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256" r:id="rId2"/>
    <p:sldId id="785" r:id="rId3"/>
    <p:sldId id="739" r:id="rId4"/>
    <p:sldId id="693" r:id="rId5"/>
    <p:sldId id="694" r:id="rId6"/>
    <p:sldId id="695" r:id="rId7"/>
    <p:sldId id="740" r:id="rId8"/>
    <p:sldId id="698" r:id="rId9"/>
    <p:sldId id="786" r:id="rId10"/>
    <p:sldId id="787" r:id="rId11"/>
    <p:sldId id="788" r:id="rId12"/>
    <p:sldId id="789" r:id="rId13"/>
    <p:sldId id="790" r:id="rId14"/>
    <p:sldId id="741" r:id="rId15"/>
    <p:sldId id="701" r:id="rId16"/>
    <p:sldId id="702" r:id="rId17"/>
    <p:sldId id="703" r:id="rId18"/>
    <p:sldId id="742" r:id="rId19"/>
    <p:sldId id="707" r:id="rId20"/>
    <p:sldId id="708" r:id="rId21"/>
    <p:sldId id="709" r:id="rId22"/>
    <p:sldId id="710" r:id="rId23"/>
    <p:sldId id="791" r:id="rId24"/>
    <p:sldId id="792" r:id="rId25"/>
    <p:sldId id="712" r:id="rId26"/>
    <p:sldId id="713" r:id="rId27"/>
    <p:sldId id="714" r:id="rId28"/>
    <p:sldId id="715" r:id="rId29"/>
    <p:sldId id="743" r:id="rId30"/>
    <p:sldId id="732" r:id="rId31"/>
    <p:sldId id="735" r:id="rId32"/>
    <p:sldId id="736" r:id="rId33"/>
    <p:sldId id="737" r:id="rId34"/>
    <p:sldId id="738" r:id="rId35"/>
    <p:sldId id="751" r:id="rId36"/>
    <p:sldId id="744" r:id="rId37"/>
    <p:sldId id="746" r:id="rId38"/>
    <p:sldId id="747" r:id="rId39"/>
    <p:sldId id="748" r:id="rId40"/>
    <p:sldId id="749" r:id="rId41"/>
    <p:sldId id="750" r:id="rId42"/>
    <p:sldId id="716" r:id="rId43"/>
    <p:sldId id="717" r:id="rId44"/>
    <p:sldId id="718" r:id="rId45"/>
    <p:sldId id="752" r:id="rId46"/>
    <p:sldId id="729" r:id="rId47"/>
    <p:sldId id="730" r:id="rId48"/>
    <p:sldId id="772" r:id="rId49"/>
    <p:sldId id="753" r:id="rId50"/>
    <p:sldId id="754" r:id="rId51"/>
    <p:sldId id="773" r:id="rId52"/>
    <p:sldId id="760" r:id="rId53"/>
    <p:sldId id="761" r:id="rId54"/>
    <p:sldId id="774" r:id="rId55"/>
    <p:sldId id="775" r:id="rId56"/>
    <p:sldId id="762" r:id="rId57"/>
    <p:sldId id="763" r:id="rId58"/>
    <p:sldId id="764" r:id="rId59"/>
    <p:sldId id="765" r:id="rId60"/>
    <p:sldId id="766" r:id="rId61"/>
    <p:sldId id="767" r:id="rId62"/>
    <p:sldId id="776" r:id="rId63"/>
    <p:sldId id="779" r:id="rId64"/>
    <p:sldId id="778" r:id="rId65"/>
    <p:sldId id="777" r:id="rId66"/>
    <p:sldId id="780" r:id="rId67"/>
    <p:sldId id="781" r:id="rId68"/>
    <p:sldId id="782" r:id="rId69"/>
    <p:sldId id="783" r:id="rId70"/>
    <p:sldId id="784" r:id="rId71"/>
    <p:sldId id="771" r:id="rId72"/>
    <p:sldId id="450"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9"/>
    <a:srgbClr val="FFFF66"/>
    <a:srgbClr val="B41B1D"/>
    <a:srgbClr val="57575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74" autoAdjust="0"/>
  </p:normalViewPr>
  <p:slideViewPr>
    <p:cSldViewPr snapToGrid="0" snapToObjects="1">
      <p:cViewPr>
        <p:scale>
          <a:sx n="64" d="100"/>
          <a:sy n="64" d="100"/>
        </p:scale>
        <p:origin x="84" y="66"/>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E8772-0606-C348-9152-88923EF61D77}" type="datetimeFigureOut">
              <a:rPr lang="en-US" smtClean="0"/>
              <a:t>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19041-1A58-5848-983A-F7DEF26E5118}" type="slidenum">
              <a:rPr lang="en-US" smtClean="0"/>
              <a:t>‹#›</a:t>
            </a:fld>
            <a:endParaRPr lang="en-US"/>
          </a:p>
        </p:txBody>
      </p:sp>
    </p:spTree>
    <p:extLst>
      <p:ext uri="{BB962C8B-B14F-4D97-AF65-F5344CB8AC3E}">
        <p14:creationId xmlns:p14="http://schemas.microsoft.com/office/powerpoint/2010/main" val="1011279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E0BDB4-5FE0-CC4F-AB76-0867127B2A0A}" type="slidenum">
              <a:rPr lang="en-US"/>
              <a:pPr/>
              <a:t>3</a:t>
            </a:fld>
            <a:endParaRPr lang="en-US"/>
          </a:p>
        </p:txBody>
      </p:sp>
      <p:sp>
        <p:nvSpPr>
          <p:cNvPr id="72706" name="Rectangle 2"/>
          <p:cNvSpPr>
            <a:spLocks noGrp="1" noRot="1" noChangeAspect="1" noChangeArrowheads="1" noTextEdit="1"/>
          </p:cNvSpPr>
          <p:nvPr>
            <p:ph type="sldImg"/>
          </p:nvPr>
        </p:nvSpPr>
        <p:spPr bwMode="auto">
          <a:xfrm>
            <a:off x="1141413" y="684213"/>
            <a:ext cx="4576762" cy="3432175"/>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63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461504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19041-1A58-5848-983A-F7DEF26E5118}" type="slidenum">
              <a:rPr lang="en-US" smtClean="0"/>
              <a:t>41</a:t>
            </a:fld>
            <a:endParaRPr lang="en-US"/>
          </a:p>
        </p:txBody>
      </p:sp>
    </p:spTree>
    <p:extLst>
      <p:ext uri="{BB962C8B-B14F-4D97-AF65-F5344CB8AC3E}">
        <p14:creationId xmlns:p14="http://schemas.microsoft.com/office/powerpoint/2010/main" val="1846212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E0BDB4-5FE0-CC4F-AB76-0867127B2A0A}" type="slidenum">
              <a:rPr lang="en-US"/>
              <a:pPr/>
              <a:t>48</a:t>
            </a:fld>
            <a:endParaRPr lang="en-US"/>
          </a:p>
        </p:txBody>
      </p:sp>
      <p:sp>
        <p:nvSpPr>
          <p:cNvPr id="72706" name="Rectangle 2"/>
          <p:cNvSpPr>
            <a:spLocks noGrp="1" noRot="1" noChangeAspect="1" noChangeArrowheads="1" noTextEdit="1"/>
          </p:cNvSpPr>
          <p:nvPr>
            <p:ph type="sldImg"/>
          </p:nvPr>
        </p:nvSpPr>
        <p:spPr bwMode="auto">
          <a:xfrm>
            <a:off x="1141413" y="684213"/>
            <a:ext cx="4576762" cy="3432175"/>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63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167370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E0BDB4-5FE0-CC4F-AB76-0867127B2A0A}" type="slidenum">
              <a:rPr lang="en-US"/>
              <a:pPr/>
              <a:t>62</a:t>
            </a:fld>
            <a:endParaRPr lang="en-US"/>
          </a:p>
        </p:txBody>
      </p:sp>
      <p:sp>
        <p:nvSpPr>
          <p:cNvPr id="72706" name="Rectangle 2"/>
          <p:cNvSpPr>
            <a:spLocks noGrp="1" noRot="1" noChangeAspect="1" noChangeArrowheads="1" noTextEdit="1"/>
          </p:cNvSpPr>
          <p:nvPr>
            <p:ph type="sldImg"/>
          </p:nvPr>
        </p:nvSpPr>
        <p:spPr bwMode="auto">
          <a:xfrm>
            <a:off x="1141413" y="684213"/>
            <a:ext cx="4576762" cy="3432175"/>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63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91561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56355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Cluster-based storage systems are becoming increasingly popular.  (both in research and in the industry)</a:t>
            </a:r>
          </a:p>
          <a:p>
            <a:pPr eaLnBrk="1" hangingPunct="1"/>
            <a:endParaRPr lang="en-US" altLang="en-US" smtClean="0"/>
          </a:p>
          <a:p>
            <a:pPr eaLnBrk="1" hangingPunct="1"/>
            <a:r>
              <a:rPr lang="en-US" altLang="en-US" smtClean="0"/>
              <a:t>Data is striped across multiple servers for reliability (coding/replication) and performance. Also aids in incremental scalability.</a:t>
            </a:r>
          </a:p>
          <a:p>
            <a:pPr eaLnBrk="1" hangingPunct="1"/>
            <a:endParaRPr lang="en-US" altLang="en-US" smtClean="0"/>
          </a:p>
          <a:p>
            <a:pPr eaLnBrk="1" hangingPunct="1"/>
            <a:r>
              <a:rPr lang="en-US" altLang="en-US" smtClean="0"/>
              <a:t>Client separated from servers by a hierarchy of switches – one here for simplicity</a:t>
            </a:r>
          </a:p>
          <a:p>
            <a:pPr eaLnBrk="1" hangingPunct="1"/>
            <a:r>
              <a:rPr lang="en-US" altLang="en-US" smtClean="0"/>
              <a:t>	- high b/w, low latency network</a:t>
            </a:r>
          </a:p>
          <a:p>
            <a:pPr eaLnBrk="1" hangingPunct="1">
              <a:spcBef>
                <a:spcPct val="0"/>
              </a:spcBef>
            </a:pPr>
            <a:r>
              <a:rPr lang="en-US" altLang="en-US" smtClean="0"/>
              <a:t>	- high b/w (1 Gbps), low latency (10s to 100 micro seconds)</a:t>
            </a:r>
          </a:p>
          <a:p>
            <a:pPr eaLnBrk="1" hangingPunct="1">
              <a:spcBef>
                <a:spcPct val="0"/>
              </a:spcBef>
            </a:pPr>
            <a:endParaRPr lang="en-US" altLang="en-US" smtClean="0"/>
          </a:p>
          <a:p>
            <a:pPr eaLnBrk="1" hangingPunct="1"/>
            <a:r>
              <a:rPr lang="en-US" altLang="en-US" smtClean="0"/>
              <a:t>Synchronized reads !</a:t>
            </a:r>
          </a:p>
          <a:p>
            <a:pPr eaLnBrk="1" hangingPunct="1"/>
            <a:r>
              <a:rPr lang="en-US" altLang="en-US" smtClean="0"/>
              <a:t>	- describe block, SRU</a:t>
            </a:r>
          </a:p>
          <a:p>
            <a:pPr eaLnBrk="1" hangingPunct="1"/>
            <a:r>
              <a:rPr lang="en-US" altLang="en-US" smtClean="0"/>
              <a:t>	- mention that this setting is simplistic</a:t>
            </a:r>
          </a:p>
          <a:p>
            <a:pPr eaLnBrk="1" hangingPunct="1"/>
            <a:r>
              <a:rPr lang="en-US" altLang="en-US" smtClean="0"/>
              <a:t>		- could have multiple clients, multiple outstanding blocks, </a:t>
            </a:r>
          </a:p>
          <a:p>
            <a:pPr eaLnBrk="1" hangingPunct="1"/>
            <a:endParaRPr lang="en-US" altLang="en-US" smtClean="0"/>
          </a:p>
        </p:txBody>
      </p:sp>
    </p:spTree>
    <p:extLst>
      <p:ext uri="{BB962C8B-B14F-4D97-AF65-F5344CB8AC3E}">
        <p14:creationId xmlns:p14="http://schemas.microsoft.com/office/powerpoint/2010/main" val="2836186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Given this background of TCP timeouts, let us revisit the synchronized reads scenario to understand why timeouts cause link idle time (and hence throughput collapse).</a:t>
            </a:r>
          </a:p>
          <a:p>
            <a:pPr eaLnBrk="1" hangingPunct="1"/>
            <a:endParaRPr lang="en-US" altLang="en-US" smtClean="0"/>
          </a:p>
          <a:p>
            <a:pPr eaLnBrk="1" hangingPunct="1"/>
            <a:r>
              <a:rPr lang="en-US" altLang="en-US" smtClean="0"/>
              <a:t>Setting: SRU contains only one packet worth of information. </a:t>
            </a:r>
          </a:p>
          <a:p>
            <a:pPr eaLnBrk="1" hangingPunct="1"/>
            <a:r>
              <a:rPr lang="en-US" altLang="en-US" smtClean="0"/>
              <a:t>If 4 is dropped, when server 4 is timing out, the link is idle – no one is utilizing the available bandwidth.</a:t>
            </a:r>
          </a:p>
          <a:p>
            <a:pPr eaLnBrk="1" hangingPunct="1"/>
            <a:endParaRPr lang="en-US" altLang="en-US" smtClean="0"/>
          </a:p>
        </p:txBody>
      </p:sp>
    </p:spTree>
    <p:extLst>
      <p:ext uri="{BB962C8B-B14F-4D97-AF65-F5344CB8AC3E}">
        <p14:creationId xmlns:p14="http://schemas.microsoft.com/office/powerpoint/2010/main" val="2682217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eaLnBrk="1" hangingPunct="1">
              <a:defRPr/>
            </a:pPr>
            <a:r>
              <a:rPr lang="en-US" dirty="0" smtClean="0"/>
              <a:t>Setup: </a:t>
            </a:r>
          </a:p>
          <a:p>
            <a:pPr eaLnBrk="1" hangingPunct="1">
              <a:defRPr/>
            </a:pPr>
            <a:r>
              <a:rPr lang="en-US" dirty="0" smtClean="0"/>
              <a:t>	client---HP---server</a:t>
            </a:r>
          </a:p>
          <a:p>
            <a:pPr eaLnBrk="1" hangingPunct="1">
              <a:defRPr/>
            </a:pPr>
            <a:r>
              <a:rPr lang="en-US" dirty="0" smtClean="0"/>
              <a:t>	SRU size = 256K</a:t>
            </a:r>
          </a:p>
          <a:p>
            <a:pPr eaLnBrk="1" hangingPunct="1">
              <a:defRPr/>
            </a:pPr>
            <a:r>
              <a:rPr lang="en-US" dirty="0" smtClean="0"/>
              <a:t>	increase number of servers</a:t>
            </a:r>
          </a:p>
          <a:p>
            <a:pPr eaLnBrk="1" hangingPunct="1">
              <a:defRPr/>
            </a:pPr>
            <a:endParaRPr lang="en-US" dirty="0" smtClean="0"/>
          </a:p>
          <a:p>
            <a:pPr eaLnBrk="1" hangingPunct="1">
              <a:defRPr/>
            </a:pPr>
            <a:r>
              <a:rPr lang="en-US" dirty="0" smtClean="0"/>
              <a:t>X axis - # servers</a:t>
            </a:r>
          </a:p>
          <a:p>
            <a:pPr eaLnBrk="1" hangingPunct="1">
              <a:defRPr/>
            </a:pPr>
            <a:r>
              <a:rPr lang="en-US" dirty="0" smtClean="0"/>
              <a:t>Y axis – </a:t>
            </a:r>
            <a:r>
              <a:rPr lang="en-US" dirty="0" err="1" smtClean="0"/>
              <a:t>Goodput</a:t>
            </a:r>
            <a:r>
              <a:rPr lang="en-US" dirty="0" smtClean="0"/>
              <a:t> (throughput as seen by the application)</a:t>
            </a:r>
          </a:p>
          <a:p>
            <a:pPr eaLnBrk="1" hangingPunct="1">
              <a:defRPr/>
            </a:pPr>
            <a:endParaRPr lang="en-US" dirty="0" smtClean="0"/>
          </a:p>
          <a:p>
            <a:pPr eaLnBrk="1" hangingPunct="1">
              <a:defRPr/>
            </a:pPr>
            <a:r>
              <a:rPr lang="en-US" dirty="0" smtClean="0"/>
              <a:t>Order of magnitude drop for as low as 7 servers</a:t>
            </a:r>
          </a:p>
          <a:p>
            <a:pPr eaLnBrk="1" hangingPunct="1">
              <a:defRPr/>
            </a:pPr>
            <a:endParaRPr lang="en-US" dirty="0" smtClean="0"/>
          </a:p>
          <a:p>
            <a:pPr eaLnBrk="1" hangingPunct="1">
              <a:defRPr/>
            </a:pPr>
            <a:r>
              <a:rPr lang="en-US" dirty="0" smtClean="0"/>
              <a:t>Initially reported in a paper by Nagle et al. (</a:t>
            </a:r>
            <a:r>
              <a:rPr lang="en-US" dirty="0" err="1" smtClean="0"/>
              <a:t>Panasas</a:t>
            </a:r>
            <a:r>
              <a:rPr lang="en-US" dirty="0" smtClean="0"/>
              <a:t>) – called this </a:t>
            </a:r>
            <a:r>
              <a:rPr lang="en-US" dirty="0" err="1" smtClean="0"/>
              <a:t>Incast</a:t>
            </a:r>
            <a:endParaRPr lang="en-US" dirty="0" smtClean="0"/>
          </a:p>
          <a:p>
            <a:pPr eaLnBrk="1" hangingPunct="1">
              <a:defRPr/>
            </a:pPr>
            <a:r>
              <a:rPr lang="en-US" dirty="0" smtClean="0"/>
              <a:t>Also observed before in research systems (NASD)</a:t>
            </a:r>
          </a:p>
          <a:p>
            <a:pPr eaLnBrk="1" hangingPunct="1">
              <a:defRPr/>
            </a:pPr>
            <a:endParaRPr lang="en-US" dirty="0" smtClean="0"/>
          </a:p>
          <a:p>
            <a:pPr eaLnBrk="1" hangingPunct="1">
              <a:defRPr/>
            </a:pPr>
            <a:r>
              <a:rPr lang="en-US" dirty="0" smtClean="0"/>
              <a:t>Cause – TCP timeouts (due to limited buffer space) + synchronized reads</a:t>
            </a:r>
          </a:p>
          <a:p>
            <a:pPr eaLnBrk="1" hangingPunct="1">
              <a:defRPr/>
            </a:pPr>
            <a:endParaRPr lang="en-US" dirty="0" smtClean="0"/>
          </a:p>
          <a:p>
            <a:pPr eaLnBrk="1" hangingPunct="1">
              <a:defRPr/>
            </a:pPr>
            <a:r>
              <a:rPr lang="en-US" dirty="0" smtClean="0"/>
              <a:t>With the popularity of </a:t>
            </a:r>
            <a:r>
              <a:rPr lang="en-US" dirty="0" err="1" smtClean="0"/>
              <a:t>iSCSI</a:t>
            </a:r>
            <a:r>
              <a:rPr lang="en-US" dirty="0" smtClean="0"/>
              <a:t> devices and companies selling cluster based storage file-systems, this throughput collapse is not a good thing.</a:t>
            </a:r>
          </a:p>
          <a:p>
            <a:pPr eaLnBrk="1" hangingPunct="1">
              <a:defRPr/>
            </a:pPr>
            <a:endParaRPr lang="en-US" dirty="0" smtClean="0"/>
          </a:p>
          <a:p>
            <a:pPr eaLnBrk="1" hangingPunct="1">
              <a:defRPr/>
            </a:pPr>
            <a:r>
              <a:rPr lang="en-US" dirty="0" smtClean="0"/>
              <a:t>If we want to play the blame game: if you wear the systems had you can easily say “Hey, this is the networks fault – networking guys fix it!”. If you wear the networking hat you would say “Well, TCP has been tried and tested over time in the wide area, and was designed to perform well and saturate the available bandwidth in settings like this one – so you must not be doing the right thing, like you might want to fine tune your TCP stack for performance”</a:t>
            </a:r>
          </a:p>
          <a:p>
            <a:pPr eaLnBrk="1" hangingPunct="1">
              <a:defRPr/>
            </a:pPr>
            <a:r>
              <a:rPr lang="en-US" dirty="0" err="1" smtClean="0"/>
              <a:t>Infact</a:t>
            </a:r>
            <a:r>
              <a:rPr lang="en-US" dirty="0" smtClean="0"/>
              <a:t>, Problem shows up only in synchronized read settings </a:t>
            </a:r>
          </a:p>
          <a:p>
            <a:pPr eaLnBrk="1" hangingPunct="1">
              <a:defRPr/>
            </a:pPr>
            <a:r>
              <a:rPr lang="en-US" dirty="0" smtClean="0"/>
              <a:t>    - Nagle et al. ran </a:t>
            </a:r>
            <a:r>
              <a:rPr lang="en-US" dirty="0" err="1" smtClean="0"/>
              <a:t>netperf</a:t>
            </a:r>
            <a:r>
              <a:rPr lang="en-US" dirty="0" smtClean="0"/>
              <a:t> and showed that the problem did not show-up</a:t>
            </a:r>
          </a:p>
          <a:p>
            <a:pPr eaLnBrk="1" hangingPunct="1">
              <a:defRPr/>
            </a:pPr>
            <a:endParaRPr lang="en-US" dirty="0" smtClean="0"/>
          </a:p>
          <a:p>
            <a:pPr eaLnBrk="1" hangingPunct="1">
              <a:defRPr/>
            </a:pPr>
            <a:endParaRPr lang="en-US" dirty="0" smtClean="0"/>
          </a:p>
          <a:p>
            <a:pPr eaLnBrk="1" hangingPunct="1">
              <a:defRPr/>
            </a:pPr>
            <a:r>
              <a:rPr lang="en-US" dirty="0" smtClean="0"/>
              <a:t>In this paper, we perform an in-depth analysis of the effectiveness of possible “network-level” solutions.</a:t>
            </a:r>
          </a:p>
          <a:p>
            <a:pPr eaLnBrk="1" hangingPunct="1">
              <a:defRPr/>
            </a:pPr>
            <a:endParaRPr lang="en-US" dirty="0" smtClean="0"/>
          </a:p>
        </p:txBody>
      </p:sp>
    </p:spTree>
    <p:extLst>
      <p:ext uri="{BB962C8B-B14F-4D97-AF65-F5344CB8AC3E}">
        <p14:creationId xmlns:p14="http://schemas.microsoft.com/office/powerpoint/2010/main" val="3172275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sender waits for 3 duplicate ACKs because </a:t>
            </a:r>
          </a:p>
          <a:p>
            <a:pPr eaLnBrk="1" hangingPunct="1"/>
            <a:r>
              <a:rPr lang="en-US" altLang="en-US" smtClean="0"/>
              <a:t>	- it thinks that packets might have been reordered in the network and that the receiver might have received pkt 2 after 3 and 4</a:t>
            </a:r>
          </a:p>
          <a:p>
            <a:pPr eaLnBrk="1" hangingPunct="1"/>
            <a:r>
              <a:rPr lang="en-US" altLang="en-US" smtClean="0"/>
              <a:t>	- but it can’t wait forever (hence a limit – 3 duplicate ACKs)</a:t>
            </a:r>
          </a:p>
        </p:txBody>
      </p:sp>
    </p:spTree>
    <p:extLst>
      <p:ext uri="{BB962C8B-B14F-4D97-AF65-F5344CB8AC3E}">
        <p14:creationId xmlns:p14="http://schemas.microsoft.com/office/powerpoint/2010/main" val="813668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Timeouts are expensive because </a:t>
            </a:r>
          </a:p>
          <a:p>
            <a:pPr eaLnBrk="1" hangingPunct="1"/>
            <a:r>
              <a:rPr lang="en-US" altLang="en-US" smtClean="0"/>
              <a:t>	- you have to wait for 1 RTO before realizing that a retransmission is required</a:t>
            </a:r>
          </a:p>
          <a:p>
            <a:pPr eaLnBrk="1" hangingPunct="1"/>
            <a:r>
              <a:rPr lang="en-US" altLang="en-US" smtClean="0"/>
              <a:t>	- RTO is estimated based on the round trip time</a:t>
            </a:r>
          </a:p>
          <a:p>
            <a:pPr eaLnBrk="1" hangingPunct="1"/>
            <a:r>
              <a:rPr lang="en-US" altLang="en-US" smtClean="0"/>
              <a:t>	- estimating RTO – tricky (timely response vs premature timeouts)</a:t>
            </a:r>
          </a:p>
          <a:p>
            <a:pPr eaLnBrk="1" hangingPunct="1"/>
            <a:r>
              <a:rPr lang="en-US" altLang="en-US" smtClean="0"/>
              <a:t>	- minRTO value in ms (orders of magnitude greater than the )</a:t>
            </a:r>
          </a:p>
        </p:txBody>
      </p:sp>
    </p:spTree>
    <p:extLst>
      <p:ext uri="{BB962C8B-B14F-4D97-AF65-F5344CB8AC3E}">
        <p14:creationId xmlns:p14="http://schemas.microsoft.com/office/powerpoint/2010/main" val="2703258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sender waits for 3 duplicate ACKs because </a:t>
            </a:r>
          </a:p>
          <a:p>
            <a:pPr eaLnBrk="1" hangingPunct="1"/>
            <a:r>
              <a:rPr lang="en-US" altLang="en-US" smtClean="0"/>
              <a:t>	- it thinks that packets might have been reordered in the network and that the receiver might have received pkt 2 after 3 and 4</a:t>
            </a:r>
          </a:p>
          <a:p>
            <a:pPr eaLnBrk="1" hangingPunct="1"/>
            <a:r>
              <a:rPr lang="en-US" altLang="en-US" smtClean="0"/>
              <a:t>	- but it can’t wait forever (hence a limit – 3 duplicate ACKs)</a:t>
            </a:r>
          </a:p>
        </p:txBody>
      </p:sp>
    </p:spTree>
    <p:extLst>
      <p:ext uri="{BB962C8B-B14F-4D97-AF65-F5344CB8AC3E}">
        <p14:creationId xmlns:p14="http://schemas.microsoft.com/office/powerpoint/2010/main" val="86456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E0BDB4-5FE0-CC4F-AB76-0867127B2A0A}" type="slidenum">
              <a:rPr lang="en-US"/>
              <a:pPr/>
              <a:t>7</a:t>
            </a:fld>
            <a:endParaRPr lang="en-US"/>
          </a:p>
        </p:txBody>
      </p:sp>
      <p:sp>
        <p:nvSpPr>
          <p:cNvPr id="72706" name="Rectangle 2"/>
          <p:cNvSpPr>
            <a:spLocks noGrp="1" noRot="1" noChangeAspect="1" noChangeArrowheads="1" noTextEdit="1"/>
          </p:cNvSpPr>
          <p:nvPr>
            <p:ph type="sldImg"/>
          </p:nvPr>
        </p:nvSpPr>
        <p:spPr bwMode="auto">
          <a:xfrm>
            <a:off x="1141413" y="684213"/>
            <a:ext cx="4576762" cy="3432175"/>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63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411834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conclusion …</a:t>
            </a:r>
          </a:p>
          <a:p>
            <a:endParaRPr lang="en-US" altLang="en-US" smtClean="0"/>
          </a:p>
          <a:p>
            <a:r>
              <a:rPr lang="en-US" altLang="en-US" smtClean="0"/>
              <a:t>Most solutions we have considered have drawbacks</a:t>
            </a:r>
          </a:p>
          <a:p>
            <a:r>
              <a:rPr lang="en-US" altLang="en-US" smtClean="0"/>
              <a:t>Reducing the RTO_min value     and     EFC for single switches  seem to be the most effective solutions.</a:t>
            </a:r>
          </a:p>
          <a:p>
            <a:endParaRPr lang="en-US" altLang="en-US" smtClean="0"/>
          </a:p>
          <a:p>
            <a:r>
              <a:rPr lang="en-US" altLang="en-US" smtClean="0"/>
              <a:t>Datacenter Ethernet (enhanced EFC)</a:t>
            </a:r>
          </a:p>
          <a:p>
            <a:endParaRPr lang="en-US" altLang="en-US" smtClean="0"/>
          </a:p>
          <a:p>
            <a:r>
              <a:rPr lang="en-US" altLang="en-US" smtClean="0">
                <a:sym typeface="Wingdings" panose="05000000000000000000" pitchFamily="2" charset="2"/>
              </a:rPr>
              <a:t>Ongoing work: </a:t>
            </a:r>
            <a:r>
              <a:rPr lang="en-US" altLang="en-US" smtClean="0"/>
              <a:t>Application level solutions</a:t>
            </a:r>
          </a:p>
          <a:p>
            <a:pPr lvl="2"/>
            <a:r>
              <a:rPr lang="en-US" altLang="en-US" smtClean="0"/>
              <a:t>Limit number of servers or throttle transfers</a:t>
            </a:r>
          </a:p>
          <a:p>
            <a:pPr lvl="2"/>
            <a:r>
              <a:rPr lang="en-US" altLang="en-US" smtClean="0"/>
              <a:t>Globally schedule data transfers</a:t>
            </a:r>
          </a:p>
          <a:p>
            <a:endParaRPr lang="en-US" altLang="en-US" smtClean="0"/>
          </a:p>
        </p:txBody>
      </p:sp>
    </p:spTree>
    <p:extLst>
      <p:ext uri="{BB962C8B-B14F-4D97-AF65-F5344CB8AC3E}">
        <p14:creationId xmlns:p14="http://schemas.microsoft.com/office/powerpoint/2010/main" val="419440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42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MS PGothic" panose="020B0600070205080204" pitchFamily="34" charset="-128"/>
              </a:defRPr>
            </a:lvl1pPr>
            <a:lvl2pPr marL="742950" indent="-285750" defTabSz="966788">
              <a:defRPr sz="2000">
                <a:solidFill>
                  <a:schemeClr val="tx1"/>
                </a:solidFill>
                <a:latin typeface="Arial" panose="020B0604020202020204" pitchFamily="34" charset="0"/>
                <a:ea typeface="MS PGothic" panose="020B0600070205080204" pitchFamily="34" charset="-128"/>
              </a:defRPr>
            </a:lvl2pPr>
            <a:lvl3pPr marL="1143000" indent="-228600" defTabSz="966788">
              <a:defRPr sz="2000">
                <a:solidFill>
                  <a:schemeClr val="tx1"/>
                </a:solidFill>
                <a:latin typeface="Arial" panose="020B0604020202020204" pitchFamily="34" charset="0"/>
                <a:ea typeface="MS PGothic" panose="020B0600070205080204" pitchFamily="34" charset="-128"/>
              </a:defRPr>
            </a:lvl3pPr>
            <a:lvl4pPr marL="1600200" indent="-228600" defTabSz="966788">
              <a:defRPr sz="2000">
                <a:solidFill>
                  <a:schemeClr val="tx1"/>
                </a:solidFill>
                <a:latin typeface="Arial" panose="020B0604020202020204" pitchFamily="34" charset="0"/>
                <a:ea typeface="MS PGothic" panose="020B0600070205080204" pitchFamily="34" charset="-128"/>
              </a:defRPr>
            </a:lvl4pPr>
            <a:lvl5pPr marL="2057400" indent="-228600" defTabSz="966788">
              <a:defRPr sz="20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fld id="{F6D7CEB3-531B-4528-9E06-9DD93CBBED9C}" type="slidenum">
              <a:rPr lang="en-US" altLang="en-US" sz="1300">
                <a:latin typeface="Times New Roman" panose="02020603050405020304" pitchFamily="18" charset="0"/>
              </a:rPr>
              <a:pPr/>
              <a:t>9</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26543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E0BDB4-5FE0-CC4F-AB76-0867127B2A0A}" type="slidenum">
              <a:rPr lang="en-US"/>
              <a:pPr/>
              <a:t>14</a:t>
            </a:fld>
            <a:endParaRPr lang="en-US"/>
          </a:p>
        </p:txBody>
      </p:sp>
      <p:sp>
        <p:nvSpPr>
          <p:cNvPr id="72706" name="Rectangle 2"/>
          <p:cNvSpPr>
            <a:spLocks noGrp="1" noRot="1" noChangeAspect="1" noChangeArrowheads="1" noTextEdit="1"/>
          </p:cNvSpPr>
          <p:nvPr>
            <p:ph type="sldImg"/>
          </p:nvPr>
        </p:nvSpPr>
        <p:spPr bwMode="auto">
          <a:xfrm>
            <a:off x="1141413" y="684213"/>
            <a:ext cx="4576762" cy="3432175"/>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63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805537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33450">
              <a:defRPr sz="1600">
                <a:solidFill>
                  <a:schemeClr val="tx1"/>
                </a:solidFill>
                <a:latin typeface="Tahoma" panose="020B0604030504040204" pitchFamily="34" charset="0"/>
                <a:ea typeface="MS PGothic" panose="020B0600070205080204" pitchFamily="34" charset="-128"/>
              </a:defRPr>
            </a:lvl1pPr>
            <a:lvl2pPr marL="742950" indent="-285750" defTabSz="933450">
              <a:defRPr sz="1600">
                <a:solidFill>
                  <a:schemeClr val="tx1"/>
                </a:solidFill>
                <a:latin typeface="Tahoma" panose="020B0604030504040204" pitchFamily="34" charset="0"/>
                <a:ea typeface="MS PGothic" panose="020B0600070205080204" pitchFamily="34" charset="-128"/>
              </a:defRPr>
            </a:lvl2pPr>
            <a:lvl3pPr marL="1143000" indent="-228600" defTabSz="933450">
              <a:defRPr sz="1600">
                <a:solidFill>
                  <a:schemeClr val="tx1"/>
                </a:solidFill>
                <a:latin typeface="Tahoma" panose="020B0604030504040204" pitchFamily="34" charset="0"/>
                <a:ea typeface="MS PGothic" panose="020B0600070205080204" pitchFamily="34" charset="-128"/>
              </a:defRPr>
            </a:lvl3pPr>
            <a:lvl4pPr marL="1600200" indent="-228600" defTabSz="933450">
              <a:defRPr sz="1600">
                <a:solidFill>
                  <a:schemeClr val="tx1"/>
                </a:solidFill>
                <a:latin typeface="Tahoma" panose="020B0604030504040204" pitchFamily="34" charset="0"/>
                <a:ea typeface="MS PGothic" panose="020B0600070205080204" pitchFamily="34" charset="-128"/>
              </a:defRPr>
            </a:lvl4pPr>
            <a:lvl5pPr marL="2057400" indent="-228600" defTabSz="933450">
              <a:defRPr sz="1600">
                <a:solidFill>
                  <a:schemeClr val="tx1"/>
                </a:solidFill>
                <a:latin typeface="Tahoma" panose="020B0604030504040204" pitchFamily="34" charset="0"/>
                <a:ea typeface="MS PGothic" panose="020B0600070205080204" pitchFamily="34" charset="-128"/>
              </a:defRPr>
            </a:lvl5pPr>
            <a:lvl6pPr marL="2514600" indent="-228600" algn="ctr" defTabSz="933450"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defTabSz="933450"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defTabSz="933450"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defTabSz="933450"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fld id="{64C83375-B26C-4681-9EA0-ABB9F2E38DD3}" type="slidenum">
              <a:rPr lang="en-US" altLang="en-US" sz="1200">
                <a:latin typeface="Times New Roman" panose="02020603050405020304" pitchFamily="18" charset="0"/>
              </a:rPr>
              <a:pPr/>
              <a:t>17</a:t>
            </a:fld>
            <a:endParaRPr lang="en-US" altLang="en-US" sz="1200">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New Roman" charset="0"/>
                <a:ea typeface="ＭＳ Ｐゴシック" charset="0"/>
                <a:cs typeface="+mn-cs"/>
              </a:rPr>
              <a:t>Kurose and Ross forgot to say anything about wrapping the carry and adding it to low order bit</a:t>
            </a:r>
          </a:p>
        </p:txBody>
      </p:sp>
    </p:spTree>
    <p:extLst>
      <p:ext uri="{BB962C8B-B14F-4D97-AF65-F5344CB8AC3E}">
        <p14:creationId xmlns:p14="http://schemas.microsoft.com/office/powerpoint/2010/main" val="1744706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E0BDB4-5FE0-CC4F-AB76-0867127B2A0A}" type="slidenum">
              <a:rPr lang="en-US"/>
              <a:pPr/>
              <a:t>18</a:t>
            </a:fld>
            <a:endParaRPr lang="en-US"/>
          </a:p>
        </p:txBody>
      </p:sp>
      <p:sp>
        <p:nvSpPr>
          <p:cNvPr id="72706" name="Rectangle 2"/>
          <p:cNvSpPr>
            <a:spLocks noGrp="1" noRot="1" noChangeAspect="1" noChangeArrowheads="1" noTextEdit="1"/>
          </p:cNvSpPr>
          <p:nvPr>
            <p:ph type="sldImg"/>
          </p:nvPr>
        </p:nvSpPr>
        <p:spPr bwMode="auto">
          <a:xfrm>
            <a:off x="1141413" y="684213"/>
            <a:ext cx="4576762" cy="3432175"/>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63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600178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42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MS PGothic" panose="020B0600070205080204" pitchFamily="34" charset="-128"/>
              </a:defRPr>
            </a:lvl1pPr>
            <a:lvl2pPr marL="742950" indent="-285750" defTabSz="966788">
              <a:defRPr sz="2000">
                <a:solidFill>
                  <a:schemeClr val="tx1"/>
                </a:solidFill>
                <a:latin typeface="Arial" panose="020B0604020202020204" pitchFamily="34" charset="0"/>
                <a:ea typeface="MS PGothic" panose="020B0600070205080204" pitchFamily="34" charset="-128"/>
              </a:defRPr>
            </a:lvl2pPr>
            <a:lvl3pPr marL="1143000" indent="-228600" defTabSz="966788">
              <a:defRPr sz="2000">
                <a:solidFill>
                  <a:schemeClr val="tx1"/>
                </a:solidFill>
                <a:latin typeface="Arial" panose="020B0604020202020204" pitchFamily="34" charset="0"/>
                <a:ea typeface="MS PGothic" panose="020B0600070205080204" pitchFamily="34" charset="-128"/>
              </a:defRPr>
            </a:lvl3pPr>
            <a:lvl4pPr marL="1600200" indent="-228600" defTabSz="966788">
              <a:defRPr sz="2000">
                <a:solidFill>
                  <a:schemeClr val="tx1"/>
                </a:solidFill>
                <a:latin typeface="Arial" panose="020B0604020202020204" pitchFamily="34" charset="0"/>
                <a:ea typeface="MS PGothic" panose="020B0600070205080204" pitchFamily="34" charset="-128"/>
              </a:defRPr>
            </a:lvl4pPr>
            <a:lvl5pPr marL="2057400" indent="-228600" defTabSz="966788">
              <a:defRPr sz="20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fld id="{F6D7CEB3-531B-4528-9E06-9DD93CBBED9C}" type="slidenum">
              <a:rPr lang="en-US" altLang="en-US" sz="1300">
                <a:latin typeface="Times New Roman" panose="02020603050405020304" pitchFamily="18" charset="0"/>
              </a:rPr>
              <a:pPr/>
              <a:t>23</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4063119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33450">
              <a:defRPr sz="1600">
                <a:solidFill>
                  <a:schemeClr val="tx1"/>
                </a:solidFill>
                <a:latin typeface="Tahoma" panose="020B0604030504040204" pitchFamily="34" charset="0"/>
                <a:ea typeface="MS PGothic" panose="020B0600070205080204" pitchFamily="34" charset="-128"/>
              </a:defRPr>
            </a:lvl1pPr>
            <a:lvl2pPr marL="742950" indent="-285750" defTabSz="933450">
              <a:defRPr sz="1600">
                <a:solidFill>
                  <a:schemeClr val="tx1"/>
                </a:solidFill>
                <a:latin typeface="Tahoma" panose="020B0604030504040204" pitchFamily="34" charset="0"/>
                <a:ea typeface="MS PGothic" panose="020B0600070205080204" pitchFamily="34" charset="-128"/>
              </a:defRPr>
            </a:lvl2pPr>
            <a:lvl3pPr marL="1143000" indent="-228600" defTabSz="933450">
              <a:defRPr sz="1600">
                <a:solidFill>
                  <a:schemeClr val="tx1"/>
                </a:solidFill>
                <a:latin typeface="Tahoma" panose="020B0604030504040204" pitchFamily="34" charset="0"/>
                <a:ea typeface="MS PGothic" panose="020B0600070205080204" pitchFamily="34" charset="-128"/>
              </a:defRPr>
            </a:lvl3pPr>
            <a:lvl4pPr marL="1600200" indent="-228600" defTabSz="933450">
              <a:defRPr sz="1600">
                <a:solidFill>
                  <a:schemeClr val="tx1"/>
                </a:solidFill>
                <a:latin typeface="Tahoma" panose="020B0604030504040204" pitchFamily="34" charset="0"/>
                <a:ea typeface="MS PGothic" panose="020B0600070205080204" pitchFamily="34" charset="-128"/>
              </a:defRPr>
            </a:lvl4pPr>
            <a:lvl5pPr marL="2057400" indent="-228600" defTabSz="933450">
              <a:defRPr sz="1600">
                <a:solidFill>
                  <a:schemeClr val="tx1"/>
                </a:solidFill>
                <a:latin typeface="Tahoma" panose="020B0604030504040204" pitchFamily="34" charset="0"/>
                <a:ea typeface="MS PGothic" panose="020B0600070205080204" pitchFamily="34" charset="-128"/>
              </a:defRPr>
            </a:lvl5pPr>
            <a:lvl6pPr marL="2514600" indent="-228600" algn="ctr" defTabSz="933450"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defTabSz="933450"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defTabSz="933450"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defTabSz="933450"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fld id="{D537293E-0913-4BF0-AFDC-997D1879CDEB}" type="slidenum">
              <a:rPr lang="en-US" altLang="en-US" sz="1200">
                <a:latin typeface="Times New Roman" panose="02020603050405020304" pitchFamily="18" charset="0"/>
              </a:rPr>
              <a:pPr/>
              <a:t>37</a:t>
            </a:fld>
            <a:endParaRPr lang="en-US" altLang="en-US" sz="1200">
              <a:latin typeface="Times New Roman" panose="02020603050405020304"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cs typeface="+mn-cs"/>
            </a:endParaRPr>
          </a:p>
        </p:txBody>
      </p:sp>
    </p:spTree>
    <p:extLst>
      <p:ext uri="{BB962C8B-B14F-4D97-AF65-F5344CB8AC3E}">
        <p14:creationId xmlns:p14="http://schemas.microsoft.com/office/powerpoint/2010/main" val="1880861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33450">
              <a:defRPr sz="1600">
                <a:solidFill>
                  <a:schemeClr val="tx1"/>
                </a:solidFill>
                <a:latin typeface="Tahoma" panose="020B0604030504040204" pitchFamily="34" charset="0"/>
                <a:ea typeface="MS PGothic" panose="020B0600070205080204" pitchFamily="34" charset="-128"/>
              </a:defRPr>
            </a:lvl1pPr>
            <a:lvl2pPr marL="742950" indent="-285750" defTabSz="933450">
              <a:defRPr sz="1600">
                <a:solidFill>
                  <a:schemeClr val="tx1"/>
                </a:solidFill>
                <a:latin typeface="Tahoma" panose="020B0604030504040204" pitchFamily="34" charset="0"/>
                <a:ea typeface="MS PGothic" panose="020B0600070205080204" pitchFamily="34" charset="-128"/>
              </a:defRPr>
            </a:lvl2pPr>
            <a:lvl3pPr marL="1143000" indent="-228600" defTabSz="933450">
              <a:defRPr sz="1600">
                <a:solidFill>
                  <a:schemeClr val="tx1"/>
                </a:solidFill>
                <a:latin typeface="Tahoma" panose="020B0604030504040204" pitchFamily="34" charset="0"/>
                <a:ea typeface="MS PGothic" panose="020B0600070205080204" pitchFamily="34" charset="-128"/>
              </a:defRPr>
            </a:lvl3pPr>
            <a:lvl4pPr marL="1600200" indent="-228600" defTabSz="933450">
              <a:defRPr sz="1600">
                <a:solidFill>
                  <a:schemeClr val="tx1"/>
                </a:solidFill>
                <a:latin typeface="Tahoma" panose="020B0604030504040204" pitchFamily="34" charset="0"/>
                <a:ea typeface="MS PGothic" panose="020B0600070205080204" pitchFamily="34" charset="-128"/>
              </a:defRPr>
            </a:lvl4pPr>
            <a:lvl5pPr marL="2057400" indent="-228600" defTabSz="933450">
              <a:defRPr sz="1600">
                <a:solidFill>
                  <a:schemeClr val="tx1"/>
                </a:solidFill>
                <a:latin typeface="Tahoma" panose="020B0604030504040204" pitchFamily="34" charset="0"/>
                <a:ea typeface="MS PGothic" panose="020B0600070205080204" pitchFamily="34" charset="-128"/>
              </a:defRPr>
            </a:lvl5pPr>
            <a:lvl6pPr marL="2514600" indent="-228600" algn="ctr" defTabSz="933450"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defTabSz="933450"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defTabSz="933450"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defTabSz="933450"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fld id="{F14932DB-B317-4BDC-91AD-26C2CD6C145F}" type="slidenum">
              <a:rPr lang="en-US" altLang="en-US" sz="1200">
                <a:latin typeface="Times New Roman" panose="02020603050405020304" pitchFamily="18" charset="0"/>
              </a:rPr>
              <a:pPr/>
              <a:t>38</a:t>
            </a:fld>
            <a:endParaRPr lang="en-US" altLang="en-US" sz="1200">
              <a:latin typeface="Times New Roman" panose="02020603050405020304"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cs typeface="+mn-cs"/>
            </a:endParaRPr>
          </a:p>
        </p:txBody>
      </p:sp>
    </p:spTree>
    <p:extLst>
      <p:ext uri="{BB962C8B-B14F-4D97-AF65-F5344CB8AC3E}">
        <p14:creationId xmlns:p14="http://schemas.microsoft.com/office/powerpoint/2010/main" val="1383634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F426B9A-0B58-3440-8916-C6A5286BE8E6}"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
        <p:nvSpPr>
          <p:cNvPr id="7" name="Rectangle 6"/>
          <p:cNvSpPr/>
          <p:nvPr userDrawn="1"/>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userDrawn="1"/>
        </p:nvPicPr>
        <p:blipFill>
          <a:blip r:embed="rId2" cstate="print"/>
          <a:stretch>
            <a:fillRect/>
          </a:stretch>
        </p:blipFill>
        <p:spPr>
          <a:xfrm>
            <a:off x="8001000" y="1"/>
            <a:ext cx="1142999" cy="1142999"/>
          </a:xfrm>
          <a:prstGeom prst="rect">
            <a:avLst/>
          </a:prstGeom>
        </p:spPr>
      </p:pic>
    </p:spTree>
    <p:extLst>
      <p:ext uri="{BB962C8B-B14F-4D97-AF65-F5344CB8AC3E}">
        <p14:creationId xmlns:p14="http://schemas.microsoft.com/office/powerpoint/2010/main" val="17037742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26B9A-0B58-3440-8916-C6A5286BE8E6}"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8651896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26B9A-0B58-3440-8916-C6A5286BE8E6}"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25138687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5" y="852714"/>
            <a:ext cx="8799285" cy="52734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F426B9A-0B58-3440-8916-C6A5286BE8E6}"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
        <p:nvSpPr>
          <p:cNvPr id="7" name="Rectangle 6"/>
          <p:cNvSpPr/>
          <p:nvPr userDrawn="1"/>
        </p:nvSpPr>
        <p:spPr>
          <a:xfrm>
            <a:off x="6516911" y="0"/>
            <a:ext cx="2667000"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userDrawn="1"/>
        </p:nvPicPr>
        <p:blipFill>
          <a:blip r:embed="rId2" cstate="print"/>
          <a:stretch>
            <a:fillRect/>
          </a:stretch>
        </p:blipFill>
        <p:spPr>
          <a:xfrm>
            <a:off x="8001000" y="1"/>
            <a:ext cx="1142999" cy="1142999"/>
          </a:xfrm>
          <a:prstGeom prst="rect">
            <a:avLst/>
          </a:prstGeom>
        </p:spPr>
      </p:pic>
      <p:sp>
        <p:nvSpPr>
          <p:cNvPr id="2" name="Title 1"/>
          <p:cNvSpPr>
            <a:spLocks noGrp="1"/>
          </p:cNvSpPr>
          <p:nvPr>
            <p:ph type="title"/>
          </p:nvPr>
        </p:nvSpPr>
        <p:spPr>
          <a:xfrm>
            <a:off x="0" y="-15648"/>
            <a:ext cx="7874000" cy="683305"/>
          </a:xfrm>
          <a:solidFill>
            <a:srgbClr val="B41B1D"/>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564441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426B9A-0B58-3440-8916-C6A5286BE8E6}"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14725044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426B9A-0B58-3440-8916-C6A5286BE8E6}"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9374047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426B9A-0B58-3440-8916-C6A5286BE8E6}" type="datetimeFigureOut">
              <a:rPr lang="en-US" smtClean="0"/>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22157223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426B9A-0B58-3440-8916-C6A5286BE8E6}" type="datetimeFigureOut">
              <a:rPr lang="en-US" smtClean="0"/>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409719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26B9A-0B58-3440-8916-C6A5286BE8E6}" type="datetimeFigureOut">
              <a:rPr lang="en-US" smtClean="0"/>
              <a:t>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16578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26B9A-0B58-3440-8916-C6A5286BE8E6}"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9191518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26B9A-0B58-3440-8916-C6A5286BE8E6}"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3127982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1429" y="816430"/>
            <a:ext cx="8817428" cy="53097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26B9A-0B58-3440-8916-C6A5286BE8E6}" type="datetimeFigureOut">
              <a:rPr lang="en-US" smtClean="0"/>
              <a:t>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8E661-B494-314E-8590-24C6A1446C49}" type="slidenum">
              <a:rPr lang="en-US" smtClean="0"/>
              <a:t>‹#›</a:t>
            </a:fld>
            <a:endParaRPr lang="en-US"/>
          </a:p>
        </p:txBody>
      </p:sp>
      <p:sp>
        <p:nvSpPr>
          <p:cNvPr id="7" name="Rectangle 6"/>
          <p:cNvSpPr/>
          <p:nvPr/>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p:nvPicPr>
        <p:blipFill>
          <a:blip r:embed="rId13" cstate="print"/>
          <a:stretch>
            <a:fillRect/>
          </a:stretch>
        </p:blipFill>
        <p:spPr>
          <a:xfrm>
            <a:off x="8001000" y="1"/>
            <a:ext cx="1142999" cy="1142999"/>
          </a:xfrm>
          <a:prstGeom prst="rect">
            <a:avLst/>
          </a:prstGeom>
        </p:spPr>
      </p:pic>
      <p:sp>
        <p:nvSpPr>
          <p:cNvPr id="2" name="Title Placeholder 1"/>
          <p:cNvSpPr>
            <a:spLocks noGrp="1"/>
          </p:cNvSpPr>
          <p:nvPr>
            <p:ph type="title"/>
          </p:nvPr>
        </p:nvSpPr>
        <p:spPr>
          <a:xfrm>
            <a:off x="0" y="0"/>
            <a:ext cx="8001000" cy="685800"/>
          </a:xfrm>
          <a:prstGeom prst="rect">
            <a:avLst/>
          </a:prstGeom>
          <a:solidFill>
            <a:srgbClr val="B41B1D"/>
          </a:solidFill>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238110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Transport Layer and Data Center TCP</a:t>
            </a:r>
            <a:endParaRPr lang="en-US" dirty="0"/>
          </a:p>
        </p:txBody>
      </p:sp>
      <p:sp>
        <p:nvSpPr>
          <p:cNvPr id="3" name="Subtitle 2"/>
          <p:cNvSpPr>
            <a:spLocks noGrp="1"/>
          </p:cNvSpPr>
          <p:nvPr>
            <p:ph type="subTitle" idx="1"/>
          </p:nvPr>
        </p:nvSpPr>
        <p:spPr>
          <a:xfrm>
            <a:off x="685800" y="3886199"/>
            <a:ext cx="7909560" cy="2301621"/>
          </a:xfrm>
        </p:spPr>
        <p:txBody>
          <a:bodyPr>
            <a:normAutofit/>
          </a:bodyPr>
          <a:lstStyle/>
          <a:p>
            <a:r>
              <a:rPr lang="en-US" sz="4000" dirty="0" smtClean="0"/>
              <a:t>Hakim </a:t>
            </a:r>
            <a:r>
              <a:rPr lang="en-US" sz="4000" dirty="0" err="1" smtClean="0"/>
              <a:t>Weatherspoon</a:t>
            </a:r>
            <a:endParaRPr lang="en-US" sz="4000" dirty="0" smtClean="0"/>
          </a:p>
          <a:p>
            <a:r>
              <a:rPr lang="en-US" sz="2800" dirty="0" smtClean="0"/>
              <a:t>Associate Professor, </a:t>
            </a:r>
            <a:r>
              <a:rPr lang="en-US" sz="2800" dirty="0" err="1" smtClean="0"/>
              <a:t>Dept</a:t>
            </a:r>
            <a:r>
              <a:rPr lang="en-US" sz="2800" dirty="0" smtClean="0"/>
              <a:t> of Computer Science</a:t>
            </a:r>
          </a:p>
          <a:p>
            <a:r>
              <a:rPr lang="en-US" sz="2800" dirty="0" smtClean="0"/>
              <a:t>CS 5413: High Performance Systems and Networking</a:t>
            </a:r>
          </a:p>
          <a:p>
            <a:r>
              <a:rPr lang="en-US" sz="2800" dirty="0" smtClean="0"/>
              <a:t>February </a:t>
            </a:r>
            <a:r>
              <a:rPr lang="en-US" sz="2800" dirty="0" smtClean="0"/>
              <a:t>6, </a:t>
            </a:r>
            <a:r>
              <a:rPr lang="en-US" sz="2800" dirty="0" smtClean="0"/>
              <a:t>2017</a:t>
            </a:r>
            <a:endParaRPr lang="en-US" sz="2800" dirty="0"/>
          </a:p>
        </p:txBody>
      </p:sp>
      <p:sp>
        <p:nvSpPr>
          <p:cNvPr id="4" name="TextBox 3"/>
          <p:cNvSpPr txBox="1"/>
          <p:nvPr/>
        </p:nvSpPr>
        <p:spPr>
          <a:xfrm>
            <a:off x="8254" y="6314831"/>
            <a:ext cx="9264652" cy="400110"/>
          </a:xfrm>
          <a:prstGeom prst="rect">
            <a:avLst/>
          </a:prstGeom>
          <a:noFill/>
        </p:spPr>
        <p:txBody>
          <a:bodyPr wrap="none" rtlCol="0">
            <a:spAutoFit/>
          </a:bodyPr>
          <a:lstStyle/>
          <a:p>
            <a:r>
              <a:rPr lang="en-US" sz="2000" dirty="0" smtClean="0">
                <a:solidFill>
                  <a:schemeClr val="bg1">
                    <a:lumMod val="50000"/>
                  </a:schemeClr>
                </a:solidFill>
              </a:rPr>
              <a:t>Slides used and adapted </a:t>
            </a:r>
            <a:r>
              <a:rPr lang="en-US" sz="2000" dirty="0">
                <a:solidFill>
                  <a:schemeClr val="bg1">
                    <a:lumMod val="50000"/>
                  </a:schemeClr>
                </a:solidFill>
              </a:rPr>
              <a:t>judiciously from Computer Networking, A Top-Down Approach</a:t>
            </a:r>
          </a:p>
        </p:txBody>
      </p:sp>
    </p:spTree>
    <p:extLst>
      <p:ext uri="{BB962C8B-B14F-4D97-AF65-F5344CB8AC3E}">
        <p14:creationId xmlns:p14="http://schemas.microsoft.com/office/powerpoint/2010/main" val="268999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TextBox 1"/>
          <p:cNvSpPr txBox="1">
            <a:spLocks noChangeArrowheads="1"/>
          </p:cNvSpPr>
          <p:nvPr/>
        </p:nvSpPr>
        <p:spPr bwMode="auto">
          <a:xfrm>
            <a:off x="2705100" y="1651000"/>
            <a:ext cx="6165470" cy="476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nSpc>
                <a:spcPts val="2800"/>
              </a:lnSpc>
            </a:pPr>
            <a:r>
              <a:rPr lang="en-US" altLang="en-US" dirty="0"/>
              <a:t>from socket import *</a:t>
            </a:r>
          </a:p>
          <a:p>
            <a:pPr>
              <a:lnSpc>
                <a:spcPts val="2800"/>
              </a:lnSpc>
            </a:pPr>
            <a:r>
              <a:rPr lang="en-US" altLang="en-US" dirty="0" err="1"/>
              <a:t>serverName</a:t>
            </a:r>
            <a:r>
              <a:rPr lang="en-US" altLang="en-US" dirty="0"/>
              <a:t> = </a:t>
            </a:r>
            <a:r>
              <a:rPr lang="en-US" altLang="en-US" dirty="0" smtClean="0"/>
              <a:t>'localhost'</a:t>
            </a:r>
            <a:endParaRPr lang="en-US" altLang="en-US" dirty="0"/>
          </a:p>
          <a:p>
            <a:pPr>
              <a:lnSpc>
                <a:spcPts val="2800"/>
              </a:lnSpc>
            </a:pPr>
            <a:r>
              <a:rPr lang="en-US" altLang="en-US" dirty="0" err="1"/>
              <a:t>serverPort</a:t>
            </a:r>
            <a:r>
              <a:rPr lang="en-US" altLang="en-US" dirty="0"/>
              <a:t> = 12000</a:t>
            </a:r>
          </a:p>
          <a:p>
            <a:pPr>
              <a:lnSpc>
                <a:spcPts val="2800"/>
              </a:lnSpc>
            </a:pPr>
            <a:r>
              <a:rPr lang="en-US" altLang="en-US" dirty="0" err="1"/>
              <a:t>clientSocket</a:t>
            </a:r>
            <a:r>
              <a:rPr lang="en-US" altLang="en-US" dirty="0"/>
              <a:t> = </a:t>
            </a:r>
            <a:r>
              <a:rPr lang="en-US" altLang="en-US" dirty="0" smtClean="0"/>
              <a:t>socket(AF_INET</a:t>
            </a:r>
            <a:r>
              <a:rPr lang="en-US" altLang="en-US" dirty="0"/>
              <a:t>, </a:t>
            </a:r>
            <a:r>
              <a:rPr lang="en-US" altLang="en-US" dirty="0" smtClean="0"/>
              <a:t>SOCK_DGRAM)</a:t>
            </a:r>
          </a:p>
          <a:p>
            <a:pPr>
              <a:lnSpc>
                <a:spcPts val="2800"/>
              </a:lnSpc>
            </a:pPr>
            <a:endParaRPr lang="en-US" altLang="en-US" dirty="0" smtClean="0"/>
          </a:p>
          <a:p>
            <a:pPr>
              <a:lnSpc>
                <a:spcPts val="2800"/>
              </a:lnSpc>
            </a:pPr>
            <a:r>
              <a:rPr lang="en-US" altLang="en-US" dirty="0" smtClean="0"/>
              <a:t>message </a:t>
            </a:r>
            <a:r>
              <a:rPr lang="en-US" altLang="en-US" dirty="0"/>
              <a:t>= </a:t>
            </a:r>
            <a:r>
              <a:rPr lang="en-US" altLang="en-US" dirty="0" err="1" smtClean="0"/>
              <a:t>raw_input</a:t>
            </a:r>
            <a:r>
              <a:rPr lang="en-US" altLang="en-US" dirty="0" smtClean="0"/>
              <a:t>('Input </a:t>
            </a:r>
            <a:r>
              <a:rPr lang="en-US" altLang="en-US" dirty="0"/>
              <a:t>lowercase sentence</a:t>
            </a:r>
            <a:r>
              <a:rPr lang="en-US" altLang="en-US" dirty="0" smtClean="0"/>
              <a:t>:')</a:t>
            </a:r>
          </a:p>
          <a:p>
            <a:pPr>
              <a:lnSpc>
                <a:spcPts val="2800"/>
              </a:lnSpc>
            </a:pPr>
            <a:endParaRPr lang="en-US" altLang="en-US" dirty="0"/>
          </a:p>
          <a:p>
            <a:pPr>
              <a:lnSpc>
                <a:spcPts val="2800"/>
              </a:lnSpc>
            </a:pPr>
            <a:r>
              <a:rPr lang="en-US" altLang="en-US" dirty="0" err="1"/>
              <a:t>clientSocket.sendto</a:t>
            </a:r>
            <a:r>
              <a:rPr lang="en-US" altLang="en-US" sz="1800" dirty="0"/>
              <a:t>(message,(</a:t>
            </a:r>
            <a:r>
              <a:rPr lang="en-US" altLang="en-US" sz="1800" dirty="0" err="1"/>
              <a:t>serverName</a:t>
            </a:r>
            <a:r>
              <a:rPr lang="en-US" altLang="en-US" sz="1800" dirty="0"/>
              <a:t>, </a:t>
            </a:r>
            <a:r>
              <a:rPr lang="en-US" altLang="en-US" sz="1800" dirty="0" err="1"/>
              <a:t>serverPort</a:t>
            </a:r>
            <a:r>
              <a:rPr lang="en-US" altLang="en-US" sz="1800" dirty="0" smtClean="0"/>
              <a:t>))</a:t>
            </a:r>
          </a:p>
          <a:p>
            <a:pPr>
              <a:lnSpc>
                <a:spcPts val="2800"/>
              </a:lnSpc>
            </a:pPr>
            <a:endParaRPr lang="en-US" altLang="en-US" sz="1800" dirty="0"/>
          </a:p>
          <a:p>
            <a:pPr>
              <a:lnSpc>
                <a:spcPts val="2800"/>
              </a:lnSpc>
            </a:pPr>
            <a:r>
              <a:rPr lang="en-US" altLang="en-US" dirty="0" err="1"/>
              <a:t>modifiedMessage</a:t>
            </a:r>
            <a:r>
              <a:rPr lang="en-US" altLang="en-US" dirty="0"/>
              <a:t>, </a:t>
            </a:r>
            <a:r>
              <a:rPr lang="en-US" altLang="en-US" dirty="0" err="1"/>
              <a:t>serverAddress</a:t>
            </a:r>
            <a:r>
              <a:rPr lang="en-US" altLang="en-US" dirty="0"/>
              <a:t> = </a:t>
            </a:r>
          </a:p>
          <a:p>
            <a:pPr>
              <a:lnSpc>
                <a:spcPts val="2800"/>
              </a:lnSpc>
            </a:pPr>
            <a:r>
              <a:rPr lang="en-US" altLang="en-US" dirty="0"/>
              <a:t>                                   </a:t>
            </a:r>
            <a:r>
              <a:rPr lang="en-US" altLang="en-US" dirty="0" err="1"/>
              <a:t>clientSocket.recvfrom</a:t>
            </a:r>
            <a:r>
              <a:rPr lang="en-US" altLang="en-US" dirty="0"/>
              <a:t>(2048)</a:t>
            </a:r>
          </a:p>
          <a:p>
            <a:pPr>
              <a:lnSpc>
                <a:spcPts val="2800"/>
              </a:lnSpc>
            </a:pPr>
            <a:r>
              <a:rPr lang="en-US" altLang="en-US" dirty="0"/>
              <a:t>print </a:t>
            </a:r>
            <a:r>
              <a:rPr lang="en-US" altLang="en-US" dirty="0" err="1"/>
              <a:t>modifiedMessage</a:t>
            </a:r>
            <a:endParaRPr lang="en-US" altLang="en-US" dirty="0"/>
          </a:p>
          <a:p>
            <a:pPr>
              <a:lnSpc>
                <a:spcPts val="2800"/>
              </a:lnSpc>
            </a:pPr>
            <a:r>
              <a:rPr lang="en-US" altLang="en-US" dirty="0" err="1"/>
              <a:t>clientSocket.close</a:t>
            </a:r>
            <a:r>
              <a:rPr lang="en-US" altLang="en-US" dirty="0"/>
              <a:t>()</a:t>
            </a:r>
          </a:p>
        </p:txBody>
      </p:sp>
      <p:sp>
        <p:nvSpPr>
          <p:cNvPr id="247813" name="TextBox 2"/>
          <p:cNvSpPr txBox="1">
            <a:spLocks noChangeArrowheads="1"/>
          </p:cNvSpPr>
          <p:nvPr/>
        </p:nvSpPr>
        <p:spPr bwMode="auto">
          <a:xfrm>
            <a:off x="2717800" y="1168400"/>
            <a:ext cx="2741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r>
              <a:rPr lang="en-US" altLang="en-US" sz="2400" i="1">
                <a:solidFill>
                  <a:srgbClr val="CC0000"/>
                </a:solidFill>
              </a:rPr>
              <a:t>Python UDPClient</a:t>
            </a:r>
          </a:p>
        </p:txBody>
      </p:sp>
      <p:grpSp>
        <p:nvGrpSpPr>
          <p:cNvPr id="2" name="Group 46"/>
          <p:cNvGrpSpPr>
            <a:grpSpLocks/>
          </p:cNvGrpSpPr>
          <p:nvPr/>
        </p:nvGrpSpPr>
        <p:grpSpPr bwMode="auto">
          <a:xfrm>
            <a:off x="228600" y="1606550"/>
            <a:ext cx="2451100" cy="546100"/>
            <a:chOff x="228727" y="1605758"/>
            <a:chExt cx="2450973" cy="547500"/>
          </a:xfrm>
        </p:grpSpPr>
        <p:sp>
          <p:nvSpPr>
            <p:cNvPr id="247832" name="TextBox 3"/>
            <p:cNvSpPr txBox="1">
              <a:spLocks noChangeArrowheads="1"/>
            </p:cNvSpPr>
            <p:nvPr/>
          </p:nvSpPr>
          <p:spPr bwMode="auto">
            <a:xfrm>
              <a:off x="228727" y="1605758"/>
              <a:ext cx="2057612" cy="54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nSpc>
                  <a:spcPts val="1600"/>
                </a:lnSpc>
              </a:pPr>
              <a:r>
                <a:rPr lang="en-US" altLang="en-US" sz="1400">
                  <a:solidFill>
                    <a:srgbClr val="000099"/>
                  </a:solidFill>
                </a:rPr>
                <a:t>include Python’s socket </a:t>
              </a:r>
            </a:p>
            <a:p>
              <a:pPr>
                <a:lnSpc>
                  <a:spcPts val="1600"/>
                </a:lnSpc>
              </a:pPr>
              <a:r>
                <a:rPr lang="en-US" altLang="en-US" sz="1400">
                  <a:solidFill>
                    <a:srgbClr val="000099"/>
                  </a:solidFill>
                </a:rPr>
                <a:t>library</a:t>
              </a:r>
            </a:p>
          </p:txBody>
        </p:sp>
        <p:cxnSp>
          <p:nvCxnSpPr>
            <p:cNvPr id="247833" name="Straight Connector 10"/>
            <p:cNvCxnSpPr>
              <a:cxnSpLocks noChangeShapeType="1"/>
            </p:cNvCxnSpPr>
            <p:nvPr/>
          </p:nvCxnSpPr>
          <p:spPr bwMode="auto">
            <a:xfrm flipV="1">
              <a:off x="952522" y="1930400"/>
              <a:ext cx="1727178" cy="8139"/>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grpSp>
        <p:nvGrpSpPr>
          <p:cNvPr id="3" name="Group 47"/>
          <p:cNvGrpSpPr>
            <a:grpSpLocks/>
          </p:cNvGrpSpPr>
          <p:nvPr/>
        </p:nvGrpSpPr>
        <p:grpSpPr bwMode="auto">
          <a:xfrm>
            <a:off x="155575" y="2723546"/>
            <a:ext cx="2587625" cy="523875"/>
            <a:chOff x="189714" y="2918150"/>
            <a:chExt cx="2587958" cy="523220"/>
          </a:xfrm>
        </p:grpSpPr>
        <p:sp>
          <p:nvSpPr>
            <p:cNvPr id="247830" name="TextBox 31"/>
            <p:cNvSpPr txBox="1">
              <a:spLocks noChangeArrowheads="1"/>
            </p:cNvSpPr>
            <p:nvPr/>
          </p:nvSpPr>
          <p:spPr bwMode="auto">
            <a:xfrm>
              <a:off x="189714" y="2918150"/>
              <a:ext cx="22718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r>
                <a:rPr lang="en-US" altLang="en-US" sz="1400" dirty="0">
                  <a:solidFill>
                    <a:srgbClr val="000099"/>
                  </a:solidFill>
                </a:rPr>
                <a:t>create UDP socket for server</a:t>
              </a:r>
            </a:p>
          </p:txBody>
        </p:sp>
        <p:cxnSp>
          <p:nvCxnSpPr>
            <p:cNvPr id="247831" name="Straight Connector 32"/>
            <p:cNvCxnSpPr>
              <a:cxnSpLocks noChangeShapeType="1"/>
            </p:cNvCxnSpPr>
            <p:nvPr/>
          </p:nvCxnSpPr>
          <p:spPr bwMode="auto">
            <a:xfrm>
              <a:off x="2050143" y="3165929"/>
              <a:ext cx="727529" cy="2721"/>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grpSp>
        <p:nvGrpSpPr>
          <p:cNvPr id="4" name="Group 48"/>
          <p:cNvGrpSpPr>
            <a:grpSpLocks/>
          </p:cNvGrpSpPr>
          <p:nvPr/>
        </p:nvGrpSpPr>
        <p:grpSpPr bwMode="auto">
          <a:xfrm>
            <a:off x="209220" y="3301005"/>
            <a:ext cx="2505075" cy="547688"/>
            <a:chOff x="215900" y="3530600"/>
            <a:chExt cx="2505529" cy="547500"/>
          </a:xfrm>
        </p:grpSpPr>
        <p:sp>
          <p:nvSpPr>
            <p:cNvPr id="247828" name="TextBox 34"/>
            <p:cNvSpPr txBox="1">
              <a:spLocks noChangeArrowheads="1"/>
            </p:cNvSpPr>
            <p:nvPr/>
          </p:nvSpPr>
          <p:spPr bwMode="auto">
            <a:xfrm>
              <a:off x="215900" y="3530600"/>
              <a:ext cx="1621833" cy="54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nSpc>
                  <a:spcPts val="1600"/>
                </a:lnSpc>
              </a:pPr>
              <a:r>
                <a:rPr lang="en-US" altLang="en-US" sz="1400" dirty="0">
                  <a:solidFill>
                    <a:srgbClr val="000099"/>
                  </a:solidFill>
                </a:rPr>
                <a:t>get user keyboard</a:t>
              </a:r>
            </a:p>
            <a:p>
              <a:pPr>
                <a:lnSpc>
                  <a:spcPts val="1600"/>
                </a:lnSpc>
              </a:pPr>
              <a:r>
                <a:rPr lang="en-US" altLang="en-US" sz="1400" dirty="0">
                  <a:solidFill>
                    <a:srgbClr val="000099"/>
                  </a:solidFill>
                </a:rPr>
                <a:t>input </a:t>
              </a:r>
            </a:p>
          </p:txBody>
        </p:sp>
        <p:cxnSp>
          <p:nvCxnSpPr>
            <p:cNvPr id="247829" name="Straight Connector 35"/>
            <p:cNvCxnSpPr>
              <a:cxnSpLocks noChangeShapeType="1"/>
            </p:cNvCxnSpPr>
            <p:nvPr/>
          </p:nvCxnSpPr>
          <p:spPr bwMode="auto">
            <a:xfrm flipV="1">
              <a:off x="762000" y="3968752"/>
              <a:ext cx="1959429" cy="4534"/>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grpSp>
        <p:nvGrpSpPr>
          <p:cNvPr id="5" name="Group 49"/>
          <p:cNvGrpSpPr>
            <a:grpSpLocks/>
          </p:cNvGrpSpPr>
          <p:nvPr/>
        </p:nvGrpSpPr>
        <p:grpSpPr bwMode="auto">
          <a:xfrm>
            <a:off x="166688" y="4064000"/>
            <a:ext cx="2568575" cy="523875"/>
            <a:chOff x="166472" y="4064002"/>
            <a:chExt cx="2568858" cy="522566"/>
          </a:xfrm>
        </p:grpSpPr>
        <p:sp>
          <p:nvSpPr>
            <p:cNvPr id="247826" name="TextBox 36"/>
            <p:cNvSpPr txBox="1">
              <a:spLocks noChangeArrowheads="1"/>
            </p:cNvSpPr>
            <p:nvPr/>
          </p:nvSpPr>
          <p:spPr bwMode="auto">
            <a:xfrm>
              <a:off x="166472" y="4064002"/>
              <a:ext cx="2349500" cy="52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r>
                <a:rPr lang="en-US" altLang="en-US" sz="1400" dirty="0">
                  <a:solidFill>
                    <a:srgbClr val="000099"/>
                  </a:solidFill>
                </a:rPr>
                <a:t>Attach server name, port to message; send into socket</a:t>
              </a:r>
            </a:p>
          </p:txBody>
        </p:sp>
        <p:cxnSp>
          <p:nvCxnSpPr>
            <p:cNvPr id="247827" name="Straight Connector 39"/>
            <p:cNvCxnSpPr>
              <a:cxnSpLocks noChangeShapeType="1"/>
            </p:cNvCxnSpPr>
            <p:nvPr/>
          </p:nvCxnSpPr>
          <p:spPr bwMode="auto">
            <a:xfrm>
              <a:off x="2477922" y="4443249"/>
              <a:ext cx="257408" cy="0"/>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grpSp>
        <p:nvGrpSpPr>
          <p:cNvPr id="6" name="Group 55"/>
          <p:cNvGrpSpPr>
            <a:grpSpLocks/>
          </p:cNvGrpSpPr>
          <p:nvPr/>
        </p:nvGrpSpPr>
        <p:grpSpPr bwMode="auto">
          <a:xfrm>
            <a:off x="184883" y="5652098"/>
            <a:ext cx="2511425" cy="523875"/>
            <a:chOff x="214386" y="5472277"/>
            <a:chExt cx="2511708" cy="523220"/>
          </a:xfrm>
        </p:grpSpPr>
        <p:sp>
          <p:nvSpPr>
            <p:cNvPr id="247824" name="TextBox 61"/>
            <p:cNvSpPr txBox="1">
              <a:spLocks noChangeArrowheads="1"/>
            </p:cNvSpPr>
            <p:nvPr/>
          </p:nvSpPr>
          <p:spPr bwMode="auto">
            <a:xfrm>
              <a:off x="214386" y="5472277"/>
              <a:ext cx="2349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r>
                <a:rPr lang="en-US" altLang="en-US" sz="1400" dirty="0">
                  <a:solidFill>
                    <a:srgbClr val="000099"/>
                  </a:solidFill>
                </a:rPr>
                <a:t>print out received string and close socket</a:t>
              </a:r>
            </a:p>
          </p:txBody>
        </p:sp>
        <p:cxnSp>
          <p:nvCxnSpPr>
            <p:cNvPr id="247825" name="Straight Connector 62"/>
            <p:cNvCxnSpPr>
              <a:cxnSpLocks noChangeShapeType="1"/>
            </p:cNvCxnSpPr>
            <p:nvPr/>
          </p:nvCxnSpPr>
          <p:spPr bwMode="auto">
            <a:xfrm>
              <a:off x="2230329" y="5657589"/>
              <a:ext cx="495765" cy="242"/>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grpSp>
        <p:nvGrpSpPr>
          <p:cNvPr id="7" name="Group 54"/>
          <p:cNvGrpSpPr>
            <a:grpSpLocks/>
          </p:cNvGrpSpPr>
          <p:nvPr/>
        </p:nvGrpSpPr>
        <p:grpSpPr bwMode="auto">
          <a:xfrm>
            <a:off x="-165100" y="4794250"/>
            <a:ext cx="2900363" cy="677863"/>
            <a:chOff x="-157119" y="4530536"/>
            <a:chExt cx="2900123" cy="678317"/>
          </a:xfrm>
        </p:grpSpPr>
        <p:sp>
          <p:nvSpPr>
            <p:cNvPr id="247821" name="TextBox 56"/>
            <p:cNvSpPr txBox="1">
              <a:spLocks noChangeArrowheads="1"/>
            </p:cNvSpPr>
            <p:nvPr/>
          </p:nvSpPr>
          <p:spPr bwMode="auto">
            <a:xfrm>
              <a:off x="192835" y="4642544"/>
              <a:ext cx="2349500"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r>
                <a:rPr lang="en-US" altLang="en-US" sz="1400" dirty="0">
                  <a:solidFill>
                    <a:srgbClr val="000099"/>
                  </a:solidFill>
                </a:rPr>
                <a:t>read reply characters from</a:t>
              </a:r>
            </a:p>
            <a:p>
              <a:r>
                <a:rPr lang="en-US" altLang="en-US" sz="1400" dirty="0">
                  <a:solidFill>
                    <a:srgbClr val="000099"/>
                  </a:solidFill>
                </a:rPr>
                <a:t>socket into string</a:t>
              </a:r>
            </a:p>
          </p:txBody>
        </p:sp>
        <p:cxnSp>
          <p:nvCxnSpPr>
            <p:cNvPr id="247822" name="Straight Connector 59"/>
            <p:cNvCxnSpPr>
              <a:cxnSpLocks noChangeShapeType="1"/>
            </p:cNvCxnSpPr>
            <p:nvPr/>
          </p:nvCxnSpPr>
          <p:spPr bwMode="auto">
            <a:xfrm flipV="1">
              <a:off x="2415586" y="4830837"/>
              <a:ext cx="327418" cy="416"/>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sp>
          <p:nvSpPr>
            <p:cNvPr id="247823" name="TextBox 53"/>
            <p:cNvSpPr txBox="1">
              <a:spLocks noChangeArrowheads="1"/>
            </p:cNvSpPr>
            <p:nvPr/>
          </p:nvSpPr>
          <p:spPr bwMode="auto">
            <a:xfrm>
              <a:off x="-157119" y="4530536"/>
              <a:ext cx="1846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endParaRPr lang="en-US" altLang="en-US"/>
            </a:p>
          </p:txBody>
        </p:sp>
      </p:grpSp>
      <p:sp>
        <p:nvSpPr>
          <p:cNvPr id="27" name="Title 2"/>
          <p:cNvSpPr>
            <a:spLocks noGrp="1"/>
          </p:cNvSpPr>
          <p:nvPr>
            <p:ph type="title"/>
          </p:nvPr>
        </p:nvSpPr>
        <p:spPr>
          <a:xfrm>
            <a:off x="0" y="0"/>
            <a:ext cx="8001000" cy="685800"/>
          </a:xfrm>
        </p:spPr>
        <p:txBody>
          <a:bodyPr>
            <a:normAutofit fontScale="90000"/>
          </a:bodyPr>
          <a:lstStyle/>
          <a:p>
            <a:r>
              <a:rPr lang="en-US" dirty="0" smtClean="0"/>
              <a:t>Socket Programming w/ UDP</a:t>
            </a:r>
            <a:endParaRPr lang="en-US" dirty="0"/>
          </a:p>
        </p:txBody>
      </p:sp>
    </p:spTree>
    <p:extLst>
      <p:ext uri="{BB962C8B-B14F-4D97-AF65-F5344CB8AC3E}">
        <p14:creationId xmlns:p14="http://schemas.microsoft.com/office/powerpoint/2010/main" val="918633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6" name="TextBox 1"/>
          <p:cNvSpPr txBox="1">
            <a:spLocks noChangeArrowheads="1"/>
          </p:cNvSpPr>
          <p:nvPr/>
        </p:nvSpPr>
        <p:spPr bwMode="auto">
          <a:xfrm>
            <a:off x="2717800" y="1651000"/>
            <a:ext cx="612860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nSpc>
                <a:spcPts val="2800"/>
              </a:lnSpc>
            </a:pPr>
            <a:r>
              <a:rPr lang="en-US" altLang="en-US" dirty="0"/>
              <a:t>from socket import *</a:t>
            </a:r>
          </a:p>
          <a:p>
            <a:pPr>
              <a:lnSpc>
                <a:spcPts val="2800"/>
              </a:lnSpc>
            </a:pPr>
            <a:r>
              <a:rPr lang="en-US" altLang="en-US" dirty="0" err="1"/>
              <a:t>serverPort</a:t>
            </a:r>
            <a:r>
              <a:rPr lang="en-US" altLang="en-US" dirty="0"/>
              <a:t> = 12000</a:t>
            </a:r>
          </a:p>
          <a:p>
            <a:pPr>
              <a:lnSpc>
                <a:spcPts val="2800"/>
              </a:lnSpc>
            </a:pPr>
            <a:r>
              <a:rPr lang="en-US" altLang="en-US" dirty="0" err="1"/>
              <a:t>serverSocket</a:t>
            </a:r>
            <a:r>
              <a:rPr lang="en-US" altLang="en-US" dirty="0"/>
              <a:t> = socket(AF_INET, SOCK_DGRAM)</a:t>
            </a:r>
          </a:p>
          <a:p>
            <a:pPr>
              <a:lnSpc>
                <a:spcPts val="2800"/>
              </a:lnSpc>
            </a:pPr>
            <a:r>
              <a:rPr lang="en-US" altLang="en-US" dirty="0" err="1"/>
              <a:t>serverSocket.bind</a:t>
            </a:r>
            <a:r>
              <a:rPr lang="en-US" altLang="en-US" dirty="0"/>
              <a:t>((</a:t>
            </a:r>
            <a:r>
              <a:rPr lang="fr-FR" altLang="en-US" dirty="0"/>
              <a:t>''</a:t>
            </a:r>
            <a:r>
              <a:rPr lang="en-US" altLang="en-US" dirty="0"/>
              <a:t>, </a:t>
            </a:r>
            <a:r>
              <a:rPr lang="en-US" altLang="en-US" dirty="0" err="1"/>
              <a:t>serverPort</a:t>
            </a:r>
            <a:r>
              <a:rPr lang="en-US" altLang="en-US" dirty="0"/>
              <a:t>))</a:t>
            </a:r>
          </a:p>
          <a:p>
            <a:pPr>
              <a:lnSpc>
                <a:spcPts val="2800"/>
              </a:lnSpc>
            </a:pPr>
            <a:r>
              <a:rPr lang="en-US" altLang="en-US" dirty="0"/>
              <a:t>print </a:t>
            </a:r>
            <a:r>
              <a:rPr lang="en-US" altLang="en-US" dirty="0" smtClean="0"/>
              <a:t>'</a:t>
            </a:r>
            <a:r>
              <a:rPr lang="en-US" altLang="ja-JP" i="1" dirty="0" smtClean="0"/>
              <a:t>The </a:t>
            </a:r>
            <a:r>
              <a:rPr lang="en-US" altLang="ja-JP" i="1" dirty="0"/>
              <a:t>server is ready to </a:t>
            </a:r>
            <a:r>
              <a:rPr lang="en-US" altLang="ja-JP" i="1" dirty="0" smtClean="0"/>
              <a:t>receive</a:t>
            </a:r>
            <a:r>
              <a:rPr lang="en-US" altLang="ja-JP" dirty="0" smtClean="0"/>
              <a:t>'</a:t>
            </a:r>
            <a:endParaRPr lang="en-US" altLang="ja-JP" dirty="0"/>
          </a:p>
          <a:p>
            <a:pPr>
              <a:lnSpc>
                <a:spcPts val="2800"/>
              </a:lnSpc>
            </a:pPr>
            <a:r>
              <a:rPr lang="en-US" altLang="en-US" dirty="0"/>
              <a:t>while 1:</a:t>
            </a:r>
          </a:p>
          <a:p>
            <a:pPr>
              <a:lnSpc>
                <a:spcPts val="2400"/>
              </a:lnSpc>
            </a:pPr>
            <a:r>
              <a:rPr lang="en-US" altLang="en-US" sz="1800" dirty="0"/>
              <a:t>    message, </a:t>
            </a:r>
            <a:r>
              <a:rPr lang="en-US" altLang="en-US" sz="1800" dirty="0" err="1"/>
              <a:t>clientAddress</a:t>
            </a:r>
            <a:r>
              <a:rPr lang="en-US" altLang="en-US" sz="1800" dirty="0"/>
              <a:t> = </a:t>
            </a:r>
            <a:r>
              <a:rPr lang="en-US" altLang="en-US" sz="1800" dirty="0" err="1"/>
              <a:t>serverSocket.recvfrom</a:t>
            </a:r>
            <a:r>
              <a:rPr lang="en-US" altLang="en-US" sz="1800" dirty="0"/>
              <a:t>(2048)</a:t>
            </a:r>
          </a:p>
          <a:p>
            <a:pPr>
              <a:lnSpc>
                <a:spcPts val="2400"/>
              </a:lnSpc>
            </a:pPr>
            <a:r>
              <a:rPr lang="en-US" altLang="en-US" sz="1800" dirty="0"/>
              <a:t>    </a:t>
            </a:r>
            <a:r>
              <a:rPr lang="en-US" altLang="en-US" sz="1800" dirty="0" err="1"/>
              <a:t>modifiedMessage</a:t>
            </a:r>
            <a:r>
              <a:rPr lang="en-US" altLang="en-US" sz="1800" dirty="0"/>
              <a:t> = </a:t>
            </a:r>
            <a:r>
              <a:rPr lang="en-US" altLang="en-US" sz="1800" dirty="0" err="1"/>
              <a:t>message.upper</a:t>
            </a:r>
            <a:r>
              <a:rPr lang="en-US" altLang="en-US" sz="1800" dirty="0"/>
              <a:t>()</a:t>
            </a:r>
          </a:p>
          <a:p>
            <a:pPr>
              <a:lnSpc>
                <a:spcPts val="2400"/>
              </a:lnSpc>
            </a:pPr>
            <a:r>
              <a:rPr lang="en-US" altLang="en-US" sz="1800" dirty="0"/>
              <a:t>    </a:t>
            </a:r>
            <a:r>
              <a:rPr lang="en-US" altLang="en-US" sz="1800" dirty="0" err="1"/>
              <a:t>serverSocket.sendto</a:t>
            </a:r>
            <a:r>
              <a:rPr lang="en-US" altLang="en-US" sz="1800" dirty="0"/>
              <a:t>(</a:t>
            </a:r>
            <a:r>
              <a:rPr lang="en-US" altLang="en-US" sz="1800" dirty="0" err="1"/>
              <a:t>modifiedMessage</a:t>
            </a:r>
            <a:r>
              <a:rPr lang="en-US" altLang="en-US" sz="1800" dirty="0"/>
              <a:t>, </a:t>
            </a:r>
            <a:r>
              <a:rPr lang="en-US" altLang="en-US" sz="1800" dirty="0" err="1"/>
              <a:t>clientAddress</a:t>
            </a:r>
            <a:r>
              <a:rPr lang="en-US" altLang="en-US" sz="1800" dirty="0"/>
              <a:t>)</a:t>
            </a:r>
          </a:p>
        </p:txBody>
      </p:sp>
      <p:sp>
        <p:nvSpPr>
          <p:cNvPr id="248837" name="TextBox 2"/>
          <p:cNvSpPr txBox="1">
            <a:spLocks noChangeArrowheads="1"/>
          </p:cNvSpPr>
          <p:nvPr/>
        </p:nvSpPr>
        <p:spPr bwMode="auto">
          <a:xfrm>
            <a:off x="2717800" y="1168400"/>
            <a:ext cx="286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r>
              <a:rPr lang="en-US" altLang="en-US" sz="2400" i="1">
                <a:solidFill>
                  <a:srgbClr val="CC0000"/>
                </a:solidFill>
              </a:rPr>
              <a:t>Python UDPServer</a:t>
            </a:r>
          </a:p>
        </p:txBody>
      </p:sp>
      <p:grpSp>
        <p:nvGrpSpPr>
          <p:cNvPr id="2" name="Group 13"/>
          <p:cNvGrpSpPr>
            <a:grpSpLocks/>
          </p:cNvGrpSpPr>
          <p:nvPr/>
        </p:nvGrpSpPr>
        <p:grpSpPr bwMode="auto">
          <a:xfrm>
            <a:off x="165100" y="2374532"/>
            <a:ext cx="2587625" cy="307975"/>
            <a:chOff x="164314" y="2554972"/>
            <a:chExt cx="2587958" cy="307777"/>
          </a:xfrm>
        </p:grpSpPr>
        <p:sp>
          <p:nvSpPr>
            <p:cNvPr id="248852" name="TextBox 31"/>
            <p:cNvSpPr txBox="1">
              <a:spLocks noChangeArrowheads="1"/>
            </p:cNvSpPr>
            <p:nvPr/>
          </p:nvSpPr>
          <p:spPr bwMode="auto">
            <a:xfrm>
              <a:off x="164314" y="2554972"/>
              <a:ext cx="255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r>
                <a:rPr lang="en-US" altLang="en-US" sz="1400">
                  <a:solidFill>
                    <a:srgbClr val="000099"/>
                  </a:solidFill>
                </a:rPr>
                <a:t>create UDP socket</a:t>
              </a:r>
            </a:p>
          </p:txBody>
        </p:sp>
        <p:cxnSp>
          <p:nvCxnSpPr>
            <p:cNvPr id="248853" name="Straight Connector 32"/>
            <p:cNvCxnSpPr>
              <a:cxnSpLocks noChangeShapeType="1"/>
            </p:cNvCxnSpPr>
            <p:nvPr/>
          </p:nvCxnSpPr>
          <p:spPr bwMode="auto">
            <a:xfrm>
              <a:off x="1822045" y="2748411"/>
              <a:ext cx="930227" cy="1139"/>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grpSp>
        <p:nvGrpSpPr>
          <p:cNvPr id="3" name="Group 14"/>
          <p:cNvGrpSpPr>
            <a:grpSpLocks/>
          </p:cNvGrpSpPr>
          <p:nvPr/>
        </p:nvGrpSpPr>
        <p:grpSpPr bwMode="auto">
          <a:xfrm>
            <a:off x="169863" y="2704732"/>
            <a:ext cx="2540000" cy="523875"/>
            <a:chOff x="169076" y="2884812"/>
            <a:chExt cx="2541127" cy="523220"/>
          </a:xfrm>
        </p:grpSpPr>
        <p:sp>
          <p:nvSpPr>
            <p:cNvPr id="248850" name="TextBox 26"/>
            <p:cNvSpPr txBox="1">
              <a:spLocks noChangeArrowheads="1"/>
            </p:cNvSpPr>
            <p:nvPr/>
          </p:nvSpPr>
          <p:spPr bwMode="auto">
            <a:xfrm>
              <a:off x="169076" y="2884812"/>
              <a:ext cx="22718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r>
                <a:rPr lang="en-US" altLang="en-US" sz="1400">
                  <a:solidFill>
                    <a:srgbClr val="000099"/>
                  </a:solidFill>
                </a:rPr>
                <a:t>bind socket to local port number 12000</a:t>
              </a:r>
            </a:p>
          </p:txBody>
        </p:sp>
        <p:cxnSp>
          <p:nvCxnSpPr>
            <p:cNvPr id="248851" name="Straight Connector 30"/>
            <p:cNvCxnSpPr>
              <a:cxnSpLocks noChangeShapeType="1"/>
            </p:cNvCxnSpPr>
            <p:nvPr/>
          </p:nvCxnSpPr>
          <p:spPr bwMode="auto">
            <a:xfrm>
              <a:off x="1982674" y="3169104"/>
              <a:ext cx="727529" cy="2721"/>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grpSp>
        <p:nvGrpSpPr>
          <p:cNvPr id="4" name="Group 15"/>
          <p:cNvGrpSpPr>
            <a:grpSpLocks/>
          </p:cNvGrpSpPr>
          <p:nvPr/>
        </p:nvGrpSpPr>
        <p:grpSpPr bwMode="auto">
          <a:xfrm>
            <a:off x="182563" y="3468932"/>
            <a:ext cx="2527300" cy="298450"/>
            <a:chOff x="182564" y="3788573"/>
            <a:chExt cx="2528092" cy="299227"/>
          </a:xfrm>
        </p:grpSpPr>
        <p:sp>
          <p:nvSpPr>
            <p:cNvPr id="248848" name="TextBox 34"/>
            <p:cNvSpPr txBox="1">
              <a:spLocks noChangeArrowheads="1"/>
            </p:cNvSpPr>
            <p:nvPr/>
          </p:nvSpPr>
          <p:spPr bwMode="auto">
            <a:xfrm>
              <a:off x="182564" y="3788573"/>
              <a:ext cx="1194763" cy="29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nSpc>
                  <a:spcPts val="1600"/>
                </a:lnSpc>
              </a:pPr>
              <a:r>
                <a:rPr lang="en-US" altLang="en-US" sz="1400">
                  <a:solidFill>
                    <a:srgbClr val="000099"/>
                  </a:solidFill>
                </a:rPr>
                <a:t>loop forever</a:t>
              </a:r>
            </a:p>
          </p:txBody>
        </p:sp>
        <p:cxnSp>
          <p:nvCxnSpPr>
            <p:cNvPr id="248849" name="Straight Connector 35"/>
            <p:cNvCxnSpPr>
              <a:cxnSpLocks noChangeShapeType="1"/>
            </p:cNvCxnSpPr>
            <p:nvPr/>
          </p:nvCxnSpPr>
          <p:spPr bwMode="auto">
            <a:xfrm flipV="1">
              <a:off x="1266031" y="3964781"/>
              <a:ext cx="1444625" cy="3969"/>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grpSp>
        <p:nvGrpSpPr>
          <p:cNvPr id="5" name="Group 17"/>
          <p:cNvGrpSpPr>
            <a:grpSpLocks/>
          </p:cNvGrpSpPr>
          <p:nvPr/>
        </p:nvGrpSpPr>
        <p:grpSpPr bwMode="auto">
          <a:xfrm>
            <a:off x="176213" y="3729287"/>
            <a:ext cx="2743200" cy="708025"/>
            <a:chOff x="176621" y="4151971"/>
            <a:chExt cx="2743174" cy="707869"/>
          </a:xfrm>
        </p:grpSpPr>
        <p:sp>
          <p:nvSpPr>
            <p:cNvPr id="248846" name="TextBox 36"/>
            <p:cNvSpPr txBox="1">
              <a:spLocks noChangeArrowheads="1"/>
            </p:cNvSpPr>
            <p:nvPr/>
          </p:nvSpPr>
          <p:spPr bwMode="auto">
            <a:xfrm>
              <a:off x="176621" y="4151971"/>
              <a:ext cx="2349500" cy="70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nSpc>
                  <a:spcPts val="1600"/>
                </a:lnSpc>
              </a:pPr>
              <a:r>
                <a:rPr lang="en-US" altLang="en-US" sz="1400">
                  <a:solidFill>
                    <a:srgbClr val="000099"/>
                  </a:solidFill>
                </a:rPr>
                <a:t>Read from UDP socket into message, getting client’s address (client IP and port)</a:t>
              </a:r>
            </a:p>
          </p:txBody>
        </p:sp>
        <p:cxnSp>
          <p:nvCxnSpPr>
            <p:cNvPr id="248847" name="Straight Connector 39"/>
            <p:cNvCxnSpPr>
              <a:cxnSpLocks noChangeShapeType="1"/>
            </p:cNvCxnSpPr>
            <p:nvPr/>
          </p:nvCxnSpPr>
          <p:spPr bwMode="auto">
            <a:xfrm flipV="1">
              <a:off x="1981317" y="4399595"/>
              <a:ext cx="938478" cy="1261"/>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grpSp>
        <p:nvGrpSpPr>
          <p:cNvPr id="6" name="Group 18"/>
          <p:cNvGrpSpPr>
            <a:grpSpLocks/>
          </p:cNvGrpSpPr>
          <p:nvPr/>
        </p:nvGrpSpPr>
        <p:grpSpPr bwMode="auto">
          <a:xfrm>
            <a:off x="312738" y="4526212"/>
            <a:ext cx="2695575" cy="523875"/>
            <a:chOff x="212916" y="4997129"/>
            <a:chExt cx="2696483" cy="523220"/>
          </a:xfrm>
        </p:grpSpPr>
        <p:sp>
          <p:nvSpPr>
            <p:cNvPr id="248844" name="TextBox 61"/>
            <p:cNvSpPr txBox="1">
              <a:spLocks noChangeArrowheads="1"/>
            </p:cNvSpPr>
            <p:nvPr/>
          </p:nvSpPr>
          <p:spPr bwMode="auto">
            <a:xfrm>
              <a:off x="212916" y="4997129"/>
              <a:ext cx="2349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r>
                <a:rPr lang="en-US" altLang="en-US" sz="1400">
                  <a:solidFill>
                    <a:srgbClr val="000099"/>
                  </a:solidFill>
                </a:rPr>
                <a:t>send upper case string back to this client</a:t>
              </a:r>
            </a:p>
          </p:txBody>
        </p:sp>
        <p:cxnSp>
          <p:nvCxnSpPr>
            <p:cNvPr id="248845" name="Straight Connector 62"/>
            <p:cNvCxnSpPr>
              <a:cxnSpLocks noChangeShapeType="1"/>
            </p:cNvCxnSpPr>
            <p:nvPr/>
          </p:nvCxnSpPr>
          <p:spPr bwMode="auto">
            <a:xfrm>
              <a:off x="2147293" y="5106673"/>
              <a:ext cx="762106" cy="1209"/>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sp>
        <p:nvSpPr>
          <p:cNvPr id="23" name="Title 2"/>
          <p:cNvSpPr>
            <a:spLocks noGrp="1"/>
          </p:cNvSpPr>
          <p:nvPr>
            <p:ph type="title"/>
          </p:nvPr>
        </p:nvSpPr>
        <p:spPr>
          <a:xfrm>
            <a:off x="0" y="0"/>
            <a:ext cx="8001000" cy="685800"/>
          </a:xfrm>
        </p:spPr>
        <p:txBody>
          <a:bodyPr>
            <a:normAutofit fontScale="90000"/>
          </a:bodyPr>
          <a:lstStyle/>
          <a:p>
            <a:r>
              <a:rPr lang="en-US" dirty="0" smtClean="0"/>
              <a:t>Socket Programming w/ UDP</a:t>
            </a:r>
            <a:endParaRPr lang="en-US" dirty="0"/>
          </a:p>
        </p:txBody>
      </p:sp>
    </p:spTree>
    <p:extLst>
      <p:ext uri="{BB962C8B-B14F-4D97-AF65-F5344CB8AC3E}">
        <p14:creationId xmlns:p14="http://schemas.microsoft.com/office/powerpoint/2010/main" val="3461294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TextBox 1"/>
          <p:cNvSpPr txBox="1">
            <a:spLocks noChangeArrowheads="1"/>
          </p:cNvSpPr>
          <p:nvPr/>
        </p:nvSpPr>
        <p:spPr bwMode="auto">
          <a:xfrm>
            <a:off x="2705100" y="1651000"/>
            <a:ext cx="5889754" cy="365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nSpc>
                <a:spcPts val="2800"/>
              </a:lnSpc>
            </a:pPr>
            <a:r>
              <a:rPr lang="en-US" altLang="en-US" dirty="0"/>
              <a:t>from socket import *</a:t>
            </a:r>
          </a:p>
          <a:p>
            <a:pPr>
              <a:lnSpc>
                <a:spcPts val="2800"/>
              </a:lnSpc>
            </a:pPr>
            <a:r>
              <a:rPr lang="en-US" altLang="en-US" dirty="0" err="1"/>
              <a:t>serverName</a:t>
            </a:r>
            <a:r>
              <a:rPr lang="en-US" altLang="en-US" dirty="0"/>
              <a:t> = </a:t>
            </a:r>
            <a:r>
              <a:rPr lang="en-US" altLang="en-US" dirty="0" smtClean="0"/>
              <a:t>'localhost'</a:t>
            </a:r>
            <a:endParaRPr lang="en-US" altLang="ja-JP" dirty="0"/>
          </a:p>
          <a:p>
            <a:pPr>
              <a:lnSpc>
                <a:spcPts val="2800"/>
              </a:lnSpc>
            </a:pPr>
            <a:r>
              <a:rPr lang="en-US" altLang="en-US" dirty="0" err="1"/>
              <a:t>serverPort</a:t>
            </a:r>
            <a:r>
              <a:rPr lang="en-US" altLang="en-US" dirty="0"/>
              <a:t> = 12000</a:t>
            </a:r>
          </a:p>
          <a:p>
            <a:pPr>
              <a:lnSpc>
                <a:spcPts val="2800"/>
              </a:lnSpc>
            </a:pPr>
            <a:r>
              <a:rPr lang="en-US" altLang="en-US" dirty="0" err="1"/>
              <a:t>clientSocket</a:t>
            </a:r>
            <a:r>
              <a:rPr lang="en-US" altLang="en-US" dirty="0"/>
              <a:t> = socket(AF_INET, SOCK_STREAM)</a:t>
            </a:r>
          </a:p>
          <a:p>
            <a:pPr>
              <a:lnSpc>
                <a:spcPts val="2800"/>
              </a:lnSpc>
            </a:pPr>
            <a:r>
              <a:rPr lang="en-US" altLang="en-US" dirty="0" err="1"/>
              <a:t>clientSocket.connect</a:t>
            </a:r>
            <a:r>
              <a:rPr lang="en-US" altLang="en-US" dirty="0"/>
              <a:t>((</a:t>
            </a:r>
            <a:r>
              <a:rPr lang="en-US" altLang="en-US" dirty="0" err="1"/>
              <a:t>serverName,serverPort</a:t>
            </a:r>
            <a:r>
              <a:rPr lang="en-US" altLang="en-US" dirty="0"/>
              <a:t>))</a:t>
            </a:r>
          </a:p>
          <a:p>
            <a:pPr>
              <a:lnSpc>
                <a:spcPts val="2800"/>
              </a:lnSpc>
            </a:pPr>
            <a:r>
              <a:rPr lang="en-US" altLang="en-US" dirty="0"/>
              <a:t>sentence = </a:t>
            </a:r>
            <a:r>
              <a:rPr lang="en-US" altLang="en-US" dirty="0" err="1" smtClean="0"/>
              <a:t>raw_input</a:t>
            </a:r>
            <a:r>
              <a:rPr lang="en-US" altLang="en-US" dirty="0" smtClean="0"/>
              <a:t>('Input </a:t>
            </a:r>
            <a:r>
              <a:rPr lang="en-US" altLang="en-US" dirty="0"/>
              <a:t>lowercase sentence</a:t>
            </a:r>
            <a:r>
              <a:rPr lang="en-US" altLang="en-US" dirty="0" smtClean="0"/>
              <a:t>:')</a:t>
            </a:r>
            <a:endParaRPr lang="en-US" altLang="en-US" dirty="0"/>
          </a:p>
          <a:p>
            <a:pPr>
              <a:lnSpc>
                <a:spcPts val="2800"/>
              </a:lnSpc>
            </a:pPr>
            <a:r>
              <a:rPr lang="en-US" altLang="en-US" dirty="0" err="1"/>
              <a:t>clientSocket.send</a:t>
            </a:r>
            <a:r>
              <a:rPr lang="en-US" altLang="en-US" dirty="0"/>
              <a:t>(sentence)</a:t>
            </a:r>
          </a:p>
          <a:p>
            <a:pPr>
              <a:lnSpc>
                <a:spcPts val="2800"/>
              </a:lnSpc>
            </a:pPr>
            <a:r>
              <a:rPr lang="en-US" altLang="en-US" dirty="0" err="1"/>
              <a:t>modifiedSentence</a:t>
            </a:r>
            <a:r>
              <a:rPr lang="en-US" altLang="en-US" dirty="0"/>
              <a:t> = </a:t>
            </a:r>
            <a:r>
              <a:rPr lang="en-US" altLang="en-US" dirty="0" err="1"/>
              <a:t>clientSocket.recv</a:t>
            </a:r>
            <a:r>
              <a:rPr lang="en-US" altLang="en-US" dirty="0"/>
              <a:t>(1024)</a:t>
            </a:r>
          </a:p>
          <a:p>
            <a:pPr>
              <a:lnSpc>
                <a:spcPts val="2800"/>
              </a:lnSpc>
            </a:pPr>
            <a:r>
              <a:rPr lang="en-US" altLang="en-US" dirty="0"/>
              <a:t>print </a:t>
            </a:r>
            <a:r>
              <a:rPr lang="en-US" altLang="en-US" dirty="0" smtClean="0"/>
              <a:t>'From </a:t>
            </a:r>
            <a:r>
              <a:rPr lang="en-US" altLang="en-US" dirty="0"/>
              <a:t>Server</a:t>
            </a:r>
            <a:r>
              <a:rPr lang="en-US" altLang="en-US" dirty="0" smtClean="0"/>
              <a:t>:', </a:t>
            </a:r>
            <a:r>
              <a:rPr lang="en-US" altLang="en-US" dirty="0" err="1"/>
              <a:t>modifiedSentence</a:t>
            </a:r>
            <a:endParaRPr lang="en-US" altLang="en-US" dirty="0"/>
          </a:p>
          <a:p>
            <a:pPr>
              <a:lnSpc>
                <a:spcPts val="2800"/>
              </a:lnSpc>
            </a:pPr>
            <a:r>
              <a:rPr lang="en-US" altLang="en-US" dirty="0" err="1"/>
              <a:t>clientSocket.close</a:t>
            </a:r>
            <a:r>
              <a:rPr lang="en-US" altLang="en-US" dirty="0"/>
              <a:t>()</a:t>
            </a:r>
          </a:p>
        </p:txBody>
      </p:sp>
      <p:sp>
        <p:nvSpPr>
          <p:cNvPr id="251909" name="TextBox 2"/>
          <p:cNvSpPr txBox="1">
            <a:spLocks noChangeArrowheads="1"/>
          </p:cNvSpPr>
          <p:nvPr/>
        </p:nvSpPr>
        <p:spPr bwMode="auto">
          <a:xfrm>
            <a:off x="2717800" y="1168400"/>
            <a:ext cx="2706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r>
              <a:rPr lang="en-US" altLang="en-US" sz="2400" i="1">
                <a:solidFill>
                  <a:srgbClr val="CC0000"/>
                </a:solidFill>
              </a:rPr>
              <a:t>Python TCPClient</a:t>
            </a:r>
          </a:p>
        </p:txBody>
      </p:sp>
      <p:grpSp>
        <p:nvGrpSpPr>
          <p:cNvPr id="2" name="Group 47"/>
          <p:cNvGrpSpPr>
            <a:grpSpLocks/>
          </p:cNvGrpSpPr>
          <p:nvPr/>
        </p:nvGrpSpPr>
        <p:grpSpPr bwMode="auto">
          <a:xfrm>
            <a:off x="0" y="2474786"/>
            <a:ext cx="2778125" cy="523875"/>
            <a:chOff x="-811" y="2671324"/>
            <a:chExt cx="2778483" cy="523220"/>
          </a:xfrm>
        </p:grpSpPr>
        <p:sp>
          <p:nvSpPr>
            <p:cNvPr id="251916" name="TextBox 31"/>
            <p:cNvSpPr txBox="1">
              <a:spLocks noChangeArrowheads="1"/>
            </p:cNvSpPr>
            <p:nvPr/>
          </p:nvSpPr>
          <p:spPr bwMode="auto">
            <a:xfrm>
              <a:off x="-811" y="2671324"/>
              <a:ext cx="22718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r>
                <a:rPr lang="en-US" altLang="en-US" sz="1400">
                  <a:solidFill>
                    <a:srgbClr val="000099"/>
                  </a:solidFill>
                </a:rPr>
                <a:t>create TCP socket for server, remote port 12000</a:t>
              </a:r>
            </a:p>
          </p:txBody>
        </p:sp>
        <p:cxnSp>
          <p:nvCxnSpPr>
            <p:cNvPr id="251917" name="Straight Connector 32"/>
            <p:cNvCxnSpPr>
              <a:cxnSpLocks noChangeShapeType="1"/>
            </p:cNvCxnSpPr>
            <p:nvPr/>
          </p:nvCxnSpPr>
          <p:spPr bwMode="auto">
            <a:xfrm>
              <a:off x="2050143" y="3165929"/>
              <a:ext cx="727529" cy="2721"/>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sp>
        <p:nvSpPr>
          <p:cNvPr id="5" name="Oval 4"/>
          <p:cNvSpPr>
            <a:spLocks noChangeArrowheads="1"/>
          </p:cNvSpPr>
          <p:nvPr/>
        </p:nvSpPr>
        <p:spPr bwMode="auto">
          <a:xfrm>
            <a:off x="6286500" y="2700211"/>
            <a:ext cx="2247900" cy="508000"/>
          </a:xfrm>
          <a:prstGeom prst="ellipse">
            <a:avLst/>
          </a:prstGeom>
          <a:noFill/>
          <a:ln w="190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endParaRPr lang="en-US" altLang="en-US" sz="2400">
              <a:latin typeface="Comic Sans MS" panose="030F0702030302020204" pitchFamily="66" charset="0"/>
            </a:endParaRPr>
          </a:p>
        </p:txBody>
      </p:sp>
      <p:grpSp>
        <p:nvGrpSpPr>
          <p:cNvPr id="3" name="Group 47"/>
          <p:cNvGrpSpPr>
            <a:grpSpLocks/>
          </p:cNvGrpSpPr>
          <p:nvPr/>
        </p:nvGrpSpPr>
        <p:grpSpPr bwMode="auto">
          <a:xfrm>
            <a:off x="0" y="3790340"/>
            <a:ext cx="2794000" cy="523875"/>
            <a:chOff x="-17288" y="2918148"/>
            <a:chExt cx="2794960" cy="522566"/>
          </a:xfrm>
        </p:grpSpPr>
        <p:sp>
          <p:nvSpPr>
            <p:cNvPr id="251914" name="TextBox 31"/>
            <p:cNvSpPr txBox="1">
              <a:spLocks noChangeArrowheads="1"/>
            </p:cNvSpPr>
            <p:nvPr/>
          </p:nvSpPr>
          <p:spPr bwMode="auto">
            <a:xfrm>
              <a:off x="-17288" y="2918148"/>
              <a:ext cx="2271818" cy="52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r>
                <a:rPr lang="en-US" altLang="en-US" sz="1400">
                  <a:solidFill>
                    <a:srgbClr val="000099"/>
                  </a:solidFill>
                </a:rPr>
                <a:t>No need to attach server name, port </a:t>
              </a:r>
            </a:p>
          </p:txBody>
        </p:sp>
        <p:cxnSp>
          <p:nvCxnSpPr>
            <p:cNvPr id="251915" name="Straight Connector 32"/>
            <p:cNvCxnSpPr>
              <a:cxnSpLocks noChangeShapeType="1"/>
            </p:cNvCxnSpPr>
            <p:nvPr/>
          </p:nvCxnSpPr>
          <p:spPr bwMode="auto">
            <a:xfrm>
              <a:off x="2050143" y="3165929"/>
              <a:ext cx="727529" cy="2721"/>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sp>
        <p:nvSpPr>
          <p:cNvPr id="15" name="Title 3"/>
          <p:cNvSpPr>
            <a:spLocks noGrp="1"/>
          </p:cNvSpPr>
          <p:nvPr>
            <p:ph type="title"/>
          </p:nvPr>
        </p:nvSpPr>
        <p:spPr>
          <a:xfrm>
            <a:off x="0" y="0"/>
            <a:ext cx="8001000" cy="685800"/>
          </a:xfrm>
        </p:spPr>
        <p:txBody>
          <a:bodyPr>
            <a:normAutofit fontScale="90000"/>
          </a:bodyPr>
          <a:lstStyle/>
          <a:p>
            <a:r>
              <a:rPr lang="en-US" dirty="0" smtClean="0"/>
              <a:t>Socket Programming w/ TCP</a:t>
            </a:r>
            <a:endParaRPr lang="en-US" dirty="0"/>
          </a:p>
        </p:txBody>
      </p:sp>
    </p:spTree>
    <p:extLst>
      <p:ext uri="{BB962C8B-B14F-4D97-AF65-F5344CB8AC3E}">
        <p14:creationId xmlns:p14="http://schemas.microsoft.com/office/powerpoint/2010/main" val="1117923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2" name="TextBox 1"/>
          <p:cNvSpPr txBox="1">
            <a:spLocks noChangeArrowheads="1"/>
          </p:cNvSpPr>
          <p:nvPr/>
        </p:nvSpPr>
        <p:spPr bwMode="auto">
          <a:xfrm>
            <a:off x="2717800" y="1651000"/>
            <a:ext cx="599715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r>
              <a:rPr lang="en-US" altLang="en-US" dirty="0" smtClean="0"/>
              <a:t>from </a:t>
            </a:r>
            <a:r>
              <a:rPr lang="en-US" altLang="en-US" dirty="0"/>
              <a:t>socket import *</a:t>
            </a:r>
          </a:p>
          <a:p>
            <a:r>
              <a:rPr lang="en-US" altLang="en-US" dirty="0" err="1"/>
              <a:t>serverPort</a:t>
            </a:r>
            <a:r>
              <a:rPr lang="en-US" altLang="en-US" dirty="0"/>
              <a:t> = 12000</a:t>
            </a:r>
          </a:p>
          <a:p>
            <a:r>
              <a:rPr lang="en-US" altLang="en-US" dirty="0" err="1"/>
              <a:t>serverSocket</a:t>
            </a:r>
            <a:r>
              <a:rPr lang="en-US" altLang="en-US" dirty="0"/>
              <a:t> = socket(AF_INET,SOCK_STREAM)</a:t>
            </a:r>
          </a:p>
          <a:p>
            <a:r>
              <a:rPr lang="en-US" altLang="en-US" dirty="0" err="1"/>
              <a:t>serverSocket.bind</a:t>
            </a:r>
            <a:r>
              <a:rPr lang="en-US" altLang="en-US" dirty="0" smtClean="0"/>
              <a:t>(('',</a:t>
            </a:r>
            <a:r>
              <a:rPr lang="en-US" altLang="en-US" dirty="0" err="1"/>
              <a:t>serverPort</a:t>
            </a:r>
            <a:r>
              <a:rPr lang="en-US" altLang="en-US" dirty="0"/>
              <a:t>))</a:t>
            </a:r>
          </a:p>
          <a:p>
            <a:r>
              <a:rPr lang="en-US" altLang="en-US" dirty="0" err="1"/>
              <a:t>serverSocket.listen</a:t>
            </a:r>
            <a:r>
              <a:rPr lang="en-US" altLang="en-US" dirty="0"/>
              <a:t>(1)</a:t>
            </a:r>
          </a:p>
          <a:p>
            <a:r>
              <a:rPr lang="en-US" altLang="en-US" dirty="0"/>
              <a:t>print </a:t>
            </a:r>
            <a:r>
              <a:rPr lang="en-US" altLang="en-US" dirty="0" smtClean="0"/>
              <a:t>'The </a:t>
            </a:r>
            <a:r>
              <a:rPr lang="en-US" altLang="en-US" dirty="0"/>
              <a:t>server is ready to </a:t>
            </a:r>
            <a:r>
              <a:rPr lang="en-US" altLang="en-US" dirty="0" smtClean="0"/>
              <a:t>receive'</a:t>
            </a:r>
            <a:endParaRPr lang="en-US" altLang="en-US" dirty="0"/>
          </a:p>
          <a:p>
            <a:r>
              <a:rPr lang="en-US" altLang="en-US" dirty="0"/>
              <a:t>while 1:</a:t>
            </a:r>
          </a:p>
          <a:p>
            <a:r>
              <a:rPr lang="en-US" altLang="en-US" dirty="0"/>
              <a:t>     </a:t>
            </a:r>
            <a:r>
              <a:rPr lang="en-US" altLang="en-US" dirty="0" err="1"/>
              <a:t>connectionSocket</a:t>
            </a:r>
            <a:r>
              <a:rPr lang="en-US" altLang="en-US" dirty="0"/>
              <a:t>, </a:t>
            </a:r>
            <a:r>
              <a:rPr lang="en-US" altLang="en-US" dirty="0" err="1"/>
              <a:t>addr</a:t>
            </a:r>
            <a:r>
              <a:rPr lang="en-US" altLang="en-US" dirty="0"/>
              <a:t> = </a:t>
            </a:r>
            <a:r>
              <a:rPr lang="en-US" altLang="en-US" dirty="0" err="1"/>
              <a:t>serverSocket.accept</a:t>
            </a:r>
            <a:r>
              <a:rPr lang="en-US" altLang="en-US" dirty="0"/>
              <a:t>()</a:t>
            </a:r>
          </a:p>
          <a:p>
            <a:r>
              <a:rPr lang="en-US" altLang="en-US" dirty="0"/>
              <a:t>     </a:t>
            </a:r>
          </a:p>
          <a:p>
            <a:r>
              <a:rPr lang="en-US" altLang="en-US" dirty="0"/>
              <a:t>     sentence = </a:t>
            </a:r>
            <a:r>
              <a:rPr lang="en-US" altLang="en-US" dirty="0" err="1"/>
              <a:t>connectionSocket.recv</a:t>
            </a:r>
            <a:r>
              <a:rPr lang="en-US" altLang="en-US" dirty="0"/>
              <a:t>(1024)</a:t>
            </a:r>
          </a:p>
          <a:p>
            <a:r>
              <a:rPr lang="en-US" altLang="en-US" dirty="0"/>
              <a:t>     </a:t>
            </a:r>
            <a:r>
              <a:rPr lang="en-US" altLang="en-US" dirty="0" err="1"/>
              <a:t>capitalizedSentence</a:t>
            </a:r>
            <a:r>
              <a:rPr lang="en-US" altLang="en-US" dirty="0"/>
              <a:t> = </a:t>
            </a:r>
            <a:r>
              <a:rPr lang="en-US" altLang="en-US" dirty="0" err="1"/>
              <a:t>sentence.upper</a:t>
            </a:r>
            <a:r>
              <a:rPr lang="en-US" altLang="en-US" dirty="0"/>
              <a:t>()</a:t>
            </a:r>
          </a:p>
          <a:p>
            <a:r>
              <a:rPr lang="en-US" altLang="en-US" dirty="0"/>
              <a:t>     </a:t>
            </a:r>
            <a:r>
              <a:rPr lang="en-US" altLang="en-US" dirty="0" err="1"/>
              <a:t>connectionSocket.send</a:t>
            </a:r>
            <a:r>
              <a:rPr lang="en-US" altLang="en-US" dirty="0"/>
              <a:t>(</a:t>
            </a:r>
            <a:r>
              <a:rPr lang="en-US" altLang="en-US" dirty="0" err="1"/>
              <a:t>capitalizedSentence</a:t>
            </a:r>
            <a:r>
              <a:rPr lang="en-US" altLang="en-US" dirty="0"/>
              <a:t>)</a:t>
            </a:r>
          </a:p>
          <a:p>
            <a:r>
              <a:rPr lang="en-US" altLang="en-US" dirty="0"/>
              <a:t>     </a:t>
            </a:r>
            <a:r>
              <a:rPr lang="en-US" altLang="en-US" dirty="0" err="1"/>
              <a:t>connectionSocket.close</a:t>
            </a:r>
            <a:r>
              <a:rPr lang="en-US" altLang="en-US" dirty="0"/>
              <a:t>()</a:t>
            </a:r>
            <a:endParaRPr lang="en-US" altLang="en-US" sz="1800" dirty="0"/>
          </a:p>
        </p:txBody>
      </p:sp>
      <p:sp>
        <p:nvSpPr>
          <p:cNvPr id="252933" name="TextBox 2"/>
          <p:cNvSpPr txBox="1">
            <a:spLocks noChangeArrowheads="1"/>
          </p:cNvSpPr>
          <p:nvPr/>
        </p:nvSpPr>
        <p:spPr bwMode="auto">
          <a:xfrm>
            <a:off x="2717800" y="1168400"/>
            <a:ext cx="2827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r>
              <a:rPr lang="en-US" altLang="en-US" sz="2400" i="1">
                <a:solidFill>
                  <a:srgbClr val="CC0000"/>
                </a:solidFill>
              </a:rPr>
              <a:t>Python TCPServer</a:t>
            </a:r>
          </a:p>
        </p:txBody>
      </p:sp>
      <p:grpSp>
        <p:nvGrpSpPr>
          <p:cNvPr id="2" name="Group 13"/>
          <p:cNvGrpSpPr>
            <a:grpSpLocks/>
          </p:cNvGrpSpPr>
          <p:nvPr/>
        </p:nvGrpSpPr>
        <p:grpSpPr bwMode="auto">
          <a:xfrm>
            <a:off x="152400" y="2071693"/>
            <a:ext cx="2559050" cy="566737"/>
            <a:chOff x="151614" y="2173972"/>
            <a:chExt cx="2559082" cy="566309"/>
          </a:xfrm>
        </p:grpSpPr>
        <p:sp>
          <p:nvSpPr>
            <p:cNvPr id="252951" name="TextBox 31"/>
            <p:cNvSpPr txBox="1">
              <a:spLocks noChangeArrowheads="1"/>
            </p:cNvSpPr>
            <p:nvPr/>
          </p:nvSpPr>
          <p:spPr bwMode="auto">
            <a:xfrm>
              <a:off x="151614" y="2173972"/>
              <a:ext cx="2559082"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r>
                <a:rPr lang="en-US" altLang="en-US" sz="1400">
                  <a:solidFill>
                    <a:srgbClr val="000099"/>
                  </a:solidFill>
                </a:rPr>
                <a:t>create TCP welcoming</a:t>
              </a:r>
            </a:p>
            <a:p>
              <a:r>
                <a:rPr lang="en-US" altLang="en-US" sz="1400">
                  <a:solidFill>
                    <a:srgbClr val="000099"/>
                  </a:solidFill>
                </a:rPr>
                <a:t>socket</a:t>
              </a:r>
            </a:p>
          </p:txBody>
        </p:sp>
        <p:cxnSp>
          <p:nvCxnSpPr>
            <p:cNvPr id="252952" name="Straight Connector 32"/>
            <p:cNvCxnSpPr>
              <a:cxnSpLocks noChangeShapeType="1"/>
            </p:cNvCxnSpPr>
            <p:nvPr/>
          </p:nvCxnSpPr>
          <p:spPr bwMode="auto">
            <a:xfrm>
              <a:off x="1695045" y="2596011"/>
              <a:ext cx="930227" cy="1139"/>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grpSp>
        <p:nvGrpSpPr>
          <p:cNvPr id="3" name="Group 14"/>
          <p:cNvGrpSpPr>
            <a:grpSpLocks/>
          </p:cNvGrpSpPr>
          <p:nvPr/>
        </p:nvGrpSpPr>
        <p:grpSpPr bwMode="auto">
          <a:xfrm>
            <a:off x="131763" y="2841513"/>
            <a:ext cx="2540000" cy="523875"/>
            <a:chOff x="169076" y="2884812"/>
            <a:chExt cx="2541127" cy="523220"/>
          </a:xfrm>
        </p:grpSpPr>
        <p:sp>
          <p:nvSpPr>
            <p:cNvPr id="252949" name="TextBox 26"/>
            <p:cNvSpPr txBox="1">
              <a:spLocks noChangeArrowheads="1"/>
            </p:cNvSpPr>
            <p:nvPr/>
          </p:nvSpPr>
          <p:spPr bwMode="auto">
            <a:xfrm>
              <a:off x="169076" y="2884812"/>
              <a:ext cx="22718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r>
                <a:rPr lang="en-US" altLang="en-US" sz="1400">
                  <a:solidFill>
                    <a:srgbClr val="000099"/>
                  </a:solidFill>
                </a:rPr>
                <a:t>server begins listening for  incoming TCP requests</a:t>
              </a:r>
            </a:p>
          </p:txBody>
        </p:sp>
        <p:cxnSp>
          <p:nvCxnSpPr>
            <p:cNvPr id="252950" name="Straight Connector 30"/>
            <p:cNvCxnSpPr>
              <a:cxnSpLocks noChangeShapeType="1"/>
            </p:cNvCxnSpPr>
            <p:nvPr/>
          </p:nvCxnSpPr>
          <p:spPr bwMode="auto">
            <a:xfrm>
              <a:off x="1982674" y="3169104"/>
              <a:ext cx="727529" cy="2721"/>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grpSp>
        <p:nvGrpSpPr>
          <p:cNvPr id="4" name="Group 15"/>
          <p:cNvGrpSpPr>
            <a:grpSpLocks/>
          </p:cNvGrpSpPr>
          <p:nvPr/>
        </p:nvGrpSpPr>
        <p:grpSpPr bwMode="auto">
          <a:xfrm>
            <a:off x="528638" y="3409950"/>
            <a:ext cx="2155825" cy="298450"/>
            <a:chOff x="553383" y="3714241"/>
            <a:chExt cx="2157273" cy="299227"/>
          </a:xfrm>
        </p:grpSpPr>
        <p:sp>
          <p:nvSpPr>
            <p:cNvPr id="252947" name="TextBox 34"/>
            <p:cNvSpPr txBox="1">
              <a:spLocks noChangeArrowheads="1"/>
            </p:cNvSpPr>
            <p:nvPr/>
          </p:nvSpPr>
          <p:spPr bwMode="auto">
            <a:xfrm>
              <a:off x="553383" y="3714241"/>
              <a:ext cx="1194763" cy="29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nSpc>
                  <a:spcPts val="1600"/>
                </a:lnSpc>
              </a:pPr>
              <a:r>
                <a:rPr lang="en-US" altLang="en-US" sz="1400">
                  <a:solidFill>
                    <a:srgbClr val="000099"/>
                  </a:solidFill>
                </a:rPr>
                <a:t>loop forever</a:t>
              </a:r>
            </a:p>
          </p:txBody>
        </p:sp>
        <p:cxnSp>
          <p:nvCxnSpPr>
            <p:cNvPr id="252948" name="Straight Connector 35"/>
            <p:cNvCxnSpPr>
              <a:cxnSpLocks noChangeShapeType="1"/>
            </p:cNvCxnSpPr>
            <p:nvPr/>
          </p:nvCxnSpPr>
          <p:spPr bwMode="auto">
            <a:xfrm flipV="1">
              <a:off x="1266031" y="3964781"/>
              <a:ext cx="1444625" cy="3969"/>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grpSp>
        <p:nvGrpSpPr>
          <p:cNvPr id="5" name="Group 17"/>
          <p:cNvGrpSpPr>
            <a:grpSpLocks/>
          </p:cNvGrpSpPr>
          <p:nvPr/>
        </p:nvGrpSpPr>
        <p:grpSpPr bwMode="auto">
          <a:xfrm>
            <a:off x="198438" y="3770313"/>
            <a:ext cx="2813050" cy="752475"/>
            <a:chOff x="380319" y="3965998"/>
            <a:chExt cx="2392469" cy="752685"/>
          </a:xfrm>
        </p:grpSpPr>
        <p:sp>
          <p:nvSpPr>
            <p:cNvPr id="252945" name="TextBox 36"/>
            <p:cNvSpPr txBox="1">
              <a:spLocks noChangeArrowheads="1"/>
            </p:cNvSpPr>
            <p:nvPr/>
          </p:nvSpPr>
          <p:spPr bwMode="auto">
            <a:xfrm>
              <a:off x="380319" y="3965998"/>
              <a:ext cx="2184910" cy="75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pPr>
                <a:lnSpc>
                  <a:spcPts val="1600"/>
                </a:lnSpc>
              </a:pPr>
              <a:r>
                <a:rPr lang="en-US" altLang="en-US" sz="1400">
                  <a:solidFill>
                    <a:srgbClr val="000099"/>
                  </a:solidFill>
                </a:rPr>
                <a:t>server waits on accept()</a:t>
              </a:r>
            </a:p>
            <a:p>
              <a:pPr>
                <a:lnSpc>
                  <a:spcPts val="1600"/>
                </a:lnSpc>
              </a:pPr>
              <a:r>
                <a:rPr lang="en-US" altLang="en-US" sz="1400">
                  <a:solidFill>
                    <a:srgbClr val="000099"/>
                  </a:solidFill>
                </a:rPr>
                <a:t>for incoming requests, new socket created on return</a:t>
              </a:r>
            </a:p>
          </p:txBody>
        </p:sp>
        <p:cxnSp>
          <p:nvCxnSpPr>
            <p:cNvPr id="252946" name="Straight Connector 39"/>
            <p:cNvCxnSpPr>
              <a:cxnSpLocks noChangeShapeType="1"/>
            </p:cNvCxnSpPr>
            <p:nvPr/>
          </p:nvCxnSpPr>
          <p:spPr bwMode="auto">
            <a:xfrm flipV="1">
              <a:off x="2231565" y="4229808"/>
              <a:ext cx="541223" cy="5869"/>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grpSp>
        <p:nvGrpSpPr>
          <p:cNvPr id="6" name="Group 18"/>
          <p:cNvGrpSpPr>
            <a:grpSpLocks/>
          </p:cNvGrpSpPr>
          <p:nvPr/>
        </p:nvGrpSpPr>
        <p:grpSpPr bwMode="auto">
          <a:xfrm>
            <a:off x="258763" y="4587150"/>
            <a:ext cx="2860675" cy="523875"/>
            <a:chOff x="316741" y="4661874"/>
            <a:chExt cx="2859521" cy="524153"/>
          </a:xfrm>
        </p:grpSpPr>
        <p:sp>
          <p:nvSpPr>
            <p:cNvPr id="252943" name="TextBox 61"/>
            <p:cNvSpPr txBox="1">
              <a:spLocks noChangeArrowheads="1"/>
            </p:cNvSpPr>
            <p:nvPr/>
          </p:nvSpPr>
          <p:spPr bwMode="auto">
            <a:xfrm>
              <a:off x="316741" y="4661874"/>
              <a:ext cx="2349500" cy="524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r>
                <a:rPr lang="en-US" altLang="en-US" sz="1400">
                  <a:solidFill>
                    <a:srgbClr val="000099"/>
                  </a:solidFill>
                </a:rPr>
                <a:t>read bytes from socket (but not address as in UDP)</a:t>
              </a:r>
            </a:p>
          </p:txBody>
        </p:sp>
        <p:cxnSp>
          <p:nvCxnSpPr>
            <p:cNvPr id="252944" name="Straight Connector 62"/>
            <p:cNvCxnSpPr>
              <a:cxnSpLocks noChangeShapeType="1"/>
            </p:cNvCxnSpPr>
            <p:nvPr/>
          </p:nvCxnSpPr>
          <p:spPr bwMode="auto">
            <a:xfrm>
              <a:off x="1875609" y="4682209"/>
              <a:ext cx="1300653" cy="499"/>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grpSp>
        <p:nvGrpSpPr>
          <p:cNvPr id="7" name="Group 28"/>
          <p:cNvGrpSpPr>
            <a:grpSpLocks/>
          </p:cNvGrpSpPr>
          <p:nvPr/>
        </p:nvGrpSpPr>
        <p:grpSpPr bwMode="auto">
          <a:xfrm>
            <a:off x="127000" y="5360867"/>
            <a:ext cx="2878138" cy="738188"/>
            <a:chOff x="162014" y="4686636"/>
            <a:chExt cx="2878315" cy="738664"/>
          </a:xfrm>
        </p:grpSpPr>
        <p:sp>
          <p:nvSpPr>
            <p:cNvPr id="252941" name="TextBox 29"/>
            <p:cNvSpPr txBox="1">
              <a:spLocks noChangeArrowheads="1"/>
            </p:cNvSpPr>
            <p:nvPr/>
          </p:nvSpPr>
          <p:spPr bwMode="auto">
            <a:xfrm>
              <a:off x="162014" y="4686636"/>
              <a:ext cx="2349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MS PGothic" panose="020B0600070205080204" pitchFamily="34" charset="-128"/>
                </a:defRPr>
              </a:lvl9pPr>
            </a:lstStyle>
            <a:p>
              <a:r>
                <a:rPr lang="en-US" altLang="en-US" sz="1400">
                  <a:solidFill>
                    <a:srgbClr val="000099"/>
                  </a:solidFill>
                </a:rPr>
                <a:t>close connection to this client (but </a:t>
              </a:r>
              <a:r>
                <a:rPr lang="en-US" altLang="en-US" sz="1400" i="1">
                  <a:solidFill>
                    <a:srgbClr val="000099"/>
                  </a:solidFill>
                </a:rPr>
                <a:t>not</a:t>
              </a:r>
              <a:r>
                <a:rPr lang="en-US" altLang="en-US" sz="1400">
                  <a:solidFill>
                    <a:srgbClr val="000099"/>
                  </a:solidFill>
                </a:rPr>
                <a:t> welcoming socket)</a:t>
              </a:r>
            </a:p>
          </p:txBody>
        </p:sp>
        <p:cxnSp>
          <p:nvCxnSpPr>
            <p:cNvPr id="252942" name="Straight Connector 33"/>
            <p:cNvCxnSpPr>
              <a:cxnSpLocks noChangeShapeType="1"/>
            </p:cNvCxnSpPr>
            <p:nvPr/>
          </p:nvCxnSpPr>
          <p:spPr bwMode="auto">
            <a:xfrm>
              <a:off x="2184198" y="4843734"/>
              <a:ext cx="856131" cy="2269"/>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cxnSp>
      </p:grpSp>
      <p:sp>
        <p:nvSpPr>
          <p:cNvPr id="26" name="Title 3"/>
          <p:cNvSpPr>
            <a:spLocks noGrp="1"/>
          </p:cNvSpPr>
          <p:nvPr>
            <p:ph type="title"/>
          </p:nvPr>
        </p:nvSpPr>
        <p:spPr>
          <a:xfrm>
            <a:off x="0" y="0"/>
            <a:ext cx="8001000" cy="685800"/>
          </a:xfrm>
        </p:spPr>
        <p:txBody>
          <a:bodyPr>
            <a:normAutofit fontScale="90000"/>
          </a:bodyPr>
          <a:lstStyle/>
          <a:p>
            <a:r>
              <a:rPr lang="en-US" dirty="0" smtClean="0"/>
              <a:t>Socket Programming w/ TCP</a:t>
            </a:r>
            <a:endParaRPr lang="en-US" dirty="0"/>
          </a:p>
        </p:txBody>
      </p:sp>
    </p:spTree>
    <p:extLst>
      <p:ext uri="{BB962C8B-B14F-4D97-AF65-F5344CB8AC3E}">
        <p14:creationId xmlns:p14="http://schemas.microsoft.com/office/powerpoint/2010/main" val="2053509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dirty="0"/>
              <a:t>Goals for Today</a:t>
            </a:r>
          </a:p>
        </p:txBody>
      </p:sp>
      <p:sp>
        <p:nvSpPr>
          <p:cNvPr id="71683" name="Rectangle 3"/>
          <p:cNvSpPr>
            <a:spLocks noGrp="1" noChangeArrowheads="1"/>
          </p:cNvSpPr>
          <p:nvPr>
            <p:ph type="body" idx="1"/>
          </p:nvPr>
        </p:nvSpPr>
        <p:spPr>
          <a:xfrm>
            <a:off x="163285" y="852714"/>
            <a:ext cx="8799285" cy="5790363"/>
          </a:xfrm>
        </p:spPr>
        <p:txBody>
          <a:bodyPr>
            <a:normAutofit/>
          </a:bodyPr>
          <a:lstStyle/>
          <a:p>
            <a:r>
              <a:rPr lang="en-US" sz="2800" dirty="0" smtClean="0"/>
              <a:t>Transport Layer</a:t>
            </a:r>
          </a:p>
          <a:p>
            <a:pPr lvl="1"/>
            <a:r>
              <a:rPr lang="en-US" sz="2400" dirty="0" smtClean="0"/>
              <a:t>Abstraction / services</a:t>
            </a:r>
          </a:p>
          <a:p>
            <a:pPr lvl="1"/>
            <a:r>
              <a:rPr lang="en-US" sz="2400" dirty="0" smtClean="0"/>
              <a:t>Multiplexing/</a:t>
            </a:r>
            <a:r>
              <a:rPr lang="en-US" sz="2400" dirty="0" err="1" smtClean="0"/>
              <a:t>Demultiplexing</a:t>
            </a:r>
            <a:endParaRPr lang="en-US" sz="2400" dirty="0" smtClean="0"/>
          </a:p>
          <a:p>
            <a:pPr lvl="1"/>
            <a:r>
              <a:rPr lang="en-US" sz="2400" dirty="0" smtClean="0"/>
              <a:t>UDP: Connectionless Transport</a:t>
            </a:r>
          </a:p>
          <a:p>
            <a:pPr lvl="1"/>
            <a:r>
              <a:rPr lang="en-US" sz="2400" dirty="0" smtClean="0"/>
              <a:t>TCP: Reliable Transport</a:t>
            </a:r>
          </a:p>
          <a:p>
            <a:pPr lvl="2"/>
            <a:r>
              <a:rPr lang="en-US" sz="2000" dirty="0" smtClean="0"/>
              <a:t>Abstraction, Connection Management, Reliable Transport, Flow Control, timeouts</a:t>
            </a:r>
          </a:p>
          <a:p>
            <a:pPr lvl="2"/>
            <a:r>
              <a:rPr lang="en-US" sz="2000" dirty="0" smtClean="0"/>
              <a:t>Congestion control</a:t>
            </a:r>
            <a:endParaRPr lang="en-US" sz="2000" dirty="0"/>
          </a:p>
          <a:p>
            <a:pPr lvl="1"/>
            <a:endParaRPr lang="en-US" sz="2400" dirty="0" smtClean="0"/>
          </a:p>
          <a:p>
            <a:r>
              <a:rPr lang="en-US" sz="2800" dirty="0" smtClean="0"/>
              <a:t>Data Center TCP</a:t>
            </a:r>
          </a:p>
          <a:p>
            <a:pPr lvl="1"/>
            <a:r>
              <a:rPr lang="en-US" sz="2400" dirty="0" err="1" smtClean="0"/>
              <a:t>Incast</a:t>
            </a:r>
            <a:r>
              <a:rPr lang="en-US" sz="2400" dirty="0" smtClean="0"/>
              <a:t> Problem</a:t>
            </a:r>
            <a:endParaRPr lang="en-US" sz="2800" dirty="0" smtClean="0"/>
          </a:p>
          <a:p>
            <a:pPr lvl="1"/>
            <a:endParaRPr lang="en-US" sz="2400" dirty="0" smtClean="0"/>
          </a:p>
          <a:p>
            <a:endParaRPr lang="en-US" sz="2800" dirty="0"/>
          </a:p>
        </p:txBody>
      </p:sp>
    </p:spTree>
    <p:custDataLst>
      <p:tags r:id="rId1"/>
    </p:custDataLst>
    <p:extLst>
      <p:ext uri="{BB962C8B-B14F-4D97-AF65-F5344CB8AC3E}">
        <p14:creationId xmlns:p14="http://schemas.microsoft.com/office/powerpoint/2010/main" val="11630898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7"/>
          <p:cNvSpPr>
            <a:spLocks noChangeArrowheads="1"/>
          </p:cNvSpPr>
          <p:nvPr/>
        </p:nvSpPr>
        <p:spPr bwMode="auto">
          <a:xfrm>
            <a:off x="714375" y="1852613"/>
            <a:ext cx="3324225" cy="3200400"/>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7415" name="Rectangle 8"/>
          <p:cNvSpPr>
            <a:spLocks noChangeArrowheads="1"/>
          </p:cNvSpPr>
          <p:nvPr/>
        </p:nvSpPr>
        <p:spPr bwMode="auto">
          <a:xfrm>
            <a:off x="638175" y="1947863"/>
            <a:ext cx="3324225" cy="32004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400">
              <a:latin typeface="Times New Roman" charset="0"/>
              <a:ea typeface="ＭＳ Ｐゴシック" charset="0"/>
            </a:endParaRPr>
          </a:p>
        </p:txBody>
      </p:sp>
      <p:sp>
        <p:nvSpPr>
          <p:cNvPr id="17416" name="Text Box 9"/>
          <p:cNvSpPr txBox="1">
            <a:spLocks noChangeArrowheads="1"/>
          </p:cNvSpPr>
          <p:nvPr/>
        </p:nvSpPr>
        <p:spPr bwMode="auto">
          <a:xfrm>
            <a:off x="677863" y="1960563"/>
            <a:ext cx="1563687"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t>source port #</a:t>
            </a:r>
            <a:endParaRPr lang="en-US" sz="2400" smtClean="0"/>
          </a:p>
        </p:txBody>
      </p:sp>
      <p:sp>
        <p:nvSpPr>
          <p:cNvPr id="17417" name="Text Box 10"/>
          <p:cNvSpPr txBox="1">
            <a:spLocks noChangeArrowheads="1"/>
          </p:cNvSpPr>
          <p:nvPr/>
        </p:nvSpPr>
        <p:spPr bwMode="auto">
          <a:xfrm>
            <a:off x="2463800" y="1960563"/>
            <a:ext cx="1328738"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t>dest port #</a:t>
            </a:r>
          </a:p>
        </p:txBody>
      </p:sp>
      <p:sp>
        <p:nvSpPr>
          <p:cNvPr id="17418" name="Line 11"/>
          <p:cNvSpPr>
            <a:spLocks noChangeShapeType="1"/>
          </p:cNvSpPr>
          <p:nvPr/>
        </p:nvSpPr>
        <p:spPr bwMode="auto">
          <a:xfrm flipV="1">
            <a:off x="628650" y="2347913"/>
            <a:ext cx="332898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7419" name="Line 12"/>
          <p:cNvSpPr>
            <a:spLocks noChangeShapeType="1"/>
          </p:cNvSpPr>
          <p:nvPr/>
        </p:nvSpPr>
        <p:spPr bwMode="auto">
          <a:xfrm flipV="1">
            <a:off x="619125" y="2747963"/>
            <a:ext cx="3324225"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7420" name="Line 13"/>
          <p:cNvSpPr>
            <a:spLocks noChangeShapeType="1"/>
          </p:cNvSpPr>
          <p:nvPr/>
        </p:nvSpPr>
        <p:spPr bwMode="auto">
          <a:xfrm flipV="1">
            <a:off x="2276475" y="1947863"/>
            <a:ext cx="0" cy="3952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7421" name="Text Box 14"/>
          <p:cNvSpPr txBox="1">
            <a:spLocks noChangeArrowheads="1"/>
          </p:cNvSpPr>
          <p:nvPr/>
        </p:nvSpPr>
        <p:spPr bwMode="auto">
          <a:xfrm>
            <a:off x="1784350" y="1482725"/>
            <a:ext cx="9366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smtClean="0"/>
              <a:t>32 bits</a:t>
            </a:r>
          </a:p>
        </p:txBody>
      </p:sp>
      <p:sp>
        <p:nvSpPr>
          <p:cNvPr id="17422" name="Line 15"/>
          <p:cNvSpPr>
            <a:spLocks noChangeShapeType="1"/>
          </p:cNvSpPr>
          <p:nvPr/>
        </p:nvSpPr>
        <p:spPr bwMode="auto">
          <a:xfrm>
            <a:off x="2733675" y="1714500"/>
            <a:ext cx="1200150" cy="47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7423" name="Line 16"/>
          <p:cNvSpPr>
            <a:spLocks noChangeShapeType="1"/>
          </p:cNvSpPr>
          <p:nvPr/>
        </p:nvSpPr>
        <p:spPr bwMode="auto">
          <a:xfrm rot="10800000">
            <a:off x="623888" y="1724025"/>
            <a:ext cx="112871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7424" name="Text Box 17"/>
          <p:cNvSpPr txBox="1">
            <a:spLocks noChangeArrowheads="1"/>
          </p:cNvSpPr>
          <p:nvPr/>
        </p:nvSpPr>
        <p:spPr bwMode="auto">
          <a:xfrm>
            <a:off x="1481138" y="3306763"/>
            <a:ext cx="1389062" cy="1006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smtClean="0"/>
              <a:t>application</a:t>
            </a:r>
          </a:p>
          <a:p>
            <a:pPr>
              <a:defRPr/>
            </a:pPr>
            <a:r>
              <a:rPr lang="en-US" sz="2000" smtClean="0"/>
              <a:t>data </a:t>
            </a:r>
          </a:p>
          <a:p>
            <a:pPr>
              <a:defRPr/>
            </a:pPr>
            <a:r>
              <a:rPr lang="en-US" sz="2000" smtClean="0"/>
              <a:t>(payload)</a:t>
            </a:r>
            <a:endParaRPr lang="en-US" sz="2400" smtClean="0"/>
          </a:p>
        </p:txBody>
      </p:sp>
      <p:sp>
        <p:nvSpPr>
          <p:cNvPr id="17425" name="Text Box 19"/>
          <p:cNvSpPr txBox="1">
            <a:spLocks noChangeArrowheads="1"/>
          </p:cNvSpPr>
          <p:nvPr/>
        </p:nvSpPr>
        <p:spPr bwMode="auto">
          <a:xfrm>
            <a:off x="1074738" y="5222875"/>
            <a:ext cx="25241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smtClean="0"/>
              <a:t>UDP segment format</a:t>
            </a:r>
            <a:endParaRPr lang="en-US" sz="2400" smtClean="0"/>
          </a:p>
        </p:txBody>
      </p:sp>
      <p:sp>
        <p:nvSpPr>
          <p:cNvPr id="17426" name="Line 20"/>
          <p:cNvSpPr>
            <a:spLocks noChangeShapeType="1"/>
          </p:cNvSpPr>
          <p:nvPr/>
        </p:nvSpPr>
        <p:spPr bwMode="auto">
          <a:xfrm flipV="1">
            <a:off x="2276475" y="2357438"/>
            <a:ext cx="0" cy="3952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7427" name="Text Box 22"/>
          <p:cNvSpPr txBox="1">
            <a:spLocks noChangeArrowheads="1"/>
          </p:cNvSpPr>
          <p:nvPr/>
        </p:nvSpPr>
        <p:spPr bwMode="auto">
          <a:xfrm>
            <a:off x="1020763" y="2351088"/>
            <a:ext cx="814387"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t>length</a:t>
            </a:r>
            <a:endParaRPr lang="en-US" sz="2400" smtClean="0"/>
          </a:p>
        </p:txBody>
      </p:sp>
      <p:sp>
        <p:nvSpPr>
          <p:cNvPr id="17428" name="Text Box 23"/>
          <p:cNvSpPr txBox="1">
            <a:spLocks noChangeArrowheads="1"/>
          </p:cNvSpPr>
          <p:nvPr/>
        </p:nvSpPr>
        <p:spPr bwMode="auto">
          <a:xfrm>
            <a:off x="2566988" y="2341563"/>
            <a:ext cx="1176337"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t>checksum</a:t>
            </a:r>
            <a:endParaRPr lang="en-US" sz="2400" smtClean="0"/>
          </a:p>
        </p:txBody>
      </p:sp>
      <p:sp>
        <p:nvSpPr>
          <p:cNvPr id="17429" name="Text Box 24"/>
          <p:cNvSpPr txBox="1">
            <a:spLocks noChangeArrowheads="1"/>
          </p:cNvSpPr>
          <p:nvPr/>
        </p:nvSpPr>
        <p:spPr bwMode="auto">
          <a:xfrm>
            <a:off x="4260850" y="1316038"/>
            <a:ext cx="2406650" cy="915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defRPr/>
            </a:pPr>
            <a:r>
              <a:rPr lang="en-US" sz="1800" smtClean="0"/>
              <a:t>length, in bytes of UDP segment, including header</a:t>
            </a:r>
            <a:endParaRPr lang="en-US" sz="2400" smtClean="0"/>
          </a:p>
        </p:txBody>
      </p:sp>
      <p:sp>
        <p:nvSpPr>
          <p:cNvPr id="17430" name="Line 25"/>
          <p:cNvSpPr>
            <a:spLocks noChangeShapeType="1"/>
          </p:cNvSpPr>
          <p:nvPr/>
        </p:nvSpPr>
        <p:spPr bwMode="auto">
          <a:xfrm flipH="1">
            <a:off x="1878013" y="1631950"/>
            <a:ext cx="2873375" cy="8953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7431" name="Rectangle 26"/>
          <p:cNvSpPr>
            <a:spLocks noGrp="1" noChangeArrowheads="1"/>
          </p:cNvSpPr>
          <p:nvPr>
            <p:ph type="body" sz="half" idx="2"/>
          </p:nvPr>
        </p:nvSpPr>
        <p:spPr>
          <a:xfrm>
            <a:off x="4865688" y="3044825"/>
            <a:ext cx="3810000" cy="3044825"/>
          </a:xfrm>
        </p:spPr>
        <p:txBody>
          <a:bodyPr>
            <a:normAutofit fontScale="92500"/>
          </a:bodyPr>
          <a:lstStyle/>
          <a:p>
            <a:pPr>
              <a:buFont typeface="Wingdings" charset="0"/>
              <a:buChar char="v"/>
              <a:defRPr/>
            </a:pPr>
            <a:r>
              <a:rPr lang="en-US" sz="2400" dirty="0">
                <a:ea typeface="ＭＳ Ｐゴシック" charset="0"/>
                <a:cs typeface="+mn-cs"/>
              </a:rPr>
              <a:t>no connection establishment (which can add delay)</a:t>
            </a:r>
          </a:p>
          <a:p>
            <a:pPr>
              <a:buFont typeface="Wingdings" charset="0"/>
              <a:buChar char="v"/>
              <a:defRPr/>
            </a:pPr>
            <a:r>
              <a:rPr lang="en-US" sz="2400" dirty="0">
                <a:ea typeface="ＭＳ Ｐゴシック" charset="0"/>
                <a:cs typeface="+mn-cs"/>
              </a:rPr>
              <a:t>simple: no connection state at sender, receiver</a:t>
            </a:r>
          </a:p>
          <a:p>
            <a:pPr>
              <a:buFont typeface="Wingdings" charset="0"/>
              <a:buChar char="v"/>
              <a:defRPr/>
            </a:pPr>
            <a:r>
              <a:rPr lang="en-US" sz="2400" dirty="0">
                <a:ea typeface="ＭＳ Ｐゴシック" charset="0"/>
                <a:cs typeface="+mn-cs"/>
              </a:rPr>
              <a:t>small header size</a:t>
            </a:r>
          </a:p>
          <a:p>
            <a:pPr>
              <a:buFont typeface="Wingdings" charset="0"/>
              <a:buChar char="v"/>
              <a:defRPr/>
            </a:pPr>
            <a:r>
              <a:rPr lang="en-US" sz="2400" dirty="0">
                <a:ea typeface="ＭＳ Ｐゴシック" charset="0"/>
                <a:cs typeface="+mn-cs"/>
              </a:rPr>
              <a:t>no congestion control: UDP can blast away as fast as desired</a:t>
            </a:r>
          </a:p>
        </p:txBody>
      </p:sp>
      <p:sp>
        <p:nvSpPr>
          <p:cNvPr id="17432" name="Rectangle 27"/>
          <p:cNvSpPr>
            <a:spLocks noChangeArrowheads="1"/>
          </p:cNvSpPr>
          <p:nvPr/>
        </p:nvSpPr>
        <p:spPr bwMode="auto">
          <a:xfrm>
            <a:off x="4703763" y="2924175"/>
            <a:ext cx="4048125" cy="3259138"/>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7433" name="Text Box 28"/>
          <p:cNvSpPr txBox="1">
            <a:spLocks noChangeArrowheads="1"/>
          </p:cNvSpPr>
          <p:nvPr/>
        </p:nvSpPr>
        <p:spPr bwMode="auto">
          <a:xfrm>
            <a:off x="4935538" y="2643188"/>
            <a:ext cx="3130550" cy="43338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nSpc>
                <a:spcPct val="80000"/>
              </a:lnSpc>
              <a:spcBef>
                <a:spcPct val="20000"/>
              </a:spcBef>
              <a:buClr>
                <a:srgbClr val="000099"/>
              </a:buClr>
              <a:buSzPct val="65000"/>
              <a:buFont typeface="Wingdings" charset="0"/>
              <a:buNone/>
              <a:defRPr/>
            </a:pPr>
            <a:r>
              <a:rPr lang="en-US" sz="2800" smtClean="0">
                <a:solidFill>
                  <a:srgbClr val="CC0000"/>
                </a:solidFill>
                <a:latin typeface="Gill Sans MT" charset="0"/>
              </a:rPr>
              <a:t>why is there a UDP?</a:t>
            </a:r>
            <a:endParaRPr lang="en-US" smtClean="0">
              <a:latin typeface="Gill Sans MT" charset="0"/>
            </a:endParaRPr>
          </a:p>
        </p:txBody>
      </p:sp>
      <p:sp>
        <p:nvSpPr>
          <p:cNvPr id="2" name="Title 1"/>
          <p:cNvSpPr>
            <a:spLocks noGrp="1"/>
          </p:cNvSpPr>
          <p:nvPr>
            <p:ph type="title"/>
          </p:nvPr>
        </p:nvSpPr>
        <p:spPr/>
        <p:txBody>
          <a:bodyPr>
            <a:normAutofit fontScale="90000"/>
          </a:bodyPr>
          <a:lstStyle/>
          <a:p>
            <a:r>
              <a:rPr lang="en-US" dirty="0" smtClean="0"/>
              <a:t>UDP: Connectionless Transport</a:t>
            </a:r>
            <a:endParaRPr lang="en-US" dirty="0"/>
          </a:p>
        </p:txBody>
      </p:sp>
      <p:sp>
        <p:nvSpPr>
          <p:cNvPr id="3" name="TextBox 2"/>
          <p:cNvSpPr txBox="1"/>
          <p:nvPr/>
        </p:nvSpPr>
        <p:spPr>
          <a:xfrm>
            <a:off x="710876" y="813159"/>
            <a:ext cx="3898247" cy="584775"/>
          </a:xfrm>
          <a:prstGeom prst="rect">
            <a:avLst/>
          </a:prstGeom>
          <a:noFill/>
        </p:spPr>
        <p:txBody>
          <a:bodyPr wrap="none" rtlCol="0">
            <a:spAutoFit/>
          </a:bodyPr>
          <a:lstStyle/>
          <a:p>
            <a:r>
              <a:rPr lang="en-US" sz="3200" dirty="0" smtClean="0">
                <a:solidFill>
                  <a:srgbClr val="FF0000"/>
                </a:solidFill>
              </a:rPr>
              <a:t>UDP: Segment Header</a:t>
            </a:r>
            <a:endParaRPr lang="en-US" sz="3200" dirty="0">
              <a:solidFill>
                <a:srgbClr val="FF0000"/>
              </a:solidFill>
            </a:endParaRPr>
          </a:p>
        </p:txBody>
      </p:sp>
    </p:spTree>
    <p:extLst>
      <p:ext uri="{BB962C8B-B14F-4D97-AF65-F5344CB8AC3E}">
        <p14:creationId xmlns:p14="http://schemas.microsoft.com/office/powerpoint/2010/main" val="37477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normAutofit fontScale="90000"/>
          </a:bodyPr>
          <a:lstStyle/>
          <a:p>
            <a:pPr>
              <a:defRPr/>
            </a:pPr>
            <a:r>
              <a:rPr lang="en-US" dirty="0" smtClean="0">
                <a:ea typeface="ＭＳ Ｐゴシック" charset="0"/>
                <a:cs typeface="+mj-cs"/>
              </a:rPr>
              <a:t>UDP: Connectionless Transport</a:t>
            </a:r>
            <a:endParaRPr lang="en-US" dirty="0">
              <a:ea typeface="ＭＳ Ｐゴシック" charset="0"/>
              <a:cs typeface="+mj-cs"/>
            </a:endParaRPr>
          </a:p>
        </p:txBody>
      </p:sp>
      <p:sp>
        <p:nvSpPr>
          <p:cNvPr id="18437" name="Rectangle 3"/>
          <p:cNvSpPr>
            <a:spLocks noGrp="1" noChangeArrowheads="1"/>
          </p:cNvSpPr>
          <p:nvPr>
            <p:ph type="body" sz="half" idx="1"/>
          </p:nvPr>
        </p:nvSpPr>
        <p:spPr>
          <a:xfrm>
            <a:off x="685800" y="2557463"/>
            <a:ext cx="3657600" cy="3495675"/>
          </a:xfrm>
        </p:spPr>
        <p:txBody>
          <a:bodyPr>
            <a:normAutofit lnSpcReduction="10000"/>
          </a:bodyPr>
          <a:lstStyle/>
          <a:p>
            <a:pPr>
              <a:lnSpc>
                <a:spcPct val="70000"/>
              </a:lnSpc>
              <a:buFont typeface="Wingdings" panose="05000000000000000000" pitchFamily="2" charset="2"/>
              <a:buNone/>
            </a:pPr>
            <a:r>
              <a:rPr lang="en-US" altLang="en-US" sz="3200" smtClean="0">
                <a:solidFill>
                  <a:srgbClr val="CC0000"/>
                </a:solidFill>
              </a:rPr>
              <a:t>sender:</a:t>
            </a:r>
          </a:p>
          <a:p>
            <a:pPr>
              <a:lnSpc>
                <a:spcPct val="80000"/>
              </a:lnSpc>
            </a:pPr>
            <a:r>
              <a:rPr lang="en-US" altLang="en-US" sz="2400" smtClean="0"/>
              <a:t>treat segment contents, including header fields,  as sequence of 16-bit integers</a:t>
            </a:r>
          </a:p>
          <a:p>
            <a:pPr>
              <a:lnSpc>
                <a:spcPct val="80000"/>
              </a:lnSpc>
            </a:pPr>
            <a:r>
              <a:rPr lang="en-US" altLang="en-US" sz="2400" smtClean="0"/>
              <a:t>checksum: addition (one</a:t>
            </a:r>
            <a:r>
              <a:rPr lang="ja-JP" altLang="en-US" sz="2400" smtClean="0"/>
              <a:t>’</a:t>
            </a:r>
            <a:r>
              <a:rPr lang="en-US" altLang="ja-JP" sz="2400" smtClean="0"/>
              <a:t>s complement sum) of segment contents</a:t>
            </a:r>
          </a:p>
          <a:p>
            <a:pPr>
              <a:lnSpc>
                <a:spcPct val="80000"/>
              </a:lnSpc>
            </a:pPr>
            <a:r>
              <a:rPr lang="en-US" altLang="en-US" sz="2400" smtClean="0"/>
              <a:t>sender puts checksum value into UDP checksum field</a:t>
            </a:r>
          </a:p>
          <a:p>
            <a:pPr>
              <a:lnSpc>
                <a:spcPct val="70000"/>
              </a:lnSpc>
              <a:buFont typeface="Wingdings" panose="05000000000000000000" pitchFamily="2" charset="2"/>
              <a:buNone/>
            </a:pPr>
            <a:endParaRPr lang="en-US" altLang="en-US" sz="2400" smtClean="0"/>
          </a:p>
          <a:p>
            <a:pPr>
              <a:lnSpc>
                <a:spcPct val="70000"/>
              </a:lnSpc>
            </a:pPr>
            <a:endParaRPr lang="en-US" altLang="en-US" sz="3200" smtClean="0"/>
          </a:p>
        </p:txBody>
      </p:sp>
      <p:sp>
        <p:nvSpPr>
          <p:cNvPr id="18438" name="Rectangle 4"/>
          <p:cNvSpPr>
            <a:spLocks noGrp="1" noChangeArrowheads="1"/>
          </p:cNvSpPr>
          <p:nvPr>
            <p:ph type="body" sz="half" idx="2"/>
          </p:nvPr>
        </p:nvSpPr>
        <p:spPr>
          <a:xfrm>
            <a:off x="4648200" y="2552700"/>
            <a:ext cx="4057650" cy="3257550"/>
          </a:xfrm>
        </p:spPr>
        <p:txBody>
          <a:bodyPr>
            <a:normAutofit fontScale="92500" lnSpcReduction="10000"/>
          </a:bodyPr>
          <a:lstStyle/>
          <a:p>
            <a:pPr>
              <a:buFont typeface="Wingdings" panose="05000000000000000000" pitchFamily="2" charset="2"/>
              <a:buNone/>
            </a:pPr>
            <a:r>
              <a:rPr lang="en-US" altLang="en-US" smtClean="0">
                <a:solidFill>
                  <a:srgbClr val="CC0000"/>
                </a:solidFill>
              </a:rPr>
              <a:t>receiver:</a:t>
            </a:r>
          </a:p>
          <a:p>
            <a:r>
              <a:rPr lang="en-US" altLang="en-US" sz="2400" smtClean="0"/>
              <a:t>compute checksum of received segment</a:t>
            </a:r>
          </a:p>
          <a:p>
            <a:r>
              <a:rPr lang="en-US" altLang="en-US" sz="2400" smtClean="0"/>
              <a:t>check if computed checksum equals checksum field value:</a:t>
            </a:r>
          </a:p>
          <a:p>
            <a:pPr lvl="1"/>
            <a:r>
              <a:rPr lang="en-US" altLang="en-US" smtClean="0"/>
              <a:t>NO - error detected</a:t>
            </a:r>
          </a:p>
          <a:p>
            <a:pPr lvl="1"/>
            <a:r>
              <a:rPr lang="en-US" altLang="en-US" smtClean="0"/>
              <a:t>YES - no error detected. </a:t>
            </a:r>
            <a:r>
              <a:rPr lang="en-US" altLang="en-US" i="1" smtClean="0"/>
              <a:t>But maybe errors nonetheless?</a:t>
            </a:r>
            <a:r>
              <a:rPr lang="en-US" altLang="en-US" smtClean="0"/>
              <a:t> More later ….</a:t>
            </a:r>
          </a:p>
          <a:p>
            <a:endParaRPr lang="en-US" altLang="en-US" smtClean="0"/>
          </a:p>
        </p:txBody>
      </p:sp>
      <p:sp>
        <p:nvSpPr>
          <p:cNvPr id="18439" name="Rectangle 5"/>
          <p:cNvSpPr>
            <a:spLocks noChangeArrowheads="1"/>
          </p:cNvSpPr>
          <p:nvPr/>
        </p:nvSpPr>
        <p:spPr bwMode="auto">
          <a:xfrm>
            <a:off x="695325" y="1512888"/>
            <a:ext cx="7924800"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lnSpc>
                <a:spcPct val="85000"/>
              </a:lnSpc>
              <a:spcBef>
                <a:spcPct val="20000"/>
              </a:spcBef>
              <a:buClr>
                <a:srgbClr val="000099"/>
              </a:buClr>
              <a:buSzPct val="65000"/>
              <a:buFont typeface="Wingdings" panose="05000000000000000000" pitchFamily="2" charset="2"/>
              <a:buNone/>
            </a:pPr>
            <a:r>
              <a:rPr lang="en-US" altLang="en-US" sz="2800" i="1">
                <a:solidFill>
                  <a:srgbClr val="CC0000"/>
                </a:solidFill>
                <a:latin typeface="Gill Sans MT" panose="020B0502020104020203" pitchFamily="34" charset="0"/>
              </a:rPr>
              <a:t>Goal:</a:t>
            </a:r>
            <a:r>
              <a:rPr lang="en-US" altLang="en-US" sz="2800">
                <a:latin typeface="Gill Sans MT" panose="020B0502020104020203" pitchFamily="34" charset="0"/>
              </a:rPr>
              <a:t> detect </a:t>
            </a:r>
            <a:r>
              <a:rPr lang="ja-JP" altLang="en-US" sz="2800">
                <a:latin typeface="Gill Sans MT" panose="020B0502020104020203" pitchFamily="34" charset="0"/>
              </a:rPr>
              <a:t>“</a:t>
            </a:r>
            <a:r>
              <a:rPr lang="en-US" altLang="ja-JP" sz="2800">
                <a:latin typeface="Gill Sans MT" panose="020B0502020104020203" pitchFamily="34" charset="0"/>
              </a:rPr>
              <a:t>errors</a:t>
            </a:r>
            <a:r>
              <a:rPr lang="ja-JP" altLang="en-US" sz="2800">
                <a:latin typeface="Gill Sans MT" panose="020B0502020104020203" pitchFamily="34" charset="0"/>
              </a:rPr>
              <a:t>”</a:t>
            </a:r>
            <a:r>
              <a:rPr lang="en-US" altLang="ja-JP" sz="2800">
                <a:latin typeface="Gill Sans MT" panose="020B0502020104020203" pitchFamily="34" charset="0"/>
              </a:rPr>
              <a:t> (e.g., flipped bits) in transmitted segment</a:t>
            </a:r>
          </a:p>
          <a:p>
            <a:pPr algn="l">
              <a:lnSpc>
                <a:spcPct val="85000"/>
              </a:lnSpc>
              <a:spcBef>
                <a:spcPct val="20000"/>
              </a:spcBef>
              <a:buClr>
                <a:srgbClr val="000099"/>
              </a:buClr>
              <a:buSzPct val="65000"/>
              <a:buFont typeface="Wingdings" panose="05000000000000000000" pitchFamily="2" charset="2"/>
              <a:buChar char="v"/>
            </a:pPr>
            <a:endParaRPr lang="en-US" altLang="en-US" sz="2800">
              <a:latin typeface="Gill Sans MT" panose="020B0502020104020203" pitchFamily="34" charset="0"/>
            </a:endParaRPr>
          </a:p>
        </p:txBody>
      </p:sp>
      <p:sp>
        <p:nvSpPr>
          <p:cNvPr id="9" name="TextBox 8"/>
          <p:cNvSpPr txBox="1"/>
          <p:nvPr/>
        </p:nvSpPr>
        <p:spPr>
          <a:xfrm>
            <a:off x="710876" y="813159"/>
            <a:ext cx="2816220" cy="584775"/>
          </a:xfrm>
          <a:prstGeom prst="rect">
            <a:avLst/>
          </a:prstGeom>
          <a:noFill/>
        </p:spPr>
        <p:txBody>
          <a:bodyPr wrap="none" rtlCol="0">
            <a:spAutoFit/>
          </a:bodyPr>
          <a:lstStyle/>
          <a:p>
            <a:r>
              <a:rPr lang="en-US" sz="3200" dirty="0" smtClean="0">
                <a:solidFill>
                  <a:srgbClr val="FF0000"/>
                </a:solidFill>
              </a:rPr>
              <a:t>UDP: Checksum</a:t>
            </a:r>
            <a:endParaRPr lang="en-US" sz="3200" dirty="0">
              <a:solidFill>
                <a:srgbClr val="FF0000"/>
              </a:solidFill>
            </a:endParaRPr>
          </a:p>
        </p:txBody>
      </p:sp>
    </p:spTree>
    <p:extLst>
      <p:ext uri="{BB962C8B-B14F-4D97-AF65-F5344CB8AC3E}">
        <p14:creationId xmlns:p14="http://schemas.microsoft.com/office/powerpoint/2010/main" val="2754499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62" name="Rectangle 3"/>
          <p:cNvSpPr>
            <a:spLocks noGrp="1" noChangeArrowheads="1"/>
          </p:cNvSpPr>
          <p:nvPr>
            <p:ph type="body" idx="1"/>
          </p:nvPr>
        </p:nvSpPr>
        <p:spPr>
          <a:xfrm>
            <a:off x="533400" y="1400175"/>
            <a:ext cx="7772400" cy="2743200"/>
          </a:xfrm>
        </p:spPr>
        <p:txBody>
          <a:bodyPr/>
          <a:lstStyle/>
          <a:p>
            <a:pPr>
              <a:lnSpc>
                <a:spcPct val="130000"/>
              </a:lnSpc>
              <a:buFont typeface="Wingdings" charset="0"/>
              <a:buNone/>
              <a:defRPr/>
            </a:pPr>
            <a:r>
              <a:rPr lang="en-US" sz="2800">
                <a:ea typeface="ＭＳ Ｐゴシック" charset="0"/>
                <a:cs typeface="+mn-cs"/>
              </a:rPr>
              <a:t>example: add two 16-bit integers</a:t>
            </a:r>
          </a:p>
        </p:txBody>
      </p:sp>
      <p:sp>
        <p:nvSpPr>
          <p:cNvPr id="19463" name="Text Box 4"/>
          <p:cNvSpPr txBox="1">
            <a:spLocks noChangeArrowheads="1"/>
          </p:cNvSpPr>
          <p:nvPr/>
        </p:nvSpPr>
        <p:spPr bwMode="auto">
          <a:xfrm>
            <a:off x="1860550" y="2190750"/>
            <a:ext cx="6400800" cy="2346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2000" b="1" smtClean="0">
                <a:solidFill>
                  <a:schemeClr val="bg1"/>
                </a:solidFill>
                <a:latin typeface="Comic Sans MS" charset="0"/>
              </a:rPr>
              <a:t>1</a:t>
            </a:r>
            <a:r>
              <a:rPr lang="en-US" sz="2000" b="1" smtClean="0">
                <a:latin typeface="Comic Sans MS" charset="0"/>
              </a:rPr>
              <a:t>  1  1  1  0  0  1  1  0  0  1  1  0  0  1  1  0</a:t>
            </a:r>
          </a:p>
          <a:p>
            <a:pPr algn="l">
              <a:defRPr/>
            </a:pPr>
            <a:r>
              <a:rPr lang="en-US" sz="2000" b="1" smtClean="0">
                <a:solidFill>
                  <a:schemeClr val="bg1"/>
                </a:solidFill>
                <a:latin typeface="Comic Sans MS" charset="0"/>
              </a:rPr>
              <a:t>1</a:t>
            </a:r>
            <a:r>
              <a:rPr lang="en-US" sz="2000" b="1" smtClean="0">
                <a:latin typeface="Comic Sans MS" charset="0"/>
              </a:rPr>
              <a:t>  1  1  0  1  0  1  0  1  0  1  0  1  0  1  0  1</a:t>
            </a:r>
          </a:p>
          <a:p>
            <a:pPr algn="l">
              <a:lnSpc>
                <a:spcPct val="120000"/>
              </a:lnSpc>
              <a:defRPr/>
            </a:pPr>
            <a:endParaRPr lang="en-US" sz="2000" b="1" smtClean="0">
              <a:latin typeface="Comic Sans MS" charset="0"/>
            </a:endParaRPr>
          </a:p>
          <a:p>
            <a:pPr algn="l">
              <a:defRPr/>
            </a:pPr>
            <a:r>
              <a:rPr lang="en-US" sz="2000" b="1" smtClean="0">
                <a:latin typeface="Comic Sans MS" charset="0"/>
              </a:rPr>
              <a:t>1  1  0  1  1  1  0  1  1  1  0  1  1  1  0  1  1</a:t>
            </a:r>
          </a:p>
          <a:p>
            <a:pPr algn="l">
              <a:lnSpc>
                <a:spcPct val="120000"/>
              </a:lnSpc>
              <a:defRPr/>
            </a:pPr>
            <a:endParaRPr lang="en-US" sz="2000" b="1" smtClean="0">
              <a:latin typeface="Comic Sans MS" charset="0"/>
            </a:endParaRPr>
          </a:p>
          <a:p>
            <a:pPr algn="l">
              <a:defRPr/>
            </a:pPr>
            <a:r>
              <a:rPr lang="en-US" sz="2000" b="1" smtClean="0">
                <a:solidFill>
                  <a:schemeClr val="bg1"/>
                </a:solidFill>
                <a:latin typeface="Comic Sans MS" charset="0"/>
              </a:rPr>
              <a:t>1</a:t>
            </a:r>
            <a:r>
              <a:rPr lang="en-US" sz="2000" b="1" smtClean="0">
                <a:latin typeface="Comic Sans MS" charset="0"/>
              </a:rPr>
              <a:t>  1  0  1  1  1  0  1  1  1  0  1  1  1  1  0  0</a:t>
            </a:r>
          </a:p>
          <a:p>
            <a:pPr algn="l">
              <a:defRPr/>
            </a:pPr>
            <a:r>
              <a:rPr lang="en-US" sz="2000" b="1" smtClean="0">
                <a:solidFill>
                  <a:schemeClr val="bg1"/>
                </a:solidFill>
                <a:latin typeface="Comic Sans MS" charset="0"/>
              </a:rPr>
              <a:t>1</a:t>
            </a:r>
            <a:r>
              <a:rPr lang="en-US" sz="2000" b="1" smtClean="0">
                <a:latin typeface="Comic Sans MS" charset="0"/>
              </a:rPr>
              <a:t>  0  1  0  0  0  1  0  0  0  1  0  0  0  0  1  1</a:t>
            </a:r>
            <a:endParaRPr lang="en-US" sz="2400" b="1" smtClean="0">
              <a:latin typeface="Comic Sans MS" charset="0"/>
            </a:endParaRPr>
          </a:p>
        </p:txBody>
      </p:sp>
      <p:sp>
        <p:nvSpPr>
          <p:cNvPr id="19464" name="Line 5"/>
          <p:cNvSpPr>
            <a:spLocks noChangeShapeType="1"/>
          </p:cNvSpPr>
          <p:nvPr/>
        </p:nvSpPr>
        <p:spPr bwMode="auto">
          <a:xfrm flipH="1">
            <a:off x="1784350" y="3017838"/>
            <a:ext cx="6477000" cy="0"/>
          </a:xfrm>
          <a:prstGeom prst="line">
            <a:avLst/>
          </a:prstGeom>
          <a:noFill/>
          <a:ln w="12700">
            <a:solidFill>
              <a:schemeClr val="tx1"/>
            </a:solidFill>
            <a:round/>
            <a:headEnd type="non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9465" name="Oval 6"/>
          <p:cNvSpPr>
            <a:spLocks noChangeArrowheads="1"/>
          </p:cNvSpPr>
          <p:nvPr/>
        </p:nvSpPr>
        <p:spPr bwMode="auto">
          <a:xfrm>
            <a:off x="1860550" y="3194050"/>
            <a:ext cx="304800" cy="304800"/>
          </a:xfrm>
          <a:prstGeom prst="ellipse">
            <a:avLst/>
          </a:prstGeom>
          <a:noFill/>
          <a:ln w="9525">
            <a:solidFill>
              <a:srgbClr val="FF0000"/>
            </a:solidFill>
            <a:round/>
            <a:headEnd type="none" w="sm" len="me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9466" name="Text Box 7"/>
          <p:cNvSpPr txBox="1">
            <a:spLocks noChangeArrowheads="1"/>
          </p:cNvSpPr>
          <p:nvPr/>
        </p:nvSpPr>
        <p:spPr bwMode="auto">
          <a:xfrm>
            <a:off x="260350" y="3149600"/>
            <a:ext cx="15462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2000" smtClean="0">
                <a:latin typeface="Comic Sans MS" charset="0"/>
              </a:rPr>
              <a:t>wraparound</a:t>
            </a:r>
          </a:p>
        </p:txBody>
      </p:sp>
      <p:sp>
        <p:nvSpPr>
          <p:cNvPr id="19467" name="Text Box 8"/>
          <p:cNvSpPr txBox="1">
            <a:spLocks noChangeArrowheads="1"/>
          </p:cNvSpPr>
          <p:nvPr/>
        </p:nvSpPr>
        <p:spPr bwMode="auto">
          <a:xfrm>
            <a:off x="1169988" y="3757613"/>
            <a:ext cx="636587"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2000" smtClean="0">
                <a:latin typeface="Comic Sans MS" charset="0"/>
              </a:rPr>
              <a:t>sum</a:t>
            </a:r>
          </a:p>
        </p:txBody>
      </p:sp>
      <p:sp>
        <p:nvSpPr>
          <p:cNvPr id="19468" name="Text Box 9"/>
          <p:cNvSpPr txBox="1">
            <a:spLocks noChangeArrowheads="1"/>
          </p:cNvSpPr>
          <p:nvPr/>
        </p:nvSpPr>
        <p:spPr bwMode="auto">
          <a:xfrm>
            <a:off x="487363" y="4110038"/>
            <a:ext cx="1319212"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2000" smtClean="0">
                <a:latin typeface="Comic Sans MS" charset="0"/>
              </a:rPr>
              <a:t>checksum</a:t>
            </a:r>
          </a:p>
        </p:txBody>
      </p:sp>
      <p:sp>
        <p:nvSpPr>
          <p:cNvPr id="19469" name="Line 10"/>
          <p:cNvSpPr>
            <a:spLocks noChangeShapeType="1"/>
          </p:cNvSpPr>
          <p:nvPr/>
        </p:nvSpPr>
        <p:spPr bwMode="auto">
          <a:xfrm flipH="1">
            <a:off x="1784350" y="3736975"/>
            <a:ext cx="6477000" cy="0"/>
          </a:xfrm>
          <a:prstGeom prst="line">
            <a:avLst/>
          </a:prstGeom>
          <a:noFill/>
          <a:ln w="12700">
            <a:solidFill>
              <a:schemeClr val="tx1"/>
            </a:solidFill>
            <a:round/>
            <a:headEnd type="non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33805" name="Freeform 11"/>
          <p:cNvSpPr>
            <a:spLocks/>
          </p:cNvSpPr>
          <p:nvPr/>
        </p:nvSpPr>
        <p:spPr bwMode="auto">
          <a:xfrm>
            <a:off x="2022475" y="3500438"/>
            <a:ext cx="6013450" cy="92075"/>
          </a:xfrm>
          <a:custGeom>
            <a:avLst/>
            <a:gdLst>
              <a:gd name="T0" fmla="*/ 0 w 3788"/>
              <a:gd name="T1" fmla="*/ 0 h 58"/>
              <a:gd name="T2" fmla="*/ 0 w 3788"/>
              <a:gd name="T3" fmla="*/ 2147483647 h 58"/>
              <a:gd name="T4" fmla="*/ 2147483647 w 3788"/>
              <a:gd name="T5" fmla="*/ 2147483647 h 58"/>
              <a:gd name="T6" fmla="*/ 0 60000 65536"/>
              <a:gd name="T7" fmla="*/ 0 60000 65536"/>
              <a:gd name="T8" fmla="*/ 0 60000 65536"/>
            </a:gdLst>
            <a:ahLst/>
            <a:cxnLst>
              <a:cxn ang="T6">
                <a:pos x="T0" y="T1"/>
              </a:cxn>
              <a:cxn ang="T7">
                <a:pos x="T2" y="T3"/>
              </a:cxn>
              <a:cxn ang="T8">
                <a:pos x="T4" y="T5"/>
              </a:cxn>
            </a:cxnLst>
            <a:rect l="0" t="0" r="r" b="b"/>
            <a:pathLst>
              <a:path w="3788" h="58">
                <a:moveTo>
                  <a:pt x="0" y="0"/>
                </a:moveTo>
                <a:lnTo>
                  <a:pt x="0" y="58"/>
                </a:lnTo>
                <a:lnTo>
                  <a:pt x="3788" y="58"/>
                </a:lnTo>
              </a:path>
            </a:pathLst>
          </a:custGeom>
          <a:noFill/>
          <a:ln w="9525" cap="flat" cmpd="sng">
            <a:solidFill>
              <a:srgbClr val="FF0000"/>
            </a:solidFill>
            <a:prstDash val="solid"/>
            <a:round/>
            <a:headEnd type="none" w="sm"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1" name="Text Box 15"/>
          <p:cNvSpPr txBox="1">
            <a:spLocks noChangeArrowheads="1"/>
          </p:cNvSpPr>
          <p:nvPr/>
        </p:nvSpPr>
        <p:spPr bwMode="auto">
          <a:xfrm>
            <a:off x="849313" y="5043488"/>
            <a:ext cx="7688262"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nSpc>
                <a:spcPct val="85000"/>
              </a:lnSpc>
              <a:spcBef>
                <a:spcPct val="20000"/>
              </a:spcBef>
              <a:buClr>
                <a:srgbClr val="000099"/>
              </a:buClr>
              <a:buSzPct val="65000"/>
              <a:buFont typeface="Wingdings" charset="0"/>
              <a:buNone/>
              <a:defRPr/>
            </a:pPr>
            <a:r>
              <a:rPr lang="en-US" sz="2400" i="1" smtClean="0">
                <a:latin typeface="Gill Sans MT" charset="0"/>
              </a:rPr>
              <a:t>Note:</a:t>
            </a:r>
            <a:r>
              <a:rPr lang="en-US" sz="2400" smtClean="0">
                <a:latin typeface="Gill Sans MT" charset="0"/>
              </a:rPr>
              <a:t> when adding numbers, a carryout from the most significant bit needs to be added to the result</a:t>
            </a:r>
          </a:p>
          <a:p>
            <a:pPr>
              <a:defRPr/>
            </a:pPr>
            <a:endParaRPr lang="en-US" sz="2400" smtClean="0"/>
          </a:p>
        </p:txBody>
      </p:sp>
      <p:sp>
        <p:nvSpPr>
          <p:cNvPr id="2" name="Title 1"/>
          <p:cNvSpPr>
            <a:spLocks noGrp="1"/>
          </p:cNvSpPr>
          <p:nvPr>
            <p:ph type="title"/>
          </p:nvPr>
        </p:nvSpPr>
        <p:spPr/>
        <p:txBody>
          <a:bodyPr>
            <a:normAutofit fontScale="90000"/>
          </a:bodyPr>
          <a:lstStyle/>
          <a:p>
            <a:r>
              <a:rPr lang="en-US" dirty="0">
                <a:ea typeface="ＭＳ Ｐゴシック" charset="0"/>
              </a:rPr>
              <a:t>Internet checksum: example</a:t>
            </a:r>
            <a:endParaRPr lang="en-US" dirty="0"/>
          </a:p>
        </p:txBody>
      </p:sp>
    </p:spTree>
    <p:extLst>
      <p:ext uri="{BB962C8B-B14F-4D97-AF65-F5344CB8AC3E}">
        <p14:creationId xmlns:p14="http://schemas.microsoft.com/office/powerpoint/2010/main" val="4266719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dirty="0"/>
              <a:t>Goals for Today</a:t>
            </a:r>
          </a:p>
        </p:txBody>
      </p:sp>
      <p:sp>
        <p:nvSpPr>
          <p:cNvPr id="71683" name="Rectangle 3"/>
          <p:cNvSpPr>
            <a:spLocks noGrp="1" noChangeArrowheads="1"/>
          </p:cNvSpPr>
          <p:nvPr>
            <p:ph type="body" idx="1"/>
          </p:nvPr>
        </p:nvSpPr>
        <p:spPr>
          <a:xfrm>
            <a:off x="163285" y="852714"/>
            <a:ext cx="8799285" cy="5790363"/>
          </a:xfrm>
        </p:spPr>
        <p:txBody>
          <a:bodyPr>
            <a:normAutofit/>
          </a:bodyPr>
          <a:lstStyle/>
          <a:p>
            <a:r>
              <a:rPr lang="en-US" sz="2800" dirty="0" smtClean="0"/>
              <a:t>Transport Layer</a:t>
            </a:r>
          </a:p>
          <a:p>
            <a:pPr lvl="1"/>
            <a:r>
              <a:rPr lang="en-US" sz="2400" dirty="0" smtClean="0"/>
              <a:t>Abstraction / services</a:t>
            </a:r>
          </a:p>
          <a:p>
            <a:pPr lvl="1"/>
            <a:r>
              <a:rPr lang="en-US" sz="2400" dirty="0" smtClean="0"/>
              <a:t>Multiplexing/</a:t>
            </a:r>
            <a:r>
              <a:rPr lang="en-US" sz="2400" dirty="0" err="1" smtClean="0"/>
              <a:t>Demultiplexing</a:t>
            </a:r>
            <a:endParaRPr lang="en-US" sz="2400" dirty="0" smtClean="0"/>
          </a:p>
          <a:p>
            <a:pPr lvl="1"/>
            <a:r>
              <a:rPr lang="en-US" sz="2400" dirty="0" smtClean="0"/>
              <a:t>UDP: Connectionless Transport</a:t>
            </a:r>
          </a:p>
          <a:p>
            <a:pPr lvl="1"/>
            <a:r>
              <a:rPr lang="en-US" sz="2400" dirty="0" smtClean="0"/>
              <a:t>TCP: Reliable Transport</a:t>
            </a:r>
          </a:p>
          <a:p>
            <a:pPr lvl="2"/>
            <a:r>
              <a:rPr lang="en-US" sz="2000" dirty="0" smtClean="0"/>
              <a:t>Abstraction, Connection Management, Reliable Transport, Flow Control, timeouts</a:t>
            </a:r>
          </a:p>
          <a:p>
            <a:pPr lvl="2"/>
            <a:r>
              <a:rPr lang="en-US" sz="2000" dirty="0" smtClean="0"/>
              <a:t>Congestion control</a:t>
            </a:r>
            <a:endParaRPr lang="en-US" sz="2000" dirty="0"/>
          </a:p>
          <a:p>
            <a:pPr lvl="1"/>
            <a:endParaRPr lang="en-US" sz="2400" dirty="0" smtClean="0"/>
          </a:p>
          <a:p>
            <a:r>
              <a:rPr lang="en-US" sz="2800" dirty="0" smtClean="0"/>
              <a:t>Data Center TCP</a:t>
            </a:r>
          </a:p>
          <a:p>
            <a:pPr lvl="1"/>
            <a:r>
              <a:rPr lang="en-US" sz="2400" dirty="0" err="1" smtClean="0"/>
              <a:t>Incast</a:t>
            </a:r>
            <a:r>
              <a:rPr lang="en-US" sz="2400" dirty="0" smtClean="0"/>
              <a:t> Problem</a:t>
            </a:r>
            <a:endParaRPr lang="en-US" sz="2800" dirty="0" smtClean="0"/>
          </a:p>
          <a:p>
            <a:pPr lvl="1"/>
            <a:endParaRPr lang="en-US" sz="2400" dirty="0" smtClean="0"/>
          </a:p>
          <a:p>
            <a:endParaRPr lang="en-US" sz="2800" dirty="0"/>
          </a:p>
        </p:txBody>
      </p:sp>
    </p:spTree>
    <p:custDataLst>
      <p:tags r:id="rId1"/>
    </p:custDataLst>
    <p:extLst>
      <p:ext uri="{BB962C8B-B14F-4D97-AF65-F5344CB8AC3E}">
        <p14:creationId xmlns:p14="http://schemas.microsoft.com/office/powerpoint/2010/main" val="113900221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3"/>
          <p:cNvSpPr>
            <a:spLocks noGrp="1" noChangeArrowheads="1"/>
          </p:cNvSpPr>
          <p:nvPr>
            <p:ph type="body" sz="half" idx="1"/>
          </p:nvPr>
        </p:nvSpPr>
        <p:spPr>
          <a:xfrm>
            <a:off x="457200" y="1177925"/>
            <a:ext cx="7658100" cy="838200"/>
          </a:xfrm>
        </p:spPr>
        <p:txBody>
          <a:bodyPr>
            <a:normAutofit fontScale="92500" lnSpcReduction="10000"/>
          </a:bodyPr>
          <a:lstStyle/>
          <a:p>
            <a:pPr>
              <a:buFont typeface="Wingdings" charset="0"/>
              <a:buChar char="v"/>
              <a:defRPr/>
            </a:pPr>
            <a:r>
              <a:rPr lang="en-US">
                <a:ea typeface="ＭＳ Ｐゴシック" charset="0"/>
                <a:cs typeface="+mn-cs"/>
              </a:rPr>
              <a:t>important in application, transport, link layers</a:t>
            </a:r>
          </a:p>
          <a:p>
            <a:pPr lvl="1">
              <a:buFont typeface="Wingdings" charset="0"/>
              <a:buChar char="§"/>
              <a:defRPr/>
            </a:pPr>
            <a:r>
              <a:rPr lang="en-US">
                <a:ea typeface="ＭＳ Ｐゴシック" charset="0"/>
              </a:rPr>
              <a:t>top-10 list of important networking topics!</a:t>
            </a:r>
          </a:p>
          <a:p>
            <a:pPr>
              <a:buFont typeface="Wingdings" charset="0"/>
              <a:buChar char="v"/>
              <a:defRPr/>
            </a:pPr>
            <a:endParaRPr lang="en-US" sz="3200">
              <a:ea typeface="ＭＳ Ｐゴシック" charset="0"/>
              <a:cs typeface="+mn-cs"/>
            </a:endParaRPr>
          </a:p>
        </p:txBody>
      </p:sp>
      <p:sp>
        <p:nvSpPr>
          <p:cNvPr id="21511" name="Rectangle 4"/>
          <p:cNvSpPr>
            <a:spLocks noGrp="1" noChangeArrowheads="1"/>
          </p:cNvSpPr>
          <p:nvPr>
            <p:ph type="body" sz="half" idx="2"/>
          </p:nvPr>
        </p:nvSpPr>
        <p:spPr>
          <a:xfrm>
            <a:off x="504825" y="5619750"/>
            <a:ext cx="7781925" cy="466725"/>
          </a:xfrm>
        </p:spPr>
        <p:txBody>
          <a:bodyPr>
            <a:normAutofit fontScale="62500" lnSpcReduction="20000"/>
          </a:bodyPr>
          <a:lstStyle/>
          <a:p>
            <a:pPr>
              <a:buFont typeface="Wingdings" charset="0"/>
              <a:buChar char="v"/>
              <a:defRPr/>
            </a:pPr>
            <a:r>
              <a:rPr lang="en-US" sz="2400">
                <a:ea typeface="ＭＳ Ｐゴシック" charset="0"/>
                <a:cs typeface="+mn-cs"/>
              </a:rPr>
              <a:t>characteristics of unreliable channel will determine complexity of reliable data transfer protocol (rdt)</a:t>
            </a:r>
            <a:endParaRPr lang="en-US">
              <a:ea typeface="ＭＳ Ｐゴシック" charset="0"/>
              <a:cs typeface="+mn-cs"/>
            </a:endParaRPr>
          </a:p>
        </p:txBody>
      </p:sp>
      <p:pic>
        <p:nvPicPr>
          <p:cNvPr id="36871" name="Picture 5" descr="rdt_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2114550"/>
            <a:ext cx="7623175"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7"/>
          <p:cNvSpPr>
            <a:spLocks noChangeArrowheads="1"/>
          </p:cNvSpPr>
          <p:nvPr/>
        </p:nvSpPr>
        <p:spPr bwMode="auto">
          <a:xfrm>
            <a:off x="3962400" y="3276600"/>
            <a:ext cx="4800600" cy="22098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 name="Title 1"/>
          <p:cNvSpPr>
            <a:spLocks noGrp="1"/>
          </p:cNvSpPr>
          <p:nvPr>
            <p:ph type="title"/>
          </p:nvPr>
        </p:nvSpPr>
        <p:spPr/>
        <p:txBody>
          <a:bodyPr>
            <a:normAutofit fontScale="90000"/>
          </a:bodyPr>
          <a:lstStyle/>
          <a:p>
            <a:r>
              <a:rPr lang="en-US" dirty="0" smtClean="0"/>
              <a:t>Principles of Reliable Transport</a:t>
            </a:r>
            <a:endParaRPr lang="en-US" dirty="0"/>
          </a:p>
        </p:txBody>
      </p:sp>
    </p:spTree>
    <p:extLst>
      <p:ext uri="{BB962C8B-B14F-4D97-AF65-F5344CB8AC3E}">
        <p14:creationId xmlns:p14="http://schemas.microsoft.com/office/powerpoint/2010/main" val="2795030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smtClean="0"/>
              <a:t>Administrivia</a:t>
            </a:r>
            <a:endParaRPr lang="en-US" dirty="0"/>
          </a:p>
        </p:txBody>
      </p:sp>
      <p:sp>
        <p:nvSpPr>
          <p:cNvPr id="3" name="Content Placeholder 2"/>
          <p:cNvSpPr>
            <a:spLocks noGrp="1"/>
          </p:cNvSpPr>
          <p:nvPr>
            <p:ph idx="1"/>
          </p:nvPr>
        </p:nvSpPr>
        <p:spPr>
          <a:xfrm>
            <a:off x="342899" y="953478"/>
            <a:ext cx="8943507" cy="5556738"/>
          </a:xfrm>
        </p:spPr>
        <p:txBody>
          <a:bodyPr>
            <a:normAutofit fontScale="92500"/>
          </a:bodyPr>
          <a:lstStyle/>
          <a:p>
            <a:r>
              <a:rPr lang="en-US" sz="2800" dirty="0" smtClean="0"/>
              <a:t>Project </a:t>
            </a:r>
            <a:r>
              <a:rPr lang="en-US" sz="2800" dirty="0" smtClean="0"/>
              <a:t>Groups </a:t>
            </a:r>
            <a:r>
              <a:rPr lang="en-US" sz="2800" dirty="0" smtClean="0"/>
              <a:t>due </a:t>
            </a:r>
            <a:r>
              <a:rPr lang="en-US" sz="2800" dirty="0" smtClean="0"/>
              <a:t>today, </a:t>
            </a:r>
            <a:r>
              <a:rPr lang="en-US" sz="2800" dirty="0" smtClean="0"/>
              <a:t>Monday</a:t>
            </a:r>
            <a:endParaRPr lang="en-US" sz="2800" dirty="0"/>
          </a:p>
          <a:p>
            <a:r>
              <a:rPr lang="en-US" sz="2800" dirty="0" smtClean="0"/>
              <a:t>HW1</a:t>
            </a:r>
            <a:r>
              <a:rPr lang="en-US" sz="2800" dirty="0" smtClean="0"/>
              <a:t>: out today, due next week</a:t>
            </a:r>
          </a:p>
          <a:p>
            <a:pPr lvl="1"/>
            <a:r>
              <a:rPr lang="en-US" sz="2000" dirty="0" smtClean="0"/>
              <a:t>Done in groups</a:t>
            </a:r>
            <a:endParaRPr lang="en-US" sz="2000" dirty="0" smtClean="0"/>
          </a:p>
          <a:p>
            <a:endParaRPr lang="en-US" sz="2800" dirty="0" smtClean="0"/>
          </a:p>
          <a:p>
            <a:r>
              <a:rPr lang="en-US" sz="2800" b="1" i="1" dirty="0" smtClean="0"/>
              <a:t>No class Wednesday</a:t>
            </a:r>
          </a:p>
          <a:p>
            <a:endParaRPr lang="en-US" sz="2800" dirty="0" smtClean="0"/>
          </a:p>
          <a:p>
            <a:r>
              <a:rPr lang="en-US" sz="2800" dirty="0" smtClean="0"/>
              <a:t>In class lab on Friday</a:t>
            </a:r>
            <a:endParaRPr lang="en-US" sz="2800" dirty="0" smtClean="0"/>
          </a:p>
          <a:p>
            <a:endParaRPr lang="en-US" sz="2800" dirty="0" smtClean="0"/>
          </a:p>
          <a:p>
            <a:r>
              <a:rPr lang="en-US" sz="2800" dirty="0" smtClean="0"/>
              <a:t>Next Monday, R</a:t>
            </a:r>
            <a:r>
              <a:rPr lang="en-US" sz="2800" dirty="0" smtClean="0"/>
              <a:t>eview </a:t>
            </a:r>
            <a:r>
              <a:rPr lang="en-US" sz="2800" dirty="0" smtClean="0"/>
              <a:t>chapter 4 from the book, Network Layer</a:t>
            </a:r>
          </a:p>
          <a:p>
            <a:pPr lvl="1"/>
            <a:r>
              <a:rPr lang="en-US" sz="2400" dirty="0" smtClean="0"/>
              <a:t>We will also briefly discuss data center topologies</a:t>
            </a:r>
          </a:p>
          <a:p>
            <a:pPr lvl="1"/>
            <a:endParaRPr lang="en-US" sz="2000" dirty="0" smtClean="0"/>
          </a:p>
          <a:p>
            <a:r>
              <a:rPr lang="en-US" sz="2800" dirty="0" smtClean="0"/>
              <a:t>Check website for updated schedule</a:t>
            </a:r>
          </a:p>
          <a:p>
            <a:pPr lvl="1"/>
            <a:endParaRPr lang="en-US" sz="2400" dirty="0"/>
          </a:p>
        </p:txBody>
      </p:sp>
    </p:spTree>
    <p:extLst>
      <p:ext uri="{BB962C8B-B14F-4D97-AF65-F5344CB8AC3E}">
        <p14:creationId xmlns:p14="http://schemas.microsoft.com/office/powerpoint/2010/main" val="1623858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body" sz="half" idx="2"/>
          </p:nvPr>
        </p:nvSpPr>
        <p:spPr>
          <a:xfrm>
            <a:off x="504825" y="5619750"/>
            <a:ext cx="7781925" cy="466725"/>
          </a:xfrm>
        </p:spPr>
        <p:txBody>
          <a:bodyPr>
            <a:normAutofit fontScale="62500" lnSpcReduction="20000"/>
          </a:bodyPr>
          <a:lstStyle/>
          <a:p>
            <a:pPr>
              <a:buFont typeface="Wingdings" charset="0"/>
              <a:buChar char="v"/>
              <a:defRPr/>
            </a:pPr>
            <a:r>
              <a:rPr lang="en-US" sz="2400">
                <a:ea typeface="ＭＳ Ｐゴシック" charset="0"/>
                <a:cs typeface="+mn-cs"/>
              </a:rPr>
              <a:t>characteristics of unreliable channel will determine complexity of reliable data transfer protocol (rdt)</a:t>
            </a:r>
            <a:endParaRPr lang="en-US">
              <a:ea typeface="ＭＳ Ｐゴシック" charset="0"/>
              <a:cs typeface="+mn-cs"/>
            </a:endParaRPr>
          </a:p>
        </p:txBody>
      </p:sp>
      <p:pic>
        <p:nvPicPr>
          <p:cNvPr id="37892" name="Picture 5" descr="rdt_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2114550"/>
            <a:ext cx="7623175"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6"/>
          <p:cNvSpPr>
            <a:spLocks noChangeArrowheads="1"/>
          </p:cNvSpPr>
          <p:nvPr/>
        </p:nvSpPr>
        <p:spPr bwMode="auto">
          <a:xfrm>
            <a:off x="3962400" y="3352800"/>
            <a:ext cx="4648200" cy="12954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2537" name="Rectangle 11"/>
          <p:cNvSpPr>
            <a:spLocks noGrp="1" noChangeArrowheads="1"/>
          </p:cNvSpPr>
          <p:nvPr>
            <p:ph type="body" sz="half" idx="1"/>
          </p:nvPr>
        </p:nvSpPr>
        <p:spPr>
          <a:xfrm>
            <a:off x="457200" y="1177925"/>
            <a:ext cx="7658100" cy="838200"/>
          </a:xfrm>
        </p:spPr>
        <p:txBody>
          <a:bodyPr>
            <a:normAutofit fontScale="92500" lnSpcReduction="10000"/>
          </a:bodyPr>
          <a:lstStyle/>
          <a:p>
            <a:pPr>
              <a:buFont typeface="Wingdings" charset="0"/>
              <a:buChar char="v"/>
              <a:defRPr/>
            </a:pPr>
            <a:r>
              <a:rPr lang="en-US">
                <a:ea typeface="ＭＳ Ｐゴシック" charset="0"/>
                <a:cs typeface="+mn-cs"/>
              </a:rPr>
              <a:t>important in application, transport, link layers</a:t>
            </a:r>
          </a:p>
          <a:p>
            <a:pPr lvl="1">
              <a:buFont typeface="Wingdings" charset="0"/>
              <a:buChar char="§"/>
              <a:defRPr/>
            </a:pPr>
            <a:r>
              <a:rPr lang="en-US">
                <a:ea typeface="ＭＳ Ｐゴシック" charset="0"/>
              </a:rPr>
              <a:t>top-10 list of important networking topics!</a:t>
            </a:r>
          </a:p>
          <a:p>
            <a:pPr>
              <a:buFont typeface="Wingdings" charset="0"/>
              <a:buChar char="v"/>
              <a:defRPr/>
            </a:pPr>
            <a:endParaRPr lang="en-US" sz="3200">
              <a:ea typeface="ＭＳ Ｐゴシック" charset="0"/>
              <a:cs typeface="+mn-cs"/>
            </a:endParaRPr>
          </a:p>
        </p:txBody>
      </p:sp>
      <p:sp>
        <p:nvSpPr>
          <p:cNvPr id="2" name="Title 1"/>
          <p:cNvSpPr>
            <a:spLocks noGrp="1"/>
          </p:cNvSpPr>
          <p:nvPr>
            <p:ph type="title"/>
          </p:nvPr>
        </p:nvSpPr>
        <p:spPr/>
        <p:txBody>
          <a:bodyPr>
            <a:normAutofit fontScale="90000"/>
          </a:bodyPr>
          <a:lstStyle/>
          <a:p>
            <a:r>
              <a:rPr lang="en-US" dirty="0"/>
              <a:t>Principles of Reliable Transport</a:t>
            </a:r>
          </a:p>
        </p:txBody>
      </p:sp>
    </p:spTree>
    <p:extLst>
      <p:ext uri="{BB962C8B-B14F-4D97-AF65-F5344CB8AC3E}">
        <p14:creationId xmlns:p14="http://schemas.microsoft.com/office/powerpoint/2010/main" val="3685614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body" sz="half" idx="2"/>
          </p:nvPr>
        </p:nvSpPr>
        <p:spPr>
          <a:xfrm>
            <a:off x="504825" y="5619750"/>
            <a:ext cx="7781925" cy="466725"/>
          </a:xfrm>
        </p:spPr>
        <p:txBody>
          <a:bodyPr>
            <a:normAutofit fontScale="62500" lnSpcReduction="20000"/>
          </a:bodyPr>
          <a:lstStyle/>
          <a:p>
            <a:pPr>
              <a:buFont typeface="Wingdings" charset="0"/>
              <a:buChar char="v"/>
              <a:defRPr/>
            </a:pPr>
            <a:r>
              <a:rPr lang="en-US" sz="2400">
                <a:ea typeface="ＭＳ Ｐゴシック" charset="0"/>
                <a:cs typeface="+mn-cs"/>
              </a:rPr>
              <a:t>characteristics of unreliable channel will determine complexity of reliable data transfer protocol (rdt)</a:t>
            </a:r>
            <a:endParaRPr lang="en-US">
              <a:ea typeface="ＭＳ Ｐゴシック" charset="0"/>
              <a:cs typeface="+mn-cs"/>
            </a:endParaRPr>
          </a:p>
        </p:txBody>
      </p:sp>
      <p:pic>
        <p:nvPicPr>
          <p:cNvPr id="38916" name="Picture 5" descr="rdt_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2114550"/>
            <a:ext cx="7623175"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10"/>
          <p:cNvSpPr>
            <a:spLocks noGrp="1" noChangeArrowheads="1"/>
          </p:cNvSpPr>
          <p:nvPr>
            <p:ph type="body" sz="half" idx="1"/>
          </p:nvPr>
        </p:nvSpPr>
        <p:spPr>
          <a:xfrm>
            <a:off x="457200" y="1177925"/>
            <a:ext cx="7658100" cy="838200"/>
          </a:xfrm>
        </p:spPr>
        <p:txBody>
          <a:bodyPr>
            <a:normAutofit fontScale="92500" lnSpcReduction="10000"/>
          </a:bodyPr>
          <a:lstStyle/>
          <a:p>
            <a:pPr>
              <a:buFont typeface="Wingdings" charset="0"/>
              <a:buChar char="v"/>
              <a:defRPr/>
            </a:pPr>
            <a:r>
              <a:rPr lang="en-US">
                <a:ea typeface="ＭＳ Ｐゴシック" charset="0"/>
                <a:cs typeface="+mn-cs"/>
              </a:rPr>
              <a:t>important in application, transport, link layers</a:t>
            </a:r>
          </a:p>
          <a:p>
            <a:pPr lvl="1">
              <a:buFont typeface="Wingdings" charset="0"/>
              <a:buChar char="§"/>
              <a:defRPr/>
            </a:pPr>
            <a:r>
              <a:rPr lang="en-US">
                <a:ea typeface="ＭＳ Ｐゴシック" charset="0"/>
              </a:rPr>
              <a:t>top-10 list of important networking topics!</a:t>
            </a:r>
          </a:p>
          <a:p>
            <a:pPr>
              <a:buFont typeface="Wingdings" charset="0"/>
              <a:buChar char="v"/>
              <a:defRPr/>
            </a:pPr>
            <a:endParaRPr lang="en-US" sz="3200">
              <a:ea typeface="ＭＳ Ｐゴシック" charset="0"/>
              <a:cs typeface="+mn-cs"/>
            </a:endParaRPr>
          </a:p>
        </p:txBody>
      </p:sp>
      <p:sp>
        <p:nvSpPr>
          <p:cNvPr id="2" name="Title 1"/>
          <p:cNvSpPr>
            <a:spLocks noGrp="1"/>
          </p:cNvSpPr>
          <p:nvPr>
            <p:ph type="title"/>
          </p:nvPr>
        </p:nvSpPr>
        <p:spPr/>
        <p:txBody>
          <a:bodyPr>
            <a:normAutofit fontScale="90000"/>
          </a:bodyPr>
          <a:lstStyle/>
          <a:p>
            <a:r>
              <a:rPr lang="en-US" dirty="0"/>
              <a:t>Principles of Reliable Transport</a:t>
            </a:r>
          </a:p>
        </p:txBody>
      </p:sp>
    </p:spTree>
    <p:extLst>
      <p:ext uri="{BB962C8B-B14F-4D97-AF65-F5344CB8AC3E}">
        <p14:creationId xmlns:p14="http://schemas.microsoft.com/office/powerpoint/2010/main" val="1407380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3" descr="rdt_par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652713"/>
            <a:ext cx="596900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4"/>
          <p:cNvSpPr txBox="1">
            <a:spLocks noChangeArrowheads="1"/>
          </p:cNvSpPr>
          <p:nvPr/>
        </p:nvSpPr>
        <p:spPr bwMode="auto">
          <a:xfrm>
            <a:off x="1017588" y="3106738"/>
            <a:ext cx="846137" cy="822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smtClean="0">
                <a:solidFill>
                  <a:srgbClr val="000099"/>
                </a:solidFill>
                <a:latin typeface="Arial" charset="0"/>
              </a:rPr>
              <a:t>send</a:t>
            </a:r>
          </a:p>
          <a:p>
            <a:pPr>
              <a:defRPr/>
            </a:pPr>
            <a:r>
              <a:rPr lang="en-US" sz="2400" smtClean="0">
                <a:solidFill>
                  <a:srgbClr val="000099"/>
                </a:solidFill>
                <a:latin typeface="Arial" charset="0"/>
              </a:rPr>
              <a:t>side</a:t>
            </a:r>
          </a:p>
        </p:txBody>
      </p:sp>
      <p:sp>
        <p:nvSpPr>
          <p:cNvPr id="24584" name="Text Box 5"/>
          <p:cNvSpPr txBox="1">
            <a:spLocks noChangeArrowheads="1"/>
          </p:cNvSpPr>
          <p:nvPr/>
        </p:nvSpPr>
        <p:spPr bwMode="auto">
          <a:xfrm>
            <a:off x="7192963" y="3116263"/>
            <a:ext cx="1168400" cy="822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smtClean="0">
                <a:solidFill>
                  <a:srgbClr val="000099"/>
                </a:solidFill>
                <a:latin typeface="Arial" charset="0"/>
              </a:rPr>
              <a:t>receive</a:t>
            </a:r>
          </a:p>
          <a:p>
            <a:pPr>
              <a:defRPr/>
            </a:pPr>
            <a:r>
              <a:rPr lang="en-US" sz="2400" smtClean="0">
                <a:solidFill>
                  <a:srgbClr val="000099"/>
                </a:solidFill>
                <a:latin typeface="Arial" charset="0"/>
              </a:rPr>
              <a:t>side</a:t>
            </a:r>
          </a:p>
        </p:txBody>
      </p:sp>
      <p:grpSp>
        <p:nvGrpSpPr>
          <p:cNvPr id="283654" name="Group 6"/>
          <p:cNvGrpSpPr>
            <a:grpSpLocks/>
          </p:cNvGrpSpPr>
          <p:nvPr/>
        </p:nvGrpSpPr>
        <p:grpSpPr bwMode="auto">
          <a:xfrm>
            <a:off x="227013" y="1460500"/>
            <a:ext cx="3965575" cy="1416050"/>
            <a:chOff x="143" y="920"/>
            <a:chExt cx="2498" cy="892"/>
          </a:xfrm>
        </p:grpSpPr>
        <p:sp>
          <p:nvSpPr>
            <p:cNvPr id="24601" name="Text Box 7"/>
            <p:cNvSpPr txBox="1">
              <a:spLocks noChangeArrowheads="1"/>
            </p:cNvSpPr>
            <p:nvPr/>
          </p:nvSpPr>
          <p:spPr bwMode="auto">
            <a:xfrm>
              <a:off x="143" y="920"/>
              <a:ext cx="2498" cy="5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b="1" smtClean="0">
                  <a:solidFill>
                    <a:srgbClr val="FF0000"/>
                  </a:solidFill>
                  <a:latin typeface="Courier New" charset="0"/>
                </a:rPr>
                <a:t>rdt_send():</a:t>
              </a:r>
              <a:r>
                <a:rPr lang="en-US" sz="1800" smtClean="0">
                  <a:latin typeface="Times New Roman" charset="0"/>
                </a:rPr>
                <a:t> </a:t>
              </a:r>
              <a:r>
                <a:rPr lang="en-US" sz="1800" smtClean="0"/>
                <a:t>called from above, (e.g., by app.). Passed data to </a:t>
              </a:r>
            </a:p>
            <a:p>
              <a:pPr>
                <a:defRPr/>
              </a:pPr>
              <a:r>
                <a:rPr lang="en-US" sz="1800" smtClean="0"/>
                <a:t>deliver to receiver upper layer</a:t>
              </a:r>
              <a:endParaRPr lang="en-US" sz="2400" smtClean="0"/>
            </a:p>
          </p:txBody>
        </p:sp>
        <p:grpSp>
          <p:nvGrpSpPr>
            <p:cNvPr id="39961" name="Group 8"/>
            <p:cNvGrpSpPr>
              <a:grpSpLocks/>
            </p:cNvGrpSpPr>
            <p:nvPr/>
          </p:nvGrpSpPr>
          <p:grpSpPr bwMode="auto">
            <a:xfrm>
              <a:off x="240" y="930"/>
              <a:ext cx="2370" cy="882"/>
              <a:chOff x="240" y="942"/>
              <a:chExt cx="2370" cy="882"/>
            </a:xfrm>
          </p:grpSpPr>
          <p:sp>
            <p:nvSpPr>
              <p:cNvPr id="24603" name="Line 9"/>
              <p:cNvSpPr>
                <a:spLocks noChangeShapeType="1"/>
              </p:cNvSpPr>
              <p:nvPr/>
            </p:nvSpPr>
            <p:spPr bwMode="auto">
              <a:xfrm>
                <a:off x="942" y="1500"/>
                <a:ext cx="174" cy="324"/>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4604" name="Rectangle 10"/>
              <p:cNvSpPr>
                <a:spLocks noChangeArrowheads="1"/>
              </p:cNvSpPr>
              <p:nvPr/>
            </p:nvSpPr>
            <p:spPr bwMode="auto">
              <a:xfrm>
                <a:off x="240" y="942"/>
                <a:ext cx="2370" cy="558"/>
              </a:xfrm>
              <a:prstGeom prst="rect">
                <a:avLst/>
              </a:prstGeom>
              <a:noFill/>
              <a:ln w="19050">
                <a:solidFill>
                  <a:srgbClr val="FF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grpSp>
        <p:nvGrpSpPr>
          <p:cNvPr id="283659" name="Group 11"/>
          <p:cNvGrpSpPr>
            <a:grpSpLocks/>
          </p:cNvGrpSpPr>
          <p:nvPr/>
        </p:nvGrpSpPr>
        <p:grpSpPr bwMode="auto">
          <a:xfrm>
            <a:off x="276225" y="4381500"/>
            <a:ext cx="3762375" cy="1862138"/>
            <a:chOff x="174" y="2760"/>
            <a:chExt cx="2370" cy="1173"/>
          </a:xfrm>
        </p:grpSpPr>
        <p:sp>
          <p:nvSpPr>
            <p:cNvPr id="24597" name="Text Box 12"/>
            <p:cNvSpPr txBox="1">
              <a:spLocks noChangeArrowheads="1"/>
            </p:cNvSpPr>
            <p:nvPr/>
          </p:nvSpPr>
          <p:spPr bwMode="auto">
            <a:xfrm>
              <a:off x="233" y="3356"/>
              <a:ext cx="2144" cy="5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b="1" smtClean="0">
                  <a:solidFill>
                    <a:srgbClr val="FF0000"/>
                  </a:solidFill>
                  <a:latin typeface="Courier New" charset="0"/>
                </a:rPr>
                <a:t>udt_send():</a:t>
              </a:r>
              <a:r>
                <a:rPr lang="en-US" sz="1800" smtClean="0">
                  <a:latin typeface="Times New Roman" charset="0"/>
                </a:rPr>
                <a:t> </a:t>
              </a:r>
              <a:r>
                <a:rPr lang="en-US" sz="1800" smtClean="0"/>
                <a:t>called by rdt,</a:t>
              </a:r>
            </a:p>
            <a:p>
              <a:pPr>
                <a:defRPr/>
              </a:pPr>
              <a:r>
                <a:rPr lang="en-US" sz="1800" smtClean="0"/>
                <a:t>to transfer packet over </a:t>
              </a:r>
            </a:p>
            <a:p>
              <a:pPr>
                <a:defRPr/>
              </a:pPr>
              <a:r>
                <a:rPr lang="en-US" sz="1800" smtClean="0"/>
                <a:t>unreliable channel to receiver</a:t>
              </a:r>
              <a:endParaRPr lang="en-US" sz="2400" smtClean="0"/>
            </a:p>
          </p:txBody>
        </p:sp>
        <p:grpSp>
          <p:nvGrpSpPr>
            <p:cNvPr id="39957" name="Group 13"/>
            <p:cNvGrpSpPr>
              <a:grpSpLocks/>
            </p:cNvGrpSpPr>
            <p:nvPr/>
          </p:nvGrpSpPr>
          <p:grpSpPr bwMode="auto">
            <a:xfrm>
              <a:off x="174" y="2760"/>
              <a:ext cx="2370" cy="1170"/>
              <a:chOff x="174" y="2760"/>
              <a:chExt cx="2370" cy="1170"/>
            </a:xfrm>
          </p:grpSpPr>
          <p:sp>
            <p:nvSpPr>
              <p:cNvPr id="24599" name="Line 14"/>
              <p:cNvSpPr>
                <a:spLocks noChangeShapeType="1"/>
              </p:cNvSpPr>
              <p:nvPr/>
            </p:nvSpPr>
            <p:spPr bwMode="auto">
              <a:xfrm flipV="1">
                <a:off x="882" y="2760"/>
                <a:ext cx="228" cy="606"/>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4600" name="Rectangle 15"/>
              <p:cNvSpPr>
                <a:spLocks noChangeArrowheads="1"/>
              </p:cNvSpPr>
              <p:nvPr/>
            </p:nvSpPr>
            <p:spPr bwMode="auto">
              <a:xfrm>
                <a:off x="174" y="3372"/>
                <a:ext cx="2370" cy="558"/>
              </a:xfrm>
              <a:prstGeom prst="rect">
                <a:avLst/>
              </a:prstGeom>
              <a:noFill/>
              <a:ln w="19050">
                <a:solidFill>
                  <a:srgbClr val="FF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grpSp>
        <p:nvGrpSpPr>
          <p:cNvPr id="283664" name="Group 16"/>
          <p:cNvGrpSpPr>
            <a:grpSpLocks/>
          </p:cNvGrpSpPr>
          <p:nvPr/>
        </p:nvGrpSpPr>
        <p:grpSpPr bwMode="auto">
          <a:xfrm>
            <a:off x="4922838" y="4362450"/>
            <a:ext cx="3965575" cy="1647825"/>
            <a:chOff x="3101" y="2748"/>
            <a:chExt cx="2498" cy="1038"/>
          </a:xfrm>
        </p:grpSpPr>
        <p:sp>
          <p:nvSpPr>
            <p:cNvPr id="24593" name="Text Box 17"/>
            <p:cNvSpPr txBox="1">
              <a:spLocks noChangeArrowheads="1"/>
            </p:cNvSpPr>
            <p:nvPr/>
          </p:nvSpPr>
          <p:spPr bwMode="auto">
            <a:xfrm>
              <a:off x="3101" y="3368"/>
              <a:ext cx="2498" cy="4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b="1" smtClean="0">
                  <a:solidFill>
                    <a:srgbClr val="FF0000"/>
                  </a:solidFill>
                  <a:latin typeface="Courier New" charset="0"/>
                </a:rPr>
                <a:t>rdt_rcv():</a:t>
              </a:r>
              <a:r>
                <a:rPr lang="en-US" sz="1800" smtClean="0">
                  <a:latin typeface="Times New Roman" charset="0"/>
                </a:rPr>
                <a:t> </a:t>
              </a:r>
              <a:r>
                <a:rPr lang="en-US" sz="1800" smtClean="0"/>
                <a:t>called when packet arrives on rcv-side of channel</a:t>
              </a:r>
              <a:endParaRPr lang="en-US" sz="2400" smtClean="0"/>
            </a:p>
          </p:txBody>
        </p:sp>
        <p:grpSp>
          <p:nvGrpSpPr>
            <p:cNvPr id="39953" name="Group 18"/>
            <p:cNvGrpSpPr>
              <a:grpSpLocks/>
            </p:cNvGrpSpPr>
            <p:nvPr/>
          </p:nvGrpSpPr>
          <p:grpSpPr bwMode="auto">
            <a:xfrm>
              <a:off x="3162" y="2748"/>
              <a:ext cx="2370" cy="1038"/>
              <a:chOff x="3162" y="2748"/>
              <a:chExt cx="2370" cy="1038"/>
            </a:xfrm>
          </p:grpSpPr>
          <p:sp>
            <p:nvSpPr>
              <p:cNvPr id="24595" name="Line 19"/>
              <p:cNvSpPr>
                <a:spLocks noChangeShapeType="1"/>
              </p:cNvSpPr>
              <p:nvPr/>
            </p:nvSpPr>
            <p:spPr bwMode="auto">
              <a:xfrm flipH="1" flipV="1">
                <a:off x="4596" y="2748"/>
                <a:ext cx="300" cy="63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4596" name="Rectangle 20"/>
              <p:cNvSpPr>
                <a:spLocks noChangeArrowheads="1"/>
              </p:cNvSpPr>
              <p:nvPr/>
            </p:nvSpPr>
            <p:spPr bwMode="auto">
              <a:xfrm>
                <a:off x="3162" y="3390"/>
                <a:ext cx="2370" cy="396"/>
              </a:xfrm>
              <a:prstGeom prst="rect">
                <a:avLst/>
              </a:prstGeom>
              <a:noFill/>
              <a:ln w="19050">
                <a:solidFill>
                  <a:srgbClr val="FF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grpSp>
        <p:nvGrpSpPr>
          <p:cNvPr id="283669" name="Group 21"/>
          <p:cNvGrpSpPr>
            <a:grpSpLocks/>
          </p:cNvGrpSpPr>
          <p:nvPr/>
        </p:nvGrpSpPr>
        <p:grpSpPr bwMode="auto">
          <a:xfrm>
            <a:off x="4981575" y="1470025"/>
            <a:ext cx="3762375" cy="1349375"/>
            <a:chOff x="3138" y="926"/>
            <a:chExt cx="2370" cy="850"/>
          </a:xfrm>
        </p:grpSpPr>
        <p:sp>
          <p:nvSpPr>
            <p:cNvPr id="24589" name="Text Box 22"/>
            <p:cNvSpPr txBox="1">
              <a:spLocks noChangeArrowheads="1"/>
            </p:cNvSpPr>
            <p:nvPr/>
          </p:nvSpPr>
          <p:spPr bwMode="auto">
            <a:xfrm>
              <a:off x="3215" y="926"/>
              <a:ext cx="2078" cy="4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b="1" smtClean="0">
                  <a:solidFill>
                    <a:srgbClr val="FF0000"/>
                  </a:solidFill>
                  <a:latin typeface="Courier New" charset="0"/>
                </a:rPr>
                <a:t>deliver_data():</a:t>
              </a:r>
              <a:r>
                <a:rPr lang="en-US" sz="1800" smtClean="0">
                  <a:latin typeface="Times New Roman" charset="0"/>
                </a:rPr>
                <a:t> </a:t>
              </a:r>
              <a:r>
                <a:rPr lang="en-US" sz="1800" smtClean="0"/>
                <a:t>called by </a:t>
              </a:r>
              <a:r>
                <a:rPr lang="en-US" sz="1800" b="1" smtClean="0"/>
                <a:t>rdt</a:t>
              </a:r>
              <a:r>
                <a:rPr lang="en-US" sz="1800" smtClean="0"/>
                <a:t> to deliver data to upper</a:t>
              </a:r>
              <a:endParaRPr lang="en-US" sz="2400" smtClean="0"/>
            </a:p>
          </p:txBody>
        </p:sp>
        <p:grpSp>
          <p:nvGrpSpPr>
            <p:cNvPr id="39949" name="Group 23"/>
            <p:cNvGrpSpPr>
              <a:grpSpLocks/>
            </p:cNvGrpSpPr>
            <p:nvPr/>
          </p:nvGrpSpPr>
          <p:grpSpPr bwMode="auto">
            <a:xfrm>
              <a:off x="3138" y="942"/>
              <a:ext cx="2370" cy="834"/>
              <a:chOff x="3138" y="942"/>
              <a:chExt cx="2370" cy="834"/>
            </a:xfrm>
          </p:grpSpPr>
          <p:sp>
            <p:nvSpPr>
              <p:cNvPr id="24591" name="Line 24"/>
              <p:cNvSpPr>
                <a:spLocks noChangeShapeType="1"/>
              </p:cNvSpPr>
              <p:nvPr/>
            </p:nvSpPr>
            <p:spPr bwMode="auto">
              <a:xfrm flipH="1">
                <a:off x="4560" y="1344"/>
                <a:ext cx="150" cy="432"/>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4592" name="Rectangle 25"/>
              <p:cNvSpPr>
                <a:spLocks noChangeArrowheads="1"/>
              </p:cNvSpPr>
              <p:nvPr/>
            </p:nvSpPr>
            <p:spPr bwMode="auto">
              <a:xfrm>
                <a:off x="3138" y="942"/>
                <a:ext cx="2370" cy="396"/>
              </a:xfrm>
              <a:prstGeom prst="rect">
                <a:avLst/>
              </a:prstGeom>
              <a:noFill/>
              <a:ln w="19050">
                <a:solidFill>
                  <a:srgbClr val="FF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sp>
        <p:nvSpPr>
          <p:cNvPr id="2" name="Title 1"/>
          <p:cNvSpPr>
            <a:spLocks noGrp="1"/>
          </p:cNvSpPr>
          <p:nvPr>
            <p:ph type="title"/>
          </p:nvPr>
        </p:nvSpPr>
        <p:spPr/>
        <p:txBody>
          <a:bodyPr>
            <a:normAutofit fontScale="90000"/>
          </a:bodyPr>
          <a:lstStyle/>
          <a:p>
            <a:r>
              <a:rPr lang="en-US" dirty="0"/>
              <a:t>Principles of Reliable Transport</a:t>
            </a:r>
          </a:p>
        </p:txBody>
      </p:sp>
    </p:spTree>
    <p:extLst>
      <p:ext uri="{BB962C8B-B14F-4D97-AF65-F5344CB8AC3E}">
        <p14:creationId xmlns:p14="http://schemas.microsoft.com/office/powerpoint/2010/main" val="930020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83654"/>
                                        </p:tgtEl>
                                        <p:attrNameLst>
                                          <p:attrName>style.visibility</p:attrName>
                                        </p:attrNameLst>
                                      </p:cBhvr>
                                      <p:to>
                                        <p:strVal val="visible"/>
                                      </p:to>
                                    </p:set>
                                    <p:anim calcmode="lin" valueType="num">
                                      <p:cBhvr additive="base">
                                        <p:cTn id="7" dur="500" fill="hold"/>
                                        <p:tgtEl>
                                          <p:spTgt spid="283654"/>
                                        </p:tgtEl>
                                        <p:attrNameLst>
                                          <p:attrName>ppt_x</p:attrName>
                                        </p:attrNameLst>
                                      </p:cBhvr>
                                      <p:tavLst>
                                        <p:tav tm="0">
                                          <p:val>
                                            <p:strVal val="0-#ppt_w/2"/>
                                          </p:val>
                                        </p:tav>
                                        <p:tav tm="100000">
                                          <p:val>
                                            <p:strVal val="#ppt_x"/>
                                          </p:val>
                                        </p:tav>
                                      </p:tavLst>
                                    </p:anim>
                                    <p:anim calcmode="lin" valueType="num">
                                      <p:cBhvr additive="base">
                                        <p:cTn id="8" dur="500" fill="hold"/>
                                        <p:tgtEl>
                                          <p:spTgt spid="2836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3659"/>
                                        </p:tgtEl>
                                        <p:attrNameLst>
                                          <p:attrName>style.visibility</p:attrName>
                                        </p:attrNameLst>
                                      </p:cBhvr>
                                      <p:to>
                                        <p:strVal val="visible"/>
                                      </p:to>
                                    </p:set>
                                    <p:anim calcmode="lin" valueType="num">
                                      <p:cBhvr additive="base">
                                        <p:cTn id="13" dur="500" fill="hold"/>
                                        <p:tgtEl>
                                          <p:spTgt spid="283659"/>
                                        </p:tgtEl>
                                        <p:attrNameLst>
                                          <p:attrName>ppt_x</p:attrName>
                                        </p:attrNameLst>
                                      </p:cBhvr>
                                      <p:tavLst>
                                        <p:tav tm="0">
                                          <p:val>
                                            <p:strVal val="0-#ppt_w/2"/>
                                          </p:val>
                                        </p:tav>
                                        <p:tav tm="100000">
                                          <p:val>
                                            <p:strVal val="#ppt_x"/>
                                          </p:val>
                                        </p:tav>
                                      </p:tavLst>
                                    </p:anim>
                                    <p:anim calcmode="lin" valueType="num">
                                      <p:cBhvr additive="base">
                                        <p:cTn id="14" dur="500" fill="hold"/>
                                        <p:tgtEl>
                                          <p:spTgt spid="28365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83664"/>
                                        </p:tgtEl>
                                        <p:attrNameLst>
                                          <p:attrName>style.visibility</p:attrName>
                                        </p:attrNameLst>
                                      </p:cBhvr>
                                      <p:to>
                                        <p:strVal val="visible"/>
                                      </p:to>
                                    </p:set>
                                    <p:anim calcmode="lin" valueType="num">
                                      <p:cBhvr additive="base">
                                        <p:cTn id="19" dur="500" fill="hold"/>
                                        <p:tgtEl>
                                          <p:spTgt spid="283664"/>
                                        </p:tgtEl>
                                        <p:attrNameLst>
                                          <p:attrName>ppt_x</p:attrName>
                                        </p:attrNameLst>
                                      </p:cBhvr>
                                      <p:tavLst>
                                        <p:tav tm="0">
                                          <p:val>
                                            <p:strVal val="1+#ppt_w/2"/>
                                          </p:val>
                                        </p:tav>
                                        <p:tav tm="100000">
                                          <p:val>
                                            <p:strVal val="#ppt_x"/>
                                          </p:val>
                                        </p:tav>
                                      </p:tavLst>
                                    </p:anim>
                                    <p:anim calcmode="lin" valueType="num">
                                      <p:cBhvr additive="base">
                                        <p:cTn id="20" dur="500" fill="hold"/>
                                        <p:tgtEl>
                                          <p:spTgt spid="28366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83669"/>
                                        </p:tgtEl>
                                        <p:attrNameLst>
                                          <p:attrName>style.visibility</p:attrName>
                                        </p:attrNameLst>
                                      </p:cBhvr>
                                      <p:to>
                                        <p:strVal val="visible"/>
                                      </p:to>
                                    </p:set>
                                    <p:anim calcmode="lin" valueType="num">
                                      <p:cBhvr additive="base">
                                        <p:cTn id="25" dur="500" fill="hold"/>
                                        <p:tgtEl>
                                          <p:spTgt spid="283669"/>
                                        </p:tgtEl>
                                        <p:attrNameLst>
                                          <p:attrName>ppt_x</p:attrName>
                                        </p:attrNameLst>
                                      </p:cBhvr>
                                      <p:tavLst>
                                        <p:tav tm="0">
                                          <p:val>
                                            <p:strVal val="1+#ppt_w/2"/>
                                          </p:val>
                                        </p:tav>
                                        <p:tav tm="100000">
                                          <p:val>
                                            <p:strVal val="#ppt_x"/>
                                          </p:val>
                                        </p:tav>
                                      </p:tavLst>
                                    </p:anim>
                                    <p:anim calcmode="lin" valueType="num">
                                      <p:cBhvr additive="base">
                                        <p:cTn id="26" dur="500" fill="hold"/>
                                        <p:tgtEl>
                                          <p:spTgt spid="2836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3"/>
          <p:cNvSpPr>
            <a:spLocks noGrp="1" noChangeArrowheads="1"/>
          </p:cNvSpPr>
          <p:nvPr>
            <p:ph idx="1"/>
          </p:nvPr>
        </p:nvSpPr>
        <p:spPr>
          <a:xfrm>
            <a:off x="163285" y="852714"/>
            <a:ext cx="9235548" cy="6230138"/>
          </a:xfrm>
        </p:spPr>
        <p:txBody>
          <a:bodyPr/>
          <a:lstStyle/>
          <a:p>
            <a:pPr>
              <a:lnSpc>
                <a:spcPct val="75000"/>
              </a:lnSpc>
              <a:buFont typeface="Wingdings" panose="05000000000000000000" pitchFamily="2" charset="2"/>
              <a:buNone/>
            </a:pPr>
            <a:r>
              <a:rPr lang="en-US" altLang="en-US" i="1" dirty="0" smtClean="0">
                <a:solidFill>
                  <a:srgbClr val="000099"/>
                </a:solidFill>
              </a:rPr>
              <a:t>TCP Cheat Sheet:</a:t>
            </a:r>
          </a:p>
          <a:p>
            <a:pPr>
              <a:lnSpc>
                <a:spcPct val="75000"/>
              </a:lnSpc>
            </a:pPr>
            <a:r>
              <a:rPr lang="en-US" altLang="en-US" sz="2800" i="1" dirty="0">
                <a:solidFill>
                  <a:srgbClr val="CC0000"/>
                </a:solidFill>
              </a:rPr>
              <a:t>R</a:t>
            </a:r>
            <a:r>
              <a:rPr lang="en-US" altLang="en-US" sz="2800" i="1" dirty="0" smtClean="0">
                <a:solidFill>
                  <a:srgbClr val="CC0000"/>
                </a:solidFill>
              </a:rPr>
              <a:t>eliable </a:t>
            </a:r>
            <a:r>
              <a:rPr lang="en-US" altLang="en-US" sz="2800" i="1" dirty="0" smtClean="0">
                <a:solidFill>
                  <a:srgbClr val="CC0000"/>
                </a:solidFill>
              </a:rPr>
              <a:t>transport</a:t>
            </a:r>
            <a:r>
              <a:rPr lang="en-US" altLang="en-US" sz="2800" i="1" dirty="0" smtClean="0">
                <a:solidFill>
                  <a:schemeClr val="accent2"/>
                </a:solidFill>
              </a:rPr>
              <a:t> </a:t>
            </a:r>
            <a:r>
              <a:rPr lang="en-US" altLang="en-US" sz="2800" dirty="0" smtClean="0"/>
              <a:t>between sending and receiving </a:t>
            </a:r>
            <a:r>
              <a:rPr lang="en-US" altLang="en-US" sz="2800" dirty="0" smtClean="0"/>
              <a:t>process</a:t>
            </a:r>
          </a:p>
          <a:p>
            <a:pPr lvl="1">
              <a:lnSpc>
                <a:spcPct val="75000"/>
              </a:lnSpc>
            </a:pPr>
            <a:r>
              <a:rPr lang="en-US" altLang="en-US" sz="2400" dirty="0" smtClean="0"/>
              <a:t>Reliable, in order, </a:t>
            </a:r>
            <a:r>
              <a:rPr lang="en-US" altLang="en-US" sz="2400" dirty="0" err="1" smtClean="0"/>
              <a:t>bytestream</a:t>
            </a:r>
            <a:endParaRPr lang="en-US" altLang="en-US" sz="2400" dirty="0" smtClean="0"/>
          </a:p>
          <a:p>
            <a:pPr>
              <a:lnSpc>
                <a:spcPct val="75000"/>
              </a:lnSpc>
            </a:pPr>
            <a:r>
              <a:rPr lang="en-US" altLang="en-US" sz="2800" i="1" dirty="0">
                <a:solidFill>
                  <a:srgbClr val="CC0000"/>
                </a:solidFill>
              </a:rPr>
              <a:t>connection-oriented:</a:t>
            </a:r>
            <a:r>
              <a:rPr lang="en-US" altLang="en-US" sz="2800" dirty="0"/>
              <a:t> setup required between client and server </a:t>
            </a:r>
            <a:r>
              <a:rPr lang="en-US" altLang="en-US" sz="2800" dirty="0" smtClean="0"/>
              <a:t>processes</a:t>
            </a:r>
          </a:p>
          <a:p>
            <a:pPr lvl="1">
              <a:lnSpc>
                <a:spcPct val="75000"/>
              </a:lnSpc>
            </a:pPr>
            <a:r>
              <a:rPr lang="en-US" altLang="en-US" sz="2400" dirty="0" smtClean="0"/>
              <a:t>3-Way handshake and teardown: SYN, SYNACK  and FIN, FINACK</a:t>
            </a:r>
            <a:endParaRPr lang="en-US" altLang="en-US" sz="2000" dirty="0" smtClean="0"/>
          </a:p>
          <a:p>
            <a:pPr>
              <a:lnSpc>
                <a:spcPct val="75000"/>
              </a:lnSpc>
            </a:pPr>
            <a:r>
              <a:rPr lang="en-US" altLang="en-US" sz="2800" i="1" dirty="0">
                <a:solidFill>
                  <a:srgbClr val="CC0000"/>
                </a:solidFill>
              </a:rPr>
              <a:t>F</a:t>
            </a:r>
            <a:r>
              <a:rPr lang="en-US" altLang="en-US" sz="2800" i="1" dirty="0" smtClean="0">
                <a:solidFill>
                  <a:srgbClr val="CC0000"/>
                </a:solidFill>
              </a:rPr>
              <a:t>low </a:t>
            </a:r>
            <a:r>
              <a:rPr lang="en-US" altLang="en-US" sz="2800" i="1" dirty="0" smtClean="0">
                <a:solidFill>
                  <a:srgbClr val="CC0000"/>
                </a:solidFill>
              </a:rPr>
              <a:t>control:</a:t>
            </a:r>
            <a:r>
              <a:rPr lang="en-US" altLang="en-US" sz="2800" dirty="0" smtClean="0"/>
              <a:t> sender won</a:t>
            </a:r>
            <a:r>
              <a:rPr lang="ja-JP" altLang="en-US" sz="2800" dirty="0" smtClean="0"/>
              <a:t>’</a:t>
            </a:r>
            <a:r>
              <a:rPr lang="en-US" altLang="ja-JP" sz="2800" dirty="0" smtClean="0"/>
              <a:t>t overwhelm </a:t>
            </a:r>
            <a:r>
              <a:rPr lang="en-US" altLang="ja-JP" sz="2800" dirty="0" smtClean="0"/>
              <a:t>receiver</a:t>
            </a:r>
          </a:p>
          <a:p>
            <a:pPr lvl="1">
              <a:lnSpc>
                <a:spcPct val="75000"/>
              </a:lnSpc>
            </a:pPr>
            <a:r>
              <a:rPr lang="en-US" altLang="ja-JP" sz="2400" dirty="0" smtClean="0"/>
              <a:t>Advertise receiver window, </a:t>
            </a:r>
            <a:r>
              <a:rPr lang="en-US" altLang="ja-JP" sz="2400" b="1" dirty="0" err="1" smtClean="0"/>
              <a:t>rwnd</a:t>
            </a:r>
            <a:r>
              <a:rPr lang="en-US" altLang="ja-JP" sz="2400" dirty="0" smtClean="0"/>
              <a:t> </a:t>
            </a:r>
            <a:endParaRPr lang="en-US" altLang="en-US" sz="2800" i="1" dirty="0" smtClean="0">
              <a:solidFill>
                <a:srgbClr val="CC0000"/>
              </a:solidFill>
            </a:endParaRPr>
          </a:p>
          <a:p>
            <a:pPr>
              <a:lnSpc>
                <a:spcPct val="75000"/>
              </a:lnSpc>
            </a:pPr>
            <a:r>
              <a:rPr lang="en-US" altLang="en-US" sz="2800" i="1" dirty="0" smtClean="0">
                <a:solidFill>
                  <a:srgbClr val="CC0000"/>
                </a:solidFill>
              </a:rPr>
              <a:t>C</a:t>
            </a:r>
            <a:r>
              <a:rPr lang="en-US" altLang="en-US" sz="2800" i="1" dirty="0" smtClean="0">
                <a:solidFill>
                  <a:srgbClr val="CC0000"/>
                </a:solidFill>
              </a:rPr>
              <a:t>ongestion </a:t>
            </a:r>
            <a:r>
              <a:rPr lang="en-US" altLang="en-US" sz="2800" i="1" dirty="0" smtClean="0">
                <a:solidFill>
                  <a:srgbClr val="CC0000"/>
                </a:solidFill>
              </a:rPr>
              <a:t>control:</a:t>
            </a:r>
            <a:r>
              <a:rPr lang="en-US" altLang="en-US" sz="2800" dirty="0" smtClean="0"/>
              <a:t> throttle sender when network </a:t>
            </a:r>
            <a:r>
              <a:rPr lang="en-US" altLang="en-US" sz="2800" dirty="0" smtClean="0"/>
              <a:t>overloaded</a:t>
            </a:r>
          </a:p>
          <a:p>
            <a:pPr lvl="1">
              <a:lnSpc>
                <a:spcPct val="75000"/>
              </a:lnSpc>
            </a:pPr>
            <a:r>
              <a:rPr lang="en-US" altLang="en-US" sz="2400" dirty="0" smtClean="0"/>
              <a:t>Conservation of packet principle</a:t>
            </a:r>
          </a:p>
          <a:p>
            <a:pPr lvl="2">
              <a:lnSpc>
                <a:spcPct val="75000"/>
              </a:lnSpc>
            </a:pPr>
            <a:r>
              <a:rPr lang="en-US" altLang="en-US" sz="2000" dirty="0" smtClean="0"/>
              <a:t>Equilibrium: Packet exits for every packet that enters</a:t>
            </a:r>
          </a:p>
          <a:p>
            <a:pPr lvl="1">
              <a:lnSpc>
                <a:spcPct val="75000"/>
              </a:lnSpc>
            </a:pPr>
            <a:r>
              <a:rPr lang="en-US" altLang="en-US" sz="2400" dirty="0" smtClean="0"/>
              <a:t>Slow start: How to find equilibrium</a:t>
            </a:r>
          </a:p>
          <a:p>
            <a:pPr lvl="2">
              <a:lnSpc>
                <a:spcPct val="75000"/>
              </a:lnSpc>
            </a:pPr>
            <a:r>
              <a:rPr lang="en-US" altLang="en-US" sz="2000" dirty="0" smtClean="0"/>
              <a:t>Exponentially increase congestion window </a:t>
            </a:r>
            <a:r>
              <a:rPr lang="en-US" altLang="en-US" sz="2000" b="1" dirty="0" err="1" smtClean="0"/>
              <a:t>cwnd</a:t>
            </a:r>
            <a:endParaRPr lang="en-US" altLang="en-US" sz="2000" dirty="0" smtClean="0"/>
          </a:p>
          <a:p>
            <a:pPr lvl="1">
              <a:lnSpc>
                <a:spcPct val="75000"/>
              </a:lnSpc>
            </a:pPr>
            <a:r>
              <a:rPr lang="en-US" altLang="en-US" sz="2400" dirty="0" smtClean="0"/>
              <a:t>Fast Recovery and Fast Recovery</a:t>
            </a:r>
          </a:p>
          <a:p>
            <a:pPr lvl="1">
              <a:lnSpc>
                <a:spcPct val="75000"/>
              </a:lnSpc>
            </a:pPr>
            <a:r>
              <a:rPr lang="en-US" altLang="en-US" sz="2400" dirty="0" smtClean="0"/>
              <a:t>Retransmit Timeout timer, </a:t>
            </a:r>
            <a:r>
              <a:rPr lang="en-US" altLang="en-US" sz="2400" b="1" dirty="0" err="1" smtClean="0"/>
              <a:t>rto</a:t>
            </a:r>
            <a:r>
              <a:rPr lang="en-US" altLang="en-US" sz="2400" dirty="0" smtClean="0"/>
              <a:t>: estimate round-trip-time</a:t>
            </a:r>
            <a:endParaRPr lang="en-US" altLang="en-US" sz="2400" b="1" dirty="0" smtClean="0"/>
          </a:p>
          <a:p>
            <a:pPr lvl="1">
              <a:lnSpc>
                <a:spcPct val="75000"/>
              </a:lnSpc>
            </a:pPr>
            <a:endParaRPr lang="en-US" altLang="en-US" sz="2400" dirty="0" smtClean="0"/>
          </a:p>
          <a:p>
            <a:pPr>
              <a:lnSpc>
                <a:spcPct val="75000"/>
              </a:lnSpc>
            </a:pPr>
            <a:endParaRPr lang="en-US" altLang="en-US" dirty="0" smtClean="0"/>
          </a:p>
        </p:txBody>
      </p:sp>
      <p:sp>
        <p:nvSpPr>
          <p:cNvPr id="9" name="Title 1"/>
          <p:cNvSpPr>
            <a:spLocks noGrp="1"/>
          </p:cNvSpPr>
          <p:nvPr>
            <p:ph type="title"/>
          </p:nvPr>
        </p:nvSpPr>
        <p:spPr>
          <a:xfrm>
            <a:off x="0" y="0"/>
            <a:ext cx="8001000" cy="685800"/>
          </a:xfrm>
        </p:spPr>
        <p:txBody>
          <a:bodyPr>
            <a:normAutofit fontScale="90000"/>
          </a:bodyPr>
          <a:lstStyle/>
          <a:p>
            <a:r>
              <a:rPr lang="en-US" dirty="0" smtClean="0"/>
              <a:t>TCP: Reliable </a:t>
            </a:r>
            <a:r>
              <a:rPr lang="en-US" dirty="0"/>
              <a:t>Transport</a:t>
            </a:r>
          </a:p>
        </p:txBody>
      </p:sp>
    </p:spTree>
    <p:extLst>
      <p:ext uri="{BB962C8B-B14F-4D97-AF65-F5344CB8AC3E}">
        <p14:creationId xmlns:p14="http://schemas.microsoft.com/office/powerpoint/2010/main" val="1676838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6855" y="1536491"/>
            <a:ext cx="8799278" cy="4744387"/>
          </a:xfrm>
          <a:prstGeom prst="rect">
            <a:avLst/>
          </a:prstGeom>
        </p:spPr>
      </p:pic>
      <p:sp>
        <p:nvSpPr>
          <p:cNvPr id="5" name="Title 1"/>
          <p:cNvSpPr>
            <a:spLocks noGrp="1"/>
          </p:cNvSpPr>
          <p:nvPr>
            <p:ph type="title"/>
          </p:nvPr>
        </p:nvSpPr>
        <p:spPr>
          <a:xfrm>
            <a:off x="0" y="0"/>
            <a:ext cx="8001000" cy="685800"/>
          </a:xfrm>
        </p:spPr>
        <p:txBody>
          <a:bodyPr>
            <a:normAutofit fontScale="90000"/>
          </a:bodyPr>
          <a:lstStyle/>
          <a:p>
            <a:r>
              <a:rPr lang="en-US" dirty="0" smtClean="0"/>
              <a:t>TCP: Reliable </a:t>
            </a:r>
            <a:r>
              <a:rPr lang="en-US" dirty="0"/>
              <a:t>Transport</a:t>
            </a:r>
          </a:p>
        </p:txBody>
      </p:sp>
      <p:sp>
        <p:nvSpPr>
          <p:cNvPr id="6" name="TextBox 5"/>
          <p:cNvSpPr txBox="1"/>
          <p:nvPr/>
        </p:nvSpPr>
        <p:spPr>
          <a:xfrm flipH="1">
            <a:off x="233097" y="929310"/>
            <a:ext cx="7396897" cy="584775"/>
          </a:xfrm>
          <a:prstGeom prst="rect">
            <a:avLst/>
          </a:prstGeom>
          <a:noFill/>
        </p:spPr>
        <p:txBody>
          <a:bodyPr wrap="square" rtlCol="0">
            <a:spAutoFit/>
          </a:bodyPr>
          <a:lstStyle/>
          <a:p>
            <a:r>
              <a:rPr lang="en-US" sz="3200" dirty="0" smtClean="0"/>
              <a:t>TCP Congestion Control Algorithms</a:t>
            </a:r>
            <a:endParaRPr lang="en-US" sz="3200" dirty="0"/>
          </a:p>
        </p:txBody>
      </p:sp>
    </p:spTree>
    <p:extLst>
      <p:ext uri="{BB962C8B-B14F-4D97-AF65-F5344CB8AC3E}">
        <p14:creationId xmlns:p14="http://schemas.microsoft.com/office/powerpoint/2010/main" val="470940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3"/>
          <p:cNvSpPr>
            <a:spLocks noGrp="1" noChangeArrowheads="1"/>
          </p:cNvSpPr>
          <p:nvPr>
            <p:ph type="body" sz="half" idx="1"/>
          </p:nvPr>
        </p:nvSpPr>
        <p:spPr>
          <a:xfrm>
            <a:off x="4810125" y="1552575"/>
            <a:ext cx="3895725" cy="4648200"/>
          </a:xfrm>
        </p:spPr>
        <p:txBody>
          <a:bodyPr>
            <a:normAutofit fontScale="92500" lnSpcReduction="10000"/>
          </a:bodyPr>
          <a:lstStyle/>
          <a:p>
            <a:pPr>
              <a:buFont typeface="Wingdings" charset="0"/>
              <a:buChar char="v"/>
              <a:defRPr/>
            </a:pPr>
            <a:r>
              <a:rPr lang="en-US">
                <a:solidFill>
                  <a:srgbClr val="CC0000"/>
                </a:solidFill>
                <a:ea typeface="ＭＳ Ｐゴシック" charset="0"/>
                <a:cs typeface="+mn-cs"/>
              </a:rPr>
              <a:t>full duplex data:</a:t>
            </a:r>
          </a:p>
          <a:p>
            <a:pPr lvl="1">
              <a:buFont typeface="Wingdings" charset="0"/>
              <a:buChar char="§"/>
              <a:defRPr/>
            </a:pPr>
            <a:r>
              <a:rPr lang="en-US">
                <a:ea typeface="ＭＳ Ｐゴシック" charset="0"/>
              </a:rPr>
              <a:t>bi-directional data flow in same connection</a:t>
            </a:r>
          </a:p>
          <a:p>
            <a:pPr lvl="1">
              <a:buFont typeface="Wingdings" charset="0"/>
              <a:buChar char="§"/>
              <a:defRPr/>
            </a:pPr>
            <a:r>
              <a:rPr lang="en-US">
                <a:ea typeface="ＭＳ Ｐゴシック" charset="0"/>
              </a:rPr>
              <a:t>MSS: maximum segment size</a:t>
            </a:r>
          </a:p>
          <a:p>
            <a:pPr>
              <a:buFont typeface="Wingdings" charset="0"/>
              <a:buChar char="v"/>
              <a:defRPr/>
            </a:pPr>
            <a:r>
              <a:rPr lang="en-US">
                <a:solidFill>
                  <a:srgbClr val="CC0000"/>
                </a:solidFill>
                <a:ea typeface="ＭＳ Ｐゴシック" charset="0"/>
                <a:cs typeface="+mn-cs"/>
              </a:rPr>
              <a:t>connection-oriented:</a:t>
            </a:r>
            <a:r>
              <a:rPr lang="en-US">
                <a:ea typeface="ＭＳ Ｐゴシック" charset="0"/>
                <a:cs typeface="+mn-cs"/>
              </a:rPr>
              <a:t> </a:t>
            </a:r>
          </a:p>
          <a:p>
            <a:pPr lvl="1">
              <a:buFont typeface="Wingdings" charset="0"/>
              <a:buChar char="§"/>
              <a:defRPr/>
            </a:pPr>
            <a:r>
              <a:rPr lang="en-US">
                <a:ea typeface="ＭＳ Ｐゴシック" charset="0"/>
              </a:rPr>
              <a:t>handshaking (exchange of control msgs) inits sender, receiver state before data exchange</a:t>
            </a:r>
          </a:p>
          <a:p>
            <a:pPr>
              <a:buFont typeface="Wingdings" charset="0"/>
              <a:buChar char="v"/>
              <a:defRPr/>
            </a:pPr>
            <a:r>
              <a:rPr lang="en-US">
                <a:solidFill>
                  <a:srgbClr val="CC0000"/>
                </a:solidFill>
                <a:ea typeface="ＭＳ Ｐゴシック" charset="0"/>
                <a:cs typeface="+mn-cs"/>
              </a:rPr>
              <a:t>flow controlled:</a:t>
            </a:r>
          </a:p>
          <a:p>
            <a:pPr lvl="1">
              <a:buFont typeface="Wingdings" charset="0"/>
              <a:buChar char="§"/>
              <a:defRPr/>
            </a:pPr>
            <a:r>
              <a:rPr lang="en-US">
                <a:ea typeface="ＭＳ Ｐゴシック" charset="0"/>
              </a:rPr>
              <a:t>sender will not overwhelm receiver</a:t>
            </a:r>
          </a:p>
        </p:txBody>
      </p:sp>
      <p:sp>
        <p:nvSpPr>
          <p:cNvPr id="58374" name="Rectangle 4"/>
          <p:cNvSpPr>
            <a:spLocks noGrp="1" noChangeArrowheads="1"/>
          </p:cNvSpPr>
          <p:nvPr>
            <p:ph type="body" sz="half" idx="2"/>
          </p:nvPr>
        </p:nvSpPr>
        <p:spPr>
          <a:xfrm>
            <a:off x="571500" y="1543050"/>
            <a:ext cx="3981450" cy="4648200"/>
          </a:xfrm>
        </p:spPr>
        <p:txBody>
          <a:bodyPr/>
          <a:lstStyle/>
          <a:p>
            <a:r>
              <a:rPr lang="en-US" altLang="en-US" dirty="0" smtClean="0">
                <a:solidFill>
                  <a:srgbClr val="CC0000"/>
                </a:solidFill>
              </a:rPr>
              <a:t>point-to-point:</a:t>
            </a:r>
          </a:p>
          <a:p>
            <a:pPr lvl="1"/>
            <a:r>
              <a:rPr lang="en-US" altLang="en-US" dirty="0" smtClean="0"/>
              <a:t>one sender, one receiver</a:t>
            </a:r>
            <a:r>
              <a:rPr lang="en-US" altLang="en-US" dirty="0" smtClean="0">
                <a:solidFill>
                  <a:srgbClr val="FF0000"/>
                </a:solidFill>
              </a:rPr>
              <a:t> </a:t>
            </a:r>
          </a:p>
          <a:p>
            <a:r>
              <a:rPr lang="en-US" altLang="en-US" dirty="0" smtClean="0">
                <a:solidFill>
                  <a:srgbClr val="CC0000"/>
                </a:solidFill>
              </a:rPr>
              <a:t>reliable, in-order </a:t>
            </a:r>
            <a:r>
              <a:rPr lang="en-US" altLang="en-US" i="1" dirty="0" smtClean="0">
                <a:solidFill>
                  <a:srgbClr val="CC0000"/>
                </a:solidFill>
              </a:rPr>
              <a:t>byte steam:</a:t>
            </a:r>
          </a:p>
          <a:p>
            <a:pPr lvl="1"/>
            <a:r>
              <a:rPr lang="en-US" altLang="en-US" dirty="0" smtClean="0"/>
              <a:t>no </a:t>
            </a:r>
            <a:r>
              <a:rPr lang="ja-JP" altLang="en-US" dirty="0" smtClean="0"/>
              <a:t>“</a:t>
            </a:r>
            <a:r>
              <a:rPr lang="en-US" altLang="ja-JP" dirty="0" smtClean="0"/>
              <a:t>message boundaries</a:t>
            </a:r>
            <a:r>
              <a:rPr lang="ja-JP" altLang="en-US" dirty="0" smtClean="0"/>
              <a:t>”</a:t>
            </a:r>
            <a:endParaRPr lang="en-US" altLang="ja-JP" dirty="0" smtClean="0"/>
          </a:p>
          <a:p>
            <a:r>
              <a:rPr lang="en-US" altLang="en-US" dirty="0" smtClean="0">
                <a:solidFill>
                  <a:srgbClr val="CC0000"/>
                </a:solidFill>
              </a:rPr>
              <a:t>pipelined:</a:t>
            </a:r>
          </a:p>
          <a:p>
            <a:pPr lvl="1"/>
            <a:r>
              <a:rPr lang="en-US" altLang="en-US" dirty="0" smtClean="0"/>
              <a:t>TCP congestion and flow control set window size</a:t>
            </a:r>
            <a:endParaRPr lang="en-US" altLang="en-US" i="1" dirty="0" smtClean="0"/>
          </a:p>
          <a:p>
            <a:endParaRPr lang="en-US" altLang="en-US" dirty="0" smtClean="0"/>
          </a:p>
        </p:txBody>
      </p:sp>
      <p:sp>
        <p:nvSpPr>
          <p:cNvPr id="2" name="TextBox 1"/>
          <p:cNvSpPr txBox="1"/>
          <p:nvPr/>
        </p:nvSpPr>
        <p:spPr>
          <a:xfrm>
            <a:off x="164123" y="599047"/>
            <a:ext cx="5980163" cy="1015663"/>
          </a:xfrm>
          <a:prstGeom prst="rect">
            <a:avLst/>
          </a:prstGeom>
          <a:noFill/>
        </p:spPr>
        <p:txBody>
          <a:bodyPr wrap="none" rtlCol="0">
            <a:spAutoFit/>
          </a:bodyPr>
          <a:lstStyle/>
          <a:p>
            <a:r>
              <a:rPr lang="en-US" sz="3200" dirty="0">
                <a:solidFill>
                  <a:srgbClr val="FF0000"/>
                </a:solidFill>
              </a:rPr>
              <a:t>TCP: </a:t>
            </a:r>
            <a:r>
              <a:rPr lang="en-US" sz="3200" dirty="0" smtClean="0">
                <a:solidFill>
                  <a:srgbClr val="FF0000"/>
                </a:solidFill>
              </a:rPr>
              <a:t>Transmission Control Protocol</a:t>
            </a:r>
            <a:endParaRPr lang="en-US" sz="2800" dirty="0" smtClean="0">
              <a:solidFill>
                <a:srgbClr val="FF0000"/>
              </a:solidFill>
            </a:endParaRPr>
          </a:p>
          <a:p>
            <a:r>
              <a:rPr lang="en-US" sz="2800" dirty="0" smtClean="0">
                <a:solidFill>
                  <a:srgbClr val="FF0000"/>
                </a:solidFill>
              </a:rPr>
              <a:t>RFCs</a:t>
            </a:r>
            <a:r>
              <a:rPr lang="en-US" sz="2800" dirty="0">
                <a:solidFill>
                  <a:srgbClr val="FF0000"/>
                </a:solidFill>
              </a:rPr>
              <a:t>: 793,1122,1323, 2018, 2581</a:t>
            </a:r>
          </a:p>
        </p:txBody>
      </p:sp>
      <p:sp>
        <p:nvSpPr>
          <p:cNvPr id="9" name="Title 1"/>
          <p:cNvSpPr>
            <a:spLocks noGrp="1"/>
          </p:cNvSpPr>
          <p:nvPr>
            <p:ph type="title"/>
          </p:nvPr>
        </p:nvSpPr>
        <p:spPr>
          <a:xfrm>
            <a:off x="0" y="0"/>
            <a:ext cx="8001000" cy="685800"/>
          </a:xfrm>
        </p:spPr>
        <p:txBody>
          <a:bodyPr>
            <a:normAutofit fontScale="90000"/>
          </a:bodyPr>
          <a:lstStyle/>
          <a:p>
            <a:r>
              <a:rPr lang="en-US" dirty="0" smtClean="0"/>
              <a:t>TCP: Reliable </a:t>
            </a:r>
            <a:r>
              <a:rPr lang="en-US" dirty="0"/>
              <a:t>Transport</a:t>
            </a:r>
          </a:p>
        </p:txBody>
      </p:sp>
    </p:spTree>
    <p:extLst>
      <p:ext uri="{BB962C8B-B14F-4D97-AF65-F5344CB8AC3E}">
        <p14:creationId xmlns:p14="http://schemas.microsoft.com/office/powerpoint/2010/main" val="2939426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Rectangle 4"/>
          <p:cNvSpPr>
            <a:spLocks noChangeArrowheads="1"/>
          </p:cNvSpPr>
          <p:nvPr/>
        </p:nvSpPr>
        <p:spPr bwMode="auto">
          <a:xfrm>
            <a:off x="2897188" y="1512888"/>
            <a:ext cx="3951287" cy="4824412"/>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399" name="Rectangle 5"/>
          <p:cNvSpPr>
            <a:spLocks noChangeArrowheads="1"/>
          </p:cNvSpPr>
          <p:nvPr/>
        </p:nvSpPr>
        <p:spPr bwMode="auto">
          <a:xfrm>
            <a:off x="2811463" y="1628775"/>
            <a:ext cx="3951287" cy="4805363"/>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400">
              <a:latin typeface="Arial" charset="0"/>
              <a:ea typeface="ＭＳ Ｐゴシック" charset="0"/>
            </a:endParaRPr>
          </a:p>
        </p:txBody>
      </p:sp>
      <p:sp>
        <p:nvSpPr>
          <p:cNvPr id="59400" name="Text Box 6"/>
          <p:cNvSpPr txBox="1">
            <a:spLocks noChangeArrowheads="1"/>
          </p:cNvSpPr>
          <p:nvPr/>
        </p:nvSpPr>
        <p:spPr bwMode="auto">
          <a:xfrm>
            <a:off x="2955925" y="1587500"/>
            <a:ext cx="166370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smtClean="0">
                <a:latin typeface="Arial" charset="0"/>
              </a:rPr>
              <a:t>source port #</a:t>
            </a:r>
            <a:endParaRPr lang="en-US" sz="2400" smtClean="0">
              <a:latin typeface="Arial" charset="0"/>
            </a:endParaRPr>
          </a:p>
        </p:txBody>
      </p:sp>
      <p:sp>
        <p:nvSpPr>
          <p:cNvPr id="59401" name="Text Box 7"/>
          <p:cNvSpPr txBox="1">
            <a:spLocks noChangeArrowheads="1"/>
          </p:cNvSpPr>
          <p:nvPr/>
        </p:nvSpPr>
        <p:spPr bwMode="auto">
          <a:xfrm>
            <a:off x="5056188" y="1592263"/>
            <a:ext cx="13811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smtClean="0">
                <a:latin typeface="Arial" charset="0"/>
              </a:rPr>
              <a:t>dest port #</a:t>
            </a:r>
            <a:endParaRPr lang="en-US" sz="1800" smtClean="0">
              <a:latin typeface="Arial" charset="0"/>
            </a:endParaRPr>
          </a:p>
        </p:txBody>
      </p:sp>
      <p:sp>
        <p:nvSpPr>
          <p:cNvPr id="59402" name="Line 8"/>
          <p:cNvSpPr>
            <a:spLocks noChangeShapeType="1"/>
          </p:cNvSpPr>
          <p:nvPr/>
        </p:nvSpPr>
        <p:spPr bwMode="auto">
          <a:xfrm>
            <a:off x="2814638" y="2003425"/>
            <a:ext cx="3946525" cy="4763"/>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03" name="Line 9"/>
          <p:cNvSpPr>
            <a:spLocks noChangeShapeType="1"/>
          </p:cNvSpPr>
          <p:nvPr/>
        </p:nvSpPr>
        <p:spPr bwMode="auto">
          <a:xfrm flipV="1">
            <a:off x="2808288" y="2382838"/>
            <a:ext cx="395128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04" name="Line 10"/>
          <p:cNvSpPr>
            <a:spLocks noChangeShapeType="1"/>
          </p:cNvSpPr>
          <p:nvPr/>
        </p:nvSpPr>
        <p:spPr bwMode="auto">
          <a:xfrm flipV="1">
            <a:off x="4754563" y="1628775"/>
            <a:ext cx="0" cy="392113"/>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05" name="Text Box 11"/>
          <p:cNvSpPr txBox="1">
            <a:spLocks noChangeArrowheads="1"/>
          </p:cNvSpPr>
          <p:nvPr/>
        </p:nvSpPr>
        <p:spPr bwMode="auto">
          <a:xfrm>
            <a:off x="4297363" y="1098550"/>
            <a:ext cx="8572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Arial" charset="0"/>
              </a:rPr>
              <a:t>32 bits</a:t>
            </a:r>
            <a:endParaRPr lang="en-US" sz="2400" smtClean="0">
              <a:latin typeface="Arial" charset="0"/>
            </a:endParaRPr>
          </a:p>
        </p:txBody>
      </p:sp>
      <p:sp>
        <p:nvSpPr>
          <p:cNvPr id="59406" name="Line 12"/>
          <p:cNvSpPr>
            <a:spLocks noChangeShapeType="1"/>
          </p:cNvSpPr>
          <p:nvPr/>
        </p:nvSpPr>
        <p:spPr bwMode="auto">
          <a:xfrm>
            <a:off x="5297488" y="1344613"/>
            <a:ext cx="1427162" cy="47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07" name="Line 13"/>
          <p:cNvSpPr>
            <a:spLocks noChangeShapeType="1"/>
          </p:cNvSpPr>
          <p:nvPr/>
        </p:nvSpPr>
        <p:spPr bwMode="auto">
          <a:xfrm rot="10800000">
            <a:off x="2789238" y="1355725"/>
            <a:ext cx="134143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08" name="Text Box 14"/>
          <p:cNvSpPr txBox="1">
            <a:spLocks noChangeArrowheads="1"/>
          </p:cNvSpPr>
          <p:nvPr/>
        </p:nvSpPr>
        <p:spPr bwMode="auto">
          <a:xfrm>
            <a:off x="3863975" y="4567238"/>
            <a:ext cx="2005013" cy="1006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smtClean="0">
                <a:latin typeface="Arial" charset="0"/>
              </a:rPr>
              <a:t>application</a:t>
            </a:r>
          </a:p>
          <a:p>
            <a:pPr>
              <a:defRPr/>
            </a:pPr>
            <a:r>
              <a:rPr lang="en-US" sz="2000" smtClean="0">
                <a:latin typeface="Arial" charset="0"/>
              </a:rPr>
              <a:t>data </a:t>
            </a:r>
          </a:p>
          <a:p>
            <a:pPr>
              <a:defRPr/>
            </a:pPr>
            <a:r>
              <a:rPr lang="en-US" sz="2000" smtClean="0">
                <a:latin typeface="Arial" charset="0"/>
              </a:rPr>
              <a:t>(variable length)</a:t>
            </a:r>
            <a:endParaRPr lang="en-US" sz="2400" smtClean="0">
              <a:latin typeface="Arial" charset="0"/>
            </a:endParaRPr>
          </a:p>
        </p:txBody>
      </p:sp>
      <p:sp>
        <p:nvSpPr>
          <p:cNvPr id="59409" name="Text Box 15"/>
          <p:cNvSpPr txBox="1">
            <a:spLocks noChangeArrowheads="1"/>
          </p:cNvSpPr>
          <p:nvPr/>
        </p:nvSpPr>
        <p:spPr bwMode="auto">
          <a:xfrm>
            <a:off x="3444875" y="1982788"/>
            <a:ext cx="24860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smtClean="0">
                <a:latin typeface="Arial" charset="0"/>
              </a:rPr>
              <a:t>sequence number</a:t>
            </a:r>
            <a:endParaRPr lang="en-US" sz="2400" smtClean="0">
              <a:latin typeface="Arial" charset="0"/>
            </a:endParaRPr>
          </a:p>
        </p:txBody>
      </p:sp>
      <p:sp>
        <p:nvSpPr>
          <p:cNvPr id="59410" name="Line 16"/>
          <p:cNvSpPr>
            <a:spLocks noChangeShapeType="1"/>
          </p:cNvSpPr>
          <p:nvPr/>
        </p:nvSpPr>
        <p:spPr bwMode="auto">
          <a:xfrm flipV="1">
            <a:off x="2817813" y="2763838"/>
            <a:ext cx="395128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11" name="Text Box 17"/>
          <p:cNvSpPr txBox="1">
            <a:spLocks noChangeArrowheads="1"/>
          </p:cNvSpPr>
          <p:nvPr/>
        </p:nvSpPr>
        <p:spPr bwMode="auto">
          <a:xfrm>
            <a:off x="3044825" y="2382838"/>
            <a:ext cx="340995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smtClean="0">
                <a:latin typeface="Arial" charset="0"/>
              </a:rPr>
              <a:t>acknowledgement number</a:t>
            </a:r>
          </a:p>
        </p:txBody>
      </p:sp>
      <p:sp>
        <p:nvSpPr>
          <p:cNvPr id="59412" name="Line 18"/>
          <p:cNvSpPr>
            <a:spLocks noChangeShapeType="1"/>
          </p:cNvSpPr>
          <p:nvPr/>
        </p:nvSpPr>
        <p:spPr bwMode="auto">
          <a:xfrm flipV="1">
            <a:off x="2813050" y="3159125"/>
            <a:ext cx="395128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13" name="Line 19"/>
          <p:cNvSpPr>
            <a:spLocks noChangeShapeType="1"/>
          </p:cNvSpPr>
          <p:nvPr/>
        </p:nvSpPr>
        <p:spPr bwMode="auto">
          <a:xfrm flipV="1">
            <a:off x="2808288" y="3549650"/>
            <a:ext cx="395128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14" name="Line 20"/>
          <p:cNvSpPr>
            <a:spLocks noChangeShapeType="1"/>
          </p:cNvSpPr>
          <p:nvPr/>
        </p:nvSpPr>
        <p:spPr bwMode="auto">
          <a:xfrm flipV="1">
            <a:off x="2808288" y="4111625"/>
            <a:ext cx="395128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15" name="Line 21"/>
          <p:cNvSpPr>
            <a:spLocks noChangeShapeType="1"/>
          </p:cNvSpPr>
          <p:nvPr/>
        </p:nvSpPr>
        <p:spPr bwMode="auto">
          <a:xfrm flipH="1" flipV="1">
            <a:off x="4768850" y="2767013"/>
            <a:ext cx="4763" cy="77787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16" name="Text Box 22"/>
          <p:cNvSpPr txBox="1">
            <a:spLocks noChangeArrowheads="1"/>
          </p:cNvSpPr>
          <p:nvPr/>
        </p:nvSpPr>
        <p:spPr bwMode="auto">
          <a:xfrm>
            <a:off x="4870450" y="2770188"/>
            <a:ext cx="174625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Arial" charset="0"/>
              </a:rPr>
              <a:t>receive window</a:t>
            </a:r>
          </a:p>
        </p:txBody>
      </p:sp>
      <p:sp>
        <p:nvSpPr>
          <p:cNvPr id="59417" name="Text Box 23"/>
          <p:cNvSpPr txBox="1">
            <a:spLocks noChangeArrowheads="1"/>
          </p:cNvSpPr>
          <p:nvPr/>
        </p:nvSpPr>
        <p:spPr bwMode="auto">
          <a:xfrm>
            <a:off x="4895850" y="3165475"/>
            <a:ext cx="18224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Arial" charset="0"/>
              </a:rPr>
              <a:t>Urg data pointer</a:t>
            </a:r>
          </a:p>
        </p:txBody>
      </p:sp>
      <p:sp>
        <p:nvSpPr>
          <p:cNvPr id="59418" name="Text Box 24"/>
          <p:cNvSpPr txBox="1">
            <a:spLocks noChangeArrowheads="1"/>
          </p:cNvSpPr>
          <p:nvPr/>
        </p:nvSpPr>
        <p:spPr bwMode="auto">
          <a:xfrm>
            <a:off x="3179763" y="3146425"/>
            <a:ext cx="12128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Arial" charset="0"/>
              </a:rPr>
              <a:t>checksum</a:t>
            </a:r>
          </a:p>
        </p:txBody>
      </p:sp>
      <p:sp>
        <p:nvSpPr>
          <p:cNvPr id="59419" name="Text Box 25"/>
          <p:cNvSpPr txBox="1">
            <a:spLocks noChangeArrowheads="1"/>
          </p:cNvSpPr>
          <p:nvPr/>
        </p:nvSpPr>
        <p:spPr bwMode="auto">
          <a:xfrm>
            <a:off x="4532313" y="2798763"/>
            <a:ext cx="307975"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latin typeface="Arial" charset="0"/>
              </a:rPr>
              <a:t>F</a:t>
            </a:r>
            <a:endParaRPr lang="en-US" sz="2400" smtClean="0">
              <a:latin typeface="Arial" charset="0"/>
            </a:endParaRPr>
          </a:p>
        </p:txBody>
      </p:sp>
      <p:sp>
        <p:nvSpPr>
          <p:cNvPr id="59420" name="Line 26"/>
          <p:cNvSpPr>
            <a:spLocks noChangeShapeType="1"/>
          </p:cNvSpPr>
          <p:nvPr/>
        </p:nvSpPr>
        <p:spPr bwMode="auto">
          <a:xfrm flipV="1">
            <a:off x="4611688" y="2757488"/>
            <a:ext cx="0" cy="392112"/>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21" name="Line 27"/>
          <p:cNvSpPr>
            <a:spLocks noChangeShapeType="1"/>
          </p:cNvSpPr>
          <p:nvPr/>
        </p:nvSpPr>
        <p:spPr bwMode="auto">
          <a:xfrm flipV="1">
            <a:off x="4449763" y="2762250"/>
            <a:ext cx="0" cy="392113"/>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22" name="Line 28"/>
          <p:cNvSpPr>
            <a:spLocks noChangeShapeType="1"/>
          </p:cNvSpPr>
          <p:nvPr/>
        </p:nvSpPr>
        <p:spPr bwMode="auto">
          <a:xfrm flipV="1">
            <a:off x="4283075" y="2762250"/>
            <a:ext cx="0" cy="392113"/>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23" name="Line 29"/>
          <p:cNvSpPr>
            <a:spLocks noChangeShapeType="1"/>
          </p:cNvSpPr>
          <p:nvPr/>
        </p:nvSpPr>
        <p:spPr bwMode="auto">
          <a:xfrm flipV="1">
            <a:off x="4121150" y="2767013"/>
            <a:ext cx="0" cy="392112"/>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24" name="Line 30"/>
          <p:cNvSpPr>
            <a:spLocks noChangeShapeType="1"/>
          </p:cNvSpPr>
          <p:nvPr/>
        </p:nvSpPr>
        <p:spPr bwMode="auto">
          <a:xfrm flipV="1">
            <a:off x="3963988" y="2762250"/>
            <a:ext cx="0" cy="392113"/>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25" name="Line 31"/>
          <p:cNvSpPr>
            <a:spLocks noChangeShapeType="1"/>
          </p:cNvSpPr>
          <p:nvPr/>
        </p:nvSpPr>
        <p:spPr bwMode="auto">
          <a:xfrm flipV="1">
            <a:off x="3792538" y="2771775"/>
            <a:ext cx="0" cy="392113"/>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26" name="Text Box 32"/>
          <p:cNvSpPr txBox="1">
            <a:spLocks noChangeArrowheads="1"/>
          </p:cNvSpPr>
          <p:nvPr/>
        </p:nvSpPr>
        <p:spPr bwMode="auto">
          <a:xfrm>
            <a:off x="4365625" y="2794000"/>
            <a:ext cx="3190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latin typeface="Arial" charset="0"/>
              </a:rPr>
              <a:t>S</a:t>
            </a:r>
            <a:endParaRPr lang="en-US" sz="2400" smtClean="0">
              <a:latin typeface="Arial" charset="0"/>
            </a:endParaRPr>
          </a:p>
        </p:txBody>
      </p:sp>
      <p:sp>
        <p:nvSpPr>
          <p:cNvPr id="59427" name="Text Box 33"/>
          <p:cNvSpPr txBox="1">
            <a:spLocks noChangeArrowheads="1"/>
          </p:cNvSpPr>
          <p:nvPr/>
        </p:nvSpPr>
        <p:spPr bwMode="auto">
          <a:xfrm>
            <a:off x="4192588" y="2794000"/>
            <a:ext cx="330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latin typeface="Arial" charset="0"/>
              </a:rPr>
              <a:t>R</a:t>
            </a:r>
            <a:endParaRPr lang="en-US" sz="2400" smtClean="0">
              <a:latin typeface="Arial" charset="0"/>
            </a:endParaRPr>
          </a:p>
        </p:txBody>
      </p:sp>
      <p:sp>
        <p:nvSpPr>
          <p:cNvPr id="59428" name="Text Box 34"/>
          <p:cNvSpPr txBox="1">
            <a:spLocks noChangeArrowheads="1"/>
          </p:cNvSpPr>
          <p:nvPr/>
        </p:nvSpPr>
        <p:spPr bwMode="auto">
          <a:xfrm>
            <a:off x="4030663" y="2789238"/>
            <a:ext cx="319087"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latin typeface="Arial" charset="0"/>
              </a:rPr>
              <a:t>P</a:t>
            </a:r>
            <a:endParaRPr lang="en-US" sz="2400" smtClean="0">
              <a:latin typeface="Arial" charset="0"/>
            </a:endParaRPr>
          </a:p>
        </p:txBody>
      </p:sp>
      <p:sp>
        <p:nvSpPr>
          <p:cNvPr id="59429" name="Text Box 35"/>
          <p:cNvSpPr txBox="1">
            <a:spLocks noChangeArrowheads="1"/>
          </p:cNvSpPr>
          <p:nvPr/>
        </p:nvSpPr>
        <p:spPr bwMode="auto">
          <a:xfrm>
            <a:off x="3878263" y="2789238"/>
            <a:ext cx="319087"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latin typeface="Arial" charset="0"/>
              </a:rPr>
              <a:t>A</a:t>
            </a:r>
            <a:endParaRPr lang="en-US" sz="2400" smtClean="0">
              <a:latin typeface="Arial" charset="0"/>
            </a:endParaRPr>
          </a:p>
        </p:txBody>
      </p:sp>
      <p:sp>
        <p:nvSpPr>
          <p:cNvPr id="59430" name="Text Box 36"/>
          <p:cNvSpPr txBox="1">
            <a:spLocks noChangeArrowheads="1"/>
          </p:cNvSpPr>
          <p:nvPr/>
        </p:nvSpPr>
        <p:spPr bwMode="auto">
          <a:xfrm>
            <a:off x="3711575" y="2789238"/>
            <a:ext cx="33020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latin typeface="Arial" charset="0"/>
              </a:rPr>
              <a:t>U</a:t>
            </a:r>
            <a:endParaRPr lang="en-US" sz="2400" smtClean="0">
              <a:latin typeface="Arial" charset="0"/>
            </a:endParaRPr>
          </a:p>
        </p:txBody>
      </p:sp>
      <p:sp>
        <p:nvSpPr>
          <p:cNvPr id="59431" name="Text Box 37"/>
          <p:cNvSpPr txBox="1">
            <a:spLocks noChangeArrowheads="1"/>
          </p:cNvSpPr>
          <p:nvPr/>
        </p:nvSpPr>
        <p:spPr bwMode="auto">
          <a:xfrm>
            <a:off x="2759075" y="2697163"/>
            <a:ext cx="577850" cy="517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head</a:t>
            </a:r>
          </a:p>
          <a:p>
            <a:pPr>
              <a:defRPr/>
            </a:pPr>
            <a:r>
              <a:rPr lang="en-US" sz="1400" smtClean="0">
                <a:latin typeface="Arial" charset="0"/>
              </a:rPr>
              <a:t>len</a:t>
            </a:r>
            <a:endParaRPr lang="en-US" sz="1800" smtClean="0">
              <a:latin typeface="Arial" charset="0"/>
            </a:endParaRPr>
          </a:p>
        </p:txBody>
      </p:sp>
      <p:sp>
        <p:nvSpPr>
          <p:cNvPr id="59432" name="Text Box 38"/>
          <p:cNvSpPr txBox="1">
            <a:spLocks noChangeArrowheads="1"/>
          </p:cNvSpPr>
          <p:nvPr/>
        </p:nvSpPr>
        <p:spPr bwMode="auto">
          <a:xfrm>
            <a:off x="3238500" y="2697163"/>
            <a:ext cx="568325" cy="517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not</a:t>
            </a:r>
          </a:p>
          <a:p>
            <a:pPr>
              <a:defRPr/>
            </a:pPr>
            <a:r>
              <a:rPr lang="en-US" sz="1400" smtClean="0">
                <a:latin typeface="Arial" charset="0"/>
              </a:rPr>
              <a:t>used</a:t>
            </a:r>
            <a:endParaRPr lang="en-US" sz="1800" smtClean="0">
              <a:latin typeface="Arial" charset="0"/>
            </a:endParaRPr>
          </a:p>
        </p:txBody>
      </p:sp>
      <p:sp>
        <p:nvSpPr>
          <p:cNvPr id="59433" name="Line 39"/>
          <p:cNvSpPr>
            <a:spLocks noChangeShapeType="1"/>
          </p:cNvSpPr>
          <p:nvPr/>
        </p:nvSpPr>
        <p:spPr bwMode="auto">
          <a:xfrm flipV="1">
            <a:off x="3287713" y="2762250"/>
            <a:ext cx="0" cy="392113"/>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34" name="Text Box 40"/>
          <p:cNvSpPr txBox="1">
            <a:spLocks noChangeArrowheads="1"/>
          </p:cNvSpPr>
          <p:nvPr/>
        </p:nvSpPr>
        <p:spPr bwMode="auto">
          <a:xfrm>
            <a:off x="3317875" y="3648075"/>
            <a:ext cx="2894013"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smtClean="0">
                <a:latin typeface="Arial" charset="0"/>
              </a:rPr>
              <a:t>options (variable length)</a:t>
            </a:r>
            <a:endParaRPr lang="en-US" sz="2400" smtClean="0">
              <a:latin typeface="Arial" charset="0"/>
            </a:endParaRPr>
          </a:p>
        </p:txBody>
      </p:sp>
      <p:sp>
        <p:nvSpPr>
          <p:cNvPr id="59435" name="Text Box 41"/>
          <p:cNvSpPr txBox="1">
            <a:spLocks noChangeArrowheads="1"/>
          </p:cNvSpPr>
          <p:nvPr/>
        </p:nvSpPr>
        <p:spPr bwMode="auto">
          <a:xfrm>
            <a:off x="261938" y="1427163"/>
            <a:ext cx="2203450"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defRPr/>
            </a:pPr>
            <a:r>
              <a:rPr lang="en-US" sz="1800" smtClean="0">
                <a:latin typeface="Arial" charset="0"/>
              </a:rPr>
              <a:t>URG: urgent data </a:t>
            </a:r>
          </a:p>
          <a:p>
            <a:pPr algn="r">
              <a:defRPr/>
            </a:pPr>
            <a:r>
              <a:rPr lang="en-US" sz="1800" smtClean="0">
                <a:latin typeface="Arial" charset="0"/>
              </a:rPr>
              <a:t>(generally not used)</a:t>
            </a:r>
            <a:endParaRPr lang="en-US" sz="1000" smtClean="0">
              <a:latin typeface="Arial" charset="0"/>
            </a:endParaRPr>
          </a:p>
        </p:txBody>
      </p:sp>
      <p:sp>
        <p:nvSpPr>
          <p:cNvPr id="59436" name="Text Box 42"/>
          <p:cNvSpPr txBox="1">
            <a:spLocks noChangeArrowheads="1"/>
          </p:cNvSpPr>
          <p:nvPr/>
        </p:nvSpPr>
        <p:spPr bwMode="auto">
          <a:xfrm>
            <a:off x="976313" y="2151063"/>
            <a:ext cx="1441450"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defRPr/>
            </a:pPr>
            <a:r>
              <a:rPr lang="en-US" sz="1800" smtClean="0">
                <a:latin typeface="Arial" charset="0"/>
              </a:rPr>
              <a:t>ACK: ACK #</a:t>
            </a:r>
          </a:p>
          <a:p>
            <a:pPr algn="r">
              <a:defRPr/>
            </a:pPr>
            <a:r>
              <a:rPr lang="en-US" sz="1800" smtClean="0">
                <a:latin typeface="Arial" charset="0"/>
              </a:rPr>
              <a:t>valid</a:t>
            </a:r>
            <a:endParaRPr lang="en-US" sz="1000" smtClean="0">
              <a:latin typeface="Arial" charset="0"/>
            </a:endParaRPr>
          </a:p>
        </p:txBody>
      </p:sp>
      <p:sp>
        <p:nvSpPr>
          <p:cNvPr id="59437" name="Text Box 43"/>
          <p:cNvSpPr txBox="1">
            <a:spLocks noChangeArrowheads="1"/>
          </p:cNvSpPr>
          <p:nvPr/>
        </p:nvSpPr>
        <p:spPr bwMode="auto">
          <a:xfrm>
            <a:off x="169863" y="2827338"/>
            <a:ext cx="2266950"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defRPr/>
            </a:pPr>
            <a:r>
              <a:rPr lang="en-US" sz="1800" smtClean="0">
                <a:latin typeface="Arial" charset="0"/>
              </a:rPr>
              <a:t>PSH: push data now</a:t>
            </a:r>
          </a:p>
          <a:p>
            <a:pPr algn="r">
              <a:defRPr/>
            </a:pPr>
            <a:r>
              <a:rPr lang="en-US" sz="1800" smtClean="0">
                <a:latin typeface="Arial" charset="0"/>
              </a:rPr>
              <a:t>(generally not used)</a:t>
            </a:r>
          </a:p>
        </p:txBody>
      </p:sp>
      <p:sp>
        <p:nvSpPr>
          <p:cNvPr id="59438" name="Text Box 44"/>
          <p:cNvSpPr txBox="1">
            <a:spLocks noChangeArrowheads="1"/>
          </p:cNvSpPr>
          <p:nvPr/>
        </p:nvSpPr>
        <p:spPr bwMode="auto">
          <a:xfrm>
            <a:off x="544513" y="3627438"/>
            <a:ext cx="1911350" cy="1190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defRPr/>
            </a:pPr>
            <a:r>
              <a:rPr lang="en-US" sz="1800" smtClean="0">
                <a:latin typeface="Arial" charset="0"/>
              </a:rPr>
              <a:t>RST, SYN, FIN:</a:t>
            </a:r>
          </a:p>
          <a:p>
            <a:pPr algn="r">
              <a:defRPr/>
            </a:pPr>
            <a:r>
              <a:rPr lang="en-US" sz="1800" smtClean="0">
                <a:latin typeface="Arial" charset="0"/>
              </a:rPr>
              <a:t>connection estab</a:t>
            </a:r>
          </a:p>
          <a:p>
            <a:pPr algn="r">
              <a:defRPr/>
            </a:pPr>
            <a:r>
              <a:rPr lang="en-US" sz="1800" smtClean="0">
                <a:latin typeface="Arial" charset="0"/>
              </a:rPr>
              <a:t>(setup, teardown</a:t>
            </a:r>
          </a:p>
          <a:p>
            <a:pPr algn="r">
              <a:defRPr/>
            </a:pPr>
            <a:r>
              <a:rPr lang="en-US" sz="1800" smtClean="0">
                <a:latin typeface="Arial" charset="0"/>
              </a:rPr>
              <a:t>commands)</a:t>
            </a:r>
          </a:p>
        </p:txBody>
      </p:sp>
      <p:sp>
        <p:nvSpPr>
          <p:cNvPr id="59439" name="Line 45"/>
          <p:cNvSpPr>
            <a:spLocks noChangeShapeType="1"/>
          </p:cNvSpPr>
          <p:nvPr/>
        </p:nvSpPr>
        <p:spPr bwMode="auto">
          <a:xfrm>
            <a:off x="2371725" y="1800225"/>
            <a:ext cx="1495425" cy="1028700"/>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40" name="Line 46"/>
          <p:cNvSpPr>
            <a:spLocks noChangeShapeType="1"/>
          </p:cNvSpPr>
          <p:nvPr/>
        </p:nvSpPr>
        <p:spPr bwMode="auto">
          <a:xfrm>
            <a:off x="2376488" y="2487613"/>
            <a:ext cx="1658937" cy="441325"/>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41" name="Line 47"/>
          <p:cNvSpPr>
            <a:spLocks noChangeShapeType="1"/>
          </p:cNvSpPr>
          <p:nvPr/>
        </p:nvSpPr>
        <p:spPr bwMode="auto">
          <a:xfrm flipV="1">
            <a:off x="2397125" y="3041650"/>
            <a:ext cx="1827213" cy="244475"/>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4801" name="Freeform 48"/>
          <p:cNvSpPr>
            <a:spLocks/>
          </p:cNvSpPr>
          <p:nvPr/>
        </p:nvSpPr>
        <p:spPr bwMode="auto">
          <a:xfrm>
            <a:off x="2390775" y="3105150"/>
            <a:ext cx="2314575" cy="704850"/>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Lst>
            <a:ahLst/>
            <a:cxnLst>
              <a:cxn ang="T6">
                <a:pos x="T0" y="T1"/>
              </a:cxn>
              <a:cxn ang="T7">
                <a:pos x="T2" y="T3"/>
              </a:cxn>
              <a:cxn ang="T8">
                <a:pos x="T4" y="T5"/>
              </a:cxn>
            </a:cxnLst>
            <a:rect l="0" t="0" r="r" b="b"/>
            <a:pathLst>
              <a:path w="1458" h="444">
                <a:moveTo>
                  <a:pt x="0" y="444"/>
                </a:moveTo>
                <a:lnTo>
                  <a:pt x="1248" y="0"/>
                </a:lnTo>
                <a:lnTo>
                  <a:pt x="1458" y="6"/>
                </a:lnTo>
              </a:path>
            </a:pathLst>
          </a:custGeom>
          <a:noFill/>
          <a:ln w="1905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43" name="Text Box 49"/>
          <p:cNvSpPr txBox="1">
            <a:spLocks noChangeArrowheads="1"/>
          </p:cNvSpPr>
          <p:nvPr/>
        </p:nvSpPr>
        <p:spPr bwMode="auto">
          <a:xfrm>
            <a:off x="7439025" y="3008313"/>
            <a:ext cx="1250950" cy="915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800" smtClean="0">
                <a:latin typeface="Arial" charset="0"/>
              </a:rPr>
              <a:t># bytes </a:t>
            </a:r>
          </a:p>
          <a:p>
            <a:pPr algn="l">
              <a:defRPr/>
            </a:pPr>
            <a:r>
              <a:rPr lang="en-US" sz="1800" smtClean="0">
                <a:latin typeface="Arial" charset="0"/>
              </a:rPr>
              <a:t>rcvr willing</a:t>
            </a:r>
          </a:p>
          <a:p>
            <a:pPr algn="l">
              <a:defRPr/>
            </a:pPr>
            <a:r>
              <a:rPr lang="en-US" sz="1800" smtClean="0">
                <a:latin typeface="Arial" charset="0"/>
              </a:rPr>
              <a:t>to accept</a:t>
            </a:r>
          </a:p>
        </p:txBody>
      </p:sp>
      <p:sp>
        <p:nvSpPr>
          <p:cNvPr id="59444" name="Text Box 50"/>
          <p:cNvSpPr txBox="1">
            <a:spLocks noChangeArrowheads="1"/>
          </p:cNvSpPr>
          <p:nvPr/>
        </p:nvSpPr>
        <p:spPr bwMode="auto">
          <a:xfrm>
            <a:off x="7132638" y="1522413"/>
            <a:ext cx="1771650" cy="1190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800" smtClean="0">
                <a:latin typeface="Arial" charset="0"/>
              </a:rPr>
              <a:t>counting</a:t>
            </a:r>
          </a:p>
          <a:p>
            <a:pPr algn="l">
              <a:defRPr/>
            </a:pPr>
            <a:r>
              <a:rPr lang="en-US" sz="1800" smtClean="0">
                <a:latin typeface="Arial" charset="0"/>
              </a:rPr>
              <a:t>by bytes </a:t>
            </a:r>
          </a:p>
          <a:p>
            <a:pPr algn="l">
              <a:defRPr/>
            </a:pPr>
            <a:r>
              <a:rPr lang="en-US" sz="1800" smtClean="0">
                <a:latin typeface="Arial" charset="0"/>
              </a:rPr>
              <a:t>of data</a:t>
            </a:r>
          </a:p>
          <a:p>
            <a:pPr algn="l">
              <a:defRPr/>
            </a:pPr>
            <a:r>
              <a:rPr lang="en-US" sz="1800" smtClean="0">
                <a:latin typeface="Arial" charset="0"/>
              </a:rPr>
              <a:t>(not segments!)</a:t>
            </a:r>
          </a:p>
        </p:txBody>
      </p:sp>
      <p:sp>
        <p:nvSpPr>
          <p:cNvPr id="59445" name="Text Box 51"/>
          <p:cNvSpPr txBox="1">
            <a:spLocks noChangeArrowheads="1"/>
          </p:cNvSpPr>
          <p:nvPr/>
        </p:nvSpPr>
        <p:spPr bwMode="auto">
          <a:xfrm>
            <a:off x="982663" y="4960938"/>
            <a:ext cx="1365250" cy="915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defRPr/>
            </a:pPr>
            <a:r>
              <a:rPr lang="en-US" sz="1800" smtClean="0">
                <a:latin typeface="Arial" charset="0"/>
              </a:rPr>
              <a:t>Internet</a:t>
            </a:r>
          </a:p>
          <a:p>
            <a:pPr algn="r">
              <a:defRPr/>
            </a:pPr>
            <a:r>
              <a:rPr lang="en-US" sz="1800" smtClean="0">
                <a:latin typeface="Arial" charset="0"/>
              </a:rPr>
              <a:t>checksum</a:t>
            </a:r>
          </a:p>
          <a:p>
            <a:pPr algn="r">
              <a:defRPr/>
            </a:pPr>
            <a:r>
              <a:rPr lang="en-US" sz="1800" smtClean="0">
                <a:latin typeface="Arial" charset="0"/>
              </a:rPr>
              <a:t>(as in UDP)</a:t>
            </a:r>
          </a:p>
        </p:txBody>
      </p:sp>
      <p:sp>
        <p:nvSpPr>
          <p:cNvPr id="59446" name="Line 52"/>
          <p:cNvSpPr>
            <a:spLocks noChangeShapeType="1"/>
          </p:cNvSpPr>
          <p:nvPr/>
        </p:nvSpPr>
        <p:spPr bwMode="auto">
          <a:xfrm flipV="1">
            <a:off x="2266950" y="3429000"/>
            <a:ext cx="2105025" cy="1981200"/>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47" name="Line 53"/>
          <p:cNvSpPr>
            <a:spLocks noChangeShapeType="1"/>
          </p:cNvSpPr>
          <p:nvPr/>
        </p:nvSpPr>
        <p:spPr bwMode="auto">
          <a:xfrm flipH="1" flipV="1">
            <a:off x="6686550" y="3019425"/>
            <a:ext cx="809625" cy="466725"/>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48" name="Line 54"/>
          <p:cNvSpPr>
            <a:spLocks noChangeShapeType="1"/>
          </p:cNvSpPr>
          <p:nvPr/>
        </p:nvSpPr>
        <p:spPr bwMode="auto">
          <a:xfrm flipH="1">
            <a:off x="6619875" y="1724025"/>
            <a:ext cx="552450" cy="885825"/>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49" name="Line 55"/>
          <p:cNvSpPr>
            <a:spLocks noChangeShapeType="1"/>
          </p:cNvSpPr>
          <p:nvPr/>
        </p:nvSpPr>
        <p:spPr bwMode="auto">
          <a:xfrm flipH="1">
            <a:off x="6581775" y="1714500"/>
            <a:ext cx="571500" cy="523875"/>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 name="Title 1"/>
          <p:cNvSpPr>
            <a:spLocks noGrp="1"/>
          </p:cNvSpPr>
          <p:nvPr>
            <p:ph type="title"/>
          </p:nvPr>
        </p:nvSpPr>
        <p:spPr/>
        <p:txBody>
          <a:bodyPr>
            <a:normAutofit fontScale="90000"/>
          </a:bodyPr>
          <a:lstStyle/>
          <a:p>
            <a:r>
              <a:rPr lang="en-US" dirty="0" smtClean="0"/>
              <a:t>TCP: Reliable Transport</a:t>
            </a:r>
            <a:endParaRPr lang="en-US" dirty="0"/>
          </a:p>
        </p:txBody>
      </p:sp>
      <p:sp>
        <p:nvSpPr>
          <p:cNvPr id="59" name="TextBox 58"/>
          <p:cNvSpPr txBox="1"/>
          <p:nvPr/>
        </p:nvSpPr>
        <p:spPr>
          <a:xfrm>
            <a:off x="1272866" y="624045"/>
            <a:ext cx="4128118" cy="584775"/>
          </a:xfrm>
          <a:prstGeom prst="rect">
            <a:avLst/>
          </a:prstGeom>
          <a:noFill/>
        </p:spPr>
        <p:txBody>
          <a:bodyPr wrap="none" rtlCol="0">
            <a:spAutoFit/>
          </a:bodyPr>
          <a:lstStyle/>
          <a:p>
            <a:r>
              <a:rPr lang="en-US" sz="3200" dirty="0">
                <a:solidFill>
                  <a:srgbClr val="FF0000"/>
                </a:solidFill>
              </a:rPr>
              <a:t>TCP: </a:t>
            </a:r>
            <a:r>
              <a:rPr lang="en-US" sz="3200" dirty="0" smtClean="0">
                <a:solidFill>
                  <a:srgbClr val="FF0000"/>
                </a:solidFill>
              </a:rPr>
              <a:t>Segment Structure</a:t>
            </a:r>
            <a:endParaRPr lang="en-US" sz="2800" dirty="0" smtClean="0">
              <a:solidFill>
                <a:srgbClr val="FF0000"/>
              </a:solidFill>
            </a:endParaRPr>
          </a:p>
        </p:txBody>
      </p:sp>
    </p:spTree>
    <p:extLst>
      <p:ext uri="{BB962C8B-B14F-4D97-AF65-F5344CB8AC3E}">
        <p14:creationId xmlns:p14="http://schemas.microsoft.com/office/powerpoint/2010/main" val="3817182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5"/>
          <p:cNvSpPr>
            <a:spLocks noGrp="1" noChangeArrowheads="1"/>
          </p:cNvSpPr>
          <p:nvPr>
            <p:ph type="body" sz="half" idx="1"/>
          </p:nvPr>
        </p:nvSpPr>
        <p:spPr>
          <a:xfrm>
            <a:off x="355600" y="1339850"/>
            <a:ext cx="3927475" cy="4648200"/>
          </a:xfrm>
        </p:spPr>
        <p:txBody>
          <a:bodyPr>
            <a:normAutofit lnSpcReduction="10000"/>
          </a:bodyPr>
          <a:lstStyle/>
          <a:p>
            <a:pPr marL="234950" indent="-123825">
              <a:buFont typeface="Wingdings" panose="05000000000000000000" pitchFamily="2" charset="2"/>
              <a:buNone/>
            </a:pPr>
            <a:r>
              <a:rPr lang="en-US" altLang="en-US" sz="2400" u="sng" dirty="0" smtClean="0">
                <a:solidFill>
                  <a:srgbClr val="CC0000"/>
                </a:solidFill>
              </a:rPr>
              <a:t>sequence numbers:</a:t>
            </a:r>
            <a:endParaRPr lang="en-US" altLang="en-US" sz="2400" dirty="0" smtClean="0">
              <a:solidFill>
                <a:srgbClr val="CC0000"/>
              </a:solidFill>
            </a:endParaRPr>
          </a:p>
          <a:p>
            <a:pPr marL="512763" lvl="1" indent="-163513"/>
            <a:r>
              <a:rPr lang="en-US" altLang="en-US" dirty="0" smtClean="0"/>
              <a:t>byte stream </a:t>
            </a:r>
            <a:r>
              <a:rPr lang="ja-JP" altLang="en-US" dirty="0" smtClean="0"/>
              <a:t>“</a:t>
            </a:r>
            <a:r>
              <a:rPr lang="en-US" altLang="ja-JP" dirty="0" smtClean="0"/>
              <a:t>number</a:t>
            </a:r>
            <a:r>
              <a:rPr lang="ja-JP" altLang="en-US" dirty="0" smtClean="0"/>
              <a:t>”</a:t>
            </a:r>
            <a:r>
              <a:rPr lang="en-US" altLang="ja-JP" dirty="0" smtClean="0"/>
              <a:t> of first byte in segment</a:t>
            </a:r>
            <a:r>
              <a:rPr lang="ja-JP" altLang="en-US" dirty="0" smtClean="0"/>
              <a:t>’</a:t>
            </a:r>
            <a:r>
              <a:rPr lang="en-US" altLang="ja-JP" dirty="0" smtClean="0"/>
              <a:t>s data</a:t>
            </a:r>
            <a:endParaRPr lang="en-US" altLang="ja-JP" sz="2000" dirty="0" smtClean="0"/>
          </a:p>
          <a:p>
            <a:pPr marL="234950" indent="-123825">
              <a:buFont typeface="Wingdings" panose="05000000000000000000" pitchFamily="2" charset="2"/>
              <a:buNone/>
            </a:pPr>
            <a:r>
              <a:rPr lang="en-US" altLang="en-US" sz="2400" u="sng" dirty="0" smtClean="0">
                <a:solidFill>
                  <a:srgbClr val="CC0000"/>
                </a:solidFill>
              </a:rPr>
              <a:t>acknowledgements:</a:t>
            </a:r>
            <a:endParaRPr lang="en-US" altLang="en-US" sz="2400" dirty="0" smtClean="0">
              <a:solidFill>
                <a:srgbClr val="CC0000"/>
              </a:solidFill>
            </a:endParaRPr>
          </a:p>
          <a:p>
            <a:pPr marL="512763" lvl="1" indent="-163513"/>
            <a:r>
              <a:rPr lang="en-US" altLang="en-US" dirty="0" err="1" smtClean="0"/>
              <a:t>seq</a:t>
            </a:r>
            <a:r>
              <a:rPr lang="en-US" altLang="en-US" dirty="0" smtClean="0"/>
              <a:t> # of next byte expected from other side</a:t>
            </a:r>
          </a:p>
          <a:p>
            <a:pPr marL="512763" lvl="1" indent="-163513"/>
            <a:r>
              <a:rPr lang="en-US" altLang="en-US" dirty="0" smtClean="0"/>
              <a:t>cumulative ACK</a:t>
            </a:r>
          </a:p>
          <a:p>
            <a:pPr marL="234950" indent="-123825">
              <a:buFont typeface="Wingdings" panose="05000000000000000000" pitchFamily="2" charset="2"/>
              <a:buNone/>
            </a:pPr>
            <a:r>
              <a:rPr lang="en-US" altLang="en-US" sz="2400" dirty="0" smtClean="0">
                <a:solidFill>
                  <a:srgbClr val="CC0000"/>
                </a:solidFill>
              </a:rPr>
              <a:t>Q:</a:t>
            </a:r>
            <a:r>
              <a:rPr lang="en-US" altLang="en-US" sz="2400" dirty="0" smtClean="0"/>
              <a:t> how receiver handles out-of-order segments</a:t>
            </a:r>
          </a:p>
          <a:p>
            <a:pPr marL="512763" lvl="1" indent="-163513"/>
            <a:r>
              <a:rPr lang="en-US" altLang="en-US" dirty="0" smtClean="0"/>
              <a:t>A: TCP spec </a:t>
            </a:r>
            <a:r>
              <a:rPr lang="en-US" altLang="en-US" dirty="0" err="1" smtClean="0"/>
              <a:t>doesn</a:t>
            </a:r>
            <a:r>
              <a:rPr lang="ja-JP" altLang="en-US" dirty="0" smtClean="0"/>
              <a:t>’</a:t>
            </a:r>
            <a:r>
              <a:rPr lang="en-US" altLang="ja-JP" dirty="0" smtClean="0"/>
              <a:t>t say, - up to </a:t>
            </a:r>
            <a:r>
              <a:rPr lang="en-US" altLang="ja-JP" dirty="0" err="1" smtClean="0"/>
              <a:t>implementor</a:t>
            </a:r>
            <a:endParaRPr lang="en-US" altLang="en-US" dirty="0" smtClean="0"/>
          </a:p>
        </p:txBody>
      </p:sp>
      <p:grpSp>
        <p:nvGrpSpPr>
          <p:cNvPr id="187584" name="Group 192"/>
          <p:cNvGrpSpPr>
            <a:grpSpLocks/>
          </p:cNvGrpSpPr>
          <p:nvPr/>
        </p:nvGrpSpPr>
        <p:grpSpPr bwMode="auto">
          <a:xfrm>
            <a:off x="5770563" y="3816350"/>
            <a:ext cx="2897187" cy="2541588"/>
            <a:chOff x="3599" y="2404"/>
            <a:chExt cx="1825" cy="1601"/>
          </a:xfrm>
        </p:grpSpPr>
        <p:sp>
          <p:nvSpPr>
            <p:cNvPr id="60505" name="Rectangle 167"/>
            <p:cNvSpPr>
              <a:spLocks noChangeArrowheads="1"/>
            </p:cNvSpPr>
            <p:nvPr/>
          </p:nvSpPr>
          <p:spPr bwMode="auto">
            <a:xfrm>
              <a:off x="3753" y="3587"/>
              <a:ext cx="1202"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75865" name="Group 148"/>
            <p:cNvGrpSpPr>
              <a:grpSpLocks/>
            </p:cNvGrpSpPr>
            <p:nvPr/>
          </p:nvGrpSpPr>
          <p:grpSpPr bwMode="auto">
            <a:xfrm>
              <a:off x="3733" y="3291"/>
              <a:ext cx="1252" cy="714"/>
              <a:chOff x="1976" y="2984"/>
              <a:chExt cx="1252" cy="714"/>
            </a:xfrm>
          </p:grpSpPr>
          <p:sp>
            <p:nvSpPr>
              <p:cNvPr id="60509" name="Rectangle 149"/>
              <p:cNvSpPr>
                <a:spLocks noChangeArrowheads="1"/>
              </p:cNvSpPr>
              <p:nvPr/>
            </p:nvSpPr>
            <p:spPr bwMode="auto">
              <a:xfrm>
                <a:off x="1994" y="2995"/>
                <a:ext cx="1210" cy="70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510" name="Text Box 150"/>
              <p:cNvSpPr txBox="1">
                <a:spLocks noChangeArrowheads="1"/>
              </p:cNvSpPr>
              <p:nvPr/>
            </p:nvSpPr>
            <p:spPr bwMode="auto">
              <a:xfrm>
                <a:off x="2001" y="2984"/>
                <a:ext cx="580"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000" smtClean="0">
                    <a:latin typeface="Arial" charset="0"/>
                  </a:rPr>
                  <a:t>source port #</a:t>
                </a:r>
              </a:p>
            </p:txBody>
          </p:sp>
          <p:sp>
            <p:nvSpPr>
              <p:cNvPr id="60511" name="Text Box 151"/>
              <p:cNvSpPr txBox="1">
                <a:spLocks noChangeArrowheads="1"/>
              </p:cNvSpPr>
              <p:nvPr/>
            </p:nvSpPr>
            <p:spPr bwMode="auto">
              <a:xfrm>
                <a:off x="2648" y="2987"/>
                <a:ext cx="491"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000" smtClean="0">
                    <a:latin typeface="Arial" charset="0"/>
                  </a:rPr>
                  <a:t>dest port #</a:t>
                </a:r>
              </a:p>
            </p:txBody>
          </p:sp>
          <p:sp>
            <p:nvSpPr>
              <p:cNvPr id="60512" name="Text Box 152"/>
              <p:cNvSpPr txBox="1">
                <a:spLocks noChangeArrowheads="1"/>
              </p:cNvSpPr>
              <p:nvPr/>
            </p:nvSpPr>
            <p:spPr bwMode="auto">
              <a:xfrm>
                <a:off x="2154" y="3117"/>
                <a:ext cx="91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200" smtClean="0">
                    <a:latin typeface="Arial" charset="0"/>
                  </a:rPr>
                  <a:t>sequence number</a:t>
                </a:r>
              </a:p>
            </p:txBody>
          </p:sp>
          <p:sp>
            <p:nvSpPr>
              <p:cNvPr id="60513" name="Text Box 153"/>
              <p:cNvSpPr txBox="1">
                <a:spLocks noChangeArrowheads="1"/>
              </p:cNvSpPr>
              <p:nvPr/>
            </p:nvSpPr>
            <p:spPr bwMode="auto">
              <a:xfrm>
                <a:off x="1976" y="3257"/>
                <a:ext cx="125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200" smtClean="0">
                    <a:solidFill>
                      <a:schemeClr val="bg1"/>
                    </a:solidFill>
                    <a:latin typeface="Arial" charset="0"/>
                  </a:rPr>
                  <a:t>acknowledgement number</a:t>
                </a:r>
              </a:p>
            </p:txBody>
          </p:sp>
          <p:sp>
            <p:nvSpPr>
              <p:cNvPr id="60514" name="Text Box 154"/>
              <p:cNvSpPr txBox="1">
                <a:spLocks noChangeArrowheads="1"/>
              </p:cNvSpPr>
              <p:nvPr/>
            </p:nvSpPr>
            <p:spPr bwMode="auto">
              <a:xfrm>
                <a:off x="2053" y="3544"/>
                <a:ext cx="475"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000" smtClean="0">
                    <a:latin typeface="Arial" charset="0"/>
                  </a:rPr>
                  <a:t>checksum</a:t>
                </a:r>
              </a:p>
            </p:txBody>
          </p:sp>
          <p:sp>
            <p:nvSpPr>
              <p:cNvPr id="60515" name="Line 155"/>
              <p:cNvSpPr>
                <a:spLocks noChangeShapeType="1"/>
              </p:cNvSpPr>
              <p:nvPr/>
            </p:nvSpPr>
            <p:spPr bwMode="auto">
              <a:xfrm>
                <a:off x="1994" y="3138"/>
                <a:ext cx="121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516" name="Line 156"/>
              <p:cNvSpPr>
                <a:spLocks noChangeShapeType="1"/>
              </p:cNvSpPr>
              <p:nvPr/>
            </p:nvSpPr>
            <p:spPr bwMode="auto">
              <a:xfrm>
                <a:off x="1994" y="3274"/>
                <a:ext cx="121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517" name="Line 157"/>
              <p:cNvSpPr>
                <a:spLocks noChangeShapeType="1"/>
              </p:cNvSpPr>
              <p:nvPr/>
            </p:nvSpPr>
            <p:spPr bwMode="auto">
              <a:xfrm>
                <a:off x="1992" y="3414"/>
                <a:ext cx="121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518" name="Line 158"/>
              <p:cNvSpPr>
                <a:spLocks noChangeShapeType="1"/>
              </p:cNvSpPr>
              <p:nvPr/>
            </p:nvSpPr>
            <p:spPr bwMode="auto">
              <a:xfrm>
                <a:off x="2588" y="2994"/>
                <a:ext cx="0" cy="14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519" name="Line 159"/>
              <p:cNvSpPr>
                <a:spLocks noChangeShapeType="1"/>
              </p:cNvSpPr>
              <p:nvPr/>
            </p:nvSpPr>
            <p:spPr bwMode="auto">
              <a:xfrm>
                <a:off x="2588" y="3416"/>
                <a:ext cx="0" cy="2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520" name="Line 160"/>
              <p:cNvSpPr>
                <a:spLocks noChangeShapeType="1"/>
              </p:cNvSpPr>
              <p:nvPr/>
            </p:nvSpPr>
            <p:spPr bwMode="auto">
              <a:xfrm>
                <a:off x="1994" y="3548"/>
                <a:ext cx="121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521" name="Text Box 161"/>
              <p:cNvSpPr txBox="1">
                <a:spLocks noChangeArrowheads="1"/>
              </p:cNvSpPr>
              <p:nvPr/>
            </p:nvSpPr>
            <p:spPr bwMode="auto">
              <a:xfrm>
                <a:off x="2708" y="3390"/>
                <a:ext cx="323"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200" smtClean="0">
                    <a:latin typeface="Arial" charset="0"/>
                  </a:rPr>
                  <a:t>rwnd</a:t>
                </a:r>
              </a:p>
            </p:txBody>
          </p:sp>
          <p:sp>
            <p:nvSpPr>
              <p:cNvPr id="60522" name="Text Box 162"/>
              <p:cNvSpPr txBox="1">
                <a:spLocks noChangeArrowheads="1"/>
              </p:cNvSpPr>
              <p:nvPr/>
            </p:nvSpPr>
            <p:spPr bwMode="auto">
              <a:xfrm>
                <a:off x="2651" y="3544"/>
                <a:ext cx="496"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000" smtClean="0">
                    <a:latin typeface="Arial" charset="0"/>
                  </a:rPr>
                  <a:t>urg pointer</a:t>
                </a:r>
              </a:p>
            </p:txBody>
          </p:sp>
          <p:sp>
            <p:nvSpPr>
              <p:cNvPr id="60523" name="Line 163"/>
              <p:cNvSpPr>
                <a:spLocks noChangeShapeType="1"/>
              </p:cNvSpPr>
              <p:nvPr/>
            </p:nvSpPr>
            <p:spPr bwMode="auto">
              <a:xfrm>
                <a:off x="2398" y="3413"/>
                <a:ext cx="0" cy="13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524" name="Line 164"/>
              <p:cNvSpPr>
                <a:spLocks noChangeShapeType="1"/>
              </p:cNvSpPr>
              <p:nvPr/>
            </p:nvSpPr>
            <p:spPr bwMode="auto">
              <a:xfrm>
                <a:off x="2143" y="3412"/>
                <a:ext cx="0" cy="13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sp>
          <p:nvSpPr>
            <p:cNvPr id="60507" name="Text Box 166"/>
            <p:cNvSpPr txBox="1">
              <a:spLocks noChangeArrowheads="1"/>
            </p:cNvSpPr>
            <p:nvPr/>
          </p:nvSpPr>
          <p:spPr bwMode="auto">
            <a:xfrm>
              <a:off x="3704" y="3092"/>
              <a:ext cx="172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incoming segment to sender</a:t>
              </a:r>
            </a:p>
          </p:txBody>
        </p:sp>
        <p:sp>
          <p:nvSpPr>
            <p:cNvPr id="75867" name="Freeform 168"/>
            <p:cNvSpPr>
              <a:spLocks/>
            </p:cNvSpPr>
            <p:nvPr/>
          </p:nvSpPr>
          <p:spPr bwMode="auto">
            <a:xfrm flipH="1" flipV="1">
              <a:off x="3599" y="2404"/>
              <a:ext cx="107" cy="1194"/>
            </a:xfrm>
            <a:custGeom>
              <a:avLst/>
              <a:gdLst>
                <a:gd name="T0" fmla="*/ 0 w 107"/>
                <a:gd name="T1" fmla="*/ 0 h 910"/>
                <a:gd name="T2" fmla="*/ 107 w 107"/>
                <a:gd name="T3" fmla="*/ 0 h 910"/>
                <a:gd name="T4" fmla="*/ 107 w 107"/>
                <a:gd name="T5" fmla="*/ 2698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7587" name="Group 195"/>
          <p:cNvGrpSpPr>
            <a:grpSpLocks/>
          </p:cNvGrpSpPr>
          <p:nvPr/>
        </p:nvGrpSpPr>
        <p:grpSpPr bwMode="auto">
          <a:xfrm>
            <a:off x="6546850" y="5849938"/>
            <a:ext cx="358775" cy="304800"/>
            <a:chOff x="5144" y="3677"/>
            <a:chExt cx="226" cy="192"/>
          </a:xfrm>
        </p:grpSpPr>
        <p:sp>
          <p:nvSpPr>
            <p:cNvPr id="60503" name="Rectangle 194"/>
            <p:cNvSpPr>
              <a:spLocks noChangeArrowheads="1"/>
            </p:cNvSpPr>
            <p:nvPr/>
          </p:nvSpPr>
          <p:spPr bwMode="auto">
            <a:xfrm>
              <a:off x="5212" y="3716"/>
              <a:ext cx="88"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504" name="Text Box 193"/>
            <p:cNvSpPr txBox="1">
              <a:spLocks noChangeArrowheads="1"/>
            </p:cNvSpPr>
            <p:nvPr/>
          </p:nvSpPr>
          <p:spPr bwMode="auto">
            <a:xfrm>
              <a:off x="5144" y="3677"/>
              <a:ext cx="22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spcBef>
                  <a:spcPct val="50000"/>
                </a:spcBef>
                <a:defRPr/>
              </a:pPr>
              <a:r>
                <a:rPr lang="en-US" sz="1400" smtClean="0">
                  <a:solidFill>
                    <a:schemeClr val="bg1"/>
                  </a:solidFill>
                  <a:latin typeface="Arial Narrow" charset="0"/>
                </a:rPr>
                <a:t>A</a:t>
              </a:r>
            </a:p>
          </p:txBody>
        </p:sp>
      </p:grpSp>
      <p:sp>
        <p:nvSpPr>
          <p:cNvPr id="60425" name="Rectangle 37"/>
          <p:cNvSpPr>
            <a:spLocks noChangeArrowheads="1"/>
          </p:cNvSpPr>
          <p:nvPr/>
        </p:nvSpPr>
        <p:spPr bwMode="auto">
          <a:xfrm>
            <a:off x="4697413" y="3038475"/>
            <a:ext cx="65087" cy="622300"/>
          </a:xfrm>
          <a:prstGeom prst="rect">
            <a:avLst/>
          </a:prstGeom>
          <a:gradFill rotWithShape="1">
            <a:gsLst>
              <a:gs pos="0">
                <a:schemeClr val="bg1"/>
              </a:gs>
              <a:gs pos="100000">
                <a:srgbClr val="33CC33"/>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26" name="Rectangle 39"/>
          <p:cNvSpPr>
            <a:spLocks noChangeArrowheads="1"/>
          </p:cNvSpPr>
          <p:nvPr/>
        </p:nvSpPr>
        <p:spPr bwMode="auto">
          <a:xfrm>
            <a:off x="4794250" y="3040063"/>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27" name="Rectangle 40"/>
          <p:cNvSpPr>
            <a:spLocks noChangeArrowheads="1"/>
          </p:cNvSpPr>
          <p:nvPr/>
        </p:nvSpPr>
        <p:spPr bwMode="auto">
          <a:xfrm>
            <a:off x="4892675" y="3038475"/>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28" name="Rectangle 41"/>
          <p:cNvSpPr>
            <a:spLocks noChangeArrowheads="1"/>
          </p:cNvSpPr>
          <p:nvPr/>
        </p:nvSpPr>
        <p:spPr bwMode="auto">
          <a:xfrm>
            <a:off x="4989513" y="3038475"/>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29" name="Rectangle 42"/>
          <p:cNvSpPr>
            <a:spLocks noChangeArrowheads="1"/>
          </p:cNvSpPr>
          <p:nvPr/>
        </p:nvSpPr>
        <p:spPr bwMode="auto">
          <a:xfrm>
            <a:off x="5084763" y="3038475"/>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30" name="Rectangle 43"/>
          <p:cNvSpPr>
            <a:spLocks noChangeArrowheads="1"/>
          </p:cNvSpPr>
          <p:nvPr/>
        </p:nvSpPr>
        <p:spPr bwMode="auto">
          <a:xfrm>
            <a:off x="5181600" y="3038475"/>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31" name="Rectangle 45"/>
          <p:cNvSpPr>
            <a:spLocks noChangeArrowheads="1"/>
          </p:cNvSpPr>
          <p:nvPr/>
        </p:nvSpPr>
        <p:spPr bwMode="auto">
          <a:xfrm>
            <a:off x="5273675" y="3038475"/>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32" name="Rectangle 46"/>
          <p:cNvSpPr>
            <a:spLocks noChangeArrowheads="1"/>
          </p:cNvSpPr>
          <p:nvPr/>
        </p:nvSpPr>
        <p:spPr bwMode="auto">
          <a:xfrm>
            <a:off x="5368925" y="3038475"/>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33" name="Rectangle 47"/>
          <p:cNvSpPr>
            <a:spLocks noChangeArrowheads="1"/>
          </p:cNvSpPr>
          <p:nvPr/>
        </p:nvSpPr>
        <p:spPr bwMode="auto">
          <a:xfrm>
            <a:off x="5464175" y="3038475"/>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34" name="Rectangle 50"/>
          <p:cNvSpPr>
            <a:spLocks noChangeArrowheads="1"/>
          </p:cNvSpPr>
          <p:nvPr/>
        </p:nvSpPr>
        <p:spPr bwMode="auto">
          <a:xfrm>
            <a:off x="5570538" y="3038475"/>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35" name="Rectangle 51"/>
          <p:cNvSpPr>
            <a:spLocks noChangeArrowheads="1"/>
          </p:cNvSpPr>
          <p:nvPr/>
        </p:nvSpPr>
        <p:spPr bwMode="auto">
          <a:xfrm>
            <a:off x="5668963" y="3040063"/>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36" name="Rectangle 52"/>
          <p:cNvSpPr>
            <a:spLocks noChangeArrowheads="1"/>
          </p:cNvSpPr>
          <p:nvPr/>
        </p:nvSpPr>
        <p:spPr bwMode="auto">
          <a:xfrm>
            <a:off x="5765800" y="3038475"/>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37" name="Rectangle 53"/>
          <p:cNvSpPr>
            <a:spLocks noChangeArrowheads="1"/>
          </p:cNvSpPr>
          <p:nvPr/>
        </p:nvSpPr>
        <p:spPr bwMode="auto">
          <a:xfrm>
            <a:off x="5862638" y="3038475"/>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38" name="Rectangle 54"/>
          <p:cNvSpPr>
            <a:spLocks noChangeArrowheads="1"/>
          </p:cNvSpPr>
          <p:nvPr/>
        </p:nvSpPr>
        <p:spPr bwMode="auto">
          <a:xfrm>
            <a:off x="5959475" y="3038475"/>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39" name="Rectangle 55"/>
          <p:cNvSpPr>
            <a:spLocks noChangeArrowheads="1"/>
          </p:cNvSpPr>
          <p:nvPr/>
        </p:nvSpPr>
        <p:spPr bwMode="auto">
          <a:xfrm>
            <a:off x="6054725" y="3038475"/>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40" name="Rectangle 56"/>
          <p:cNvSpPr>
            <a:spLocks noChangeArrowheads="1"/>
          </p:cNvSpPr>
          <p:nvPr/>
        </p:nvSpPr>
        <p:spPr bwMode="auto">
          <a:xfrm>
            <a:off x="6146800" y="3038475"/>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41" name="Rectangle 57"/>
          <p:cNvSpPr>
            <a:spLocks noChangeArrowheads="1"/>
          </p:cNvSpPr>
          <p:nvPr/>
        </p:nvSpPr>
        <p:spPr bwMode="auto">
          <a:xfrm>
            <a:off x="6242050" y="3038475"/>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42" name="Rectangle 58"/>
          <p:cNvSpPr>
            <a:spLocks noChangeArrowheads="1"/>
          </p:cNvSpPr>
          <p:nvPr/>
        </p:nvSpPr>
        <p:spPr bwMode="auto">
          <a:xfrm>
            <a:off x="6338888" y="3038475"/>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43" name="Rectangle 59"/>
          <p:cNvSpPr>
            <a:spLocks noChangeArrowheads="1"/>
          </p:cNvSpPr>
          <p:nvPr/>
        </p:nvSpPr>
        <p:spPr bwMode="auto">
          <a:xfrm>
            <a:off x="6427788" y="3038475"/>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44" name="Rectangle 60"/>
          <p:cNvSpPr>
            <a:spLocks noChangeArrowheads="1"/>
          </p:cNvSpPr>
          <p:nvPr/>
        </p:nvSpPr>
        <p:spPr bwMode="auto">
          <a:xfrm>
            <a:off x="6523038" y="3038475"/>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45" name="Rectangle 61"/>
          <p:cNvSpPr>
            <a:spLocks noChangeArrowheads="1"/>
          </p:cNvSpPr>
          <p:nvPr/>
        </p:nvSpPr>
        <p:spPr bwMode="auto">
          <a:xfrm>
            <a:off x="6616700" y="3036888"/>
            <a:ext cx="65088"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46" name="Rectangle 62"/>
          <p:cNvSpPr>
            <a:spLocks noChangeArrowheads="1"/>
          </p:cNvSpPr>
          <p:nvPr/>
        </p:nvSpPr>
        <p:spPr bwMode="auto">
          <a:xfrm>
            <a:off x="6708775" y="3036888"/>
            <a:ext cx="65088"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47" name="Rectangle 63"/>
          <p:cNvSpPr>
            <a:spLocks noChangeArrowheads="1"/>
          </p:cNvSpPr>
          <p:nvPr/>
        </p:nvSpPr>
        <p:spPr bwMode="auto">
          <a:xfrm>
            <a:off x="6805613" y="3036888"/>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48" name="Rectangle 64"/>
          <p:cNvSpPr>
            <a:spLocks noChangeArrowheads="1"/>
          </p:cNvSpPr>
          <p:nvPr/>
        </p:nvSpPr>
        <p:spPr bwMode="auto">
          <a:xfrm>
            <a:off x="6900863" y="3036888"/>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49" name="Rectangle 65"/>
          <p:cNvSpPr>
            <a:spLocks noChangeArrowheads="1"/>
          </p:cNvSpPr>
          <p:nvPr/>
        </p:nvSpPr>
        <p:spPr bwMode="auto">
          <a:xfrm>
            <a:off x="6989763" y="3036888"/>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50" name="Rectangle 66"/>
          <p:cNvSpPr>
            <a:spLocks noChangeArrowheads="1"/>
          </p:cNvSpPr>
          <p:nvPr/>
        </p:nvSpPr>
        <p:spPr bwMode="auto">
          <a:xfrm>
            <a:off x="7085013" y="3036888"/>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51" name="Rectangle 68"/>
          <p:cNvSpPr>
            <a:spLocks noChangeArrowheads="1"/>
          </p:cNvSpPr>
          <p:nvPr/>
        </p:nvSpPr>
        <p:spPr bwMode="auto">
          <a:xfrm>
            <a:off x="7181850" y="3038475"/>
            <a:ext cx="65088" cy="622300"/>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52" name="Rectangle 69"/>
          <p:cNvSpPr>
            <a:spLocks noChangeArrowheads="1"/>
          </p:cNvSpPr>
          <p:nvPr/>
        </p:nvSpPr>
        <p:spPr bwMode="auto">
          <a:xfrm>
            <a:off x="7278688" y="3040063"/>
            <a:ext cx="65087" cy="622300"/>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53" name="Rectangle 70"/>
          <p:cNvSpPr>
            <a:spLocks noChangeArrowheads="1"/>
          </p:cNvSpPr>
          <p:nvPr/>
        </p:nvSpPr>
        <p:spPr bwMode="auto">
          <a:xfrm>
            <a:off x="7375525" y="3038475"/>
            <a:ext cx="65088" cy="622300"/>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54" name="Rectangle 71"/>
          <p:cNvSpPr>
            <a:spLocks noChangeArrowheads="1"/>
          </p:cNvSpPr>
          <p:nvPr/>
        </p:nvSpPr>
        <p:spPr bwMode="auto">
          <a:xfrm>
            <a:off x="7473950" y="3038475"/>
            <a:ext cx="65088" cy="622300"/>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55" name="Rectangle 72"/>
          <p:cNvSpPr>
            <a:spLocks noChangeArrowheads="1"/>
          </p:cNvSpPr>
          <p:nvPr/>
        </p:nvSpPr>
        <p:spPr bwMode="auto">
          <a:xfrm>
            <a:off x="7569200" y="3038475"/>
            <a:ext cx="65088" cy="622300"/>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56" name="Rectangle 73"/>
          <p:cNvSpPr>
            <a:spLocks noChangeArrowheads="1"/>
          </p:cNvSpPr>
          <p:nvPr/>
        </p:nvSpPr>
        <p:spPr bwMode="auto">
          <a:xfrm>
            <a:off x="7664450" y="3038475"/>
            <a:ext cx="65088" cy="622300"/>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57" name="Rectangle 74"/>
          <p:cNvSpPr>
            <a:spLocks noChangeArrowheads="1"/>
          </p:cNvSpPr>
          <p:nvPr/>
        </p:nvSpPr>
        <p:spPr bwMode="auto">
          <a:xfrm>
            <a:off x="7756525" y="3038475"/>
            <a:ext cx="65088" cy="622300"/>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58" name="Rectangle 75"/>
          <p:cNvSpPr>
            <a:spLocks noChangeArrowheads="1"/>
          </p:cNvSpPr>
          <p:nvPr/>
        </p:nvSpPr>
        <p:spPr bwMode="auto">
          <a:xfrm>
            <a:off x="7853363" y="3038475"/>
            <a:ext cx="65087" cy="622300"/>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59" name="Rectangle 76"/>
          <p:cNvSpPr>
            <a:spLocks noChangeArrowheads="1"/>
          </p:cNvSpPr>
          <p:nvPr/>
        </p:nvSpPr>
        <p:spPr bwMode="auto">
          <a:xfrm>
            <a:off x="7948613" y="3038475"/>
            <a:ext cx="65087" cy="622300"/>
          </a:xfrm>
          <a:prstGeom prst="rect">
            <a:avLst/>
          </a:prstGeom>
          <a:gradFill rotWithShape="1">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60" name="Rectangle 78"/>
          <p:cNvSpPr>
            <a:spLocks noChangeArrowheads="1"/>
          </p:cNvSpPr>
          <p:nvPr/>
        </p:nvSpPr>
        <p:spPr bwMode="auto">
          <a:xfrm>
            <a:off x="4654550" y="3776663"/>
            <a:ext cx="3408363" cy="889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61" name="Rectangle 79"/>
          <p:cNvSpPr>
            <a:spLocks noChangeArrowheads="1"/>
          </p:cNvSpPr>
          <p:nvPr/>
        </p:nvSpPr>
        <p:spPr bwMode="auto">
          <a:xfrm>
            <a:off x="4740275" y="2928938"/>
            <a:ext cx="3408363" cy="889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62" name="Line 80"/>
          <p:cNvSpPr>
            <a:spLocks noChangeShapeType="1"/>
          </p:cNvSpPr>
          <p:nvPr/>
        </p:nvSpPr>
        <p:spPr bwMode="auto">
          <a:xfrm>
            <a:off x="4762500" y="3890963"/>
            <a:ext cx="868363"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463" name="Line 82"/>
          <p:cNvSpPr>
            <a:spLocks noChangeShapeType="1"/>
          </p:cNvSpPr>
          <p:nvPr/>
        </p:nvSpPr>
        <p:spPr bwMode="auto">
          <a:xfrm>
            <a:off x="5697538" y="3892550"/>
            <a:ext cx="868362"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464" name="Line 83"/>
          <p:cNvSpPr>
            <a:spLocks noChangeShapeType="1"/>
          </p:cNvSpPr>
          <p:nvPr/>
        </p:nvSpPr>
        <p:spPr bwMode="auto">
          <a:xfrm>
            <a:off x="7191375" y="3890963"/>
            <a:ext cx="801688"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465" name="Line 84"/>
          <p:cNvSpPr>
            <a:spLocks noChangeShapeType="1"/>
          </p:cNvSpPr>
          <p:nvPr/>
        </p:nvSpPr>
        <p:spPr bwMode="auto">
          <a:xfrm>
            <a:off x="6621463" y="3892550"/>
            <a:ext cx="528637"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466" name="Line 87"/>
          <p:cNvSpPr>
            <a:spLocks noChangeShapeType="1"/>
          </p:cNvSpPr>
          <p:nvPr/>
        </p:nvSpPr>
        <p:spPr bwMode="auto">
          <a:xfrm>
            <a:off x="4854575" y="3914775"/>
            <a:ext cx="0" cy="233363"/>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467" name="Line 88"/>
          <p:cNvSpPr>
            <a:spLocks noChangeShapeType="1"/>
          </p:cNvSpPr>
          <p:nvPr/>
        </p:nvSpPr>
        <p:spPr bwMode="auto">
          <a:xfrm>
            <a:off x="6083300" y="3910013"/>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468" name="Line 89"/>
          <p:cNvSpPr>
            <a:spLocks noChangeShapeType="1"/>
          </p:cNvSpPr>
          <p:nvPr/>
        </p:nvSpPr>
        <p:spPr bwMode="auto">
          <a:xfrm>
            <a:off x="6902450" y="3910013"/>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469" name="Line 90"/>
          <p:cNvSpPr>
            <a:spLocks noChangeShapeType="1"/>
          </p:cNvSpPr>
          <p:nvPr/>
        </p:nvSpPr>
        <p:spPr bwMode="auto">
          <a:xfrm>
            <a:off x="7559675" y="3910013"/>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470" name="Text Box 91"/>
          <p:cNvSpPr txBox="1">
            <a:spLocks noChangeArrowheads="1"/>
          </p:cNvSpPr>
          <p:nvPr/>
        </p:nvSpPr>
        <p:spPr bwMode="auto">
          <a:xfrm>
            <a:off x="4730750" y="4138613"/>
            <a:ext cx="69373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lnSpc>
                <a:spcPct val="90000"/>
              </a:lnSpc>
              <a:defRPr/>
            </a:pPr>
            <a:r>
              <a:rPr lang="en-US" sz="1400" smtClean="0"/>
              <a:t>sent </a:t>
            </a:r>
          </a:p>
          <a:p>
            <a:pPr algn="l">
              <a:lnSpc>
                <a:spcPct val="90000"/>
              </a:lnSpc>
              <a:defRPr/>
            </a:pPr>
            <a:r>
              <a:rPr lang="en-US" sz="1400" smtClean="0"/>
              <a:t>ACKed</a:t>
            </a:r>
          </a:p>
        </p:txBody>
      </p:sp>
      <p:sp>
        <p:nvSpPr>
          <p:cNvPr id="60471" name="Text Box 92"/>
          <p:cNvSpPr txBox="1">
            <a:spLocks noChangeArrowheads="1"/>
          </p:cNvSpPr>
          <p:nvPr/>
        </p:nvSpPr>
        <p:spPr bwMode="auto">
          <a:xfrm>
            <a:off x="5711825" y="4144963"/>
            <a:ext cx="1066800" cy="668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lnSpc>
                <a:spcPct val="90000"/>
              </a:lnSpc>
            </a:pPr>
            <a:r>
              <a:rPr lang="en-US" altLang="en-US" sz="1400"/>
              <a:t>sent, not-yet ACKed</a:t>
            </a:r>
          </a:p>
          <a:p>
            <a:pPr algn="l">
              <a:lnSpc>
                <a:spcPct val="90000"/>
              </a:lnSpc>
            </a:pPr>
            <a:r>
              <a:rPr lang="en-US" altLang="en-US" sz="1400"/>
              <a:t>(</a:t>
            </a:r>
            <a:r>
              <a:rPr lang="ja-JP" altLang="en-US" sz="1400"/>
              <a:t>“</a:t>
            </a:r>
            <a:r>
              <a:rPr lang="en-US" altLang="ja-JP" sz="1400"/>
              <a:t>in-flight</a:t>
            </a:r>
            <a:r>
              <a:rPr lang="ja-JP" altLang="en-US" sz="1400"/>
              <a:t>”</a:t>
            </a:r>
            <a:r>
              <a:rPr lang="en-US" altLang="ja-JP" sz="1400"/>
              <a:t>)</a:t>
            </a:r>
            <a:endParaRPr lang="en-US" altLang="en-US" sz="1400"/>
          </a:p>
        </p:txBody>
      </p:sp>
      <p:sp>
        <p:nvSpPr>
          <p:cNvPr id="60472" name="Text Box 93"/>
          <p:cNvSpPr txBox="1">
            <a:spLocks noChangeArrowheads="1"/>
          </p:cNvSpPr>
          <p:nvPr/>
        </p:nvSpPr>
        <p:spPr bwMode="auto">
          <a:xfrm>
            <a:off x="6691313" y="4140200"/>
            <a:ext cx="1066800" cy="66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lnSpc>
                <a:spcPct val="90000"/>
              </a:lnSpc>
              <a:defRPr/>
            </a:pPr>
            <a:r>
              <a:rPr lang="en-US" sz="1400" smtClean="0"/>
              <a:t>usable</a:t>
            </a:r>
          </a:p>
          <a:p>
            <a:pPr algn="l">
              <a:lnSpc>
                <a:spcPct val="90000"/>
              </a:lnSpc>
              <a:defRPr/>
            </a:pPr>
            <a:r>
              <a:rPr lang="en-US" sz="1400" smtClean="0"/>
              <a:t>but not </a:t>
            </a:r>
          </a:p>
          <a:p>
            <a:pPr algn="l">
              <a:lnSpc>
                <a:spcPct val="90000"/>
              </a:lnSpc>
              <a:defRPr/>
            </a:pPr>
            <a:r>
              <a:rPr lang="en-US" sz="1400" smtClean="0"/>
              <a:t>yet sent</a:t>
            </a:r>
          </a:p>
        </p:txBody>
      </p:sp>
      <p:sp>
        <p:nvSpPr>
          <p:cNvPr id="60473" name="Text Box 94"/>
          <p:cNvSpPr txBox="1">
            <a:spLocks noChangeArrowheads="1"/>
          </p:cNvSpPr>
          <p:nvPr/>
        </p:nvSpPr>
        <p:spPr bwMode="auto">
          <a:xfrm>
            <a:off x="7448550" y="4144963"/>
            <a:ext cx="8191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lnSpc>
                <a:spcPct val="90000"/>
              </a:lnSpc>
              <a:defRPr/>
            </a:pPr>
            <a:r>
              <a:rPr lang="en-US" sz="1400" smtClean="0"/>
              <a:t>not </a:t>
            </a:r>
          </a:p>
          <a:p>
            <a:pPr algn="l">
              <a:lnSpc>
                <a:spcPct val="90000"/>
              </a:lnSpc>
              <a:defRPr/>
            </a:pPr>
            <a:r>
              <a:rPr lang="en-US" sz="1400" smtClean="0"/>
              <a:t>usable</a:t>
            </a:r>
          </a:p>
        </p:txBody>
      </p:sp>
      <p:sp>
        <p:nvSpPr>
          <p:cNvPr id="60474" name="Text Box 96"/>
          <p:cNvSpPr txBox="1">
            <a:spLocks noChangeArrowheads="1"/>
          </p:cNvSpPr>
          <p:nvPr/>
        </p:nvSpPr>
        <p:spPr bwMode="auto">
          <a:xfrm>
            <a:off x="5791200" y="2573338"/>
            <a:ext cx="113188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nSpc>
                <a:spcPct val="90000"/>
              </a:lnSpc>
              <a:defRPr/>
            </a:pPr>
            <a:r>
              <a:rPr lang="en-US" sz="1400" smtClean="0"/>
              <a:t>window size</a:t>
            </a:r>
          </a:p>
          <a:p>
            <a:pPr>
              <a:lnSpc>
                <a:spcPct val="90000"/>
              </a:lnSpc>
              <a:defRPr/>
            </a:pPr>
            <a:r>
              <a:rPr lang="en-US" sz="1400" i="1" smtClean="0"/>
              <a:t> N</a:t>
            </a:r>
          </a:p>
        </p:txBody>
      </p:sp>
      <p:grpSp>
        <p:nvGrpSpPr>
          <p:cNvPr id="75834" name="Group 99"/>
          <p:cNvGrpSpPr>
            <a:grpSpLocks/>
          </p:cNvGrpSpPr>
          <p:nvPr/>
        </p:nvGrpSpPr>
        <p:grpSpPr bwMode="auto">
          <a:xfrm>
            <a:off x="6557963" y="2797175"/>
            <a:ext cx="593725" cy="136525"/>
            <a:chOff x="4250" y="1692"/>
            <a:chExt cx="374" cy="86"/>
          </a:xfrm>
        </p:grpSpPr>
        <p:sp>
          <p:nvSpPr>
            <p:cNvPr id="60501" name="Line 97"/>
            <p:cNvSpPr>
              <a:spLocks noChangeShapeType="1"/>
            </p:cNvSpPr>
            <p:nvPr/>
          </p:nvSpPr>
          <p:spPr bwMode="auto">
            <a:xfrm>
              <a:off x="4250" y="1738"/>
              <a:ext cx="374"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502" name="Line 98"/>
            <p:cNvSpPr>
              <a:spLocks noChangeShapeType="1"/>
            </p:cNvSpPr>
            <p:nvPr/>
          </p:nvSpPr>
          <p:spPr bwMode="auto">
            <a:xfrm>
              <a:off x="4622" y="1692"/>
              <a:ext cx="0" cy="86"/>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75835" name="Group 100"/>
          <p:cNvGrpSpPr>
            <a:grpSpLocks/>
          </p:cNvGrpSpPr>
          <p:nvPr/>
        </p:nvGrpSpPr>
        <p:grpSpPr bwMode="auto">
          <a:xfrm rot="10800000">
            <a:off x="5665788" y="2822575"/>
            <a:ext cx="593725" cy="136525"/>
            <a:chOff x="4250" y="1692"/>
            <a:chExt cx="374" cy="86"/>
          </a:xfrm>
        </p:grpSpPr>
        <p:sp>
          <p:nvSpPr>
            <p:cNvPr id="60499" name="Line 101"/>
            <p:cNvSpPr>
              <a:spLocks noChangeShapeType="1"/>
            </p:cNvSpPr>
            <p:nvPr/>
          </p:nvSpPr>
          <p:spPr bwMode="auto">
            <a:xfrm>
              <a:off x="4251" y="1739"/>
              <a:ext cx="374"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500" name="Line 102"/>
            <p:cNvSpPr>
              <a:spLocks noChangeShapeType="1"/>
            </p:cNvSpPr>
            <p:nvPr/>
          </p:nvSpPr>
          <p:spPr bwMode="auto">
            <a:xfrm>
              <a:off x="4623" y="1693"/>
              <a:ext cx="0" cy="86"/>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sp>
        <p:nvSpPr>
          <p:cNvPr id="60477" name="Text Box 196"/>
          <p:cNvSpPr txBox="1">
            <a:spLocks noChangeArrowheads="1"/>
          </p:cNvSpPr>
          <p:nvPr/>
        </p:nvSpPr>
        <p:spPr bwMode="auto">
          <a:xfrm>
            <a:off x="4946650" y="3592513"/>
            <a:ext cx="31781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342900" indent="-342900">
              <a:defRPr sz="1600">
                <a:solidFill>
                  <a:schemeClr val="tx1"/>
                </a:solidFill>
                <a:latin typeface="Tahoma" charset="0"/>
                <a:ea typeface="ＭＳ Ｐゴシック" charset="0"/>
              </a:defRPr>
            </a:lvl1pPr>
            <a:lvl2pPr>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lvl="1">
              <a:defRPr/>
            </a:pPr>
            <a:r>
              <a:rPr lang="en-US" sz="1400" i="1" smtClean="0"/>
              <a:t>sender sequence number space </a:t>
            </a:r>
          </a:p>
        </p:txBody>
      </p:sp>
      <p:grpSp>
        <p:nvGrpSpPr>
          <p:cNvPr id="187591" name="Group 199"/>
          <p:cNvGrpSpPr>
            <a:grpSpLocks/>
          </p:cNvGrpSpPr>
          <p:nvPr/>
        </p:nvGrpSpPr>
        <p:grpSpPr bwMode="auto">
          <a:xfrm>
            <a:off x="4449763" y="1068388"/>
            <a:ext cx="2952750" cy="1954212"/>
            <a:chOff x="2768" y="673"/>
            <a:chExt cx="1860" cy="1231"/>
          </a:xfrm>
        </p:grpSpPr>
        <p:sp>
          <p:nvSpPr>
            <p:cNvPr id="60479" name="Rectangle 171"/>
            <p:cNvSpPr>
              <a:spLocks noChangeArrowheads="1"/>
            </p:cNvSpPr>
            <p:nvPr/>
          </p:nvSpPr>
          <p:spPr bwMode="auto">
            <a:xfrm>
              <a:off x="2840" y="1028"/>
              <a:ext cx="1202"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75839" name="Group 172"/>
            <p:cNvGrpSpPr>
              <a:grpSpLocks/>
            </p:cNvGrpSpPr>
            <p:nvPr/>
          </p:nvGrpSpPr>
          <p:grpSpPr bwMode="auto">
            <a:xfrm>
              <a:off x="2820" y="872"/>
              <a:ext cx="1252" cy="714"/>
              <a:chOff x="1976" y="2984"/>
              <a:chExt cx="1252" cy="714"/>
            </a:xfrm>
          </p:grpSpPr>
          <p:sp>
            <p:nvSpPr>
              <p:cNvPr id="60483" name="Rectangle 173"/>
              <p:cNvSpPr>
                <a:spLocks noChangeArrowheads="1"/>
              </p:cNvSpPr>
              <p:nvPr/>
            </p:nvSpPr>
            <p:spPr bwMode="auto">
              <a:xfrm>
                <a:off x="1994" y="2995"/>
                <a:ext cx="1210" cy="70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0484" name="Text Box 174"/>
              <p:cNvSpPr txBox="1">
                <a:spLocks noChangeArrowheads="1"/>
              </p:cNvSpPr>
              <p:nvPr/>
            </p:nvSpPr>
            <p:spPr bwMode="auto">
              <a:xfrm>
                <a:off x="2001" y="2984"/>
                <a:ext cx="580"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000" smtClean="0">
                    <a:latin typeface="Arial" charset="0"/>
                  </a:rPr>
                  <a:t>source port #</a:t>
                </a:r>
              </a:p>
            </p:txBody>
          </p:sp>
          <p:sp>
            <p:nvSpPr>
              <p:cNvPr id="60485" name="Text Box 175"/>
              <p:cNvSpPr txBox="1">
                <a:spLocks noChangeArrowheads="1"/>
              </p:cNvSpPr>
              <p:nvPr/>
            </p:nvSpPr>
            <p:spPr bwMode="auto">
              <a:xfrm>
                <a:off x="2648" y="2987"/>
                <a:ext cx="491"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000" smtClean="0">
                    <a:latin typeface="Arial" charset="0"/>
                  </a:rPr>
                  <a:t>dest port #</a:t>
                </a:r>
              </a:p>
            </p:txBody>
          </p:sp>
          <p:sp>
            <p:nvSpPr>
              <p:cNvPr id="60486" name="Text Box 176"/>
              <p:cNvSpPr txBox="1">
                <a:spLocks noChangeArrowheads="1"/>
              </p:cNvSpPr>
              <p:nvPr/>
            </p:nvSpPr>
            <p:spPr bwMode="auto">
              <a:xfrm>
                <a:off x="2154" y="3117"/>
                <a:ext cx="91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200" smtClean="0">
                    <a:solidFill>
                      <a:schemeClr val="bg1"/>
                    </a:solidFill>
                    <a:latin typeface="Arial" charset="0"/>
                  </a:rPr>
                  <a:t>sequence number</a:t>
                </a:r>
              </a:p>
            </p:txBody>
          </p:sp>
          <p:sp>
            <p:nvSpPr>
              <p:cNvPr id="60487" name="Text Box 177"/>
              <p:cNvSpPr txBox="1">
                <a:spLocks noChangeArrowheads="1"/>
              </p:cNvSpPr>
              <p:nvPr/>
            </p:nvSpPr>
            <p:spPr bwMode="auto">
              <a:xfrm>
                <a:off x="1976" y="3257"/>
                <a:ext cx="125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200" smtClean="0">
                    <a:latin typeface="Arial" charset="0"/>
                  </a:rPr>
                  <a:t>acknowledgement number</a:t>
                </a:r>
              </a:p>
            </p:txBody>
          </p:sp>
          <p:sp>
            <p:nvSpPr>
              <p:cNvPr id="60488" name="Text Box 178"/>
              <p:cNvSpPr txBox="1">
                <a:spLocks noChangeArrowheads="1"/>
              </p:cNvSpPr>
              <p:nvPr/>
            </p:nvSpPr>
            <p:spPr bwMode="auto">
              <a:xfrm>
                <a:off x="2053" y="3544"/>
                <a:ext cx="475"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000" smtClean="0">
                    <a:latin typeface="Arial" charset="0"/>
                  </a:rPr>
                  <a:t>checksum</a:t>
                </a:r>
              </a:p>
            </p:txBody>
          </p:sp>
          <p:sp>
            <p:nvSpPr>
              <p:cNvPr id="60489" name="Line 179"/>
              <p:cNvSpPr>
                <a:spLocks noChangeShapeType="1"/>
              </p:cNvSpPr>
              <p:nvPr/>
            </p:nvSpPr>
            <p:spPr bwMode="auto">
              <a:xfrm>
                <a:off x="1994" y="3138"/>
                <a:ext cx="121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490" name="Line 180"/>
              <p:cNvSpPr>
                <a:spLocks noChangeShapeType="1"/>
              </p:cNvSpPr>
              <p:nvPr/>
            </p:nvSpPr>
            <p:spPr bwMode="auto">
              <a:xfrm>
                <a:off x="1994" y="3274"/>
                <a:ext cx="121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491" name="Line 181"/>
              <p:cNvSpPr>
                <a:spLocks noChangeShapeType="1"/>
              </p:cNvSpPr>
              <p:nvPr/>
            </p:nvSpPr>
            <p:spPr bwMode="auto">
              <a:xfrm>
                <a:off x="1992" y="3414"/>
                <a:ext cx="121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492" name="Line 182"/>
              <p:cNvSpPr>
                <a:spLocks noChangeShapeType="1"/>
              </p:cNvSpPr>
              <p:nvPr/>
            </p:nvSpPr>
            <p:spPr bwMode="auto">
              <a:xfrm>
                <a:off x="2588" y="2994"/>
                <a:ext cx="0" cy="14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493" name="Line 183"/>
              <p:cNvSpPr>
                <a:spLocks noChangeShapeType="1"/>
              </p:cNvSpPr>
              <p:nvPr/>
            </p:nvSpPr>
            <p:spPr bwMode="auto">
              <a:xfrm>
                <a:off x="2588" y="3416"/>
                <a:ext cx="0" cy="2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494" name="Line 184"/>
              <p:cNvSpPr>
                <a:spLocks noChangeShapeType="1"/>
              </p:cNvSpPr>
              <p:nvPr/>
            </p:nvSpPr>
            <p:spPr bwMode="auto">
              <a:xfrm>
                <a:off x="1994" y="3548"/>
                <a:ext cx="121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495" name="Text Box 185"/>
              <p:cNvSpPr txBox="1">
                <a:spLocks noChangeArrowheads="1"/>
              </p:cNvSpPr>
              <p:nvPr/>
            </p:nvSpPr>
            <p:spPr bwMode="auto">
              <a:xfrm>
                <a:off x="2708" y="3390"/>
                <a:ext cx="323"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200" smtClean="0">
                    <a:latin typeface="Arial" charset="0"/>
                  </a:rPr>
                  <a:t>rwnd</a:t>
                </a:r>
              </a:p>
            </p:txBody>
          </p:sp>
          <p:sp>
            <p:nvSpPr>
              <p:cNvPr id="60496" name="Text Box 186"/>
              <p:cNvSpPr txBox="1">
                <a:spLocks noChangeArrowheads="1"/>
              </p:cNvSpPr>
              <p:nvPr/>
            </p:nvSpPr>
            <p:spPr bwMode="auto">
              <a:xfrm>
                <a:off x="2651" y="3544"/>
                <a:ext cx="496"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000" smtClean="0">
                    <a:latin typeface="Arial" charset="0"/>
                  </a:rPr>
                  <a:t>urg pointer</a:t>
                </a:r>
              </a:p>
            </p:txBody>
          </p:sp>
          <p:sp>
            <p:nvSpPr>
              <p:cNvPr id="60497" name="Line 187"/>
              <p:cNvSpPr>
                <a:spLocks noChangeShapeType="1"/>
              </p:cNvSpPr>
              <p:nvPr/>
            </p:nvSpPr>
            <p:spPr bwMode="auto">
              <a:xfrm>
                <a:off x="2398" y="3413"/>
                <a:ext cx="0" cy="13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0498" name="Line 188"/>
              <p:cNvSpPr>
                <a:spLocks noChangeShapeType="1"/>
              </p:cNvSpPr>
              <p:nvPr/>
            </p:nvSpPr>
            <p:spPr bwMode="auto">
              <a:xfrm>
                <a:off x="2143" y="3412"/>
                <a:ext cx="0" cy="13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sp>
          <p:nvSpPr>
            <p:cNvPr id="60481" name="Text Box 189"/>
            <p:cNvSpPr txBox="1">
              <a:spLocks noChangeArrowheads="1"/>
            </p:cNvSpPr>
            <p:nvPr/>
          </p:nvSpPr>
          <p:spPr bwMode="auto">
            <a:xfrm>
              <a:off x="2768" y="673"/>
              <a:ext cx="186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outgoing segment from sender</a:t>
              </a:r>
            </a:p>
          </p:txBody>
        </p:sp>
        <p:sp>
          <p:nvSpPr>
            <p:cNvPr id="75841" name="Freeform 190"/>
            <p:cNvSpPr>
              <a:spLocks/>
            </p:cNvSpPr>
            <p:nvPr/>
          </p:nvSpPr>
          <p:spPr bwMode="auto">
            <a:xfrm>
              <a:off x="4050" y="1080"/>
              <a:ext cx="107" cy="824"/>
            </a:xfrm>
            <a:custGeom>
              <a:avLst/>
              <a:gdLst>
                <a:gd name="T0" fmla="*/ 0 w 107"/>
                <a:gd name="T1" fmla="*/ 0 h 910"/>
                <a:gd name="T2" fmla="*/ 107 w 107"/>
                <a:gd name="T3" fmla="*/ 0 h 910"/>
                <a:gd name="T4" fmla="*/ 107 w 107"/>
                <a:gd name="T5" fmla="*/ 611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 name="Title 1"/>
          <p:cNvSpPr>
            <a:spLocks noGrp="1"/>
          </p:cNvSpPr>
          <p:nvPr>
            <p:ph type="title"/>
          </p:nvPr>
        </p:nvSpPr>
        <p:spPr/>
        <p:txBody>
          <a:bodyPr>
            <a:normAutofit fontScale="90000"/>
          </a:bodyPr>
          <a:lstStyle/>
          <a:p>
            <a:r>
              <a:rPr lang="en-US" dirty="0" smtClean="0"/>
              <a:t>TCP: Reliable Transport</a:t>
            </a:r>
            <a:endParaRPr lang="en-US" dirty="0"/>
          </a:p>
        </p:txBody>
      </p:sp>
      <p:sp>
        <p:nvSpPr>
          <p:cNvPr id="110" name="TextBox 109"/>
          <p:cNvSpPr txBox="1"/>
          <p:nvPr/>
        </p:nvSpPr>
        <p:spPr>
          <a:xfrm>
            <a:off x="1272866" y="624045"/>
            <a:ext cx="5772799" cy="584775"/>
          </a:xfrm>
          <a:prstGeom prst="rect">
            <a:avLst/>
          </a:prstGeom>
          <a:noFill/>
        </p:spPr>
        <p:txBody>
          <a:bodyPr wrap="none" rtlCol="0">
            <a:spAutoFit/>
          </a:bodyPr>
          <a:lstStyle/>
          <a:p>
            <a:r>
              <a:rPr lang="en-US" sz="3200" dirty="0">
                <a:solidFill>
                  <a:srgbClr val="FF0000"/>
                </a:solidFill>
              </a:rPr>
              <a:t>TCP: </a:t>
            </a:r>
            <a:r>
              <a:rPr lang="en-US" sz="3200" dirty="0" smtClean="0">
                <a:solidFill>
                  <a:srgbClr val="FF0000"/>
                </a:solidFill>
              </a:rPr>
              <a:t>Sequence numbers and </a:t>
            </a:r>
            <a:r>
              <a:rPr lang="en-US" sz="3200" dirty="0" err="1" smtClean="0">
                <a:solidFill>
                  <a:srgbClr val="FF0000"/>
                </a:solidFill>
              </a:rPr>
              <a:t>Acks</a:t>
            </a:r>
            <a:endParaRPr lang="en-US" sz="2800" dirty="0" smtClean="0">
              <a:solidFill>
                <a:srgbClr val="FF0000"/>
              </a:solidFill>
            </a:endParaRPr>
          </a:p>
        </p:txBody>
      </p:sp>
    </p:spTree>
    <p:extLst>
      <p:ext uri="{BB962C8B-B14F-4D97-AF65-F5344CB8AC3E}">
        <p14:creationId xmlns:p14="http://schemas.microsoft.com/office/powerpoint/2010/main" val="1768288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7591"/>
                                        </p:tgtEl>
                                        <p:attrNameLst>
                                          <p:attrName>style.visibility</p:attrName>
                                        </p:attrNameLst>
                                      </p:cBhvr>
                                      <p:to>
                                        <p:strVal val="visible"/>
                                      </p:to>
                                    </p:set>
                                    <p:animEffect transition="in" filter="dissolve">
                                      <p:cBhvr>
                                        <p:cTn id="7" dur="500"/>
                                        <p:tgtEl>
                                          <p:spTgt spid="1875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7584"/>
                                        </p:tgtEl>
                                        <p:attrNameLst>
                                          <p:attrName>style.visibility</p:attrName>
                                        </p:attrNameLst>
                                      </p:cBhvr>
                                      <p:to>
                                        <p:strVal val="visible"/>
                                      </p:to>
                                    </p:set>
                                    <p:animEffect transition="in" filter="dissolve">
                                      <p:cBhvr>
                                        <p:cTn id="12" dur="500"/>
                                        <p:tgtEl>
                                          <p:spTgt spid="187584"/>
                                        </p:tgtEl>
                                      </p:cBhvr>
                                    </p:animEffect>
                                  </p:childTnLst>
                                </p:cTn>
                              </p:par>
                              <p:par>
                                <p:cTn id="13" presetID="9" presetClass="entr" presetSubtype="0" fill="hold" nodeType="withEffect">
                                  <p:stCondLst>
                                    <p:cond delay="0"/>
                                  </p:stCondLst>
                                  <p:childTnLst>
                                    <p:set>
                                      <p:cBhvr>
                                        <p:cTn id="14" dur="1" fill="hold">
                                          <p:stCondLst>
                                            <p:cond delay="0"/>
                                          </p:stCondLst>
                                        </p:cTn>
                                        <p:tgtEl>
                                          <p:spTgt spid="187587"/>
                                        </p:tgtEl>
                                        <p:attrNameLst>
                                          <p:attrName>style.visibility</p:attrName>
                                        </p:attrNameLst>
                                      </p:cBhvr>
                                      <p:to>
                                        <p:strVal val="visible"/>
                                      </p:to>
                                    </p:set>
                                    <p:animEffect transition="in" filter="dissolve">
                                      <p:cBhvr>
                                        <p:cTn id="15" dur="500"/>
                                        <p:tgtEl>
                                          <p:spTgt spid="18758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0422">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04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Line 3"/>
          <p:cNvSpPr>
            <a:spLocks noChangeShapeType="1"/>
          </p:cNvSpPr>
          <p:nvPr/>
        </p:nvSpPr>
        <p:spPr bwMode="auto">
          <a:xfrm>
            <a:off x="3279775" y="4483100"/>
            <a:ext cx="2590800" cy="506413"/>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446" name="Line 4"/>
          <p:cNvSpPr>
            <a:spLocks noChangeShapeType="1"/>
          </p:cNvSpPr>
          <p:nvPr/>
        </p:nvSpPr>
        <p:spPr bwMode="auto">
          <a:xfrm>
            <a:off x="3294063" y="2714625"/>
            <a:ext cx="2586037" cy="5715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448" name="Text Box 7"/>
          <p:cNvSpPr txBox="1">
            <a:spLocks noChangeArrowheads="1"/>
          </p:cNvSpPr>
          <p:nvPr/>
        </p:nvSpPr>
        <p:spPr bwMode="auto">
          <a:xfrm>
            <a:off x="2484438" y="2320925"/>
            <a:ext cx="809625" cy="754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r">
              <a:lnSpc>
                <a:spcPct val="90000"/>
              </a:lnSpc>
            </a:pPr>
            <a:r>
              <a:rPr lang="en-US" altLang="en-US"/>
              <a:t>User</a:t>
            </a:r>
          </a:p>
          <a:p>
            <a:pPr algn="r">
              <a:lnSpc>
                <a:spcPct val="90000"/>
              </a:lnSpc>
            </a:pPr>
            <a:r>
              <a:rPr lang="en-US" altLang="en-US"/>
              <a:t>types</a:t>
            </a:r>
          </a:p>
          <a:p>
            <a:pPr algn="r">
              <a:lnSpc>
                <a:spcPct val="90000"/>
              </a:lnSpc>
            </a:pPr>
            <a:r>
              <a:rPr lang="ja-JP" altLang="en-US"/>
              <a:t>‘</a:t>
            </a:r>
            <a:r>
              <a:rPr lang="en-US" altLang="ja-JP"/>
              <a:t>C</a:t>
            </a:r>
            <a:r>
              <a:rPr lang="ja-JP" altLang="en-US"/>
              <a:t>’</a:t>
            </a:r>
            <a:endParaRPr lang="en-US" altLang="en-US" sz="1000"/>
          </a:p>
        </p:txBody>
      </p:sp>
      <p:sp>
        <p:nvSpPr>
          <p:cNvPr id="61449" name="Text Box 8"/>
          <p:cNvSpPr txBox="1">
            <a:spLocks noChangeArrowheads="1"/>
          </p:cNvSpPr>
          <p:nvPr/>
        </p:nvSpPr>
        <p:spPr bwMode="auto">
          <a:xfrm>
            <a:off x="2233613" y="3933825"/>
            <a:ext cx="1084262" cy="974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r">
              <a:lnSpc>
                <a:spcPct val="90000"/>
              </a:lnSpc>
            </a:pPr>
            <a:r>
              <a:rPr lang="en-US" altLang="en-US"/>
              <a:t>host ACKs</a:t>
            </a:r>
          </a:p>
          <a:p>
            <a:pPr algn="r">
              <a:lnSpc>
                <a:spcPct val="90000"/>
              </a:lnSpc>
            </a:pPr>
            <a:r>
              <a:rPr lang="en-US" altLang="en-US"/>
              <a:t>receipt </a:t>
            </a:r>
          </a:p>
          <a:p>
            <a:pPr algn="r">
              <a:lnSpc>
                <a:spcPct val="90000"/>
              </a:lnSpc>
            </a:pPr>
            <a:r>
              <a:rPr lang="en-US" altLang="en-US"/>
              <a:t>of echoed</a:t>
            </a:r>
          </a:p>
          <a:p>
            <a:pPr algn="r">
              <a:lnSpc>
                <a:spcPct val="90000"/>
              </a:lnSpc>
            </a:pPr>
            <a:r>
              <a:rPr lang="ja-JP" altLang="en-US"/>
              <a:t>‘</a:t>
            </a:r>
            <a:r>
              <a:rPr lang="en-US" altLang="ja-JP"/>
              <a:t>C</a:t>
            </a:r>
            <a:r>
              <a:rPr lang="ja-JP" altLang="en-US"/>
              <a:t>’</a:t>
            </a:r>
            <a:endParaRPr lang="en-US" altLang="en-US" sz="1000"/>
          </a:p>
        </p:txBody>
      </p:sp>
      <p:sp>
        <p:nvSpPr>
          <p:cNvPr id="61450" name="Text Box 9"/>
          <p:cNvSpPr txBox="1">
            <a:spLocks noChangeArrowheads="1"/>
          </p:cNvSpPr>
          <p:nvPr/>
        </p:nvSpPr>
        <p:spPr bwMode="auto">
          <a:xfrm>
            <a:off x="5894388" y="3055938"/>
            <a:ext cx="1138237" cy="1069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r>
              <a:rPr lang="en-US" altLang="en-US"/>
              <a:t>host ACKs</a:t>
            </a:r>
          </a:p>
          <a:p>
            <a:pPr algn="l"/>
            <a:r>
              <a:rPr lang="en-US" altLang="en-US"/>
              <a:t>receipt of</a:t>
            </a:r>
          </a:p>
          <a:p>
            <a:pPr algn="l"/>
            <a:r>
              <a:rPr lang="ja-JP" altLang="en-US"/>
              <a:t>‘</a:t>
            </a:r>
            <a:r>
              <a:rPr lang="en-US" altLang="ja-JP"/>
              <a:t>C</a:t>
            </a:r>
            <a:r>
              <a:rPr lang="ja-JP" altLang="en-US"/>
              <a:t>’</a:t>
            </a:r>
            <a:r>
              <a:rPr lang="en-US" altLang="ja-JP"/>
              <a:t>, echoes</a:t>
            </a:r>
          </a:p>
          <a:p>
            <a:pPr algn="l"/>
            <a:r>
              <a:rPr lang="en-US" altLang="en-US"/>
              <a:t>back </a:t>
            </a:r>
            <a:r>
              <a:rPr lang="ja-JP" altLang="en-US"/>
              <a:t>‘</a:t>
            </a:r>
            <a:r>
              <a:rPr lang="en-US" altLang="ja-JP"/>
              <a:t>C</a:t>
            </a:r>
            <a:r>
              <a:rPr lang="ja-JP" altLang="en-US"/>
              <a:t>’</a:t>
            </a:r>
            <a:endParaRPr lang="en-US" altLang="en-US"/>
          </a:p>
        </p:txBody>
      </p:sp>
      <p:sp>
        <p:nvSpPr>
          <p:cNvPr id="61451" name="Line 10"/>
          <p:cNvSpPr>
            <a:spLocks noChangeShapeType="1"/>
          </p:cNvSpPr>
          <p:nvPr/>
        </p:nvSpPr>
        <p:spPr bwMode="auto">
          <a:xfrm flipH="1">
            <a:off x="3284538" y="3487738"/>
            <a:ext cx="2554287" cy="8001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452" name="Text Box 11"/>
          <p:cNvSpPr txBox="1">
            <a:spLocks noChangeArrowheads="1"/>
          </p:cNvSpPr>
          <p:nvPr/>
        </p:nvSpPr>
        <p:spPr bwMode="auto">
          <a:xfrm>
            <a:off x="3478213" y="5291138"/>
            <a:ext cx="2379662"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solidFill>
                  <a:srgbClr val="000099"/>
                </a:solidFill>
              </a:rPr>
              <a:t>simple telnet scenario</a:t>
            </a:r>
            <a:endParaRPr lang="en-US" sz="1000" smtClean="0">
              <a:solidFill>
                <a:srgbClr val="000099"/>
              </a:solidFill>
            </a:endParaRPr>
          </a:p>
        </p:txBody>
      </p:sp>
      <p:sp>
        <p:nvSpPr>
          <p:cNvPr id="61453" name="Text Box 13"/>
          <p:cNvSpPr txBox="1">
            <a:spLocks noChangeArrowheads="1"/>
          </p:cNvSpPr>
          <p:nvPr/>
        </p:nvSpPr>
        <p:spPr bwMode="auto">
          <a:xfrm>
            <a:off x="5468938" y="1430338"/>
            <a:ext cx="773112"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Host B</a:t>
            </a:r>
          </a:p>
        </p:txBody>
      </p:sp>
      <p:sp>
        <p:nvSpPr>
          <p:cNvPr id="61454" name="Text Box 17"/>
          <p:cNvSpPr txBox="1">
            <a:spLocks noChangeArrowheads="1"/>
          </p:cNvSpPr>
          <p:nvPr/>
        </p:nvSpPr>
        <p:spPr bwMode="auto">
          <a:xfrm>
            <a:off x="2898775" y="1436688"/>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Host A</a:t>
            </a:r>
          </a:p>
        </p:txBody>
      </p:sp>
      <p:sp>
        <p:nvSpPr>
          <p:cNvPr id="61455" name="Rectangle 18"/>
          <p:cNvSpPr>
            <a:spLocks noChangeArrowheads="1"/>
          </p:cNvSpPr>
          <p:nvPr/>
        </p:nvSpPr>
        <p:spPr bwMode="auto">
          <a:xfrm>
            <a:off x="4106863" y="2806700"/>
            <a:ext cx="814387" cy="37941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456" name="Text Box 19"/>
          <p:cNvSpPr txBox="1">
            <a:spLocks noChangeArrowheads="1"/>
          </p:cNvSpPr>
          <p:nvPr/>
        </p:nvSpPr>
        <p:spPr bwMode="auto">
          <a:xfrm>
            <a:off x="3398838" y="2859088"/>
            <a:ext cx="24225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r>
              <a:rPr lang="en-US" altLang="en-US" sz="1400"/>
              <a:t>Seq=42, ACK=79, data = </a:t>
            </a:r>
            <a:r>
              <a:rPr lang="ja-JP" altLang="en-US" sz="1400"/>
              <a:t>‘</a:t>
            </a:r>
            <a:r>
              <a:rPr lang="en-US" altLang="ja-JP" sz="1400"/>
              <a:t>C</a:t>
            </a:r>
            <a:r>
              <a:rPr lang="ja-JP" altLang="en-US" sz="1400"/>
              <a:t>’</a:t>
            </a:r>
            <a:endParaRPr lang="en-US" altLang="en-US" sz="1400"/>
          </a:p>
        </p:txBody>
      </p:sp>
      <p:sp>
        <p:nvSpPr>
          <p:cNvPr id="61457" name="Rectangle 20"/>
          <p:cNvSpPr>
            <a:spLocks noChangeArrowheads="1"/>
          </p:cNvSpPr>
          <p:nvPr/>
        </p:nvSpPr>
        <p:spPr bwMode="auto">
          <a:xfrm>
            <a:off x="4141788" y="3765550"/>
            <a:ext cx="823912" cy="24606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458" name="Text Box 21"/>
          <p:cNvSpPr txBox="1">
            <a:spLocks noChangeArrowheads="1"/>
          </p:cNvSpPr>
          <p:nvPr/>
        </p:nvSpPr>
        <p:spPr bwMode="auto">
          <a:xfrm>
            <a:off x="3402013" y="3754438"/>
            <a:ext cx="2417762"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r>
              <a:rPr lang="en-US" altLang="en-US" sz="1400">
                <a:latin typeface="Arial" panose="020B0604020202020204" pitchFamily="34" charset="0"/>
              </a:rPr>
              <a:t>Seq=79, ACK=43, data = </a:t>
            </a:r>
            <a:r>
              <a:rPr lang="ja-JP" altLang="en-US" sz="1400">
                <a:latin typeface="Arial" panose="020B0604020202020204" pitchFamily="34" charset="0"/>
              </a:rPr>
              <a:t>‘</a:t>
            </a:r>
            <a:r>
              <a:rPr lang="en-US" altLang="ja-JP" sz="1400">
                <a:latin typeface="Arial" panose="020B0604020202020204" pitchFamily="34" charset="0"/>
              </a:rPr>
              <a:t>C</a:t>
            </a:r>
            <a:r>
              <a:rPr lang="ja-JP" altLang="en-US" sz="1400">
                <a:latin typeface="Arial" panose="020B0604020202020204" pitchFamily="34" charset="0"/>
              </a:rPr>
              <a:t>’</a:t>
            </a:r>
            <a:endParaRPr lang="en-US" altLang="en-US" sz="1000">
              <a:latin typeface="Times New Roman" panose="02020603050405020304" pitchFamily="18" charset="0"/>
            </a:endParaRPr>
          </a:p>
        </p:txBody>
      </p:sp>
      <p:sp>
        <p:nvSpPr>
          <p:cNvPr id="61459" name="Rectangle 22"/>
          <p:cNvSpPr>
            <a:spLocks noChangeArrowheads="1"/>
          </p:cNvSpPr>
          <p:nvPr/>
        </p:nvSpPr>
        <p:spPr bwMode="auto">
          <a:xfrm>
            <a:off x="4208463" y="4613275"/>
            <a:ext cx="958850" cy="35718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460" name="Text Box 23"/>
          <p:cNvSpPr txBox="1">
            <a:spLocks noChangeArrowheads="1"/>
          </p:cNvSpPr>
          <p:nvPr/>
        </p:nvSpPr>
        <p:spPr bwMode="auto">
          <a:xfrm>
            <a:off x="3887788" y="4627563"/>
            <a:ext cx="15652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400" smtClean="0">
                <a:latin typeface="Arial" charset="0"/>
              </a:rPr>
              <a:t>Seq=43, ACK=80</a:t>
            </a:r>
            <a:endParaRPr lang="en-US" sz="1000" smtClean="0">
              <a:latin typeface="Times New Roman" charset="0"/>
            </a:endParaRPr>
          </a:p>
        </p:txBody>
      </p:sp>
      <p:sp>
        <p:nvSpPr>
          <p:cNvPr id="61461" name="Line 24"/>
          <p:cNvSpPr>
            <a:spLocks noChangeShapeType="1"/>
          </p:cNvSpPr>
          <p:nvPr/>
        </p:nvSpPr>
        <p:spPr bwMode="auto">
          <a:xfrm>
            <a:off x="3271838" y="2473325"/>
            <a:ext cx="0" cy="2587625"/>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1462" name="Line 25"/>
          <p:cNvSpPr>
            <a:spLocks noChangeShapeType="1"/>
          </p:cNvSpPr>
          <p:nvPr/>
        </p:nvSpPr>
        <p:spPr bwMode="auto">
          <a:xfrm>
            <a:off x="5934075" y="2525713"/>
            <a:ext cx="0" cy="2587625"/>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nvGrpSpPr>
          <p:cNvPr id="76822" name="Group 27"/>
          <p:cNvGrpSpPr>
            <a:grpSpLocks/>
          </p:cNvGrpSpPr>
          <p:nvPr/>
        </p:nvGrpSpPr>
        <p:grpSpPr bwMode="auto">
          <a:xfrm>
            <a:off x="2763838" y="1652588"/>
            <a:ext cx="755650" cy="782637"/>
            <a:chOff x="-44" y="1473"/>
            <a:chExt cx="981" cy="1105"/>
          </a:xfrm>
        </p:grpSpPr>
        <p:pic>
          <p:nvPicPr>
            <p:cNvPr id="76826" name="Picture 28"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7" name="Freeform 29"/>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76823" name="Group 30"/>
          <p:cNvGrpSpPr>
            <a:grpSpLocks/>
          </p:cNvGrpSpPr>
          <p:nvPr/>
        </p:nvGrpSpPr>
        <p:grpSpPr bwMode="auto">
          <a:xfrm flipH="1">
            <a:off x="5626100" y="1692275"/>
            <a:ext cx="788988" cy="862013"/>
            <a:chOff x="-44" y="1473"/>
            <a:chExt cx="981" cy="1105"/>
          </a:xfrm>
        </p:grpSpPr>
        <p:pic>
          <p:nvPicPr>
            <p:cNvPr id="76824" name="Picture 31"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5" name="Freeform 32"/>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0" name="Title 1"/>
          <p:cNvSpPr>
            <a:spLocks noGrp="1"/>
          </p:cNvSpPr>
          <p:nvPr>
            <p:ph type="title"/>
          </p:nvPr>
        </p:nvSpPr>
        <p:spPr>
          <a:xfrm>
            <a:off x="0" y="0"/>
            <a:ext cx="8001000" cy="685800"/>
          </a:xfrm>
        </p:spPr>
        <p:txBody>
          <a:bodyPr>
            <a:normAutofit fontScale="90000"/>
          </a:bodyPr>
          <a:lstStyle/>
          <a:p>
            <a:r>
              <a:rPr lang="en-US" dirty="0" smtClean="0"/>
              <a:t>TCP: Reliable Transport</a:t>
            </a:r>
            <a:endParaRPr lang="en-US" dirty="0"/>
          </a:p>
        </p:txBody>
      </p:sp>
      <p:sp>
        <p:nvSpPr>
          <p:cNvPr id="31" name="TextBox 30"/>
          <p:cNvSpPr txBox="1"/>
          <p:nvPr/>
        </p:nvSpPr>
        <p:spPr>
          <a:xfrm>
            <a:off x="1272866" y="624045"/>
            <a:ext cx="5772799" cy="584775"/>
          </a:xfrm>
          <a:prstGeom prst="rect">
            <a:avLst/>
          </a:prstGeom>
          <a:noFill/>
        </p:spPr>
        <p:txBody>
          <a:bodyPr wrap="none" rtlCol="0">
            <a:spAutoFit/>
          </a:bodyPr>
          <a:lstStyle/>
          <a:p>
            <a:r>
              <a:rPr lang="en-US" sz="3200" dirty="0">
                <a:solidFill>
                  <a:srgbClr val="FF0000"/>
                </a:solidFill>
              </a:rPr>
              <a:t>TCP: </a:t>
            </a:r>
            <a:r>
              <a:rPr lang="en-US" sz="3200" dirty="0" smtClean="0">
                <a:solidFill>
                  <a:srgbClr val="FF0000"/>
                </a:solidFill>
              </a:rPr>
              <a:t>Sequence numbers and </a:t>
            </a:r>
            <a:r>
              <a:rPr lang="en-US" sz="3200" dirty="0" err="1" smtClean="0">
                <a:solidFill>
                  <a:srgbClr val="FF0000"/>
                </a:solidFill>
              </a:rPr>
              <a:t>Acks</a:t>
            </a:r>
            <a:endParaRPr lang="en-US" sz="2800" dirty="0" smtClean="0">
              <a:solidFill>
                <a:srgbClr val="FF0000"/>
              </a:solidFill>
            </a:endParaRPr>
          </a:p>
        </p:txBody>
      </p:sp>
    </p:spTree>
    <p:extLst>
      <p:ext uri="{BB962C8B-B14F-4D97-AF65-F5344CB8AC3E}">
        <p14:creationId xmlns:p14="http://schemas.microsoft.com/office/powerpoint/2010/main" val="16032094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3"/>
          <p:cNvSpPr>
            <a:spLocks noGrp="1" noChangeArrowheads="1"/>
          </p:cNvSpPr>
          <p:nvPr>
            <p:ph type="body" sz="half" idx="1"/>
          </p:nvPr>
        </p:nvSpPr>
        <p:spPr>
          <a:xfrm>
            <a:off x="4810125" y="1552575"/>
            <a:ext cx="3895725" cy="4648200"/>
          </a:xfrm>
        </p:spPr>
        <p:txBody>
          <a:bodyPr>
            <a:normAutofit fontScale="92500" lnSpcReduction="10000"/>
          </a:bodyPr>
          <a:lstStyle/>
          <a:p>
            <a:pPr>
              <a:buFont typeface="Wingdings" charset="0"/>
              <a:buChar char="v"/>
              <a:defRPr/>
            </a:pPr>
            <a:r>
              <a:rPr lang="en-US">
                <a:solidFill>
                  <a:srgbClr val="CC0000"/>
                </a:solidFill>
                <a:ea typeface="ＭＳ Ｐゴシック" charset="0"/>
                <a:cs typeface="+mn-cs"/>
              </a:rPr>
              <a:t>full duplex data:</a:t>
            </a:r>
          </a:p>
          <a:p>
            <a:pPr lvl="1">
              <a:buFont typeface="Wingdings" charset="0"/>
              <a:buChar char="§"/>
              <a:defRPr/>
            </a:pPr>
            <a:r>
              <a:rPr lang="en-US">
                <a:ea typeface="ＭＳ Ｐゴシック" charset="0"/>
              </a:rPr>
              <a:t>bi-directional data flow in same connection</a:t>
            </a:r>
          </a:p>
          <a:p>
            <a:pPr lvl="1">
              <a:buFont typeface="Wingdings" charset="0"/>
              <a:buChar char="§"/>
              <a:defRPr/>
            </a:pPr>
            <a:r>
              <a:rPr lang="en-US">
                <a:ea typeface="ＭＳ Ｐゴシック" charset="0"/>
              </a:rPr>
              <a:t>MSS: maximum segment size</a:t>
            </a:r>
          </a:p>
          <a:p>
            <a:pPr>
              <a:buFont typeface="Wingdings" charset="0"/>
              <a:buChar char="v"/>
              <a:defRPr/>
            </a:pPr>
            <a:r>
              <a:rPr lang="en-US">
                <a:solidFill>
                  <a:srgbClr val="CC0000"/>
                </a:solidFill>
                <a:ea typeface="ＭＳ Ｐゴシック" charset="0"/>
                <a:cs typeface="+mn-cs"/>
              </a:rPr>
              <a:t>connection-oriented:</a:t>
            </a:r>
            <a:r>
              <a:rPr lang="en-US">
                <a:ea typeface="ＭＳ Ｐゴシック" charset="0"/>
                <a:cs typeface="+mn-cs"/>
              </a:rPr>
              <a:t> </a:t>
            </a:r>
          </a:p>
          <a:p>
            <a:pPr lvl="1">
              <a:buFont typeface="Wingdings" charset="0"/>
              <a:buChar char="§"/>
              <a:defRPr/>
            </a:pPr>
            <a:r>
              <a:rPr lang="en-US">
                <a:ea typeface="ＭＳ Ｐゴシック" charset="0"/>
              </a:rPr>
              <a:t>handshaking (exchange of control msgs) inits sender, receiver state before data exchange</a:t>
            </a:r>
          </a:p>
          <a:p>
            <a:pPr>
              <a:buFont typeface="Wingdings" charset="0"/>
              <a:buChar char="v"/>
              <a:defRPr/>
            </a:pPr>
            <a:r>
              <a:rPr lang="en-US">
                <a:solidFill>
                  <a:srgbClr val="CC0000"/>
                </a:solidFill>
                <a:ea typeface="ＭＳ Ｐゴシック" charset="0"/>
                <a:cs typeface="+mn-cs"/>
              </a:rPr>
              <a:t>flow controlled:</a:t>
            </a:r>
          </a:p>
          <a:p>
            <a:pPr lvl="1">
              <a:buFont typeface="Wingdings" charset="0"/>
              <a:buChar char="§"/>
              <a:defRPr/>
            </a:pPr>
            <a:r>
              <a:rPr lang="en-US">
                <a:ea typeface="ＭＳ Ｐゴシック" charset="0"/>
              </a:rPr>
              <a:t>sender will not overwhelm receiver</a:t>
            </a:r>
          </a:p>
        </p:txBody>
      </p:sp>
      <p:sp>
        <p:nvSpPr>
          <p:cNvPr id="58374" name="Rectangle 4"/>
          <p:cNvSpPr>
            <a:spLocks noGrp="1" noChangeArrowheads="1"/>
          </p:cNvSpPr>
          <p:nvPr>
            <p:ph type="body" sz="half" idx="2"/>
          </p:nvPr>
        </p:nvSpPr>
        <p:spPr>
          <a:xfrm>
            <a:off x="571500" y="1543050"/>
            <a:ext cx="3981450" cy="4648200"/>
          </a:xfrm>
        </p:spPr>
        <p:txBody>
          <a:bodyPr/>
          <a:lstStyle/>
          <a:p>
            <a:r>
              <a:rPr lang="en-US" altLang="en-US" smtClean="0">
                <a:solidFill>
                  <a:srgbClr val="CC0000"/>
                </a:solidFill>
              </a:rPr>
              <a:t>point-to-point:</a:t>
            </a:r>
          </a:p>
          <a:p>
            <a:pPr lvl="1"/>
            <a:r>
              <a:rPr lang="en-US" altLang="en-US" smtClean="0"/>
              <a:t>one sender, one receiver</a:t>
            </a:r>
            <a:r>
              <a:rPr lang="en-US" altLang="en-US" smtClean="0">
                <a:solidFill>
                  <a:srgbClr val="FF0000"/>
                </a:solidFill>
              </a:rPr>
              <a:t> </a:t>
            </a:r>
          </a:p>
          <a:p>
            <a:r>
              <a:rPr lang="en-US" altLang="en-US" smtClean="0">
                <a:solidFill>
                  <a:srgbClr val="CC0000"/>
                </a:solidFill>
              </a:rPr>
              <a:t>reliable, in-order </a:t>
            </a:r>
            <a:r>
              <a:rPr lang="en-US" altLang="en-US" i="1" smtClean="0">
                <a:solidFill>
                  <a:srgbClr val="CC0000"/>
                </a:solidFill>
              </a:rPr>
              <a:t>byte steam:</a:t>
            </a:r>
          </a:p>
          <a:p>
            <a:pPr lvl="1"/>
            <a:r>
              <a:rPr lang="en-US" altLang="en-US" smtClean="0"/>
              <a:t>no </a:t>
            </a:r>
            <a:r>
              <a:rPr lang="ja-JP" altLang="en-US" smtClean="0"/>
              <a:t>“</a:t>
            </a:r>
            <a:r>
              <a:rPr lang="en-US" altLang="ja-JP" smtClean="0"/>
              <a:t>message boundaries</a:t>
            </a:r>
            <a:r>
              <a:rPr lang="ja-JP" altLang="en-US" smtClean="0"/>
              <a:t>”</a:t>
            </a:r>
            <a:endParaRPr lang="en-US" altLang="ja-JP" smtClean="0"/>
          </a:p>
          <a:p>
            <a:r>
              <a:rPr lang="en-US" altLang="en-US" smtClean="0">
                <a:solidFill>
                  <a:srgbClr val="CC0000"/>
                </a:solidFill>
              </a:rPr>
              <a:t>pipelined:</a:t>
            </a:r>
          </a:p>
          <a:p>
            <a:pPr lvl="1"/>
            <a:r>
              <a:rPr lang="en-US" altLang="en-US" smtClean="0"/>
              <a:t>TCP congestion and flow control set window size</a:t>
            </a:r>
            <a:endParaRPr lang="en-US" altLang="en-US" i="1" smtClean="0"/>
          </a:p>
          <a:p>
            <a:endParaRPr lang="en-US" altLang="en-US" smtClean="0"/>
          </a:p>
        </p:txBody>
      </p:sp>
      <p:sp>
        <p:nvSpPr>
          <p:cNvPr id="2" name="TextBox 1"/>
          <p:cNvSpPr txBox="1"/>
          <p:nvPr/>
        </p:nvSpPr>
        <p:spPr>
          <a:xfrm>
            <a:off x="164123" y="599047"/>
            <a:ext cx="5980163" cy="1015663"/>
          </a:xfrm>
          <a:prstGeom prst="rect">
            <a:avLst/>
          </a:prstGeom>
          <a:noFill/>
        </p:spPr>
        <p:txBody>
          <a:bodyPr wrap="none" rtlCol="0">
            <a:spAutoFit/>
          </a:bodyPr>
          <a:lstStyle/>
          <a:p>
            <a:r>
              <a:rPr lang="en-US" sz="3200" dirty="0">
                <a:solidFill>
                  <a:srgbClr val="FF0000"/>
                </a:solidFill>
              </a:rPr>
              <a:t>TCP: </a:t>
            </a:r>
            <a:r>
              <a:rPr lang="en-US" sz="3200" dirty="0" smtClean="0">
                <a:solidFill>
                  <a:srgbClr val="FF0000"/>
                </a:solidFill>
              </a:rPr>
              <a:t>Transmission Control Protocol</a:t>
            </a:r>
            <a:endParaRPr lang="en-US" sz="2800" dirty="0" smtClean="0">
              <a:solidFill>
                <a:srgbClr val="FF0000"/>
              </a:solidFill>
            </a:endParaRPr>
          </a:p>
          <a:p>
            <a:r>
              <a:rPr lang="en-US" sz="2800" dirty="0" smtClean="0">
                <a:solidFill>
                  <a:srgbClr val="FF0000"/>
                </a:solidFill>
              </a:rPr>
              <a:t>RFCs</a:t>
            </a:r>
            <a:r>
              <a:rPr lang="en-US" sz="2800" dirty="0">
                <a:solidFill>
                  <a:srgbClr val="FF0000"/>
                </a:solidFill>
              </a:rPr>
              <a:t>: 793,1122,1323, 2018, 2581</a:t>
            </a:r>
          </a:p>
        </p:txBody>
      </p:sp>
      <p:sp>
        <p:nvSpPr>
          <p:cNvPr id="9" name="Title 1"/>
          <p:cNvSpPr>
            <a:spLocks noGrp="1"/>
          </p:cNvSpPr>
          <p:nvPr>
            <p:ph type="title"/>
          </p:nvPr>
        </p:nvSpPr>
        <p:spPr>
          <a:xfrm>
            <a:off x="0" y="0"/>
            <a:ext cx="8001000" cy="685800"/>
          </a:xfrm>
        </p:spPr>
        <p:txBody>
          <a:bodyPr>
            <a:normAutofit fontScale="90000"/>
          </a:bodyPr>
          <a:lstStyle/>
          <a:p>
            <a:r>
              <a:rPr lang="en-US" dirty="0" smtClean="0"/>
              <a:t>TCP: Reliable </a:t>
            </a:r>
            <a:r>
              <a:rPr lang="en-US" dirty="0"/>
              <a:t>Transport</a:t>
            </a:r>
          </a:p>
        </p:txBody>
      </p:sp>
      <p:sp>
        <p:nvSpPr>
          <p:cNvPr id="4" name="Rounded Rectangle 3"/>
          <p:cNvSpPr/>
          <p:nvPr/>
        </p:nvSpPr>
        <p:spPr>
          <a:xfrm>
            <a:off x="4810125" y="3352800"/>
            <a:ext cx="4146306" cy="1695938"/>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21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dirty="0"/>
              <a:t>Goals for Today</a:t>
            </a:r>
          </a:p>
        </p:txBody>
      </p:sp>
      <p:sp>
        <p:nvSpPr>
          <p:cNvPr id="71683" name="Rectangle 3"/>
          <p:cNvSpPr>
            <a:spLocks noGrp="1" noChangeArrowheads="1"/>
          </p:cNvSpPr>
          <p:nvPr>
            <p:ph type="body" idx="1"/>
          </p:nvPr>
        </p:nvSpPr>
        <p:spPr>
          <a:xfrm>
            <a:off x="163285" y="852714"/>
            <a:ext cx="8799285" cy="5790363"/>
          </a:xfrm>
        </p:spPr>
        <p:txBody>
          <a:bodyPr>
            <a:normAutofit/>
          </a:bodyPr>
          <a:lstStyle/>
          <a:p>
            <a:r>
              <a:rPr lang="en-US" sz="2800" dirty="0" smtClean="0"/>
              <a:t>Transport Layer</a:t>
            </a:r>
          </a:p>
          <a:p>
            <a:pPr lvl="1"/>
            <a:r>
              <a:rPr lang="en-US" sz="2400" dirty="0" smtClean="0"/>
              <a:t>Abstraction / services</a:t>
            </a:r>
          </a:p>
          <a:p>
            <a:pPr lvl="1"/>
            <a:r>
              <a:rPr lang="en-US" sz="2400" dirty="0" smtClean="0"/>
              <a:t>Multiplexing/</a:t>
            </a:r>
            <a:r>
              <a:rPr lang="en-US" sz="2400" dirty="0" err="1" smtClean="0"/>
              <a:t>Demultiplexing</a:t>
            </a:r>
            <a:endParaRPr lang="en-US" sz="2400" dirty="0" smtClean="0"/>
          </a:p>
          <a:p>
            <a:pPr lvl="1"/>
            <a:r>
              <a:rPr lang="en-US" sz="2400" dirty="0" smtClean="0"/>
              <a:t>UDP: Connectionless Transport</a:t>
            </a:r>
          </a:p>
          <a:p>
            <a:pPr lvl="1"/>
            <a:r>
              <a:rPr lang="en-US" sz="2400" dirty="0" smtClean="0"/>
              <a:t>TCP: Reliable Transport</a:t>
            </a:r>
          </a:p>
          <a:p>
            <a:pPr lvl="2"/>
            <a:r>
              <a:rPr lang="en-US" sz="2000" dirty="0" smtClean="0"/>
              <a:t>Abstraction, Connection Management, Reliable Transport, Flow Control, timeouts</a:t>
            </a:r>
          </a:p>
          <a:p>
            <a:pPr lvl="2"/>
            <a:r>
              <a:rPr lang="en-US" sz="2000" dirty="0" smtClean="0"/>
              <a:t>Congestion control</a:t>
            </a:r>
            <a:endParaRPr lang="en-US" sz="2000" dirty="0"/>
          </a:p>
          <a:p>
            <a:pPr lvl="1"/>
            <a:endParaRPr lang="en-US" sz="2400" dirty="0" smtClean="0"/>
          </a:p>
          <a:p>
            <a:r>
              <a:rPr lang="en-US" sz="2800" dirty="0" smtClean="0"/>
              <a:t>Data Center TCP</a:t>
            </a:r>
          </a:p>
          <a:p>
            <a:pPr lvl="1"/>
            <a:r>
              <a:rPr lang="en-US" sz="2400" dirty="0" err="1" smtClean="0"/>
              <a:t>Incast</a:t>
            </a:r>
            <a:r>
              <a:rPr lang="en-US" sz="2400" dirty="0" smtClean="0"/>
              <a:t> Problem</a:t>
            </a:r>
            <a:endParaRPr lang="en-US" sz="2800" dirty="0" smtClean="0"/>
          </a:p>
          <a:p>
            <a:pPr lvl="1"/>
            <a:endParaRPr lang="en-US" sz="2400" dirty="0" smtClean="0"/>
          </a:p>
          <a:p>
            <a:endParaRPr lang="en-US" sz="2800" dirty="0"/>
          </a:p>
        </p:txBody>
      </p:sp>
    </p:spTree>
    <p:custDataLst>
      <p:tags r:id="rId1"/>
    </p:custDataLst>
    <p:extLst>
      <p:ext uri="{BB962C8B-B14F-4D97-AF65-F5344CB8AC3E}">
        <p14:creationId xmlns:p14="http://schemas.microsoft.com/office/powerpoint/2010/main" val="167337375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62"/>
          <p:cNvSpPr>
            <a:spLocks noChangeArrowheads="1"/>
          </p:cNvSpPr>
          <p:nvPr/>
        </p:nvSpPr>
        <p:spPr bwMode="auto">
          <a:xfrm>
            <a:off x="1249363" y="2936875"/>
            <a:ext cx="2279650" cy="2414588"/>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854" name="Rectangle 45"/>
          <p:cNvSpPr>
            <a:spLocks noChangeArrowheads="1"/>
          </p:cNvSpPr>
          <p:nvPr/>
        </p:nvSpPr>
        <p:spPr bwMode="auto">
          <a:xfrm>
            <a:off x="1209675" y="2990850"/>
            <a:ext cx="2270125" cy="24717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856" name="Rectangle 5"/>
          <p:cNvSpPr>
            <a:spLocks noGrp="1" noChangeArrowheads="1"/>
          </p:cNvSpPr>
          <p:nvPr>
            <p:ph type="body" sz="half" idx="4294967295"/>
          </p:nvPr>
        </p:nvSpPr>
        <p:spPr>
          <a:xfrm>
            <a:off x="660400" y="1198195"/>
            <a:ext cx="8335963" cy="2187575"/>
          </a:xfrm>
        </p:spPr>
        <p:txBody>
          <a:bodyPr/>
          <a:lstStyle/>
          <a:p>
            <a:pPr>
              <a:buFont typeface="Wingdings" panose="05000000000000000000" pitchFamily="2" charset="2"/>
              <a:buNone/>
            </a:pPr>
            <a:r>
              <a:rPr lang="en-US" altLang="en-US" sz="2800" dirty="0" smtClean="0"/>
              <a:t>before exchanging data, sender/receiver </a:t>
            </a:r>
            <a:r>
              <a:rPr lang="ja-JP" altLang="en-US" sz="2800" dirty="0" smtClean="0"/>
              <a:t>“</a:t>
            </a:r>
            <a:r>
              <a:rPr lang="en-US" altLang="ja-JP" sz="2800" dirty="0" smtClean="0"/>
              <a:t>handshake</a:t>
            </a:r>
            <a:r>
              <a:rPr lang="ja-JP" altLang="en-US" sz="2800" dirty="0" smtClean="0"/>
              <a:t>”</a:t>
            </a:r>
            <a:r>
              <a:rPr lang="en-US" altLang="ja-JP" sz="2800" dirty="0" smtClean="0"/>
              <a:t>:</a:t>
            </a:r>
          </a:p>
          <a:p>
            <a:r>
              <a:rPr lang="en-US" altLang="en-US" sz="2400" dirty="0" smtClean="0"/>
              <a:t>agree to establish connection (each knowing the other willing to establish connection)</a:t>
            </a:r>
          </a:p>
          <a:p>
            <a:r>
              <a:rPr lang="en-US" altLang="en-US" sz="2400" dirty="0" smtClean="0"/>
              <a:t>agree on connection parameters</a:t>
            </a:r>
          </a:p>
        </p:txBody>
      </p:sp>
      <p:sp>
        <p:nvSpPr>
          <p:cNvPr id="78857" name="Line 55"/>
          <p:cNvSpPr>
            <a:spLocks noChangeShapeType="1"/>
          </p:cNvSpPr>
          <p:nvPr/>
        </p:nvSpPr>
        <p:spPr bwMode="auto">
          <a:xfrm>
            <a:off x="1209675" y="3432175"/>
            <a:ext cx="22701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8858" name="Text Box 6"/>
          <p:cNvSpPr txBox="1">
            <a:spLocks noChangeArrowheads="1"/>
          </p:cNvSpPr>
          <p:nvPr/>
        </p:nvSpPr>
        <p:spPr bwMode="auto">
          <a:xfrm>
            <a:off x="1223963" y="3544888"/>
            <a:ext cx="2335212" cy="158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230188">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400" smtClean="0"/>
              <a:t>connection state: ESTAB</a:t>
            </a:r>
          </a:p>
          <a:p>
            <a:pPr algn="l">
              <a:defRPr/>
            </a:pPr>
            <a:r>
              <a:rPr lang="en-US" sz="1400" smtClean="0"/>
              <a:t>connection variables:</a:t>
            </a:r>
          </a:p>
          <a:p>
            <a:pPr lvl="1" algn="l">
              <a:defRPr/>
            </a:pPr>
            <a:r>
              <a:rPr lang="en-US" sz="1400" smtClean="0"/>
              <a:t>seq # client-to-server</a:t>
            </a:r>
          </a:p>
          <a:p>
            <a:pPr lvl="1" algn="l">
              <a:defRPr/>
            </a:pPr>
            <a:r>
              <a:rPr lang="en-US" sz="1400" smtClean="0"/>
              <a:t>         server-to-client</a:t>
            </a:r>
          </a:p>
          <a:p>
            <a:pPr lvl="1" algn="l">
              <a:defRPr/>
            </a:pPr>
            <a:r>
              <a:rPr lang="en-US" sz="1400" b="1" smtClean="0">
                <a:latin typeface="Courier New" charset="0"/>
              </a:rPr>
              <a:t>rcvBuffer</a:t>
            </a:r>
            <a:r>
              <a:rPr lang="en-US" sz="1400" smtClean="0"/>
              <a:t> size</a:t>
            </a:r>
          </a:p>
          <a:p>
            <a:pPr lvl="1" algn="l">
              <a:defRPr/>
            </a:pPr>
            <a:r>
              <a:rPr lang="en-US" sz="1400" smtClean="0"/>
              <a:t>   at server,client </a:t>
            </a:r>
          </a:p>
          <a:p>
            <a:pPr lvl="1" algn="l">
              <a:defRPr/>
            </a:pPr>
            <a:r>
              <a:rPr lang="en-US" sz="1400" smtClean="0"/>
              <a:t>           </a:t>
            </a:r>
          </a:p>
        </p:txBody>
      </p:sp>
      <p:grpSp>
        <p:nvGrpSpPr>
          <p:cNvPr id="96266" name="Group 46"/>
          <p:cNvGrpSpPr>
            <a:grpSpLocks/>
          </p:cNvGrpSpPr>
          <p:nvPr/>
        </p:nvGrpSpPr>
        <p:grpSpPr bwMode="auto">
          <a:xfrm>
            <a:off x="2157413" y="3346450"/>
            <a:ext cx="438150" cy="206375"/>
            <a:chOff x="344" y="1846"/>
            <a:chExt cx="336" cy="130"/>
          </a:xfrm>
        </p:grpSpPr>
        <p:sp>
          <p:nvSpPr>
            <p:cNvPr id="78921" name="Rectangle 47"/>
            <p:cNvSpPr>
              <a:spLocks noChangeArrowheads="1"/>
            </p:cNvSpPr>
            <p:nvPr/>
          </p:nvSpPr>
          <p:spPr bwMode="auto">
            <a:xfrm>
              <a:off x="344" y="1846"/>
              <a:ext cx="336" cy="13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922" name="Rectangle 48"/>
            <p:cNvSpPr>
              <a:spLocks noChangeArrowheads="1"/>
            </p:cNvSpPr>
            <p:nvPr/>
          </p:nvSpPr>
          <p:spPr bwMode="auto">
            <a:xfrm>
              <a:off x="454" y="1863"/>
              <a:ext cx="112" cy="99"/>
            </a:xfrm>
            <a:prstGeom prst="rect">
              <a:avLst/>
            </a:prstGeom>
            <a:solidFill>
              <a:schemeClr val="bg1"/>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923" name="Rectangle 49"/>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924" name="Rectangle 50"/>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78860" name="Text Box 54"/>
          <p:cNvSpPr txBox="1">
            <a:spLocks noChangeArrowheads="1"/>
          </p:cNvSpPr>
          <p:nvPr/>
        </p:nvSpPr>
        <p:spPr bwMode="auto">
          <a:xfrm>
            <a:off x="1154113" y="3048000"/>
            <a:ext cx="11461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application</a:t>
            </a:r>
          </a:p>
        </p:txBody>
      </p:sp>
      <p:sp>
        <p:nvSpPr>
          <p:cNvPr id="78861" name="Line 56"/>
          <p:cNvSpPr>
            <a:spLocks noChangeShapeType="1"/>
          </p:cNvSpPr>
          <p:nvPr/>
        </p:nvSpPr>
        <p:spPr bwMode="auto">
          <a:xfrm>
            <a:off x="1216025" y="4927600"/>
            <a:ext cx="226853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8862" name="Text Box 57"/>
          <p:cNvSpPr txBox="1">
            <a:spLocks noChangeArrowheads="1"/>
          </p:cNvSpPr>
          <p:nvPr/>
        </p:nvSpPr>
        <p:spPr bwMode="auto">
          <a:xfrm>
            <a:off x="1168400" y="4995863"/>
            <a:ext cx="9080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network</a:t>
            </a:r>
          </a:p>
        </p:txBody>
      </p:sp>
      <p:sp>
        <p:nvSpPr>
          <p:cNvPr id="78863" name="Rectangle 58"/>
          <p:cNvSpPr>
            <a:spLocks noChangeArrowheads="1"/>
          </p:cNvSpPr>
          <p:nvPr/>
        </p:nvSpPr>
        <p:spPr bwMode="auto">
          <a:xfrm>
            <a:off x="1181100" y="5349875"/>
            <a:ext cx="2335213" cy="1809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864" name="Line 59"/>
          <p:cNvSpPr>
            <a:spLocks noChangeShapeType="1"/>
          </p:cNvSpPr>
          <p:nvPr/>
        </p:nvSpPr>
        <p:spPr bwMode="auto">
          <a:xfrm>
            <a:off x="1209675" y="5338763"/>
            <a:ext cx="0" cy="236537"/>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8865" name="Line 60"/>
          <p:cNvSpPr>
            <a:spLocks noChangeShapeType="1"/>
          </p:cNvSpPr>
          <p:nvPr/>
        </p:nvSpPr>
        <p:spPr bwMode="auto">
          <a:xfrm>
            <a:off x="3473450" y="5310188"/>
            <a:ext cx="0" cy="236537"/>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96273" name="Freeform 8"/>
          <p:cNvSpPr>
            <a:spLocks/>
          </p:cNvSpPr>
          <p:nvPr/>
        </p:nvSpPr>
        <p:spPr bwMode="auto">
          <a:xfrm flipH="1">
            <a:off x="736600" y="2994025"/>
            <a:ext cx="468313" cy="249078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chemeClr val="folHlink"/>
              </a:gs>
              <a:gs pos="100000">
                <a:schemeClr val="bg1"/>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7" name="Rectangle 63"/>
          <p:cNvSpPr>
            <a:spLocks noChangeArrowheads="1"/>
          </p:cNvSpPr>
          <p:nvPr/>
        </p:nvSpPr>
        <p:spPr bwMode="auto">
          <a:xfrm>
            <a:off x="5551488" y="2943225"/>
            <a:ext cx="2279650" cy="2414588"/>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868" name="Rectangle 64"/>
          <p:cNvSpPr>
            <a:spLocks noChangeArrowheads="1"/>
          </p:cNvSpPr>
          <p:nvPr/>
        </p:nvSpPr>
        <p:spPr bwMode="auto">
          <a:xfrm>
            <a:off x="5511800" y="2997200"/>
            <a:ext cx="2270125" cy="24717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869" name="Line 65"/>
          <p:cNvSpPr>
            <a:spLocks noChangeShapeType="1"/>
          </p:cNvSpPr>
          <p:nvPr/>
        </p:nvSpPr>
        <p:spPr bwMode="auto">
          <a:xfrm>
            <a:off x="5511800" y="3438525"/>
            <a:ext cx="22701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8870" name="Text Box 66"/>
          <p:cNvSpPr txBox="1">
            <a:spLocks noChangeArrowheads="1"/>
          </p:cNvSpPr>
          <p:nvPr/>
        </p:nvSpPr>
        <p:spPr bwMode="auto">
          <a:xfrm>
            <a:off x="5526088" y="3551238"/>
            <a:ext cx="2335212" cy="158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230188">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400" smtClean="0"/>
              <a:t>connection state: ESTAB</a:t>
            </a:r>
          </a:p>
          <a:p>
            <a:pPr algn="l">
              <a:defRPr/>
            </a:pPr>
            <a:r>
              <a:rPr lang="en-US" sz="1400" smtClean="0"/>
              <a:t>connection Variables:</a:t>
            </a:r>
          </a:p>
          <a:p>
            <a:pPr lvl="1" algn="l">
              <a:defRPr/>
            </a:pPr>
            <a:r>
              <a:rPr lang="en-US" sz="1400" smtClean="0"/>
              <a:t>seq # client-to-server</a:t>
            </a:r>
          </a:p>
          <a:p>
            <a:pPr lvl="1" algn="l">
              <a:defRPr/>
            </a:pPr>
            <a:r>
              <a:rPr lang="en-US" sz="1400" smtClean="0"/>
              <a:t>          server-to-client</a:t>
            </a:r>
          </a:p>
          <a:p>
            <a:pPr lvl="1" algn="l">
              <a:defRPr/>
            </a:pPr>
            <a:r>
              <a:rPr lang="en-US" sz="1400" b="1" smtClean="0">
                <a:latin typeface="Courier New" charset="0"/>
              </a:rPr>
              <a:t>rcvBuffer</a:t>
            </a:r>
            <a:r>
              <a:rPr lang="en-US" sz="1400" smtClean="0"/>
              <a:t> size</a:t>
            </a:r>
          </a:p>
          <a:p>
            <a:pPr lvl="1" algn="l">
              <a:defRPr/>
            </a:pPr>
            <a:r>
              <a:rPr lang="en-US" sz="1400" smtClean="0"/>
              <a:t>   at server,client </a:t>
            </a:r>
          </a:p>
          <a:p>
            <a:pPr lvl="1" algn="l">
              <a:defRPr/>
            </a:pPr>
            <a:r>
              <a:rPr lang="en-US" sz="1400" smtClean="0"/>
              <a:t>           </a:t>
            </a:r>
          </a:p>
        </p:txBody>
      </p:sp>
      <p:grpSp>
        <p:nvGrpSpPr>
          <p:cNvPr id="96278" name="Group 67"/>
          <p:cNvGrpSpPr>
            <a:grpSpLocks/>
          </p:cNvGrpSpPr>
          <p:nvPr/>
        </p:nvGrpSpPr>
        <p:grpSpPr bwMode="auto">
          <a:xfrm>
            <a:off x="6459538" y="3352800"/>
            <a:ext cx="438150" cy="206375"/>
            <a:chOff x="344" y="1846"/>
            <a:chExt cx="336" cy="130"/>
          </a:xfrm>
        </p:grpSpPr>
        <p:sp>
          <p:nvSpPr>
            <p:cNvPr id="78917" name="Rectangle 68"/>
            <p:cNvSpPr>
              <a:spLocks noChangeArrowheads="1"/>
            </p:cNvSpPr>
            <p:nvPr/>
          </p:nvSpPr>
          <p:spPr bwMode="auto">
            <a:xfrm>
              <a:off x="344" y="1846"/>
              <a:ext cx="336" cy="13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918" name="Rectangle 69"/>
            <p:cNvSpPr>
              <a:spLocks noChangeArrowheads="1"/>
            </p:cNvSpPr>
            <p:nvPr/>
          </p:nvSpPr>
          <p:spPr bwMode="auto">
            <a:xfrm>
              <a:off x="454" y="1863"/>
              <a:ext cx="112" cy="99"/>
            </a:xfrm>
            <a:prstGeom prst="rect">
              <a:avLst/>
            </a:prstGeom>
            <a:solidFill>
              <a:schemeClr val="bg1"/>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919" name="Rectangle 70"/>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920" name="Rectangle 71"/>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78872" name="Text Box 72"/>
          <p:cNvSpPr txBox="1">
            <a:spLocks noChangeArrowheads="1"/>
          </p:cNvSpPr>
          <p:nvPr/>
        </p:nvSpPr>
        <p:spPr bwMode="auto">
          <a:xfrm>
            <a:off x="5456238" y="3054350"/>
            <a:ext cx="11461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application</a:t>
            </a:r>
          </a:p>
        </p:txBody>
      </p:sp>
      <p:sp>
        <p:nvSpPr>
          <p:cNvPr id="78873" name="Line 73"/>
          <p:cNvSpPr>
            <a:spLocks noChangeShapeType="1"/>
          </p:cNvSpPr>
          <p:nvPr/>
        </p:nvSpPr>
        <p:spPr bwMode="auto">
          <a:xfrm>
            <a:off x="5518150" y="4933950"/>
            <a:ext cx="226853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8874" name="Text Box 74"/>
          <p:cNvSpPr txBox="1">
            <a:spLocks noChangeArrowheads="1"/>
          </p:cNvSpPr>
          <p:nvPr/>
        </p:nvSpPr>
        <p:spPr bwMode="auto">
          <a:xfrm>
            <a:off x="5470525" y="5002213"/>
            <a:ext cx="9080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network</a:t>
            </a:r>
          </a:p>
        </p:txBody>
      </p:sp>
      <p:sp>
        <p:nvSpPr>
          <p:cNvPr id="78875" name="Rectangle 75"/>
          <p:cNvSpPr>
            <a:spLocks noChangeArrowheads="1"/>
          </p:cNvSpPr>
          <p:nvPr/>
        </p:nvSpPr>
        <p:spPr bwMode="auto">
          <a:xfrm>
            <a:off x="5483225" y="5356225"/>
            <a:ext cx="2335213" cy="1809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876" name="Line 76"/>
          <p:cNvSpPr>
            <a:spLocks noChangeShapeType="1"/>
          </p:cNvSpPr>
          <p:nvPr/>
        </p:nvSpPr>
        <p:spPr bwMode="auto">
          <a:xfrm>
            <a:off x="5511800" y="5345113"/>
            <a:ext cx="0" cy="236537"/>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8877" name="Line 77"/>
          <p:cNvSpPr>
            <a:spLocks noChangeShapeType="1"/>
          </p:cNvSpPr>
          <p:nvPr/>
        </p:nvSpPr>
        <p:spPr bwMode="auto">
          <a:xfrm>
            <a:off x="7775575" y="5316538"/>
            <a:ext cx="0" cy="236537"/>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96285" name="Freeform 78"/>
          <p:cNvSpPr>
            <a:spLocks/>
          </p:cNvSpPr>
          <p:nvPr/>
        </p:nvSpPr>
        <p:spPr bwMode="auto">
          <a:xfrm>
            <a:off x="7793038" y="2933700"/>
            <a:ext cx="468312" cy="249078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chemeClr val="folHlink"/>
              </a:gs>
              <a:gs pos="100000">
                <a:schemeClr val="bg1"/>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9" name="Text Box 83"/>
          <p:cNvSpPr txBox="1">
            <a:spLocks noChangeArrowheads="1"/>
          </p:cNvSpPr>
          <p:nvPr/>
        </p:nvSpPr>
        <p:spPr bwMode="auto">
          <a:xfrm>
            <a:off x="1087438" y="5815013"/>
            <a:ext cx="2894012" cy="639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200" b="1" smtClean="0">
                <a:latin typeface="Courier New" charset="0"/>
              </a:rPr>
              <a:t>Socket clientSocket =   </a:t>
            </a:r>
          </a:p>
          <a:p>
            <a:pPr algn="l">
              <a:defRPr/>
            </a:pPr>
            <a:r>
              <a:rPr lang="en-US" sz="1200" b="1" smtClean="0">
                <a:latin typeface="Courier New" charset="0"/>
              </a:rPr>
              <a:t>  newSocket("hostname","port number");</a:t>
            </a:r>
          </a:p>
        </p:txBody>
      </p:sp>
      <p:sp>
        <p:nvSpPr>
          <p:cNvPr id="78880" name="Text Box 85"/>
          <p:cNvSpPr txBox="1">
            <a:spLocks noChangeArrowheads="1"/>
          </p:cNvSpPr>
          <p:nvPr/>
        </p:nvSpPr>
        <p:spPr bwMode="auto">
          <a:xfrm>
            <a:off x="5387975" y="5829300"/>
            <a:ext cx="2894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200" b="1" smtClean="0">
                <a:latin typeface="Courier New" charset="0"/>
              </a:rPr>
              <a:t>Socket connectionSocket = welcomeSocket.accept();</a:t>
            </a:r>
          </a:p>
        </p:txBody>
      </p:sp>
      <p:grpSp>
        <p:nvGrpSpPr>
          <p:cNvPr id="96288" name="Group 89"/>
          <p:cNvGrpSpPr>
            <a:grpSpLocks/>
          </p:cNvGrpSpPr>
          <p:nvPr/>
        </p:nvGrpSpPr>
        <p:grpSpPr bwMode="auto">
          <a:xfrm>
            <a:off x="260350" y="5026025"/>
            <a:ext cx="698500" cy="612775"/>
            <a:chOff x="-44" y="1473"/>
            <a:chExt cx="981" cy="1105"/>
          </a:xfrm>
        </p:grpSpPr>
        <p:pic>
          <p:nvPicPr>
            <p:cNvPr id="96322" name="Picture 90"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323" name="Freeform 91"/>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96289" name="Group 92"/>
          <p:cNvGrpSpPr>
            <a:grpSpLocks/>
          </p:cNvGrpSpPr>
          <p:nvPr/>
        </p:nvGrpSpPr>
        <p:grpSpPr bwMode="auto">
          <a:xfrm>
            <a:off x="8075613" y="4924425"/>
            <a:ext cx="415925" cy="627063"/>
            <a:chOff x="4140" y="429"/>
            <a:chExt cx="1425" cy="2396"/>
          </a:xfrm>
        </p:grpSpPr>
        <p:sp>
          <p:nvSpPr>
            <p:cNvPr id="96290" name="Freeform 93"/>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84" name="Rectangle 94"/>
            <p:cNvSpPr>
              <a:spLocks noChangeArrowheads="1"/>
            </p:cNvSpPr>
            <p:nvPr/>
          </p:nvSpPr>
          <p:spPr bwMode="auto">
            <a:xfrm>
              <a:off x="4205" y="429"/>
              <a:ext cx="1050" cy="2287"/>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96292" name="Freeform 95"/>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93" name="Freeform 96"/>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87" name="Rectangle 97"/>
            <p:cNvSpPr>
              <a:spLocks noChangeArrowheads="1"/>
            </p:cNvSpPr>
            <p:nvPr/>
          </p:nvSpPr>
          <p:spPr bwMode="auto">
            <a:xfrm>
              <a:off x="4211" y="696"/>
              <a:ext cx="598" cy="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96295" name="Group 98"/>
            <p:cNvGrpSpPr>
              <a:grpSpLocks/>
            </p:cNvGrpSpPr>
            <p:nvPr/>
          </p:nvGrpSpPr>
          <p:grpSpPr bwMode="auto">
            <a:xfrm>
              <a:off x="4749" y="668"/>
              <a:ext cx="581" cy="145"/>
              <a:chOff x="614" y="2568"/>
              <a:chExt cx="725" cy="139"/>
            </a:xfrm>
          </p:grpSpPr>
          <p:sp>
            <p:nvSpPr>
              <p:cNvPr id="78913" name="AutoShape 99"/>
              <p:cNvSpPr>
                <a:spLocks noChangeArrowheads="1"/>
              </p:cNvSpPr>
              <p:nvPr/>
            </p:nvSpPr>
            <p:spPr bwMode="auto">
              <a:xfrm>
                <a:off x="614" y="2566"/>
                <a:ext cx="726"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914" name="AutoShape 100"/>
              <p:cNvSpPr>
                <a:spLocks noChangeArrowheads="1"/>
              </p:cNvSpPr>
              <p:nvPr/>
            </p:nvSpPr>
            <p:spPr bwMode="auto">
              <a:xfrm>
                <a:off x="628" y="2583"/>
                <a:ext cx="692"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78889" name="Rectangle 101"/>
            <p:cNvSpPr>
              <a:spLocks noChangeArrowheads="1"/>
            </p:cNvSpPr>
            <p:nvPr/>
          </p:nvSpPr>
          <p:spPr bwMode="auto">
            <a:xfrm>
              <a:off x="4222" y="1017"/>
              <a:ext cx="598"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96297" name="Group 102"/>
            <p:cNvGrpSpPr>
              <a:grpSpLocks/>
            </p:cNvGrpSpPr>
            <p:nvPr/>
          </p:nvGrpSpPr>
          <p:grpSpPr bwMode="auto">
            <a:xfrm>
              <a:off x="4747" y="994"/>
              <a:ext cx="581" cy="134"/>
              <a:chOff x="614" y="2568"/>
              <a:chExt cx="725" cy="139"/>
            </a:xfrm>
          </p:grpSpPr>
          <p:sp>
            <p:nvSpPr>
              <p:cNvPr id="78911" name="AutoShape 103"/>
              <p:cNvSpPr>
                <a:spLocks noChangeArrowheads="1"/>
              </p:cNvSpPr>
              <p:nvPr/>
            </p:nvSpPr>
            <p:spPr bwMode="auto">
              <a:xfrm>
                <a:off x="617" y="2567"/>
                <a:ext cx="71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912" name="AutoShape 104"/>
              <p:cNvSpPr>
                <a:spLocks noChangeArrowheads="1"/>
              </p:cNvSpPr>
              <p:nvPr/>
            </p:nvSpPr>
            <p:spPr bwMode="auto">
              <a:xfrm>
                <a:off x="630" y="2586"/>
                <a:ext cx="679"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78891" name="Rectangle 105"/>
            <p:cNvSpPr>
              <a:spLocks noChangeArrowheads="1"/>
            </p:cNvSpPr>
            <p:nvPr/>
          </p:nvSpPr>
          <p:spPr bwMode="auto">
            <a:xfrm>
              <a:off x="4216" y="1357"/>
              <a:ext cx="598"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892" name="Rectangle 106"/>
            <p:cNvSpPr>
              <a:spLocks noChangeArrowheads="1"/>
            </p:cNvSpPr>
            <p:nvPr/>
          </p:nvSpPr>
          <p:spPr bwMode="auto">
            <a:xfrm>
              <a:off x="4227" y="1654"/>
              <a:ext cx="598"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96300" name="Group 107"/>
            <p:cNvGrpSpPr>
              <a:grpSpLocks/>
            </p:cNvGrpSpPr>
            <p:nvPr/>
          </p:nvGrpSpPr>
          <p:grpSpPr bwMode="auto">
            <a:xfrm>
              <a:off x="4735" y="1627"/>
              <a:ext cx="582" cy="151"/>
              <a:chOff x="614" y="2568"/>
              <a:chExt cx="725" cy="139"/>
            </a:xfrm>
          </p:grpSpPr>
          <p:sp>
            <p:nvSpPr>
              <p:cNvPr id="78909" name="AutoShape 108"/>
              <p:cNvSpPr>
                <a:spLocks noChangeArrowheads="1"/>
              </p:cNvSpPr>
              <p:nvPr/>
            </p:nvSpPr>
            <p:spPr bwMode="auto">
              <a:xfrm>
                <a:off x="611" y="2576"/>
                <a:ext cx="725" cy="12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910" name="AutoShape 109"/>
              <p:cNvSpPr>
                <a:spLocks noChangeArrowheads="1"/>
              </p:cNvSpPr>
              <p:nvPr/>
            </p:nvSpPr>
            <p:spPr bwMode="auto">
              <a:xfrm>
                <a:off x="625" y="2588"/>
                <a:ext cx="691"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96301" name="Freeform 110"/>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6302" name="Group 111"/>
            <p:cNvGrpSpPr>
              <a:grpSpLocks/>
            </p:cNvGrpSpPr>
            <p:nvPr/>
          </p:nvGrpSpPr>
          <p:grpSpPr bwMode="auto">
            <a:xfrm>
              <a:off x="4739" y="1327"/>
              <a:ext cx="582" cy="139"/>
              <a:chOff x="614" y="2568"/>
              <a:chExt cx="725" cy="139"/>
            </a:xfrm>
          </p:grpSpPr>
          <p:sp>
            <p:nvSpPr>
              <p:cNvPr id="78907" name="AutoShape 112"/>
              <p:cNvSpPr>
                <a:spLocks noChangeArrowheads="1"/>
              </p:cNvSpPr>
              <p:nvPr/>
            </p:nvSpPr>
            <p:spPr bwMode="auto">
              <a:xfrm>
                <a:off x="613" y="2568"/>
                <a:ext cx="725"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908" name="AutoShape 113"/>
              <p:cNvSpPr>
                <a:spLocks noChangeArrowheads="1"/>
              </p:cNvSpPr>
              <p:nvPr/>
            </p:nvSpPr>
            <p:spPr bwMode="auto">
              <a:xfrm>
                <a:off x="627" y="2586"/>
                <a:ext cx="691"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78896" name="Rectangle 114"/>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96304" name="Freeform 115"/>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05" name="Freeform 116"/>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99" name="Oval 117"/>
            <p:cNvSpPr>
              <a:spLocks noChangeArrowheads="1"/>
            </p:cNvSpPr>
            <p:nvPr/>
          </p:nvSpPr>
          <p:spPr bwMode="auto">
            <a:xfrm>
              <a:off x="5516" y="2613"/>
              <a:ext cx="49"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96307" name="Freeform 118"/>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01" name="AutoShape 119"/>
            <p:cNvSpPr>
              <a:spLocks noChangeArrowheads="1"/>
            </p:cNvSpPr>
            <p:nvPr/>
          </p:nvSpPr>
          <p:spPr bwMode="auto">
            <a:xfrm>
              <a:off x="4140" y="2679"/>
              <a:ext cx="1197" cy="146"/>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902" name="AutoShape 120"/>
            <p:cNvSpPr>
              <a:spLocks noChangeArrowheads="1"/>
            </p:cNvSpPr>
            <p:nvPr/>
          </p:nvSpPr>
          <p:spPr bwMode="auto">
            <a:xfrm>
              <a:off x="4205" y="2710"/>
              <a:ext cx="1071" cy="8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903" name="Oval 121"/>
            <p:cNvSpPr>
              <a:spLocks noChangeArrowheads="1"/>
            </p:cNvSpPr>
            <p:nvPr/>
          </p:nvSpPr>
          <p:spPr bwMode="auto">
            <a:xfrm>
              <a:off x="4309"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904" name="Oval 122"/>
            <p:cNvSpPr>
              <a:spLocks noChangeArrowheads="1"/>
            </p:cNvSpPr>
            <p:nvPr/>
          </p:nvSpPr>
          <p:spPr bwMode="auto">
            <a:xfrm>
              <a:off x="4488"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78905" name="Oval 123"/>
            <p:cNvSpPr>
              <a:spLocks noChangeArrowheads="1"/>
            </p:cNvSpPr>
            <p:nvPr/>
          </p:nvSpPr>
          <p:spPr bwMode="auto">
            <a:xfrm>
              <a:off x="4662"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8906" name="Rectangle 124"/>
            <p:cNvSpPr>
              <a:spLocks noChangeArrowheads="1"/>
            </p:cNvSpPr>
            <p:nvPr/>
          </p:nvSpPr>
          <p:spPr bwMode="auto">
            <a:xfrm>
              <a:off x="5065" y="1836"/>
              <a:ext cx="82" cy="758"/>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79" name="TextBox 78"/>
          <p:cNvSpPr txBox="1"/>
          <p:nvPr/>
        </p:nvSpPr>
        <p:spPr>
          <a:xfrm>
            <a:off x="320921" y="803790"/>
            <a:ext cx="8233985" cy="584775"/>
          </a:xfrm>
          <a:prstGeom prst="rect">
            <a:avLst/>
          </a:prstGeom>
          <a:noFill/>
        </p:spPr>
        <p:txBody>
          <a:bodyPr wrap="none" rtlCol="0">
            <a:spAutoFit/>
          </a:bodyPr>
          <a:lstStyle/>
          <a:p>
            <a:r>
              <a:rPr lang="en-US" sz="3200" dirty="0" smtClean="0">
                <a:solidFill>
                  <a:srgbClr val="FF0000"/>
                </a:solidFill>
              </a:rPr>
              <a:t>Connection Management: TCP 3-way handshake</a:t>
            </a:r>
            <a:endParaRPr lang="en-US" sz="2800" dirty="0" smtClean="0">
              <a:solidFill>
                <a:srgbClr val="FF0000"/>
              </a:solidFill>
            </a:endParaRPr>
          </a:p>
        </p:txBody>
      </p:sp>
      <p:sp>
        <p:nvSpPr>
          <p:cNvPr id="81" name="Title 1"/>
          <p:cNvSpPr>
            <a:spLocks noGrp="1"/>
          </p:cNvSpPr>
          <p:nvPr>
            <p:ph type="title"/>
          </p:nvPr>
        </p:nvSpPr>
        <p:spPr>
          <a:xfrm>
            <a:off x="0" y="0"/>
            <a:ext cx="8001000" cy="685800"/>
          </a:xfrm>
        </p:spPr>
        <p:txBody>
          <a:bodyPr>
            <a:normAutofit fontScale="90000"/>
          </a:bodyPr>
          <a:lstStyle/>
          <a:p>
            <a:r>
              <a:rPr lang="en-US" dirty="0" smtClean="0"/>
              <a:t>TCP: Reliable Transport</a:t>
            </a:r>
            <a:endParaRPr lang="en-US" dirty="0"/>
          </a:p>
        </p:txBody>
      </p:sp>
    </p:spTree>
    <p:extLst>
      <p:ext uri="{BB962C8B-B14F-4D97-AF65-F5344CB8AC3E}">
        <p14:creationId xmlns:p14="http://schemas.microsoft.com/office/powerpoint/2010/main" val="27367223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Line 5"/>
          <p:cNvSpPr>
            <a:spLocks noChangeShapeType="1"/>
          </p:cNvSpPr>
          <p:nvPr/>
        </p:nvSpPr>
        <p:spPr bwMode="auto">
          <a:xfrm flipH="1">
            <a:off x="3282950" y="2314575"/>
            <a:ext cx="1588" cy="2470150"/>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nvGrpSpPr>
          <p:cNvPr id="394342" name="Group 102"/>
          <p:cNvGrpSpPr>
            <a:grpSpLocks/>
          </p:cNvGrpSpPr>
          <p:nvPr/>
        </p:nvGrpSpPr>
        <p:grpSpPr bwMode="auto">
          <a:xfrm>
            <a:off x="1296988" y="2241550"/>
            <a:ext cx="4494212" cy="955675"/>
            <a:chOff x="810" y="1363"/>
            <a:chExt cx="2831" cy="602"/>
          </a:xfrm>
        </p:grpSpPr>
        <p:sp>
          <p:nvSpPr>
            <p:cNvPr id="81992" name="Line 10"/>
            <p:cNvSpPr>
              <a:spLocks noChangeShapeType="1"/>
            </p:cNvSpPr>
            <p:nvPr/>
          </p:nvSpPr>
          <p:spPr bwMode="auto">
            <a:xfrm>
              <a:off x="2062" y="1502"/>
              <a:ext cx="1579" cy="46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1993" name="Rectangle 12"/>
            <p:cNvSpPr>
              <a:spLocks noChangeArrowheads="1"/>
            </p:cNvSpPr>
            <p:nvPr/>
          </p:nvSpPr>
          <p:spPr bwMode="auto">
            <a:xfrm>
              <a:off x="2518" y="1565"/>
              <a:ext cx="590" cy="27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1994" name="Text Box 13"/>
            <p:cNvSpPr txBox="1">
              <a:spLocks noChangeArrowheads="1"/>
            </p:cNvSpPr>
            <p:nvPr/>
          </p:nvSpPr>
          <p:spPr bwMode="auto">
            <a:xfrm>
              <a:off x="2310" y="1624"/>
              <a:ext cx="1096"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SYNbit=1, Seq=x</a:t>
              </a:r>
            </a:p>
          </p:txBody>
        </p:sp>
        <p:sp>
          <p:nvSpPr>
            <p:cNvPr id="81995" name="Text Box 21"/>
            <p:cNvSpPr txBox="1">
              <a:spLocks noChangeArrowheads="1"/>
            </p:cNvSpPr>
            <p:nvPr/>
          </p:nvSpPr>
          <p:spPr bwMode="auto">
            <a:xfrm>
              <a:off x="810" y="1363"/>
              <a:ext cx="1230" cy="3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lnSpc>
                  <a:spcPct val="90000"/>
                </a:lnSpc>
                <a:defRPr/>
              </a:pPr>
              <a:r>
                <a:rPr lang="en-US" sz="1400" smtClean="0"/>
                <a:t>choose init seq num, x</a:t>
              </a:r>
            </a:p>
            <a:p>
              <a:pPr algn="r">
                <a:lnSpc>
                  <a:spcPct val="90000"/>
                </a:lnSpc>
                <a:defRPr/>
              </a:pPr>
              <a:r>
                <a:rPr lang="en-US" sz="1400" smtClean="0"/>
                <a:t>send TCP SYN msg</a:t>
              </a:r>
            </a:p>
          </p:txBody>
        </p:sp>
      </p:grpSp>
      <p:sp>
        <p:nvSpPr>
          <p:cNvPr id="81928" name="Line 22"/>
          <p:cNvSpPr>
            <a:spLocks noChangeShapeType="1"/>
          </p:cNvSpPr>
          <p:nvPr/>
        </p:nvSpPr>
        <p:spPr bwMode="auto">
          <a:xfrm flipH="1">
            <a:off x="5872163" y="2384425"/>
            <a:ext cx="1587" cy="3417888"/>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394332" name="Text Box 92"/>
          <p:cNvSpPr txBox="1">
            <a:spLocks noChangeArrowheads="1"/>
          </p:cNvSpPr>
          <p:nvPr/>
        </p:nvSpPr>
        <p:spPr bwMode="auto">
          <a:xfrm>
            <a:off x="8058150" y="5222875"/>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solidFill>
                  <a:srgbClr val="CC0000"/>
                </a:solidFill>
              </a:rPr>
              <a:t>ESTAB</a:t>
            </a:r>
          </a:p>
        </p:txBody>
      </p:sp>
      <p:grpSp>
        <p:nvGrpSpPr>
          <p:cNvPr id="394349" name="Group 109"/>
          <p:cNvGrpSpPr>
            <a:grpSpLocks/>
          </p:cNvGrpSpPr>
          <p:nvPr/>
        </p:nvGrpSpPr>
        <p:grpSpPr bwMode="auto">
          <a:xfrm>
            <a:off x="3281363" y="2911475"/>
            <a:ext cx="4519612" cy="1425575"/>
            <a:chOff x="2060" y="1785"/>
            <a:chExt cx="2847" cy="898"/>
          </a:xfrm>
        </p:grpSpPr>
        <p:sp>
          <p:nvSpPr>
            <p:cNvPr id="81988" name="Line 11"/>
            <p:cNvSpPr>
              <a:spLocks noChangeShapeType="1"/>
            </p:cNvSpPr>
            <p:nvPr/>
          </p:nvSpPr>
          <p:spPr bwMode="auto">
            <a:xfrm flipH="1">
              <a:off x="2060" y="2031"/>
              <a:ext cx="1580" cy="65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1989" name="Rectangle 14"/>
            <p:cNvSpPr>
              <a:spLocks noChangeArrowheads="1"/>
            </p:cNvSpPr>
            <p:nvPr/>
          </p:nvSpPr>
          <p:spPr bwMode="auto">
            <a:xfrm>
              <a:off x="2381" y="2206"/>
              <a:ext cx="896" cy="32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1990" name="Text Box 83"/>
            <p:cNvSpPr txBox="1">
              <a:spLocks noChangeArrowheads="1"/>
            </p:cNvSpPr>
            <p:nvPr/>
          </p:nvSpPr>
          <p:spPr bwMode="auto">
            <a:xfrm>
              <a:off x="2159" y="2169"/>
              <a:ext cx="1534" cy="36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SYNbit=1, Seq=y</a:t>
              </a:r>
            </a:p>
            <a:p>
              <a:pPr>
                <a:defRPr/>
              </a:pPr>
              <a:r>
                <a:rPr lang="en-US" smtClean="0"/>
                <a:t>ACKbit=1; ACKnum=x+1</a:t>
              </a:r>
            </a:p>
          </p:txBody>
        </p:sp>
        <p:sp>
          <p:nvSpPr>
            <p:cNvPr id="81991" name="Text Box 93"/>
            <p:cNvSpPr txBox="1">
              <a:spLocks noChangeArrowheads="1"/>
            </p:cNvSpPr>
            <p:nvPr/>
          </p:nvSpPr>
          <p:spPr bwMode="auto">
            <a:xfrm>
              <a:off x="3676" y="1785"/>
              <a:ext cx="1231" cy="42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lnSpc>
                  <a:spcPct val="90000"/>
                </a:lnSpc>
                <a:defRPr/>
              </a:pPr>
              <a:r>
                <a:rPr lang="en-US" sz="1400" smtClean="0"/>
                <a:t>choose init seq num, y</a:t>
              </a:r>
            </a:p>
            <a:p>
              <a:pPr algn="l">
                <a:lnSpc>
                  <a:spcPct val="90000"/>
                </a:lnSpc>
                <a:defRPr/>
              </a:pPr>
              <a:r>
                <a:rPr lang="en-US" sz="1400" smtClean="0"/>
                <a:t>send TCP SYNACK</a:t>
              </a:r>
            </a:p>
            <a:p>
              <a:pPr algn="l">
                <a:lnSpc>
                  <a:spcPct val="90000"/>
                </a:lnSpc>
                <a:defRPr/>
              </a:pPr>
              <a:r>
                <a:rPr lang="en-US" sz="1400" smtClean="0"/>
                <a:t>msg, acking SYN</a:t>
              </a:r>
            </a:p>
          </p:txBody>
        </p:sp>
      </p:grpSp>
      <p:grpSp>
        <p:nvGrpSpPr>
          <p:cNvPr id="394350" name="Group 110"/>
          <p:cNvGrpSpPr>
            <a:grpSpLocks/>
          </p:cNvGrpSpPr>
          <p:nvPr/>
        </p:nvGrpSpPr>
        <p:grpSpPr bwMode="auto">
          <a:xfrm>
            <a:off x="998538" y="4010025"/>
            <a:ext cx="6630987" cy="1373188"/>
            <a:chOff x="622" y="2477"/>
            <a:chExt cx="4177" cy="865"/>
          </a:xfrm>
        </p:grpSpPr>
        <p:sp>
          <p:nvSpPr>
            <p:cNvPr id="81983" name="Line 84"/>
            <p:cNvSpPr>
              <a:spLocks noChangeShapeType="1"/>
            </p:cNvSpPr>
            <p:nvPr/>
          </p:nvSpPr>
          <p:spPr bwMode="auto">
            <a:xfrm>
              <a:off x="2073" y="2728"/>
              <a:ext cx="1579" cy="46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1984" name="Rectangle 89"/>
            <p:cNvSpPr>
              <a:spLocks noChangeArrowheads="1"/>
            </p:cNvSpPr>
            <p:nvPr/>
          </p:nvSpPr>
          <p:spPr bwMode="auto">
            <a:xfrm>
              <a:off x="2486" y="2806"/>
              <a:ext cx="775" cy="27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1985" name="Text Box 90"/>
            <p:cNvSpPr txBox="1">
              <a:spLocks noChangeArrowheads="1"/>
            </p:cNvSpPr>
            <p:nvPr/>
          </p:nvSpPr>
          <p:spPr bwMode="auto">
            <a:xfrm>
              <a:off x="2092" y="2852"/>
              <a:ext cx="1529"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ACKbit=1, ACKnum=y+1</a:t>
              </a:r>
            </a:p>
          </p:txBody>
        </p:sp>
        <p:sp>
          <p:nvSpPr>
            <p:cNvPr id="81986" name="Text Box 94"/>
            <p:cNvSpPr txBox="1">
              <a:spLocks noChangeArrowheads="1"/>
            </p:cNvSpPr>
            <p:nvPr/>
          </p:nvSpPr>
          <p:spPr bwMode="auto">
            <a:xfrm>
              <a:off x="622" y="2477"/>
              <a:ext cx="1422" cy="6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lnSpc>
                  <a:spcPct val="90000"/>
                </a:lnSpc>
                <a:defRPr/>
              </a:pPr>
              <a:r>
                <a:rPr lang="en-US" sz="1400" smtClean="0"/>
                <a:t>received SYNACK(x) </a:t>
              </a:r>
            </a:p>
            <a:p>
              <a:pPr algn="r">
                <a:lnSpc>
                  <a:spcPct val="90000"/>
                </a:lnSpc>
                <a:defRPr/>
              </a:pPr>
              <a:r>
                <a:rPr lang="en-US" sz="1400" smtClean="0"/>
                <a:t>indicates server is live;</a:t>
              </a:r>
            </a:p>
            <a:p>
              <a:pPr algn="r">
                <a:lnSpc>
                  <a:spcPct val="90000"/>
                </a:lnSpc>
                <a:defRPr/>
              </a:pPr>
              <a:r>
                <a:rPr lang="en-US" sz="1400" smtClean="0"/>
                <a:t>send ACK for SYNACK;</a:t>
              </a:r>
            </a:p>
            <a:p>
              <a:pPr algn="r">
                <a:lnSpc>
                  <a:spcPct val="90000"/>
                </a:lnSpc>
                <a:defRPr/>
              </a:pPr>
              <a:r>
                <a:rPr lang="en-US" sz="1400" smtClean="0"/>
                <a:t>this segment may contain </a:t>
              </a:r>
            </a:p>
            <a:p>
              <a:pPr algn="r">
                <a:lnSpc>
                  <a:spcPct val="90000"/>
                </a:lnSpc>
                <a:defRPr/>
              </a:pPr>
              <a:r>
                <a:rPr lang="en-US" sz="1400" smtClean="0"/>
                <a:t>client-to-server data</a:t>
              </a:r>
            </a:p>
          </p:txBody>
        </p:sp>
        <p:sp>
          <p:nvSpPr>
            <p:cNvPr id="81987" name="Text Box 95"/>
            <p:cNvSpPr txBox="1">
              <a:spLocks noChangeArrowheads="1"/>
            </p:cNvSpPr>
            <p:nvPr/>
          </p:nvSpPr>
          <p:spPr bwMode="auto">
            <a:xfrm>
              <a:off x="3640" y="3042"/>
              <a:ext cx="1159" cy="3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lnSpc>
                  <a:spcPct val="90000"/>
                </a:lnSpc>
                <a:defRPr/>
              </a:pPr>
              <a:r>
                <a:rPr lang="en-US" sz="1400" smtClean="0"/>
                <a:t>received ACK(y) </a:t>
              </a:r>
            </a:p>
            <a:p>
              <a:pPr algn="l">
                <a:lnSpc>
                  <a:spcPct val="90000"/>
                </a:lnSpc>
                <a:defRPr/>
              </a:pPr>
              <a:r>
                <a:rPr lang="en-US" sz="1400" smtClean="0"/>
                <a:t>indicates client is live</a:t>
              </a:r>
            </a:p>
          </p:txBody>
        </p:sp>
      </p:grpSp>
      <p:grpSp>
        <p:nvGrpSpPr>
          <p:cNvPr id="394345" name="Group 105"/>
          <p:cNvGrpSpPr>
            <a:grpSpLocks/>
          </p:cNvGrpSpPr>
          <p:nvPr/>
        </p:nvGrpSpPr>
        <p:grpSpPr bwMode="auto">
          <a:xfrm>
            <a:off x="300038" y="2279650"/>
            <a:ext cx="1030287" cy="700088"/>
            <a:chOff x="182" y="1387"/>
            <a:chExt cx="649" cy="441"/>
          </a:xfrm>
        </p:grpSpPr>
        <p:sp>
          <p:nvSpPr>
            <p:cNvPr id="81981" name="Text Box 91"/>
            <p:cNvSpPr txBox="1">
              <a:spLocks noChangeArrowheads="1"/>
            </p:cNvSpPr>
            <p:nvPr/>
          </p:nvSpPr>
          <p:spPr bwMode="auto">
            <a:xfrm>
              <a:off x="182" y="1616"/>
              <a:ext cx="649"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SYNSENT</a:t>
              </a:r>
            </a:p>
          </p:txBody>
        </p:sp>
        <p:sp>
          <p:nvSpPr>
            <p:cNvPr id="81982" name="Line 103"/>
            <p:cNvSpPr>
              <a:spLocks noChangeShapeType="1"/>
            </p:cNvSpPr>
            <p:nvPr/>
          </p:nvSpPr>
          <p:spPr bwMode="auto">
            <a:xfrm>
              <a:off x="462" y="1387"/>
              <a:ext cx="0" cy="27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394351" name="Group 111"/>
          <p:cNvGrpSpPr>
            <a:grpSpLocks/>
          </p:cNvGrpSpPr>
          <p:nvPr/>
        </p:nvGrpSpPr>
        <p:grpSpPr bwMode="auto">
          <a:xfrm>
            <a:off x="301625" y="2940050"/>
            <a:ext cx="771525" cy="1622425"/>
            <a:chOff x="183" y="1803"/>
            <a:chExt cx="486" cy="1022"/>
          </a:xfrm>
        </p:grpSpPr>
        <p:sp>
          <p:nvSpPr>
            <p:cNvPr id="81979" name="Text Box 16"/>
            <p:cNvSpPr txBox="1">
              <a:spLocks noChangeArrowheads="1"/>
            </p:cNvSpPr>
            <p:nvPr/>
          </p:nvSpPr>
          <p:spPr bwMode="auto">
            <a:xfrm>
              <a:off x="183" y="2613"/>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solidFill>
                    <a:srgbClr val="CC0000"/>
                  </a:solidFill>
                </a:rPr>
                <a:t>ESTAB</a:t>
              </a:r>
            </a:p>
          </p:txBody>
        </p:sp>
        <p:sp>
          <p:nvSpPr>
            <p:cNvPr id="81980" name="Line 104"/>
            <p:cNvSpPr>
              <a:spLocks noChangeShapeType="1"/>
            </p:cNvSpPr>
            <p:nvPr/>
          </p:nvSpPr>
          <p:spPr bwMode="auto">
            <a:xfrm>
              <a:off x="465" y="1803"/>
              <a:ext cx="0" cy="7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394348" name="Group 108"/>
          <p:cNvGrpSpPr>
            <a:grpSpLocks/>
          </p:cNvGrpSpPr>
          <p:nvPr/>
        </p:nvGrpSpPr>
        <p:grpSpPr bwMode="auto">
          <a:xfrm>
            <a:off x="7754938" y="2335213"/>
            <a:ext cx="1119187" cy="1192212"/>
            <a:chOff x="4878" y="1422"/>
            <a:chExt cx="705" cy="751"/>
          </a:xfrm>
        </p:grpSpPr>
        <p:sp>
          <p:nvSpPr>
            <p:cNvPr id="81977" name="Text Box 99"/>
            <p:cNvSpPr txBox="1">
              <a:spLocks noChangeArrowheads="1"/>
            </p:cNvSpPr>
            <p:nvPr/>
          </p:nvSpPr>
          <p:spPr bwMode="auto">
            <a:xfrm>
              <a:off x="4878" y="1961"/>
              <a:ext cx="70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SYN RCVD</a:t>
              </a:r>
            </a:p>
          </p:txBody>
        </p:sp>
        <p:sp>
          <p:nvSpPr>
            <p:cNvPr id="81978" name="Line 106"/>
            <p:cNvSpPr>
              <a:spLocks noChangeShapeType="1"/>
            </p:cNvSpPr>
            <p:nvPr/>
          </p:nvSpPr>
          <p:spPr bwMode="auto">
            <a:xfrm>
              <a:off x="5339" y="1422"/>
              <a:ext cx="0" cy="5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sp>
        <p:nvSpPr>
          <p:cNvPr id="394347" name="Line 107"/>
          <p:cNvSpPr>
            <a:spLocks noChangeShapeType="1"/>
          </p:cNvSpPr>
          <p:nvPr/>
        </p:nvSpPr>
        <p:spPr bwMode="auto">
          <a:xfrm>
            <a:off x="8469313" y="3536950"/>
            <a:ext cx="0" cy="1704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nvGrpSpPr>
          <p:cNvPr id="99343" name="Group 113"/>
          <p:cNvGrpSpPr>
            <a:grpSpLocks/>
          </p:cNvGrpSpPr>
          <p:nvPr/>
        </p:nvGrpSpPr>
        <p:grpSpPr bwMode="auto">
          <a:xfrm>
            <a:off x="306388" y="1590675"/>
            <a:ext cx="8551862" cy="736600"/>
            <a:chOff x="193" y="1002"/>
            <a:chExt cx="5387" cy="464"/>
          </a:xfrm>
        </p:grpSpPr>
        <p:sp>
          <p:nvSpPr>
            <p:cNvPr id="81937" name="Text Box 114"/>
            <p:cNvSpPr txBox="1">
              <a:spLocks noChangeArrowheads="1"/>
            </p:cNvSpPr>
            <p:nvPr/>
          </p:nvSpPr>
          <p:spPr bwMode="auto">
            <a:xfrm>
              <a:off x="195" y="1002"/>
              <a:ext cx="731"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defRPr/>
              </a:pPr>
              <a:r>
                <a:rPr lang="en-US" i="1" smtClean="0">
                  <a:solidFill>
                    <a:srgbClr val="000099"/>
                  </a:solidFill>
                </a:rPr>
                <a:t>client state</a:t>
              </a:r>
            </a:p>
            <a:p>
              <a:pPr algn="r">
                <a:defRPr/>
              </a:pPr>
              <a:endParaRPr lang="en-US" i="1" smtClean="0">
                <a:solidFill>
                  <a:srgbClr val="000099"/>
                </a:solidFill>
              </a:endParaRPr>
            </a:p>
          </p:txBody>
        </p:sp>
        <p:sp>
          <p:nvSpPr>
            <p:cNvPr id="81938" name="Text Box 115"/>
            <p:cNvSpPr txBox="1">
              <a:spLocks noChangeArrowheads="1"/>
            </p:cNvSpPr>
            <p:nvPr/>
          </p:nvSpPr>
          <p:spPr bwMode="auto">
            <a:xfrm>
              <a:off x="193" y="1243"/>
              <a:ext cx="53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LISTEN</a:t>
              </a:r>
            </a:p>
          </p:txBody>
        </p:sp>
        <p:sp>
          <p:nvSpPr>
            <p:cNvPr id="81939" name="Text Box 116"/>
            <p:cNvSpPr txBox="1">
              <a:spLocks noChangeArrowheads="1"/>
            </p:cNvSpPr>
            <p:nvPr/>
          </p:nvSpPr>
          <p:spPr bwMode="auto">
            <a:xfrm>
              <a:off x="4800" y="1013"/>
              <a:ext cx="780"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defRPr/>
              </a:pPr>
              <a:r>
                <a:rPr lang="en-US" i="1" smtClean="0">
                  <a:solidFill>
                    <a:srgbClr val="000099"/>
                  </a:solidFill>
                </a:rPr>
                <a:t>server state</a:t>
              </a:r>
            </a:p>
            <a:p>
              <a:pPr algn="r">
                <a:defRPr/>
              </a:pPr>
              <a:endParaRPr lang="en-US" i="1" smtClean="0">
                <a:solidFill>
                  <a:srgbClr val="000099"/>
                </a:solidFill>
              </a:endParaRPr>
            </a:p>
          </p:txBody>
        </p:sp>
        <p:sp>
          <p:nvSpPr>
            <p:cNvPr id="81940" name="Text Box 117"/>
            <p:cNvSpPr txBox="1">
              <a:spLocks noChangeArrowheads="1"/>
            </p:cNvSpPr>
            <p:nvPr/>
          </p:nvSpPr>
          <p:spPr bwMode="auto">
            <a:xfrm>
              <a:off x="5038" y="1254"/>
              <a:ext cx="53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LISTEN</a:t>
              </a:r>
            </a:p>
          </p:txBody>
        </p:sp>
        <p:grpSp>
          <p:nvGrpSpPr>
            <p:cNvPr id="99348" name="Group 118"/>
            <p:cNvGrpSpPr>
              <a:grpSpLocks/>
            </p:cNvGrpSpPr>
            <p:nvPr/>
          </p:nvGrpSpPr>
          <p:grpSpPr bwMode="auto">
            <a:xfrm>
              <a:off x="1914" y="1049"/>
              <a:ext cx="405" cy="378"/>
              <a:chOff x="-44" y="1473"/>
              <a:chExt cx="981" cy="1105"/>
            </a:xfrm>
          </p:grpSpPr>
          <p:pic>
            <p:nvPicPr>
              <p:cNvPr id="99382" name="Picture 119"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83" name="Freeform 12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99349" name="Group 121"/>
            <p:cNvGrpSpPr>
              <a:grpSpLocks/>
            </p:cNvGrpSpPr>
            <p:nvPr/>
          </p:nvGrpSpPr>
          <p:grpSpPr bwMode="auto">
            <a:xfrm>
              <a:off x="3572" y="1051"/>
              <a:ext cx="212" cy="323"/>
              <a:chOff x="4140" y="429"/>
              <a:chExt cx="1425" cy="2396"/>
            </a:xfrm>
          </p:grpSpPr>
          <p:sp>
            <p:nvSpPr>
              <p:cNvPr id="99350" name="Freeform 122"/>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4" name="Rectangle 123"/>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99352" name="Freeform 124"/>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53" name="Freeform 125"/>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7" name="Rectangle 126"/>
              <p:cNvSpPr>
                <a:spLocks noChangeArrowheads="1"/>
              </p:cNvSpPr>
              <p:nvPr/>
            </p:nvSpPr>
            <p:spPr bwMode="auto">
              <a:xfrm>
                <a:off x="4214" y="696"/>
                <a:ext cx="592"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99355" name="Group 127"/>
              <p:cNvGrpSpPr>
                <a:grpSpLocks/>
              </p:cNvGrpSpPr>
              <p:nvPr/>
            </p:nvGrpSpPr>
            <p:grpSpPr bwMode="auto">
              <a:xfrm>
                <a:off x="4749" y="668"/>
                <a:ext cx="581" cy="145"/>
                <a:chOff x="614" y="2568"/>
                <a:chExt cx="725" cy="139"/>
              </a:xfrm>
            </p:grpSpPr>
            <p:sp>
              <p:nvSpPr>
                <p:cNvPr id="81973" name="AutoShape 128"/>
                <p:cNvSpPr>
                  <a:spLocks noChangeArrowheads="1"/>
                </p:cNvSpPr>
                <p:nvPr/>
              </p:nvSpPr>
              <p:spPr bwMode="auto">
                <a:xfrm>
                  <a:off x="617" y="2566"/>
                  <a:ext cx="721" cy="142"/>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1974" name="AutoShape 129"/>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81949" name="Rectangle 130"/>
              <p:cNvSpPr>
                <a:spLocks noChangeArrowheads="1"/>
              </p:cNvSpPr>
              <p:nvPr/>
            </p:nvSpPr>
            <p:spPr bwMode="auto">
              <a:xfrm>
                <a:off x="4221" y="1022"/>
                <a:ext cx="598"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99357" name="Group 131"/>
              <p:cNvGrpSpPr>
                <a:grpSpLocks/>
              </p:cNvGrpSpPr>
              <p:nvPr/>
            </p:nvGrpSpPr>
            <p:grpSpPr bwMode="auto">
              <a:xfrm>
                <a:off x="4747" y="994"/>
                <a:ext cx="581" cy="134"/>
                <a:chOff x="614" y="2568"/>
                <a:chExt cx="725" cy="139"/>
              </a:xfrm>
            </p:grpSpPr>
            <p:sp>
              <p:nvSpPr>
                <p:cNvPr id="81971" name="AutoShape 132"/>
                <p:cNvSpPr>
                  <a:spLocks noChangeArrowheads="1"/>
                </p:cNvSpPr>
                <p:nvPr/>
              </p:nvSpPr>
              <p:spPr bwMode="auto">
                <a:xfrm>
                  <a:off x="611" y="2567"/>
                  <a:ext cx="730"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1972" name="AutoShape 133"/>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81951" name="Rectangle 134"/>
              <p:cNvSpPr>
                <a:spLocks noChangeArrowheads="1"/>
              </p:cNvSpPr>
              <p:nvPr/>
            </p:nvSpPr>
            <p:spPr bwMode="auto">
              <a:xfrm>
                <a:off x="4214" y="1356"/>
                <a:ext cx="598"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1952" name="Rectangle 135"/>
              <p:cNvSpPr>
                <a:spLocks noChangeArrowheads="1"/>
              </p:cNvSpPr>
              <p:nvPr/>
            </p:nvSpPr>
            <p:spPr bwMode="auto">
              <a:xfrm>
                <a:off x="4227" y="1653"/>
                <a:ext cx="598" cy="5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99360" name="Group 136"/>
              <p:cNvGrpSpPr>
                <a:grpSpLocks/>
              </p:cNvGrpSpPr>
              <p:nvPr/>
            </p:nvGrpSpPr>
            <p:grpSpPr bwMode="auto">
              <a:xfrm>
                <a:off x="4735" y="1627"/>
                <a:ext cx="582" cy="151"/>
                <a:chOff x="614" y="2568"/>
                <a:chExt cx="725" cy="139"/>
              </a:xfrm>
            </p:grpSpPr>
            <p:sp>
              <p:nvSpPr>
                <p:cNvPr id="81969" name="AutoShape 137"/>
                <p:cNvSpPr>
                  <a:spLocks noChangeArrowheads="1"/>
                </p:cNvSpPr>
                <p:nvPr/>
              </p:nvSpPr>
              <p:spPr bwMode="auto">
                <a:xfrm>
                  <a:off x="618" y="2571"/>
                  <a:ext cx="720" cy="137"/>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1970" name="AutoShape 138"/>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99361" name="Freeform 139"/>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9362" name="Group 140"/>
              <p:cNvGrpSpPr>
                <a:grpSpLocks/>
              </p:cNvGrpSpPr>
              <p:nvPr/>
            </p:nvGrpSpPr>
            <p:grpSpPr bwMode="auto">
              <a:xfrm>
                <a:off x="4739" y="1327"/>
                <a:ext cx="582" cy="139"/>
                <a:chOff x="614" y="2568"/>
                <a:chExt cx="725" cy="139"/>
              </a:xfrm>
            </p:grpSpPr>
            <p:sp>
              <p:nvSpPr>
                <p:cNvPr id="81967" name="AutoShape 141"/>
                <p:cNvSpPr>
                  <a:spLocks noChangeArrowheads="1"/>
                </p:cNvSpPr>
                <p:nvPr/>
              </p:nvSpPr>
              <p:spPr bwMode="auto">
                <a:xfrm>
                  <a:off x="613" y="2568"/>
                  <a:ext cx="728" cy="141"/>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1968" name="AutoShape 142"/>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81956" name="Rectangle 143"/>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99364" name="Freeform 144"/>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65" name="Freeform 145"/>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59" name="Oval 146"/>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99367" name="Freeform 147"/>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61" name="AutoShape 148"/>
              <p:cNvSpPr>
                <a:spLocks noChangeArrowheads="1"/>
              </p:cNvSpPr>
              <p:nvPr/>
            </p:nvSpPr>
            <p:spPr bwMode="auto">
              <a:xfrm>
                <a:off x="4140" y="2677"/>
                <a:ext cx="1196" cy="148"/>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1962" name="AutoShape 149"/>
              <p:cNvSpPr>
                <a:spLocks noChangeArrowheads="1"/>
              </p:cNvSpPr>
              <p:nvPr/>
            </p:nvSpPr>
            <p:spPr bwMode="auto">
              <a:xfrm>
                <a:off x="4207" y="2714"/>
                <a:ext cx="1069"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1963" name="Oval 150"/>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1964" name="Oval 151"/>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81965" name="Oval 152"/>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1966" name="Rectangle 153"/>
              <p:cNvSpPr>
                <a:spLocks noChangeArrowheads="1"/>
              </p:cNvSpPr>
              <p:nvPr/>
            </p:nvSpPr>
            <p:spPr bwMode="auto">
              <a:xfrm>
                <a:off x="5061" y="1838"/>
                <a:ext cx="87" cy="757"/>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sp>
        <p:nvSpPr>
          <p:cNvPr id="2" name="Title 1"/>
          <p:cNvSpPr>
            <a:spLocks noGrp="1"/>
          </p:cNvSpPr>
          <p:nvPr>
            <p:ph type="title"/>
          </p:nvPr>
        </p:nvSpPr>
        <p:spPr/>
        <p:txBody>
          <a:bodyPr>
            <a:normAutofit fontScale="90000"/>
          </a:bodyPr>
          <a:lstStyle/>
          <a:p>
            <a:r>
              <a:rPr lang="en-US" dirty="0" smtClean="0"/>
              <a:t>TCP: Reliable Transport</a:t>
            </a:r>
            <a:endParaRPr lang="en-US" dirty="0"/>
          </a:p>
        </p:txBody>
      </p:sp>
      <p:sp>
        <p:nvSpPr>
          <p:cNvPr id="77" name="TextBox 76"/>
          <p:cNvSpPr txBox="1"/>
          <p:nvPr/>
        </p:nvSpPr>
        <p:spPr>
          <a:xfrm>
            <a:off x="320921" y="803790"/>
            <a:ext cx="8233985" cy="584775"/>
          </a:xfrm>
          <a:prstGeom prst="rect">
            <a:avLst/>
          </a:prstGeom>
          <a:noFill/>
        </p:spPr>
        <p:txBody>
          <a:bodyPr wrap="none" rtlCol="0">
            <a:spAutoFit/>
          </a:bodyPr>
          <a:lstStyle/>
          <a:p>
            <a:r>
              <a:rPr lang="en-US" sz="3200" dirty="0" smtClean="0">
                <a:solidFill>
                  <a:srgbClr val="FF0000"/>
                </a:solidFill>
              </a:rPr>
              <a:t>Connection Management: TCP 3-way handshake</a:t>
            </a:r>
            <a:endParaRPr lang="en-US" sz="2800" dirty="0" smtClean="0">
              <a:solidFill>
                <a:srgbClr val="FF0000"/>
              </a:solidFill>
            </a:endParaRPr>
          </a:p>
        </p:txBody>
      </p:sp>
    </p:spTree>
    <p:extLst>
      <p:ext uri="{BB962C8B-B14F-4D97-AF65-F5344CB8AC3E}">
        <p14:creationId xmlns:p14="http://schemas.microsoft.com/office/powerpoint/2010/main" val="206887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94342"/>
                                        </p:tgtEl>
                                        <p:attrNameLst>
                                          <p:attrName>style.visibility</p:attrName>
                                        </p:attrNameLst>
                                      </p:cBhvr>
                                      <p:to>
                                        <p:strVal val="visible"/>
                                      </p:to>
                                    </p:set>
                                    <p:animEffect transition="in" filter="wipe(left)">
                                      <p:cBhvr>
                                        <p:cTn id="7" dur="500"/>
                                        <p:tgtEl>
                                          <p:spTgt spid="394342"/>
                                        </p:tgtEl>
                                      </p:cBhvr>
                                    </p:animEffect>
                                  </p:childTnLst>
                                </p:cTn>
                              </p:par>
                              <p:par>
                                <p:cTn id="8" presetID="22" presetClass="entr" presetSubtype="1" fill="hold" nodeType="withEffect">
                                  <p:stCondLst>
                                    <p:cond delay="0"/>
                                  </p:stCondLst>
                                  <p:childTnLst>
                                    <p:set>
                                      <p:cBhvr>
                                        <p:cTn id="9" dur="1" fill="hold">
                                          <p:stCondLst>
                                            <p:cond delay="0"/>
                                          </p:stCondLst>
                                        </p:cTn>
                                        <p:tgtEl>
                                          <p:spTgt spid="394345"/>
                                        </p:tgtEl>
                                        <p:attrNameLst>
                                          <p:attrName>style.visibility</p:attrName>
                                        </p:attrNameLst>
                                      </p:cBhvr>
                                      <p:to>
                                        <p:strVal val="visible"/>
                                      </p:to>
                                    </p:set>
                                    <p:animEffect transition="in" filter="wipe(up)">
                                      <p:cBhvr>
                                        <p:cTn id="10" dur="500"/>
                                        <p:tgtEl>
                                          <p:spTgt spid="3943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394348"/>
                                        </p:tgtEl>
                                        <p:attrNameLst>
                                          <p:attrName>style.visibility</p:attrName>
                                        </p:attrNameLst>
                                      </p:cBhvr>
                                      <p:to>
                                        <p:strVal val="visible"/>
                                      </p:to>
                                    </p:set>
                                    <p:animEffect transition="in" filter="wipe(up)">
                                      <p:cBhvr>
                                        <p:cTn id="15" dur="500"/>
                                        <p:tgtEl>
                                          <p:spTgt spid="394348"/>
                                        </p:tgtEl>
                                      </p:cBhvr>
                                    </p:animEffect>
                                  </p:childTnLst>
                                </p:cTn>
                              </p:par>
                              <p:par>
                                <p:cTn id="16" presetID="22" presetClass="entr" presetSubtype="2" fill="hold" nodeType="withEffect">
                                  <p:stCondLst>
                                    <p:cond delay="0"/>
                                  </p:stCondLst>
                                  <p:childTnLst>
                                    <p:set>
                                      <p:cBhvr>
                                        <p:cTn id="17" dur="1" fill="hold">
                                          <p:stCondLst>
                                            <p:cond delay="0"/>
                                          </p:stCondLst>
                                        </p:cTn>
                                        <p:tgtEl>
                                          <p:spTgt spid="394349"/>
                                        </p:tgtEl>
                                        <p:attrNameLst>
                                          <p:attrName>style.visibility</p:attrName>
                                        </p:attrNameLst>
                                      </p:cBhvr>
                                      <p:to>
                                        <p:strVal val="visible"/>
                                      </p:to>
                                    </p:set>
                                    <p:animEffect transition="in" filter="wipe(right)">
                                      <p:cBhvr>
                                        <p:cTn id="18" dur="500"/>
                                        <p:tgtEl>
                                          <p:spTgt spid="39434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394350"/>
                                        </p:tgtEl>
                                        <p:attrNameLst>
                                          <p:attrName>style.visibility</p:attrName>
                                        </p:attrNameLst>
                                      </p:cBhvr>
                                      <p:to>
                                        <p:strVal val="visible"/>
                                      </p:to>
                                    </p:set>
                                    <p:animEffect transition="in" filter="wipe(left)">
                                      <p:cBhvr>
                                        <p:cTn id="23" dur="500"/>
                                        <p:tgtEl>
                                          <p:spTgt spid="394350"/>
                                        </p:tgtEl>
                                      </p:cBhvr>
                                    </p:animEffect>
                                  </p:childTnLst>
                                </p:cTn>
                              </p:par>
                              <p:par>
                                <p:cTn id="24" presetID="22" presetClass="entr" presetSubtype="1" fill="hold" nodeType="withEffect">
                                  <p:stCondLst>
                                    <p:cond delay="0"/>
                                  </p:stCondLst>
                                  <p:childTnLst>
                                    <p:set>
                                      <p:cBhvr>
                                        <p:cTn id="25" dur="1" fill="hold">
                                          <p:stCondLst>
                                            <p:cond delay="0"/>
                                          </p:stCondLst>
                                        </p:cTn>
                                        <p:tgtEl>
                                          <p:spTgt spid="394351"/>
                                        </p:tgtEl>
                                        <p:attrNameLst>
                                          <p:attrName>style.visibility</p:attrName>
                                        </p:attrNameLst>
                                      </p:cBhvr>
                                      <p:to>
                                        <p:strVal val="visible"/>
                                      </p:to>
                                    </p:set>
                                    <p:animEffect transition="in" filter="wipe(up)">
                                      <p:cBhvr>
                                        <p:cTn id="26" dur="500"/>
                                        <p:tgtEl>
                                          <p:spTgt spid="394351"/>
                                        </p:tgtEl>
                                      </p:cBhvr>
                                    </p:animEffect>
                                  </p:childTnLst>
                                </p:cTn>
                              </p:par>
                            </p:childTnLst>
                          </p:cTn>
                        </p:par>
                        <p:par>
                          <p:cTn id="27" fill="hold" nodeType="afterGroup">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394332"/>
                                        </p:tgtEl>
                                        <p:attrNameLst>
                                          <p:attrName>style.visibility</p:attrName>
                                        </p:attrNameLst>
                                      </p:cBhvr>
                                      <p:to>
                                        <p:strVal val="visible"/>
                                      </p:to>
                                    </p:set>
                                    <p:animEffect transition="in" filter="wipe(up)">
                                      <p:cBhvr>
                                        <p:cTn id="30" dur="500"/>
                                        <p:tgtEl>
                                          <p:spTgt spid="394332"/>
                                        </p:tgtEl>
                                      </p:cBhvr>
                                    </p:animEffect>
                                  </p:childTnLst>
                                </p:cTn>
                              </p:par>
                              <p:par>
                                <p:cTn id="31" presetID="22" presetClass="entr" presetSubtype="1" fill="hold" nodeType="withEffect">
                                  <p:stCondLst>
                                    <p:cond delay="0"/>
                                  </p:stCondLst>
                                  <p:childTnLst>
                                    <p:set>
                                      <p:cBhvr>
                                        <p:cTn id="32" dur="1" fill="hold">
                                          <p:stCondLst>
                                            <p:cond delay="0"/>
                                          </p:stCondLst>
                                        </p:cTn>
                                        <p:tgtEl>
                                          <p:spTgt spid="394347"/>
                                        </p:tgtEl>
                                        <p:attrNameLst>
                                          <p:attrName>style.visibility</p:attrName>
                                        </p:attrNameLst>
                                      </p:cBhvr>
                                      <p:to>
                                        <p:strVal val="visible"/>
                                      </p:to>
                                    </p:set>
                                    <p:animEffect transition="in" filter="wipe(up)">
                                      <p:cBhvr>
                                        <p:cTn id="33" dur="500"/>
                                        <p:tgtEl>
                                          <p:spTgt spid="39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3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7" name="Group 47"/>
          <p:cNvGrpSpPr>
            <a:grpSpLocks/>
          </p:cNvGrpSpPr>
          <p:nvPr/>
        </p:nvGrpSpPr>
        <p:grpSpPr bwMode="auto">
          <a:xfrm>
            <a:off x="3690938" y="1246188"/>
            <a:ext cx="876300" cy="827087"/>
            <a:chOff x="1778" y="1720"/>
            <a:chExt cx="722" cy="642"/>
          </a:xfrm>
        </p:grpSpPr>
        <p:sp>
          <p:nvSpPr>
            <p:cNvPr id="82988" name="Oval 41"/>
            <p:cNvSpPr>
              <a:spLocks noChangeArrowheads="1"/>
            </p:cNvSpPr>
            <p:nvPr/>
          </p:nvSpPr>
          <p:spPr bwMode="auto">
            <a:xfrm>
              <a:off x="1825" y="1720"/>
              <a:ext cx="675" cy="612"/>
            </a:xfrm>
            <a:prstGeom prst="ellipse">
              <a:avLst/>
            </a:prstGeom>
            <a:solidFill>
              <a:srgbClr val="0000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2989" name="Oval 42"/>
            <p:cNvSpPr>
              <a:spLocks noChangeArrowheads="1"/>
            </p:cNvSpPr>
            <p:nvPr/>
          </p:nvSpPr>
          <p:spPr bwMode="auto">
            <a:xfrm>
              <a:off x="1778" y="1750"/>
              <a:ext cx="675" cy="6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82951" name="Text Box 43"/>
          <p:cNvSpPr txBox="1">
            <a:spLocks noChangeArrowheads="1"/>
          </p:cNvSpPr>
          <p:nvPr/>
        </p:nvSpPr>
        <p:spPr bwMode="auto">
          <a:xfrm>
            <a:off x="3686175" y="1466850"/>
            <a:ext cx="8445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Arial" charset="0"/>
              </a:rPr>
              <a:t>closed</a:t>
            </a:r>
          </a:p>
        </p:txBody>
      </p:sp>
      <p:sp>
        <p:nvSpPr>
          <p:cNvPr id="82952" name="Text Box 46"/>
          <p:cNvSpPr txBox="1">
            <a:spLocks noChangeArrowheads="1"/>
          </p:cNvSpPr>
          <p:nvPr/>
        </p:nvSpPr>
        <p:spPr bwMode="auto">
          <a:xfrm>
            <a:off x="3597275" y="2498725"/>
            <a:ext cx="34131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Symbol" charset="0"/>
              </a:rPr>
              <a:t>L</a:t>
            </a:r>
          </a:p>
        </p:txBody>
      </p:sp>
      <p:grpSp>
        <p:nvGrpSpPr>
          <p:cNvPr id="100360" name="Group 48"/>
          <p:cNvGrpSpPr>
            <a:grpSpLocks/>
          </p:cNvGrpSpPr>
          <p:nvPr/>
        </p:nvGrpSpPr>
        <p:grpSpPr bwMode="auto">
          <a:xfrm>
            <a:off x="3652838" y="3175000"/>
            <a:ext cx="876300" cy="827088"/>
            <a:chOff x="1778" y="1720"/>
            <a:chExt cx="722" cy="642"/>
          </a:xfrm>
        </p:grpSpPr>
        <p:sp>
          <p:nvSpPr>
            <p:cNvPr id="82986" name="Oval 49"/>
            <p:cNvSpPr>
              <a:spLocks noChangeArrowheads="1"/>
            </p:cNvSpPr>
            <p:nvPr/>
          </p:nvSpPr>
          <p:spPr bwMode="auto">
            <a:xfrm>
              <a:off x="1825" y="1720"/>
              <a:ext cx="675" cy="612"/>
            </a:xfrm>
            <a:prstGeom prst="ellipse">
              <a:avLst/>
            </a:prstGeom>
            <a:solidFill>
              <a:srgbClr val="0000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2987" name="Oval 50"/>
            <p:cNvSpPr>
              <a:spLocks noChangeArrowheads="1"/>
            </p:cNvSpPr>
            <p:nvPr/>
          </p:nvSpPr>
          <p:spPr bwMode="auto">
            <a:xfrm>
              <a:off x="1778" y="1750"/>
              <a:ext cx="675" cy="6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82954" name="Text Box 51"/>
          <p:cNvSpPr txBox="1">
            <a:spLocks noChangeArrowheads="1"/>
          </p:cNvSpPr>
          <p:nvPr/>
        </p:nvSpPr>
        <p:spPr bwMode="auto">
          <a:xfrm>
            <a:off x="3711575" y="3395663"/>
            <a:ext cx="7175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Arial" charset="0"/>
              </a:rPr>
              <a:t>listen</a:t>
            </a:r>
          </a:p>
        </p:txBody>
      </p:sp>
      <p:grpSp>
        <p:nvGrpSpPr>
          <p:cNvPr id="100362" name="Group 52"/>
          <p:cNvGrpSpPr>
            <a:grpSpLocks/>
          </p:cNvGrpSpPr>
          <p:nvPr/>
        </p:nvGrpSpPr>
        <p:grpSpPr bwMode="auto">
          <a:xfrm>
            <a:off x="1643063" y="4227513"/>
            <a:ext cx="876300" cy="827087"/>
            <a:chOff x="1778" y="1720"/>
            <a:chExt cx="722" cy="642"/>
          </a:xfrm>
        </p:grpSpPr>
        <p:sp>
          <p:nvSpPr>
            <p:cNvPr id="82984" name="Oval 53"/>
            <p:cNvSpPr>
              <a:spLocks noChangeArrowheads="1"/>
            </p:cNvSpPr>
            <p:nvPr/>
          </p:nvSpPr>
          <p:spPr bwMode="auto">
            <a:xfrm>
              <a:off x="1825" y="1720"/>
              <a:ext cx="675" cy="612"/>
            </a:xfrm>
            <a:prstGeom prst="ellipse">
              <a:avLst/>
            </a:prstGeom>
            <a:solidFill>
              <a:srgbClr val="0000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2985" name="Oval 54"/>
            <p:cNvSpPr>
              <a:spLocks noChangeArrowheads="1"/>
            </p:cNvSpPr>
            <p:nvPr/>
          </p:nvSpPr>
          <p:spPr bwMode="auto">
            <a:xfrm>
              <a:off x="1778" y="1750"/>
              <a:ext cx="675" cy="6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82956" name="Text Box 55"/>
          <p:cNvSpPr txBox="1">
            <a:spLocks noChangeArrowheads="1"/>
          </p:cNvSpPr>
          <p:nvPr/>
        </p:nvSpPr>
        <p:spPr bwMode="auto">
          <a:xfrm>
            <a:off x="1733550" y="4425950"/>
            <a:ext cx="654050" cy="53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nSpc>
                <a:spcPct val="80000"/>
              </a:lnSpc>
              <a:defRPr/>
            </a:pPr>
            <a:r>
              <a:rPr lang="en-US" sz="1800" smtClean="0">
                <a:latin typeface="Arial" charset="0"/>
              </a:rPr>
              <a:t>SYN</a:t>
            </a:r>
          </a:p>
          <a:p>
            <a:pPr>
              <a:lnSpc>
                <a:spcPct val="80000"/>
              </a:lnSpc>
              <a:defRPr/>
            </a:pPr>
            <a:r>
              <a:rPr lang="en-US" sz="1800" smtClean="0">
                <a:latin typeface="Arial" charset="0"/>
              </a:rPr>
              <a:t>rcvd</a:t>
            </a:r>
          </a:p>
        </p:txBody>
      </p:sp>
      <p:grpSp>
        <p:nvGrpSpPr>
          <p:cNvPr id="100364" name="Group 56"/>
          <p:cNvGrpSpPr>
            <a:grpSpLocks/>
          </p:cNvGrpSpPr>
          <p:nvPr/>
        </p:nvGrpSpPr>
        <p:grpSpPr bwMode="auto">
          <a:xfrm>
            <a:off x="5119688" y="4189413"/>
            <a:ext cx="876300" cy="827087"/>
            <a:chOff x="1778" y="1720"/>
            <a:chExt cx="722" cy="642"/>
          </a:xfrm>
        </p:grpSpPr>
        <p:sp>
          <p:nvSpPr>
            <p:cNvPr id="82982" name="Oval 57"/>
            <p:cNvSpPr>
              <a:spLocks noChangeArrowheads="1"/>
            </p:cNvSpPr>
            <p:nvPr/>
          </p:nvSpPr>
          <p:spPr bwMode="auto">
            <a:xfrm>
              <a:off x="1825" y="1720"/>
              <a:ext cx="675" cy="612"/>
            </a:xfrm>
            <a:prstGeom prst="ellipse">
              <a:avLst/>
            </a:prstGeom>
            <a:solidFill>
              <a:srgbClr val="0000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2983" name="Oval 58"/>
            <p:cNvSpPr>
              <a:spLocks noChangeArrowheads="1"/>
            </p:cNvSpPr>
            <p:nvPr/>
          </p:nvSpPr>
          <p:spPr bwMode="auto">
            <a:xfrm>
              <a:off x="1778" y="1750"/>
              <a:ext cx="675" cy="6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82958" name="Text Box 59"/>
          <p:cNvSpPr txBox="1">
            <a:spLocks noChangeArrowheads="1"/>
          </p:cNvSpPr>
          <p:nvPr/>
        </p:nvSpPr>
        <p:spPr bwMode="auto">
          <a:xfrm>
            <a:off x="5210175" y="4387850"/>
            <a:ext cx="654050" cy="53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nSpc>
                <a:spcPct val="80000"/>
              </a:lnSpc>
              <a:defRPr/>
            </a:pPr>
            <a:r>
              <a:rPr lang="en-US" sz="1800" smtClean="0">
                <a:latin typeface="Arial" charset="0"/>
              </a:rPr>
              <a:t>SYN</a:t>
            </a:r>
          </a:p>
          <a:p>
            <a:pPr>
              <a:lnSpc>
                <a:spcPct val="80000"/>
              </a:lnSpc>
              <a:defRPr/>
            </a:pPr>
            <a:r>
              <a:rPr lang="en-US" sz="1800" smtClean="0">
                <a:latin typeface="Arial" charset="0"/>
              </a:rPr>
              <a:t>sent</a:t>
            </a:r>
          </a:p>
        </p:txBody>
      </p:sp>
      <p:grpSp>
        <p:nvGrpSpPr>
          <p:cNvPr id="100366" name="Group 60"/>
          <p:cNvGrpSpPr>
            <a:grpSpLocks/>
          </p:cNvGrpSpPr>
          <p:nvPr/>
        </p:nvGrpSpPr>
        <p:grpSpPr bwMode="auto">
          <a:xfrm>
            <a:off x="3686175" y="5060950"/>
            <a:ext cx="876300" cy="827088"/>
            <a:chOff x="1778" y="1720"/>
            <a:chExt cx="722" cy="642"/>
          </a:xfrm>
        </p:grpSpPr>
        <p:sp>
          <p:nvSpPr>
            <p:cNvPr id="82980" name="Oval 61"/>
            <p:cNvSpPr>
              <a:spLocks noChangeArrowheads="1"/>
            </p:cNvSpPr>
            <p:nvPr/>
          </p:nvSpPr>
          <p:spPr bwMode="auto">
            <a:xfrm>
              <a:off x="1825" y="1720"/>
              <a:ext cx="675" cy="612"/>
            </a:xfrm>
            <a:prstGeom prst="ellipse">
              <a:avLst/>
            </a:prstGeom>
            <a:solidFill>
              <a:srgbClr val="0000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2981" name="Oval 62"/>
            <p:cNvSpPr>
              <a:spLocks noChangeArrowheads="1"/>
            </p:cNvSpPr>
            <p:nvPr/>
          </p:nvSpPr>
          <p:spPr bwMode="auto">
            <a:xfrm>
              <a:off x="1778" y="1750"/>
              <a:ext cx="675" cy="61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82960" name="Text Box 63"/>
          <p:cNvSpPr txBox="1">
            <a:spLocks noChangeArrowheads="1"/>
          </p:cNvSpPr>
          <p:nvPr/>
        </p:nvSpPr>
        <p:spPr bwMode="auto">
          <a:xfrm>
            <a:off x="3648075" y="5348288"/>
            <a:ext cx="933450" cy="31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nSpc>
                <a:spcPct val="80000"/>
              </a:lnSpc>
              <a:defRPr/>
            </a:pPr>
            <a:r>
              <a:rPr lang="en-US" sz="1800" smtClean="0">
                <a:latin typeface="Arial" charset="0"/>
              </a:rPr>
              <a:t>ESTAB</a:t>
            </a:r>
          </a:p>
        </p:txBody>
      </p:sp>
      <p:sp>
        <p:nvSpPr>
          <p:cNvPr id="82961" name="Text Box 66"/>
          <p:cNvSpPr txBox="1">
            <a:spLocks noChangeArrowheads="1"/>
          </p:cNvSpPr>
          <p:nvPr/>
        </p:nvSpPr>
        <p:spPr bwMode="auto">
          <a:xfrm>
            <a:off x="5526088" y="2687638"/>
            <a:ext cx="2894012" cy="639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200" b="1" smtClean="0">
                <a:latin typeface="Courier New" charset="0"/>
              </a:rPr>
              <a:t>Socket clientSocket =   </a:t>
            </a:r>
          </a:p>
          <a:p>
            <a:pPr algn="l">
              <a:defRPr/>
            </a:pPr>
            <a:r>
              <a:rPr lang="en-US" sz="1200" b="1" smtClean="0">
                <a:latin typeface="Courier New" charset="0"/>
              </a:rPr>
              <a:t>  newSocket("hostname","port number");</a:t>
            </a:r>
          </a:p>
        </p:txBody>
      </p:sp>
      <p:sp>
        <p:nvSpPr>
          <p:cNvPr id="82962" name="Line 67"/>
          <p:cNvSpPr>
            <a:spLocks noChangeShapeType="1"/>
          </p:cNvSpPr>
          <p:nvPr/>
        </p:nvSpPr>
        <p:spPr bwMode="auto">
          <a:xfrm>
            <a:off x="5656263" y="3317875"/>
            <a:ext cx="252888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2963" name="Text Box 68"/>
          <p:cNvSpPr txBox="1">
            <a:spLocks noChangeArrowheads="1"/>
          </p:cNvSpPr>
          <p:nvPr/>
        </p:nvSpPr>
        <p:spPr bwMode="auto">
          <a:xfrm>
            <a:off x="5621338" y="3351213"/>
            <a:ext cx="12620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SYN(seq=x)</a:t>
            </a:r>
          </a:p>
        </p:txBody>
      </p:sp>
      <p:sp>
        <p:nvSpPr>
          <p:cNvPr id="100371" name="Freeform 69"/>
          <p:cNvSpPr>
            <a:spLocks/>
          </p:cNvSpPr>
          <p:nvPr/>
        </p:nvSpPr>
        <p:spPr bwMode="auto">
          <a:xfrm>
            <a:off x="4583113" y="1727200"/>
            <a:ext cx="914400" cy="2384425"/>
          </a:xfrm>
          <a:custGeom>
            <a:avLst/>
            <a:gdLst>
              <a:gd name="T0" fmla="*/ 0 w 576"/>
              <a:gd name="T1" fmla="*/ 0 h 1138"/>
              <a:gd name="T2" fmla="*/ 2147483647 w 576"/>
              <a:gd name="T3" fmla="*/ 0 h 1138"/>
              <a:gd name="T4" fmla="*/ 2147483647 w 576"/>
              <a:gd name="T5" fmla="*/ 2147483647 h 1138"/>
              <a:gd name="T6" fmla="*/ 0 60000 65536"/>
              <a:gd name="T7" fmla="*/ 0 60000 65536"/>
              <a:gd name="T8" fmla="*/ 0 60000 65536"/>
            </a:gdLst>
            <a:ahLst/>
            <a:cxnLst>
              <a:cxn ang="T6">
                <a:pos x="T0" y="T1"/>
              </a:cxn>
              <a:cxn ang="T7">
                <a:pos x="T2" y="T3"/>
              </a:cxn>
              <a:cxn ang="T8">
                <a:pos x="T4" y="T5"/>
              </a:cxn>
            </a:cxnLst>
            <a:rect l="0" t="0" r="r" b="b"/>
            <a:pathLst>
              <a:path w="576" h="1138">
                <a:moveTo>
                  <a:pt x="0" y="0"/>
                </a:moveTo>
                <a:lnTo>
                  <a:pt x="576" y="0"/>
                </a:lnTo>
                <a:lnTo>
                  <a:pt x="576" y="1138"/>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965" name="Line 70"/>
          <p:cNvSpPr>
            <a:spLocks noChangeShapeType="1"/>
          </p:cNvSpPr>
          <p:nvPr/>
        </p:nvSpPr>
        <p:spPr bwMode="auto">
          <a:xfrm>
            <a:off x="4075113" y="2133600"/>
            <a:ext cx="0" cy="1016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2966" name="Text Box 71"/>
          <p:cNvSpPr txBox="1">
            <a:spLocks noChangeArrowheads="1"/>
          </p:cNvSpPr>
          <p:nvPr/>
        </p:nvSpPr>
        <p:spPr bwMode="auto">
          <a:xfrm>
            <a:off x="1524000" y="2074863"/>
            <a:ext cx="25781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200" b="1" smtClean="0">
                <a:latin typeface="Courier New" charset="0"/>
              </a:rPr>
              <a:t>Socket connectionSocket = welcomeSocket.accept();</a:t>
            </a:r>
          </a:p>
        </p:txBody>
      </p:sp>
      <p:sp>
        <p:nvSpPr>
          <p:cNvPr id="82967" name="Line 72"/>
          <p:cNvSpPr>
            <a:spLocks noChangeShapeType="1"/>
          </p:cNvSpPr>
          <p:nvPr/>
        </p:nvSpPr>
        <p:spPr bwMode="auto">
          <a:xfrm>
            <a:off x="1882775" y="2522538"/>
            <a:ext cx="1965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00375" name="Freeform 73"/>
          <p:cNvSpPr>
            <a:spLocks/>
          </p:cNvSpPr>
          <p:nvPr/>
        </p:nvSpPr>
        <p:spPr bwMode="auto">
          <a:xfrm>
            <a:off x="2051050" y="3836988"/>
            <a:ext cx="1579563" cy="373062"/>
          </a:xfrm>
          <a:custGeom>
            <a:avLst/>
            <a:gdLst>
              <a:gd name="T0" fmla="*/ 2147483647 w 1123"/>
              <a:gd name="T1" fmla="*/ 0 h 235"/>
              <a:gd name="T2" fmla="*/ 0 w 1123"/>
              <a:gd name="T3" fmla="*/ 0 h 235"/>
              <a:gd name="T4" fmla="*/ 0 w 1123"/>
              <a:gd name="T5" fmla="*/ 2147483647 h 235"/>
              <a:gd name="T6" fmla="*/ 0 60000 65536"/>
              <a:gd name="T7" fmla="*/ 0 60000 65536"/>
              <a:gd name="T8" fmla="*/ 0 60000 65536"/>
            </a:gdLst>
            <a:ahLst/>
            <a:cxnLst>
              <a:cxn ang="T6">
                <a:pos x="T0" y="T1"/>
              </a:cxn>
              <a:cxn ang="T7">
                <a:pos x="T2" y="T3"/>
              </a:cxn>
              <a:cxn ang="T8">
                <a:pos x="T4" y="T5"/>
              </a:cxn>
            </a:cxnLst>
            <a:rect l="0" t="0" r="r" b="b"/>
            <a:pathLst>
              <a:path w="1123" h="235">
                <a:moveTo>
                  <a:pt x="1123" y="0"/>
                </a:moveTo>
                <a:lnTo>
                  <a:pt x="0" y="0"/>
                </a:lnTo>
                <a:lnTo>
                  <a:pt x="0" y="235"/>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969" name="Text Box 74"/>
          <p:cNvSpPr txBox="1">
            <a:spLocks noChangeArrowheads="1"/>
          </p:cNvSpPr>
          <p:nvPr/>
        </p:nvSpPr>
        <p:spPr bwMode="auto">
          <a:xfrm>
            <a:off x="1785938" y="2838450"/>
            <a:ext cx="8048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SYN(x)</a:t>
            </a:r>
          </a:p>
        </p:txBody>
      </p:sp>
      <p:sp>
        <p:nvSpPr>
          <p:cNvPr id="82970" name="Line 75"/>
          <p:cNvSpPr>
            <a:spLocks noChangeShapeType="1"/>
          </p:cNvSpPr>
          <p:nvPr/>
        </p:nvSpPr>
        <p:spPr bwMode="auto">
          <a:xfrm>
            <a:off x="1246188" y="3136900"/>
            <a:ext cx="1965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2971" name="Text Box 76"/>
          <p:cNvSpPr txBox="1">
            <a:spLocks noChangeArrowheads="1"/>
          </p:cNvSpPr>
          <p:nvPr/>
        </p:nvSpPr>
        <p:spPr bwMode="auto">
          <a:xfrm>
            <a:off x="930275" y="2989263"/>
            <a:ext cx="2606675"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nSpc>
                <a:spcPct val="80000"/>
              </a:lnSpc>
              <a:defRPr/>
            </a:pPr>
            <a:endParaRPr lang="en-US" sz="1400" smtClean="0"/>
          </a:p>
          <a:p>
            <a:pPr>
              <a:lnSpc>
                <a:spcPct val="90000"/>
              </a:lnSpc>
              <a:defRPr/>
            </a:pPr>
            <a:r>
              <a:rPr lang="en-US" sz="1400" smtClean="0"/>
              <a:t>SYNACK(seq=y,ACKnum=x+1)</a:t>
            </a:r>
          </a:p>
          <a:p>
            <a:pPr>
              <a:lnSpc>
                <a:spcPct val="90000"/>
              </a:lnSpc>
              <a:defRPr/>
            </a:pPr>
            <a:r>
              <a:rPr lang="en-US" sz="1400" smtClean="0"/>
              <a:t>create new socket for </a:t>
            </a:r>
          </a:p>
          <a:p>
            <a:pPr>
              <a:lnSpc>
                <a:spcPct val="90000"/>
              </a:lnSpc>
              <a:defRPr/>
            </a:pPr>
            <a:r>
              <a:rPr lang="en-US" sz="1400" smtClean="0"/>
              <a:t>communication back to client</a:t>
            </a:r>
          </a:p>
        </p:txBody>
      </p:sp>
      <p:sp>
        <p:nvSpPr>
          <p:cNvPr id="100379" name="Freeform 77"/>
          <p:cNvSpPr>
            <a:spLocks/>
          </p:cNvSpPr>
          <p:nvPr/>
        </p:nvSpPr>
        <p:spPr bwMode="auto">
          <a:xfrm flipV="1">
            <a:off x="2046288" y="5076825"/>
            <a:ext cx="1579562" cy="373063"/>
          </a:xfrm>
          <a:custGeom>
            <a:avLst/>
            <a:gdLst>
              <a:gd name="T0" fmla="*/ 2147483647 w 1123"/>
              <a:gd name="T1" fmla="*/ 0 h 235"/>
              <a:gd name="T2" fmla="*/ 0 w 1123"/>
              <a:gd name="T3" fmla="*/ 0 h 235"/>
              <a:gd name="T4" fmla="*/ 0 w 1123"/>
              <a:gd name="T5" fmla="*/ 2147483647 h 235"/>
              <a:gd name="T6" fmla="*/ 0 60000 65536"/>
              <a:gd name="T7" fmla="*/ 0 60000 65536"/>
              <a:gd name="T8" fmla="*/ 0 60000 65536"/>
            </a:gdLst>
            <a:ahLst/>
            <a:cxnLst>
              <a:cxn ang="T6">
                <a:pos x="T0" y="T1"/>
              </a:cxn>
              <a:cxn ang="T7">
                <a:pos x="T2" y="T3"/>
              </a:cxn>
              <a:cxn ang="T8">
                <a:pos x="T4" y="T5"/>
              </a:cxn>
            </a:cxnLst>
            <a:rect l="0" t="0" r="r" b="b"/>
            <a:pathLst>
              <a:path w="1123" h="235">
                <a:moveTo>
                  <a:pt x="1123" y="0"/>
                </a:moveTo>
                <a:lnTo>
                  <a:pt x="0" y="0"/>
                </a:lnTo>
                <a:lnTo>
                  <a:pt x="0" y="235"/>
                </a:lnTo>
              </a:path>
            </a:pathLst>
          </a:custGeom>
          <a:noFill/>
          <a:ln w="9525"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0380" name="Freeform 78"/>
          <p:cNvSpPr>
            <a:spLocks/>
          </p:cNvSpPr>
          <p:nvPr/>
        </p:nvSpPr>
        <p:spPr bwMode="auto">
          <a:xfrm flipH="1" flipV="1">
            <a:off x="4613275" y="5094288"/>
            <a:ext cx="947738" cy="373062"/>
          </a:xfrm>
          <a:custGeom>
            <a:avLst/>
            <a:gdLst>
              <a:gd name="T0" fmla="*/ 2147483647 w 1123"/>
              <a:gd name="T1" fmla="*/ 0 h 235"/>
              <a:gd name="T2" fmla="*/ 0 w 1123"/>
              <a:gd name="T3" fmla="*/ 0 h 235"/>
              <a:gd name="T4" fmla="*/ 0 w 1123"/>
              <a:gd name="T5" fmla="*/ 2147483647 h 235"/>
              <a:gd name="T6" fmla="*/ 0 60000 65536"/>
              <a:gd name="T7" fmla="*/ 0 60000 65536"/>
              <a:gd name="T8" fmla="*/ 0 60000 65536"/>
            </a:gdLst>
            <a:ahLst/>
            <a:cxnLst>
              <a:cxn ang="T6">
                <a:pos x="T0" y="T1"/>
              </a:cxn>
              <a:cxn ang="T7">
                <a:pos x="T2" y="T3"/>
              </a:cxn>
              <a:cxn ang="T8">
                <a:pos x="T4" y="T5"/>
              </a:cxn>
            </a:cxnLst>
            <a:rect l="0" t="0" r="r" b="b"/>
            <a:pathLst>
              <a:path w="1123" h="235">
                <a:moveTo>
                  <a:pt x="1123" y="0"/>
                </a:moveTo>
                <a:lnTo>
                  <a:pt x="0" y="0"/>
                </a:lnTo>
                <a:lnTo>
                  <a:pt x="0" y="235"/>
                </a:lnTo>
              </a:path>
            </a:pathLst>
          </a:custGeom>
          <a:noFill/>
          <a:ln w="9525"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974" name="Text Box 79"/>
          <p:cNvSpPr txBox="1">
            <a:spLocks noChangeArrowheads="1"/>
          </p:cNvSpPr>
          <p:nvPr/>
        </p:nvSpPr>
        <p:spPr bwMode="auto">
          <a:xfrm>
            <a:off x="5608638" y="4970463"/>
            <a:ext cx="2606675" cy="6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nSpc>
                <a:spcPct val="80000"/>
              </a:lnSpc>
              <a:defRPr/>
            </a:pPr>
            <a:endParaRPr lang="en-US" sz="1400" smtClean="0"/>
          </a:p>
          <a:p>
            <a:pPr>
              <a:lnSpc>
                <a:spcPct val="90000"/>
              </a:lnSpc>
              <a:defRPr/>
            </a:pPr>
            <a:r>
              <a:rPr lang="en-US" sz="1400" smtClean="0"/>
              <a:t>SYNACK(seq=y,ACKnum=x+1)</a:t>
            </a:r>
          </a:p>
          <a:p>
            <a:pPr>
              <a:lnSpc>
                <a:spcPct val="90000"/>
              </a:lnSpc>
              <a:defRPr/>
            </a:pPr>
            <a:endParaRPr lang="en-US" sz="1400" smtClean="0"/>
          </a:p>
        </p:txBody>
      </p:sp>
      <p:sp>
        <p:nvSpPr>
          <p:cNvPr id="82975" name="Line 80"/>
          <p:cNvSpPr>
            <a:spLocks noChangeShapeType="1"/>
          </p:cNvSpPr>
          <p:nvPr/>
        </p:nvSpPr>
        <p:spPr bwMode="auto">
          <a:xfrm>
            <a:off x="5718175" y="5435600"/>
            <a:ext cx="25288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2976" name="Text Box 81"/>
          <p:cNvSpPr txBox="1">
            <a:spLocks noChangeArrowheads="1"/>
          </p:cNvSpPr>
          <p:nvPr/>
        </p:nvSpPr>
        <p:spPr bwMode="auto">
          <a:xfrm>
            <a:off x="6018213" y="5248275"/>
            <a:ext cx="1744662"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nSpc>
                <a:spcPct val="80000"/>
              </a:lnSpc>
              <a:defRPr/>
            </a:pPr>
            <a:endParaRPr lang="en-US" sz="1400" smtClean="0"/>
          </a:p>
          <a:p>
            <a:pPr>
              <a:lnSpc>
                <a:spcPct val="90000"/>
              </a:lnSpc>
              <a:defRPr/>
            </a:pPr>
            <a:r>
              <a:rPr lang="en-US" sz="1400" smtClean="0"/>
              <a:t>ACK(ACKnum=y+1)</a:t>
            </a:r>
          </a:p>
          <a:p>
            <a:pPr>
              <a:lnSpc>
                <a:spcPct val="90000"/>
              </a:lnSpc>
              <a:defRPr/>
            </a:pPr>
            <a:endParaRPr lang="en-US" sz="1400" smtClean="0"/>
          </a:p>
        </p:txBody>
      </p:sp>
      <p:sp>
        <p:nvSpPr>
          <p:cNvPr id="82977" name="Line 82"/>
          <p:cNvSpPr>
            <a:spLocks noChangeShapeType="1"/>
          </p:cNvSpPr>
          <p:nvPr/>
        </p:nvSpPr>
        <p:spPr bwMode="auto">
          <a:xfrm>
            <a:off x="849313" y="5822950"/>
            <a:ext cx="1965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2978" name="Text Box 83"/>
          <p:cNvSpPr txBox="1">
            <a:spLocks noChangeArrowheads="1"/>
          </p:cNvSpPr>
          <p:nvPr/>
        </p:nvSpPr>
        <p:spPr bwMode="auto">
          <a:xfrm>
            <a:off x="909638" y="5356225"/>
            <a:ext cx="1744662"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nSpc>
                <a:spcPct val="80000"/>
              </a:lnSpc>
              <a:defRPr/>
            </a:pPr>
            <a:endParaRPr lang="en-US" sz="1400" smtClean="0"/>
          </a:p>
          <a:p>
            <a:pPr>
              <a:lnSpc>
                <a:spcPct val="90000"/>
              </a:lnSpc>
              <a:defRPr/>
            </a:pPr>
            <a:r>
              <a:rPr lang="en-US" sz="1400" smtClean="0"/>
              <a:t>ACK(ACKnum=y+1)</a:t>
            </a:r>
          </a:p>
          <a:p>
            <a:pPr>
              <a:lnSpc>
                <a:spcPct val="90000"/>
              </a:lnSpc>
              <a:defRPr/>
            </a:pPr>
            <a:endParaRPr lang="en-US" sz="1400" smtClean="0"/>
          </a:p>
        </p:txBody>
      </p:sp>
      <p:sp>
        <p:nvSpPr>
          <p:cNvPr id="82979" name="Text Box 84"/>
          <p:cNvSpPr txBox="1">
            <a:spLocks noChangeArrowheads="1"/>
          </p:cNvSpPr>
          <p:nvPr/>
        </p:nvSpPr>
        <p:spPr bwMode="auto">
          <a:xfrm>
            <a:off x="1560513" y="5788025"/>
            <a:ext cx="3413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Symbol" charset="0"/>
              </a:rPr>
              <a:t>L</a:t>
            </a:r>
          </a:p>
        </p:txBody>
      </p:sp>
      <p:sp>
        <p:nvSpPr>
          <p:cNvPr id="47" name="Title 1"/>
          <p:cNvSpPr>
            <a:spLocks noGrp="1"/>
          </p:cNvSpPr>
          <p:nvPr>
            <p:ph type="title"/>
          </p:nvPr>
        </p:nvSpPr>
        <p:spPr>
          <a:xfrm>
            <a:off x="0" y="0"/>
            <a:ext cx="8001000" cy="685800"/>
          </a:xfrm>
        </p:spPr>
        <p:txBody>
          <a:bodyPr>
            <a:normAutofit fontScale="90000"/>
          </a:bodyPr>
          <a:lstStyle/>
          <a:p>
            <a:r>
              <a:rPr lang="en-US" dirty="0" smtClean="0"/>
              <a:t>TCP: Reliable Transport</a:t>
            </a:r>
            <a:endParaRPr lang="en-US" dirty="0"/>
          </a:p>
        </p:txBody>
      </p:sp>
      <p:sp>
        <p:nvSpPr>
          <p:cNvPr id="48" name="TextBox 47"/>
          <p:cNvSpPr txBox="1"/>
          <p:nvPr/>
        </p:nvSpPr>
        <p:spPr>
          <a:xfrm>
            <a:off x="320921" y="803790"/>
            <a:ext cx="8233985" cy="584775"/>
          </a:xfrm>
          <a:prstGeom prst="rect">
            <a:avLst/>
          </a:prstGeom>
          <a:noFill/>
        </p:spPr>
        <p:txBody>
          <a:bodyPr wrap="none" rtlCol="0">
            <a:spAutoFit/>
          </a:bodyPr>
          <a:lstStyle/>
          <a:p>
            <a:r>
              <a:rPr lang="en-US" sz="3200" dirty="0" smtClean="0">
                <a:solidFill>
                  <a:srgbClr val="FF0000"/>
                </a:solidFill>
              </a:rPr>
              <a:t>Connection Management: TCP 3-way handshake</a:t>
            </a:r>
            <a:endParaRPr lang="en-US" sz="2800" dirty="0" smtClean="0">
              <a:solidFill>
                <a:srgbClr val="FF0000"/>
              </a:solidFill>
            </a:endParaRPr>
          </a:p>
        </p:txBody>
      </p:sp>
    </p:spTree>
    <p:extLst>
      <p:ext uri="{BB962C8B-B14F-4D97-AF65-F5344CB8AC3E}">
        <p14:creationId xmlns:p14="http://schemas.microsoft.com/office/powerpoint/2010/main" val="3208963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Rectangle 47"/>
          <p:cNvSpPr>
            <a:spLocks noGrp="1" noChangeArrowheads="1"/>
          </p:cNvSpPr>
          <p:nvPr>
            <p:ph type="body" sz="half" idx="2"/>
          </p:nvPr>
        </p:nvSpPr>
        <p:spPr>
          <a:xfrm>
            <a:off x="736600" y="1328738"/>
            <a:ext cx="7683500" cy="4648200"/>
          </a:xfrm>
        </p:spPr>
        <p:txBody>
          <a:bodyPr/>
          <a:lstStyle/>
          <a:p>
            <a:pPr>
              <a:buFont typeface="Wingdings" charset="0"/>
              <a:buChar char="v"/>
              <a:defRPr/>
            </a:pPr>
            <a:r>
              <a:rPr lang="en-US">
                <a:ea typeface="ＭＳ Ｐゴシック" charset="0"/>
                <a:cs typeface="+mn-cs"/>
              </a:rPr>
              <a:t>client, server each close their side of connection</a:t>
            </a:r>
          </a:p>
          <a:p>
            <a:pPr lvl="1">
              <a:buFont typeface="Wingdings" charset="0"/>
              <a:buChar char="§"/>
              <a:defRPr/>
            </a:pPr>
            <a:r>
              <a:rPr lang="en-US">
                <a:ea typeface="ＭＳ Ｐゴシック" charset="0"/>
              </a:rPr>
              <a:t>send TCP segment with FIN bit = 1</a:t>
            </a:r>
          </a:p>
          <a:p>
            <a:pPr>
              <a:buFont typeface="Wingdings" charset="0"/>
              <a:buChar char="v"/>
              <a:defRPr/>
            </a:pPr>
            <a:r>
              <a:rPr lang="en-US">
                <a:ea typeface="ＭＳ Ｐゴシック" charset="0"/>
                <a:cs typeface="+mn-cs"/>
              </a:rPr>
              <a:t>respond to received FIN with ACK</a:t>
            </a:r>
          </a:p>
          <a:p>
            <a:pPr lvl="1">
              <a:buFont typeface="Wingdings" charset="0"/>
              <a:buChar char="§"/>
              <a:defRPr/>
            </a:pPr>
            <a:r>
              <a:rPr lang="en-US">
                <a:ea typeface="ＭＳ Ｐゴシック" charset="0"/>
              </a:rPr>
              <a:t>on receiving FIN, ACK can be combined with own FIN</a:t>
            </a:r>
          </a:p>
          <a:p>
            <a:pPr>
              <a:buFont typeface="Wingdings" charset="0"/>
              <a:buChar char="v"/>
              <a:defRPr/>
            </a:pPr>
            <a:r>
              <a:rPr lang="en-US">
                <a:ea typeface="ＭＳ Ｐゴシック" charset="0"/>
                <a:cs typeface="+mn-cs"/>
              </a:rPr>
              <a:t>simultaneous FIN exchanges can be handled</a:t>
            </a:r>
          </a:p>
        </p:txBody>
      </p:sp>
      <p:sp>
        <p:nvSpPr>
          <p:cNvPr id="2" name="Title 1"/>
          <p:cNvSpPr>
            <a:spLocks noGrp="1"/>
          </p:cNvSpPr>
          <p:nvPr>
            <p:ph type="title"/>
          </p:nvPr>
        </p:nvSpPr>
        <p:spPr/>
        <p:txBody>
          <a:bodyPr>
            <a:normAutofit fontScale="90000"/>
          </a:bodyPr>
          <a:lstStyle/>
          <a:p>
            <a:r>
              <a:rPr lang="en-US" dirty="0" smtClean="0"/>
              <a:t>TCP: Reliable Transport</a:t>
            </a:r>
            <a:endParaRPr lang="en-US" dirty="0"/>
          </a:p>
        </p:txBody>
      </p:sp>
      <p:sp>
        <p:nvSpPr>
          <p:cNvPr id="8" name="TextBox 7"/>
          <p:cNvSpPr txBox="1"/>
          <p:nvPr/>
        </p:nvSpPr>
        <p:spPr>
          <a:xfrm>
            <a:off x="320921" y="803790"/>
            <a:ext cx="7780335" cy="584775"/>
          </a:xfrm>
          <a:prstGeom prst="rect">
            <a:avLst/>
          </a:prstGeom>
          <a:noFill/>
        </p:spPr>
        <p:txBody>
          <a:bodyPr wrap="none" rtlCol="0">
            <a:spAutoFit/>
          </a:bodyPr>
          <a:lstStyle/>
          <a:p>
            <a:r>
              <a:rPr lang="en-US" sz="3200" dirty="0" smtClean="0">
                <a:solidFill>
                  <a:srgbClr val="FF0000"/>
                </a:solidFill>
              </a:rPr>
              <a:t>Connection Management: Closing connection</a:t>
            </a:r>
            <a:endParaRPr lang="en-US" sz="2800" dirty="0" smtClean="0">
              <a:solidFill>
                <a:srgbClr val="FF0000"/>
              </a:solidFill>
            </a:endParaRPr>
          </a:p>
        </p:txBody>
      </p:sp>
    </p:spTree>
    <p:extLst>
      <p:ext uri="{BB962C8B-B14F-4D97-AF65-F5344CB8AC3E}">
        <p14:creationId xmlns:p14="http://schemas.microsoft.com/office/powerpoint/2010/main" val="4123326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Line 4"/>
          <p:cNvSpPr>
            <a:spLocks noChangeShapeType="1"/>
          </p:cNvSpPr>
          <p:nvPr/>
        </p:nvSpPr>
        <p:spPr bwMode="auto">
          <a:xfrm flipH="1">
            <a:off x="3471863" y="2081213"/>
            <a:ext cx="1587" cy="394811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4998" name="Line 10"/>
          <p:cNvSpPr>
            <a:spLocks noChangeShapeType="1"/>
          </p:cNvSpPr>
          <p:nvPr/>
        </p:nvSpPr>
        <p:spPr bwMode="auto">
          <a:xfrm flipH="1">
            <a:off x="6061075" y="2151063"/>
            <a:ext cx="1588" cy="3417887"/>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nvGrpSpPr>
          <p:cNvPr id="396362" name="Group 74"/>
          <p:cNvGrpSpPr>
            <a:grpSpLocks/>
          </p:cNvGrpSpPr>
          <p:nvPr/>
        </p:nvGrpSpPr>
        <p:grpSpPr bwMode="auto">
          <a:xfrm>
            <a:off x="544513" y="2762250"/>
            <a:ext cx="1335087" cy="854075"/>
            <a:chOff x="343" y="1740"/>
            <a:chExt cx="841" cy="538"/>
          </a:xfrm>
        </p:grpSpPr>
        <p:sp>
          <p:nvSpPr>
            <p:cNvPr id="85085" name="Text Box 34"/>
            <p:cNvSpPr txBox="1">
              <a:spLocks noChangeArrowheads="1"/>
            </p:cNvSpPr>
            <p:nvPr/>
          </p:nvSpPr>
          <p:spPr bwMode="auto">
            <a:xfrm>
              <a:off x="343" y="2066"/>
              <a:ext cx="84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FIN_WAIT_2</a:t>
              </a:r>
            </a:p>
          </p:txBody>
        </p:sp>
        <p:sp>
          <p:nvSpPr>
            <p:cNvPr id="85086" name="Line 35"/>
            <p:cNvSpPr>
              <a:spLocks noChangeShapeType="1"/>
            </p:cNvSpPr>
            <p:nvPr/>
          </p:nvSpPr>
          <p:spPr bwMode="auto">
            <a:xfrm>
              <a:off x="634" y="1740"/>
              <a:ext cx="0" cy="3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396361" name="Group 73"/>
          <p:cNvGrpSpPr>
            <a:grpSpLocks/>
          </p:cNvGrpSpPr>
          <p:nvPr/>
        </p:nvGrpSpPr>
        <p:grpSpPr bwMode="auto">
          <a:xfrm>
            <a:off x="7175500" y="2101850"/>
            <a:ext cx="1390650" cy="960438"/>
            <a:chOff x="4520" y="1324"/>
            <a:chExt cx="876" cy="605"/>
          </a:xfrm>
        </p:grpSpPr>
        <p:sp>
          <p:nvSpPr>
            <p:cNvPr id="85083" name="Text Box 37"/>
            <p:cNvSpPr txBox="1">
              <a:spLocks noChangeArrowheads="1"/>
            </p:cNvSpPr>
            <p:nvPr/>
          </p:nvSpPr>
          <p:spPr bwMode="auto">
            <a:xfrm>
              <a:off x="4520" y="1717"/>
              <a:ext cx="87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CLOSE_WAIT</a:t>
              </a:r>
            </a:p>
          </p:txBody>
        </p:sp>
        <p:sp>
          <p:nvSpPr>
            <p:cNvPr id="85084" name="Line 38"/>
            <p:cNvSpPr>
              <a:spLocks noChangeShapeType="1"/>
            </p:cNvSpPr>
            <p:nvPr/>
          </p:nvSpPr>
          <p:spPr bwMode="auto">
            <a:xfrm>
              <a:off x="5171" y="1324"/>
              <a:ext cx="0" cy="41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396363" name="Group 75"/>
          <p:cNvGrpSpPr>
            <a:grpSpLocks/>
          </p:cNvGrpSpPr>
          <p:nvPr/>
        </p:nvGrpSpPr>
        <p:grpSpPr bwMode="auto">
          <a:xfrm>
            <a:off x="3513138" y="3870325"/>
            <a:ext cx="2495550" cy="579438"/>
            <a:chOff x="2213" y="2438"/>
            <a:chExt cx="1572" cy="365"/>
          </a:xfrm>
        </p:grpSpPr>
        <p:sp>
          <p:nvSpPr>
            <p:cNvPr id="85080" name="Line 41"/>
            <p:cNvSpPr>
              <a:spLocks noChangeShapeType="1"/>
            </p:cNvSpPr>
            <p:nvPr/>
          </p:nvSpPr>
          <p:spPr bwMode="auto">
            <a:xfrm flipH="1">
              <a:off x="2213" y="2483"/>
              <a:ext cx="1572" cy="320"/>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5081" name="Rectangle 42"/>
            <p:cNvSpPr>
              <a:spLocks noChangeArrowheads="1"/>
            </p:cNvSpPr>
            <p:nvPr/>
          </p:nvSpPr>
          <p:spPr bwMode="auto">
            <a:xfrm>
              <a:off x="2669" y="2438"/>
              <a:ext cx="590" cy="36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5082" name="Text Box 43"/>
            <p:cNvSpPr txBox="1">
              <a:spLocks noChangeArrowheads="1"/>
            </p:cNvSpPr>
            <p:nvPr/>
          </p:nvSpPr>
          <p:spPr bwMode="auto">
            <a:xfrm>
              <a:off x="2455" y="2562"/>
              <a:ext cx="105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FINbit=1, seq=y</a:t>
              </a:r>
            </a:p>
          </p:txBody>
        </p:sp>
      </p:grpSp>
      <p:grpSp>
        <p:nvGrpSpPr>
          <p:cNvPr id="396368" name="Group 80"/>
          <p:cNvGrpSpPr>
            <a:grpSpLocks/>
          </p:cNvGrpSpPr>
          <p:nvPr/>
        </p:nvGrpSpPr>
        <p:grpSpPr bwMode="auto">
          <a:xfrm>
            <a:off x="3543300" y="4578350"/>
            <a:ext cx="2508250" cy="582613"/>
            <a:chOff x="2232" y="2884"/>
            <a:chExt cx="1580" cy="367"/>
          </a:xfrm>
        </p:grpSpPr>
        <p:sp>
          <p:nvSpPr>
            <p:cNvPr id="85077" name="Line 44"/>
            <p:cNvSpPr>
              <a:spLocks noChangeShapeType="1"/>
            </p:cNvSpPr>
            <p:nvPr/>
          </p:nvSpPr>
          <p:spPr bwMode="auto">
            <a:xfrm>
              <a:off x="2232" y="2884"/>
              <a:ext cx="1580" cy="367"/>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5078" name="Rectangle 46"/>
            <p:cNvSpPr>
              <a:spLocks noChangeArrowheads="1"/>
            </p:cNvSpPr>
            <p:nvPr/>
          </p:nvSpPr>
          <p:spPr bwMode="auto">
            <a:xfrm>
              <a:off x="2553" y="2995"/>
              <a:ext cx="896" cy="20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5079" name="Text Box 47"/>
            <p:cNvSpPr txBox="1">
              <a:spLocks noChangeArrowheads="1"/>
            </p:cNvSpPr>
            <p:nvPr/>
          </p:nvSpPr>
          <p:spPr bwMode="auto">
            <a:xfrm>
              <a:off x="2246" y="2958"/>
              <a:ext cx="1534"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ACKbit=1; ACKnum=y+1</a:t>
              </a:r>
            </a:p>
          </p:txBody>
        </p:sp>
      </p:grpSp>
      <p:grpSp>
        <p:nvGrpSpPr>
          <p:cNvPr id="396360" name="Group 72"/>
          <p:cNvGrpSpPr>
            <a:grpSpLocks/>
          </p:cNvGrpSpPr>
          <p:nvPr/>
        </p:nvGrpSpPr>
        <p:grpSpPr bwMode="auto">
          <a:xfrm>
            <a:off x="2090738" y="2901950"/>
            <a:ext cx="4930775" cy="854075"/>
            <a:chOff x="1317" y="1828"/>
            <a:chExt cx="3106" cy="538"/>
          </a:xfrm>
        </p:grpSpPr>
        <p:sp>
          <p:nvSpPr>
            <p:cNvPr id="85072" name="Line 13"/>
            <p:cNvSpPr>
              <a:spLocks noChangeShapeType="1"/>
            </p:cNvSpPr>
            <p:nvPr/>
          </p:nvSpPr>
          <p:spPr bwMode="auto">
            <a:xfrm flipH="1">
              <a:off x="2186" y="1828"/>
              <a:ext cx="1580" cy="367"/>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5073" name="Rectangle 14"/>
            <p:cNvSpPr>
              <a:spLocks noChangeArrowheads="1"/>
            </p:cNvSpPr>
            <p:nvPr/>
          </p:nvSpPr>
          <p:spPr bwMode="auto">
            <a:xfrm>
              <a:off x="2507" y="1912"/>
              <a:ext cx="896" cy="20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5074" name="Text Box 15"/>
            <p:cNvSpPr txBox="1">
              <a:spLocks noChangeArrowheads="1"/>
            </p:cNvSpPr>
            <p:nvPr/>
          </p:nvSpPr>
          <p:spPr bwMode="auto">
            <a:xfrm>
              <a:off x="2200" y="1875"/>
              <a:ext cx="1534"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ACKbit=1; ACKnum=x+1</a:t>
              </a:r>
            </a:p>
          </p:txBody>
        </p:sp>
        <p:sp>
          <p:nvSpPr>
            <p:cNvPr id="85075" name="Text Box 21"/>
            <p:cNvSpPr txBox="1">
              <a:spLocks noChangeArrowheads="1"/>
            </p:cNvSpPr>
            <p:nvPr/>
          </p:nvSpPr>
          <p:spPr bwMode="auto">
            <a:xfrm>
              <a:off x="1317" y="2066"/>
              <a:ext cx="867" cy="3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lnSpc>
                  <a:spcPct val="90000"/>
                </a:lnSpc>
                <a:defRPr/>
              </a:pPr>
              <a:r>
                <a:rPr lang="en-US" sz="1400" smtClean="0"/>
                <a:t> wait for server</a:t>
              </a:r>
            </a:p>
            <a:p>
              <a:pPr algn="r">
                <a:lnSpc>
                  <a:spcPct val="90000"/>
                </a:lnSpc>
                <a:defRPr/>
              </a:pPr>
              <a:r>
                <a:rPr lang="en-US" sz="1400" smtClean="0"/>
                <a:t>close</a:t>
              </a:r>
            </a:p>
          </p:txBody>
        </p:sp>
        <p:sp>
          <p:nvSpPr>
            <p:cNvPr id="85076" name="Text Box 49"/>
            <p:cNvSpPr txBox="1">
              <a:spLocks noChangeArrowheads="1"/>
            </p:cNvSpPr>
            <p:nvPr/>
          </p:nvSpPr>
          <p:spPr bwMode="auto">
            <a:xfrm>
              <a:off x="3822" y="1979"/>
              <a:ext cx="601" cy="3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lnSpc>
                  <a:spcPct val="90000"/>
                </a:lnSpc>
                <a:defRPr/>
              </a:pPr>
              <a:r>
                <a:rPr lang="en-US" sz="1400" smtClean="0"/>
                <a:t>can still</a:t>
              </a:r>
            </a:p>
            <a:p>
              <a:pPr algn="l">
                <a:lnSpc>
                  <a:spcPct val="90000"/>
                </a:lnSpc>
                <a:defRPr/>
              </a:pPr>
              <a:r>
                <a:rPr lang="en-US" sz="1400" smtClean="0"/>
                <a:t>send data</a:t>
              </a:r>
            </a:p>
          </p:txBody>
        </p:sp>
      </p:grpSp>
      <p:grpSp>
        <p:nvGrpSpPr>
          <p:cNvPr id="396366" name="Group 78"/>
          <p:cNvGrpSpPr>
            <a:grpSpLocks/>
          </p:cNvGrpSpPr>
          <p:nvPr/>
        </p:nvGrpSpPr>
        <p:grpSpPr bwMode="auto">
          <a:xfrm>
            <a:off x="6059488" y="3032125"/>
            <a:ext cx="2501900" cy="1735138"/>
            <a:chOff x="3817" y="1910"/>
            <a:chExt cx="1576" cy="1093"/>
          </a:xfrm>
        </p:grpSpPr>
        <p:sp>
          <p:nvSpPr>
            <p:cNvPr id="85068" name="Text Box 50"/>
            <p:cNvSpPr txBox="1">
              <a:spLocks noChangeArrowheads="1"/>
            </p:cNvSpPr>
            <p:nvPr/>
          </p:nvSpPr>
          <p:spPr bwMode="auto">
            <a:xfrm>
              <a:off x="3817" y="2703"/>
              <a:ext cx="792" cy="3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lnSpc>
                  <a:spcPct val="90000"/>
                </a:lnSpc>
                <a:defRPr/>
              </a:pPr>
              <a:r>
                <a:rPr lang="en-US" sz="1400" smtClean="0"/>
                <a:t>can no longer</a:t>
              </a:r>
            </a:p>
            <a:p>
              <a:pPr algn="l">
                <a:lnSpc>
                  <a:spcPct val="90000"/>
                </a:lnSpc>
                <a:defRPr/>
              </a:pPr>
              <a:r>
                <a:rPr lang="en-US" sz="1400" smtClean="0"/>
                <a:t>send data</a:t>
              </a:r>
            </a:p>
          </p:txBody>
        </p:sp>
        <p:grpSp>
          <p:nvGrpSpPr>
            <p:cNvPr id="102476" name="Group 76"/>
            <p:cNvGrpSpPr>
              <a:grpSpLocks/>
            </p:cNvGrpSpPr>
            <p:nvPr/>
          </p:nvGrpSpPr>
          <p:grpSpPr bwMode="auto">
            <a:xfrm>
              <a:off x="4691" y="1910"/>
              <a:ext cx="702" cy="723"/>
              <a:chOff x="4691" y="1910"/>
              <a:chExt cx="702" cy="723"/>
            </a:xfrm>
          </p:grpSpPr>
          <p:sp>
            <p:nvSpPr>
              <p:cNvPr id="85070" name="Line 39"/>
              <p:cNvSpPr>
                <a:spLocks noChangeShapeType="1"/>
              </p:cNvSpPr>
              <p:nvPr/>
            </p:nvSpPr>
            <p:spPr bwMode="auto">
              <a:xfrm>
                <a:off x="5167" y="1910"/>
                <a:ext cx="0" cy="5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5071" name="Text Box 55"/>
              <p:cNvSpPr txBox="1">
                <a:spLocks noChangeArrowheads="1"/>
              </p:cNvSpPr>
              <p:nvPr/>
            </p:nvSpPr>
            <p:spPr bwMode="auto">
              <a:xfrm>
                <a:off x="4691" y="2421"/>
                <a:ext cx="70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LAST_ACK</a:t>
                </a:r>
              </a:p>
            </p:txBody>
          </p:sp>
        </p:grpSp>
      </p:grpSp>
      <p:grpSp>
        <p:nvGrpSpPr>
          <p:cNvPr id="396370" name="Group 82"/>
          <p:cNvGrpSpPr>
            <a:grpSpLocks/>
          </p:cNvGrpSpPr>
          <p:nvPr/>
        </p:nvGrpSpPr>
        <p:grpSpPr bwMode="auto">
          <a:xfrm>
            <a:off x="7642225" y="4213225"/>
            <a:ext cx="917575" cy="1223963"/>
            <a:chOff x="4814" y="2654"/>
            <a:chExt cx="578" cy="771"/>
          </a:xfrm>
        </p:grpSpPr>
        <p:sp>
          <p:nvSpPr>
            <p:cNvPr id="85066" name="Text Box 11"/>
            <p:cNvSpPr txBox="1">
              <a:spLocks noChangeArrowheads="1"/>
            </p:cNvSpPr>
            <p:nvPr/>
          </p:nvSpPr>
          <p:spPr bwMode="auto">
            <a:xfrm>
              <a:off x="4814" y="3213"/>
              <a:ext cx="57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CLOSED</a:t>
              </a:r>
            </a:p>
          </p:txBody>
        </p:sp>
        <p:sp>
          <p:nvSpPr>
            <p:cNvPr id="85067" name="Line 57"/>
            <p:cNvSpPr>
              <a:spLocks noChangeShapeType="1"/>
            </p:cNvSpPr>
            <p:nvPr/>
          </p:nvSpPr>
          <p:spPr bwMode="auto">
            <a:xfrm>
              <a:off x="5173" y="2654"/>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396365" name="Group 77"/>
          <p:cNvGrpSpPr>
            <a:grpSpLocks/>
          </p:cNvGrpSpPr>
          <p:nvPr/>
        </p:nvGrpSpPr>
        <p:grpSpPr bwMode="auto">
          <a:xfrm>
            <a:off x="585788" y="3605213"/>
            <a:ext cx="1400175" cy="1044575"/>
            <a:chOff x="369" y="2271"/>
            <a:chExt cx="882" cy="658"/>
          </a:xfrm>
        </p:grpSpPr>
        <p:sp>
          <p:nvSpPr>
            <p:cNvPr id="85064" name="Text Box 58"/>
            <p:cNvSpPr txBox="1">
              <a:spLocks noChangeArrowheads="1"/>
            </p:cNvSpPr>
            <p:nvPr/>
          </p:nvSpPr>
          <p:spPr bwMode="auto">
            <a:xfrm>
              <a:off x="369" y="2717"/>
              <a:ext cx="88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TIMED_WAIT</a:t>
              </a:r>
            </a:p>
          </p:txBody>
        </p:sp>
        <p:sp>
          <p:nvSpPr>
            <p:cNvPr id="85065" name="Line 60"/>
            <p:cNvSpPr>
              <a:spLocks noChangeShapeType="1"/>
            </p:cNvSpPr>
            <p:nvPr/>
          </p:nvSpPr>
          <p:spPr bwMode="auto">
            <a:xfrm>
              <a:off x="638" y="2271"/>
              <a:ext cx="0" cy="48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396369" name="Group 81"/>
          <p:cNvGrpSpPr>
            <a:grpSpLocks/>
          </p:cNvGrpSpPr>
          <p:nvPr/>
        </p:nvGrpSpPr>
        <p:grpSpPr bwMode="auto">
          <a:xfrm>
            <a:off x="674688" y="4486275"/>
            <a:ext cx="2743200" cy="1768475"/>
            <a:chOff x="425" y="2826"/>
            <a:chExt cx="1728" cy="1114"/>
          </a:xfrm>
        </p:grpSpPr>
        <p:sp>
          <p:nvSpPr>
            <p:cNvPr id="85058" name="Line 52"/>
            <p:cNvSpPr>
              <a:spLocks noChangeShapeType="1"/>
            </p:cNvSpPr>
            <p:nvPr/>
          </p:nvSpPr>
          <p:spPr bwMode="auto">
            <a:xfrm>
              <a:off x="1820" y="2833"/>
              <a:ext cx="7" cy="105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5059" name="Text Box 51"/>
            <p:cNvSpPr txBox="1">
              <a:spLocks noChangeArrowheads="1"/>
            </p:cNvSpPr>
            <p:nvPr/>
          </p:nvSpPr>
          <p:spPr bwMode="auto">
            <a:xfrm>
              <a:off x="1216" y="3093"/>
              <a:ext cx="937" cy="421"/>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lnSpc>
                  <a:spcPct val="90000"/>
                </a:lnSpc>
                <a:defRPr/>
              </a:pPr>
              <a:r>
                <a:rPr lang="en-US" sz="1400" smtClean="0"/>
                <a:t> timed wait </a:t>
              </a:r>
            </a:p>
            <a:p>
              <a:pPr algn="r">
                <a:lnSpc>
                  <a:spcPct val="90000"/>
                </a:lnSpc>
                <a:defRPr/>
              </a:pPr>
              <a:r>
                <a:rPr lang="en-US" sz="1400" smtClean="0"/>
                <a:t>for 2*max </a:t>
              </a:r>
            </a:p>
            <a:p>
              <a:pPr algn="r">
                <a:lnSpc>
                  <a:spcPct val="90000"/>
                </a:lnSpc>
                <a:defRPr/>
              </a:pPr>
              <a:r>
                <a:rPr lang="en-US" sz="1400" smtClean="0"/>
                <a:t>segment lifetime</a:t>
              </a:r>
            </a:p>
          </p:txBody>
        </p:sp>
        <p:sp>
          <p:nvSpPr>
            <p:cNvPr id="85060" name="Line 53"/>
            <p:cNvSpPr>
              <a:spLocks noChangeShapeType="1"/>
            </p:cNvSpPr>
            <p:nvPr/>
          </p:nvSpPr>
          <p:spPr bwMode="auto">
            <a:xfrm>
              <a:off x="1742" y="2826"/>
              <a:ext cx="14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5061" name="Line 54"/>
            <p:cNvSpPr>
              <a:spLocks noChangeShapeType="1"/>
            </p:cNvSpPr>
            <p:nvPr/>
          </p:nvSpPr>
          <p:spPr bwMode="auto">
            <a:xfrm>
              <a:off x="1759" y="3889"/>
              <a:ext cx="14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5062" name="Text Box 59"/>
            <p:cNvSpPr txBox="1">
              <a:spLocks noChangeArrowheads="1"/>
            </p:cNvSpPr>
            <p:nvPr/>
          </p:nvSpPr>
          <p:spPr bwMode="auto">
            <a:xfrm>
              <a:off x="425" y="3728"/>
              <a:ext cx="57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CLOSED</a:t>
              </a:r>
            </a:p>
          </p:txBody>
        </p:sp>
        <p:sp>
          <p:nvSpPr>
            <p:cNvPr id="85063" name="Line 61"/>
            <p:cNvSpPr>
              <a:spLocks noChangeShapeType="1"/>
            </p:cNvSpPr>
            <p:nvPr/>
          </p:nvSpPr>
          <p:spPr bwMode="auto">
            <a:xfrm>
              <a:off x="631" y="2918"/>
              <a:ext cx="0" cy="83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396359" name="Group 71"/>
          <p:cNvGrpSpPr>
            <a:grpSpLocks/>
          </p:cNvGrpSpPr>
          <p:nvPr/>
        </p:nvGrpSpPr>
        <p:grpSpPr bwMode="auto">
          <a:xfrm>
            <a:off x="550863" y="2046288"/>
            <a:ext cx="1335087" cy="700087"/>
            <a:chOff x="347" y="1289"/>
            <a:chExt cx="841" cy="441"/>
          </a:xfrm>
        </p:grpSpPr>
        <p:sp>
          <p:nvSpPr>
            <p:cNvPr id="85056" name="Text Box 31"/>
            <p:cNvSpPr txBox="1">
              <a:spLocks noChangeArrowheads="1"/>
            </p:cNvSpPr>
            <p:nvPr/>
          </p:nvSpPr>
          <p:spPr bwMode="auto">
            <a:xfrm>
              <a:off x="347" y="1518"/>
              <a:ext cx="84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FIN_WAIT_1</a:t>
              </a:r>
            </a:p>
          </p:txBody>
        </p:sp>
        <p:sp>
          <p:nvSpPr>
            <p:cNvPr id="85057" name="Line 32"/>
            <p:cNvSpPr>
              <a:spLocks noChangeShapeType="1"/>
            </p:cNvSpPr>
            <p:nvPr/>
          </p:nvSpPr>
          <p:spPr bwMode="auto">
            <a:xfrm>
              <a:off x="630" y="1289"/>
              <a:ext cx="0" cy="27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396358" name="Group 70"/>
          <p:cNvGrpSpPr>
            <a:grpSpLocks/>
          </p:cNvGrpSpPr>
          <p:nvPr/>
        </p:nvGrpSpPr>
        <p:grpSpPr bwMode="auto">
          <a:xfrm>
            <a:off x="1204913" y="2100263"/>
            <a:ext cx="4775200" cy="1014412"/>
            <a:chOff x="759" y="1323"/>
            <a:chExt cx="3008" cy="639"/>
          </a:xfrm>
        </p:grpSpPr>
        <p:sp>
          <p:nvSpPr>
            <p:cNvPr id="85051" name="Line 6"/>
            <p:cNvSpPr>
              <a:spLocks noChangeShapeType="1"/>
            </p:cNvSpPr>
            <p:nvPr/>
          </p:nvSpPr>
          <p:spPr bwMode="auto">
            <a:xfrm>
              <a:off x="2195" y="1442"/>
              <a:ext cx="1572" cy="320"/>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85052" name="Rectangle 7"/>
            <p:cNvSpPr>
              <a:spLocks noChangeArrowheads="1"/>
            </p:cNvSpPr>
            <p:nvPr/>
          </p:nvSpPr>
          <p:spPr bwMode="auto">
            <a:xfrm>
              <a:off x="2644" y="1369"/>
              <a:ext cx="590" cy="36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5053" name="Text Box 8"/>
            <p:cNvSpPr txBox="1">
              <a:spLocks noChangeArrowheads="1"/>
            </p:cNvSpPr>
            <p:nvPr/>
          </p:nvSpPr>
          <p:spPr bwMode="auto">
            <a:xfrm>
              <a:off x="2430" y="1493"/>
              <a:ext cx="105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FINbit=1, seq=x</a:t>
              </a:r>
            </a:p>
          </p:txBody>
        </p:sp>
        <p:sp>
          <p:nvSpPr>
            <p:cNvPr id="85054" name="Text Box 9"/>
            <p:cNvSpPr txBox="1">
              <a:spLocks noChangeArrowheads="1"/>
            </p:cNvSpPr>
            <p:nvPr/>
          </p:nvSpPr>
          <p:spPr bwMode="auto">
            <a:xfrm>
              <a:off x="1209" y="1541"/>
              <a:ext cx="913" cy="42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lnSpc>
                  <a:spcPct val="90000"/>
                </a:lnSpc>
                <a:defRPr/>
              </a:pPr>
              <a:r>
                <a:rPr lang="en-US" sz="1400" smtClean="0"/>
                <a:t>can no longer</a:t>
              </a:r>
            </a:p>
            <a:p>
              <a:pPr algn="r">
                <a:lnSpc>
                  <a:spcPct val="90000"/>
                </a:lnSpc>
                <a:defRPr/>
              </a:pPr>
              <a:r>
                <a:rPr lang="en-US" sz="1400" smtClean="0"/>
                <a:t>send but can</a:t>
              </a:r>
            </a:p>
            <a:p>
              <a:pPr algn="r">
                <a:lnSpc>
                  <a:spcPct val="90000"/>
                </a:lnSpc>
                <a:defRPr/>
              </a:pPr>
              <a:r>
                <a:rPr lang="en-US" sz="1400" smtClean="0"/>
                <a:t> receive data</a:t>
              </a:r>
            </a:p>
          </p:txBody>
        </p:sp>
        <p:sp>
          <p:nvSpPr>
            <p:cNvPr id="85055" name="Text Box 67"/>
            <p:cNvSpPr txBox="1">
              <a:spLocks noChangeArrowheads="1"/>
            </p:cNvSpPr>
            <p:nvPr/>
          </p:nvSpPr>
          <p:spPr bwMode="auto">
            <a:xfrm>
              <a:off x="759" y="1323"/>
              <a:ext cx="145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Courier New" charset="0"/>
                </a:rPr>
                <a:t>clientSocket.close()</a:t>
              </a:r>
            </a:p>
          </p:txBody>
        </p:sp>
      </p:grpSp>
      <p:sp>
        <p:nvSpPr>
          <p:cNvPr id="85011" name="Text Box 84"/>
          <p:cNvSpPr txBox="1">
            <a:spLocks noChangeArrowheads="1"/>
          </p:cNvSpPr>
          <p:nvPr/>
        </p:nvSpPr>
        <p:spPr bwMode="auto">
          <a:xfrm>
            <a:off x="498475" y="1368425"/>
            <a:ext cx="1160463"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defRPr/>
            </a:pPr>
            <a:r>
              <a:rPr lang="en-US" i="1" smtClean="0">
                <a:solidFill>
                  <a:srgbClr val="000099"/>
                </a:solidFill>
              </a:rPr>
              <a:t>client state</a:t>
            </a:r>
          </a:p>
          <a:p>
            <a:pPr algn="r">
              <a:defRPr/>
            </a:pPr>
            <a:endParaRPr lang="en-US" i="1" smtClean="0">
              <a:solidFill>
                <a:srgbClr val="000099"/>
              </a:solidFill>
            </a:endParaRPr>
          </a:p>
        </p:txBody>
      </p:sp>
      <p:sp>
        <p:nvSpPr>
          <p:cNvPr id="85012" name="Text Box 85"/>
          <p:cNvSpPr txBox="1">
            <a:spLocks noChangeArrowheads="1"/>
          </p:cNvSpPr>
          <p:nvPr/>
        </p:nvSpPr>
        <p:spPr bwMode="auto">
          <a:xfrm>
            <a:off x="7353300" y="1385888"/>
            <a:ext cx="123825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defRPr/>
            </a:pPr>
            <a:r>
              <a:rPr lang="en-US" i="1" smtClean="0">
                <a:solidFill>
                  <a:srgbClr val="000099"/>
                </a:solidFill>
              </a:rPr>
              <a:t>server state</a:t>
            </a:r>
          </a:p>
          <a:p>
            <a:pPr algn="r">
              <a:defRPr/>
            </a:pPr>
            <a:endParaRPr lang="en-US" i="1" smtClean="0">
              <a:solidFill>
                <a:srgbClr val="000099"/>
              </a:solidFill>
            </a:endParaRPr>
          </a:p>
        </p:txBody>
      </p:sp>
      <p:sp>
        <p:nvSpPr>
          <p:cNvPr id="85013" name="Text Box 86"/>
          <p:cNvSpPr txBox="1">
            <a:spLocks noChangeArrowheads="1"/>
          </p:cNvSpPr>
          <p:nvPr/>
        </p:nvSpPr>
        <p:spPr bwMode="auto">
          <a:xfrm>
            <a:off x="7769225" y="1768475"/>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ESTAB</a:t>
            </a:r>
          </a:p>
        </p:txBody>
      </p:sp>
      <p:sp>
        <p:nvSpPr>
          <p:cNvPr id="85014" name="Text Box 87"/>
          <p:cNvSpPr txBox="1">
            <a:spLocks noChangeArrowheads="1"/>
          </p:cNvSpPr>
          <p:nvPr/>
        </p:nvSpPr>
        <p:spPr bwMode="auto">
          <a:xfrm>
            <a:off x="533400" y="1751013"/>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ESTAB</a:t>
            </a:r>
          </a:p>
        </p:txBody>
      </p:sp>
      <p:grpSp>
        <p:nvGrpSpPr>
          <p:cNvPr id="102422" name="Group 88"/>
          <p:cNvGrpSpPr>
            <a:grpSpLocks/>
          </p:cNvGrpSpPr>
          <p:nvPr/>
        </p:nvGrpSpPr>
        <p:grpSpPr bwMode="auto">
          <a:xfrm>
            <a:off x="3140075" y="1443038"/>
            <a:ext cx="642938" cy="600075"/>
            <a:chOff x="-44" y="1473"/>
            <a:chExt cx="981" cy="1105"/>
          </a:xfrm>
        </p:grpSpPr>
        <p:pic>
          <p:nvPicPr>
            <p:cNvPr id="102456" name="Picture 89"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7" name="Freeform 9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2423" name="Group 91"/>
          <p:cNvGrpSpPr>
            <a:grpSpLocks/>
          </p:cNvGrpSpPr>
          <p:nvPr/>
        </p:nvGrpSpPr>
        <p:grpSpPr bwMode="auto">
          <a:xfrm>
            <a:off x="5772150" y="1446213"/>
            <a:ext cx="336550" cy="512762"/>
            <a:chOff x="4140" y="429"/>
            <a:chExt cx="1425" cy="2396"/>
          </a:xfrm>
        </p:grpSpPr>
        <p:sp>
          <p:nvSpPr>
            <p:cNvPr id="102424" name="Freeform 92"/>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8" name="Rectangle 93"/>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26" name="Freeform 94"/>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27" name="Freeform 95"/>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1" name="Rectangle 96"/>
            <p:cNvSpPr>
              <a:spLocks noChangeArrowheads="1"/>
            </p:cNvSpPr>
            <p:nvPr/>
          </p:nvSpPr>
          <p:spPr bwMode="auto">
            <a:xfrm>
              <a:off x="4214" y="696"/>
              <a:ext cx="592"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02429" name="Group 97"/>
            <p:cNvGrpSpPr>
              <a:grpSpLocks/>
            </p:cNvGrpSpPr>
            <p:nvPr/>
          </p:nvGrpSpPr>
          <p:grpSpPr bwMode="auto">
            <a:xfrm>
              <a:off x="4749" y="668"/>
              <a:ext cx="581" cy="145"/>
              <a:chOff x="614" y="2568"/>
              <a:chExt cx="725" cy="139"/>
            </a:xfrm>
          </p:grpSpPr>
          <p:sp>
            <p:nvSpPr>
              <p:cNvPr id="85047" name="AutoShape 98"/>
              <p:cNvSpPr>
                <a:spLocks noChangeArrowheads="1"/>
              </p:cNvSpPr>
              <p:nvPr/>
            </p:nvSpPr>
            <p:spPr bwMode="auto">
              <a:xfrm>
                <a:off x="617" y="2566"/>
                <a:ext cx="721" cy="142"/>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5048" name="AutoShape 99"/>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85023" name="Rectangle 100"/>
            <p:cNvSpPr>
              <a:spLocks noChangeArrowheads="1"/>
            </p:cNvSpPr>
            <p:nvPr/>
          </p:nvSpPr>
          <p:spPr bwMode="auto">
            <a:xfrm>
              <a:off x="4221" y="1022"/>
              <a:ext cx="598"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02431" name="Group 101"/>
            <p:cNvGrpSpPr>
              <a:grpSpLocks/>
            </p:cNvGrpSpPr>
            <p:nvPr/>
          </p:nvGrpSpPr>
          <p:grpSpPr bwMode="auto">
            <a:xfrm>
              <a:off x="4747" y="994"/>
              <a:ext cx="581" cy="134"/>
              <a:chOff x="614" y="2568"/>
              <a:chExt cx="725" cy="139"/>
            </a:xfrm>
          </p:grpSpPr>
          <p:sp>
            <p:nvSpPr>
              <p:cNvPr id="85045" name="AutoShape 102"/>
              <p:cNvSpPr>
                <a:spLocks noChangeArrowheads="1"/>
              </p:cNvSpPr>
              <p:nvPr/>
            </p:nvSpPr>
            <p:spPr bwMode="auto">
              <a:xfrm>
                <a:off x="611" y="2567"/>
                <a:ext cx="730"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5046" name="AutoShape 103"/>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85025" name="Rectangle 104"/>
            <p:cNvSpPr>
              <a:spLocks noChangeArrowheads="1"/>
            </p:cNvSpPr>
            <p:nvPr/>
          </p:nvSpPr>
          <p:spPr bwMode="auto">
            <a:xfrm>
              <a:off x="4214" y="1356"/>
              <a:ext cx="598" cy="4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5026" name="Rectangle 105"/>
            <p:cNvSpPr>
              <a:spLocks noChangeArrowheads="1"/>
            </p:cNvSpPr>
            <p:nvPr/>
          </p:nvSpPr>
          <p:spPr bwMode="auto">
            <a:xfrm>
              <a:off x="4227" y="1653"/>
              <a:ext cx="598" cy="5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02434" name="Group 106"/>
            <p:cNvGrpSpPr>
              <a:grpSpLocks/>
            </p:cNvGrpSpPr>
            <p:nvPr/>
          </p:nvGrpSpPr>
          <p:grpSpPr bwMode="auto">
            <a:xfrm>
              <a:off x="4735" y="1627"/>
              <a:ext cx="582" cy="151"/>
              <a:chOff x="614" y="2568"/>
              <a:chExt cx="725" cy="139"/>
            </a:xfrm>
          </p:grpSpPr>
          <p:sp>
            <p:nvSpPr>
              <p:cNvPr id="85043" name="AutoShape 107"/>
              <p:cNvSpPr>
                <a:spLocks noChangeArrowheads="1"/>
              </p:cNvSpPr>
              <p:nvPr/>
            </p:nvSpPr>
            <p:spPr bwMode="auto">
              <a:xfrm>
                <a:off x="618" y="2571"/>
                <a:ext cx="720" cy="137"/>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5044" name="AutoShape 108"/>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02435" name="Freeform 109"/>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2436" name="Group 110"/>
            <p:cNvGrpSpPr>
              <a:grpSpLocks/>
            </p:cNvGrpSpPr>
            <p:nvPr/>
          </p:nvGrpSpPr>
          <p:grpSpPr bwMode="auto">
            <a:xfrm>
              <a:off x="4739" y="1327"/>
              <a:ext cx="582" cy="139"/>
              <a:chOff x="614" y="2568"/>
              <a:chExt cx="725" cy="139"/>
            </a:xfrm>
          </p:grpSpPr>
          <p:sp>
            <p:nvSpPr>
              <p:cNvPr id="85041" name="AutoShape 111"/>
              <p:cNvSpPr>
                <a:spLocks noChangeArrowheads="1"/>
              </p:cNvSpPr>
              <p:nvPr/>
            </p:nvSpPr>
            <p:spPr bwMode="auto">
              <a:xfrm>
                <a:off x="613" y="2568"/>
                <a:ext cx="728" cy="141"/>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5042" name="AutoShape 112"/>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85030" name="Rectangle 113"/>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38" name="Freeform 114"/>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9" name="Freeform 115"/>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3" name="Oval 116"/>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41" name="Freeform 117"/>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5" name="AutoShape 118"/>
            <p:cNvSpPr>
              <a:spLocks noChangeArrowheads="1"/>
            </p:cNvSpPr>
            <p:nvPr/>
          </p:nvSpPr>
          <p:spPr bwMode="auto">
            <a:xfrm>
              <a:off x="4140" y="2677"/>
              <a:ext cx="1196" cy="148"/>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5036" name="AutoShape 119"/>
            <p:cNvSpPr>
              <a:spLocks noChangeArrowheads="1"/>
            </p:cNvSpPr>
            <p:nvPr/>
          </p:nvSpPr>
          <p:spPr bwMode="auto">
            <a:xfrm>
              <a:off x="4207" y="2714"/>
              <a:ext cx="1069"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5037" name="Oval 120"/>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5038" name="Oval 121"/>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85039" name="Oval 122"/>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5040" name="Rectangle 123"/>
            <p:cNvSpPr>
              <a:spLocks noChangeArrowheads="1"/>
            </p:cNvSpPr>
            <p:nvPr/>
          </p:nvSpPr>
          <p:spPr bwMode="auto">
            <a:xfrm>
              <a:off x="5061" y="1838"/>
              <a:ext cx="87" cy="757"/>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96" name="Title 1"/>
          <p:cNvSpPr>
            <a:spLocks noGrp="1"/>
          </p:cNvSpPr>
          <p:nvPr>
            <p:ph type="title"/>
          </p:nvPr>
        </p:nvSpPr>
        <p:spPr>
          <a:xfrm>
            <a:off x="0" y="0"/>
            <a:ext cx="8001000" cy="685800"/>
          </a:xfrm>
        </p:spPr>
        <p:txBody>
          <a:bodyPr>
            <a:normAutofit fontScale="90000"/>
          </a:bodyPr>
          <a:lstStyle/>
          <a:p>
            <a:r>
              <a:rPr lang="en-US" dirty="0" smtClean="0"/>
              <a:t>TCP: Reliable Transport</a:t>
            </a:r>
            <a:endParaRPr lang="en-US" dirty="0"/>
          </a:p>
        </p:txBody>
      </p:sp>
      <p:sp>
        <p:nvSpPr>
          <p:cNvPr id="97" name="TextBox 96"/>
          <p:cNvSpPr txBox="1"/>
          <p:nvPr/>
        </p:nvSpPr>
        <p:spPr>
          <a:xfrm>
            <a:off x="320921" y="803790"/>
            <a:ext cx="7780335" cy="584775"/>
          </a:xfrm>
          <a:prstGeom prst="rect">
            <a:avLst/>
          </a:prstGeom>
          <a:noFill/>
        </p:spPr>
        <p:txBody>
          <a:bodyPr wrap="none" rtlCol="0">
            <a:spAutoFit/>
          </a:bodyPr>
          <a:lstStyle/>
          <a:p>
            <a:r>
              <a:rPr lang="en-US" sz="3200" dirty="0" smtClean="0">
                <a:solidFill>
                  <a:srgbClr val="FF0000"/>
                </a:solidFill>
              </a:rPr>
              <a:t>Connection Management: Closing connection</a:t>
            </a:r>
            <a:endParaRPr lang="en-US" sz="2800" dirty="0" smtClean="0">
              <a:solidFill>
                <a:srgbClr val="FF0000"/>
              </a:solidFill>
            </a:endParaRPr>
          </a:p>
        </p:txBody>
      </p:sp>
    </p:spTree>
    <p:extLst>
      <p:ext uri="{BB962C8B-B14F-4D97-AF65-F5344CB8AC3E}">
        <p14:creationId xmlns:p14="http://schemas.microsoft.com/office/powerpoint/2010/main" val="2119593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96358"/>
                                        </p:tgtEl>
                                        <p:attrNameLst>
                                          <p:attrName>style.visibility</p:attrName>
                                        </p:attrNameLst>
                                      </p:cBhvr>
                                      <p:to>
                                        <p:strVal val="visible"/>
                                      </p:to>
                                    </p:set>
                                    <p:animEffect transition="in" filter="wipe(left)">
                                      <p:cBhvr>
                                        <p:cTn id="7" dur="500"/>
                                        <p:tgtEl>
                                          <p:spTgt spid="396358"/>
                                        </p:tgtEl>
                                      </p:cBhvr>
                                    </p:animEffect>
                                  </p:childTnLst>
                                </p:cTn>
                              </p:par>
                              <p:par>
                                <p:cTn id="8" presetID="22" presetClass="entr" presetSubtype="1" fill="hold" nodeType="withEffect">
                                  <p:stCondLst>
                                    <p:cond delay="0"/>
                                  </p:stCondLst>
                                  <p:childTnLst>
                                    <p:set>
                                      <p:cBhvr>
                                        <p:cTn id="9" dur="1" fill="hold">
                                          <p:stCondLst>
                                            <p:cond delay="0"/>
                                          </p:stCondLst>
                                        </p:cTn>
                                        <p:tgtEl>
                                          <p:spTgt spid="396359"/>
                                        </p:tgtEl>
                                        <p:attrNameLst>
                                          <p:attrName>style.visibility</p:attrName>
                                        </p:attrNameLst>
                                      </p:cBhvr>
                                      <p:to>
                                        <p:strVal val="visible"/>
                                      </p:to>
                                    </p:set>
                                    <p:animEffect transition="in" filter="wipe(up)">
                                      <p:cBhvr>
                                        <p:cTn id="10" dur="500"/>
                                        <p:tgtEl>
                                          <p:spTgt spid="39635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396360"/>
                                        </p:tgtEl>
                                        <p:attrNameLst>
                                          <p:attrName>style.visibility</p:attrName>
                                        </p:attrNameLst>
                                      </p:cBhvr>
                                      <p:to>
                                        <p:strVal val="visible"/>
                                      </p:to>
                                    </p:set>
                                    <p:animEffect transition="in" filter="wipe(up)">
                                      <p:cBhvr>
                                        <p:cTn id="15" dur="500"/>
                                        <p:tgtEl>
                                          <p:spTgt spid="396360"/>
                                        </p:tgtEl>
                                      </p:cBhvr>
                                    </p:animEffect>
                                  </p:childTnLst>
                                </p:cTn>
                              </p:par>
                              <p:par>
                                <p:cTn id="16" presetID="22" presetClass="entr" presetSubtype="1" fill="hold" nodeType="withEffect">
                                  <p:stCondLst>
                                    <p:cond delay="0"/>
                                  </p:stCondLst>
                                  <p:childTnLst>
                                    <p:set>
                                      <p:cBhvr>
                                        <p:cTn id="17" dur="1" fill="hold">
                                          <p:stCondLst>
                                            <p:cond delay="0"/>
                                          </p:stCondLst>
                                        </p:cTn>
                                        <p:tgtEl>
                                          <p:spTgt spid="396361"/>
                                        </p:tgtEl>
                                        <p:attrNameLst>
                                          <p:attrName>style.visibility</p:attrName>
                                        </p:attrNameLst>
                                      </p:cBhvr>
                                      <p:to>
                                        <p:strVal val="visible"/>
                                      </p:to>
                                    </p:set>
                                    <p:animEffect transition="in" filter="wipe(up)">
                                      <p:cBhvr>
                                        <p:cTn id="18" dur="500"/>
                                        <p:tgtEl>
                                          <p:spTgt spid="396361"/>
                                        </p:tgtEl>
                                      </p:cBhvr>
                                    </p:animEffect>
                                  </p:childTnLst>
                                </p:cTn>
                              </p:par>
                              <p:par>
                                <p:cTn id="19" presetID="22" presetClass="entr" presetSubtype="1" fill="hold" nodeType="withEffect">
                                  <p:stCondLst>
                                    <p:cond delay="0"/>
                                  </p:stCondLst>
                                  <p:childTnLst>
                                    <p:set>
                                      <p:cBhvr>
                                        <p:cTn id="20" dur="1" fill="hold">
                                          <p:stCondLst>
                                            <p:cond delay="0"/>
                                          </p:stCondLst>
                                        </p:cTn>
                                        <p:tgtEl>
                                          <p:spTgt spid="396362"/>
                                        </p:tgtEl>
                                        <p:attrNameLst>
                                          <p:attrName>style.visibility</p:attrName>
                                        </p:attrNameLst>
                                      </p:cBhvr>
                                      <p:to>
                                        <p:strVal val="visible"/>
                                      </p:to>
                                    </p:set>
                                    <p:animEffect transition="in" filter="wipe(up)">
                                      <p:cBhvr>
                                        <p:cTn id="21" dur="500"/>
                                        <p:tgtEl>
                                          <p:spTgt spid="39636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nodeType="clickEffect">
                                  <p:stCondLst>
                                    <p:cond delay="0"/>
                                  </p:stCondLst>
                                  <p:childTnLst>
                                    <p:set>
                                      <p:cBhvr>
                                        <p:cTn id="25" dur="1" fill="hold">
                                          <p:stCondLst>
                                            <p:cond delay="0"/>
                                          </p:stCondLst>
                                        </p:cTn>
                                        <p:tgtEl>
                                          <p:spTgt spid="396363"/>
                                        </p:tgtEl>
                                        <p:attrNameLst>
                                          <p:attrName>style.visibility</p:attrName>
                                        </p:attrNameLst>
                                      </p:cBhvr>
                                      <p:to>
                                        <p:strVal val="visible"/>
                                      </p:to>
                                    </p:set>
                                    <p:animEffect transition="in" filter="wipe(right)">
                                      <p:cBhvr>
                                        <p:cTn id="26" dur="500"/>
                                        <p:tgtEl>
                                          <p:spTgt spid="396363"/>
                                        </p:tgtEl>
                                      </p:cBhvr>
                                    </p:animEffect>
                                  </p:childTnLst>
                                </p:cTn>
                              </p:par>
                              <p:par>
                                <p:cTn id="27" presetID="22" presetClass="entr" presetSubtype="1" fill="hold" nodeType="withEffect">
                                  <p:stCondLst>
                                    <p:cond delay="0"/>
                                  </p:stCondLst>
                                  <p:childTnLst>
                                    <p:set>
                                      <p:cBhvr>
                                        <p:cTn id="28" dur="1" fill="hold">
                                          <p:stCondLst>
                                            <p:cond delay="0"/>
                                          </p:stCondLst>
                                        </p:cTn>
                                        <p:tgtEl>
                                          <p:spTgt spid="396365"/>
                                        </p:tgtEl>
                                        <p:attrNameLst>
                                          <p:attrName>style.visibility</p:attrName>
                                        </p:attrNameLst>
                                      </p:cBhvr>
                                      <p:to>
                                        <p:strVal val="visible"/>
                                      </p:to>
                                    </p:set>
                                    <p:animEffect transition="in" filter="wipe(up)">
                                      <p:cBhvr>
                                        <p:cTn id="29" dur="500"/>
                                        <p:tgtEl>
                                          <p:spTgt spid="396365"/>
                                        </p:tgtEl>
                                      </p:cBhvr>
                                    </p:animEffect>
                                  </p:childTnLst>
                                </p:cTn>
                              </p:par>
                              <p:par>
                                <p:cTn id="30" presetID="22" presetClass="entr" presetSubtype="1" fill="hold" nodeType="withEffect">
                                  <p:stCondLst>
                                    <p:cond delay="0"/>
                                  </p:stCondLst>
                                  <p:childTnLst>
                                    <p:set>
                                      <p:cBhvr>
                                        <p:cTn id="31" dur="1" fill="hold">
                                          <p:stCondLst>
                                            <p:cond delay="0"/>
                                          </p:stCondLst>
                                        </p:cTn>
                                        <p:tgtEl>
                                          <p:spTgt spid="396366"/>
                                        </p:tgtEl>
                                        <p:attrNameLst>
                                          <p:attrName>style.visibility</p:attrName>
                                        </p:attrNameLst>
                                      </p:cBhvr>
                                      <p:to>
                                        <p:strVal val="visible"/>
                                      </p:to>
                                    </p:set>
                                    <p:animEffect transition="in" filter="wipe(up)">
                                      <p:cBhvr>
                                        <p:cTn id="32" dur="500"/>
                                        <p:tgtEl>
                                          <p:spTgt spid="39636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96368"/>
                                        </p:tgtEl>
                                        <p:attrNameLst>
                                          <p:attrName>style.visibility</p:attrName>
                                        </p:attrNameLst>
                                      </p:cBhvr>
                                      <p:to>
                                        <p:strVal val="visible"/>
                                      </p:to>
                                    </p:set>
                                    <p:animEffect transition="in" filter="wipe(left)">
                                      <p:cBhvr>
                                        <p:cTn id="37" dur="500"/>
                                        <p:tgtEl>
                                          <p:spTgt spid="396368"/>
                                        </p:tgtEl>
                                      </p:cBhvr>
                                    </p:animEffect>
                                  </p:childTnLst>
                                </p:cTn>
                              </p:par>
                              <p:par>
                                <p:cTn id="38" presetID="22" presetClass="entr" presetSubtype="1" fill="hold" nodeType="withEffect">
                                  <p:stCondLst>
                                    <p:cond delay="0"/>
                                  </p:stCondLst>
                                  <p:childTnLst>
                                    <p:set>
                                      <p:cBhvr>
                                        <p:cTn id="39" dur="1" fill="hold">
                                          <p:stCondLst>
                                            <p:cond delay="0"/>
                                          </p:stCondLst>
                                        </p:cTn>
                                        <p:tgtEl>
                                          <p:spTgt spid="396369"/>
                                        </p:tgtEl>
                                        <p:attrNameLst>
                                          <p:attrName>style.visibility</p:attrName>
                                        </p:attrNameLst>
                                      </p:cBhvr>
                                      <p:to>
                                        <p:strVal val="visible"/>
                                      </p:to>
                                    </p:set>
                                    <p:animEffect transition="in" filter="wipe(up)">
                                      <p:cBhvr>
                                        <p:cTn id="40" dur="500"/>
                                        <p:tgtEl>
                                          <p:spTgt spid="396369"/>
                                        </p:tgtEl>
                                      </p:cBhvr>
                                    </p:animEffect>
                                  </p:childTnLst>
                                </p:cTn>
                              </p:par>
                              <p:par>
                                <p:cTn id="41" presetID="22" presetClass="entr" presetSubtype="1" fill="hold" nodeType="withEffect">
                                  <p:stCondLst>
                                    <p:cond delay="0"/>
                                  </p:stCondLst>
                                  <p:childTnLst>
                                    <p:set>
                                      <p:cBhvr>
                                        <p:cTn id="42" dur="1" fill="hold">
                                          <p:stCondLst>
                                            <p:cond delay="0"/>
                                          </p:stCondLst>
                                        </p:cTn>
                                        <p:tgtEl>
                                          <p:spTgt spid="396370"/>
                                        </p:tgtEl>
                                        <p:attrNameLst>
                                          <p:attrName>style.visibility</p:attrName>
                                        </p:attrNameLst>
                                      </p:cBhvr>
                                      <p:to>
                                        <p:strVal val="visible"/>
                                      </p:to>
                                    </p:set>
                                    <p:animEffect transition="in" filter="wipe(up)">
                                      <p:cBhvr>
                                        <p:cTn id="43" dur="500"/>
                                        <p:tgtEl>
                                          <p:spTgt spid="396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3"/>
          <p:cNvSpPr>
            <a:spLocks noGrp="1" noChangeArrowheads="1"/>
          </p:cNvSpPr>
          <p:nvPr>
            <p:ph type="body" sz="half" idx="1"/>
          </p:nvPr>
        </p:nvSpPr>
        <p:spPr>
          <a:xfrm>
            <a:off x="4810125" y="1552575"/>
            <a:ext cx="3895725" cy="4648200"/>
          </a:xfrm>
        </p:spPr>
        <p:txBody>
          <a:bodyPr>
            <a:normAutofit fontScale="92500" lnSpcReduction="10000"/>
          </a:bodyPr>
          <a:lstStyle/>
          <a:p>
            <a:pPr>
              <a:buFont typeface="Wingdings" charset="0"/>
              <a:buChar char="v"/>
              <a:defRPr/>
            </a:pPr>
            <a:r>
              <a:rPr lang="en-US">
                <a:solidFill>
                  <a:srgbClr val="CC0000"/>
                </a:solidFill>
                <a:ea typeface="ＭＳ Ｐゴシック" charset="0"/>
                <a:cs typeface="+mn-cs"/>
              </a:rPr>
              <a:t>full duplex data:</a:t>
            </a:r>
          </a:p>
          <a:p>
            <a:pPr lvl="1">
              <a:buFont typeface="Wingdings" charset="0"/>
              <a:buChar char="§"/>
              <a:defRPr/>
            </a:pPr>
            <a:r>
              <a:rPr lang="en-US">
                <a:ea typeface="ＭＳ Ｐゴシック" charset="0"/>
              </a:rPr>
              <a:t>bi-directional data flow in same connection</a:t>
            </a:r>
          </a:p>
          <a:p>
            <a:pPr lvl="1">
              <a:buFont typeface="Wingdings" charset="0"/>
              <a:buChar char="§"/>
              <a:defRPr/>
            </a:pPr>
            <a:r>
              <a:rPr lang="en-US">
                <a:ea typeface="ＭＳ Ｐゴシック" charset="0"/>
              </a:rPr>
              <a:t>MSS: maximum segment size</a:t>
            </a:r>
          </a:p>
          <a:p>
            <a:pPr>
              <a:buFont typeface="Wingdings" charset="0"/>
              <a:buChar char="v"/>
              <a:defRPr/>
            </a:pPr>
            <a:r>
              <a:rPr lang="en-US">
                <a:solidFill>
                  <a:srgbClr val="CC0000"/>
                </a:solidFill>
                <a:ea typeface="ＭＳ Ｐゴシック" charset="0"/>
                <a:cs typeface="+mn-cs"/>
              </a:rPr>
              <a:t>connection-oriented:</a:t>
            </a:r>
            <a:r>
              <a:rPr lang="en-US">
                <a:ea typeface="ＭＳ Ｐゴシック" charset="0"/>
                <a:cs typeface="+mn-cs"/>
              </a:rPr>
              <a:t> </a:t>
            </a:r>
          </a:p>
          <a:p>
            <a:pPr lvl="1">
              <a:buFont typeface="Wingdings" charset="0"/>
              <a:buChar char="§"/>
              <a:defRPr/>
            </a:pPr>
            <a:r>
              <a:rPr lang="en-US">
                <a:ea typeface="ＭＳ Ｐゴシック" charset="0"/>
              </a:rPr>
              <a:t>handshaking (exchange of control msgs) inits sender, receiver state before data exchange</a:t>
            </a:r>
          </a:p>
          <a:p>
            <a:pPr>
              <a:buFont typeface="Wingdings" charset="0"/>
              <a:buChar char="v"/>
              <a:defRPr/>
            </a:pPr>
            <a:r>
              <a:rPr lang="en-US">
                <a:solidFill>
                  <a:srgbClr val="CC0000"/>
                </a:solidFill>
                <a:ea typeface="ＭＳ Ｐゴシック" charset="0"/>
                <a:cs typeface="+mn-cs"/>
              </a:rPr>
              <a:t>flow controlled:</a:t>
            </a:r>
          </a:p>
          <a:p>
            <a:pPr lvl="1">
              <a:buFont typeface="Wingdings" charset="0"/>
              <a:buChar char="§"/>
              <a:defRPr/>
            </a:pPr>
            <a:r>
              <a:rPr lang="en-US">
                <a:ea typeface="ＭＳ Ｐゴシック" charset="0"/>
              </a:rPr>
              <a:t>sender will not overwhelm receiver</a:t>
            </a:r>
          </a:p>
        </p:txBody>
      </p:sp>
      <p:sp>
        <p:nvSpPr>
          <p:cNvPr id="58374" name="Rectangle 4"/>
          <p:cNvSpPr>
            <a:spLocks noGrp="1" noChangeArrowheads="1"/>
          </p:cNvSpPr>
          <p:nvPr>
            <p:ph type="body" sz="half" idx="2"/>
          </p:nvPr>
        </p:nvSpPr>
        <p:spPr>
          <a:xfrm>
            <a:off x="571500" y="1543050"/>
            <a:ext cx="3981450" cy="4648200"/>
          </a:xfrm>
        </p:spPr>
        <p:txBody>
          <a:bodyPr/>
          <a:lstStyle/>
          <a:p>
            <a:r>
              <a:rPr lang="en-US" altLang="en-US" smtClean="0">
                <a:solidFill>
                  <a:srgbClr val="CC0000"/>
                </a:solidFill>
              </a:rPr>
              <a:t>point-to-point:</a:t>
            </a:r>
          </a:p>
          <a:p>
            <a:pPr lvl="1"/>
            <a:r>
              <a:rPr lang="en-US" altLang="en-US" smtClean="0"/>
              <a:t>one sender, one receiver</a:t>
            </a:r>
            <a:r>
              <a:rPr lang="en-US" altLang="en-US" smtClean="0">
                <a:solidFill>
                  <a:srgbClr val="FF0000"/>
                </a:solidFill>
              </a:rPr>
              <a:t> </a:t>
            </a:r>
          </a:p>
          <a:p>
            <a:r>
              <a:rPr lang="en-US" altLang="en-US" smtClean="0">
                <a:solidFill>
                  <a:srgbClr val="CC0000"/>
                </a:solidFill>
              </a:rPr>
              <a:t>reliable, in-order </a:t>
            </a:r>
            <a:r>
              <a:rPr lang="en-US" altLang="en-US" i="1" smtClean="0">
                <a:solidFill>
                  <a:srgbClr val="CC0000"/>
                </a:solidFill>
              </a:rPr>
              <a:t>byte steam:</a:t>
            </a:r>
          </a:p>
          <a:p>
            <a:pPr lvl="1"/>
            <a:r>
              <a:rPr lang="en-US" altLang="en-US" smtClean="0"/>
              <a:t>no </a:t>
            </a:r>
            <a:r>
              <a:rPr lang="ja-JP" altLang="en-US" smtClean="0"/>
              <a:t>“</a:t>
            </a:r>
            <a:r>
              <a:rPr lang="en-US" altLang="ja-JP" smtClean="0"/>
              <a:t>message boundaries</a:t>
            </a:r>
            <a:r>
              <a:rPr lang="ja-JP" altLang="en-US" smtClean="0"/>
              <a:t>”</a:t>
            </a:r>
            <a:endParaRPr lang="en-US" altLang="ja-JP" smtClean="0"/>
          </a:p>
          <a:p>
            <a:r>
              <a:rPr lang="en-US" altLang="en-US" smtClean="0">
                <a:solidFill>
                  <a:srgbClr val="CC0000"/>
                </a:solidFill>
              </a:rPr>
              <a:t>pipelined:</a:t>
            </a:r>
          </a:p>
          <a:p>
            <a:pPr lvl="1"/>
            <a:r>
              <a:rPr lang="en-US" altLang="en-US" smtClean="0"/>
              <a:t>TCP congestion and flow control set window size</a:t>
            </a:r>
            <a:endParaRPr lang="en-US" altLang="en-US" i="1" smtClean="0"/>
          </a:p>
          <a:p>
            <a:endParaRPr lang="en-US" altLang="en-US" smtClean="0"/>
          </a:p>
        </p:txBody>
      </p:sp>
      <p:sp>
        <p:nvSpPr>
          <p:cNvPr id="2" name="TextBox 1"/>
          <p:cNvSpPr txBox="1"/>
          <p:nvPr/>
        </p:nvSpPr>
        <p:spPr>
          <a:xfrm>
            <a:off x="164123" y="599047"/>
            <a:ext cx="5980163" cy="1015663"/>
          </a:xfrm>
          <a:prstGeom prst="rect">
            <a:avLst/>
          </a:prstGeom>
          <a:noFill/>
        </p:spPr>
        <p:txBody>
          <a:bodyPr wrap="none" rtlCol="0">
            <a:spAutoFit/>
          </a:bodyPr>
          <a:lstStyle/>
          <a:p>
            <a:r>
              <a:rPr lang="en-US" sz="3200" dirty="0">
                <a:solidFill>
                  <a:srgbClr val="FF0000"/>
                </a:solidFill>
              </a:rPr>
              <a:t>TCP: </a:t>
            </a:r>
            <a:r>
              <a:rPr lang="en-US" sz="3200" dirty="0" smtClean="0">
                <a:solidFill>
                  <a:srgbClr val="FF0000"/>
                </a:solidFill>
              </a:rPr>
              <a:t>Transmission Control Protocol</a:t>
            </a:r>
            <a:endParaRPr lang="en-US" sz="2800" dirty="0" smtClean="0">
              <a:solidFill>
                <a:srgbClr val="FF0000"/>
              </a:solidFill>
            </a:endParaRPr>
          </a:p>
          <a:p>
            <a:r>
              <a:rPr lang="en-US" sz="2800" dirty="0" smtClean="0">
                <a:solidFill>
                  <a:srgbClr val="FF0000"/>
                </a:solidFill>
              </a:rPr>
              <a:t>RFCs</a:t>
            </a:r>
            <a:r>
              <a:rPr lang="en-US" sz="2800" dirty="0">
                <a:solidFill>
                  <a:srgbClr val="FF0000"/>
                </a:solidFill>
              </a:rPr>
              <a:t>: 793,1122,1323, 2018, 2581</a:t>
            </a:r>
          </a:p>
        </p:txBody>
      </p:sp>
      <p:sp>
        <p:nvSpPr>
          <p:cNvPr id="9" name="Title 1"/>
          <p:cNvSpPr>
            <a:spLocks noGrp="1"/>
          </p:cNvSpPr>
          <p:nvPr>
            <p:ph type="title"/>
          </p:nvPr>
        </p:nvSpPr>
        <p:spPr>
          <a:xfrm>
            <a:off x="0" y="0"/>
            <a:ext cx="8001000" cy="685800"/>
          </a:xfrm>
        </p:spPr>
        <p:txBody>
          <a:bodyPr>
            <a:normAutofit fontScale="90000"/>
          </a:bodyPr>
          <a:lstStyle/>
          <a:p>
            <a:r>
              <a:rPr lang="en-US" dirty="0" smtClean="0"/>
              <a:t>TCP: Reliable </a:t>
            </a:r>
            <a:r>
              <a:rPr lang="en-US" dirty="0"/>
              <a:t>Transport</a:t>
            </a:r>
          </a:p>
        </p:txBody>
      </p:sp>
    </p:spTree>
    <p:extLst>
      <p:ext uri="{BB962C8B-B14F-4D97-AF65-F5344CB8AC3E}">
        <p14:creationId xmlns:p14="http://schemas.microsoft.com/office/powerpoint/2010/main" val="1424021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3"/>
          <p:cNvSpPr>
            <a:spLocks noGrp="1" noChangeArrowheads="1"/>
          </p:cNvSpPr>
          <p:nvPr>
            <p:ph type="body" sz="half" idx="1"/>
          </p:nvPr>
        </p:nvSpPr>
        <p:spPr>
          <a:xfrm>
            <a:off x="533400" y="1166813"/>
            <a:ext cx="3810000" cy="4648200"/>
          </a:xfrm>
        </p:spPr>
        <p:txBody>
          <a:bodyPr>
            <a:normAutofit fontScale="92500" lnSpcReduction="10000"/>
          </a:bodyPr>
          <a:lstStyle/>
          <a:p>
            <a:pPr>
              <a:buFont typeface="Wingdings" charset="0"/>
              <a:buNone/>
              <a:defRPr/>
            </a:pPr>
            <a:r>
              <a:rPr lang="en-US" i="1">
                <a:solidFill>
                  <a:srgbClr val="CC0000"/>
                </a:solidFill>
                <a:ea typeface="ＭＳ Ｐゴシック" charset="0"/>
                <a:cs typeface="+mn-cs"/>
              </a:rPr>
              <a:t>data rcvd from app:</a:t>
            </a:r>
          </a:p>
          <a:p>
            <a:pPr>
              <a:buFont typeface="Wingdings" charset="0"/>
              <a:buChar char="v"/>
              <a:defRPr/>
            </a:pPr>
            <a:r>
              <a:rPr lang="en-US">
                <a:ea typeface="ＭＳ Ｐゴシック" charset="0"/>
                <a:cs typeface="+mn-cs"/>
              </a:rPr>
              <a:t>create segment with seq #</a:t>
            </a:r>
          </a:p>
          <a:p>
            <a:pPr>
              <a:buFont typeface="Wingdings" charset="0"/>
              <a:buChar char="v"/>
              <a:defRPr/>
            </a:pPr>
            <a:r>
              <a:rPr lang="en-US">
                <a:ea typeface="ＭＳ Ｐゴシック" charset="0"/>
                <a:cs typeface="+mn-cs"/>
              </a:rPr>
              <a:t>seq # is byte-stream number of first data byte in  segment</a:t>
            </a:r>
          </a:p>
          <a:p>
            <a:pPr>
              <a:buFont typeface="Wingdings" charset="0"/>
              <a:buChar char="v"/>
              <a:defRPr/>
            </a:pPr>
            <a:r>
              <a:rPr lang="en-US">
                <a:ea typeface="ＭＳ Ｐゴシック" charset="0"/>
                <a:cs typeface="+mn-cs"/>
              </a:rPr>
              <a:t>start timer if not already running </a:t>
            </a:r>
          </a:p>
          <a:p>
            <a:pPr lvl="1">
              <a:buFont typeface="Wingdings" charset="0"/>
              <a:buChar char="§"/>
              <a:defRPr/>
            </a:pPr>
            <a:r>
              <a:rPr lang="en-US">
                <a:ea typeface="ＭＳ Ｐゴシック" charset="0"/>
              </a:rPr>
              <a:t>think of timer as for oldest unacked segment</a:t>
            </a:r>
          </a:p>
          <a:p>
            <a:pPr lvl="1">
              <a:buFont typeface="Wingdings" charset="0"/>
              <a:buChar char="§"/>
              <a:defRPr/>
            </a:pPr>
            <a:r>
              <a:rPr lang="en-US">
                <a:ea typeface="ＭＳ Ｐゴシック" charset="0"/>
              </a:rPr>
              <a:t>expiration interval: </a:t>
            </a:r>
            <a:r>
              <a:rPr lang="en-US" sz="2000" b="1">
                <a:latin typeface="Courier New" charset="0"/>
                <a:ea typeface="ＭＳ Ｐゴシック" charset="0"/>
              </a:rPr>
              <a:t>TimeOutInterval</a:t>
            </a:r>
            <a:r>
              <a:rPr lang="en-US">
                <a:latin typeface="Courier New" charset="0"/>
                <a:ea typeface="ＭＳ Ｐゴシック" charset="0"/>
              </a:rPr>
              <a:t> </a:t>
            </a:r>
            <a:endParaRPr lang="en-US">
              <a:ea typeface="ＭＳ Ｐゴシック" charset="0"/>
            </a:endParaRPr>
          </a:p>
        </p:txBody>
      </p:sp>
      <p:sp>
        <p:nvSpPr>
          <p:cNvPr id="67590" name="Rectangle 4"/>
          <p:cNvSpPr>
            <a:spLocks noGrp="1" noChangeArrowheads="1"/>
          </p:cNvSpPr>
          <p:nvPr>
            <p:ph type="body" sz="half" idx="2"/>
          </p:nvPr>
        </p:nvSpPr>
        <p:spPr>
          <a:xfrm>
            <a:off x="4419600" y="1166813"/>
            <a:ext cx="3810000" cy="4648200"/>
          </a:xfrm>
        </p:spPr>
        <p:txBody>
          <a:bodyPr>
            <a:normAutofit fontScale="92500" lnSpcReduction="10000"/>
          </a:bodyPr>
          <a:lstStyle/>
          <a:p>
            <a:pPr>
              <a:buFont typeface="Wingdings" charset="0"/>
              <a:buNone/>
              <a:defRPr/>
            </a:pPr>
            <a:r>
              <a:rPr lang="en-US" i="1">
                <a:solidFill>
                  <a:srgbClr val="CC0000"/>
                </a:solidFill>
                <a:ea typeface="ＭＳ Ｐゴシック" charset="0"/>
                <a:cs typeface="+mn-cs"/>
              </a:rPr>
              <a:t>timeout:</a:t>
            </a:r>
          </a:p>
          <a:p>
            <a:pPr>
              <a:buFont typeface="Wingdings" charset="0"/>
              <a:buChar char="v"/>
              <a:defRPr/>
            </a:pPr>
            <a:r>
              <a:rPr lang="en-US">
                <a:ea typeface="ＭＳ Ｐゴシック" charset="0"/>
                <a:cs typeface="+mn-cs"/>
              </a:rPr>
              <a:t>retransmit segment that caused timeout</a:t>
            </a:r>
          </a:p>
          <a:p>
            <a:pPr>
              <a:buFont typeface="Wingdings" charset="0"/>
              <a:buChar char="v"/>
              <a:defRPr/>
            </a:pPr>
            <a:r>
              <a:rPr lang="en-US">
                <a:ea typeface="ＭＳ Ｐゴシック" charset="0"/>
                <a:cs typeface="+mn-cs"/>
              </a:rPr>
              <a:t>restart timer</a:t>
            </a:r>
          </a:p>
          <a:p>
            <a:pPr>
              <a:buFont typeface="Wingdings" charset="0"/>
              <a:buNone/>
              <a:defRPr/>
            </a:pPr>
            <a:r>
              <a:rPr lang="en-US">
                <a:ea typeface="ＭＳ Ｐゴシック" charset="0"/>
                <a:cs typeface="+mn-cs"/>
              </a:rPr>
              <a:t> </a:t>
            </a:r>
            <a:r>
              <a:rPr lang="en-US" i="1">
                <a:solidFill>
                  <a:srgbClr val="CC0000"/>
                </a:solidFill>
                <a:ea typeface="ＭＳ Ｐゴシック" charset="0"/>
                <a:cs typeface="+mn-cs"/>
              </a:rPr>
              <a:t>ack rcvd:</a:t>
            </a:r>
          </a:p>
          <a:p>
            <a:pPr>
              <a:buFont typeface="Wingdings" charset="0"/>
              <a:buChar char="v"/>
              <a:defRPr/>
            </a:pPr>
            <a:r>
              <a:rPr lang="en-US">
                <a:ea typeface="ＭＳ Ｐゴシック" charset="0"/>
                <a:cs typeface="+mn-cs"/>
              </a:rPr>
              <a:t>if ack acknowledges previously unacked segments</a:t>
            </a:r>
          </a:p>
          <a:p>
            <a:pPr lvl="1">
              <a:buFont typeface="Wingdings" charset="0"/>
              <a:buChar char="§"/>
              <a:defRPr/>
            </a:pPr>
            <a:r>
              <a:rPr lang="en-US">
                <a:ea typeface="ＭＳ Ｐゴシック" charset="0"/>
              </a:rPr>
              <a:t>update what is known to be ACKed</a:t>
            </a:r>
          </a:p>
          <a:p>
            <a:pPr lvl="1">
              <a:buFont typeface="Wingdings" charset="0"/>
              <a:buChar char="§"/>
              <a:defRPr/>
            </a:pPr>
            <a:r>
              <a:rPr lang="en-US">
                <a:ea typeface="ＭＳ Ｐゴシック" charset="0"/>
              </a:rPr>
              <a:t>start timer if there are  still unacked segments</a:t>
            </a:r>
          </a:p>
          <a:p>
            <a:pPr lvl="1">
              <a:buFont typeface="Wingdings" charset="0"/>
              <a:buNone/>
              <a:defRPr/>
            </a:pPr>
            <a:endParaRPr lang="en-US">
              <a:ea typeface="ＭＳ Ｐゴシック" charset="0"/>
            </a:endParaRPr>
          </a:p>
        </p:txBody>
      </p:sp>
      <p:sp>
        <p:nvSpPr>
          <p:cNvPr id="2" name="Title 1"/>
          <p:cNvSpPr>
            <a:spLocks noGrp="1"/>
          </p:cNvSpPr>
          <p:nvPr>
            <p:ph type="title"/>
          </p:nvPr>
        </p:nvSpPr>
        <p:spPr/>
        <p:txBody>
          <a:bodyPr>
            <a:normAutofit fontScale="90000"/>
          </a:bodyPr>
          <a:lstStyle/>
          <a:p>
            <a:r>
              <a:rPr lang="en-US" dirty="0" smtClean="0"/>
              <a:t>TCP: Reliable Transport</a:t>
            </a:r>
            <a:endParaRPr lang="en-US" dirty="0"/>
          </a:p>
        </p:txBody>
      </p:sp>
    </p:spTree>
    <p:extLst>
      <p:ext uri="{BB962C8B-B14F-4D97-AF65-F5344CB8AC3E}">
        <p14:creationId xmlns:p14="http://schemas.microsoft.com/office/powerpoint/2010/main" val="4559393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 Box 105"/>
          <p:cNvSpPr txBox="1">
            <a:spLocks noChangeArrowheads="1"/>
          </p:cNvSpPr>
          <p:nvPr/>
        </p:nvSpPr>
        <p:spPr bwMode="auto">
          <a:xfrm>
            <a:off x="1282700" y="5946775"/>
            <a:ext cx="1922463"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t>lost ACK scenario</a:t>
            </a:r>
            <a:endParaRPr lang="en-US" sz="1000" smtClean="0"/>
          </a:p>
        </p:txBody>
      </p:sp>
      <p:sp>
        <p:nvSpPr>
          <p:cNvPr id="69638" name="Line 99"/>
          <p:cNvSpPr>
            <a:spLocks noChangeShapeType="1"/>
          </p:cNvSpPr>
          <p:nvPr/>
        </p:nvSpPr>
        <p:spPr bwMode="auto">
          <a:xfrm>
            <a:off x="1065213" y="4184650"/>
            <a:ext cx="2351087" cy="506413"/>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39" name="Line 100"/>
          <p:cNvSpPr>
            <a:spLocks noChangeShapeType="1"/>
          </p:cNvSpPr>
          <p:nvPr/>
        </p:nvSpPr>
        <p:spPr bwMode="auto">
          <a:xfrm>
            <a:off x="1077913" y="2416175"/>
            <a:ext cx="2346325" cy="5715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40" name="Line 104"/>
          <p:cNvSpPr>
            <a:spLocks noChangeShapeType="1"/>
          </p:cNvSpPr>
          <p:nvPr/>
        </p:nvSpPr>
        <p:spPr bwMode="auto">
          <a:xfrm flipH="1">
            <a:off x="2114550" y="3078163"/>
            <a:ext cx="1273175" cy="427037"/>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41" name="Text Box 107"/>
          <p:cNvSpPr txBox="1">
            <a:spLocks noChangeArrowheads="1"/>
          </p:cNvSpPr>
          <p:nvPr/>
        </p:nvSpPr>
        <p:spPr bwMode="auto">
          <a:xfrm>
            <a:off x="3016250" y="1257300"/>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Host B</a:t>
            </a:r>
          </a:p>
        </p:txBody>
      </p:sp>
      <p:sp>
        <p:nvSpPr>
          <p:cNvPr id="69642" name="Text Box 111"/>
          <p:cNvSpPr txBox="1">
            <a:spLocks noChangeArrowheads="1"/>
          </p:cNvSpPr>
          <p:nvPr/>
        </p:nvSpPr>
        <p:spPr bwMode="auto">
          <a:xfrm>
            <a:off x="682625" y="1274763"/>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Host A</a:t>
            </a:r>
          </a:p>
        </p:txBody>
      </p:sp>
      <p:sp>
        <p:nvSpPr>
          <p:cNvPr id="69643" name="Rectangle 112"/>
          <p:cNvSpPr>
            <a:spLocks noChangeArrowheads="1"/>
          </p:cNvSpPr>
          <p:nvPr/>
        </p:nvSpPr>
        <p:spPr bwMode="auto">
          <a:xfrm>
            <a:off x="1781175" y="2497138"/>
            <a:ext cx="869950" cy="40163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44" name="Text Box 113"/>
          <p:cNvSpPr txBox="1">
            <a:spLocks noChangeArrowheads="1"/>
          </p:cNvSpPr>
          <p:nvPr/>
        </p:nvSpPr>
        <p:spPr bwMode="auto">
          <a:xfrm>
            <a:off x="1222375" y="2549525"/>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Seq=92, 8 bytes of data</a:t>
            </a:r>
          </a:p>
        </p:txBody>
      </p:sp>
      <p:sp>
        <p:nvSpPr>
          <p:cNvPr id="69645" name="Rectangle 114"/>
          <p:cNvSpPr>
            <a:spLocks noChangeArrowheads="1"/>
          </p:cNvSpPr>
          <p:nvPr/>
        </p:nvSpPr>
        <p:spPr bwMode="auto">
          <a:xfrm>
            <a:off x="2349500" y="3163888"/>
            <a:ext cx="747713" cy="24606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46" name="Text Box 115"/>
          <p:cNvSpPr txBox="1">
            <a:spLocks noChangeArrowheads="1"/>
          </p:cNvSpPr>
          <p:nvPr/>
        </p:nvSpPr>
        <p:spPr bwMode="auto">
          <a:xfrm>
            <a:off x="2270125" y="3119438"/>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ACK=100</a:t>
            </a:r>
            <a:endParaRPr lang="en-US" sz="1000" smtClean="0">
              <a:latin typeface="Times New Roman" charset="0"/>
            </a:endParaRPr>
          </a:p>
        </p:txBody>
      </p:sp>
      <p:sp>
        <p:nvSpPr>
          <p:cNvPr id="69647" name="Line 118"/>
          <p:cNvSpPr>
            <a:spLocks noChangeShapeType="1"/>
          </p:cNvSpPr>
          <p:nvPr/>
        </p:nvSpPr>
        <p:spPr bwMode="auto">
          <a:xfrm>
            <a:off x="1057275" y="2174875"/>
            <a:ext cx="0" cy="3525838"/>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9648" name="Line 119"/>
          <p:cNvSpPr>
            <a:spLocks noChangeShapeType="1"/>
          </p:cNvSpPr>
          <p:nvPr/>
        </p:nvSpPr>
        <p:spPr bwMode="auto">
          <a:xfrm>
            <a:off x="3484563" y="2170113"/>
            <a:ext cx="0" cy="353853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9649" name="Rectangle 122"/>
          <p:cNvSpPr>
            <a:spLocks noChangeArrowheads="1"/>
          </p:cNvSpPr>
          <p:nvPr/>
        </p:nvSpPr>
        <p:spPr bwMode="auto">
          <a:xfrm>
            <a:off x="1674813" y="4178300"/>
            <a:ext cx="989012" cy="43021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50" name="Text Box 123"/>
          <p:cNvSpPr txBox="1">
            <a:spLocks noChangeArrowheads="1"/>
          </p:cNvSpPr>
          <p:nvPr/>
        </p:nvSpPr>
        <p:spPr bwMode="auto">
          <a:xfrm>
            <a:off x="1211263" y="4259263"/>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Seq=92, 8 bytes of data</a:t>
            </a:r>
          </a:p>
        </p:txBody>
      </p:sp>
      <p:sp>
        <p:nvSpPr>
          <p:cNvPr id="69651" name="Text Box 124"/>
          <p:cNvSpPr txBox="1">
            <a:spLocks noChangeArrowheads="1"/>
          </p:cNvSpPr>
          <p:nvPr/>
        </p:nvSpPr>
        <p:spPr bwMode="auto">
          <a:xfrm>
            <a:off x="1903413" y="3309938"/>
            <a:ext cx="3587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b="1" smtClean="0">
                <a:solidFill>
                  <a:srgbClr val="FF0000"/>
                </a:solidFill>
              </a:rPr>
              <a:t>X</a:t>
            </a:r>
          </a:p>
        </p:txBody>
      </p:sp>
      <p:sp>
        <p:nvSpPr>
          <p:cNvPr id="69652" name="Text Box 126"/>
          <p:cNvSpPr txBox="1">
            <a:spLocks noChangeArrowheads="1"/>
          </p:cNvSpPr>
          <p:nvPr/>
        </p:nvSpPr>
        <p:spPr bwMode="auto">
          <a:xfrm rot="10800000">
            <a:off x="684213" y="2963863"/>
            <a:ext cx="396875" cy="68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timeout</a:t>
            </a:r>
          </a:p>
        </p:txBody>
      </p:sp>
      <p:sp>
        <p:nvSpPr>
          <p:cNvPr id="69653" name="Line 127"/>
          <p:cNvSpPr>
            <a:spLocks noChangeShapeType="1"/>
          </p:cNvSpPr>
          <p:nvPr/>
        </p:nvSpPr>
        <p:spPr bwMode="auto">
          <a:xfrm flipH="1">
            <a:off x="1054100" y="4776788"/>
            <a:ext cx="2338388" cy="782637"/>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54" name="Rectangle 128"/>
          <p:cNvSpPr>
            <a:spLocks noChangeArrowheads="1"/>
          </p:cNvSpPr>
          <p:nvPr/>
        </p:nvSpPr>
        <p:spPr bwMode="auto">
          <a:xfrm>
            <a:off x="1887538" y="5033963"/>
            <a:ext cx="747712" cy="24606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55" name="Text Box 129"/>
          <p:cNvSpPr txBox="1">
            <a:spLocks noChangeArrowheads="1"/>
          </p:cNvSpPr>
          <p:nvPr/>
        </p:nvSpPr>
        <p:spPr bwMode="auto">
          <a:xfrm>
            <a:off x="1808163" y="4989513"/>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ACK=100</a:t>
            </a:r>
            <a:endParaRPr lang="en-US" sz="1000" smtClean="0">
              <a:latin typeface="Times New Roman" charset="0"/>
            </a:endParaRPr>
          </a:p>
        </p:txBody>
      </p:sp>
      <p:grpSp>
        <p:nvGrpSpPr>
          <p:cNvPr id="85015" name="Group 134"/>
          <p:cNvGrpSpPr>
            <a:grpSpLocks/>
          </p:cNvGrpSpPr>
          <p:nvPr/>
        </p:nvGrpSpPr>
        <p:grpSpPr bwMode="auto">
          <a:xfrm>
            <a:off x="825500" y="2420938"/>
            <a:ext cx="104775" cy="508000"/>
            <a:chOff x="3099" y="1749"/>
            <a:chExt cx="66" cy="320"/>
          </a:xfrm>
        </p:grpSpPr>
        <p:sp>
          <p:nvSpPr>
            <p:cNvPr id="69710" name="Line 132"/>
            <p:cNvSpPr>
              <a:spLocks noChangeShapeType="1"/>
            </p:cNvSpPr>
            <p:nvPr/>
          </p:nvSpPr>
          <p:spPr bwMode="auto">
            <a:xfrm flipV="1">
              <a:off x="3129" y="1749"/>
              <a:ext cx="0" cy="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9711" name="Line 133"/>
            <p:cNvSpPr>
              <a:spLocks noChangeShapeType="1"/>
            </p:cNvSpPr>
            <p:nvPr/>
          </p:nvSpPr>
          <p:spPr bwMode="auto">
            <a:xfrm>
              <a:off x="3099" y="1752"/>
              <a:ext cx="6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85016" name="Group 135"/>
          <p:cNvGrpSpPr>
            <a:grpSpLocks/>
          </p:cNvGrpSpPr>
          <p:nvPr/>
        </p:nvGrpSpPr>
        <p:grpSpPr bwMode="auto">
          <a:xfrm rot="10800000">
            <a:off x="820738" y="3663950"/>
            <a:ext cx="104775" cy="508000"/>
            <a:chOff x="3099" y="1749"/>
            <a:chExt cx="66" cy="320"/>
          </a:xfrm>
        </p:grpSpPr>
        <p:sp>
          <p:nvSpPr>
            <p:cNvPr id="69708" name="Line 136"/>
            <p:cNvSpPr>
              <a:spLocks noChangeShapeType="1"/>
            </p:cNvSpPr>
            <p:nvPr/>
          </p:nvSpPr>
          <p:spPr bwMode="auto">
            <a:xfrm flipV="1">
              <a:off x="3130" y="1750"/>
              <a:ext cx="0" cy="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9709" name="Line 137"/>
            <p:cNvSpPr>
              <a:spLocks noChangeShapeType="1"/>
            </p:cNvSpPr>
            <p:nvPr/>
          </p:nvSpPr>
          <p:spPr bwMode="auto">
            <a:xfrm>
              <a:off x="3100" y="1753"/>
              <a:ext cx="6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sp>
        <p:nvSpPr>
          <p:cNvPr id="69658" name="Text Box 172"/>
          <p:cNvSpPr txBox="1">
            <a:spLocks noChangeArrowheads="1"/>
          </p:cNvSpPr>
          <p:nvPr/>
        </p:nvSpPr>
        <p:spPr bwMode="auto">
          <a:xfrm>
            <a:off x="5945188" y="5953125"/>
            <a:ext cx="2073275"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t>premature timeout</a:t>
            </a:r>
            <a:endParaRPr lang="en-US" sz="1000" smtClean="0"/>
          </a:p>
        </p:txBody>
      </p:sp>
      <p:sp>
        <p:nvSpPr>
          <p:cNvPr id="69659" name="Line 173"/>
          <p:cNvSpPr>
            <a:spLocks noChangeShapeType="1"/>
          </p:cNvSpPr>
          <p:nvPr/>
        </p:nvSpPr>
        <p:spPr bwMode="auto">
          <a:xfrm>
            <a:off x="5781675" y="4191000"/>
            <a:ext cx="2441575" cy="665163"/>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60" name="Line 174"/>
          <p:cNvSpPr>
            <a:spLocks noChangeShapeType="1"/>
          </p:cNvSpPr>
          <p:nvPr/>
        </p:nvSpPr>
        <p:spPr bwMode="auto">
          <a:xfrm>
            <a:off x="5815013" y="2422525"/>
            <a:ext cx="2346325" cy="5715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61" name="Line 175"/>
          <p:cNvSpPr>
            <a:spLocks noChangeShapeType="1"/>
          </p:cNvSpPr>
          <p:nvPr/>
        </p:nvSpPr>
        <p:spPr bwMode="auto">
          <a:xfrm flipH="1">
            <a:off x="5789613" y="3084513"/>
            <a:ext cx="2335212" cy="1589087"/>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62" name="Text Box 177"/>
          <p:cNvSpPr txBox="1">
            <a:spLocks noChangeArrowheads="1"/>
          </p:cNvSpPr>
          <p:nvPr/>
        </p:nvSpPr>
        <p:spPr bwMode="auto">
          <a:xfrm>
            <a:off x="7753350" y="1263650"/>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Host B</a:t>
            </a:r>
          </a:p>
        </p:txBody>
      </p:sp>
      <p:sp>
        <p:nvSpPr>
          <p:cNvPr id="69663" name="Text Box 181"/>
          <p:cNvSpPr txBox="1">
            <a:spLocks noChangeArrowheads="1"/>
          </p:cNvSpPr>
          <p:nvPr/>
        </p:nvSpPr>
        <p:spPr bwMode="auto">
          <a:xfrm>
            <a:off x="5419725" y="1281113"/>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Host A</a:t>
            </a:r>
          </a:p>
        </p:txBody>
      </p:sp>
      <p:sp>
        <p:nvSpPr>
          <p:cNvPr id="69664" name="Rectangle 182"/>
          <p:cNvSpPr>
            <a:spLocks noChangeArrowheads="1"/>
          </p:cNvSpPr>
          <p:nvPr/>
        </p:nvSpPr>
        <p:spPr bwMode="auto">
          <a:xfrm>
            <a:off x="6518275" y="2503488"/>
            <a:ext cx="869950" cy="40163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65" name="Text Box 183"/>
          <p:cNvSpPr txBox="1">
            <a:spLocks noChangeArrowheads="1"/>
          </p:cNvSpPr>
          <p:nvPr/>
        </p:nvSpPr>
        <p:spPr bwMode="auto">
          <a:xfrm>
            <a:off x="5959475" y="2555875"/>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Seq=92, 8 bytes of data</a:t>
            </a:r>
          </a:p>
        </p:txBody>
      </p:sp>
      <p:grpSp>
        <p:nvGrpSpPr>
          <p:cNvPr id="85025" name="Group 202"/>
          <p:cNvGrpSpPr>
            <a:grpSpLocks/>
          </p:cNvGrpSpPr>
          <p:nvPr/>
        </p:nvGrpSpPr>
        <p:grpSpPr bwMode="auto">
          <a:xfrm>
            <a:off x="6691313" y="3576638"/>
            <a:ext cx="949325" cy="304800"/>
            <a:chOff x="4215" y="2253"/>
            <a:chExt cx="598" cy="192"/>
          </a:xfrm>
        </p:grpSpPr>
        <p:sp>
          <p:nvSpPr>
            <p:cNvPr id="69706" name="Rectangle 184"/>
            <p:cNvSpPr>
              <a:spLocks noChangeArrowheads="1"/>
            </p:cNvSpPr>
            <p:nvPr/>
          </p:nvSpPr>
          <p:spPr bwMode="auto">
            <a:xfrm>
              <a:off x="4265" y="2274"/>
              <a:ext cx="471" cy="15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707" name="Text Box 185"/>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ACK=100</a:t>
              </a:r>
              <a:endParaRPr lang="en-US" sz="1000" smtClean="0">
                <a:latin typeface="Times New Roman" charset="0"/>
              </a:endParaRPr>
            </a:p>
          </p:txBody>
        </p:sp>
      </p:grpSp>
      <p:sp>
        <p:nvSpPr>
          <p:cNvPr id="69667" name="Line 186"/>
          <p:cNvSpPr>
            <a:spLocks noChangeShapeType="1"/>
          </p:cNvSpPr>
          <p:nvPr/>
        </p:nvSpPr>
        <p:spPr bwMode="auto">
          <a:xfrm>
            <a:off x="5794375" y="2181225"/>
            <a:ext cx="0" cy="3525838"/>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9668" name="Line 187"/>
          <p:cNvSpPr>
            <a:spLocks noChangeShapeType="1"/>
          </p:cNvSpPr>
          <p:nvPr/>
        </p:nvSpPr>
        <p:spPr bwMode="auto">
          <a:xfrm>
            <a:off x="8199438" y="2176463"/>
            <a:ext cx="0" cy="353853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9669" name="Rectangle 188"/>
          <p:cNvSpPr>
            <a:spLocks noChangeArrowheads="1"/>
          </p:cNvSpPr>
          <p:nvPr/>
        </p:nvSpPr>
        <p:spPr bwMode="auto">
          <a:xfrm>
            <a:off x="6807200" y="4308475"/>
            <a:ext cx="1057275" cy="5080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70" name="Text Box 189"/>
          <p:cNvSpPr txBox="1">
            <a:spLocks noChangeArrowheads="1"/>
          </p:cNvSpPr>
          <p:nvPr/>
        </p:nvSpPr>
        <p:spPr bwMode="auto">
          <a:xfrm>
            <a:off x="6727825" y="4341813"/>
            <a:ext cx="1212850" cy="517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400" smtClean="0"/>
              <a:t>Seq=92,  8</a:t>
            </a:r>
          </a:p>
          <a:p>
            <a:pPr algn="l">
              <a:defRPr/>
            </a:pPr>
            <a:r>
              <a:rPr lang="en-US" sz="1400" smtClean="0"/>
              <a:t>bytes of data</a:t>
            </a:r>
          </a:p>
        </p:txBody>
      </p:sp>
      <p:sp>
        <p:nvSpPr>
          <p:cNvPr id="69671" name="Text Box 191"/>
          <p:cNvSpPr txBox="1">
            <a:spLocks noChangeArrowheads="1"/>
          </p:cNvSpPr>
          <p:nvPr/>
        </p:nvSpPr>
        <p:spPr bwMode="auto">
          <a:xfrm rot="10800000">
            <a:off x="5421313" y="2970213"/>
            <a:ext cx="396875" cy="68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timeout</a:t>
            </a:r>
          </a:p>
        </p:txBody>
      </p:sp>
      <p:sp>
        <p:nvSpPr>
          <p:cNvPr id="69672" name="Line 192"/>
          <p:cNvSpPr>
            <a:spLocks noChangeShapeType="1"/>
          </p:cNvSpPr>
          <p:nvPr/>
        </p:nvSpPr>
        <p:spPr bwMode="auto">
          <a:xfrm flipH="1">
            <a:off x="5813425" y="4894263"/>
            <a:ext cx="2338388" cy="782637"/>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73" name="Rectangle 193"/>
          <p:cNvSpPr>
            <a:spLocks noChangeArrowheads="1"/>
          </p:cNvSpPr>
          <p:nvPr/>
        </p:nvSpPr>
        <p:spPr bwMode="auto">
          <a:xfrm>
            <a:off x="6646863" y="5151438"/>
            <a:ext cx="747712" cy="24606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74" name="Text Box 194"/>
          <p:cNvSpPr txBox="1">
            <a:spLocks noChangeArrowheads="1"/>
          </p:cNvSpPr>
          <p:nvPr/>
        </p:nvSpPr>
        <p:spPr bwMode="auto">
          <a:xfrm>
            <a:off x="6567488" y="5106988"/>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ACK=120</a:t>
            </a:r>
            <a:endParaRPr lang="en-US" sz="1000" smtClean="0">
              <a:latin typeface="Times New Roman" charset="0"/>
            </a:endParaRPr>
          </a:p>
        </p:txBody>
      </p:sp>
      <p:grpSp>
        <p:nvGrpSpPr>
          <p:cNvPr id="85034" name="Group 195"/>
          <p:cNvGrpSpPr>
            <a:grpSpLocks/>
          </p:cNvGrpSpPr>
          <p:nvPr/>
        </p:nvGrpSpPr>
        <p:grpSpPr bwMode="auto">
          <a:xfrm>
            <a:off x="5562600" y="2427288"/>
            <a:ext cx="104775" cy="508000"/>
            <a:chOff x="3099" y="1749"/>
            <a:chExt cx="66" cy="320"/>
          </a:xfrm>
        </p:grpSpPr>
        <p:sp>
          <p:nvSpPr>
            <p:cNvPr id="69704" name="Line 196"/>
            <p:cNvSpPr>
              <a:spLocks noChangeShapeType="1"/>
            </p:cNvSpPr>
            <p:nvPr/>
          </p:nvSpPr>
          <p:spPr bwMode="auto">
            <a:xfrm flipV="1">
              <a:off x="3129" y="1749"/>
              <a:ext cx="0" cy="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9705" name="Line 197"/>
            <p:cNvSpPr>
              <a:spLocks noChangeShapeType="1"/>
            </p:cNvSpPr>
            <p:nvPr/>
          </p:nvSpPr>
          <p:spPr bwMode="auto">
            <a:xfrm>
              <a:off x="3099" y="1752"/>
              <a:ext cx="6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85035" name="Group 198"/>
          <p:cNvGrpSpPr>
            <a:grpSpLocks/>
          </p:cNvGrpSpPr>
          <p:nvPr/>
        </p:nvGrpSpPr>
        <p:grpSpPr bwMode="auto">
          <a:xfrm rot="10800000">
            <a:off x="5557838" y="3670300"/>
            <a:ext cx="104775" cy="508000"/>
            <a:chOff x="3099" y="1749"/>
            <a:chExt cx="66" cy="320"/>
          </a:xfrm>
        </p:grpSpPr>
        <p:sp>
          <p:nvSpPr>
            <p:cNvPr id="69702" name="Line 199"/>
            <p:cNvSpPr>
              <a:spLocks noChangeShapeType="1"/>
            </p:cNvSpPr>
            <p:nvPr/>
          </p:nvSpPr>
          <p:spPr bwMode="auto">
            <a:xfrm flipV="1">
              <a:off x="3131" y="1750"/>
              <a:ext cx="0" cy="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9703" name="Line 200"/>
            <p:cNvSpPr>
              <a:spLocks noChangeShapeType="1"/>
            </p:cNvSpPr>
            <p:nvPr/>
          </p:nvSpPr>
          <p:spPr bwMode="auto">
            <a:xfrm>
              <a:off x="3101" y="1753"/>
              <a:ext cx="6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85036" name="Group 206"/>
          <p:cNvGrpSpPr>
            <a:grpSpLocks/>
          </p:cNvGrpSpPr>
          <p:nvPr/>
        </p:nvGrpSpPr>
        <p:grpSpPr bwMode="auto">
          <a:xfrm>
            <a:off x="5800725" y="2808288"/>
            <a:ext cx="2346325" cy="571500"/>
            <a:chOff x="3759" y="1622"/>
            <a:chExt cx="1478" cy="360"/>
          </a:xfrm>
        </p:grpSpPr>
        <p:sp>
          <p:nvSpPr>
            <p:cNvPr id="69699" name="Line 203"/>
            <p:cNvSpPr>
              <a:spLocks noChangeShapeType="1"/>
            </p:cNvSpPr>
            <p:nvPr/>
          </p:nvSpPr>
          <p:spPr bwMode="auto">
            <a:xfrm>
              <a:off x="3759" y="1622"/>
              <a:ext cx="1478" cy="36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700" name="Rectangle 204"/>
            <p:cNvSpPr>
              <a:spLocks noChangeArrowheads="1"/>
            </p:cNvSpPr>
            <p:nvPr/>
          </p:nvSpPr>
          <p:spPr bwMode="auto">
            <a:xfrm>
              <a:off x="4202" y="1673"/>
              <a:ext cx="548" cy="25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701" name="Text Box 205"/>
            <p:cNvSpPr txBox="1">
              <a:spLocks noChangeArrowheads="1"/>
            </p:cNvSpPr>
            <p:nvPr/>
          </p:nvSpPr>
          <p:spPr bwMode="auto">
            <a:xfrm>
              <a:off x="3790" y="1706"/>
              <a:ext cx="1437"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Seq=100, 20 bytes of data</a:t>
              </a:r>
            </a:p>
          </p:txBody>
        </p:sp>
      </p:grpSp>
      <p:sp>
        <p:nvSpPr>
          <p:cNvPr id="69678" name="Line 207"/>
          <p:cNvSpPr>
            <a:spLocks noChangeShapeType="1"/>
          </p:cNvSpPr>
          <p:nvPr/>
        </p:nvSpPr>
        <p:spPr bwMode="auto">
          <a:xfrm flipH="1">
            <a:off x="5794375" y="3440113"/>
            <a:ext cx="2335213" cy="1589087"/>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85038" name="Group 208"/>
          <p:cNvGrpSpPr>
            <a:grpSpLocks/>
          </p:cNvGrpSpPr>
          <p:nvPr/>
        </p:nvGrpSpPr>
        <p:grpSpPr bwMode="auto">
          <a:xfrm>
            <a:off x="6931025" y="3852863"/>
            <a:ext cx="949325" cy="304800"/>
            <a:chOff x="4215" y="2253"/>
            <a:chExt cx="598" cy="192"/>
          </a:xfrm>
        </p:grpSpPr>
        <p:sp>
          <p:nvSpPr>
            <p:cNvPr id="69697" name="Rectangle 209"/>
            <p:cNvSpPr>
              <a:spLocks noChangeArrowheads="1"/>
            </p:cNvSpPr>
            <p:nvPr/>
          </p:nvSpPr>
          <p:spPr bwMode="auto">
            <a:xfrm>
              <a:off x="4265" y="2274"/>
              <a:ext cx="471" cy="15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9698" name="Text Box 210"/>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ACK=120</a:t>
              </a:r>
              <a:endParaRPr lang="en-US" sz="1000" smtClean="0">
                <a:latin typeface="Times New Roman" charset="0"/>
              </a:endParaRPr>
            </a:p>
          </p:txBody>
        </p:sp>
      </p:grpSp>
      <p:sp>
        <p:nvSpPr>
          <p:cNvPr id="69680" name="Text Box 211"/>
          <p:cNvSpPr txBox="1">
            <a:spLocks noChangeArrowheads="1"/>
          </p:cNvSpPr>
          <p:nvPr/>
        </p:nvSpPr>
        <p:spPr bwMode="auto">
          <a:xfrm>
            <a:off x="4427538" y="4495800"/>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SendBase=100</a:t>
            </a:r>
          </a:p>
        </p:txBody>
      </p:sp>
      <p:sp>
        <p:nvSpPr>
          <p:cNvPr id="69681" name="Text Box 212"/>
          <p:cNvSpPr txBox="1">
            <a:spLocks noChangeArrowheads="1"/>
          </p:cNvSpPr>
          <p:nvPr/>
        </p:nvSpPr>
        <p:spPr bwMode="auto">
          <a:xfrm>
            <a:off x="4446588" y="4837113"/>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SendBase=120</a:t>
            </a:r>
          </a:p>
        </p:txBody>
      </p:sp>
      <p:sp>
        <p:nvSpPr>
          <p:cNvPr id="69682" name="Text Box 213"/>
          <p:cNvSpPr txBox="1">
            <a:spLocks noChangeArrowheads="1"/>
          </p:cNvSpPr>
          <p:nvPr/>
        </p:nvSpPr>
        <p:spPr bwMode="auto">
          <a:xfrm>
            <a:off x="4465638" y="5511800"/>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SendBase=120</a:t>
            </a:r>
          </a:p>
        </p:txBody>
      </p:sp>
      <p:sp>
        <p:nvSpPr>
          <p:cNvPr id="69683" name="Text Box 214"/>
          <p:cNvSpPr txBox="1">
            <a:spLocks noChangeArrowheads="1"/>
          </p:cNvSpPr>
          <p:nvPr/>
        </p:nvSpPr>
        <p:spPr bwMode="auto">
          <a:xfrm>
            <a:off x="4492625" y="2266950"/>
            <a:ext cx="1266825" cy="3048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SendBase=92</a:t>
            </a:r>
          </a:p>
        </p:txBody>
      </p:sp>
      <p:grpSp>
        <p:nvGrpSpPr>
          <p:cNvPr id="85044" name="Group 219"/>
          <p:cNvGrpSpPr>
            <a:grpSpLocks/>
          </p:cNvGrpSpPr>
          <p:nvPr/>
        </p:nvGrpSpPr>
        <p:grpSpPr bwMode="auto">
          <a:xfrm>
            <a:off x="5372100" y="1543050"/>
            <a:ext cx="630238" cy="533400"/>
            <a:chOff x="-44" y="1473"/>
            <a:chExt cx="981" cy="1105"/>
          </a:xfrm>
        </p:grpSpPr>
        <p:pic>
          <p:nvPicPr>
            <p:cNvPr id="85054" name="Picture 220"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55" name="Freeform 221"/>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5045" name="Group 225"/>
          <p:cNvGrpSpPr>
            <a:grpSpLocks/>
          </p:cNvGrpSpPr>
          <p:nvPr/>
        </p:nvGrpSpPr>
        <p:grpSpPr bwMode="auto">
          <a:xfrm flipH="1">
            <a:off x="7939088" y="1549400"/>
            <a:ext cx="631825" cy="622300"/>
            <a:chOff x="-44" y="1473"/>
            <a:chExt cx="981" cy="1105"/>
          </a:xfrm>
        </p:grpSpPr>
        <p:pic>
          <p:nvPicPr>
            <p:cNvPr id="85052" name="Picture 226"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53" name="Freeform 227"/>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5046" name="Group 228"/>
          <p:cNvGrpSpPr>
            <a:grpSpLocks/>
          </p:cNvGrpSpPr>
          <p:nvPr/>
        </p:nvGrpSpPr>
        <p:grpSpPr bwMode="auto">
          <a:xfrm>
            <a:off x="647700" y="1547813"/>
            <a:ext cx="630238" cy="533400"/>
            <a:chOff x="-44" y="1473"/>
            <a:chExt cx="981" cy="1105"/>
          </a:xfrm>
        </p:grpSpPr>
        <p:pic>
          <p:nvPicPr>
            <p:cNvPr id="85050" name="Picture 229"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51" name="Freeform 2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5047" name="Group 231"/>
          <p:cNvGrpSpPr>
            <a:grpSpLocks/>
          </p:cNvGrpSpPr>
          <p:nvPr/>
        </p:nvGrpSpPr>
        <p:grpSpPr bwMode="auto">
          <a:xfrm flipH="1">
            <a:off x="3225800" y="1531938"/>
            <a:ext cx="709613" cy="600075"/>
            <a:chOff x="-44" y="1473"/>
            <a:chExt cx="981" cy="1105"/>
          </a:xfrm>
        </p:grpSpPr>
        <p:pic>
          <p:nvPicPr>
            <p:cNvPr id="85048" name="Picture 232"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49" name="Freeform 233"/>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 name="Title 1"/>
          <p:cNvSpPr>
            <a:spLocks noGrp="1"/>
          </p:cNvSpPr>
          <p:nvPr>
            <p:ph type="title"/>
          </p:nvPr>
        </p:nvSpPr>
        <p:spPr/>
        <p:txBody>
          <a:bodyPr>
            <a:normAutofit fontScale="90000"/>
          </a:bodyPr>
          <a:lstStyle/>
          <a:p>
            <a:r>
              <a:rPr lang="en-US" dirty="0" smtClean="0"/>
              <a:t>TCP: Reliable Transport</a:t>
            </a:r>
            <a:endParaRPr lang="en-US" dirty="0"/>
          </a:p>
        </p:txBody>
      </p:sp>
      <p:sp>
        <p:nvSpPr>
          <p:cNvPr id="81" name="TextBox 80"/>
          <p:cNvSpPr txBox="1"/>
          <p:nvPr/>
        </p:nvSpPr>
        <p:spPr>
          <a:xfrm>
            <a:off x="1222375" y="723240"/>
            <a:ext cx="5238357" cy="584775"/>
          </a:xfrm>
          <a:prstGeom prst="rect">
            <a:avLst/>
          </a:prstGeom>
          <a:noFill/>
        </p:spPr>
        <p:txBody>
          <a:bodyPr wrap="none" rtlCol="0">
            <a:spAutoFit/>
          </a:bodyPr>
          <a:lstStyle/>
          <a:p>
            <a:r>
              <a:rPr lang="en-US" sz="3200" dirty="0">
                <a:solidFill>
                  <a:srgbClr val="FF0000"/>
                </a:solidFill>
              </a:rPr>
              <a:t>TCP: </a:t>
            </a:r>
            <a:r>
              <a:rPr lang="en-US" sz="3200" dirty="0" smtClean="0">
                <a:solidFill>
                  <a:srgbClr val="FF0000"/>
                </a:solidFill>
              </a:rPr>
              <a:t>Retransmission </a:t>
            </a:r>
            <a:r>
              <a:rPr lang="en-US" sz="3200" dirty="0" err="1" smtClean="0">
                <a:solidFill>
                  <a:srgbClr val="FF0000"/>
                </a:solidFill>
              </a:rPr>
              <a:t>Scenerios</a:t>
            </a:r>
            <a:endParaRPr lang="en-US" sz="2800" dirty="0" smtClean="0">
              <a:solidFill>
                <a:srgbClr val="FF0000"/>
              </a:solidFill>
            </a:endParaRPr>
          </a:p>
        </p:txBody>
      </p:sp>
    </p:spTree>
    <p:extLst>
      <p:ext uri="{BB962C8B-B14F-4D97-AF65-F5344CB8AC3E}">
        <p14:creationId xmlns:p14="http://schemas.microsoft.com/office/powerpoint/2010/main" val="572186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ext Box 22"/>
          <p:cNvSpPr txBox="1">
            <a:spLocks noChangeArrowheads="1"/>
          </p:cNvSpPr>
          <p:nvPr/>
        </p:nvSpPr>
        <p:spPr bwMode="auto">
          <a:xfrm>
            <a:off x="1958975" y="3468688"/>
            <a:ext cx="3587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b="1" smtClean="0">
                <a:solidFill>
                  <a:srgbClr val="FF0000"/>
                </a:solidFill>
              </a:rPr>
              <a:t>X</a:t>
            </a:r>
          </a:p>
        </p:txBody>
      </p:sp>
      <p:sp>
        <p:nvSpPr>
          <p:cNvPr id="70662" name="Text Box 34"/>
          <p:cNvSpPr txBox="1">
            <a:spLocks noChangeArrowheads="1"/>
          </p:cNvSpPr>
          <p:nvPr/>
        </p:nvSpPr>
        <p:spPr bwMode="auto">
          <a:xfrm>
            <a:off x="1639888" y="5975350"/>
            <a:ext cx="1751012"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t>cumulative ACK</a:t>
            </a:r>
            <a:endParaRPr lang="en-US" sz="1000" smtClean="0"/>
          </a:p>
        </p:txBody>
      </p:sp>
      <p:sp>
        <p:nvSpPr>
          <p:cNvPr id="70663" name="Line 35"/>
          <p:cNvSpPr>
            <a:spLocks noChangeShapeType="1"/>
          </p:cNvSpPr>
          <p:nvPr/>
        </p:nvSpPr>
        <p:spPr bwMode="auto">
          <a:xfrm>
            <a:off x="1368425" y="4540250"/>
            <a:ext cx="2441575" cy="665163"/>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0664" name="Line 36"/>
          <p:cNvSpPr>
            <a:spLocks noChangeShapeType="1"/>
          </p:cNvSpPr>
          <p:nvPr/>
        </p:nvSpPr>
        <p:spPr bwMode="auto">
          <a:xfrm>
            <a:off x="1344613" y="2444750"/>
            <a:ext cx="2346325" cy="5715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0665" name="Line 37"/>
          <p:cNvSpPr>
            <a:spLocks noChangeShapeType="1"/>
          </p:cNvSpPr>
          <p:nvPr/>
        </p:nvSpPr>
        <p:spPr bwMode="auto">
          <a:xfrm flipH="1">
            <a:off x="2222500" y="3106738"/>
            <a:ext cx="1431925" cy="573087"/>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0666" name="Text Box 39"/>
          <p:cNvSpPr txBox="1">
            <a:spLocks noChangeArrowheads="1"/>
          </p:cNvSpPr>
          <p:nvPr/>
        </p:nvSpPr>
        <p:spPr bwMode="auto">
          <a:xfrm>
            <a:off x="3270250" y="1273175"/>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Host B</a:t>
            </a:r>
          </a:p>
        </p:txBody>
      </p:sp>
      <p:sp>
        <p:nvSpPr>
          <p:cNvPr id="70667" name="Text Box 43"/>
          <p:cNvSpPr txBox="1">
            <a:spLocks noChangeArrowheads="1"/>
          </p:cNvSpPr>
          <p:nvPr/>
        </p:nvSpPr>
        <p:spPr bwMode="auto">
          <a:xfrm>
            <a:off x="949325" y="1303338"/>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Host A</a:t>
            </a:r>
          </a:p>
        </p:txBody>
      </p:sp>
      <p:sp>
        <p:nvSpPr>
          <p:cNvPr id="70668" name="Rectangle 44"/>
          <p:cNvSpPr>
            <a:spLocks noChangeArrowheads="1"/>
          </p:cNvSpPr>
          <p:nvPr/>
        </p:nvSpPr>
        <p:spPr bwMode="auto">
          <a:xfrm>
            <a:off x="2047875" y="2525713"/>
            <a:ext cx="869950" cy="40163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0669" name="Text Box 45"/>
          <p:cNvSpPr txBox="1">
            <a:spLocks noChangeArrowheads="1"/>
          </p:cNvSpPr>
          <p:nvPr/>
        </p:nvSpPr>
        <p:spPr bwMode="auto">
          <a:xfrm>
            <a:off x="1489075" y="2578100"/>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Seq=92, 8 bytes of data</a:t>
            </a:r>
          </a:p>
        </p:txBody>
      </p:sp>
      <p:grpSp>
        <p:nvGrpSpPr>
          <p:cNvPr id="87053" name="Group 46"/>
          <p:cNvGrpSpPr>
            <a:grpSpLocks/>
          </p:cNvGrpSpPr>
          <p:nvPr/>
        </p:nvGrpSpPr>
        <p:grpSpPr bwMode="auto">
          <a:xfrm>
            <a:off x="2244725" y="3306763"/>
            <a:ext cx="949325" cy="304800"/>
            <a:chOff x="4215" y="2253"/>
            <a:chExt cx="598" cy="192"/>
          </a:xfrm>
        </p:grpSpPr>
        <p:sp>
          <p:nvSpPr>
            <p:cNvPr id="70699" name="Rectangle 47"/>
            <p:cNvSpPr>
              <a:spLocks noChangeArrowheads="1"/>
            </p:cNvSpPr>
            <p:nvPr/>
          </p:nvSpPr>
          <p:spPr bwMode="auto">
            <a:xfrm>
              <a:off x="4265" y="2274"/>
              <a:ext cx="471" cy="15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0700" name="Text Box 48"/>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ACK=100</a:t>
              </a:r>
              <a:endParaRPr lang="en-US" sz="1000" smtClean="0">
                <a:latin typeface="Times New Roman" charset="0"/>
              </a:endParaRPr>
            </a:p>
          </p:txBody>
        </p:sp>
      </p:grpSp>
      <p:sp>
        <p:nvSpPr>
          <p:cNvPr id="70671" name="Line 49"/>
          <p:cNvSpPr>
            <a:spLocks noChangeShapeType="1"/>
          </p:cNvSpPr>
          <p:nvPr/>
        </p:nvSpPr>
        <p:spPr bwMode="auto">
          <a:xfrm>
            <a:off x="1323975" y="2203450"/>
            <a:ext cx="0" cy="3525838"/>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0672" name="Line 50"/>
          <p:cNvSpPr>
            <a:spLocks noChangeShapeType="1"/>
          </p:cNvSpPr>
          <p:nvPr/>
        </p:nvSpPr>
        <p:spPr bwMode="auto">
          <a:xfrm>
            <a:off x="3729038" y="2198688"/>
            <a:ext cx="0" cy="353853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0673" name="Rectangle 51"/>
          <p:cNvSpPr>
            <a:spLocks noChangeArrowheads="1"/>
          </p:cNvSpPr>
          <p:nvPr/>
        </p:nvSpPr>
        <p:spPr bwMode="auto">
          <a:xfrm>
            <a:off x="2065338" y="4613275"/>
            <a:ext cx="933450" cy="5080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0674" name="Text Box 52"/>
          <p:cNvSpPr txBox="1">
            <a:spLocks noChangeArrowheads="1"/>
          </p:cNvSpPr>
          <p:nvPr/>
        </p:nvSpPr>
        <p:spPr bwMode="auto">
          <a:xfrm>
            <a:off x="1339850" y="4700588"/>
            <a:ext cx="2652713"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400" smtClean="0"/>
              <a:t>Seq=120,  15 bytes of data</a:t>
            </a:r>
          </a:p>
        </p:txBody>
      </p:sp>
      <p:sp>
        <p:nvSpPr>
          <p:cNvPr id="70675" name="Rectangle 55"/>
          <p:cNvSpPr>
            <a:spLocks noChangeArrowheads="1"/>
          </p:cNvSpPr>
          <p:nvPr/>
        </p:nvSpPr>
        <p:spPr bwMode="auto">
          <a:xfrm>
            <a:off x="2176463" y="5173663"/>
            <a:ext cx="747712" cy="24606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87059" name="Group 75"/>
          <p:cNvGrpSpPr>
            <a:grpSpLocks/>
          </p:cNvGrpSpPr>
          <p:nvPr/>
        </p:nvGrpSpPr>
        <p:grpSpPr bwMode="auto">
          <a:xfrm>
            <a:off x="949325" y="2449513"/>
            <a:ext cx="396875" cy="2406650"/>
            <a:chOff x="3414" y="1529"/>
            <a:chExt cx="250" cy="1103"/>
          </a:xfrm>
        </p:grpSpPr>
        <p:sp>
          <p:nvSpPr>
            <p:cNvPr id="70692" name="Text Box 53"/>
            <p:cNvSpPr txBox="1">
              <a:spLocks noChangeArrowheads="1"/>
            </p:cNvSpPr>
            <p:nvPr/>
          </p:nvSpPr>
          <p:spPr bwMode="auto">
            <a:xfrm rot="10800000">
              <a:off x="3414" y="1931"/>
              <a:ext cx="250" cy="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timeout</a:t>
              </a:r>
            </a:p>
          </p:txBody>
        </p:sp>
        <p:grpSp>
          <p:nvGrpSpPr>
            <p:cNvPr id="87076" name="Group 57"/>
            <p:cNvGrpSpPr>
              <a:grpSpLocks/>
            </p:cNvGrpSpPr>
            <p:nvPr/>
          </p:nvGrpSpPr>
          <p:grpSpPr bwMode="auto">
            <a:xfrm>
              <a:off x="3504" y="1529"/>
              <a:ext cx="66" cy="320"/>
              <a:chOff x="3099" y="1749"/>
              <a:chExt cx="66" cy="320"/>
            </a:xfrm>
          </p:grpSpPr>
          <p:sp>
            <p:nvSpPr>
              <p:cNvPr id="70697" name="Line 58"/>
              <p:cNvSpPr>
                <a:spLocks noChangeShapeType="1"/>
              </p:cNvSpPr>
              <p:nvPr/>
            </p:nvSpPr>
            <p:spPr bwMode="auto">
              <a:xfrm flipV="1">
                <a:off x="3129" y="1749"/>
                <a:ext cx="0" cy="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0698" name="Line 59"/>
              <p:cNvSpPr>
                <a:spLocks noChangeShapeType="1"/>
              </p:cNvSpPr>
              <p:nvPr/>
            </p:nvSpPr>
            <p:spPr bwMode="auto">
              <a:xfrm>
                <a:off x="3099" y="1752"/>
                <a:ext cx="6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87077" name="Group 60"/>
            <p:cNvGrpSpPr>
              <a:grpSpLocks/>
            </p:cNvGrpSpPr>
            <p:nvPr/>
          </p:nvGrpSpPr>
          <p:grpSpPr bwMode="auto">
            <a:xfrm rot="10800000">
              <a:off x="3501" y="2312"/>
              <a:ext cx="66" cy="320"/>
              <a:chOff x="3099" y="1749"/>
              <a:chExt cx="66" cy="320"/>
            </a:xfrm>
          </p:grpSpPr>
          <p:sp>
            <p:nvSpPr>
              <p:cNvPr id="70695" name="Line 61"/>
              <p:cNvSpPr>
                <a:spLocks noChangeShapeType="1"/>
              </p:cNvSpPr>
              <p:nvPr/>
            </p:nvSpPr>
            <p:spPr bwMode="auto">
              <a:xfrm flipV="1">
                <a:off x="3130" y="1750"/>
                <a:ext cx="0" cy="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0696" name="Line 62"/>
              <p:cNvSpPr>
                <a:spLocks noChangeShapeType="1"/>
              </p:cNvSpPr>
              <p:nvPr/>
            </p:nvSpPr>
            <p:spPr bwMode="auto">
              <a:xfrm>
                <a:off x="3100" y="1753"/>
                <a:ext cx="6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grpSp>
        <p:nvGrpSpPr>
          <p:cNvPr id="87060" name="Group 63"/>
          <p:cNvGrpSpPr>
            <a:grpSpLocks/>
          </p:cNvGrpSpPr>
          <p:nvPr/>
        </p:nvGrpSpPr>
        <p:grpSpPr bwMode="auto">
          <a:xfrm>
            <a:off x="1330325" y="2830513"/>
            <a:ext cx="2346325" cy="571500"/>
            <a:chOff x="3759" y="1622"/>
            <a:chExt cx="1478" cy="360"/>
          </a:xfrm>
        </p:grpSpPr>
        <p:sp>
          <p:nvSpPr>
            <p:cNvPr id="70689" name="Line 64"/>
            <p:cNvSpPr>
              <a:spLocks noChangeShapeType="1"/>
            </p:cNvSpPr>
            <p:nvPr/>
          </p:nvSpPr>
          <p:spPr bwMode="auto">
            <a:xfrm>
              <a:off x="3759" y="1622"/>
              <a:ext cx="1478" cy="36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0690" name="Rectangle 65"/>
            <p:cNvSpPr>
              <a:spLocks noChangeArrowheads="1"/>
            </p:cNvSpPr>
            <p:nvPr/>
          </p:nvSpPr>
          <p:spPr bwMode="auto">
            <a:xfrm>
              <a:off x="4202" y="1673"/>
              <a:ext cx="548" cy="25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0691" name="Text Box 66"/>
            <p:cNvSpPr txBox="1">
              <a:spLocks noChangeArrowheads="1"/>
            </p:cNvSpPr>
            <p:nvPr/>
          </p:nvSpPr>
          <p:spPr bwMode="auto">
            <a:xfrm>
              <a:off x="3790" y="1706"/>
              <a:ext cx="1437"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Seq=100, 20 bytes of data</a:t>
              </a:r>
            </a:p>
          </p:txBody>
        </p:sp>
      </p:grpSp>
      <p:sp>
        <p:nvSpPr>
          <p:cNvPr id="70678" name="Line 67"/>
          <p:cNvSpPr>
            <a:spLocks noChangeShapeType="1"/>
          </p:cNvSpPr>
          <p:nvPr/>
        </p:nvSpPr>
        <p:spPr bwMode="auto">
          <a:xfrm flipH="1">
            <a:off x="1335088" y="3462338"/>
            <a:ext cx="2324100" cy="1025525"/>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87062" name="Group 68"/>
          <p:cNvGrpSpPr>
            <a:grpSpLocks/>
          </p:cNvGrpSpPr>
          <p:nvPr/>
        </p:nvGrpSpPr>
        <p:grpSpPr bwMode="auto">
          <a:xfrm>
            <a:off x="1978025" y="3863975"/>
            <a:ext cx="949325" cy="304800"/>
            <a:chOff x="4215" y="2253"/>
            <a:chExt cx="598" cy="192"/>
          </a:xfrm>
        </p:grpSpPr>
        <p:sp>
          <p:nvSpPr>
            <p:cNvPr id="70687" name="Rectangle 69"/>
            <p:cNvSpPr>
              <a:spLocks noChangeArrowheads="1"/>
            </p:cNvSpPr>
            <p:nvPr/>
          </p:nvSpPr>
          <p:spPr bwMode="auto">
            <a:xfrm>
              <a:off x="4265" y="2274"/>
              <a:ext cx="471" cy="15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0688" name="Text Box 70"/>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ACK=120</a:t>
              </a:r>
              <a:endParaRPr lang="en-US" sz="1000" smtClean="0">
                <a:latin typeface="Times New Roman" charset="0"/>
              </a:endParaRPr>
            </a:p>
          </p:txBody>
        </p:sp>
      </p:grpSp>
      <p:grpSp>
        <p:nvGrpSpPr>
          <p:cNvPr id="87064" name="Group 84"/>
          <p:cNvGrpSpPr>
            <a:grpSpLocks/>
          </p:cNvGrpSpPr>
          <p:nvPr/>
        </p:nvGrpSpPr>
        <p:grpSpPr bwMode="auto">
          <a:xfrm>
            <a:off x="903288" y="1565275"/>
            <a:ext cx="630237" cy="533400"/>
            <a:chOff x="-44" y="1473"/>
            <a:chExt cx="981" cy="1105"/>
          </a:xfrm>
        </p:grpSpPr>
        <p:pic>
          <p:nvPicPr>
            <p:cNvPr id="87068" name="Picture 8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9" name="Freeform 86"/>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7065" name="Group 87"/>
          <p:cNvGrpSpPr>
            <a:grpSpLocks/>
          </p:cNvGrpSpPr>
          <p:nvPr/>
        </p:nvGrpSpPr>
        <p:grpSpPr bwMode="auto">
          <a:xfrm flipH="1">
            <a:off x="3481388" y="1560513"/>
            <a:ext cx="674687" cy="590550"/>
            <a:chOff x="-44" y="1473"/>
            <a:chExt cx="981" cy="1105"/>
          </a:xfrm>
        </p:grpSpPr>
        <p:pic>
          <p:nvPicPr>
            <p:cNvPr id="87066" name="Picture 88"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7" name="Freeform 89"/>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 name="Title 1"/>
          <p:cNvSpPr>
            <a:spLocks noGrp="1"/>
          </p:cNvSpPr>
          <p:nvPr>
            <p:ph type="title"/>
          </p:nvPr>
        </p:nvSpPr>
        <p:spPr/>
        <p:txBody>
          <a:bodyPr>
            <a:normAutofit fontScale="90000"/>
          </a:bodyPr>
          <a:lstStyle/>
          <a:p>
            <a:r>
              <a:rPr lang="en-US" dirty="0" smtClean="0"/>
              <a:t>TCP: Reliable Transport</a:t>
            </a:r>
            <a:endParaRPr lang="en-US" dirty="0"/>
          </a:p>
        </p:txBody>
      </p:sp>
      <p:sp>
        <p:nvSpPr>
          <p:cNvPr id="47" name="TextBox 46"/>
          <p:cNvSpPr txBox="1"/>
          <p:nvPr/>
        </p:nvSpPr>
        <p:spPr>
          <a:xfrm>
            <a:off x="1222375" y="723240"/>
            <a:ext cx="5238357" cy="584775"/>
          </a:xfrm>
          <a:prstGeom prst="rect">
            <a:avLst/>
          </a:prstGeom>
          <a:noFill/>
        </p:spPr>
        <p:txBody>
          <a:bodyPr wrap="none" rtlCol="0">
            <a:spAutoFit/>
          </a:bodyPr>
          <a:lstStyle/>
          <a:p>
            <a:r>
              <a:rPr lang="en-US" sz="3200" dirty="0">
                <a:solidFill>
                  <a:srgbClr val="FF0000"/>
                </a:solidFill>
              </a:rPr>
              <a:t>TCP: </a:t>
            </a:r>
            <a:r>
              <a:rPr lang="en-US" sz="3200" dirty="0" smtClean="0">
                <a:solidFill>
                  <a:srgbClr val="FF0000"/>
                </a:solidFill>
              </a:rPr>
              <a:t>Retransmission </a:t>
            </a:r>
            <a:r>
              <a:rPr lang="en-US" sz="3200" dirty="0" err="1" smtClean="0">
                <a:solidFill>
                  <a:srgbClr val="FF0000"/>
                </a:solidFill>
              </a:rPr>
              <a:t>Scenerios</a:t>
            </a:r>
            <a:endParaRPr lang="en-US" sz="2800" dirty="0" smtClean="0">
              <a:solidFill>
                <a:srgbClr val="FF0000"/>
              </a:solidFill>
            </a:endParaRPr>
          </a:p>
        </p:txBody>
      </p:sp>
    </p:spTree>
    <p:extLst>
      <p:ext uri="{BB962C8B-B14F-4D97-AF65-F5344CB8AC3E}">
        <p14:creationId xmlns:p14="http://schemas.microsoft.com/office/powerpoint/2010/main" val="19411616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Text Box 3"/>
          <p:cNvSpPr txBox="1">
            <a:spLocks noChangeArrowheads="1"/>
          </p:cNvSpPr>
          <p:nvPr/>
        </p:nvSpPr>
        <p:spPr bwMode="auto">
          <a:xfrm>
            <a:off x="752475" y="1554163"/>
            <a:ext cx="3333750" cy="5003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2400" i="1" smtClean="0">
                <a:solidFill>
                  <a:srgbClr val="CC0000"/>
                </a:solidFill>
                <a:latin typeface="Arial" charset="0"/>
              </a:rPr>
              <a:t>event at receiver</a:t>
            </a:r>
            <a:endParaRPr lang="en-US" sz="1800" i="1" smtClean="0">
              <a:solidFill>
                <a:srgbClr val="CC0000"/>
              </a:solidFill>
              <a:latin typeface="Arial" charset="0"/>
            </a:endParaRPr>
          </a:p>
          <a:p>
            <a:pPr algn="l">
              <a:defRPr/>
            </a:pPr>
            <a:endParaRPr lang="en-US" sz="1800" i="1" smtClean="0">
              <a:solidFill>
                <a:srgbClr val="CC0000"/>
              </a:solidFill>
              <a:latin typeface="Arial" charset="0"/>
            </a:endParaRPr>
          </a:p>
          <a:p>
            <a:pPr algn="l">
              <a:defRPr/>
            </a:pPr>
            <a:r>
              <a:rPr lang="en-US" sz="1800" smtClean="0">
                <a:latin typeface="Arial" charset="0"/>
              </a:rPr>
              <a:t>arrival of in-order segment with</a:t>
            </a:r>
          </a:p>
          <a:p>
            <a:pPr algn="l">
              <a:defRPr/>
            </a:pPr>
            <a:r>
              <a:rPr lang="en-US" sz="1800" smtClean="0">
                <a:latin typeface="Arial" charset="0"/>
              </a:rPr>
              <a:t>expected seq #. All data up to</a:t>
            </a:r>
          </a:p>
          <a:p>
            <a:pPr algn="l">
              <a:defRPr/>
            </a:pPr>
            <a:r>
              <a:rPr lang="en-US" sz="1800" smtClean="0">
                <a:latin typeface="Arial" charset="0"/>
              </a:rPr>
              <a:t>expected seq # already ACKed</a:t>
            </a:r>
          </a:p>
          <a:p>
            <a:pPr algn="l">
              <a:defRPr/>
            </a:pPr>
            <a:endParaRPr lang="en-US" sz="1800" smtClean="0">
              <a:latin typeface="Arial" charset="0"/>
            </a:endParaRPr>
          </a:p>
          <a:p>
            <a:pPr algn="l">
              <a:defRPr/>
            </a:pPr>
            <a:r>
              <a:rPr lang="en-US" sz="1800" smtClean="0">
                <a:latin typeface="Arial" charset="0"/>
              </a:rPr>
              <a:t>arrival of in-order segment with</a:t>
            </a:r>
          </a:p>
          <a:p>
            <a:pPr algn="l">
              <a:defRPr/>
            </a:pPr>
            <a:r>
              <a:rPr lang="en-US" sz="1800" smtClean="0">
                <a:latin typeface="Arial" charset="0"/>
              </a:rPr>
              <a:t>expected seq #. One other </a:t>
            </a:r>
          </a:p>
          <a:p>
            <a:pPr algn="l">
              <a:defRPr/>
            </a:pPr>
            <a:r>
              <a:rPr lang="en-US" sz="1800" smtClean="0">
                <a:latin typeface="Arial" charset="0"/>
              </a:rPr>
              <a:t>segment has ACK pending</a:t>
            </a:r>
          </a:p>
          <a:p>
            <a:pPr algn="l">
              <a:defRPr/>
            </a:pPr>
            <a:endParaRPr lang="en-US" sz="1800" smtClean="0">
              <a:latin typeface="Arial" charset="0"/>
            </a:endParaRPr>
          </a:p>
          <a:p>
            <a:pPr algn="l">
              <a:defRPr/>
            </a:pPr>
            <a:r>
              <a:rPr lang="en-US" sz="1800" smtClean="0">
                <a:latin typeface="Arial" charset="0"/>
              </a:rPr>
              <a:t>arrival of out-of-order segment</a:t>
            </a:r>
          </a:p>
          <a:p>
            <a:pPr algn="l">
              <a:defRPr/>
            </a:pPr>
            <a:r>
              <a:rPr lang="en-US" sz="1800" smtClean="0">
                <a:latin typeface="Arial" charset="0"/>
              </a:rPr>
              <a:t>higher-than-expect seq. # .</a:t>
            </a:r>
          </a:p>
          <a:p>
            <a:pPr algn="l">
              <a:defRPr/>
            </a:pPr>
            <a:r>
              <a:rPr lang="en-US" sz="1800" smtClean="0">
                <a:latin typeface="Arial" charset="0"/>
              </a:rPr>
              <a:t>Gap detected</a:t>
            </a:r>
          </a:p>
          <a:p>
            <a:pPr algn="l">
              <a:defRPr/>
            </a:pPr>
            <a:endParaRPr lang="en-US" sz="1800" smtClean="0">
              <a:latin typeface="Arial" charset="0"/>
            </a:endParaRPr>
          </a:p>
          <a:p>
            <a:pPr algn="l">
              <a:defRPr/>
            </a:pPr>
            <a:r>
              <a:rPr lang="en-US" sz="1800" smtClean="0">
                <a:latin typeface="Arial" charset="0"/>
              </a:rPr>
              <a:t>arrival of segment that </a:t>
            </a:r>
          </a:p>
          <a:p>
            <a:pPr algn="l">
              <a:defRPr/>
            </a:pPr>
            <a:r>
              <a:rPr lang="en-US" sz="1800" smtClean="0">
                <a:latin typeface="Arial" charset="0"/>
              </a:rPr>
              <a:t>partially or completely fills gap</a:t>
            </a:r>
          </a:p>
          <a:p>
            <a:pPr algn="l">
              <a:defRPr/>
            </a:pPr>
            <a:endParaRPr lang="en-US" sz="1800" smtClean="0">
              <a:latin typeface="Arial" charset="0"/>
            </a:endParaRPr>
          </a:p>
          <a:p>
            <a:pPr algn="l">
              <a:defRPr/>
            </a:pPr>
            <a:endParaRPr lang="en-US" sz="1000" smtClean="0">
              <a:latin typeface="Times New Roman" charset="0"/>
            </a:endParaRPr>
          </a:p>
        </p:txBody>
      </p:sp>
      <p:sp>
        <p:nvSpPr>
          <p:cNvPr id="71686" name="Text Box 4"/>
          <p:cNvSpPr txBox="1">
            <a:spLocks noChangeArrowheads="1"/>
          </p:cNvSpPr>
          <p:nvPr/>
        </p:nvSpPr>
        <p:spPr bwMode="auto">
          <a:xfrm>
            <a:off x="4514850" y="1544638"/>
            <a:ext cx="4070350" cy="5003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2400" i="1" smtClean="0">
                <a:solidFill>
                  <a:srgbClr val="CC0000"/>
                </a:solidFill>
                <a:latin typeface="Arial" charset="0"/>
              </a:rPr>
              <a:t>TCP receiver action</a:t>
            </a:r>
            <a:endParaRPr lang="en-US" sz="1800" i="1" smtClean="0">
              <a:solidFill>
                <a:srgbClr val="CC0000"/>
              </a:solidFill>
              <a:latin typeface="Arial" charset="0"/>
            </a:endParaRPr>
          </a:p>
          <a:p>
            <a:pPr algn="l">
              <a:defRPr/>
            </a:pPr>
            <a:endParaRPr lang="en-US" sz="1800" i="1" smtClean="0">
              <a:solidFill>
                <a:srgbClr val="CC0000"/>
              </a:solidFill>
              <a:latin typeface="Arial" charset="0"/>
            </a:endParaRPr>
          </a:p>
          <a:p>
            <a:pPr algn="l">
              <a:defRPr/>
            </a:pPr>
            <a:r>
              <a:rPr lang="en-US" sz="1800" smtClean="0">
                <a:latin typeface="Arial" charset="0"/>
              </a:rPr>
              <a:t>delayed ACK. Wait up to 500ms</a:t>
            </a:r>
          </a:p>
          <a:p>
            <a:pPr algn="l">
              <a:defRPr/>
            </a:pPr>
            <a:r>
              <a:rPr lang="en-US" sz="1800" smtClean="0">
                <a:latin typeface="Arial" charset="0"/>
              </a:rPr>
              <a:t>for next segment. If no next segment,</a:t>
            </a:r>
          </a:p>
          <a:p>
            <a:pPr algn="l">
              <a:defRPr/>
            </a:pPr>
            <a:r>
              <a:rPr lang="en-US" sz="1800" smtClean="0">
                <a:latin typeface="Arial" charset="0"/>
              </a:rPr>
              <a:t>send ACK</a:t>
            </a:r>
          </a:p>
          <a:p>
            <a:pPr algn="l">
              <a:defRPr/>
            </a:pPr>
            <a:endParaRPr lang="en-US" sz="1800" smtClean="0">
              <a:latin typeface="Arial" charset="0"/>
            </a:endParaRPr>
          </a:p>
          <a:p>
            <a:pPr algn="l">
              <a:defRPr/>
            </a:pPr>
            <a:r>
              <a:rPr lang="en-US" sz="1800" smtClean="0">
                <a:latin typeface="Arial" charset="0"/>
              </a:rPr>
              <a:t>immediately send single cumulative </a:t>
            </a:r>
          </a:p>
          <a:p>
            <a:pPr algn="l">
              <a:defRPr/>
            </a:pPr>
            <a:r>
              <a:rPr lang="en-US" sz="1800" smtClean="0">
                <a:latin typeface="Arial" charset="0"/>
              </a:rPr>
              <a:t>ACK, ACKing both in-order segments </a:t>
            </a:r>
          </a:p>
          <a:p>
            <a:pPr algn="l">
              <a:defRPr/>
            </a:pPr>
            <a:endParaRPr lang="en-US" sz="1800" smtClean="0">
              <a:latin typeface="Arial" charset="0"/>
            </a:endParaRPr>
          </a:p>
          <a:p>
            <a:pPr algn="l">
              <a:defRPr/>
            </a:pPr>
            <a:endParaRPr lang="en-US" sz="1800" smtClean="0">
              <a:latin typeface="Arial" charset="0"/>
            </a:endParaRPr>
          </a:p>
          <a:p>
            <a:pPr algn="l">
              <a:defRPr/>
            </a:pPr>
            <a:r>
              <a:rPr lang="en-US" sz="1800" smtClean="0">
                <a:latin typeface="Arial" charset="0"/>
              </a:rPr>
              <a:t>immediately send </a:t>
            </a:r>
            <a:r>
              <a:rPr lang="en-US" sz="1800" i="1" smtClean="0">
                <a:solidFill>
                  <a:srgbClr val="CC0000"/>
                </a:solidFill>
                <a:latin typeface="Arial" charset="0"/>
              </a:rPr>
              <a:t>duplicate ACK</a:t>
            </a:r>
            <a:r>
              <a:rPr lang="en-US" sz="1800" smtClean="0">
                <a:solidFill>
                  <a:srgbClr val="CC0000"/>
                </a:solidFill>
                <a:latin typeface="Arial" charset="0"/>
              </a:rPr>
              <a:t>,</a:t>
            </a:r>
            <a:r>
              <a:rPr lang="en-US" sz="1800" smtClean="0">
                <a:latin typeface="Arial" charset="0"/>
              </a:rPr>
              <a:t> </a:t>
            </a:r>
          </a:p>
          <a:p>
            <a:pPr algn="l">
              <a:defRPr/>
            </a:pPr>
            <a:r>
              <a:rPr lang="en-US" sz="1800" smtClean="0">
                <a:latin typeface="Arial" charset="0"/>
              </a:rPr>
              <a:t>indicating seq. # of next expected byte</a:t>
            </a:r>
          </a:p>
          <a:p>
            <a:pPr algn="l">
              <a:defRPr/>
            </a:pPr>
            <a:endParaRPr lang="en-US" sz="1800" smtClean="0">
              <a:latin typeface="Arial" charset="0"/>
            </a:endParaRPr>
          </a:p>
          <a:p>
            <a:pPr algn="l">
              <a:defRPr/>
            </a:pPr>
            <a:endParaRPr lang="en-US" sz="1800" smtClean="0">
              <a:latin typeface="Arial" charset="0"/>
            </a:endParaRPr>
          </a:p>
          <a:p>
            <a:pPr algn="l">
              <a:defRPr/>
            </a:pPr>
            <a:r>
              <a:rPr lang="en-US" sz="1800" smtClean="0">
                <a:latin typeface="Arial" charset="0"/>
              </a:rPr>
              <a:t>immediate send ACK, provided that</a:t>
            </a:r>
          </a:p>
          <a:p>
            <a:pPr algn="l">
              <a:defRPr/>
            </a:pPr>
            <a:r>
              <a:rPr lang="en-US" sz="1800" smtClean="0">
                <a:latin typeface="Arial" charset="0"/>
              </a:rPr>
              <a:t>segment starts at lower end of gap</a:t>
            </a:r>
          </a:p>
          <a:p>
            <a:pPr algn="l">
              <a:defRPr/>
            </a:pPr>
            <a:endParaRPr lang="en-US" sz="1800" smtClean="0">
              <a:latin typeface="Arial" charset="0"/>
            </a:endParaRPr>
          </a:p>
          <a:p>
            <a:pPr algn="l">
              <a:defRPr/>
            </a:pPr>
            <a:endParaRPr lang="en-US" sz="1000" smtClean="0">
              <a:latin typeface="Times New Roman" charset="0"/>
            </a:endParaRPr>
          </a:p>
        </p:txBody>
      </p:sp>
      <p:sp>
        <p:nvSpPr>
          <p:cNvPr id="71687" name="Line 9"/>
          <p:cNvSpPr>
            <a:spLocks noChangeShapeType="1"/>
          </p:cNvSpPr>
          <p:nvPr/>
        </p:nvSpPr>
        <p:spPr bwMode="auto">
          <a:xfrm>
            <a:off x="4324350" y="1704975"/>
            <a:ext cx="0" cy="4352925"/>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1689" name="Line 11"/>
          <p:cNvSpPr>
            <a:spLocks noChangeShapeType="1"/>
          </p:cNvSpPr>
          <p:nvPr/>
        </p:nvSpPr>
        <p:spPr bwMode="auto">
          <a:xfrm>
            <a:off x="768350" y="2144713"/>
            <a:ext cx="7494588"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1690" name="Line 12"/>
          <p:cNvSpPr>
            <a:spLocks noChangeShapeType="1"/>
          </p:cNvSpPr>
          <p:nvPr/>
        </p:nvSpPr>
        <p:spPr bwMode="auto">
          <a:xfrm>
            <a:off x="752475" y="3198813"/>
            <a:ext cx="7494588"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1691" name="Line 13"/>
          <p:cNvSpPr>
            <a:spLocks noChangeShapeType="1"/>
          </p:cNvSpPr>
          <p:nvPr/>
        </p:nvSpPr>
        <p:spPr bwMode="auto">
          <a:xfrm>
            <a:off x="769938" y="4297363"/>
            <a:ext cx="7494587"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1692" name="Line 14"/>
          <p:cNvSpPr>
            <a:spLocks noChangeShapeType="1"/>
          </p:cNvSpPr>
          <p:nvPr/>
        </p:nvSpPr>
        <p:spPr bwMode="auto">
          <a:xfrm>
            <a:off x="763588" y="5386388"/>
            <a:ext cx="7494587"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3" name="TextBox 12"/>
          <p:cNvSpPr txBox="1"/>
          <p:nvPr/>
        </p:nvSpPr>
        <p:spPr>
          <a:xfrm>
            <a:off x="1222375" y="723240"/>
            <a:ext cx="6397777" cy="584775"/>
          </a:xfrm>
          <a:prstGeom prst="rect">
            <a:avLst/>
          </a:prstGeom>
          <a:noFill/>
        </p:spPr>
        <p:txBody>
          <a:bodyPr wrap="none" rtlCol="0">
            <a:spAutoFit/>
          </a:bodyPr>
          <a:lstStyle/>
          <a:p>
            <a:r>
              <a:rPr lang="en-US" sz="3200" dirty="0" smtClean="0">
                <a:solidFill>
                  <a:srgbClr val="FF0000"/>
                </a:solidFill>
              </a:rPr>
              <a:t>TCP</a:t>
            </a:r>
            <a:r>
              <a:rPr lang="en-US" sz="3200" dirty="0">
                <a:solidFill>
                  <a:srgbClr val="FF0000"/>
                </a:solidFill>
              </a:rPr>
              <a:t> </a:t>
            </a:r>
            <a:r>
              <a:rPr lang="en-US" sz="3200" dirty="0" smtClean="0">
                <a:solidFill>
                  <a:srgbClr val="FF0000"/>
                </a:solidFill>
              </a:rPr>
              <a:t>ACK generation [RFC 1122, 2581]</a:t>
            </a:r>
            <a:endParaRPr lang="en-US" sz="2800" dirty="0" smtClean="0">
              <a:solidFill>
                <a:srgbClr val="FF0000"/>
              </a:solidFill>
            </a:endParaRPr>
          </a:p>
        </p:txBody>
      </p:sp>
      <p:sp>
        <p:nvSpPr>
          <p:cNvPr id="2" name="Title 1"/>
          <p:cNvSpPr>
            <a:spLocks noGrp="1"/>
          </p:cNvSpPr>
          <p:nvPr>
            <p:ph type="title"/>
          </p:nvPr>
        </p:nvSpPr>
        <p:spPr/>
        <p:txBody>
          <a:bodyPr>
            <a:normAutofit fontScale="90000"/>
          </a:bodyPr>
          <a:lstStyle/>
          <a:p>
            <a:r>
              <a:rPr lang="en-US" dirty="0" smtClean="0"/>
              <a:t>Reliable Transport</a:t>
            </a:r>
            <a:endParaRPr lang="en-US" dirty="0"/>
          </a:p>
        </p:txBody>
      </p:sp>
    </p:spTree>
    <p:extLst>
      <p:ext uri="{BB962C8B-B14F-4D97-AF65-F5344CB8AC3E}">
        <p14:creationId xmlns:p14="http://schemas.microsoft.com/office/powerpoint/2010/main" val="1423187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5" name="Group 894"/>
          <p:cNvGrpSpPr>
            <a:grpSpLocks/>
          </p:cNvGrpSpPr>
          <p:nvPr/>
        </p:nvGrpSpPr>
        <p:grpSpPr bwMode="auto">
          <a:xfrm>
            <a:off x="5102225" y="1601788"/>
            <a:ext cx="3540125" cy="4545012"/>
            <a:chOff x="3277" y="974"/>
            <a:chExt cx="2230" cy="2863"/>
          </a:xfrm>
        </p:grpSpPr>
        <p:sp>
          <p:nvSpPr>
            <p:cNvPr id="18464" name="Freeform 895"/>
            <p:cNvSpPr>
              <a:spLocks/>
            </p:cNvSpPr>
            <p:nvPr/>
          </p:nvSpPr>
          <p:spPr bwMode="auto">
            <a:xfrm>
              <a:off x="3277" y="1079"/>
              <a:ext cx="1094" cy="675"/>
            </a:xfrm>
            <a:custGeom>
              <a:avLst/>
              <a:gdLst>
                <a:gd name="T0" fmla="*/ 805 w 1036"/>
                <a:gd name="T1" fmla="*/ 11 h 675"/>
                <a:gd name="T2" fmla="*/ 485 w 1036"/>
                <a:gd name="T3" fmla="*/ 53 h 675"/>
                <a:gd name="T4" fmla="*/ 257 w 1036"/>
                <a:gd name="T5" fmla="*/ 129 h 675"/>
                <a:gd name="T6" fmla="*/ 190 w 1036"/>
                <a:gd name="T7" fmla="*/ 229 h 675"/>
                <a:gd name="T8" fmla="*/ 26 w 1036"/>
                <a:gd name="T9" fmla="*/ 297 h 675"/>
                <a:gd name="T10" fmla="*/ 22 w 1036"/>
                <a:gd name="T11" fmla="*/ 459 h 675"/>
                <a:gd name="T12" fmla="*/ 164 w 1036"/>
                <a:gd name="T13" fmla="*/ 489 h 675"/>
                <a:gd name="T14" fmla="*/ 570 w 1036"/>
                <a:gd name="T15" fmla="*/ 489 h 675"/>
                <a:gd name="T16" fmla="*/ 742 w 1036"/>
                <a:gd name="T17" fmla="*/ 555 h 675"/>
                <a:gd name="T18" fmla="*/ 935 w 1036"/>
                <a:gd name="T19" fmla="*/ 657 h 675"/>
                <a:gd name="T20" fmla="*/ 1081 w 1036"/>
                <a:gd name="T21" fmla="*/ 661 h 675"/>
                <a:gd name="T22" fmla="*/ 1183 w 1036"/>
                <a:gd name="T23" fmla="*/ 603 h 675"/>
                <a:gd name="T24" fmla="*/ 1234 w 1036"/>
                <a:gd name="T25" fmla="*/ 445 h 675"/>
                <a:gd name="T26" fmla="*/ 1266 w 1036"/>
                <a:gd name="T27" fmla="*/ 291 h 675"/>
                <a:gd name="T28" fmla="*/ 1270 w 1036"/>
                <a:gd name="T29" fmla="*/ 107 h 675"/>
                <a:gd name="T30" fmla="*/ 1161 w 1036"/>
                <a:gd name="T31" fmla="*/ 17 h 675"/>
                <a:gd name="T32" fmla="*/ 964 w 1036"/>
                <a:gd name="T33" fmla="*/ 3 h 675"/>
                <a:gd name="T34" fmla="*/ 805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65" name="Group 896"/>
            <p:cNvGrpSpPr>
              <a:grpSpLocks/>
            </p:cNvGrpSpPr>
            <p:nvPr/>
          </p:nvGrpSpPr>
          <p:grpSpPr bwMode="auto">
            <a:xfrm>
              <a:off x="3383" y="1920"/>
              <a:ext cx="919" cy="588"/>
              <a:chOff x="2889" y="1631"/>
              <a:chExt cx="980" cy="743"/>
            </a:xfrm>
          </p:grpSpPr>
          <p:sp>
            <p:nvSpPr>
              <p:cNvPr id="4508" name="Rectangle 897"/>
              <p:cNvSpPr>
                <a:spLocks noChangeArrowheads="1"/>
              </p:cNvSpPr>
              <p:nvPr/>
            </p:nvSpPr>
            <p:spPr bwMode="auto">
              <a:xfrm>
                <a:off x="3046" y="1841"/>
                <a:ext cx="663" cy="533"/>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509" name="AutoShape 898"/>
              <p:cNvSpPr>
                <a:spLocks noChangeArrowheads="1"/>
              </p:cNvSpPr>
              <p:nvPr/>
            </p:nvSpPr>
            <p:spPr bwMode="auto">
              <a:xfrm>
                <a:off x="2889" y="1631"/>
                <a:ext cx="980" cy="253"/>
              </a:xfrm>
              <a:prstGeom prst="triangle">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400">
                  <a:solidFill>
                    <a:srgbClr val="00CCFF"/>
                  </a:solidFill>
                  <a:latin typeface="Arial" charset="0"/>
                  <a:ea typeface="ＭＳ Ｐゴシック" charset="0"/>
                </a:endParaRPr>
              </a:p>
            </p:txBody>
          </p:sp>
        </p:grpSp>
        <p:sp>
          <p:nvSpPr>
            <p:cNvPr id="18466" name="Freeform 899"/>
            <p:cNvSpPr>
              <a:spLocks/>
            </p:cNvSpPr>
            <p:nvPr/>
          </p:nvSpPr>
          <p:spPr bwMode="auto">
            <a:xfrm>
              <a:off x="3379" y="2788"/>
              <a:ext cx="2032" cy="1049"/>
            </a:xfrm>
            <a:custGeom>
              <a:avLst/>
              <a:gdLst>
                <a:gd name="T0" fmla="*/ 1044 w 2032"/>
                <a:gd name="T1" fmla="*/ 26 h 1049"/>
                <a:gd name="T2" fmla="*/ 847 w 2032"/>
                <a:gd name="T3" fmla="*/ 125 h 1049"/>
                <a:gd name="T4" fmla="*/ 580 w 2032"/>
                <a:gd name="T5" fmla="*/ 68 h 1049"/>
                <a:gd name="T6" fmla="*/ 143 w 2032"/>
                <a:gd name="T7" fmla="*/ 170 h 1049"/>
                <a:gd name="T8" fmla="*/ 48 w 2032"/>
                <a:gd name="T9" fmla="*/ 374 h 1049"/>
                <a:gd name="T10" fmla="*/ 41 w 2032"/>
                <a:gd name="T11" fmla="*/ 680 h 1049"/>
                <a:gd name="T12" fmla="*/ 294 w 2032"/>
                <a:gd name="T13" fmla="*/ 744 h 1049"/>
                <a:gd name="T14" fmla="*/ 660 w 2032"/>
                <a:gd name="T15" fmla="*/ 893 h 1049"/>
                <a:gd name="T16" fmla="*/ 1088 w 2032"/>
                <a:gd name="T17" fmla="*/ 1014 h 1049"/>
                <a:gd name="T18" fmla="*/ 1525 w 2032"/>
                <a:gd name="T19" fmla="*/ 1031 h 1049"/>
                <a:gd name="T20" fmla="*/ 1831 w 2032"/>
                <a:gd name="T21" fmla="*/ 907 h 1049"/>
                <a:gd name="T22" fmla="*/ 2015 w 2032"/>
                <a:gd name="T23" fmla="*/ 714 h 1049"/>
                <a:gd name="T24" fmla="*/ 1931 w 2032"/>
                <a:gd name="T25" fmla="*/ 251 h 1049"/>
                <a:gd name="T26" fmla="*/ 1658 w 2032"/>
                <a:gd name="T27" fmla="*/ 114 h 1049"/>
                <a:gd name="T28" fmla="*/ 1355 w 2032"/>
                <a:gd name="T29" fmla="*/ 15 h 1049"/>
                <a:gd name="T30" fmla="*/ 1044 w 2032"/>
                <a:gd name="T31" fmla="*/ 2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32" h="1049">
                  <a:moveTo>
                    <a:pt x="1044" y="26"/>
                  </a:moveTo>
                  <a:cubicBezTo>
                    <a:pt x="959" y="45"/>
                    <a:pt x="924" y="118"/>
                    <a:pt x="847" y="125"/>
                  </a:cubicBezTo>
                  <a:cubicBezTo>
                    <a:pt x="770" y="132"/>
                    <a:pt x="697" y="61"/>
                    <a:pt x="580" y="68"/>
                  </a:cubicBezTo>
                  <a:cubicBezTo>
                    <a:pt x="463" y="75"/>
                    <a:pt x="232" y="119"/>
                    <a:pt x="143" y="170"/>
                  </a:cubicBezTo>
                  <a:cubicBezTo>
                    <a:pt x="54" y="221"/>
                    <a:pt x="65" y="289"/>
                    <a:pt x="48" y="374"/>
                  </a:cubicBezTo>
                  <a:cubicBezTo>
                    <a:pt x="31" y="459"/>
                    <a:pt x="0" y="618"/>
                    <a:pt x="41" y="680"/>
                  </a:cubicBezTo>
                  <a:cubicBezTo>
                    <a:pt x="82" y="742"/>
                    <a:pt x="191" y="709"/>
                    <a:pt x="294" y="744"/>
                  </a:cubicBezTo>
                  <a:cubicBezTo>
                    <a:pt x="397" y="779"/>
                    <a:pt x="527" y="849"/>
                    <a:pt x="660" y="893"/>
                  </a:cubicBezTo>
                  <a:cubicBezTo>
                    <a:pt x="793" y="938"/>
                    <a:pt x="944" y="991"/>
                    <a:pt x="1088" y="1014"/>
                  </a:cubicBezTo>
                  <a:cubicBezTo>
                    <a:pt x="1232" y="1036"/>
                    <a:pt x="1401" y="1049"/>
                    <a:pt x="1525" y="1031"/>
                  </a:cubicBezTo>
                  <a:cubicBezTo>
                    <a:pt x="1649" y="1012"/>
                    <a:pt x="1749" y="960"/>
                    <a:pt x="1831" y="907"/>
                  </a:cubicBezTo>
                  <a:cubicBezTo>
                    <a:pt x="1913" y="855"/>
                    <a:pt x="1998" y="824"/>
                    <a:pt x="2015" y="714"/>
                  </a:cubicBezTo>
                  <a:cubicBezTo>
                    <a:pt x="2032" y="604"/>
                    <a:pt x="1990" y="350"/>
                    <a:pt x="1931" y="251"/>
                  </a:cubicBezTo>
                  <a:cubicBezTo>
                    <a:pt x="1872" y="151"/>
                    <a:pt x="1754" y="153"/>
                    <a:pt x="1658" y="114"/>
                  </a:cubicBezTo>
                  <a:cubicBezTo>
                    <a:pt x="1562" y="76"/>
                    <a:pt x="1457" y="30"/>
                    <a:pt x="1355" y="15"/>
                  </a:cubicBezTo>
                  <a:cubicBezTo>
                    <a:pt x="1253" y="0"/>
                    <a:pt x="1129" y="8"/>
                    <a:pt x="1044" y="26"/>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2" name="Line 900"/>
            <p:cNvSpPr>
              <a:spLocks noChangeShapeType="1"/>
            </p:cNvSpPr>
            <p:nvPr/>
          </p:nvSpPr>
          <p:spPr bwMode="auto">
            <a:xfrm rot="-5400000">
              <a:off x="4942" y="3252"/>
              <a:ext cx="330" cy="88"/>
            </a:xfrm>
            <a:prstGeom prst="line">
              <a:avLst/>
            </a:prstGeom>
            <a:noFill/>
            <a:ln w="127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33" name="Line 901"/>
            <p:cNvSpPr>
              <a:spLocks noChangeShapeType="1"/>
            </p:cNvSpPr>
            <p:nvPr/>
          </p:nvSpPr>
          <p:spPr bwMode="auto">
            <a:xfrm rot="5400000" flipV="1">
              <a:off x="5034" y="3429"/>
              <a:ext cx="2" cy="54"/>
            </a:xfrm>
            <a:prstGeom prst="line">
              <a:avLst/>
            </a:prstGeom>
            <a:noFill/>
            <a:ln w="127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34" name="Line 902"/>
            <p:cNvSpPr>
              <a:spLocks noChangeShapeType="1"/>
            </p:cNvSpPr>
            <p:nvPr/>
          </p:nvSpPr>
          <p:spPr bwMode="auto">
            <a:xfrm rot="-5400000">
              <a:off x="5151" y="3225"/>
              <a:ext cx="0" cy="72"/>
            </a:xfrm>
            <a:prstGeom prst="line">
              <a:avLst/>
            </a:prstGeom>
            <a:noFill/>
            <a:ln w="127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35" name="Line 903"/>
            <p:cNvSpPr>
              <a:spLocks noChangeShapeType="1"/>
            </p:cNvSpPr>
            <p:nvPr/>
          </p:nvSpPr>
          <p:spPr bwMode="auto">
            <a:xfrm flipH="1">
              <a:off x="3827" y="2977"/>
              <a:ext cx="160" cy="29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36" name="Line 904"/>
            <p:cNvSpPr>
              <a:spLocks noChangeShapeType="1"/>
            </p:cNvSpPr>
            <p:nvPr/>
          </p:nvSpPr>
          <p:spPr bwMode="auto">
            <a:xfrm>
              <a:off x="3843" y="3009"/>
              <a:ext cx="124"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37" name="Line 905"/>
            <p:cNvSpPr>
              <a:spLocks noChangeShapeType="1"/>
            </p:cNvSpPr>
            <p:nvPr/>
          </p:nvSpPr>
          <p:spPr bwMode="auto">
            <a:xfrm>
              <a:off x="3680" y="3221"/>
              <a:ext cx="172"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38" name="Line 906"/>
            <p:cNvSpPr>
              <a:spLocks noChangeShapeType="1"/>
            </p:cNvSpPr>
            <p:nvPr/>
          </p:nvSpPr>
          <p:spPr bwMode="auto">
            <a:xfrm>
              <a:off x="3914" y="3271"/>
              <a:ext cx="309"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39" name="Line 907"/>
            <p:cNvSpPr>
              <a:spLocks noChangeShapeType="1"/>
            </p:cNvSpPr>
            <p:nvPr/>
          </p:nvSpPr>
          <p:spPr bwMode="auto">
            <a:xfrm flipH="1">
              <a:off x="4065" y="3213"/>
              <a:ext cx="34" cy="5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40" name="Line 908"/>
            <p:cNvSpPr>
              <a:spLocks noChangeShapeType="1"/>
            </p:cNvSpPr>
            <p:nvPr/>
          </p:nvSpPr>
          <p:spPr bwMode="auto">
            <a:xfrm>
              <a:off x="3947" y="3269"/>
              <a:ext cx="1" cy="52"/>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41" name="Line 909"/>
            <p:cNvSpPr>
              <a:spLocks noChangeShapeType="1"/>
            </p:cNvSpPr>
            <p:nvPr/>
          </p:nvSpPr>
          <p:spPr bwMode="auto">
            <a:xfrm flipH="1" flipV="1">
              <a:off x="4197" y="3274"/>
              <a:ext cx="0" cy="48"/>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42" name="Line 910"/>
            <p:cNvSpPr>
              <a:spLocks noChangeShapeType="1"/>
            </p:cNvSpPr>
            <p:nvPr/>
          </p:nvSpPr>
          <p:spPr bwMode="auto">
            <a:xfrm>
              <a:off x="4248" y="3185"/>
              <a:ext cx="317" cy="17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43" name="Line 911"/>
            <p:cNvSpPr>
              <a:spLocks noChangeShapeType="1"/>
            </p:cNvSpPr>
            <p:nvPr/>
          </p:nvSpPr>
          <p:spPr bwMode="auto">
            <a:xfrm>
              <a:off x="3901" y="3144"/>
              <a:ext cx="51"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44" name="Line 912"/>
            <p:cNvSpPr>
              <a:spLocks noChangeShapeType="1"/>
            </p:cNvSpPr>
            <p:nvPr/>
          </p:nvSpPr>
          <p:spPr bwMode="auto">
            <a:xfrm>
              <a:off x="3809" y="2257"/>
              <a:ext cx="148"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45" name="Line 913"/>
            <p:cNvSpPr>
              <a:spLocks noChangeShapeType="1"/>
            </p:cNvSpPr>
            <p:nvPr/>
          </p:nvSpPr>
          <p:spPr bwMode="auto">
            <a:xfrm flipV="1">
              <a:off x="3711" y="2354"/>
              <a:ext cx="106" cy="2"/>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18481" name="Group 914"/>
            <p:cNvGrpSpPr>
              <a:grpSpLocks/>
            </p:cNvGrpSpPr>
            <p:nvPr/>
          </p:nvGrpSpPr>
          <p:grpSpPr bwMode="auto">
            <a:xfrm>
              <a:off x="3535" y="2207"/>
              <a:ext cx="319" cy="222"/>
              <a:chOff x="2967" y="478"/>
              <a:chExt cx="788" cy="625"/>
            </a:xfrm>
          </p:grpSpPr>
          <p:pic>
            <p:nvPicPr>
              <p:cNvPr id="18841" name="Picture 915" descr="access_point_stylized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 name="Picture 916" descr="antenna_radiation_styl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82" name="Freeform 917"/>
            <p:cNvSpPr>
              <a:spLocks/>
            </p:cNvSpPr>
            <p:nvPr/>
          </p:nvSpPr>
          <p:spPr bwMode="auto">
            <a:xfrm>
              <a:off x="4419" y="2224"/>
              <a:ext cx="828" cy="425"/>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3" name="Freeform 918"/>
            <p:cNvSpPr>
              <a:spLocks/>
            </p:cNvSpPr>
            <p:nvPr/>
          </p:nvSpPr>
          <p:spPr bwMode="auto">
            <a:xfrm>
              <a:off x="4417" y="1263"/>
              <a:ext cx="1090" cy="709"/>
            </a:xfrm>
            <a:custGeom>
              <a:avLst/>
              <a:gdLst>
                <a:gd name="T0" fmla="*/ 1748 w 765"/>
                <a:gd name="T1" fmla="*/ 56 h 459"/>
                <a:gd name="T2" fmla="*/ 1185 w 765"/>
                <a:gd name="T3" fmla="*/ 399 h 459"/>
                <a:gd name="T4" fmla="*/ 396 w 765"/>
                <a:gd name="T5" fmla="*/ 568 h 459"/>
                <a:gd name="T6" fmla="*/ 57 w 765"/>
                <a:gd name="T7" fmla="*/ 1914 h 459"/>
                <a:gd name="T8" fmla="*/ 741 w 765"/>
                <a:gd name="T9" fmla="*/ 2529 h 459"/>
                <a:gd name="T10" fmla="*/ 1425 w 765"/>
                <a:gd name="T11" fmla="*/ 2424 h 459"/>
                <a:gd name="T12" fmla="*/ 2405 w 765"/>
                <a:gd name="T13" fmla="*/ 2529 h 459"/>
                <a:gd name="T14" fmla="*/ 2878 w 765"/>
                <a:gd name="T15" fmla="*/ 2470 h 459"/>
                <a:gd name="T16" fmla="*/ 3098 w 765"/>
                <a:gd name="T17" fmla="*/ 2119 h 459"/>
                <a:gd name="T18" fmla="*/ 3092 w 765"/>
                <a:gd name="T19" fmla="*/ 899 h 459"/>
                <a:gd name="T20" fmla="*/ 2729 w 765"/>
                <a:gd name="T21" fmla="*/ 196 h 459"/>
                <a:gd name="T22" fmla="*/ 1748 w 765"/>
                <a:gd name="T23" fmla="*/ 56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9" name="Line 919"/>
            <p:cNvSpPr>
              <a:spLocks noChangeShapeType="1"/>
            </p:cNvSpPr>
            <p:nvPr/>
          </p:nvSpPr>
          <p:spPr bwMode="auto">
            <a:xfrm>
              <a:off x="4659" y="2404"/>
              <a:ext cx="103" cy="7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50" name="Line 920"/>
            <p:cNvSpPr>
              <a:spLocks noChangeShapeType="1"/>
            </p:cNvSpPr>
            <p:nvPr/>
          </p:nvSpPr>
          <p:spPr bwMode="auto">
            <a:xfrm>
              <a:off x="4720" y="2354"/>
              <a:ext cx="176"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51" name="Line 921"/>
            <p:cNvSpPr>
              <a:spLocks noChangeShapeType="1"/>
            </p:cNvSpPr>
            <p:nvPr/>
          </p:nvSpPr>
          <p:spPr bwMode="auto">
            <a:xfrm flipV="1">
              <a:off x="4869" y="2408"/>
              <a:ext cx="85" cy="6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52" name="Line 922"/>
            <p:cNvSpPr>
              <a:spLocks noChangeShapeType="1"/>
            </p:cNvSpPr>
            <p:nvPr/>
          </p:nvSpPr>
          <p:spPr bwMode="auto">
            <a:xfrm>
              <a:off x="4235" y="1632"/>
              <a:ext cx="321" cy="2"/>
            </a:xfrm>
            <a:prstGeom prst="line">
              <a:avLst/>
            </a:prstGeom>
            <a:noFill/>
            <a:ln w="9525">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53" name="Line 923"/>
            <p:cNvSpPr>
              <a:spLocks noChangeShapeType="1"/>
            </p:cNvSpPr>
            <p:nvPr/>
          </p:nvSpPr>
          <p:spPr bwMode="auto">
            <a:xfrm>
              <a:off x="4635" y="2961"/>
              <a:ext cx="246" cy="11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54" name="Line 924"/>
            <p:cNvSpPr>
              <a:spLocks noChangeShapeType="1"/>
            </p:cNvSpPr>
            <p:nvPr/>
          </p:nvSpPr>
          <p:spPr bwMode="auto">
            <a:xfrm flipV="1">
              <a:off x="4244" y="2953"/>
              <a:ext cx="203" cy="125"/>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55" name="Line 925"/>
            <p:cNvSpPr>
              <a:spLocks noChangeShapeType="1"/>
            </p:cNvSpPr>
            <p:nvPr/>
          </p:nvSpPr>
          <p:spPr bwMode="auto">
            <a:xfrm flipV="1">
              <a:off x="4271" y="3137"/>
              <a:ext cx="612"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56" name="Line 926"/>
            <p:cNvSpPr>
              <a:spLocks noChangeShapeType="1"/>
            </p:cNvSpPr>
            <p:nvPr/>
          </p:nvSpPr>
          <p:spPr bwMode="auto">
            <a:xfrm flipV="1">
              <a:off x="4773" y="1572"/>
              <a:ext cx="78" cy="55"/>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57" name="Line 927"/>
            <p:cNvSpPr>
              <a:spLocks noChangeShapeType="1"/>
            </p:cNvSpPr>
            <p:nvPr/>
          </p:nvSpPr>
          <p:spPr bwMode="auto">
            <a:xfrm>
              <a:off x="4665" y="1681"/>
              <a:ext cx="0" cy="52"/>
            </a:xfrm>
            <a:prstGeom prst="line">
              <a:avLst/>
            </a:prstGeom>
            <a:noFill/>
            <a:ln w="9525">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58" name="Line 928"/>
            <p:cNvSpPr>
              <a:spLocks noChangeShapeType="1"/>
            </p:cNvSpPr>
            <p:nvPr/>
          </p:nvSpPr>
          <p:spPr bwMode="auto">
            <a:xfrm flipV="1">
              <a:off x="4773" y="1616"/>
              <a:ext cx="166" cy="182"/>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59" name="Line 929"/>
            <p:cNvSpPr>
              <a:spLocks noChangeShapeType="1"/>
            </p:cNvSpPr>
            <p:nvPr/>
          </p:nvSpPr>
          <p:spPr bwMode="auto">
            <a:xfrm>
              <a:off x="5003" y="1615"/>
              <a:ext cx="0" cy="12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60" name="Line 930"/>
            <p:cNvSpPr>
              <a:spLocks noChangeShapeType="1"/>
            </p:cNvSpPr>
            <p:nvPr/>
          </p:nvSpPr>
          <p:spPr bwMode="auto">
            <a:xfrm>
              <a:off x="4785" y="1808"/>
              <a:ext cx="119"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61" name="Line 931"/>
            <p:cNvSpPr>
              <a:spLocks noChangeShapeType="1"/>
            </p:cNvSpPr>
            <p:nvPr/>
          </p:nvSpPr>
          <p:spPr bwMode="auto">
            <a:xfrm>
              <a:off x="5134" y="1802"/>
              <a:ext cx="112"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62" name="Line 932"/>
            <p:cNvSpPr>
              <a:spLocks noChangeShapeType="1"/>
            </p:cNvSpPr>
            <p:nvPr/>
          </p:nvSpPr>
          <p:spPr bwMode="auto">
            <a:xfrm flipH="1">
              <a:off x="4596" y="1850"/>
              <a:ext cx="62" cy="444"/>
            </a:xfrm>
            <a:prstGeom prst="line">
              <a:avLst/>
            </a:prstGeom>
            <a:noFill/>
            <a:ln w="9525">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63" name="Line 933"/>
            <p:cNvSpPr>
              <a:spLocks noChangeShapeType="1"/>
            </p:cNvSpPr>
            <p:nvPr/>
          </p:nvSpPr>
          <p:spPr bwMode="auto">
            <a:xfrm flipH="1">
              <a:off x="4969" y="1850"/>
              <a:ext cx="70" cy="458"/>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64" name="Line 934"/>
            <p:cNvSpPr>
              <a:spLocks noChangeShapeType="1"/>
            </p:cNvSpPr>
            <p:nvPr/>
          </p:nvSpPr>
          <p:spPr bwMode="auto">
            <a:xfrm flipV="1">
              <a:off x="4581" y="2569"/>
              <a:ext cx="143" cy="275"/>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65" name="Line 935"/>
            <p:cNvSpPr>
              <a:spLocks noChangeShapeType="1"/>
            </p:cNvSpPr>
            <p:nvPr/>
          </p:nvSpPr>
          <p:spPr bwMode="auto">
            <a:xfrm>
              <a:off x="5257" y="1801"/>
              <a:ext cx="112" cy="0"/>
            </a:xfrm>
            <a:prstGeom prst="line">
              <a:avLst/>
            </a:prstGeom>
            <a:noFill/>
            <a:ln w="9525">
              <a:solidFill>
                <a:schemeClr val="bg2"/>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18501" name="Group 936"/>
            <p:cNvGrpSpPr>
              <a:grpSpLocks/>
            </p:cNvGrpSpPr>
            <p:nvPr/>
          </p:nvGrpSpPr>
          <p:grpSpPr bwMode="auto">
            <a:xfrm>
              <a:off x="3813" y="1163"/>
              <a:ext cx="295" cy="391"/>
              <a:chOff x="1653" y="3023"/>
              <a:chExt cx="622" cy="911"/>
            </a:xfrm>
          </p:grpSpPr>
          <p:sp>
            <p:nvSpPr>
              <p:cNvPr id="18824" name="Line 270"/>
              <p:cNvSpPr>
                <a:spLocks noChangeShapeType="1"/>
              </p:cNvSpPr>
              <p:nvPr/>
            </p:nvSpPr>
            <p:spPr bwMode="auto">
              <a:xfrm flipH="1">
                <a:off x="1766" y="3287"/>
                <a:ext cx="188" cy="586"/>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25" name="Line 271"/>
              <p:cNvSpPr>
                <a:spLocks noChangeShapeType="1"/>
              </p:cNvSpPr>
              <p:nvPr/>
            </p:nvSpPr>
            <p:spPr bwMode="auto">
              <a:xfrm>
                <a:off x="1954" y="3287"/>
                <a:ext cx="188" cy="58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26" name="Line 272"/>
              <p:cNvSpPr>
                <a:spLocks noChangeShapeType="1"/>
              </p:cNvSpPr>
              <p:nvPr/>
            </p:nvSpPr>
            <p:spPr bwMode="auto">
              <a:xfrm>
                <a:off x="1766"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27" name="Line 273"/>
              <p:cNvSpPr>
                <a:spLocks noChangeShapeType="1"/>
              </p:cNvSpPr>
              <p:nvPr/>
            </p:nvSpPr>
            <p:spPr bwMode="auto">
              <a:xfrm flipH="1">
                <a:off x="1954"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28" name="Line 274"/>
              <p:cNvSpPr>
                <a:spLocks noChangeShapeType="1"/>
              </p:cNvSpPr>
              <p:nvPr/>
            </p:nvSpPr>
            <p:spPr bwMode="auto">
              <a:xfrm>
                <a:off x="1954" y="3300"/>
                <a:ext cx="0" cy="63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29" name="Line 275"/>
              <p:cNvSpPr>
                <a:spLocks noChangeShapeType="1"/>
              </p:cNvSpPr>
              <p:nvPr/>
            </p:nvSpPr>
            <p:spPr bwMode="auto">
              <a:xfrm flipV="1">
                <a:off x="1766" y="3810"/>
                <a:ext cx="188" cy="6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30" name="Line 276"/>
              <p:cNvSpPr>
                <a:spLocks noChangeShapeType="1"/>
              </p:cNvSpPr>
              <p:nvPr/>
            </p:nvSpPr>
            <p:spPr bwMode="auto">
              <a:xfrm flipH="1" flipV="1">
                <a:off x="1954" y="3810"/>
                <a:ext cx="188" cy="6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31" name="Line 277"/>
              <p:cNvSpPr>
                <a:spLocks noChangeShapeType="1"/>
              </p:cNvSpPr>
              <p:nvPr/>
            </p:nvSpPr>
            <p:spPr bwMode="auto">
              <a:xfrm>
                <a:off x="1846" y="3618"/>
                <a:ext cx="108"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32" name="Line 278"/>
              <p:cNvSpPr>
                <a:spLocks noChangeShapeType="1"/>
              </p:cNvSpPr>
              <p:nvPr/>
            </p:nvSpPr>
            <p:spPr bwMode="auto">
              <a:xfrm flipV="1">
                <a:off x="1954" y="3618"/>
                <a:ext cx="114"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33" name="Line 279"/>
              <p:cNvSpPr>
                <a:spLocks noChangeShapeType="1"/>
              </p:cNvSpPr>
              <p:nvPr/>
            </p:nvSpPr>
            <p:spPr bwMode="auto">
              <a:xfrm>
                <a:off x="1810" y="3704"/>
                <a:ext cx="139" cy="65"/>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34" name="Line 280"/>
              <p:cNvSpPr>
                <a:spLocks noChangeShapeType="1"/>
              </p:cNvSpPr>
              <p:nvPr/>
            </p:nvSpPr>
            <p:spPr bwMode="auto">
              <a:xfrm flipV="1">
                <a:off x="1954" y="3717"/>
                <a:ext cx="140" cy="57"/>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35" name="Line 281"/>
              <p:cNvSpPr>
                <a:spLocks noChangeShapeType="1"/>
              </p:cNvSpPr>
              <p:nvPr/>
            </p:nvSpPr>
            <p:spPr bwMode="auto">
              <a:xfrm flipV="1">
                <a:off x="1954" y="3530"/>
                <a:ext cx="72" cy="2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36" name="Line 282"/>
              <p:cNvSpPr>
                <a:spLocks noChangeShapeType="1"/>
              </p:cNvSpPr>
              <p:nvPr/>
            </p:nvSpPr>
            <p:spPr bwMode="auto">
              <a:xfrm flipV="1">
                <a:off x="1954" y="3409"/>
                <a:ext cx="45" cy="1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37" name="Line 283"/>
              <p:cNvSpPr>
                <a:spLocks noChangeShapeType="1"/>
              </p:cNvSpPr>
              <p:nvPr/>
            </p:nvSpPr>
            <p:spPr bwMode="auto">
              <a:xfrm>
                <a:off x="1873" y="3522"/>
                <a:ext cx="87" cy="32"/>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8838" name="Line 284"/>
              <p:cNvSpPr>
                <a:spLocks noChangeShapeType="1"/>
              </p:cNvSpPr>
              <p:nvPr/>
            </p:nvSpPr>
            <p:spPr bwMode="auto">
              <a:xfrm>
                <a:off x="1912" y="3404"/>
                <a:ext cx="50" cy="31"/>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4" name="Oval 952"/>
              <p:cNvSpPr>
                <a:spLocks noChangeArrowheads="1"/>
              </p:cNvSpPr>
              <p:nvPr/>
            </p:nvSpPr>
            <p:spPr bwMode="auto">
              <a:xfrm>
                <a:off x="1921" y="3233"/>
                <a:ext cx="63" cy="68"/>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18840" name="Picture 953" descr="cell_tower_radiation_gr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 y="3023"/>
                <a:ext cx="622"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02" name="Group 954"/>
            <p:cNvGrpSpPr>
              <a:grpSpLocks/>
            </p:cNvGrpSpPr>
            <p:nvPr/>
          </p:nvGrpSpPr>
          <p:grpSpPr bwMode="auto">
            <a:xfrm>
              <a:off x="3962" y="1516"/>
              <a:ext cx="286" cy="160"/>
              <a:chOff x="3843" y="1516"/>
              <a:chExt cx="286" cy="160"/>
            </a:xfrm>
          </p:grpSpPr>
          <p:sp>
            <p:nvSpPr>
              <p:cNvPr id="4480" name="Line 955"/>
              <p:cNvSpPr>
                <a:spLocks noChangeShapeType="1"/>
              </p:cNvSpPr>
              <p:nvPr/>
            </p:nvSpPr>
            <p:spPr bwMode="auto">
              <a:xfrm>
                <a:off x="3843" y="1516"/>
                <a:ext cx="96" cy="60"/>
              </a:xfrm>
              <a:prstGeom prst="line">
                <a:avLst/>
              </a:prstGeom>
              <a:noFill/>
              <a:ln w="9525">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8816" name="Oval 407"/>
              <p:cNvSpPr>
                <a:spLocks noChangeArrowheads="1"/>
              </p:cNvSpPr>
              <p:nvPr/>
            </p:nvSpPr>
            <p:spPr bwMode="auto">
              <a:xfrm>
                <a:off x="3884" y="1616"/>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18817" name="Rectangle 410"/>
              <p:cNvSpPr>
                <a:spLocks noChangeArrowheads="1"/>
              </p:cNvSpPr>
              <p:nvPr/>
            </p:nvSpPr>
            <p:spPr bwMode="auto">
              <a:xfrm>
                <a:off x="3884" y="1610"/>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18818" name="Oval 411"/>
              <p:cNvSpPr>
                <a:spLocks noChangeArrowheads="1"/>
              </p:cNvSpPr>
              <p:nvPr/>
            </p:nvSpPr>
            <p:spPr bwMode="auto">
              <a:xfrm>
                <a:off x="3883" y="1569"/>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18819" name="Group 959"/>
              <p:cNvGrpSpPr>
                <a:grpSpLocks/>
              </p:cNvGrpSpPr>
              <p:nvPr/>
            </p:nvGrpSpPr>
            <p:grpSpPr bwMode="auto">
              <a:xfrm>
                <a:off x="3932" y="1587"/>
                <a:ext cx="138" cy="33"/>
                <a:chOff x="2468" y="1332"/>
                <a:chExt cx="310" cy="60"/>
              </a:xfrm>
            </p:grpSpPr>
            <p:sp>
              <p:nvSpPr>
                <p:cNvPr id="18822" name="Freeform 96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23" name="Freeform 96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85" name="Line 962"/>
              <p:cNvSpPr>
                <a:spLocks noChangeShapeType="1"/>
              </p:cNvSpPr>
              <p:nvPr/>
            </p:nvSpPr>
            <p:spPr bwMode="auto">
              <a:xfrm>
                <a:off x="3884" y="1602"/>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86" name="Line 963"/>
              <p:cNvSpPr>
                <a:spLocks noChangeShapeType="1"/>
              </p:cNvSpPr>
              <p:nvPr/>
            </p:nvSpPr>
            <p:spPr bwMode="auto">
              <a:xfrm>
                <a:off x="4127" y="1604"/>
                <a:ext cx="0" cy="4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03" name="Group 964"/>
            <p:cNvGrpSpPr>
              <a:grpSpLocks/>
            </p:cNvGrpSpPr>
            <p:nvPr/>
          </p:nvGrpSpPr>
          <p:grpSpPr bwMode="auto">
            <a:xfrm>
              <a:off x="4537" y="1571"/>
              <a:ext cx="246" cy="110"/>
              <a:chOff x="4334" y="1470"/>
              <a:chExt cx="246" cy="107"/>
            </a:xfrm>
          </p:grpSpPr>
          <p:sp>
            <p:nvSpPr>
              <p:cNvPr id="18807"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18808"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18809"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18810" name="Group 968"/>
              <p:cNvGrpSpPr>
                <a:grpSpLocks/>
              </p:cNvGrpSpPr>
              <p:nvPr/>
            </p:nvGrpSpPr>
            <p:grpSpPr bwMode="auto">
              <a:xfrm>
                <a:off x="4383" y="1488"/>
                <a:ext cx="138" cy="33"/>
                <a:chOff x="2468" y="1332"/>
                <a:chExt cx="310" cy="60"/>
              </a:xfrm>
            </p:grpSpPr>
            <p:sp>
              <p:nvSpPr>
                <p:cNvPr id="18813" name="Freeform 96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14" name="Freeform 97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76" name="Line 971"/>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77" name="Line 972"/>
              <p:cNvSpPr>
                <a:spLocks noChangeShapeType="1"/>
              </p:cNvSpPr>
              <p:nvPr/>
            </p:nvSpPr>
            <p:spPr bwMode="auto">
              <a:xfrm>
                <a:off x="4578" y="1505"/>
                <a:ext cx="0" cy="4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04" name="Group 973"/>
            <p:cNvGrpSpPr>
              <a:grpSpLocks/>
            </p:cNvGrpSpPr>
            <p:nvPr/>
          </p:nvGrpSpPr>
          <p:grpSpPr bwMode="auto">
            <a:xfrm>
              <a:off x="4544" y="1737"/>
              <a:ext cx="246" cy="110"/>
              <a:chOff x="4334" y="1470"/>
              <a:chExt cx="246" cy="107"/>
            </a:xfrm>
          </p:grpSpPr>
          <p:sp>
            <p:nvSpPr>
              <p:cNvPr id="18799"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18800"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18801"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18802" name="Group 977"/>
              <p:cNvGrpSpPr>
                <a:grpSpLocks/>
              </p:cNvGrpSpPr>
              <p:nvPr/>
            </p:nvGrpSpPr>
            <p:grpSpPr bwMode="auto">
              <a:xfrm>
                <a:off x="4383" y="1488"/>
                <a:ext cx="138" cy="33"/>
                <a:chOff x="2468" y="1332"/>
                <a:chExt cx="310" cy="60"/>
              </a:xfrm>
            </p:grpSpPr>
            <p:sp>
              <p:nvSpPr>
                <p:cNvPr id="18805" name="Freeform 97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06" name="Freeform 97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68" name="Line 980"/>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69" name="Line 981"/>
              <p:cNvSpPr>
                <a:spLocks noChangeShapeType="1"/>
              </p:cNvSpPr>
              <p:nvPr/>
            </p:nvSpPr>
            <p:spPr bwMode="auto">
              <a:xfrm>
                <a:off x="4578" y="1505"/>
                <a:ext cx="0" cy="4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05" name="Group 982"/>
            <p:cNvGrpSpPr>
              <a:grpSpLocks/>
            </p:cNvGrpSpPr>
            <p:nvPr/>
          </p:nvGrpSpPr>
          <p:grpSpPr bwMode="auto">
            <a:xfrm>
              <a:off x="4890" y="1738"/>
              <a:ext cx="246" cy="110"/>
              <a:chOff x="4334" y="1470"/>
              <a:chExt cx="246" cy="107"/>
            </a:xfrm>
          </p:grpSpPr>
          <p:sp>
            <p:nvSpPr>
              <p:cNvPr id="18791"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18792"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18793"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18794" name="Group 986"/>
              <p:cNvGrpSpPr>
                <a:grpSpLocks/>
              </p:cNvGrpSpPr>
              <p:nvPr/>
            </p:nvGrpSpPr>
            <p:grpSpPr bwMode="auto">
              <a:xfrm>
                <a:off x="4383" y="1488"/>
                <a:ext cx="138" cy="33"/>
                <a:chOff x="2468" y="1332"/>
                <a:chExt cx="310" cy="60"/>
              </a:xfrm>
            </p:grpSpPr>
            <p:sp>
              <p:nvSpPr>
                <p:cNvPr id="18797" name="Freeform 98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98" name="Freeform 98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60" name="Line 989"/>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61" name="Line 990"/>
              <p:cNvSpPr>
                <a:spLocks noChangeShapeType="1"/>
              </p:cNvSpPr>
              <p:nvPr/>
            </p:nvSpPr>
            <p:spPr bwMode="auto">
              <a:xfrm>
                <a:off x="4578" y="1505"/>
                <a:ext cx="0" cy="4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06" name="Group 991"/>
            <p:cNvGrpSpPr>
              <a:grpSpLocks/>
            </p:cNvGrpSpPr>
            <p:nvPr/>
          </p:nvGrpSpPr>
          <p:grpSpPr bwMode="auto">
            <a:xfrm>
              <a:off x="4844" y="1508"/>
              <a:ext cx="246" cy="110"/>
              <a:chOff x="4334" y="1470"/>
              <a:chExt cx="246" cy="107"/>
            </a:xfrm>
          </p:grpSpPr>
          <p:sp>
            <p:nvSpPr>
              <p:cNvPr id="18783"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18784"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18785"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18786" name="Group 995"/>
              <p:cNvGrpSpPr>
                <a:grpSpLocks/>
              </p:cNvGrpSpPr>
              <p:nvPr/>
            </p:nvGrpSpPr>
            <p:grpSpPr bwMode="auto">
              <a:xfrm>
                <a:off x="4383" y="1488"/>
                <a:ext cx="138" cy="33"/>
                <a:chOff x="2468" y="1332"/>
                <a:chExt cx="310" cy="60"/>
              </a:xfrm>
            </p:grpSpPr>
            <p:sp>
              <p:nvSpPr>
                <p:cNvPr id="18789" name="Freeform 99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90" name="Freeform 99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52" name="Line 998"/>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53" name="Line 999"/>
              <p:cNvSpPr>
                <a:spLocks noChangeShapeType="1"/>
              </p:cNvSpPr>
              <p:nvPr/>
            </p:nvSpPr>
            <p:spPr bwMode="auto">
              <a:xfrm>
                <a:off x="4578" y="1505"/>
                <a:ext cx="0" cy="4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07" name="Group 1000"/>
            <p:cNvGrpSpPr>
              <a:grpSpLocks/>
            </p:cNvGrpSpPr>
            <p:nvPr/>
          </p:nvGrpSpPr>
          <p:grpSpPr bwMode="auto">
            <a:xfrm>
              <a:off x="4874" y="2296"/>
              <a:ext cx="310" cy="130"/>
              <a:chOff x="4334" y="1470"/>
              <a:chExt cx="246" cy="107"/>
            </a:xfrm>
          </p:grpSpPr>
          <p:sp>
            <p:nvSpPr>
              <p:cNvPr id="18775"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18776"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18777"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18778" name="Group 1004"/>
              <p:cNvGrpSpPr>
                <a:grpSpLocks/>
              </p:cNvGrpSpPr>
              <p:nvPr/>
            </p:nvGrpSpPr>
            <p:grpSpPr bwMode="auto">
              <a:xfrm>
                <a:off x="4383" y="1488"/>
                <a:ext cx="138" cy="33"/>
                <a:chOff x="2468" y="1332"/>
                <a:chExt cx="310" cy="60"/>
              </a:xfrm>
            </p:grpSpPr>
            <p:sp>
              <p:nvSpPr>
                <p:cNvPr id="18781" name="Freeform 100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82" name="Freeform 100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44" name="Line 1007"/>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45" name="Line 1008"/>
              <p:cNvSpPr>
                <a:spLocks noChangeShapeType="1"/>
              </p:cNvSpPr>
              <p:nvPr/>
            </p:nvSpPr>
            <p:spPr bwMode="auto">
              <a:xfrm>
                <a:off x="4578" y="1505"/>
                <a:ext cx="0" cy="4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sp>
          <p:nvSpPr>
            <p:cNvPr id="4173" name="Line 1009"/>
            <p:cNvSpPr>
              <a:spLocks noChangeShapeType="1"/>
            </p:cNvSpPr>
            <p:nvPr/>
          </p:nvSpPr>
          <p:spPr bwMode="auto">
            <a:xfrm>
              <a:off x="4049" y="2358"/>
              <a:ext cx="428"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18509" name="Group 1010"/>
            <p:cNvGrpSpPr>
              <a:grpSpLocks/>
            </p:cNvGrpSpPr>
            <p:nvPr/>
          </p:nvGrpSpPr>
          <p:grpSpPr bwMode="auto">
            <a:xfrm>
              <a:off x="4464" y="2288"/>
              <a:ext cx="310" cy="130"/>
              <a:chOff x="4334" y="1470"/>
              <a:chExt cx="246" cy="107"/>
            </a:xfrm>
          </p:grpSpPr>
          <p:sp>
            <p:nvSpPr>
              <p:cNvPr id="18767"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18768"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18769"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18770" name="Group 1014"/>
              <p:cNvGrpSpPr>
                <a:grpSpLocks/>
              </p:cNvGrpSpPr>
              <p:nvPr/>
            </p:nvGrpSpPr>
            <p:grpSpPr bwMode="auto">
              <a:xfrm>
                <a:off x="4383" y="1488"/>
                <a:ext cx="138" cy="33"/>
                <a:chOff x="2468" y="1332"/>
                <a:chExt cx="310" cy="60"/>
              </a:xfrm>
            </p:grpSpPr>
            <p:sp>
              <p:nvSpPr>
                <p:cNvPr id="18773" name="Freeform 101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74" name="Freeform 101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36" name="Line 1017"/>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37" name="Line 1018"/>
              <p:cNvSpPr>
                <a:spLocks noChangeShapeType="1"/>
              </p:cNvSpPr>
              <p:nvPr/>
            </p:nvSpPr>
            <p:spPr bwMode="auto">
              <a:xfrm>
                <a:off x="4578" y="1505"/>
                <a:ext cx="0" cy="4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10" name="Group 1019"/>
            <p:cNvGrpSpPr>
              <a:grpSpLocks/>
            </p:cNvGrpSpPr>
            <p:nvPr/>
          </p:nvGrpSpPr>
          <p:grpSpPr bwMode="auto">
            <a:xfrm>
              <a:off x="4660" y="2464"/>
              <a:ext cx="310" cy="130"/>
              <a:chOff x="4334" y="1470"/>
              <a:chExt cx="246" cy="107"/>
            </a:xfrm>
          </p:grpSpPr>
          <p:sp>
            <p:nvSpPr>
              <p:cNvPr id="18759"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18760"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18761"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18762" name="Group 1023"/>
              <p:cNvGrpSpPr>
                <a:grpSpLocks/>
              </p:cNvGrpSpPr>
              <p:nvPr/>
            </p:nvGrpSpPr>
            <p:grpSpPr bwMode="auto">
              <a:xfrm>
                <a:off x="4383" y="1488"/>
                <a:ext cx="138" cy="33"/>
                <a:chOff x="2468" y="1332"/>
                <a:chExt cx="310" cy="60"/>
              </a:xfrm>
            </p:grpSpPr>
            <p:sp>
              <p:nvSpPr>
                <p:cNvPr id="18765" name="Freeform 102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66" name="Freeform 102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28" name="Line 1026"/>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29" name="Line 1027"/>
              <p:cNvSpPr>
                <a:spLocks noChangeShapeType="1"/>
              </p:cNvSpPr>
              <p:nvPr/>
            </p:nvSpPr>
            <p:spPr bwMode="auto">
              <a:xfrm>
                <a:off x="4578" y="1505"/>
                <a:ext cx="0" cy="4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11" name="Group 1028"/>
            <p:cNvGrpSpPr>
              <a:grpSpLocks/>
            </p:cNvGrpSpPr>
            <p:nvPr/>
          </p:nvGrpSpPr>
          <p:grpSpPr bwMode="auto">
            <a:xfrm>
              <a:off x="4782" y="3028"/>
              <a:ext cx="392" cy="154"/>
              <a:chOff x="4334" y="1470"/>
              <a:chExt cx="246" cy="107"/>
            </a:xfrm>
          </p:grpSpPr>
          <p:sp>
            <p:nvSpPr>
              <p:cNvPr id="18751"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18752"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18753"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18754" name="Group 1032"/>
              <p:cNvGrpSpPr>
                <a:grpSpLocks/>
              </p:cNvGrpSpPr>
              <p:nvPr/>
            </p:nvGrpSpPr>
            <p:grpSpPr bwMode="auto">
              <a:xfrm>
                <a:off x="4383" y="1488"/>
                <a:ext cx="138" cy="33"/>
                <a:chOff x="2468" y="1332"/>
                <a:chExt cx="310" cy="60"/>
              </a:xfrm>
            </p:grpSpPr>
            <p:sp>
              <p:nvSpPr>
                <p:cNvPr id="18757" name="Freeform 103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58" name="Freeform 103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20" name="Line 1035"/>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21" name="Line 1036"/>
              <p:cNvSpPr>
                <a:spLocks noChangeShapeType="1"/>
              </p:cNvSpPr>
              <p:nvPr/>
            </p:nvSpPr>
            <p:spPr bwMode="auto">
              <a:xfrm>
                <a:off x="4578" y="1505"/>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12" name="Group 1037"/>
            <p:cNvGrpSpPr>
              <a:grpSpLocks/>
            </p:cNvGrpSpPr>
            <p:nvPr/>
          </p:nvGrpSpPr>
          <p:grpSpPr bwMode="auto">
            <a:xfrm>
              <a:off x="4388" y="2840"/>
              <a:ext cx="392" cy="154"/>
              <a:chOff x="4334" y="1470"/>
              <a:chExt cx="246" cy="107"/>
            </a:xfrm>
          </p:grpSpPr>
          <p:sp>
            <p:nvSpPr>
              <p:cNvPr id="18743"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18744"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18745"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18746" name="Group 1041"/>
              <p:cNvGrpSpPr>
                <a:grpSpLocks/>
              </p:cNvGrpSpPr>
              <p:nvPr/>
            </p:nvGrpSpPr>
            <p:grpSpPr bwMode="auto">
              <a:xfrm>
                <a:off x="4383" y="1488"/>
                <a:ext cx="138" cy="33"/>
                <a:chOff x="2468" y="1332"/>
                <a:chExt cx="310" cy="60"/>
              </a:xfrm>
            </p:grpSpPr>
            <p:sp>
              <p:nvSpPr>
                <p:cNvPr id="18749" name="Freeform 104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50" name="Freeform 104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12" name="Line 1044"/>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13" name="Line 1045"/>
              <p:cNvSpPr>
                <a:spLocks noChangeShapeType="1"/>
              </p:cNvSpPr>
              <p:nvPr/>
            </p:nvSpPr>
            <p:spPr bwMode="auto">
              <a:xfrm>
                <a:off x="4578" y="1505"/>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13" name="Group 1046"/>
            <p:cNvGrpSpPr>
              <a:grpSpLocks/>
            </p:cNvGrpSpPr>
            <p:nvPr/>
          </p:nvGrpSpPr>
          <p:grpSpPr bwMode="auto">
            <a:xfrm>
              <a:off x="3932" y="3056"/>
              <a:ext cx="392" cy="154"/>
              <a:chOff x="4334" y="1470"/>
              <a:chExt cx="246" cy="107"/>
            </a:xfrm>
          </p:grpSpPr>
          <p:sp>
            <p:nvSpPr>
              <p:cNvPr id="18735"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18736"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18737"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18738" name="Group 1050"/>
              <p:cNvGrpSpPr>
                <a:grpSpLocks/>
              </p:cNvGrpSpPr>
              <p:nvPr/>
            </p:nvGrpSpPr>
            <p:grpSpPr bwMode="auto">
              <a:xfrm>
                <a:off x="4383" y="1488"/>
                <a:ext cx="138" cy="33"/>
                <a:chOff x="2468" y="1332"/>
                <a:chExt cx="310" cy="60"/>
              </a:xfrm>
            </p:grpSpPr>
            <p:sp>
              <p:nvSpPr>
                <p:cNvPr id="18741" name="Freeform 105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2" name="Freeform 105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04" name="Line 1053"/>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05" name="Line 1054"/>
              <p:cNvSpPr>
                <a:spLocks noChangeShapeType="1"/>
              </p:cNvSpPr>
              <p:nvPr/>
            </p:nvSpPr>
            <p:spPr bwMode="auto">
              <a:xfrm>
                <a:off x="4578" y="1505"/>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14" name="Group 1055"/>
            <p:cNvGrpSpPr>
              <a:grpSpLocks/>
            </p:cNvGrpSpPr>
            <p:nvPr/>
          </p:nvGrpSpPr>
          <p:grpSpPr bwMode="auto">
            <a:xfrm>
              <a:off x="3812" y="2296"/>
              <a:ext cx="246" cy="108"/>
              <a:chOff x="4334" y="1470"/>
              <a:chExt cx="246" cy="107"/>
            </a:xfrm>
          </p:grpSpPr>
          <p:sp>
            <p:nvSpPr>
              <p:cNvPr id="18727"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18728"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18729"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18730" name="Group 1059"/>
              <p:cNvGrpSpPr>
                <a:grpSpLocks/>
              </p:cNvGrpSpPr>
              <p:nvPr/>
            </p:nvGrpSpPr>
            <p:grpSpPr bwMode="auto">
              <a:xfrm>
                <a:off x="4383" y="1488"/>
                <a:ext cx="138" cy="33"/>
                <a:chOff x="2468" y="1332"/>
                <a:chExt cx="310" cy="60"/>
              </a:xfrm>
            </p:grpSpPr>
            <p:sp>
              <p:nvSpPr>
                <p:cNvPr id="18733" name="Freeform 106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4" name="Freeform 106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396" name="Line 1062"/>
              <p:cNvSpPr>
                <a:spLocks noChangeShapeType="1"/>
              </p:cNvSpPr>
              <p:nvPr/>
            </p:nvSpPr>
            <p:spPr bwMode="auto">
              <a:xfrm>
                <a:off x="4335" y="1503"/>
                <a:ext cx="0" cy="49"/>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397" name="Line 1063"/>
              <p:cNvSpPr>
                <a:spLocks noChangeShapeType="1"/>
              </p:cNvSpPr>
              <p:nvPr/>
            </p:nvSpPr>
            <p:spPr bwMode="auto">
              <a:xfrm>
                <a:off x="4578" y="1505"/>
                <a:ext cx="0" cy="48"/>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8515" name="Group 1064"/>
            <p:cNvGrpSpPr>
              <a:grpSpLocks/>
            </p:cNvGrpSpPr>
            <p:nvPr/>
          </p:nvGrpSpPr>
          <p:grpSpPr bwMode="auto">
            <a:xfrm>
              <a:off x="4511" y="3153"/>
              <a:ext cx="281" cy="266"/>
              <a:chOff x="5072" y="3611"/>
              <a:chExt cx="459" cy="380"/>
            </a:xfrm>
          </p:grpSpPr>
          <p:grpSp>
            <p:nvGrpSpPr>
              <p:cNvPr id="18713" name="Group 1065"/>
              <p:cNvGrpSpPr>
                <a:grpSpLocks/>
              </p:cNvGrpSpPr>
              <p:nvPr/>
            </p:nvGrpSpPr>
            <p:grpSpPr bwMode="auto">
              <a:xfrm>
                <a:off x="5144" y="3611"/>
                <a:ext cx="387" cy="99"/>
                <a:chOff x="5030" y="2639"/>
                <a:chExt cx="387" cy="99"/>
              </a:xfrm>
            </p:grpSpPr>
            <p:sp>
              <p:nvSpPr>
                <p:cNvPr id="18715" name="Freeform 1066"/>
                <p:cNvSpPr>
                  <a:spLocks/>
                </p:cNvSpPr>
                <p:nvPr/>
              </p:nvSpPr>
              <p:spPr bwMode="auto">
                <a:xfrm>
                  <a:off x="5134" y="2657"/>
                  <a:ext cx="69" cy="55"/>
                </a:xfrm>
                <a:custGeom>
                  <a:avLst/>
                  <a:gdLst>
                    <a:gd name="T0" fmla="*/ 1 w 199"/>
                    <a:gd name="T1" fmla="*/ 0 h 232"/>
                    <a:gd name="T2" fmla="*/ 1 w 199"/>
                    <a:gd name="T3" fmla="*/ 0 h 232"/>
                    <a:gd name="T4" fmla="*/ 1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1 h 232"/>
                    <a:gd name="T24" fmla="*/ 1 w 199"/>
                    <a:gd name="T25" fmla="*/ 1 h 232"/>
                    <a:gd name="T26" fmla="*/ 1 w 199"/>
                    <a:gd name="T27" fmla="*/ 1 h 232"/>
                    <a:gd name="T28" fmla="*/ 1 w 199"/>
                    <a:gd name="T29" fmla="*/ 1 h 232"/>
                    <a:gd name="T30" fmla="*/ 2 w 199"/>
                    <a:gd name="T31" fmla="*/ 1 h 232"/>
                    <a:gd name="T32" fmla="*/ 2 w 199"/>
                    <a:gd name="T33" fmla="*/ 1 h 232"/>
                    <a:gd name="T34" fmla="*/ 2 w 199"/>
                    <a:gd name="T35" fmla="*/ 1 h 232"/>
                    <a:gd name="T36" fmla="*/ 2 w 199"/>
                    <a:gd name="T37" fmla="*/ 1 h 232"/>
                    <a:gd name="T38" fmla="*/ 2 w 199"/>
                    <a:gd name="T39" fmla="*/ 1 h 232"/>
                    <a:gd name="T40" fmla="*/ 2 w 199"/>
                    <a:gd name="T41" fmla="*/ 1 h 232"/>
                    <a:gd name="T42" fmla="*/ 2 w 199"/>
                    <a:gd name="T43" fmla="*/ 1 h 232"/>
                    <a:gd name="T44" fmla="*/ 2 w 199"/>
                    <a:gd name="T45" fmla="*/ 1 h 232"/>
                    <a:gd name="T46" fmla="*/ 2 w 199"/>
                    <a:gd name="T47" fmla="*/ 1 h 232"/>
                    <a:gd name="T48" fmla="*/ 2 w 199"/>
                    <a:gd name="T49" fmla="*/ 1 h 232"/>
                    <a:gd name="T50" fmla="*/ 2 w 199"/>
                    <a:gd name="T51" fmla="*/ 1 h 232"/>
                    <a:gd name="T52" fmla="*/ 1 w 199"/>
                    <a:gd name="T53" fmla="*/ 1 h 232"/>
                    <a:gd name="T54" fmla="*/ 1 w 199"/>
                    <a:gd name="T55" fmla="*/ 1 h 232"/>
                    <a:gd name="T56" fmla="*/ 1 w 199"/>
                    <a:gd name="T57" fmla="*/ 1 h 232"/>
                    <a:gd name="T58" fmla="*/ 1 w 199"/>
                    <a:gd name="T59" fmla="*/ 0 h 232"/>
                    <a:gd name="T60" fmla="*/ 1 w 199"/>
                    <a:gd name="T61" fmla="*/ 0 h 232"/>
                    <a:gd name="T62" fmla="*/ 1 w 199"/>
                    <a:gd name="T63" fmla="*/ 0 h 232"/>
                    <a:gd name="T64" fmla="*/ 1 w 199"/>
                    <a:gd name="T65" fmla="*/ 0 h 232"/>
                    <a:gd name="T66" fmla="*/ 1 w 199"/>
                    <a:gd name="T67" fmla="*/ 0 h 232"/>
                    <a:gd name="T68" fmla="*/ 1 w 199"/>
                    <a:gd name="T69" fmla="*/ 0 h 232"/>
                    <a:gd name="T70" fmla="*/ 1 w 199"/>
                    <a:gd name="T71" fmla="*/ 0 h 232"/>
                    <a:gd name="T72" fmla="*/ 1 w 199"/>
                    <a:gd name="T73" fmla="*/ 0 h 232"/>
                    <a:gd name="T74" fmla="*/ 2 w 199"/>
                    <a:gd name="T75" fmla="*/ 0 h 232"/>
                    <a:gd name="T76" fmla="*/ 2 w 199"/>
                    <a:gd name="T77" fmla="*/ 0 h 232"/>
                    <a:gd name="T78" fmla="*/ 2 w 199"/>
                    <a:gd name="T79" fmla="*/ 0 h 232"/>
                    <a:gd name="T80" fmla="*/ 3 w 199"/>
                    <a:gd name="T81" fmla="*/ 0 h 232"/>
                    <a:gd name="T82" fmla="*/ 3 w 199"/>
                    <a:gd name="T83" fmla="*/ 0 h 232"/>
                    <a:gd name="T84" fmla="*/ 2 w 199"/>
                    <a:gd name="T85" fmla="*/ 0 h 232"/>
                    <a:gd name="T86" fmla="*/ 2 w 199"/>
                    <a:gd name="T87" fmla="*/ 0 h 232"/>
                    <a:gd name="T88" fmla="*/ 2 w 199"/>
                    <a:gd name="T89" fmla="*/ 0 h 232"/>
                    <a:gd name="T90" fmla="*/ 2 w 199"/>
                    <a:gd name="T91" fmla="*/ 0 h 232"/>
                    <a:gd name="T92" fmla="*/ 1 w 199"/>
                    <a:gd name="T93" fmla="*/ 0 h 232"/>
                    <a:gd name="T94" fmla="*/ 1 w 199"/>
                    <a:gd name="T95" fmla="*/ 0 h 232"/>
                    <a:gd name="T96" fmla="*/ 1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16" name="Freeform 1067"/>
                <p:cNvSpPr>
                  <a:spLocks/>
                </p:cNvSpPr>
                <p:nvPr/>
              </p:nvSpPr>
              <p:spPr bwMode="auto">
                <a:xfrm>
                  <a:off x="5252" y="2656"/>
                  <a:ext cx="47" cy="42"/>
                </a:xfrm>
                <a:custGeom>
                  <a:avLst/>
                  <a:gdLst>
                    <a:gd name="T0" fmla="*/ 2 w 128"/>
                    <a:gd name="T1" fmla="*/ 0 h 180"/>
                    <a:gd name="T2" fmla="*/ 2 w 128"/>
                    <a:gd name="T3" fmla="*/ 0 h 180"/>
                    <a:gd name="T4" fmla="*/ 2 w 128"/>
                    <a:gd name="T5" fmla="*/ 0 h 180"/>
                    <a:gd name="T6" fmla="*/ 2 w 128"/>
                    <a:gd name="T7" fmla="*/ 0 h 180"/>
                    <a:gd name="T8" fmla="*/ 1 w 128"/>
                    <a:gd name="T9" fmla="*/ 0 h 180"/>
                    <a:gd name="T10" fmla="*/ 1 w 128"/>
                    <a:gd name="T11" fmla="*/ 0 h 180"/>
                    <a:gd name="T12" fmla="*/ 1 w 128"/>
                    <a:gd name="T13" fmla="*/ 0 h 180"/>
                    <a:gd name="T14" fmla="*/ 1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1 w 128"/>
                    <a:gd name="T29" fmla="*/ 0 h 180"/>
                    <a:gd name="T30" fmla="*/ 1 w 128"/>
                    <a:gd name="T31" fmla="*/ 0 h 180"/>
                    <a:gd name="T32" fmla="*/ 1 w 128"/>
                    <a:gd name="T33" fmla="*/ 0 h 180"/>
                    <a:gd name="T34" fmla="*/ 1 w 128"/>
                    <a:gd name="T35" fmla="*/ 0 h 180"/>
                    <a:gd name="T36" fmla="*/ 1 w 128"/>
                    <a:gd name="T37" fmla="*/ 0 h 180"/>
                    <a:gd name="T38" fmla="*/ 2 w 128"/>
                    <a:gd name="T39" fmla="*/ 0 h 180"/>
                    <a:gd name="T40" fmla="*/ 2 w 128"/>
                    <a:gd name="T41" fmla="*/ 0 h 180"/>
                    <a:gd name="T42" fmla="*/ 2 w 128"/>
                    <a:gd name="T43" fmla="*/ 0 h 180"/>
                    <a:gd name="T44" fmla="*/ 2 w 128"/>
                    <a:gd name="T45" fmla="*/ 0 h 180"/>
                    <a:gd name="T46" fmla="*/ 2 w 128"/>
                    <a:gd name="T47" fmla="*/ 0 h 180"/>
                    <a:gd name="T48" fmla="*/ 2 w 128"/>
                    <a:gd name="T49" fmla="*/ 0 h 180"/>
                    <a:gd name="T50" fmla="*/ 2 w 128"/>
                    <a:gd name="T51" fmla="*/ 0 h 180"/>
                    <a:gd name="T52" fmla="*/ 2 w 128"/>
                    <a:gd name="T53" fmla="*/ 0 h 180"/>
                    <a:gd name="T54" fmla="*/ 1 w 128"/>
                    <a:gd name="T55" fmla="*/ 0 h 180"/>
                    <a:gd name="T56" fmla="*/ 1 w 128"/>
                    <a:gd name="T57" fmla="*/ 0 h 180"/>
                    <a:gd name="T58" fmla="*/ 1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1 w 128"/>
                    <a:gd name="T71" fmla="*/ 0 h 180"/>
                    <a:gd name="T72" fmla="*/ 1 w 128"/>
                    <a:gd name="T73" fmla="*/ 0 h 180"/>
                    <a:gd name="T74" fmla="*/ 1 w 128"/>
                    <a:gd name="T75" fmla="*/ 0 h 180"/>
                    <a:gd name="T76" fmla="*/ 1 w 128"/>
                    <a:gd name="T77" fmla="*/ 0 h 180"/>
                    <a:gd name="T78" fmla="*/ 2 w 128"/>
                    <a:gd name="T79" fmla="*/ 0 h 180"/>
                    <a:gd name="T80" fmla="*/ 2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17" name="Freeform 1068"/>
                <p:cNvSpPr>
                  <a:spLocks/>
                </p:cNvSpPr>
                <p:nvPr/>
              </p:nvSpPr>
              <p:spPr bwMode="auto">
                <a:xfrm>
                  <a:off x="5089" y="2646"/>
                  <a:ext cx="114" cy="88"/>
                </a:xfrm>
                <a:custGeom>
                  <a:avLst/>
                  <a:gdLst>
                    <a:gd name="T0" fmla="*/ 1 w 322"/>
                    <a:gd name="T1" fmla="*/ 0 h 378"/>
                    <a:gd name="T2" fmla="*/ 1 w 322"/>
                    <a:gd name="T3" fmla="*/ 0 h 378"/>
                    <a:gd name="T4" fmla="*/ 0 w 322"/>
                    <a:gd name="T5" fmla="*/ 0 h 378"/>
                    <a:gd name="T6" fmla="*/ 0 w 322"/>
                    <a:gd name="T7" fmla="*/ 1 h 378"/>
                    <a:gd name="T8" fmla="*/ 0 w 322"/>
                    <a:gd name="T9" fmla="*/ 1 h 378"/>
                    <a:gd name="T10" fmla="*/ 0 w 322"/>
                    <a:gd name="T11" fmla="*/ 1 h 378"/>
                    <a:gd name="T12" fmla="*/ 0 w 322"/>
                    <a:gd name="T13" fmla="*/ 1 h 378"/>
                    <a:gd name="T14" fmla="*/ 0 w 322"/>
                    <a:gd name="T15" fmla="*/ 1 h 378"/>
                    <a:gd name="T16" fmla="*/ 1 w 322"/>
                    <a:gd name="T17" fmla="*/ 1 h 378"/>
                    <a:gd name="T18" fmla="*/ 1 w 322"/>
                    <a:gd name="T19" fmla="*/ 1 h 378"/>
                    <a:gd name="T20" fmla="*/ 2 w 322"/>
                    <a:gd name="T21" fmla="*/ 1 h 378"/>
                    <a:gd name="T22" fmla="*/ 2 w 322"/>
                    <a:gd name="T23" fmla="*/ 1 h 378"/>
                    <a:gd name="T24" fmla="*/ 3 w 322"/>
                    <a:gd name="T25" fmla="*/ 1 h 378"/>
                    <a:gd name="T26" fmla="*/ 4 w 322"/>
                    <a:gd name="T27" fmla="*/ 1 h 378"/>
                    <a:gd name="T28" fmla="*/ 4 w 322"/>
                    <a:gd name="T29" fmla="*/ 1 h 378"/>
                    <a:gd name="T30" fmla="*/ 5 w 322"/>
                    <a:gd name="T31" fmla="*/ 1 h 378"/>
                    <a:gd name="T32" fmla="*/ 5 w 322"/>
                    <a:gd name="T33" fmla="*/ 1 h 378"/>
                    <a:gd name="T34" fmla="*/ 5 w 322"/>
                    <a:gd name="T35" fmla="*/ 1 h 378"/>
                    <a:gd name="T36" fmla="*/ 5 w 322"/>
                    <a:gd name="T37" fmla="*/ 1 h 378"/>
                    <a:gd name="T38" fmla="*/ 5 w 322"/>
                    <a:gd name="T39" fmla="*/ 1 h 378"/>
                    <a:gd name="T40" fmla="*/ 5 w 322"/>
                    <a:gd name="T41" fmla="*/ 1 h 378"/>
                    <a:gd name="T42" fmla="*/ 4 w 322"/>
                    <a:gd name="T43" fmla="*/ 1 h 378"/>
                    <a:gd name="T44" fmla="*/ 4 w 322"/>
                    <a:gd name="T45" fmla="*/ 1 h 378"/>
                    <a:gd name="T46" fmla="*/ 3 w 322"/>
                    <a:gd name="T47" fmla="*/ 1 h 378"/>
                    <a:gd name="T48" fmla="*/ 2 w 322"/>
                    <a:gd name="T49" fmla="*/ 1 h 378"/>
                    <a:gd name="T50" fmla="*/ 2 w 322"/>
                    <a:gd name="T51" fmla="*/ 1 h 378"/>
                    <a:gd name="T52" fmla="*/ 2 w 322"/>
                    <a:gd name="T53" fmla="*/ 1 h 378"/>
                    <a:gd name="T54" fmla="*/ 1 w 322"/>
                    <a:gd name="T55" fmla="*/ 1 h 378"/>
                    <a:gd name="T56" fmla="*/ 1 w 322"/>
                    <a:gd name="T57" fmla="*/ 1 h 378"/>
                    <a:gd name="T58" fmla="*/ 1 w 322"/>
                    <a:gd name="T59" fmla="*/ 1 h 378"/>
                    <a:gd name="T60" fmla="*/ 0 w 322"/>
                    <a:gd name="T61" fmla="*/ 1 h 378"/>
                    <a:gd name="T62" fmla="*/ 1 w 322"/>
                    <a:gd name="T63" fmla="*/ 1 h 378"/>
                    <a:gd name="T64" fmla="*/ 1 w 322"/>
                    <a:gd name="T65" fmla="*/ 0 h 378"/>
                    <a:gd name="T66" fmla="*/ 1 w 322"/>
                    <a:gd name="T67" fmla="*/ 0 h 378"/>
                    <a:gd name="T68" fmla="*/ 1 w 322"/>
                    <a:gd name="T69" fmla="*/ 0 h 378"/>
                    <a:gd name="T70" fmla="*/ 2 w 322"/>
                    <a:gd name="T71" fmla="*/ 0 h 378"/>
                    <a:gd name="T72" fmla="*/ 2 w 322"/>
                    <a:gd name="T73" fmla="*/ 0 h 378"/>
                    <a:gd name="T74" fmla="*/ 3 w 322"/>
                    <a:gd name="T75" fmla="*/ 0 h 378"/>
                    <a:gd name="T76" fmla="*/ 4 w 322"/>
                    <a:gd name="T77" fmla="*/ 0 h 378"/>
                    <a:gd name="T78" fmla="*/ 4 w 322"/>
                    <a:gd name="T79" fmla="*/ 0 h 378"/>
                    <a:gd name="T80" fmla="*/ 4 w 322"/>
                    <a:gd name="T81" fmla="*/ 0 h 378"/>
                    <a:gd name="T82" fmla="*/ 4 w 322"/>
                    <a:gd name="T83" fmla="*/ 0 h 378"/>
                    <a:gd name="T84" fmla="*/ 3 w 322"/>
                    <a:gd name="T85" fmla="*/ 0 h 378"/>
                    <a:gd name="T86" fmla="*/ 2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18" name="Freeform 1069"/>
                <p:cNvSpPr>
                  <a:spLocks/>
                </p:cNvSpPr>
                <p:nvPr/>
              </p:nvSpPr>
              <p:spPr bwMode="auto">
                <a:xfrm>
                  <a:off x="5250" y="2643"/>
                  <a:ext cx="99" cy="59"/>
                </a:xfrm>
                <a:custGeom>
                  <a:avLst/>
                  <a:gdLst>
                    <a:gd name="T0" fmla="*/ 3 w 283"/>
                    <a:gd name="T1" fmla="*/ 0 h 252"/>
                    <a:gd name="T2" fmla="*/ 3 w 283"/>
                    <a:gd name="T3" fmla="*/ 0 h 252"/>
                    <a:gd name="T4" fmla="*/ 4 w 283"/>
                    <a:gd name="T5" fmla="*/ 0 h 252"/>
                    <a:gd name="T6" fmla="*/ 4 w 283"/>
                    <a:gd name="T7" fmla="*/ 0 h 252"/>
                    <a:gd name="T8" fmla="*/ 4 w 283"/>
                    <a:gd name="T9" fmla="*/ 0 h 252"/>
                    <a:gd name="T10" fmla="*/ 4 w 283"/>
                    <a:gd name="T11" fmla="*/ 0 h 252"/>
                    <a:gd name="T12" fmla="*/ 4 w 283"/>
                    <a:gd name="T13" fmla="*/ 0 h 252"/>
                    <a:gd name="T14" fmla="*/ 3 w 283"/>
                    <a:gd name="T15" fmla="*/ 0 h 252"/>
                    <a:gd name="T16" fmla="*/ 3 w 283"/>
                    <a:gd name="T17" fmla="*/ 1 h 252"/>
                    <a:gd name="T18" fmla="*/ 3 w 283"/>
                    <a:gd name="T19" fmla="*/ 1 h 252"/>
                    <a:gd name="T20" fmla="*/ 3 w 283"/>
                    <a:gd name="T21" fmla="*/ 1 h 252"/>
                    <a:gd name="T22" fmla="*/ 3 w 283"/>
                    <a:gd name="T23" fmla="*/ 1 h 252"/>
                    <a:gd name="T24" fmla="*/ 3 w 283"/>
                    <a:gd name="T25" fmla="*/ 1 h 252"/>
                    <a:gd name="T26" fmla="*/ 3 w 283"/>
                    <a:gd name="T27" fmla="*/ 1 h 252"/>
                    <a:gd name="T28" fmla="*/ 3 w 283"/>
                    <a:gd name="T29" fmla="*/ 1 h 252"/>
                    <a:gd name="T30" fmla="*/ 3 w 283"/>
                    <a:gd name="T31" fmla="*/ 1 h 252"/>
                    <a:gd name="T32" fmla="*/ 3 w 283"/>
                    <a:gd name="T33" fmla="*/ 1 h 252"/>
                    <a:gd name="T34" fmla="*/ 3 w 283"/>
                    <a:gd name="T35" fmla="*/ 1 h 252"/>
                    <a:gd name="T36" fmla="*/ 3 w 283"/>
                    <a:gd name="T37" fmla="*/ 1 h 252"/>
                    <a:gd name="T38" fmla="*/ 3 w 283"/>
                    <a:gd name="T39" fmla="*/ 1 h 252"/>
                    <a:gd name="T40" fmla="*/ 3 w 283"/>
                    <a:gd name="T41" fmla="*/ 1 h 252"/>
                    <a:gd name="T42" fmla="*/ 3 w 283"/>
                    <a:gd name="T43" fmla="*/ 1 h 252"/>
                    <a:gd name="T44" fmla="*/ 4 w 283"/>
                    <a:gd name="T45" fmla="*/ 1 h 252"/>
                    <a:gd name="T46" fmla="*/ 4 w 283"/>
                    <a:gd name="T47" fmla="*/ 1 h 252"/>
                    <a:gd name="T48" fmla="*/ 4 w 283"/>
                    <a:gd name="T49" fmla="*/ 0 h 252"/>
                    <a:gd name="T50" fmla="*/ 4 w 283"/>
                    <a:gd name="T51" fmla="*/ 0 h 252"/>
                    <a:gd name="T52" fmla="*/ 4 w 283"/>
                    <a:gd name="T53" fmla="*/ 0 h 252"/>
                    <a:gd name="T54" fmla="*/ 4 w 283"/>
                    <a:gd name="T55" fmla="*/ 0 h 252"/>
                    <a:gd name="T56" fmla="*/ 4 w 283"/>
                    <a:gd name="T57" fmla="*/ 0 h 252"/>
                    <a:gd name="T58" fmla="*/ 3 w 283"/>
                    <a:gd name="T59" fmla="*/ 0 h 252"/>
                    <a:gd name="T60" fmla="*/ 3 w 283"/>
                    <a:gd name="T61" fmla="*/ 0 h 252"/>
                    <a:gd name="T62" fmla="*/ 3 w 283"/>
                    <a:gd name="T63" fmla="*/ 0 h 252"/>
                    <a:gd name="T64" fmla="*/ 3 w 283"/>
                    <a:gd name="T65" fmla="*/ 0 h 252"/>
                    <a:gd name="T66" fmla="*/ 2 w 283"/>
                    <a:gd name="T67" fmla="*/ 0 h 252"/>
                    <a:gd name="T68" fmla="*/ 2 w 283"/>
                    <a:gd name="T69" fmla="*/ 0 h 252"/>
                    <a:gd name="T70" fmla="*/ 2 w 283"/>
                    <a:gd name="T71" fmla="*/ 0 h 252"/>
                    <a:gd name="T72" fmla="*/ 2 w 283"/>
                    <a:gd name="T73" fmla="*/ 0 h 252"/>
                    <a:gd name="T74" fmla="*/ 1 w 283"/>
                    <a:gd name="T75" fmla="*/ 0 h 252"/>
                    <a:gd name="T76" fmla="*/ 1 w 283"/>
                    <a:gd name="T77" fmla="*/ 0 h 252"/>
                    <a:gd name="T78" fmla="*/ 1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1 w 283"/>
                    <a:gd name="T95" fmla="*/ 0 h 252"/>
                    <a:gd name="T96" fmla="*/ 1 w 283"/>
                    <a:gd name="T97" fmla="*/ 0 h 252"/>
                    <a:gd name="T98" fmla="*/ 1 w 283"/>
                    <a:gd name="T99" fmla="*/ 0 h 252"/>
                    <a:gd name="T100" fmla="*/ 1 w 283"/>
                    <a:gd name="T101" fmla="*/ 0 h 252"/>
                    <a:gd name="T102" fmla="*/ 1 w 283"/>
                    <a:gd name="T103" fmla="*/ 0 h 252"/>
                    <a:gd name="T104" fmla="*/ 2 w 283"/>
                    <a:gd name="T105" fmla="*/ 0 h 252"/>
                    <a:gd name="T106" fmla="*/ 2 w 283"/>
                    <a:gd name="T107" fmla="*/ 0 h 252"/>
                    <a:gd name="T108" fmla="*/ 2 w 283"/>
                    <a:gd name="T109" fmla="*/ 0 h 252"/>
                    <a:gd name="T110" fmla="*/ 2 w 283"/>
                    <a:gd name="T111" fmla="*/ 0 h 252"/>
                    <a:gd name="T112" fmla="*/ 3 w 283"/>
                    <a:gd name="T113" fmla="*/ 0 h 252"/>
                    <a:gd name="T114" fmla="*/ 3 w 283"/>
                    <a:gd name="T115" fmla="*/ 0 h 252"/>
                    <a:gd name="T116" fmla="*/ 3 w 283"/>
                    <a:gd name="T117" fmla="*/ 0 h 252"/>
                    <a:gd name="T118" fmla="*/ 3 w 283"/>
                    <a:gd name="T119" fmla="*/ 0 h 252"/>
                    <a:gd name="T120" fmla="*/ 3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19" name="Freeform 1070"/>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1 h 238"/>
                    <a:gd name="T10" fmla="*/ 1 w 114"/>
                    <a:gd name="T11" fmla="*/ 1 h 238"/>
                    <a:gd name="T12" fmla="*/ 1 w 114"/>
                    <a:gd name="T13" fmla="*/ 1 h 238"/>
                    <a:gd name="T14" fmla="*/ 1 w 114"/>
                    <a:gd name="T15" fmla="*/ 1 h 238"/>
                    <a:gd name="T16" fmla="*/ 1 w 114"/>
                    <a:gd name="T17" fmla="*/ 1 h 238"/>
                    <a:gd name="T18" fmla="*/ 1 w 114"/>
                    <a:gd name="T19" fmla="*/ 1 h 238"/>
                    <a:gd name="T20" fmla="*/ 2 w 114"/>
                    <a:gd name="T21" fmla="*/ 1 h 238"/>
                    <a:gd name="T22" fmla="*/ 2 w 114"/>
                    <a:gd name="T23" fmla="*/ 1 h 238"/>
                    <a:gd name="T24" fmla="*/ 2 w 114"/>
                    <a:gd name="T25" fmla="*/ 1 h 238"/>
                    <a:gd name="T26" fmla="*/ 2 w 114"/>
                    <a:gd name="T27" fmla="*/ 1 h 238"/>
                    <a:gd name="T28" fmla="*/ 2 w 114"/>
                    <a:gd name="T29" fmla="*/ 1 h 238"/>
                    <a:gd name="T30" fmla="*/ 2 w 114"/>
                    <a:gd name="T31" fmla="*/ 1 h 238"/>
                    <a:gd name="T32" fmla="*/ 1 w 114"/>
                    <a:gd name="T33" fmla="*/ 1 h 238"/>
                    <a:gd name="T34" fmla="*/ 1 w 114"/>
                    <a:gd name="T35" fmla="*/ 1 h 238"/>
                    <a:gd name="T36" fmla="*/ 1 w 114"/>
                    <a:gd name="T37" fmla="*/ 0 h 238"/>
                    <a:gd name="T38" fmla="*/ 1 w 114"/>
                    <a:gd name="T39" fmla="*/ 0 h 238"/>
                    <a:gd name="T40" fmla="*/ 1 w 114"/>
                    <a:gd name="T41" fmla="*/ 0 h 238"/>
                    <a:gd name="T42" fmla="*/ 0 w 114"/>
                    <a:gd name="T43" fmla="*/ 0 h 238"/>
                    <a:gd name="T44" fmla="*/ 0 w 114"/>
                    <a:gd name="T45" fmla="*/ 0 h 238"/>
                    <a:gd name="T46" fmla="*/ 0 w 114"/>
                    <a:gd name="T47" fmla="*/ 0 h 238"/>
                    <a:gd name="T48" fmla="*/ 0 w 114"/>
                    <a:gd name="T49" fmla="*/ 0 h 238"/>
                    <a:gd name="T50" fmla="*/ 1 w 114"/>
                    <a:gd name="T51" fmla="*/ 0 h 238"/>
                    <a:gd name="T52" fmla="*/ 1 w 114"/>
                    <a:gd name="T53" fmla="*/ 0 h 238"/>
                    <a:gd name="T54" fmla="*/ 1 w 114"/>
                    <a:gd name="T55" fmla="*/ 0 h 238"/>
                    <a:gd name="T56" fmla="*/ 1 w 114"/>
                    <a:gd name="T57" fmla="*/ 0 h 238"/>
                    <a:gd name="T58" fmla="*/ 1 w 114"/>
                    <a:gd name="T59" fmla="*/ 0 h 238"/>
                    <a:gd name="T60" fmla="*/ 1 w 114"/>
                    <a:gd name="T61" fmla="*/ 0 h 238"/>
                    <a:gd name="T62" fmla="*/ 2 w 114"/>
                    <a:gd name="T63" fmla="*/ 0 h 238"/>
                    <a:gd name="T64" fmla="*/ 2 w 114"/>
                    <a:gd name="T65" fmla="*/ 0 h 238"/>
                    <a:gd name="T66" fmla="*/ 2 w 114"/>
                    <a:gd name="T67" fmla="*/ 0 h 238"/>
                    <a:gd name="T68" fmla="*/ 1 w 114"/>
                    <a:gd name="T69" fmla="*/ 0 h 238"/>
                    <a:gd name="T70" fmla="*/ 1 w 114"/>
                    <a:gd name="T71" fmla="*/ 0 h 238"/>
                    <a:gd name="T72" fmla="*/ 1 w 114"/>
                    <a:gd name="T73" fmla="*/ 0 h 238"/>
                    <a:gd name="T74" fmla="*/ 1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20" name="Freeform 1071"/>
                <p:cNvSpPr>
                  <a:spLocks/>
                </p:cNvSpPr>
                <p:nvPr/>
              </p:nvSpPr>
              <p:spPr bwMode="auto">
                <a:xfrm>
                  <a:off x="5330" y="2639"/>
                  <a:ext cx="87" cy="73"/>
                </a:xfrm>
                <a:custGeom>
                  <a:avLst/>
                  <a:gdLst>
                    <a:gd name="T0" fmla="*/ 3 w 246"/>
                    <a:gd name="T1" fmla="*/ 0 h 310"/>
                    <a:gd name="T2" fmla="*/ 4 w 246"/>
                    <a:gd name="T3" fmla="*/ 0 h 310"/>
                    <a:gd name="T4" fmla="*/ 4 w 246"/>
                    <a:gd name="T5" fmla="*/ 0 h 310"/>
                    <a:gd name="T6" fmla="*/ 4 w 246"/>
                    <a:gd name="T7" fmla="*/ 0 h 310"/>
                    <a:gd name="T8" fmla="*/ 3 w 246"/>
                    <a:gd name="T9" fmla="*/ 1 h 310"/>
                    <a:gd name="T10" fmla="*/ 3 w 246"/>
                    <a:gd name="T11" fmla="*/ 1 h 310"/>
                    <a:gd name="T12" fmla="*/ 2 w 246"/>
                    <a:gd name="T13" fmla="*/ 1 h 310"/>
                    <a:gd name="T14" fmla="*/ 2 w 246"/>
                    <a:gd name="T15" fmla="*/ 1 h 310"/>
                    <a:gd name="T16" fmla="*/ 2 w 246"/>
                    <a:gd name="T17" fmla="*/ 1 h 310"/>
                    <a:gd name="T18" fmla="*/ 2 w 246"/>
                    <a:gd name="T19" fmla="*/ 1 h 310"/>
                    <a:gd name="T20" fmla="*/ 2 w 246"/>
                    <a:gd name="T21" fmla="*/ 1 h 310"/>
                    <a:gd name="T22" fmla="*/ 2 w 246"/>
                    <a:gd name="T23" fmla="*/ 1 h 310"/>
                    <a:gd name="T24" fmla="*/ 2 w 246"/>
                    <a:gd name="T25" fmla="*/ 1 h 310"/>
                    <a:gd name="T26" fmla="*/ 2 w 246"/>
                    <a:gd name="T27" fmla="*/ 1 h 310"/>
                    <a:gd name="T28" fmla="*/ 2 w 246"/>
                    <a:gd name="T29" fmla="*/ 1 h 310"/>
                    <a:gd name="T30" fmla="*/ 3 w 246"/>
                    <a:gd name="T31" fmla="*/ 1 h 310"/>
                    <a:gd name="T32" fmla="*/ 3 w 246"/>
                    <a:gd name="T33" fmla="*/ 1 h 310"/>
                    <a:gd name="T34" fmla="*/ 4 w 246"/>
                    <a:gd name="T35" fmla="*/ 1 h 310"/>
                    <a:gd name="T36" fmla="*/ 4 w 246"/>
                    <a:gd name="T37" fmla="*/ 0 h 310"/>
                    <a:gd name="T38" fmla="*/ 4 w 246"/>
                    <a:gd name="T39" fmla="*/ 0 h 310"/>
                    <a:gd name="T40" fmla="*/ 4 w 246"/>
                    <a:gd name="T41" fmla="*/ 0 h 310"/>
                    <a:gd name="T42" fmla="*/ 3 w 246"/>
                    <a:gd name="T43" fmla="*/ 0 h 310"/>
                    <a:gd name="T44" fmla="*/ 3 w 246"/>
                    <a:gd name="T45" fmla="*/ 0 h 310"/>
                    <a:gd name="T46" fmla="*/ 2 w 246"/>
                    <a:gd name="T47" fmla="*/ 0 h 310"/>
                    <a:gd name="T48" fmla="*/ 2 w 246"/>
                    <a:gd name="T49" fmla="*/ 0 h 310"/>
                    <a:gd name="T50" fmla="*/ 1 w 246"/>
                    <a:gd name="T51" fmla="*/ 0 h 310"/>
                    <a:gd name="T52" fmla="*/ 1 w 246"/>
                    <a:gd name="T53" fmla="*/ 0 h 310"/>
                    <a:gd name="T54" fmla="*/ 1 w 246"/>
                    <a:gd name="T55" fmla="*/ 0 h 310"/>
                    <a:gd name="T56" fmla="*/ 0 w 246"/>
                    <a:gd name="T57" fmla="*/ 0 h 310"/>
                    <a:gd name="T58" fmla="*/ 0 w 246"/>
                    <a:gd name="T59" fmla="*/ 0 h 310"/>
                    <a:gd name="T60" fmla="*/ 0 w 246"/>
                    <a:gd name="T61" fmla="*/ 0 h 310"/>
                    <a:gd name="T62" fmla="*/ 0 w 246"/>
                    <a:gd name="T63" fmla="*/ 0 h 310"/>
                    <a:gd name="T64" fmla="*/ 1 w 246"/>
                    <a:gd name="T65" fmla="*/ 0 h 310"/>
                    <a:gd name="T66" fmla="*/ 1 w 246"/>
                    <a:gd name="T67" fmla="*/ 0 h 310"/>
                    <a:gd name="T68" fmla="*/ 2 w 246"/>
                    <a:gd name="T69" fmla="*/ 0 h 310"/>
                    <a:gd name="T70" fmla="*/ 2 w 246"/>
                    <a:gd name="T71" fmla="*/ 0 h 310"/>
                    <a:gd name="T72" fmla="*/ 2 w 246"/>
                    <a:gd name="T73" fmla="*/ 0 h 310"/>
                    <a:gd name="T74" fmla="*/ 3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21" name="Freeform 1072"/>
                <p:cNvSpPr>
                  <a:spLocks/>
                </p:cNvSpPr>
                <p:nvPr/>
              </p:nvSpPr>
              <p:spPr bwMode="auto">
                <a:xfrm>
                  <a:off x="5115" y="2660"/>
                  <a:ext cx="69" cy="55"/>
                </a:xfrm>
                <a:custGeom>
                  <a:avLst/>
                  <a:gdLst>
                    <a:gd name="T0" fmla="*/ 1 w 198"/>
                    <a:gd name="T1" fmla="*/ 0 h 236"/>
                    <a:gd name="T2" fmla="*/ 1 w 198"/>
                    <a:gd name="T3" fmla="*/ 0 h 236"/>
                    <a:gd name="T4" fmla="*/ 1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1 h 236"/>
                    <a:gd name="T24" fmla="*/ 1 w 198"/>
                    <a:gd name="T25" fmla="*/ 1 h 236"/>
                    <a:gd name="T26" fmla="*/ 1 w 198"/>
                    <a:gd name="T27" fmla="*/ 1 h 236"/>
                    <a:gd name="T28" fmla="*/ 1 w 198"/>
                    <a:gd name="T29" fmla="*/ 1 h 236"/>
                    <a:gd name="T30" fmla="*/ 2 w 198"/>
                    <a:gd name="T31" fmla="*/ 1 h 236"/>
                    <a:gd name="T32" fmla="*/ 2 w 198"/>
                    <a:gd name="T33" fmla="*/ 1 h 236"/>
                    <a:gd name="T34" fmla="*/ 2 w 198"/>
                    <a:gd name="T35" fmla="*/ 1 h 236"/>
                    <a:gd name="T36" fmla="*/ 2 w 198"/>
                    <a:gd name="T37" fmla="*/ 1 h 236"/>
                    <a:gd name="T38" fmla="*/ 2 w 198"/>
                    <a:gd name="T39" fmla="*/ 1 h 236"/>
                    <a:gd name="T40" fmla="*/ 2 w 198"/>
                    <a:gd name="T41" fmla="*/ 1 h 236"/>
                    <a:gd name="T42" fmla="*/ 2 w 198"/>
                    <a:gd name="T43" fmla="*/ 1 h 236"/>
                    <a:gd name="T44" fmla="*/ 2 w 198"/>
                    <a:gd name="T45" fmla="*/ 1 h 236"/>
                    <a:gd name="T46" fmla="*/ 2 w 198"/>
                    <a:gd name="T47" fmla="*/ 1 h 236"/>
                    <a:gd name="T48" fmla="*/ 2 w 198"/>
                    <a:gd name="T49" fmla="*/ 1 h 236"/>
                    <a:gd name="T50" fmla="*/ 2 w 198"/>
                    <a:gd name="T51" fmla="*/ 1 h 236"/>
                    <a:gd name="T52" fmla="*/ 2 w 198"/>
                    <a:gd name="T53" fmla="*/ 1 h 236"/>
                    <a:gd name="T54" fmla="*/ 2 w 198"/>
                    <a:gd name="T55" fmla="*/ 1 h 236"/>
                    <a:gd name="T56" fmla="*/ 2 w 198"/>
                    <a:gd name="T57" fmla="*/ 1 h 236"/>
                    <a:gd name="T58" fmla="*/ 1 w 198"/>
                    <a:gd name="T59" fmla="*/ 1 h 236"/>
                    <a:gd name="T60" fmla="*/ 1 w 198"/>
                    <a:gd name="T61" fmla="*/ 1 h 236"/>
                    <a:gd name="T62" fmla="*/ 1 w 198"/>
                    <a:gd name="T63" fmla="*/ 1 h 236"/>
                    <a:gd name="T64" fmla="*/ 1 w 198"/>
                    <a:gd name="T65" fmla="*/ 1 h 236"/>
                    <a:gd name="T66" fmla="*/ 1 w 198"/>
                    <a:gd name="T67" fmla="*/ 1 h 236"/>
                    <a:gd name="T68" fmla="*/ 1 w 198"/>
                    <a:gd name="T69" fmla="*/ 1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1 w 198"/>
                    <a:gd name="T83" fmla="*/ 0 h 236"/>
                    <a:gd name="T84" fmla="*/ 1 w 198"/>
                    <a:gd name="T85" fmla="*/ 0 h 236"/>
                    <a:gd name="T86" fmla="*/ 1 w 198"/>
                    <a:gd name="T87" fmla="*/ 0 h 236"/>
                    <a:gd name="T88" fmla="*/ 1 w 198"/>
                    <a:gd name="T89" fmla="*/ 0 h 236"/>
                    <a:gd name="T90" fmla="*/ 1 w 198"/>
                    <a:gd name="T91" fmla="*/ 0 h 236"/>
                    <a:gd name="T92" fmla="*/ 2 w 198"/>
                    <a:gd name="T93" fmla="*/ 0 h 236"/>
                    <a:gd name="T94" fmla="*/ 2 w 198"/>
                    <a:gd name="T95" fmla="*/ 0 h 236"/>
                    <a:gd name="T96" fmla="*/ 2 w 198"/>
                    <a:gd name="T97" fmla="*/ 0 h 236"/>
                    <a:gd name="T98" fmla="*/ 2 w 198"/>
                    <a:gd name="T99" fmla="*/ 0 h 236"/>
                    <a:gd name="T100" fmla="*/ 2 w 198"/>
                    <a:gd name="T101" fmla="*/ 0 h 236"/>
                    <a:gd name="T102" fmla="*/ 3 w 198"/>
                    <a:gd name="T103" fmla="*/ 0 h 236"/>
                    <a:gd name="T104" fmla="*/ 3 w 198"/>
                    <a:gd name="T105" fmla="*/ 0 h 236"/>
                    <a:gd name="T106" fmla="*/ 3 w 198"/>
                    <a:gd name="T107" fmla="*/ 0 h 236"/>
                    <a:gd name="T108" fmla="*/ 3 w 198"/>
                    <a:gd name="T109" fmla="*/ 0 h 236"/>
                    <a:gd name="T110" fmla="*/ 2 w 198"/>
                    <a:gd name="T111" fmla="*/ 0 h 236"/>
                    <a:gd name="T112" fmla="*/ 2 w 198"/>
                    <a:gd name="T113" fmla="*/ 0 h 236"/>
                    <a:gd name="T114" fmla="*/ 2 w 198"/>
                    <a:gd name="T115" fmla="*/ 0 h 236"/>
                    <a:gd name="T116" fmla="*/ 2 w 198"/>
                    <a:gd name="T117" fmla="*/ 0 h 236"/>
                    <a:gd name="T118" fmla="*/ 1 w 198"/>
                    <a:gd name="T119" fmla="*/ 0 h 236"/>
                    <a:gd name="T120" fmla="*/ 1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18722" name="Freeform 1073"/>
                <p:cNvSpPr>
                  <a:spLocks/>
                </p:cNvSpPr>
                <p:nvPr/>
              </p:nvSpPr>
              <p:spPr bwMode="auto">
                <a:xfrm>
                  <a:off x="5233" y="2660"/>
                  <a:ext cx="47" cy="42"/>
                </a:xfrm>
                <a:custGeom>
                  <a:avLst/>
                  <a:gdLst>
                    <a:gd name="T0" fmla="*/ 2 w 128"/>
                    <a:gd name="T1" fmla="*/ 0 h 183"/>
                    <a:gd name="T2" fmla="*/ 2 w 128"/>
                    <a:gd name="T3" fmla="*/ 0 h 183"/>
                    <a:gd name="T4" fmla="*/ 2 w 128"/>
                    <a:gd name="T5" fmla="*/ 0 h 183"/>
                    <a:gd name="T6" fmla="*/ 2 w 128"/>
                    <a:gd name="T7" fmla="*/ 0 h 183"/>
                    <a:gd name="T8" fmla="*/ 1 w 128"/>
                    <a:gd name="T9" fmla="*/ 0 h 183"/>
                    <a:gd name="T10" fmla="*/ 1 w 128"/>
                    <a:gd name="T11" fmla="*/ 0 h 183"/>
                    <a:gd name="T12" fmla="*/ 1 w 128"/>
                    <a:gd name="T13" fmla="*/ 0 h 183"/>
                    <a:gd name="T14" fmla="*/ 1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1 w 128"/>
                    <a:gd name="T31" fmla="*/ 0 h 183"/>
                    <a:gd name="T32" fmla="*/ 1 w 128"/>
                    <a:gd name="T33" fmla="*/ 0 h 183"/>
                    <a:gd name="T34" fmla="*/ 1 w 128"/>
                    <a:gd name="T35" fmla="*/ 0 h 183"/>
                    <a:gd name="T36" fmla="*/ 1 w 128"/>
                    <a:gd name="T37" fmla="*/ 0 h 183"/>
                    <a:gd name="T38" fmla="*/ 1 w 128"/>
                    <a:gd name="T39" fmla="*/ 0 h 183"/>
                    <a:gd name="T40" fmla="*/ 2 w 128"/>
                    <a:gd name="T41" fmla="*/ 0 h 183"/>
                    <a:gd name="T42" fmla="*/ 2 w 128"/>
                    <a:gd name="T43" fmla="*/ 0 h 183"/>
                    <a:gd name="T44" fmla="*/ 2 w 128"/>
                    <a:gd name="T45" fmla="*/ 0 h 183"/>
                    <a:gd name="T46" fmla="*/ 2 w 128"/>
                    <a:gd name="T47" fmla="*/ 0 h 183"/>
                    <a:gd name="T48" fmla="*/ 2 w 128"/>
                    <a:gd name="T49" fmla="*/ 0 h 183"/>
                    <a:gd name="T50" fmla="*/ 2 w 128"/>
                    <a:gd name="T51" fmla="*/ 0 h 183"/>
                    <a:gd name="T52" fmla="*/ 2 w 128"/>
                    <a:gd name="T53" fmla="*/ 0 h 183"/>
                    <a:gd name="T54" fmla="*/ 1 w 128"/>
                    <a:gd name="T55" fmla="*/ 0 h 183"/>
                    <a:gd name="T56" fmla="*/ 1 w 128"/>
                    <a:gd name="T57" fmla="*/ 0 h 183"/>
                    <a:gd name="T58" fmla="*/ 1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1 w 128"/>
                    <a:gd name="T71" fmla="*/ 0 h 183"/>
                    <a:gd name="T72" fmla="*/ 1 w 128"/>
                    <a:gd name="T73" fmla="*/ 0 h 183"/>
                    <a:gd name="T74" fmla="*/ 1 w 128"/>
                    <a:gd name="T75" fmla="*/ 0 h 183"/>
                    <a:gd name="T76" fmla="*/ 1 w 128"/>
                    <a:gd name="T77" fmla="*/ 0 h 183"/>
                    <a:gd name="T78" fmla="*/ 2 w 128"/>
                    <a:gd name="T79" fmla="*/ 0 h 183"/>
                    <a:gd name="T80" fmla="*/ 2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18723" name="Freeform 1074"/>
                <p:cNvSpPr>
                  <a:spLocks/>
                </p:cNvSpPr>
                <p:nvPr/>
              </p:nvSpPr>
              <p:spPr bwMode="auto">
                <a:xfrm>
                  <a:off x="5070" y="2650"/>
                  <a:ext cx="112" cy="88"/>
                </a:xfrm>
                <a:custGeom>
                  <a:avLst/>
                  <a:gdLst>
                    <a:gd name="T0" fmla="*/ 1 w 323"/>
                    <a:gd name="T1" fmla="*/ 0 h 379"/>
                    <a:gd name="T2" fmla="*/ 1 w 323"/>
                    <a:gd name="T3" fmla="*/ 0 h 379"/>
                    <a:gd name="T4" fmla="*/ 0 w 323"/>
                    <a:gd name="T5" fmla="*/ 0 h 379"/>
                    <a:gd name="T6" fmla="*/ 0 w 323"/>
                    <a:gd name="T7" fmla="*/ 1 h 379"/>
                    <a:gd name="T8" fmla="*/ 0 w 323"/>
                    <a:gd name="T9" fmla="*/ 1 h 379"/>
                    <a:gd name="T10" fmla="*/ 0 w 323"/>
                    <a:gd name="T11" fmla="*/ 1 h 379"/>
                    <a:gd name="T12" fmla="*/ 0 w 323"/>
                    <a:gd name="T13" fmla="*/ 1 h 379"/>
                    <a:gd name="T14" fmla="*/ 0 w 323"/>
                    <a:gd name="T15" fmla="*/ 1 h 379"/>
                    <a:gd name="T16" fmla="*/ 1 w 323"/>
                    <a:gd name="T17" fmla="*/ 1 h 379"/>
                    <a:gd name="T18" fmla="*/ 1 w 323"/>
                    <a:gd name="T19" fmla="*/ 1 h 379"/>
                    <a:gd name="T20" fmla="*/ 2 w 323"/>
                    <a:gd name="T21" fmla="*/ 1 h 379"/>
                    <a:gd name="T22" fmla="*/ 2 w 323"/>
                    <a:gd name="T23" fmla="*/ 1 h 379"/>
                    <a:gd name="T24" fmla="*/ 3 w 323"/>
                    <a:gd name="T25" fmla="*/ 1 h 379"/>
                    <a:gd name="T26" fmla="*/ 3 w 323"/>
                    <a:gd name="T27" fmla="*/ 1 h 379"/>
                    <a:gd name="T28" fmla="*/ 4 w 323"/>
                    <a:gd name="T29" fmla="*/ 1 h 379"/>
                    <a:gd name="T30" fmla="*/ 4 w 323"/>
                    <a:gd name="T31" fmla="*/ 1 h 379"/>
                    <a:gd name="T32" fmla="*/ 5 w 323"/>
                    <a:gd name="T33" fmla="*/ 1 h 379"/>
                    <a:gd name="T34" fmla="*/ 5 w 323"/>
                    <a:gd name="T35" fmla="*/ 1 h 379"/>
                    <a:gd name="T36" fmla="*/ 5 w 323"/>
                    <a:gd name="T37" fmla="*/ 1 h 379"/>
                    <a:gd name="T38" fmla="*/ 5 w 323"/>
                    <a:gd name="T39" fmla="*/ 1 h 379"/>
                    <a:gd name="T40" fmla="*/ 4 w 323"/>
                    <a:gd name="T41" fmla="*/ 1 h 379"/>
                    <a:gd name="T42" fmla="*/ 4 w 323"/>
                    <a:gd name="T43" fmla="*/ 1 h 379"/>
                    <a:gd name="T44" fmla="*/ 3 w 323"/>
                    <a:gd name="T45" fmla="*/ 1 h 379"/>
                    <a:gd name="T46" fmla="*/ 3 w 323"/>
                    <a:gd name="T47" fmla="*/ 1 h 379"/>
                    <a:gd name="T48" fmla="*/ 2 w 323"/>
                    <a:gd name="T49" fmla="*/ 1 h 379"/>
                    <a:gd name="T50" fmla="*/ 2 w 323"/>
                    <a:gd name="T51" fmla="*/ 1 h 379"/>
                    <a:gd name="T52" fmla="*/ 2 w 323"/>
                    <a:gd name="T53" fmla="*/ 1 h 379"/>
                    <a:gd name="T54" fmla="*/ 1 w 323"/>
                    <a:gd name="T55" fmla="*/ 1 h 379"/>
                    <a:gd name="T56" fmla="*/ 1 w 323"/>
                    <a:gd name="T57" fmla="*/ 1 h 379"/>
                    <a:gd name="T58" fmla="*/ 0 w 323"/>
                    <a:gd name="T59" fmla="*/ 1 h 379"/>
                    <a:gd name="T60" fmla="*/ 0 w 323"/>
                    <a:gd name="T61" fmla="*/ 1 h 379"/>
                    <a:gd name="T62" fmla="*/ 1 w 323"/>
                    <a:gd name="T63" fmla="*/ 1 h 379"/>
                    <a:gd name="T64" fmla="*/ 1 w 323"/>
                    <a:gd name="T65" fmla="*/ 0 h 379"/>
                    <a:gd name="T66" fmla="*/ 1 w 323"/>
                    <a:gd name="T67" fmla="*/ 0 h 379"/>
                    <a:gd name="T68" fmla="*/ 1 w 323"/>
                    <a:gd name="T69" fmla="*/ 0 h 379"/>
                    <a:gd name="T70" fmla="*/ 2 w 323"/>
                    <a:gd name="T71" fmla="*/ 0 h 379"/>
                    <a:gd name="T72" fmla="*/ 2 w 323"/>
                    <a:gd name="T73" fmla="*/ 0 h 379"/>
                    <a:gd name="T74" fmla="*/ 3 w 323"/>
                    <a:gd name="T75" fmla="*/ 0 h 379"/>
                    <a:gd name="T76" fmla="*/ 3 w 323"/>
                    <a:gd name="T77" fmla="*/ 0 h 379"/>
                    <a:gd name="T78" fmla="*/ 4 w 323"/>
                    <a:gd name="T79" fmla="*/ 0 h 379"/>
                    <a:gd name="T80" fmla="*/ 4 w 323"/>
                    <a:gd name="T81" fmla="*/ 0 h 379"/>
                    <a:gd name="T82" fmla="*/ 3 w 323"/>
                    <a:gd name="T83" fmla="*/ 0 h 379"/>
                    <a:gd name="T84" fmla="*/ 3 w 323"/>
                    <a:gd name="T85" fmla="*/ 0 h 379"/>
                    <a:gd name="T86" fmla="*/ 2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18724" name="Freeform 1075"/>
                <p:cNvSpPr>
                  <a:spLocks/>
                </p:cNvSpPr>
                <p:nvPr/>
              </p:nvSpPr>
              <p:spPr bwMode="auto">
                <a:xfrm>
                  <a:off x="5229" y="2647"/>
                  <a:ext cx="99" cy="59"/>
                </a:xfrm>
                <a:custGeom>
                  <a:avLst/>
                  <a:gdLst>
                    <a:gd name="T0" fmla="*/ 4 w 282"/>
                    <a:gd name="T1" fmla="*/ 0 h 253"/>
                    <a:gd name="T2" fmla="*/ 4 w 282"/>
                    <a:gd name="T3" fmla="*/ 0 h 253"/>
                    <a:gd name="T4" fmla="*/ 4 w 282"/>
                    <a:gd name="T5" fmla="*/ 0 h 253"/>
                    <a:gd name="T6" fmla="*/ 4 w 282"/>
                    <a:gd name="T7" fmla="*/ 0 h 253"/>
                    <a:gd name="T8" fmla="*/ 4 w 282"/>
                    <a:gd name="T9" fmla="*/ 0 h 253"/>
                    <a:gd name="T10" fmla="*/ 4 w 282"/>
                    <a:gd name="T11" fmla="*/ 0 h 253"/>
                    <a:gd name="T12" fmla="*/ 4 w 282"/>
                    <a:gd name="T13" fmla="*/ 0 h 253"/>
                    <a:gd name="T14" fmla="*/ 4 w 282"/>
                    <a:gd name="T15" fmla="*/ 0 h 253"/>
                    <a:gd name="T16" fmla="*/ 4 w 282"/>
                    <a:gd name="T17" fmla="*/ 0 h 253"/>
                    <a:gd name="T18" fmla="*/ 4 w 282"/>
                    <a:gd name="T19" fmla="*/ 1 h 253"/>
                    <a:gd name="T20" fmla="*/ 3 w 282"/>
                    <a:gd name="T21" fmla="*/ 1 h 253"/>
                    <a:gd name="T22" fmla="*/ 3 w 282"/>
                    <a:gd name="T23" fmla="*/ 1 h 253"/>
                    <a:gd name="T24" fmla="*/ 3 w 282"/>
                    <a:gd name="T25" fmla="*/ 1 h 253"/>
                    <a:gd name="T26" fmla="*/ 3 w 282"/>
                    <a:gd name="T27" fmla="*/ 1 h 253"/>
                    <a:gd name="T28" fmla="*/ 3 w 282"/>
                    <a:gd name="T29" fmla="*/ 1 h 253"/>
                    <a:gd name="T30" fmla="*/ 3 w 282"/>
                    <a:gd name="T31" fmla="*/ 1 h 253"/>
                    <a:gd name="T32" fmla="*/ 3 w 282"/>
                    <a:gd name="T33" fmla="*/ 1 h 253"/>
                    <a:gd name="T34" fmla="*/ 3 w 282"/>
                    <a:gd name="T35" fmla="*/ 1 h 253"/>
                    <a:gd name="T36" fmla="*/ 3 w 282"/>
                    <a:gd name="T37" fmla="*/ 1 h 253"/>
                    <a:gd name="T38" fmla="*/ 3 w 282"/>
                    <a:gd name="T39" fmla="*/ 1 h 253"/>
                    <a:gd name="T40" fmla="*/ 3 w 282"/>
                    <a:gd name="T41" fmla="*/ 1 h 253"/>
                    <a:gd name="T42" fmla="*/ 4 w 282"/>
                    <a:gd name="T43" fmla="*/ 1 h 253"/>
                    <a:gd name="T44" fmla="*/ 4 w 282"/>
                    <a:gd name="T45" fmla="*/ 1 h 253"/>
                    <a:gd name="T46" fmla="*/ 4 w 282"/>
                    <a:gd name="T47" fmla="*/ 0 h 253"/>
                    <a:gd name="T48" fmla="*/ 4 w 282"/>
                    <a:gd name="T49" fmla="*/ 0 h 253"/>
                    <a:gd name="T50" fmla="*/ 4 w 282"/>
                    <a:gd name="T51" fmla="*/ 0 h 253"/>
                    <a:gd name="T52" fmla="*/ 4 w 282"/>
                    <a:gd name="T53" fmla="*/ 0 h 253"/>
                    <a:gd name="T54" fmla="*/ 4 w 282"/>
                    <a:gd name="T55" fmla="*/ 0 h 253"/>
                    <a:gd name="T56" fmla="*/ 4 w 282"/>
                    <a:gd name="T57" fmla="*/ 0 h 253"/>
                    <a:gd name="T58" fmla="*/ 4 w 282"/>
                    <a:gd name="T59" fmla="*/ 0 h 253"/>
                    <a:gd name="T60" fmla="*/ 3 w 282"/>
                    <a:gd name="T61" fmla="*/ 0 h 253"/>
                    <a:gd name="T62" fmla="*/ 3 w 282"/>
                    <a:gd name="T63" fmla="*/ 0 h 253"/>
                    <a:gd name="T64" fmla="*/ 3 w 282"/>
                    <a:gd name="T65" fmla="*/ 0 h 253"/>
                    <a:gd name="T66" fmla="*/ 2 w 282"/>
                    <a:gd name="T67" fmla="*/ 0 h 253"/>
                    <a:gd name="T68" fmla="*/ 2 w 282"/>
                    <a:gd name="T69" fmla="*/ 0 h 253"/>
                    <a:gd name="T70" fmla="*/ 2 w 282"/>
                    <a:gd name="T71" fmla="*/ 0 h 253"/>
                    <a:gd name="T72" fmla="*/ 1 w 282"/>
                    <a:gd name="T73" fmla="*/ 0 h 253"/>
                    <a:gd name="T74" fmla="*/ 1 w 282"/>
                    <a:gd name="T75" fmla="*/ 0 h 253"/>
                    <a:gd name="T76" fmla="*/ 1 w 282"/>
                    <a:gd name="T77" fmla="*/ 0 h 253"/>
                    <a:gd name="T78" fmla="*/ 1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1 w 282"/>
                    <a:gd name="T95" fmla="*/ 0 h 253"/>
                    <a:gd name="T96" fmla="*/ 1 w 282"/>
                    <a:gd name="T97" fmla="*/ 0 h 253"/>
                    <a:gd name="T98" fmla="*/ 1 w 282"/>
                    <a:gd name="T99" fmla="*/ 0 h 253"/>
                    <a:gd name="T100" fmla="*/ 1 w 282"/>
                    <a:gd name="T101" fmla="*/ 0 h 253"/>
                    <a:gd name="T102" fmla="*/ 1 w 282"/>
                    <a:gd name="T103" fmla="*/ 0 h 253"/>
                    <a:gd name="T104" fmla="*/ 2 w 282"/>
                    <a:gd name="T105" fmla="*/ 0 h 253"/>
                    <a:gd name="T106" fmla="*/ 2 w 282"/>
                    <a:gd name="T107" fmla="*/ 0 h 253"/>
                    <a:gd name="T108" fmla="*/ 2 w 282"/>
                    <a:gd name="T109" fmla="*/ 0 h 253"/>
                    <a:gd name="T110" fmla="*/ 2 w 282"/>
                    <a:gd name="T111" fmla="*/ 0 h 253"/>
                    <a:gd name="T112" fmla="*/ 3 w 282"/>
                    <a:gd name="T113" fmla="*/ 0 h 253"/>
                    <a:gd name="T114" fmla="*/ 3 w 282"/>
                    <a:gd name="T115" fmla="*/ 0 h 253"/>
                    <a:gd name="T116" fmla="*/ 3 w 282"/>
                    <a:gd name="T117" fmla="*/ 0 h 253"/>
                    <a:gd name="T118" fmla="*/ 3 w 282"/>
                    <a:gd name="T119" fmla="*/ 0 h 253"/>
                    <a:gd name="T120" fmla="*/ 4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18725" name="Freeform 1076"/>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1 w 115"/>
                    <a:gd name="T11" fmla="*/ 1 h 236"/>
                    <a:gd name="T12" fmla="*/ 1 w 115"/>
                    <a:gd name="T13" fmla="*/ 1 h 236"/>
                    <a:gd name="T14" fmla="*/ 1 w 115"/>
                    <a:gd name="T15" fmla="*/ 1 h 236"/>
                    <a:gd name="T16" fmla="*/ 1 w 115"/>
                    <a:gd name="T17" fmla="*/ 1 h 236"/>
                    <a:gd name="T18" fmla="*/ 1 w 115"/>
                    <a:gd name="T19" fmla="*/ 1 h 236"/>
                    <a:gd name="T20" fmla="*/ 2 w 115"/>
                    <a:gd name="T21" fmla="*/ 1 h 236"/>
                    <a:gd name="T22" fmla="*/ 2 w 115"/>
                    <a:gd name="T23" fmla="*/ 1 h 236"/>
                    <a:gd name="T24" fmla="*/ 2 w 115"/>
                    <a:gd name="T25" fmla="*/ 1 h 236"/>
                    <a:gd name="T26" fmla="*/ 2 w 115"/>
                    <a:gd name="T27" fmla="*/ 1 h 236"/>
                    <a:gd name="T28" fmla="*/ 2 w 115"/>
                    <a:gd name="T29" fmla="*/ 1 h 236"/>
                    <a:gd name="T30" fmla="*/ 2 w 115"/>
                    <a:gd name="T31" fmla="*/ 1 h 236"/>
                    <a:gd name="T32" fmla="*/ 1 w 115"/>
                    <a:gd name="T33" fmla="*/ 1 h 236"/>
                    <a:gd name="T34" fmla="*/ 1 w 115"/>
                    <a:gd name="T35" fmla="*/ 1 h 236"/>
                    <a:gd name="T36" fmla="*/ 1 w 115"/>
                    <a:gd name="T37" fmla="*/ 0 h 236"/>
                    <a:gd name="T38" fmla="*/ 1 w 115"/>
                    <a:gd name="T39" fmla="*/ 0 h 236"/>
                    <a:gd name="T40" fmla="*/ 1 w 115"/>
                    <a:gd name="T41" fmla="*/ 0 h 236"/>
                    <a:gd name="T42" fmla="*/ 0 w 115"/>
                    <a:gd name="T43" fmla="*/ 0 h 236"/>
                    <a:gd name="T44" fmla="*/ 0 w 115"/>
                    <a:gd name="T45" fmla="*/ 0 h 236"/>
                    <a:gd name="T46" fmla="*/ 0 w 115"/>
                    <a:gd name="T47" fmla="*/ 0 h 236"/>
                    <a:gd name="T48" fmla="*/ 0 w 115"/>
                    <a:gd name="T49" fmla="*/ 0 h 236"/>
                    <a:gd name="T50" fmla="*/ 1 w 115"/>
                    <a:gd name="T51" fmla="*/ 0 h 236"/>
                    <a:gd name="T52" fmla="*/ 1 w 115"/>
                    <a:gd name="T53" fmla="*/ 0 h 236"/>
                    <a:gd name="T54" fmla="*/ 1 w 115"/>
                    <a:gd name="T55" fmla="*/ 0 h 236"/>
                    <a:gd name="T56" fmla="*/ 1 w 115"/>
                    <a:gd name="T57" fmla="*/ 0 h 236"/>
                    <a:gd name="T58" fmla="*/ 1 w 115"/>
                    <a:gd name="T59" fmla="*/ 0 h 236"/>
                    <a:gd name="T60" fmla="*/ 2 w 115"/>
                    <a:gd name="T61" fmla="*/ 0 h 236"/>
                    <a:gd name="T62" fmla="*/ 2 w 115"/>
                    <a:gd name="T63" fmla="*/ 0 h 236"/>
                    <a:gd name="T64" fmla="*/ 2 w 115"/>
                    <a:gd name="T65" fmla="*/ 0 h 236"/>
                    <a:gd name="T66" fmla="*/ 1 w 115"/>
                    <a:gd name="T67" fmla="*/ 0 h 236"/>
                    <a:gd name="T68" fmla="*/ 1 w 115"/>
                    <a:gd name="T69" fmla="*/ 0 h 236"/>
                    <a:gd name="T70" fmla="*/ 1 w 115"/>
                    <a:gd name="T71" fmla="*/ 0 h 236"/>
                    <a:gd name="T72" fmla="*/ 1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18726" name="Freeform 1077"/>
                <p:cNvSpPr>
                  <a:spLocks/>
                </p:cNvSpPr>
                <p:nvPr/>
              </p:nvSpPr>
              <p:spPr bwMode="auto">
                <a:xfrm>
                  <a:off x="5311" y="2643"/>
                  <a:ext cx="87" cy="73"/>
                </a:xfrm>
                <a:custGeom>
                  <a:avLst/>
                  <a:gdLst>
                    <a:gd name="T0" fmla="*/ 3 w 245"/>
                    <a:gd name="T1" fmla="*/ 0 h 310"/>
                    <a:gd name="T2" fmla="*/ 4 w 245"/>
                    <a:gd name="T3" fmla="*/ 0 h 310"/>
                    <a:gd name="T4" fmla="*/ 4 w 245"/>
                    <a:gd name="T5" fmla="*/ 0 h 310"/>
                    <a:gd name="T6" fmla="*/ 4 w 245"/>
                    <a:gd name="T7" fmla="*/ 0 h 310"/>
                    <a:gd name="T8" fmla="*/ 3 w 245"/>
                    <a:gd name="T9" fmla="*/ 1 h 310"/>
                    <a:gd name="T10" fmla="*/ 3 w 245"/>
                    <a:gd name="T11" fmla="*/ 1 h 310"/>
                    <a:gd name="T12" fmla="*/ 2 w 245"/>
                    <a:gd name="T13" fmla="*/ 1 h 310"/>
                    <a:gd name="T14" fmla="*/ 2 w 245"/>
                    <a:gd name="T15" fmla="*/ 1 h 310"/>
                    <a:gd name="T16" fmla="*/ 2 w 245"/>
                    <a:gd name="T17" fmla="*/ 1 h 310"/>
                    <a:gd name="T18" fmla="*/ 2 w 245"/>
                    <a:gd name="T19" fmla="*/ 1 h 310"/>
                    <a:gd name="T20" fmla="*/ 2 w 245"/>
                    <a:gd name="T21" fmla="*/ 1 h 310"/>
                    <a:gd name="T22" fmla="*/ 2 w 245"/>
                    <a:gd name="T23" fmla="*/ 1 h 310"/>
                    <a:gd name="T24" fmla="*/ 2 w 245"/>
                    <a:gd name="T25" fmla="*/ 1 h 310"/>
                    <a:gd name="T26" fmla="*/ 2 w 245"/>
                    <a:gd name="T27" fmla="*/ 1 h 310"/>
                    <a:gd name="T28" fmla="*/ 2 w 245"/>
                    <a:gd name="T29" fmla="*/ 1 h 310"/>
                    <a:gd name="T30" fmla="*/ 3 w 245"/>
                    <a:gd name="T31" fmla="*/ 1 h 310"/>
                    <a:gd name="T32" fmla="*/ 3 w 245"/>
                    <a:gd name="T33" fmla="*/ 1 h 310"/>
                    <a:gd name="T34" fmla="*/ 4 w 245"/>
                    <a:gd name="T35" fmla="*/ 1 h 310"/>
                    <a:gd name="T36" fmla="*/ 4 w 245"/>
                    <a:gd name="T37" fmla="*/ 0 h 310"/>
                    <a:gd name="T38" fmla="*/ 4 w 245"/>
                    <a:gd name="T39" fmla="*/ 0 h 310"/>
                    <a:gd name="T40" fmla="*/ 4 w 245"/>
                    <a:gd name="T41" fmla="*/ 0 h 310"/>
                    <a:gd name="T42" fmla="*/ 3 w 245"/>
                    <a:gd name="T43" fmla="*/ 0 h 310"/>
                    <a:gd name="T44" fmla="*/ 3 w 245"/>
                    <a:gd name="T45" fmla="*/ 0 h 310"/>
                    <a:gd name="T46" fmla="*/ 2 w 245"/>
                    <a:gd name="T47" fmla="*/ 0 h 310"/>
                    <a:gd name="T48" fmla="*/ 2 w 245"/>
                    <a:gd name="T49" fmla="*/ 0 h 310"/>
                    <a:gd name="T50" fmla="*/ 1 w 245"/>
                    <a:gd name="T51" fmla="*/ 0 h 310"/>
                    <a:gd name="T52" fmla="*/ 1 w 245"/>
                    <a:gd name="T53" fmla="*/ 0 h 310"/>
                    <a:gd name="T54" fmla="*/ 1 w 245"/>
                    <a:gd name="T55" fmla="*/ 0 h 310"/>
                    <a:gd name="T56" fmla="*/ 0 w 245"/>
                    <a:gd name="T57" fmla="*/ 0 h 310"/>
                    <a:gd name="T58" fmla="*/ 0 w 245"/>
                    <a:gd name="T59" fmla="*/ 0 h 310"/>
                    <a:gd name="T60" fmla="*/ 0 w 245"/>
                    <a:gd name="T61" fmla="*/ 0 h 310"/>
                    <a:gd name="T62" fmla="*/ 1 w 245"/>
                    <a:gd name="T63" fmla="*/ 0 h 310"/>
                    <a:gd name="T64" fmla="*/ 1 w 245"/>
                    <a:gd name="T65" fmla="*/ 0 h 310"/>
                    <a:gd name="T66" fmla="*/ 1 w 245"/>
                    <a:gd name="T67" fmla="*/ 0 h 310"/>
                    <a:gd name="T68" fmla="*/ 2 w 245"/>
                    <a:gd name="T69" fmla="*/ 0 h 310"/>
                    <a:gd name="T70" fmla="*/ 2 w 245"/>
                    <a:gd name="T71" fmla="*/ 0 h 310"/>
                    <a:gd name="T72" fmla="*/ 2 w 245"/>
                    <a:gd name="T73" fmla="*/ 0 h 310"/>
                    <a:gd name="T74" fmla="*/ 3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grpSp>
          <p:pic>
            <p:nvPicPr>
              <p:cNvPr id="18714" name="Picture 1078" descr="access_point_stylized_gray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16" name="Group 1079"/>
            <p:cNvGrpSpPr>
              <a:grpSpLocks/>
            </p:cNvGrpSpPr>
            <p:nvPr/>
          </p:nvGrpSpPr>
          <p:grpSpPr bwMode="auto">
            <a:xfrm>
              <a:off x="3552" y="2211"/>
              <a:ext cx="251" cy="226"/>
              <a:chOff x="5072" y="3611"/>
              <a:chExt cx="459" cy="380"/>
            </a:xfrm>
          </p:grpSpPr>
          <p:grpSp>
            <p:nvGrpSpPr>
              <p:cNvPr id="18699" name="Group 1080"/>
              <p:cNvGrpSpPr>
                <a:grpSpLocks/>
              </p:cNvGrpSpPr>
              <p:nvPr/>
            </p:nvGrpSpPr>
            <p:grpSpPr bwMode="auto">
              <a:xfrm>
                <a:off x="5144" y="3611"/>
                <a:ext cx="387" cy="99"/>
                <a:chOff x="5030" y="2639"/>
                <a:chExt cx="387" cy="99"/>
              </a:xfrm>
            </p:grpSpPr>
            <p:sp>
              <p:nvSpPr>
                <p:cNvPr id="18701" name="Freeform 1081"/>
                <p:cNvSpPr>
                  <a:spLocks/>
                </p:cNvSpPr>
                <p:nvPr/>
              </p:nvSpPr>
              <p:spPr bwMode="auto">
                <a:xfrm>
                  <a:off x="5134" y="2657"/>
                  <a:ext cx="69" cy="55"/>
                </a:xfrm>
                <a:custGeom>
                  <a:avLst/>
                  <a:gdLst>
                    <a:gd name="T0" fmla="*/ 1 w 199"/>
                    <a:gd name="T1" fmla="*/ 0 h 232"/>
                    <a:gd name="T2" fmla="*/ 1 w 199"/>
                    <a:gd name="T3" fmla="*/ 0 h 232"/>
                    <a:gd name="T4" fmla="*/ 1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1 h 232"/>
                    <a:gd name="T24" fmla="*/ 1 w 199"/>
                    <a:gd name="T25" fmla="*/ 1 h 232"/>
                    <a:gd name="T26" fmla="*/ 1 w 199"/>
                    <a:gd name="T27" fmla="*/ 1 h 232"/>
                    <a:gd name="T28" fmla="*/ 1 w 199"/>
                    <a:gd name="T29" fmla="*/ 1 h 232"/>
                    <a:gd name="T30" fmla="*/ 2 w 199"/>
                    <a:gd name="T31" fmla="*/ 1 h 232"/>
                    <a:gd name="T32" fmla="*/ 2 w 199"/>
                    <a:gd name="T33" fmla="*/ 1 h 232"/>
                    <a:gd name="T34" fmla="*/ 2 w 199"/>
                    <a:gd name="T35" fmla="*/ 1 h 232"/>
                    <a:gd name="T36" fmla="*/ 2 w 199"/>
                    <a:gd name="T37" fmla="*/ 1 h 232"/>
                    <a:gd name="T38" fmla="*/ 2 w 199"/>
                    <a:gd name="T39" fmla="*/ 1 h 232"/>
                    <a:gd name="T40" fmla="*/ 2 w 199"/>
                    <a:gd name="T41" fmla="*/ 1 h 232"/>
                    <a:gd name="T42" fmla="*/ 2 w 199"/>
                    <a:gd name="T43" fmla="*/ 1 h 232"/>
                    <a:gd name="T44" fmla="*/ 2 w 199"/>
                    <a:gd name="T45" fmla="*/ 1 h 232"/>
                    <a:gd name="T46" fmla="*/ 2 w 199"/>
                    <a:gd name="T47" fmla="*/ 1 h 232"/>
                    <a:gd name="T48" fmla="*/ 2 w 199"/>
                    <a:gd name="T49" fmla="*/ 1 h 232"/>
                    <a:gd name="T50" fmla="*/ 2 w 199"/>
                    <a:gd name="T51" fmla="*/ 1 h 232"/>
                    <a:gd name="T52" fmla="*/ 1 w 199"/>
                    <a:gd name="T53" fmla="*/ 1 h 232"/>
                    <a:gd name="T54" fmla="*/ 1 w 199"/>
                    <a:gd name="T55" fmla="*/ 1 h 232"/>
                    <a:gd name="T56" fmla="*/ 1 w 199"/>
                    <a:gd name="T57" fmla="*/ 1 h 232"/>
                    <a:gd name="T58" fmla="*/ 1 w 199"/>
                    <a:gd name="T59" fmla="*/ 0 h 232"/>
                    <a:gd name="T60" fmla="*/ 1 w 199"/>
                    <a:gd name="T61" fmla="*/ 0 h 232"/>
                    <a:gd name="T62" fmla="*/ 1 w 199"/>
                    <a:gd name="T63" fmla="*/ 0 h 232"/>
                    <a:gd name="T64" fmla="*/ 1 w 199"/>
                    <a:gd name="T65" fmla="*/ 0 h 232"/>
                    <a:gd name="T66" fmla="*/ 1 w 199"/>
                    <a:gd name="T67" fmla="*/ 0 h 232"/>
                    <a:gd name="T68" fmla="*/ 1 w 199"/>
                    <a:gd name="T69" fmla="*/ 0 h 232"/>
                    <a:gd name="T70" fmla="*/ 1 w 199"/>
                    <a:gd name="T71" fmla="*/ 0 h 232"/>
                    <a:gd name="T72" fmla="*/ 1 w 199"/>
                    <a:gd name="T73" fmla="*/ 0 h 232"/>
                    <a:gd name="T74" fmla="*/ 2 w 199"/>
                    <a:gd name="T75" fmla="*/ 0 h 232"/>
                    <a:gd name="T76" fmla="*/ 2 w 199"/>
                    <a:gd name="T77" fmla="*/ 0 h 232"/>
                    <a:gd name="T78" fmla="*/ 2 w 199"/>
                    <a:gd name="T79" fmla="*/ 0 h 232"/>
                    <a:gd name="T80" fmla="*/ 3 w 199"/>
                    <a:gd name="T81" fmla="*/ 0 h 232"/>
                    <a:gd name="T82" fmla="*/ 3 w 199"/>
                    <a:gd name="T83" fmla="*/ 0 h 232"/>
                    <a:gd name="T84" fmla="*/ 2 w 199"/>
                    <a:gd name="T85" fmla="*/ 0 h 232"/>
                    <a:gd name="T86" fmla="*/ 2 w 199"/>
                    <a:gd name="T87" fmla="*/ 0 h 232"/>
                    <a:gd name="T88" fmla="*/ 2 w 199"/>
                    <a:gd name="T89" fmla="*/ 0 h 232"/>
                    <a:gd name="T90" fmla="*/ 2 w 199"/>
                    <a:gd name="T91" fmla="*/ 0 h 232"/>
                    <a:gd name="T92" fmla="*/ 1 w 199"/>
                    <a:gd name="T93" fmla="*/ 0 h 232"/>
                    <a:gd name="T94" fmla="*/ 1 w 199"/>
                    <a:gd name="T95" fmla="*/ 0 h 232"/>
                    <a:gd name="T96" fmla="*/ 1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2" name="Freeform 1082"/>
                <p:cNvSpPr>
                  <a:spLocks/>
                </p:cNvSpPr>
                <p:nvPr/>
              </p:nvSpPr>
              <p:spPr bwMode="auto">
                <a:xfrm>
                  <a:off x="5252" y="2656"/>
                  <a:ext cx="47" cy="42"/>
                </a:xfrm>
                <a:custGeom>
                  <a:avLst/>
                  <a:gdLst>
                    <a:gd name="T0" fmla="*/ 2 w 128"/>
                    <a:gd name="T1" fmla="*/ 0 h 180"/>
                    <a:gd name="T2" fmla="*/ 2 w 128"/>
                    <a:gd name="T3" fmla="*/ 0 h 180"/>
                    <a:gd name="T4" fmla="*/ 2 w 128"/>
                    <a:gd name="T5" fmla="*/ 0 h 180"/>
                    <a:gd name="T6" fmla="*/ 2 w 128"/>
                    <a:gd name="T7" fmla="*/ 0 h 180"/>
                    <a:gd name="T8" fmla="*/ 1 w 128"/>
                    <a:gd name="T9" fmla="*/ 0 h 180"/>
                    <a:gd name="T10" fmla="*/ 1 w 128"/>
                    <a:gd name="T11" fmla="*/ 0 h 180"/>
                    <a:gd name="T12" fmla="*/ 1 w 128"/>
                    <a:gd name="T13" fmla="*/ 0 h 180"/>
                    <a:gd name="T14" fmla="*/ 1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1 w 128"/>
                    <a:gd name="T29" fmla="*/ 0 h 180"/>
                    <a:gd name="T30" fmla="*/ 1 w 128"/>
                    <a:gd name="T31" fmla="*/ 0 h 180"/>
                    <a:gd name="T32" fmla="*/ 1 w 128"/>
                    <a:gd name="T33" fmla="*/ 0 h 180"/>
                    <a:gd name="T34" fmla="*/ 1 w 128"/>
                    <a:gd name="T35" fmla="*/ 0 h 180"/>
                    <a:gd name="T36" fmla="*/ 1 w 128"/>
                    <a:gd name="T37" fmla="*/ 0 h 180"/>
                    <a:gd name="T38" fmla="*/ 2 w 128"/>
                    <a:gd name="T39" fmla="*/ 0 h 180"/>
                    <a:gd name="T40" fmla="*/ 2 w 128"/>
                    <a:gd name="T41" fmla="*/ 0 h 180"/>
                    <a:gd name="T42" fmla="*/ 2 w 128"/>
                    <a:gd name="T43" fmla="*/ 0 h 180"/>
                    <a:gd name="T44" fmla="*/ 2 w 128"/>
                    <a:gd name="T45" fmla="*/ 0 h 180"/>
                    <a:gd name="T46" fmla="*/ 2 w 128"/>
                    <a:gd name="T47" fmla="*/ 0 h 180"/>
                    <a:gd name="T48" fmla="*/ 2 w 128"/>
                    <a:gd name="T49" fmla="*/ 0 h 180"/>
                    <a:gd name="T50" fmla="*/ 2 w 128"/>
                    <a:gd name="T51" fmla="*/ 0 h 180"/>
                    <a:gd name="T52" fmla="*/ 2 w 128"/>
                    <a:gd name="T53" fmla="*/ 0 h 180"/>
                    <a:gd name="T54" fmla="*/ 1 w 128"/>
                    <a:gd name="T55" fmla="*/ 0 h 180"/>
                    <a:gd name="T56" fmla="*/ 1 w 128"/>
                    <a:gd name="T57" fmla="*/ 0 h 180"/>
                    <a:gd name="T58" fmla="*/ 1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1 w 128"/>
                    <a:gd name="T71" fmla="*/ 0 h 180"/>
                    <a:gd name="T72" fmla="*/ 1 w 128"/>
                    <a:gd name="T73" fmla="*/ 0 h 180"/>
                    <a:gd name="T74" fmla="*/ 1 w 128"/>
                    <a:gd name="T75" fmla="*/ 0 h 180"/>
                    <a:gd name="T76" fmla="*/ 1 w 128"/>
                    <a:gd name="T77" fmla="*/ 0 h 180"/>
                    <a:gd name="T78" fmla="*/ 2 w 128"/>
                    <a:gd name="T79" fmla="*/ 0 h 180"/>
                    <a:gd name="T80" fmla="*/ 2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3" name="Freeform 1083"/>
                <p:cNvSpPr>
                  <a:spLocks/>
                </p:cNvSpPr>
                <p:nvPr/>
              </p:nvSpPr>
              <p:spPr bwMode="auto">
                <a:xfrm>
                  <a:off x="5089" y="2646"/>
                  <a:ext cx="114" cy="88"/>
                </a:xfrm>
                <a:custGeom>
                  <a:avLst/>
                  <a:gdLst>
                    <a:gd name="T0" fmla="*/ 1 w 322"/>
                    <a:gd name="T1" fmla="*/ 0 h 378"/>
                    <a:gd name="T2" fmla="*/ 1 w 322"/>
                    <a:gd name="T3" fmla="*/ 0 h 378"/>
                    <a:gd name="T4" fmla="*/ 0 w 322"/>
                    <a:gd name="T5" fmla="*/ 0 h 378"/>
                    <a:gd name="T6" fmla="*/ 0 w 322"/>
                    <a:gd name="T7" fmla="*/ 1 h 378"/>
                    <a:gd name="T8" fmla="*/ 0 w 322"/>
                    <a:gd name="T9" fmla="*/ 1 h 378"/>
                    <a:gd name="T10" fmla="*/ 0 w 322"/>
                    <a:gd name="T11" fmla="*/ 1 h 378"/>
                    <a:gd name="T12" fmla="*/ 0 w 322"/>
                    <a:gd name="T13" fmla="*/ 1 h 378"/>
                    <a:gd name="T14" fmla="*/ 0 w 322"/>
                    <a:gd name="T15" fmla="*/ 1 h 378"/>
                    <a:gd name="T16" fmla="*/ 1 w 322"/>
                    <a:gd name="T17" fmla="*/ 1 h 378"/>
                    <a:gd name="T18" fmla="*/ 1 w 322"/>
                    <a:gd name="T19" fmla="*/ 1 h 378"/>
                    <a:gd name="T20" fmla="*/ 2 w 322"/>
                    <a:gd name="T21" fmla="*/ 1 h 378"/>
                    <a:gd name="T22" fmla="*/ 2 w 322"/>
                    <a:gd name="T23" fmla="*/ 1 h 378"/>
                    <a:gd name="T24" fmla="*/ 3 w 322"/>
                    <a:gd name="T25" fmla="*/ 1 h 378"/>
                    <a:gd name="T26" fmla="*/ 4 w 322"/>
                    <a:gd name="T27" fmla="*/ 1 h 378"/>
                    <a:gd name="T28" fmla="*/ 4 w 322"/>
                    <a:gd name="T29" fmla="*/ 1 h 378"/>
                    <a:gd name="T30" fmla="*/ 5 w 322"/>
                    <a:gd name="T31" fmla="*/ 1 h 378"/>
                    <a:gd name="T32" fmla="*/ 5 w 322"/>
                    <a:gd name="T33" fmla="*/ 1 h 378"/>
                    <a:gd name="T34" fmla="*/ 5 w 322"/>
                    <a:gd name="T35" fmla="*/ 1 h 378"/>
                    <a:gd name="T36" fmla="*/ 5 w 322"/>
                    <a:gd name="T37" fmla="*/ 1 h 378"/>
                    <a:gd name="T38" fmla="*/ 5 w 322"/>
                    <a:gd name="T39" fmla="*/ 1 h 378"/>
                    <a:gd name="T40" fmla="*/ 5 w 322"/>
                    <a:gd name="T41" fmla="*/ 1 h 378"/>
                    <a:gd name="T42" fmla="*/ 4 w 322"/>
                    <a:gd name="T43" fmla="*/ 1 h 378"/>
                    <a:gd name="T44" fmla="*/ 4 w 322"/>
                    <a:gd name="T45" fmla="*/ 1 h 378"/>
                    <a:gd name="T46" fmla="*/ 3 w 322"/>
                    <a:gd name="T47" fmla="*/ 1 h 378"/>
                    <a:gd name="T48" fmla="*/ 2 w 322"/>
                    <a:gd name="T49" fmla="*/ 1 h 378"/>
                    <a:gd name="T50" fmla="*/ 2 w 322"/>
                    <a:gd name="T51" fmla="*/ 1 h 378"/>
                    <a:gd name="T52" fmla="*/ 2 w 322"/>
                    <a:gd name="T53" fmla="*/ 1 h 378"/>
                    <a:gd name="T54" fmla="*/ 1 w 322"/>
                    <a:gd name="T55" fmla="*/ 1 h 378"/>
                    <a:gd name="T56" fmla="*/ 1 w 322"/>
                    <a:gd name="T57" fmla="*/ 1 h 378"/>
                    <a:gd name="T58" fmla="*/ 1 w 322"/>
                    <a:gd name="T59" fmla="*/ 1 h 378"/>
                    <a:gd name="T60" fmla="*/ 0 w 322"/>
                    <a:gd name="T61" fmla="*/ 1 h 378"/>
                    <a:gd name="T62" fmla="*/ 1 w 322"/>
                    <a:gd name="T63" fmla="*/ 1 h 378"/>
                    <a:gd name="T64" fmla="*/ 1 w 322"/>
                    <a:gd name="T65" fmla="*/ 0 h 378"/>
                    <a:gd name="T66" fmla="*/ 1 w 322"/>
                    <a:gd name="T67" fmla="*/ 0 h 378"/>
                    <a:gd name="T68" fmla="*/ 1 w 322"/>
                    <a:gd name="T69" fmla="*/ 0 h 378"/>
                    <a:gd name="T70" fmla="*/ 2 w 322"/>
                    <a:gd name="T71" fmla="*/ 0 h 378"/>
                    <a:gd name="T72" fmla="*/ 2 w 322"/>
                    <a:gd name="T73" fmla="*/ 0 h 378"/>
                    <a:gd name="T74" fmla="*/ 3 w 322"/>
                    <a:gd name="T75" fmla="*/ 0 h 378"/>
                    <a:gd name="T76" fmla="*/ 4 w 322"/>
                    <a:gd name="T77" fmla="*/ 0 h 378"/>
                    <a:gd name="T78" fmla="*/ 4 w 322"/>
                    <a:gd name="T79" fmla="*/ 0 h 378"/>
                    <a:gd name="T80" fmla="*/ 4 w 322"/>
                    <a:gd name="T81" fmla="*/ 0 h 378"/>
                    <a:gd name="T82" fmla="*/ 4 w 322"/>
                    <a:gd name="T83" fmla="*/ 0 h 378"/>
                    <a:gd name="T84" fmla="*/ 3 w 322"/>
                    <a:gd name="T85" fmla="*/ 0 h 378"/>
                    <a:gd name="T86" fmla="*/ 2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4" name="Freeform 1084"/>
                <p:cNvSpPr>
                  <a:spLocks/>
                </p:cNvSpPr>
                <p:nvPr/>
              </p:nvSpPr>
              <p:spPr bwMode="auto">
                <a:xfrm>
                  <a:off x="5250" y="2643"/>
                  <a:ext cx="99" cy="59"/>
                </a:xfrm>
                <a:custGeom>
                  <a:avLst/>
                  <a:gdLst>
                    <a:gd name="T0" fmla="*/ 3 w 283"/>
                    <a:gd name="T1" fmla="*/ 0 h 252"/>
                    <a:gd name="T2" fmla="*/ 3 w 283"/>
                    <a:gd name="T3" fmla="*/ 0 h 252"/>
                    <a:gd name="T4" fmla="*/ 4 w 283"/>
                    <a:gd name="T5" fmla="*/ 0 h 252"/>
                    <a:gd name="T6" fmla="*/ 4 w 283"/>
                    <a:gd name="T7" fmla="*/ 0 h 252"/>
                    <a:gd name="T8" fmla="*/ 4 w 283"/>
                    <a:gd name="T9" fmla="*/ 0 h 252"/>
                    <a:gd name="T10" fmla="*/ 4 w 283"/>
                    <a:gd name="T11" fmla="*/ 0 h 252"/>
                    <a:gd name="T12" fmla="*/ 4 w 283"/>
                    <a:gd name="T13" fmla="*/ 0 h 252"/>
                    <a:gd name="T14" fmla="*/ 3 w 283"/>
                    <a:gd name="T15" fmla="*/ 0 h 252"/>
                    <a:gd name="T16" fmla="*/ 3 w 283"/>
                    <a:gd name="T17" fmla="*/ 1 h 252"/>
                    <a:gd name="T18" fmla="*/ 3 w 283"/>
                    <a:gd name="T19" fmla="*/ 1 h 252"/>
                    <a:gd name="T20" fmla="*/ 3 w 283"/>
                    <a:gd name="T21" fmla="*/ 1 h 252"/>
                    <a:gd name="T22" fmla="*/ 3 w 283"/>
                    <a:gd name="T23" fmla="*/ 1 h 252"/>
                    <a:gd name="T24" fmla="*/ 3 w 283"/>
                    <a:gd name="T25" fmla="*/ 1 h 252"/>
                    <a:gd name="T26" fmla="*/ 3 w 283"/>
                    <a:gd name="T27" fmla="*/ 1 h 252"/>
                    <a:gd name="T28" fmla="*/ 3 w 283"/>
                    <a:gd name="T29" fmla="*/ 1 h 252"/>
                    <a:gd name="T30" fmla="*/ 3 w 283"/>
                    <a:gd name="T31" fmla="*/ 1 h 252"/>
                    <a:gd name="T32" fmla="*/ 3 w 283"/>
                    <a:gd name="T33" fmla="*/ 1 h 252"/>
                    <a:gd name="T34" fmla="*/ 3 w 283"/>
                    <a:gd name="T35" fmla="*/ 1 h 252"/>
                    <a:gd name="T36" fmla="*/ 3 w 283"/>
                    <a:gd name="T37" fmla="*/ 1 h 252"/>
                    <a:gd name="T38" fmla="*/ 3 w 283"/>
                    <a:gd name="T39" fmla="*/ 1 h 252"/>
                    <a:gd name="T40" fmla="*/ 3 w 283"/>
                    <a:gd name="T41" fmla="*/ 1 h 252"/>
                    <a:gd name="T42" fmla="*/ 3 w 283"/>
                    <a:gd name="T43" fmla="*/ 1 h 252"/>
                    <a:gd name="T44" fmla="*/ 4 w 283"/>
                    <a:gd name="T45" fmla="*/ 1 h 252"/>
                    <a:gd name="T46" fmla="*/ 4 w 283"/>
                    <a:gd name="T47" fmla="*/ 1 h 252"/>
                    <a:gd name="T48" fmla="*/ 4 w 283"/>
                    <a:gd name="T49" fmla="*/ 0 h 252"/>
                    <a:gd name="T50" fmla="*/ 4 w 283"/>
                    <a:gd name="T51" fmla="*/ 0 h 252"/>
                    <a:gd name="T52" fmla="*/ 4 w 283"/>
                    <a:gd name="T53" fmla="*/ 0 h 252"/>
                    <a:gd name="T54" fmla="*/ 4 w 283"/>
                    <a:gd name="T55" fmla="*/ 0 h 252"/>
                    <a:gd name="T56" fmla="*/ 4 w 283"/>
                    <a:gd name="T57" fmla="*/ 0 h 252"/>
                    <a:gd name="T58" fmla="*/ 3 w 283"/>
                    <a:gd name="T59" fmla="*/ 0 h 252"/>
                    <a:gd name="T60" fmla="*/ 3 w 283"/>
                    <a:gd name="T61" fmla="*/ 0 h 252"/>
                    <a:gd name="T62" fmla="*/ 3 w 283"/>
                    <a:gd name="T63" fmla="*/ 0 h 252"/>
                    <a:gd name="T64" fmla="*/ 3 w 283"/>
                    <a:gd name="T65" fmla="*/ 0 h 252"/>
                    <a:gd name="T66" fmla="*/ 2 w 283"/>
                    <a:gd name="T67" fmla="*/ 0 h 252"/>
                    <a:gd name="T68" fmla="*/ 2 w 283"/>
                    <a:gd name="T69" fmla="*/ 0 h 252"/>
                    <a:gd name="T70" fmla="*/ 2 w 283"/>
                    <a:gd name="T71" fmla="*/ 0 h 252"/>
                    <a:gd name="T72" fmla="*/ 2 w 283"/>
                    <a:gd name="T73" fmla="*/ 0 h 252"/>
                    <a:gd name="T74" fmla="*/ 1 w 283"/>
                    <a:gd name="T75" fmla="*/ 0 h 252"/>
                    <a:gd name="T76" fmla="*/ 1 w 283"/>
                    <a:gd name="T77" fmla="*/ 0 h 252"/>
                    <a:gd name="T78" fmla="*/ 1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1 w 283"/>
                    <a:gd name="T95" fmla="*/ 0 h 252"/>
                    <a:gd name="T96" fmla="*/ 1 w 283"/>
                    <a:gd name="T97" fmla="*/ 0 h 252"/>
                    <a:gd name="T98" fmla="*/ 1 w 283"/>
                    <a:gd name="T99" fmla="*/ 0 h 252"/>
                    <a:gd name="T100" fmla="*/ 1 w 283"/>
                    <a:gd name="T101" fmla="*/ 0 h 252"/>
                    <a:gd name="T102" fmla="*/ 1 w 283"/>
                    <a:gd name="T103" fmla="*/ 0 h 252"/>
                    <a:gd name="T104" fmla="*/ 2 w 283"/>
                    <a:gd name="T105" fmla="*/ 0 h 252"/>
                    <a:gd name="T106" fmla="*/ 2 w 283"/>
                    <a:gd name="T107" fmla="*/ 0 h 252"/>
                    <a:gd name="T108" fmla="*/ 2 w 283"/>
                    <a:gd name="T109" fmla="*/ 0 h 252"/>
                    <a:gd name="T110" fmla="*/ 2 w 283"/>
                    <a:gd name="T111" fmla="*/ 0 h 252"/>
                    <a:gd name="T112" fmla="*/ 3 w 283"/>
                    <a:gd name="T113" fmla="*/ 0 h 252"/>
                    <a:gd name="T114" fmla="*/ 3 w 283"/>
                    <a:gd name="T115" fmla="*/ 0 h 252"/>
                    <a:gd name="T116" fmla="*/ 3 w 283"/>
                    <a:gd name="T117" fmla="*/ 0 h 252"/>
                    <a:gd name="T118" fmla="*/ 3 w 283"/>
                    <a:gd name="T119" fmla="*/ 0 h 252"/>
                    <a:gd name="T120" fmla="*/ 3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5" name="Freeform 1085"/>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1 h 238"/>
                    <a:gd name="T10" fmla="*/ 1 w 114"/>
                    <a:gd name="T11" fmla="*/ 1 h 238"/>
                    <a:gd name="T12" fmla="*/ 1 w 114"/>
                    <a:gd name="T13" fmla="*/ 1 h 238"/>
                    <a:gd name="T14" fmla="*/ 1 w 114"/>
                    <a:gd name="T15" fmla="*/ 1 h 238"/>
                    <a:gd name="T16" fmla="*/ 1 w 114"/>
                    <a:gd name="T17" fmla="*/ 1 h 238"/>
                    <a:gd name="T18" fmla="*/ 1 w 114"/>
                    <a:gd name="T19" fmla="*/ 1 h 238"/>
                    <a:gd name="T20" fmla="*/ 2 w 114"/>
                    <a:gd name="T21" fmla="*/ 1 h 238"/>
                    <a:gd name="T22" fmla="*/ 2 w 114"/>
                    <a:gd name="T23" fmla="*/ 1 h 238"/>
                    <a:gd name="T24" fmla="*/ 2 w 114"/>
                    <a:gd name="T25" fmla="*/ 1 h 238"/>
                    <a:gd name="T26" fmla="*/ 2 w 114"/>
                    <a:gd name="T27" fmla="*/ 1 h 238"/>
                    <a:gd name="T28" fmla="*/ 2 w 114"/>
                    <a:gd name="T29" fmla="*/ 1 h 238"/>
                    <a:gd name="T30" fmla="*/ 2 w 114"/>
                    <a:gd name="T31" fmla="*/ 1 h 238"/>
                    <a:gd name="T32" fmla="*/ 1 w 114"/>
                    <a:gd name="T33" fmla="*/ 1 h 238"/>
                    <a:gd name="T34" fmla="*/ 1 w 114"/>
                    <a:gd name="T35" fmla="*/ 1 h 238"/>
                    <a:gd name="T36" fmla="*/ 1 w 114"/>
                    <a:gd name="T37" fmla="*/ 0 h 238"/>
                    <a:gd name="T38" fmla="*/ 1 w 114"/>
                    <a:gd name="T39" fmla="*/ 0 h 238"/>
                    <a:gd name="T40" fmla="*/ 1 w 114"/>
                    <a:gd name="T41" fmla="*/ 0 h 238"/>
                    <a:gd name="T42" fmla="*/ 0 w 114"/>
                    <a:gd name="T43" fmla="*/ 0 h 238"/>
                    <a:gd name="T44" fmla="*/ 0 w 114"/>
                    <a:gd name="T45" fmla="*/ 0 h 238"/>
                    <a:gd name="T46" fmla="*/ 0 w 114"/>
                    <a:gd name="T47" fmla="*/ 0 h 238"/>
                    <a:gd name="T48" fmla="*/ 0 w 114"/>
                    <a:gd name="T49" fmla="*/ 0 h 238"/>
                    <a:gd name="T50" fmla="*/ 1 w 114"/>
                    <a:gd name="T51" fmla="*/ 0 h 238"/>
                    <a:gd name="T52" fmla="*/ 1 w 114"/>
                    <a:gd name="T53" fmla="*/ 0 h 238"/>
                    <a:gd name="T54" fmla="*/ 1 w 114"/>
                    <a:gd name="T55" fmla="*/ 0 h 238"/>
                    <a:gd name="T56" fmla="*/ 1 w 114"/>
                    <a:gd name="T57" fmla="*/ 0 h 238"/>
                    <a:gd name="T58" fmla="*/ 1 w 114"/>
                    <a:gd name="T59" fmla="*/ 0 h 238"/>
                    <a:gd name="T60" fmla="*/ 1 w 114"/>
                    <a:gd name="T61" fmla="*/ 0 h 238"/>
                    <a:gd name="T62" fmla="*/ 2 w 114"/>
                    <a:gd name="T63" fmla="*/ 0 h 238"/>
                    <a:gd name="T64" fmla="*/ 2 w 114"/>
                    <a:gd name="T65" fmla="*/ 0 h 238"/>
                    <a:gd name="T66" fmla="*/ 2 w 114"/>
                    <a:gd name="T67" fmla="*/ 0 h 238"/>
                    <a:gd name="T68" fmla="*/ 1 w 114"/>
                    <a:gd name="T69" fmla="*/ 0 h 238"/>
                    <a:gd name="T70" fmla="*/ 1 w 114"/>
                    <a:gd name="T71" fmla="*/ 0 h 238"/>
                    <a:gd name="T72" fmla="*/ 1 w 114"/>
                    <a:gd name="T73" fmla="*/ 0 h 238"/>
                    <a:gd name="T74" fmla="*/ 1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6" name="Freeform 1086"/>
                <p:cNvSpPr>
                  <a:spLocks/>
                </p:cNvSpPr>
                <p:nvPr/>
              </p:nvSpPr>
              <p:spPr bwMode="auto">
                <a:xfrm>
                  <a:off x="5330" y="2639"/>
                  <a:ext cx="87" cy="73"/>
                </a:xfrm>
                <a:custGeom>
                  <a:avLst/>
                  <a:gdLst>
                    <a:gd name="T0" fmla="*/ 3 w 246"/>
                    <a:gd name="T1" fmla="*/ 0 h 310"/>
                    <a:gd name="T2" fmla="*/ 4 w 246"/>
                    <a:gd name="T3" fmla="*/ 0 h 310"/>
                    <a:gd name="T4" fmla="*/ 4 w 246"/>
                    <a:gd name="T5" fmla="*/ 0 h 310"/>
                    <a:gd name="T6" fmla="*/ 4 w 246"/>
                    <a:gd name="T7" fmla="*/ 0 h 310"/>
                    <a:gd name="T8" fmla="*/ 3 w 246"/>
                    <a:gd name="T9" fmla="*/ 1 h 310"/>
                    <a:gd name="T10" fmla="*/ 3 w 246"/>
                    <a:gd name="T11" fmla="*/ 1 h 310"/>
                    <a:gd name="T12" fmla="*/ 2 w 246"/>
                    <a:gd name="T13" fmla="*/ 1 h 310"/>
                    <a:gd name="T14" fmla="*/ 2 w 246"/>
                    <a:gd name="T15" fmla="*/ 1 h 310"/>
                    <a:gd name="T16" fmla="*/ 2 w 246"/>
                    <a:gd name="T17" fmla="*/ 1 h 310"/>
                    <a:gd name="T18" fmla="*/ 2 w 246"/>
                    <a:gd name="T19" fmla="*/ 1 h 310"/>
                    <a:gd name="T20" fmla="*/ 2 w 246"/>
                    <a:gd name="T21" fmla="*/ 1 h 310"/>
                    <a:gd name="T22" fmla="*/ 2 w 246"/>
                    <a:gd name="T23" fmla="*/ 1 h 310"/>
                    <a:gd name="T24" fmla="*/ 2 w 246"/>
                    <a:gd name="T25" fmla="*/ 1 h 310"/>
                    <a:gd name="T26" fmla="*/ 2 w 246"/>
                    <a:gd name="T27" fmla="*/ 1 h 310"/>
                    <a:gd name="T28" fmla="*/ 2 w 246"/>
                    <a:gd name="T29" fmla="*/ 1 h 310"/>
                    <a:gd name="T30" fmla="*/ 3 w 246"/>
                    <a:gd name="T31" fmla="*/ 1 h 310"/>
                    <a:gd name="T32" fmla="*/ 3 w 246"/>
                    <a:gd name="T33" fmla="*/ 1 h 310"/>
                    <a:gd name="T34" fmla="*/ 4 w 246"/>
                    <a:gd name="T35" fmla="*/ 1 h 310"/>
                    <a:gd name="T36" fmla="*/ 4 w 246"/>
                    <a:gd name="T37" fmla="*/ 0 h 310"/>
                    <a:gd name="T38" fmla="*/ 4 w 246"/>
                    <a:gd name="T39" fmla="*/ 0 h 310"/>
                    <a:gd name="T40" fmla="*/ 4 w 246"/>
                    <a:gd name="T41" fmla="*/ 0 h 310"/>
                    <a:gd name="T42" fmla="*/ 3 w 246"/>
                    <a:gd name="T43" fmla="*/ 0 h 310"/>
                    <a:gd name="T44" fmla="*/ 3 w 246"/>
                    <a:gd name="T45" fmla="*/ 0 h 310"/>
                    <a:gd name="T46" fmla="*/ 2 w 246"/>
                    <a:gd name="T47" fmla="*/ 0 h 310"/>
                    <a:gd name="T48" fmla="*/ 2 w 246"/>
                    <a:gd name="T49" fmla="*/ 0 h 310"/>
                    <a:gd name="T50" fmla="*/ 1 w 246"/>
                    <a:gd name="T51" fmla="*/ 0 h 310"/>
                    <a:gd name="T52" fmla="*/ 1 w 246"/>
                    <a:gd name="T53" fmla="*/ 0 h 310"/>
                    <a:gd name="T54" fmla="*/ 1 w 246"/>
                    <a:gd name="T55" fmla="*/ 0 h 310"/>
                    <a:gd name="T56" fmla="*/ 0 w 246"/>
                    <a:gd name="T57" fmla="*/ 0 h 310"/>
                    <a:gd name="T58" fmla="*/ 0 w 246"/>
                    <a:gd name="T59" fmla="*/ 0 h 310"/>
                    <a:gd name="T60" fmla="*/ 0 w 246"/>
                    <a:gd name="T61" fmla="*/ 0 h 310"/>
                    <a:gd name="T62" fmla="*/ 0 w 246"/>
                    <a:gd name="T63" fmla="*/ 0 h 310"/>
                    <a:gd name="T64" fmla="*/ 1 w 246"/>
                    <a:gd name="T65" fmla="*/ 0 h 310"/>
                    <a:gd name="T66" fmla="*/ 1 w 246"/>
                    <a:gd name="T67" fmla="*/ 0 h 310"/>
                    <a:gd name="T68" fmla="*/ 2 w 246"/>
                    <a:gd name="T69" fmla="*/ 0 h 310"/>
                    <a:gd name="T70" fmla="*/ 2 w 246"/>
                    <a:gd name="T71" fmla="*/ 0 h 310"/>
                    <a:gd name="T72" fmla="*/ 2 w 246"/>
                    <a:gd name="T73" fmla="*/ 0 h 310"/>
                    <a:gd name="T74" fmla="*/ 3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07" name="Freeform 1087"/>
                <p:cNvSpPr>
                  <a:spLocks/>
                </p:cNvSpPr>
                <p:nvPr/>
              </p:nvSpPr>
              <p:spPr bwMode="auto">
                <a:xfrm>
                  <a:off x="5115" y="2660"/>
                  <a:ext cx="69" cy="55"/>
                </a:xfrm>
                <a:custGeom>
                  <a:avLst/>
                  <a:gdLst>
                    <a:gd name="T0" fmla="*/ 1 w 198"/>
                    <a:gd name="T1" fmla="*/ 0 h 236"/>
                    <a:gd name="T2" fmla="*/ 1 w 198"/>
                    <a:gd name="T3" fmla="*/ 0 h 236"/>
                    <a:gd name="T4" fmla="*/ 1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1 h 236"/>
                    <a:gd name="T24" fmla="*/ 1 w 198"/>
                    <a:gd name="T25" fmla="*/ 1 h 236"/>
                    <a:gd name="T26" fmla="*/ 1 w 198"/>
                    <a:gd name="T27" fmla="*/ 1 h 236"/>
                    <a:gd name="T28" fmla="*/ 1 w 198"/>
                    <a:gd name="T29" fmla="*/ 1 h 236"/>
                    <a:gd name="T30" fmla="*/ 2 w 198"/>
                    <a:gd name="T31" fmla="*/ 1 h 236"/>
                    <a:gd name="T32" fmla="*/ 2 w 198"/>
                    <a:gd name="T33" fmla="*/ 1 h 236"/>
                    <a:gd name="T34" fmla="*/ 2 w 198"/>
                    <a:gd name="T35" fmla="*/ 1 h 236"/>
                    <a:gd name="T36" fmla="*/ 2 w 198"/>
                    <a:gd name="T37" fmla="*/ 1 h 236"/>
                    <a:gd name="T38" fmla="*/ 2 w 198"/>
                    <a:gd name="T39" fmla="*/ 1 h 236"/>
                    <a:gd name="T40" fmla="*/ 2 w 198"/>
                    <a:gd name="T41" fmla="*/ 1 h 236"/>
                    <a:gd name="T42" fmla="*/ 2 w 198"/>
                    <a:gd name="T43" fmla="*/ 1 h 236"/>
                    <a:gd name="T44" fmla="*/ 2 w 198"/>
                    <a:gd name="T45" fmla="*/ 1 h 236"/>
                    <a:gd name="T46" fmla="*/ 2 w 198"/>
                    <a:gd name="T47" fmla="*/ 1 h 236"/>
                    <a:gd name="T48" fmla="*/ 2 w 198"/>
                    <a:gd name="T49" fmla="*/ 1 h 236"/>
                    <a:gd name="T50" fmla="*/ 2 w 198"/>
                    <a:gd name="T51" fmla="*/ 1 h 236"/>
                    <a:gd name="T52" fmla="*/ 2 w 198"/>
                    <a:gd name="T53" fmla="*/ 1 h 236"/>
                    <a:gd name="T54" fmla="*/ 2 w 198"/>
                    <a:gd name="T55" fmla="*/ 1 h 236"/>
                    <a:gd name="T56" fmla="*/ 2 w 198"/>
                    <a:gd name="T57" fmla="*/ 1 h 236"/>
                    <a:gd name="T58" fmla="*/ 1 w 198"/>
                    <a:gd name="T59" fmla="*/ 1 h 236"/>
                    <a:gd name="T60" fmla="*/ 1 w 198"/>
                    <a:gd name="T61" fmla="*/ 1 h 236"/>
                    <a:gd name="T62" fmla="*/ 1 w 198"/>
                    <a:gd name="T63" fmla="*/ 1 h 236"/>
                    <a:gd name="T64" fmla="*/ 1 w 198"/>
                    <a:gd name="T65" fmla="*/ 1 h 236"/>
                    <a:gd name="T66" fmla="*/ 1 w 198"/>
                    <a:gd name="T67" fmla="*/ 1 h 236"/>
                    <a:gd name="T68" fmla="*/ 1 w 198"/>
                    <a:gd name="T69" fmla="*/ 1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1 w 198"/>
                    <a:gd name="T83" fmla="*/ 0 h 236"/>
                    <a:gd name="T84" fmla="*/ 1 w 198"/>
                    <a:gd name="T85" fmla="*/ 0 h 236"/>
                    <a:gd name="T86" fmla="*/ 1 w 198"/>
                    <a:gd name="T87" fmla="*/ 0 h 236"/>
                    <a:gd name="T88" fmla="*/ 1 w 198"/>
                    <a:gd name="T89" fmla="*/ 0 h 236"/>
                    <a:gd name="T90" fmla="*/ 1 w 198"/>
                    <a:gd name="T91" fmla="*/ 0 h 236"/>
                    <a:gd name="T92" fmla="*/ 2 w 198"/>
                    <a:gd name="T93" fmla="*/ 0 h 236"/>
                    <a:gd name="T94" fmla="*/ 2 w 198"/>
                    <a:gd name="T95" fmla="*/ 0 h 236"/>
                    <a:gd name="T96" fmla="*/ 2 w 198"/>
                    <a:gd name="T97" fmla="*/ 0 h 236"/>
                    <a:gd name="T98" fmla="*/ 2 w 198"/>
                    <a:gd name="T99" fmla="*/ 0 h 236"/>
                    <a:gd name="T100" fmla="*/ 2 w 198"/>
                    <a:gd name="T101" fmla="*/ 0 h 236"/>
                    <a:gd name="T102" fmla="*/ 3 w 198"/>
                    <a:gd name="T103" fmla="*/ 0 h 236"/>
                    <a:gd name="T104" fmla="*/ 3 w 198"/>
                    <a:gd name="T105" fmla="*/ 0 h 236"/>
                    <a:gd name="T106" fmla="*/ 3 w 198"/>
                    <a:gd name="T107" fmla="*/ 0 h 236"/>
                    <a:gd name="T108" fmla="*/ 3 w 198"/>
                    <a:gd name="T109" fmla="*/ 0 h 236"/>
                    <a:gd name="T110" fmla="*/ 2 w 198"/>
                    <a:gd name="T111" fmla="*/ 0 h 236"/>
                    <a:gd name="T112" fmla="*/ 2 w 198"/>
                    <a:gd name="T113" fmla="*/ 0 h 236"/>
                    <a:gd name="T114" fmla="*/ 2 w 198"/>
                    <a:gd name="T115" fmla="*/ 0 h 236"/>
                    <a:gd name="T116" fmla="*/ 2 w 198"/>
                    <a:gd name="T117" fmla="*/ 0 h 236"/>
                    <a:gd name="T118" fmla="*/ 1 w 198"/>
                    <a:gd name="T119" fmla="*/ 0 h 236"/>
                    <a:gd name="T120" fmla="*/ 1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18708" name="Freeform 1088"/>
                <p:cNvSpPr>
                  <a:spLocks/>
                </p:cNvSpPr>
                <p:nvPr/>
              </p:nvSpPr>
              <p:spPr bwMode="auto">
                <a:xfrm>
                  <a:off x="5233" y="2660"/>
                  <a:ext cx="47" cy="42"/>
                </a:xfrm>
                <a:custGeom>
                  <a:avLst/>
                  <a:gdLst>
                    <a:gd name="T0" fmla="*/ 2 w 128"/>
                    <a:gd name="T1" fmla="*/ 0 h 183"/>
                    <a:gd name="T2" fmla="*/ 2 w 128"/>
                    <a:gd name="T3" fmla="*/ 0 h 183"/>
                    <a:gd name="T4" fmla="*/ 2 w 128"/>
                    <a:gd name="T5" fmla="*/ 0 h 183"/>
                    <a:gd name="T6" fmla="*/ 2 w 128"/>
                    <a:gd name="T7" fmla="*/ 0 h 183"/>
                    <a:gd name="T8" fmla="*/ 1 w 128"/>
                    <a:gd name="T9" fmla="*/ 0 h 183"/>
                    <a:gd name="T10" fmla="*/ 1 w 128"/>
                    <a:gd name="T11" fmla="*/ 0 h 183"/>
                    <a:gd name="T12" fmla="*/ 1 w 128"/>
                    <a:gd name="T13" fmla="*/ 0 h 183"/>
                    <a:gd name="T14" fmla="*/ 1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1 w 128"/>
                    <a:gd name="T31" fmla="*/ 0 h 183"/>
                    <a:gd name="T32" fmla="*/ 1 w 128"/>
                    <a:gd name="T33" fmla="*/ 0 h 183"/>
                    <a:gd name="T34" fmla="*/ 1 w 128"/>
                    <a:gd name="T35" fmla="*/ 0 h 183"/>
                    <a:gd name="T36" fmla="*/ 1 w 128"/>
                    <a:gd name="T37" fmla="*/ 0 h 183"/>
                    <a:gd name="T38" fmla="*/ 1 w 128"/>
                    <a:gd name="T39" fmla="*/ 0 h 183"/>
                    <a:gd name="T40" fmla="*/ 2 w 128"/>
                    <a:gd name="T41" fmla="*/ 0 h 183"/>
                    <a:gd name="T42" fmla="*/ 2 w 128"/>
                    <a:gd name="T43" fmla="*/ 0 h 183"/>
                    <a:gd name="T44" fmla="*/ 2 w 128"/>
                    <a:gd name="T45" fmla="*/ 0 h 183"/>
                    <a:gd name="T46" fmla="*/ 2 w 128"/>
                    <a:gd name="T47" fmla="*/ 0 h 183"/>
                    <a:gd name="T48" fmla="*/ 2 w 128"/>
                    <a:gd name="T49" fmla="*/ 0 h 183"/>
                    <a:gd name="T50" fmla="*/ 2 w 128"/>
                    <a:gd name="T51" fmla="*/ 0 h 183"/>
                    <a:gd name="T52" fmla="*/ 2 w 128"/>
                    <a:gd name="T53" fmla="*/ 0 h 183"/>
                    <a:gd name="T54" fmla="*/ 1 w 128"/>
                    <a:gd name="T55" fmla="*/ 0 h 183"/>
                    <a:gd name="T56" fmla="*/ 1 w 128"/>
                    <a:gd name="T57" fmla="*/ 0 h 183"/>
                    <a:gd name="T58" fmla="*/ 1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1 w 128"/>
                    <a:gd name="T71" fmla="*/ 0 h 183"/>
                    <a:gd name="T72" fmla="*/ 1 w 128"/>
                    <a:gd name="T73" fmla="*/ 0 h 183"/>
                    <a:gd name="T74" fmla="*/ 1 w 128"/>
                    <a:gd name="T75" fmla="*/ 0 h 183"/>
                    <a:gd name="T76" fmla="*/ 1 w 128"/>
                    <a:gd name="T77" fmla="*/ 0 h 183"/>
                    <a:gd name="T78" fmla="*/ 2 w 128"/>
                    <a:gd name="T79" fmla="*/ 0 h 183"/>
                    <a:gd name="T80" fmla="*/ 2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18709" name="Freeform 1089"/>
                <p:cNvSpPr>
                  <a:spLocks/>
                </p:cNvSpPr>
                <p:nvPr/>
              </p:nvSpPr>
              <p:spPr bwMode="auto">
                <a:xfrm>
                  <a:off x="5070" y="2650"/>
                  <a:ext cx="112" cy="88"/>
                </a:xfrm>
                <a:custGeom>
                  <a:avLst/>
                  <a:gdLst>
                    <a:gd name="T0" fmla="*/ 1 w 323"/>
                    <a:gd name="T1" fmla="*/ 0 h 379"/>
                    <a:gd name="T2" fmla="*/ 1 w 323"/>
                    <a:gd name="T3" fmla="*/ 0 h 379"/>
                    <a:gd name="T4" fmla="*/ 0 w 323"/>
                    <a:gd name="T5" fmla="*/ 0 h 379"/>
                    <a:gd name="T6" fmla="*/ 0 w 323"/>
                    <a:gd name="T7" fmla="*/ 1 h 379"/>
                    <a:gd name="T8" fmla="*/ 0 w 323"/>
                    <a:gd name="T9" fmla="*/ 1 h 379"/>
                    <a:gd name="T10" fmla="*/ 0 w 323"/>
                    <a:gd name="T11" fmla="*/ 1 h 379"/>
                    <a:gd name="T12" fmla="*/ 0 w 323"/>
                    <a:gd name="T13" fmla="*/ 1 h 379"/>
                    <a:gd name="T14" fmla="*/ 0 w 323"/>
                    <a:gd name="T15" fmla="*/ 1 h 379"/>
                    <a:gd name="T16" fmla="*/ 1 w 323"/>
                    <a:gd name="T17" fmla="*/ 1 h 379"/>
                    <a:gd name="T18" fmla="*/ 1 w 323"/>
                    <a:gd name="T19" fmla="*/ 1 h 379"/>
                    <a:gd name="T20" fmla="*/ 2 w 323"/>
                    <a:gd name="T21" fmla="*/ 1 h 379"/>
                    <a:gd name="T22" fmla="*/ 2 w 323"/>
                    <a:gd name="T23" fmla="*/ 1 h 379"/>
                    <a:gd name="T24" fmla="*/ 3 w 323"/>
                    <a:gd name="T25" fmla="*/ 1 h 379"/>
                    <a:gd name="T26" fmla="*/ 3 w 323"/>
                    <a:gd name="T27" fmla="*/ 1 h 379"/>
                    <a:gd name="T28" fmla="*/ 4 w 323"/>
                    <a:gd name="T29" fmla="*/ 1 h 379"/>
                    <a:gd name="T30" fmla="*/ 4 w 323"/>
                    <a:gd name="T31" fmla="*/ 1 h 379"/>
                    <a:gd name="T32" fmla="*/ 5 w 323"/>
                    <a:gd name="T33" fmla="*/ 1 h 379"/>
                    <a:gd name="T34" fmla="*/ 5 w 323"/>
                    <a:gd name="T35" fmla="*/ 1 h 379"/>
                    <a:gd name="T36" fmla="*/ 5 w 323"/>
                    <a:gd name="T37" fmla="*/ 1 h 379"/>
                    <a:gd name="T38" fmla="*/ 5 w 323"/>
                    <a:gd name="T39" fmla="*/ 1 h 379"/>
                    <a:gd name="T40" fmla="*/ 4 w 323"/>
                    <a:gd name="T41" fmla="*/ 1 h 379"/>
                    <a:gd name="T42" fmla="*/ 4 w 323"/>
                    <a:gd name="T43" fmla="*/ 1 h 379"/>
                    <a:gd name="T44" fmla="*/ 3 w 323"/>
                    <a:gd name="T45" fmla="*/ 1 h 379"/>
                    <a:gd name="T46" fmla="*/ 3 w 323"/>
                    <a:gd name="T47" fmla="*/ 1 h 379"/>
                    <a:gd name="T48" fmla="*/ 2 w 323"/>
                    <a:gd name="T49" fmla="*/ 1 h 379"/>
                    <a:gd name="T50" fmla="*/ 2 w 323"/>
                    <a:gd name="T51" fmla="*/ 1 h 379"/>
                    <a:gd name="T52" fmla="*/ 2 w 323"/>
                    <a:gd name="T53" fmla="*/ 1 h 379"/>
                    <a:gd name="T54" fmla="*/ 1 w 323"/>
                    <a:gd name="T55" fmla="*/ 1 h 379"/>
                    <a:gd name="T56" fmla="*/ 1 w 323"/>
                    <a:gd name="T57" fmla="*/ 1 h 379"/>
                    <a:gd name="T58" fmla="*/ 0 w 323"/>
                    <a:gd name="T59" fmla="*/ 1 h 379"/>
                    <a:gd name="T60" fmla="*/ 0 w 323"/>
                    <a:gd name="T61" fmla="*/ 1 h 379"/>
                    <a:gd name="T62" fmla="*/ 1 w 323"/>
                    <a:gd name="T63" fmla="*/ 1 h 379"/>
                    <a:gd name="T64" fmla="*/ 1 w 323"/>
                    <a:gd name="T65" fmla="*/ 0 h 379"/>
                    <a:gd name="T66" fmla="*/ 1 w 323"/>
                    <a:gd name="T67" fmla="*/ 0 h 379"/>
                    <a:gd name="T68" fmla="*/ 1 w 323"/>
                    <a:gd name="T69" fmla="*/ 0 h 379"/>
                    <a:gd name="T70" fmla="*/ 2 w 323"/>
                    <a:gd name="T71" fmla="*/ 0 h 379"/>
                    <a:gd name="T72" fmla="*/ 2 w 323"/>
                    <a:gd name="T73" fmla="*/ 0 h 379"/>
                    <a:gd name="T74" fmla="*/ 3 w 323"/>
                    <a:gd name="T75" fmla="*/ 0 h 379"/>
                    <a:gd name="T76" fmla="*/ 3 w 323"/>
                    <a:gd name="T77" fmla="*/ 0 h 379"/>
                    <a:gd name="T78" fmla="*/ 4 w 323"/>
                    <a:gd name="T79" fmla="*/ 0 h 379"/>
                    <a:gd name="T80" fmla="*/ 4 w 323"/>
                    <a:gd name="T81" fmla="*/ 0 h 379"/>
                    <a:gd name="T82" fmla="*/ 3 w 323"/>
                    <a:gd name="T83" fmla="*/ 0 h 379"/>
                    <a:gd name="T84" fmla="*/ 3 w 323"/>
                    <a:gd name="T85" fmla="*/ 0 h 379"/>
                    <a:gd name="T86" fmla="*/ 2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18710" name="Freeform 1090"/>
                <p:cNvSpPr>
                  <a:spLocks/>
                </p:cNvSpPr>
                <p:nvPr/>
              </p:nvSpPr>
              <p:spPr bwMode="auto">
                <a:xfrm>
                  <a:off x="5229" y="2647"/>
                  <a:ext cx="99" cy="59"/>
                </a:xfrm>
                <a:custGeom>
                  <a:avLst/>
                  <a:gdLst>
                    <a:gd name="T0" fmla="*/ 4 w 282"/>
                    <a:gd name="T1" fmla="*/ 0 h 253"/>
                    <a:gd name="T2" fmla="*/ 4 w 282"/>
                    <a:gd name="T3" fmla="*/ 0 h 253"/>
                    <a:gd name="T4" fmla="*/ 4 w 282"/>
                    <a:gd name="T5" fmla="*/ 0 h 253"/>
                    <a:gd name="T6" fmla="*/ 4 w 282"/>
                    <a:gd name="T7" fmla="*/ 0 h 253"/>
                    <a:gd name="T8" fmla="*/ 4 w 282"/>
                    <a:gd name="T9" fmla="*/ 0 h 253"/>
                    <a:gd name="T10" fmla="*/ 4 w 282"/>
                    <a:gd name="T11" fmla="*/ 0 h 253"/>
                    <a:gd name="T12" fmla="*/ 4 w 282"/>
                    <a:gd name="T13" fmla="*/ 0 h 253"/>
                    <a:gd name="T14" fmla="*/ 4 w 282"/>
                    <a:gd name="T15" fmla="*/ 0 h 253"/>
                    <a:gd name="T16" fmla="*/ 4 w 282"/>
                    <a:gd name="T17" fmla="*/ 0 h 253"/>
                    <a:gd name="T18" fmla="*/ 4 w 282"/>
                    <a:gd name="T19" fmla="*/ 1 h 253"/>
                    <a:gd name="T20" fmla="*/ 3 w 282"/>
                    <a:gd name="T21" fmla="*/ 1 h 253"/>
                    <a:gd name="T22" fmla="*/ 3 w 282"/>
                    <a:gd name="T23" fmla="*/ 1 h 253"/>
                    <a:gd name="T24" fmla="*/ 3 w 282"/>
                    <a:gd name="T25" fmla="*/ 1 h 253"/>
                    <a:gd name="T26" fmla="*/ 3 w 282"/>
                    <a:gd name="T27" fmla="*/ 1 h 253"/>
                    <a:gd name="T28" fmla="*/ 3 w 282"/>
                    <a:gd name="T29" fmla="*/ 1 h 253"/>
                    <a:gd name="T30" fmla="*/ 3 w 282"/>
                    <a:gd name="T31" fmla="*/ 1 h 253"/>
                    <a:gd name="T32" fmla="*/ 3 w 282"/>
                    <a:gd name="T33" fmla="*/ 1 h 253"/>
                    <a:gd name="T34" fmla="*/ 3 w 282"/>
                    <a:gd name="T35" fmla="*/ 1 h 253"/>
                    <a:gd name="T36" fmla="*/ 3 w 282"/>
                    <a:gd name="T37" fmla="*/ 1 h 253"/>
                    <a:gd name="T38" fmla="*/ 3 w 282"/>
                    <a:gd name="T39" fmla="*/ 1 h 253"/>
                    <a:gd name="T40" fmla="*/ 3 w 282"/>
                    <a:gd name="T41" fmla="*/ 1 h 253"/>
                    <a:gd name="T42" fmla="*/ 4 w 282"/>
                    <a:gd name="T43" fmla="*/ 1 h 253"/>
                    <a:gd name="T44" fmla="*/ 4 w 282"/>
                    <a:gd name="T45" fmla="*/ 1 h 253"/>
                    <a:gd name="T46" fmla="*/ 4 w 282"/>
                    <a:gd name="T47" fmla="*/ 0 h 253"/>
                    <a:gd name="T48" fmla="*/ 4 w 282"/>
                    <a:gd name="T49" fmla="*/ 0 h 253"/>
                    <a:gd name="T50" fmla="*/ 4 w 282"/>
                    <a:gd name="T51" fmla="*/ 0 h 253"/>
                    <a:gd name="T52" fmla="*/ 4 w 282"/>
                    <a:gd name="T53" fmla="*/ 0 h 253"/>
                    <a:gd name="T54" fmla="*/ 4 w 282"/>
                    <a:gd name="T55" fmla="*/ 0 h 253"/>
                    <a:gd name="T56" fmla="*/ 4 w 282"/>
                    <a:gd name="T57" fmla="*/ 0 h 253"/>
                    <a:gd name="T58" fmla="*/ 4 w 282"/>
                    <a:gd name="T59" fmla="*/ 0 h 253"/>
                    <a:gd name="T60" fmla="*/ 3 w 282"/>
                    <a:gd name="T61" fmla="*/ 0 h 253"/>
                    <a:gd name="T62" fmla="*/ 3 w 282"/>
                    <a:gd name="T63" fmla="*/ 0 h 253"/>
                    <a:gd name="T64" fmla="*/ 3 w 282"/>
                    <a:gd name="T65" fmla="*/ 0 h 253"/>
                    <a:gd name="T66" fmla="*/ 2 w 282"/>
                    <a:gd name="T67" fmla="*/ 0 h 253"/>
                    <a:gd name="T68" fmla="*/ 2 w 282"/>
                    <a:gd name="T69" fmla="*/ 0 h 253"/>
                    <a:gd name="T70" fmla="*/ 2 w 282"/>
                    <a:gd name="T71" fmla="*/ 0 h 253"/>
                    <a:gd name="T72" fmla="*/ 1 w 282"/>
                    <a:gd name="T73" fmla="*/ 0 h 253"/>
                    <a:gd name="T74" fmla="*/ 1 w 282"/>
                    <a:gd name="T75" fmla="*/ 0 h 253"/>
                    <a:gd name="T76" fmla="*/ 1 w 282"/>
                    <a:gd name="T77" fmla="*/ 0 h 253"/>
                    <a:gd name="T78" fmla="*/ 1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1 w 282"/>
                    <a:gd name="T95" fmla="*/ 0 h 253"/>
                    <a:gd name="T96" fmla="*/ 1 w 282"/>
                    <a:gd name="T97" fmla="*/ 0 h 253"/>
                    <a:gd name="T98" fmla="*/ 1 w 282"/>
                    <a:gd name="T99" fmla="*/ 0 h 253"/>
                    <a:gd name="T100" fmla="*/ 1 w 282"/>
                    <a:gd name="T101" fmla="*/ 0 h 253"/>
                    <a:gd name="T102" fmla="*/ 1 w 282"/>
                    <a:gd name="T103" fmla="*/ 0 h 253"/>
                    <a:gd name="T104" fmla="*/ 2 w 282"/>
                    <a:gd name="T105" fmla="*/ 0 h 253"/>
                    <a:gd name="T106" fmla="*/ 2 w 282"/>
                    <a:gd name="T107" fmla="*/ 0 h 253"/>
                    <a:gd name="T108" fmla="*/ 2 w 282"/>
                    <a:gd name="T109" fmla="*/ 0 h 253"/>
                    <a:gd name="T110" fmla="*/ 2 w 282"/>
                    <a:gd name="T111" fmla="*/ 0 h 253"/>
                    <a:gd name="T112" fmla="*/ 3 w 282"/>
                    <a:gd name="T113" fmla="*/ 0 h 253"/>
                    <a:gd name="T114" fmla="*/ 3 w 282"/>
                    <a:gd name="T115" fmla="*/ 0 h 253"/>
                    <a:gd name="T116" fmla="*/ 3 w 282"/>
                    <a:gd name="T117" fmla="*/ 0 h 253"/>
                    <a:gd name="T118" fmla="*/ 3 w 282"/>
                    <a:gd name="T119" fmla="*/ 0 h 253"/>
                    <a:gd name="T120" fmla="*/ 4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18711" name="Freeform 1091"/>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1 w 115"/>
                    <a:gd name="T11" fmla="*/ 1 h 236"/>
                    <a:gd name="T12" fmla="*/ 1 w 115"/>
                    <a:gd name="T13" fmla="*/ 1 h 236"/>
                    <a:gd name="T14" fmla="*/ 1 w 115"/>
                    <a:gd name="T15" fmla="*/ 1 h 236"/>
                    <a:gd name="T16" fmla="*/ 1 w 115"/>
                    <a:gd name="T17" fmla="*/ 1 h 236"/>
                    <a:gd name="T18" fmla="*/ 1 w 115"/>
                    <a:gd name="T19" fmla="*/ 1 h 236"/>
                    <a:gd name="T20" fmla="*/ 2 w 115"/>
                    <a:gd name="T21" fmla="*/ 1 h 236"/>
                    <a:gd name="T22" fmla="*/ 2 w 115"/>
                    <a:gd name="T23" fmla="*/ 1 h 236"/>
                    <a:gd name="T24" fmla="*/ 2 w 115"/>
                    <a:gd name="T25" fmla="*/ 1 h 236"/>
                    <a:gd name="T26" fmla="*/ 2 w 115"/>
                    <a:gd name="T27" fmla="*/ 1 h 236"/>
                    <a:gd name="T28" fmla="*/ 2 w 115"/>
                    <a:gd name="T29" fmla="*/ 1 h 236"/>
                    <a:gd name="T30" fmla="*/ 2 w 115"/>
                    <a:gd name="T31" fmla="*/ 1 h 236"/>
                    <a:gd name="T32" fmla="*/ 1 w 115"/>
                    <a:gd name="T33" fmla="*/ 1 h 236"/>
                    <a:gd name="T34" fmla="*/ 1 w 115"/>
                    <a:gd name="T35" fmla="*/ 1 h 236"/>
                    <a:gd name="T36" fmla="*/ 1 w 115"/>
                    <a:gd name="T37" fmla="*/ 0 h 236"/>
                    <a:gd name="T38" fmla="*/ 1 w 115"/>
                    <a:gd name="T39" fmla="*/ 0 h 236"/>
                    <a:gd name="T40" fmla="*/ 1 w 115"/>
                    <a:gd name="T41" fmla="*/ 0 h 236"/>
                    <a:gd name="T42" fmla="*/ 0 w 115"/>
                    <a:gd name="T43" fmla="*/ 0 h 236"/>
                    <a:gd name="T44" fmla="*/ 0 w 115"/>
                    <a:gd name="T45" fmla="*/ 0 h 236"/>
                    <a:gd name="T46" fmla="*/ 0 w 115"/>
                    <a:gd name="T47" fmla="*/ 0 h 236"/>
                    <a:gd name="T48" fmla="*/ 0 w 115"/>
                    <a:gd name="T49" fmla="*/ 0 h 236"/>
                    <a:gd name="T50" fmla="*/ 1 w 115"/>
                    <a:gd name="T51" fmla="*/ 0 h 236"/>
                    <a:gd name="T52" fmla="*/ 1 w 115"/>
                    <a:gd name="T53" fmla="*/ 0 h 236"/>
                    <a:gd name="T54" fmla="*/ 1 w 115"/>
                    <a:gd name="T55" fmla="*/ 0 h 236"/>
                    <a:gd name="T56" fmla="*/ 1 w 115"/>
                    <a:gd name="T57" fmla="*/ 0 h 236"/>
                    <a:gd name="T58" fmla="*/ 1 w 115"/>
                    <a:gd name="T59" fmla="*/ 0 h 236"/>
                    <a:gd name="T60" fmla="*/ 2 w 115"/>
                    <a:gd name="T61" fmla="*/ 0 h 236"/>
                    <a:gd name="T62" fmla="*/ 2 w 115"/>
                    <a:gd name="T63" fmla="*/ 0 h 236"/>
                    <a:gd name="T64" fmla="*/ 2 w 115"/>
                    <a:gd name="T65" fmla="*/ 0 h 236"/>
                    <a:gd name="T66" fmla="*/ 1 w 115"/>
                    <a:gd name="T67" fmla="*/ 0 h 236"/>
                    <a:gd name="T68" fmla="*/ 1 w 115"/>
                    <a:gd name="T69" fmla="*/ 0 h 236"/>
                    <a:gd name="T70" fmla="*/ 1 w 115"/>
                    <a:gd name="T71" fmla="*/ 0 h 236"/>
                    <a:gd name="T72" fmla="*/ 1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18712" name="Freeform 1092"/>
                <p:cNvSpPr>
                  <a:spLocks/>
                </p:cNvSpPr>
                <p:nvPr/>
              </p:nvSpPr>
              <p:spPr bwMode="auto">
                <a:xfrm>
                  <a:off x="5311" y="2643"/>
                  <a:ext cx="87" cy="73"/>
                </a:xfrm>
                <a:custGeom>
                  <a:avLst/>
                  <a:gdLst>
                    <a:gd name="T0" fmla="*/ 3 w 245"/>
                    <a:gd name="T1" fmla="*/ 0 h 310"/>
                    <a:gd name="T2" fmla="*/ 4 w 245"/>
                    <a:gd name="T3" fmla="*/ 0 h 310"/>
                    <a:gd name="T4" fmla="*/ 4 w 245"/>
                    <a:gd name="T5" fmla="*/ 0 h 310"/>
                    <a:gd name="T6" fmla="*/ 4 w 245"/>
                    <a:gd name="T7" fmla="*/ 0 h 310"/>
                    <a:gd name="T8" fmla="*/ 3 w 245"/>
                    <a:gd name="T9" fmla="*/ 1 h 310"/>
                    <a:gd name="T10" fmla="*/ 3 w 245"/>
                    <a:gd name="T11" fmla="*/ 1 h 310"/>
                    <a:gd name="T12" fmla="*/ 2 w 245"/>
                    <a:gd name="T13" fmla="*/ 1 h 310"/>
                    <a:gd name="T14" fmla="*/ 2 w 245"/>
                    <a:gd name="T15" fmla="*/ 1 h 310"/>
                    <a:gd name="T16" fmla="*/ 2 w 245"/>
                    <a:gd name="T17" fmla="*/ 1 h 310"/>
                    <a:gd name="T18" fmla="*/ 2 w 245"/>
                    <a:gd name="T19" fmla="*/ 1 h 310"/>
                    <a:gd name="T20" fmla="*/ 2 w 245"/>
                    <a:gd name="T21" fmla="*/ 1 h 310"/>
                    <a:gd name="T22" fmla="*/ 2 w 245"/>
                    <a:gd name="T23" fmla="*/ 1 h 310"/>
                    <a:gd name="T24" fmla="*/ 2 w 245"/>
                    <a:gd name="T25" fmla="*/ 1 h 310"/>
                    <a:gd name="T26" fmla="*/ 2 w 245"/>
                    <a:gd name="T27" fmla="*/ 1 h 310"/>
                    <a:gd name="T28" fmla="*/ 2 w 245"/>
                    <a:gd name="T29" fmla="*/ 1 h 310"/>
                    <a:gd name="T30" fmla="*/ 3 w 245"/>
                    <a:gd name="T31" fmla="*/ 1 h 310"/>
                    <a:gd name="T32" fmla="*/ 3 w 245"/>
                    <a:gd name="T33" fmla="*/ 1 h 310"/>
                    <a:gd name="T34" fmla="*/ 4 w 245"/>
                    <a:gd name="T35" fmla="*/ 1 h 310"/>
                    <a:gd name="T36" fmla="*/ 4 w 245"/>
                    <a:gd name="T37" fmla="*/ 0 h 310"/>
                    <a:gd name="T38" fmla="*/ 4 w 245"/>
                    <a:gd name="T39" fmla="*/ 0 h 310"/>
                    <a:gd name="T40" fmla="*/ 4 w 245"/>
                    <a:gd name="T41" fmla="*/ 0 h 310"/>
                    <a:gd name="T42" fmla="*/ 3 w 245"/>
                    <a:gd name="T43" fmla="*/ 0 h 310"/>
                    <a:gd name="T44" fmla="*/ 3 w 245"/>
                    <a:gd name="T45" fmla="*/ 0 h 310"/>
                    <a:gd name="T46" fmla="*/ 2 w 245"/>
                    <a:gd name="T47" fmla="*/ 0 h 310"/>
                    <a:gd name="T48" fmla="*/ 2 w 245"/>
                    <a:gd name="T49" fmla="*/ 0 h 310"/>
                    <a:gd name="T50" fmla="*/ 1 w 245"/>
                    <a:gd name="T51" fmla="*/ 0 h 310"/>
                    <a:gd name="T52" fmla="*/ 1 w 245"/>
                    <a:gd name="T53" fmla="*/ 0 h 310"/>
                    <a:gd name="T54" fmla="*/ 1 w 245"/>
                    <a:gd name="T55" fmla="*/ 0 h 310"/>
                    <a:gd name="T56" fmla="*/ 0 w 245"/>
                    <a:gd name="T57" fmla="*/ 0 h 310"/>
                    <a:gd name="T58" fmla="*/ 0 w 245"/>
                    <a:gd name="T59" fmla="*/ 0 h 310"/>
                    <a:gd name="T60" fmla="*/ 0 w 245"/>
                    <a:gd name="T61" fmla="*/ 0 h 310"/>
                    <a:gd name="T62" fmla="*/ 1 w 245"/>
                    <a:gd name="T63" fmla="*/ 0 h 310"/>
                    <a:gd name="T64" fmla="*/ 1 w 245"/>
                    <a:gd name="T65" fmla="*/ 0 h 310"/>
                    <a:gd name="T66" fmla="*/ 1 w 245"/>
                    <a:gd name="T67" fmla="*/ 0 h 310"/>
                    <a:gd name="T68" fmla="*/ 2 w 245"/>
                    <a:gd name="T69" fmla="*/ 0 h 310"/>
                    <a:gd name="T70" fmla="*/ 2 w 245"/>
                    <a:gd name="T71" fmla="*/ 0 h 310"/>
                    <a:gd name="T72" fmla="*/ 2 w 245"/>
                    <a:gd name="T73" fmla="*/ 0 h 310"/>
                    <a:gd name="T74" fmla="*/ 3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grpSp>
          <p:pic>
            <p:nvPicPr>
              <p:cNvPr id="18700" name="Picture 1093" descr="access_point_stylized_gray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82" name="Line 1094"/>
            <p:cNvSpPr>
              <a:spLocks noChangeShapeType="1"/>
            </p:cNvSpPr>
            <p:nvPr/>
          </p:nvSpPr>
          <p:spPr bwMode="auto">
            <a:xfrm rot="5400000" flipV="1">
              <a:off x="5034" y="3427"/>
              <a:ext cx="2" cy="54"/>
            </a:xfrm>
            <a:prstGeom prst="line">
              <a:avLst/>
            </a:prstGeom>
            <a:noFill/>
            <a:ln w="127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8518" name="Group 1095"/>
            <p:cNvGrpSpPr>
              <a:grpSpLocks/>
            </p:cNvGrpSpPr>
            <p:nvPr/>
          </p:nvGrpSpPr>
          <p:grpSpPr bwMode="auto">
            <a:xfrm flipH="1">
              <a:off x="3638" y="2856"/>
              <a:ext cx="261" cy="235"/>
              <a:chOff x="2839" y="3501"/>
              <a:chExt cx="755" cy="803"/>
            </a:xfrm>
          </p:grpSpPr>
          <p:pic>
            <p:nvPicPr>
              <p:cNvPr id="18697" name="Picture 1096"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98" name="Freeform 1097"/>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19" name="Group 1098"/>
            <p:cNvGrpSpPr>
              <a:grpSpLocks/>
            </p:cNvGrpSpPr>
            <p:nvPr/>
          </p:nvGrpSpPr>
          <p:grpSpPr bwMode="auto">
            <a:xfrm flipH="1">
              <a:off x="3438" y="3121"/>
              <a:ext cx="304" cy="256"/>
              <a:chOff x="2839" y="3501"/>
              <a:chExt cx="755" cy="803"/>
            </a:xfrm>
          </p:grpSpPr>
          <p:pic>
            <p:nvPicPr>
              <p:cNvPr id="18695" name="Picture 1099" descr="desktop_computer_stylized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96" name="Freeform 1100"/>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20" name="Group 1101"/>
            <p:cNvGrpSpPr>
              <a:grpSpLocks/>
            </p:cNvGrpSpPr>
            <p:nvPr/>
          </p:nvGrpSpPr>
          <p:grpSpPr bwMode="auto">
            <a:xfrm flipH="1">
              <a:off x="3739" y="3311"/>
              <a:ext cx="269" cy="220"/>
              <a:chOff x="2839" y="3501"/>
              <a:chExt cx="755" cy="803"/>
            </a:xfrm>
          </p:grpSpPr>
          <p:pic>
            <p:nvPicPr>
              <p:cNvPr id="18693" name="Picture 1102" descr="desktop_computer_stylized_med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94" name="Freeform 1103"/>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21" name="Group 1104"/>
            <p:cNvGrpSpPr>
              <a:grpSpLocks/>
            </p:cNvGrpSpPr>
            <p:nvPr/>
          </p:nvGrpSpPr>
          <p:grpSpPr bwMode="auto">
            <a:xfrm>
              <a:off x="4126" y="3300"/>
              <a:ext cx="269" cy="221"/>
              <a:chOff x="2839" y="3501"/>
              <a:chExt cx="755" cy="803"/>
            </a:xfrm>
          </p:grpSpPr>
          <p:pic>
            <p:nvPicPr>
              <p:cNvPr id="18691" name="Picture 1105" descr="desktop_computer_stylized_med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92" name="Freeform 1106"/>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pic>
          <p:nvPicPr>
            <p:cNvPr id="18522" name="Picture 1107" descr="car_icon_sm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 y="1084"/>
              <a:ext cx="53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523" name="Group 1108"/>
            <p:cNvGrpSpPr>
              <a:grpSpLocks/>
            </p:cNvGrpSpPr>
            <p:nvPr/>
          </p:nvGrpSpPr>
          <p:grpSpPr bwMode="auto">
            <a:xfrm>
              <a:off x="3536" y="974"/>
              <a:ext cx="262" cy="243"/>
              <a:chOff x="2751" y="1851"/>
              <a:chExt cx="462" cy="478"/>
            </a:xfrm>
          </p:grpSpPr>
          <p:pic>
            <p:nvPicPr>
              <p:cNvPr id="18689" name="Picture 1109" descr="iphone_stylized_sm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90" name="Picture 1110" descr="antenna_radiation_stylize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24" name="Group 1111"/>
            <p:cNvGrpSpPr>
              <a:grpSpLocks/>
            </p:cNvGrpSpPr>
            <p:nvPr/>
          </p:nvGrpSpPr>
          <p:grpSpPr bwMode="auto">
            <a:xfrm>
              <a:off x="5191" y="3151"/>
              <a:ext cx="143" cy="303"/>
              <a:chOff x="4140" y="429"/>
              <a:chExt cx="1425" cy="2396"/>
            </a:xfrm>
          </p:grpSpPr>
          <p:sp>
            <p:nvSpPr>
              <p:cNvPr id="18657" name="Freeform 1112"/>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23" name="Rectangle 1113"/>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8659" name="Freeform 1114"/>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0" name="Freeform 1115"/>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26" name="Rectangle 1116"/>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8662" name="Group 1117"/>
              <p:cNvGrpSpPr>
                <a:grpSpLocks/>
              </p:cNvGrpSpPr>
              <p:nvPr/>
            </p:nvGrpSpPr>
            <p:grpSpPr bwMode="auto">
              <a:xfrm>
                <a:off x="4749" y="668"/>
                <a:ext cx="581" cy="145"/>
                <a:chOff x="614" y="2568"/>
                <a:chExt cx="725" cy="139"/>
              </a:xfrm>
            </p:grpSpPr>
            <p:sp>
              <p:nvSpPr>
                <p:cNvPr id="4352" name="AutoShape 1118"/>
                <p:cNvSpPr>
                  <a:spLocks noChangeArrowheads="1"/>
                </p:cNvSpPr>
                <p:nvPr/>
              </p:nvSpPr>
              <p:spPr bwMode="auto">
                <a:xfrm>
                  <a:off x="613" y="2566"/>
                  <a:ext cx="721" cy="14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53" name="AutoShape 1119"/>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4328" name="Rectangle 1120"/>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8664" name="Group 1121"/>
              <p:cNvGrpSpPr>
                <a:grpSpLocks/>
              </p:cNvGrpSpPr>
              <p:nvPr/>
            </p:nvGrpSpPr>
            <p:grpSpPr bwMode="auto">
              <a:xfrm>
                <a:off x="4747" y="994"/>
                <a:ext cx="581" cy="134"/>
                <a:chOff x="614" y="2568"/>
                <a:chExt cx="725" cy="139"/>
              </a:xfrm>
            </p:grpSpPr>
            <p:sp>
              <p:nvSpPr>
                <p:cNvPr id="4350" name="AutoShape 1122"/>
                <p:cNvSpPr>
                  <a:spLocks noChangeArrowheads="1"/>
                </p:cNvSpPr>
                <p:nvPr/>
              </p:nvSpPr>
              <p:spPr bwMode="auto">
                <a:xfrm>
                  <a:off x="615" y="2564"/>
                  <a:ext cx="721"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51" name="AutoShape 1123"/>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4330" name="Rectangle 1124"/>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31" name="Rectangle 1125"/>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8667" name="Group 1126"/>
              <p:cNvGrpSpPr>
                <a:grpSpLocks/>
              </p:cNvGrpSpPr>
              <p:nvPr/>
            </p:nvGrpSpPr>
            <p:grpSpPr bwMode="auto">
              <a:xfrm>
                <a:off x="4735" y="1627"/>
                <a:ext cx="582" cy="151"/>
                <a:chOff x="614" y="2568"/>
                <a:chExt cx="725" cy="139"/>
              </a:xfrm>
            </p:grpSpPr>
            <p:sp>
              <p:nvSpPr>
                <p:cNvPr id="4348" name="AutoShape 1127"/>
                <p:cNvSpPr>
                  <a:spLocks noChangeArrowheads="1"/>
                </p:cNvSpPr>
                <p:nvPr/>
              </p:nvSpPr>
              <p:spPr bwMode="auto">
                <a:xfrm>
                  <a:off x="618" y="2579"/>
                  <a:ext cx="720" cy="131"/>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49" name="AutoShape 1128"/>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8668" name="Freeform 1129"/>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669" name="Group 1130"/>
              <p:cNvGrpSpPr>
                <a:grpSpLocks/>
              </p:cNvGrpSpPr>
              <p:nvPr/>
            </p:nvGrpSpPr>
            <p:grpSpPr bwMode="auto">
              <a:xfrm>
                <a:off x="4739" y="1327"/>
                <a:ext cx="582" cy="139"/>
                <a:chOff x="614" y="2568"/>
                <a:chExt cx="725" cy="139"/>
              </a:xfrm>
            </p:grpSpPr>
            <p:sp>
              <p:nvSpPr>
                <p:cNvPr id="4346" name="AutoShape 1131"/>
                <p:cNvSpPr>
                  <a:spLocks noChangeArrowheads="1"/>
                </p:cNvSpPr>
                <p:nvPr/>
              </p:nvSpPr>
              <p:spPr bwMode="auto">
                <a:xfrm>
                  <a:off x="613" y="2571"/>
                  <a:ext cx="732" cy="13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47" name="AutoShape 1132"/>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4335" name="Rectangle 1133"/>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8671" name="Freeform 1134"/>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2" name="Freeform 1135"/>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38" name="Oval 1136"/>
              <p:cNvSpPr>
                <a:spLocks noChangeArrowheads="1"/>
              </p:cNvSpPr>
              <p:nvPr/>
            </p:nvSpPr>
            <p:spPr bwMode="auto">
              <a:xfrm>
                <a:off x="5515" y="2611"/>
                <a:ext cx="50" cy="95"/>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8674" name="Freeform 1137"/>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40" name="AutoShape 1138"/>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41" name="AutoShape 1139"/>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42" name="Oval 1140"/>
              <p:cNvSpPr>
                <a:spLocks noChangeArrowheads="1"/>
              </p:cNvSpPr>
              <p:nvPr/>
            </p:nvSpPr>
            <p:spPr bwMode="auto">
              <a:xfrm>
                <a:off x="4309" y="2382"/>
                <a:ext cx="159" cy="142"/>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43" name="Oval 1141"/>
              <p:cNvSpPr>
                <a:spLocks noChangeArrowheads="1"/>
              </p:cNvSpPr>
              <p:nvPr/>
            </p:nvSpPr>
            <p:spPr bwMode="auto">
              <a:xfrm>
                <a:off x="4489" y="2382"/>
                <a:ext cx="159" cy="142"/>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4344" name="Oval 1142"/>
              <p:cNvSpPr>
                <a:spLocks noChangeArrowheads="1"/>
              </p:cNvSpPr>
              <p:nvPr/>
            </p:nvSpPr>
            <p:spPr bwMode="auto">
              <a:xfrm>
                <a:off x="4658" y="2382"/>
                <a:ext cx="159" cy="142"/>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45" name="Rectangle 1143"/>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18525" name="Group 1144"/>
            <p:cNvGrpSpPr>
              <a:grpSpLocks/>
            </p:cNvGrpSpPr>
            <p:nvPr/>
          </p:nvGrpSpPr>
          <p:grpSpPr bwMode="auto">
            <a:xfrm>
              <a:off x="4992" y="3341"/>
              <a:ext cx="143" cy="303"/>
              <a:chOff x="4140" y="429"/>
              <a:chExt cx="1425" cy="2396"/>
            </a:xfrm>
          </p:grpSpPr>
          <p:sp>
            <p:nvSpPr>
              <p:cNvPr id="18625" name="Freeform 1145"/>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91" name="Rectangle 1146"/>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8627" name="Freeform 1147"/>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28" name="Freeform 1148"/>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94" name="Rectangle 1149"/>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8630" name="Group 1150"/>
              <p:cNvGrpSpPr>
                <a:grpSpLocks/>
              </p:cNvGrpSpPr>
              <p:nvPr/>
            </p:nvGrpSpPr>
            <p:grpSpPr bwMode="auto">
              <a:xfrm>
                <a:off x="4749" y="668"/>
                <a:ext cx="581" cy="145"/>
                <a:chOff x="614" y="2568"/>
                <a:chExt cx="725" cy="139"/>
              </a:xfrm>
            </p:grpSpPr>
            <p:sp>
              <p:nvSpPr>
                <p:cNvPr id="4320" name="AutoShape 1151"/>
                <p:cNvSpPr>
                  <a:spLocks noChangeArrowheads="1"/>
                </p:cNvSpPr>
                <p:nvPr/>
              </p:nvSpPr>
              <p:spPr bwMode="auto">
                <a:xfrm>
                  <a:off x="613" y="2566"/>
                  <a:ext cx="721" cy="14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21" name="AutoShape 1152"/>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4296" name="Rectangle 1153"/>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8632" name="Group 1154"/>
              <p:cNvGrpSpPr>
                <a:grpSpLocks/>
              </p:cNvGrpSpPr>
              <p:nvPr/>
            </p:nvGrpSpPr>
            <p:grpSpPr bwMode="auto">
              <a:xfrm>
                <a:off x="4747" y="994"/>
                <a:ext cx="581" cy="134"/>
                <a:chOff x="614" y="2568"/>
                <a:chExt cx="725" cy="139"/>
              </a:xfrm>
            </p:grpSpPr>
            <p:sp>
              <p:nvSpPr>
                <p:cNvPr id="4318" name="AutoShape 1155"/>
                <p:cNvSpPr>
                  <a:spLocks noChangeArrowheads="1"/>
                </p:cNvSpPr>
                <p:nvPr/>
              </p:nvSpPr>
              <p:spPr bwMode="auto">
                <a:xfrm>
                  <a:off x="615" y="2564"/>
                  <a:ext cx="721"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19" name="AutoShape 1156"/>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4298" name="Rectangle 1157"/>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299" name="Rectangle 1158"/>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8635" name="Group 1159"/>
              <p:cNvGrpSpPr>
                <a:grpSpLocks/>
              </p:cNvGrpSpPr>
              <p:nvPr/>
            </p:nvGrpSpPr>
            <p:grpSpPr bwMode="auto">
              <a:xfrm>
                <a:off x="4735" y="1627"/>
                <a:ext cx="582" cy="151"/>
                <a:chOff x="614" y="2568"/>
                <a:chExt cx="725" cy="139"/>
              </a:xfrm>
            </p:grpSpPr>
            <p:sp>
              <p:nvSpPr>
                <p:cNvPr id="4316" name="AutoShape 1160"/>
                <p:cNvSpPr>
                  <a:spLocks noChangeArrowheads="1"/>
                </p:cNvSpPr>
                <p:nvPr/>
              </p:nvSpPr>
              <p:spPr bwMode="auto">
                <a:xfrm>
                  <a:off x="618" y="2579"/>
                  <a:ext cx="720" cy="131"/>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17" name="AutoShape 1161"/>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8636" name="Freeform 1162"/>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637" name="Group 1163"/>
              <p:cNvGrpSpPr>
                <a:grpSpLocks/>
              </p:cNvGrpSpPr>
              <p:nvPr/>
            </p:nvGrpSpPr>
            <p:grpSpPr bwMode="auto">
              <a:xfrm>
                <a:off x="4739" y="1327"/>
                <a:ext cx="582" cy="139"/>
                <a:chOff x="614" y="2568"/>
                <a:chExt cx="725" cy="139"/>
              </a:xfrm>
            </p:grpSpPr>
            <p:sp>
              <p:nvSpPr>
                <p:cNvPr id="4314" name="AutoShape 1164"/>
                <p:cNvSpPr>
                  <a:spLocks noChangeArrowheads="1"/>
                </p:cNvSpPr>
                <p:nvPr/>
              </p:nvSpPr>
              <p:spPr bwMode="auto">
                <a:xfrm>
                  <a:off x="613" y="2571"/>
                  <a:ext cx="732" cy="13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15" name="AutoShape 1165"/>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4303" name="Rectangle 1166"/>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8639" name="Freeform 1167"/>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0" name="Freeform 1168"/>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6" name="Oval 1169"/>
              <p:cNvSpPr>
                <a:spLocks noChangeArrowheads="1"/>
              </p:cNvSpPr>
              <p:nvPr/>
            </p:nvSpPr>
            <p:spPr bwMode="auto">
              <a:xfrm>
                <a:off x="5515" y="2611"/>
                <a:ext cx="50" cy="95"/>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8642" name="Freeform 1170"/>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8" name="AutoShape 1171"/>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09" name="AutoShape 1172"/>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10" name="Oval 1173"/>
              <p:cNvSpPr>
                <a:spLocks noChangeArrowheads="1"/>
              </p:cNvSpPr>
              <p:nvPr/>
            </p:nvSpPr>
            <p:spPr bwMode="auto">
              <a:xfrm>
                <a:off x="4309" y="2382"/>
                <a:ext cx="159" cy="142"/>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11" name="Oval 1174"/>
              <p:cNvSpPr>
                <a:spLocks noChangeArrowheads="1"/>
              </p:cNvSpPr>
              <p:nvPr/>
            </p:nvSpPr>
            <p:spPr bwMode="auto">
              <a:xfrm>
                <a:off x="4489" y="2382"/>
                <a:ext cx="159" cy="142"/>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4312" name="Oval 1175"/>
              <p:cNvSpPr>
                <a:spLocks noChangeArrowheads="1"/>
              </p:cNvSpPr>
              <p:nvPr/>
            </p:nvSpPr>
            <p:spPr bwMode="auto">
              <a:xfrm>
                <a:off x="4658" y="2382"/>
                <a:ext cx="159" cy="142"/>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313" name="Rectangle 1176"/>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18526" name="Group 1177"/>
            <p:cNvGrpSpPr>
              <a:grpSpLocks/>
            </p:cNvGrpSpPr>
            <p:nvPr/>
          </p:nvGrpSpPr>
          <p:grpSpPr bwMode="auto">
            <a:xfrm>
              <a:off x="3340" y="1287"/>
              <a:ext cx="337" cy="257"/>
              <a:chOff x="877" y="1008"/>
              <a:chExt cx="2747" cy="2591"/>
            </a:xfrm>
          </p:grpSpPr>
          <p:pic>
            <p:nvPicPr>
              <p:cNvPr id="18602" name="Picture 1178" descr="antenna_stylize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03" name="Picture 1179" descr="laptop_keyboar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04" name="Freeform 1180"/>
              <p:cNvSpPr>
                <a:spLocks/>
              </p:cNvSpPr>
              <p:nvPr/>
            </p:nvSpPr>
            <p:spPr bwMode="auto">
              <a:xfrm>
                <a:off x="1753" y="1603"/>
                <a:ext cx="1807" cy="1322"/>
              </a:xfrm>
              <a:custGeom>
                <a:avLst/>
                <a:gdLst>
                  <a:gd name="T0" fmla="*/ 73 w 2982"/>
                  <a:gd name="T1" fmla="*/ 0 h 2442"/>
                  <a:gd name="T2" fmla="*/ 0 w 2982"/>
                  <a:gd name="T3" fmla="*/ 149 h 2442"/>
                  <a:gd name="T4" fmla="*/ 323 w 2982"/>
                  <a:gd name="T5" fmla="*/ 210 h 2442"/>
                  <a:gd name="T6" fmla="*/ 402 w 2982"/>
                  <a:gd name="T7" fmla="*/ 27 h 2442"/>
                  <a:gd name="T8" fmla="*/ 73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605" name="Picture 1181" descr="scre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06" name="Freeform 1182"/>
              <p:cNvSpPr>
                <a:spLocks/>
              </p:cNvSpPr>
              <p:nvPr/>
            </p:nvSpPr>
            <p:spPr bwMode="auto">
              <a:xfrm>
                <a:off x="2082" y="1564"/>
                <a:ext cx="1531" cy="246"/>
              </a:xfrm>
              <a:custGeom>
                <a:avLst/>
                <a:gdLst>
                  <a:gd name="T0" fmla="*/ 2 w 2528"/>
                  <a:gd name="T1" fmla="*/ 0 h 455"/>
                  <a:gd name="T2" fmla="*/ 340 w 2528"/>
                  <a:gd name="T3" fmla="*/ 29 h 455"/>
                  <a:gd name="T4" fmla="*/ 334 w 2528"/>
                  <a:gd name="T5" fmla="*/ 39 h 455"/>
                  <a:gd name="T6" fmla="*/ 0 w 2528"/>
                  <a:gd name="T7" fmla="*/ 8 h 455"/>
                  <a:gd name="T8" fmla="*/ 2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07" name="Freeform 1183"/>
              <p:cNvSpPr>
                <a:spLocks/>
              </p:cNvSpPr>
              <p:nvPr/>
            </p:nvSpPr>
            <p:spPr bwMode="auto">
              <a:xfrm>
                <a:off x="1737" y="1562"/>
                <a:ext cx="425" cy="1024"/>
              </a:xfrm>
              <a:custGeom>
                <a:avLst/>
                <a:gdLst>
                  <a:gd name="T0" fmla="*/ 78 w 702"/>
                  <a:gd name="T1" fmla="*/ 0 h 1893"/>
                  <a:gd name="T2" fmla="*/ 0 w 702"/>
                  <a:gd name="T3" fmla="*/ 160 h 1893"/>
                  <a:gd name="T4" fmla="*/ 15 w 702"/>
                  <a:gd name="T5" fmla="*/ 162 h 1893"/>
                  <a:gd name="T6" fmla="*/ 94 w 702"/>
                  <a:gd name="T7" fmla="*/ 4 h 1893"/>
                  <a:gd name="T8" fmla="*/ 78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08" name="Freeform 1184"/>
              <p:cNvSpPr>
                <a:spLocks/>
              </p:cNvSpPr>
              <p:nvPr/>
            </p:nvSpPr>
            <p:spPr bwMode="auto">
              <a:xfrm>
                <a:off x="3144" y="1745"/>
                <a:ext cx="458" cy="1182"/>
              </a:xfrm>
              <a:custGeom>
                <a:avLst/>
                <a:gdLst>
                  <a:gd name="T0" fmla="*/ 102 w 756"/>
                  <a:gd name="T1" fmla="*/ 0 h 2184"/>
                  <a:gd name="T2" fmla="*/ 19 w 756"/>
                  <a:gd name="T3" fmla="*/ 187 h 2184"/>
                  <a:gd name="T4" fmla="*/ 0 w 756"/>
                  <a:gd name="T5" fmla="*/ 184 h 2184"/>
                  <a:gd name="T6" fmla="*/ 81 w 756"/>
                  <a:gd name="T7" fmla="*/ 6 h 2184"/>
                  <a:gd name="T8" fmla="*/ 102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09" name="Freeform 1185"/>
              <p:cNvSpPr>
                <a:spLocks/>
              </p:cNvSpPr>
              <p:nvPr/>
            </p:nvSpPr>
            <p:spPr bwMode="auto">
              <a:xfrm>
                <a:off x="1732" y="2534"/>
                <a:ext cx="1680" cy="399"/>
              </a:xfrm>
              <a:custGeom>
                <a:avLst/>
                <a:gdLst>
                  <a:gd name="T0" fmla="*/ 4 w 2773"/>
                  <a:gd name="T1" fmla="*/ 0 h 738"/>
                  <a:gd name="T2" fmla="*/ 0 w 2773"/>
                  <a:gd name="T3" fmla="*/ 9 h 738"/>
                  <a:gd name="T4" fmla="*/ 328 w 2773"/>
                  <a:gd name="T5" fmla="*/ 63 h 738"/>
                  <a:gd name="T6" fmla="*/ 320 w 2773"/>
                  <a:gd name="T7" fmla="*/ 51 h 738"/>
                  <a:gd name="T8" fmla="*/ 4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0" name="Freeform 1186"/>
              <p:cNvSpPr>
                <a:spLocks/>
              </p:cNvSpPr>
              <p:nvPr/>
            </p:nvSpPr>
            <p:spPr bwMode="auto">
              <a:xfrm>
                <a:off x="3195" y="1755"/>
                <a:ext cx="429" cy="1187"/>
              </a:xfrm>
              <a:custGeom>
                <a:avLst/>
                <a:gdLst>
                  <a:gd name="T0" fmla="*/ 127 w 637"/>
                  <a:gd name="T1" fmla="*/ 0 h 1659"/>
                  <a:gd name="T2" fmla="*/ 131 w 637"/>
                  <a:gd name="T3" fmla="*/ 0 h 1659"/>
                  <a:gd name="T4" fmla="*/ 14 w 637"/>
                  <a:gd name="T5" fmla="*/ 434 h 1659"/>
                  <a:gd name="T6" fmla="*/ 0 w 637"/>
                  <a:gd name="T7" fmla="*/ 431 h 1659"/>
                  <a:gd name="T8" fmla="*/ 127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1" name="Freeform 1187"/>
              <p:cNvSpPr>
                <a:spLocks/>
              </p:cNvSpPr>
              <p:nvPr/>
            </p:nvSpPr>
            <p:spPr bwMode="auto">
              <a:xfrm>
                <a:off x="1734" y="2587"/>
                <a:ext cx="1494" cy="394"/>
              </a:xfrm>
              <a:custGeom>
                <a:avLst/>
                <a:gdLst>
                  <a:gd name="T0" fmla="*/ 0 w 2216"/>
                  <a:gd name="T1" fmla="*/ 0 h 550"/>
                  <a:gd name="T2" fmla="*/ 2 w 2216"/>
                  <a:gd name="T3" fmla="*/ 15 h 550"/>
                  <a:gd name="T4" fmla="*/ 447 w 2216"/>
                  <a:gd name="T5" fmla="*/ 145 h 550"/>
                  <a:gd name="T6" fmla="*/ 458 w 2216"/>
                  <a:gd name="T7" fmla="*/ 13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612" name="Group 1188"/>
              <p:cNvGrpSpPr>
                <a:grpSpLocks/>
              </p:cNvGrpSpPr>
              <p:nvPr/>
            </p:nvGrpSpPr>
            <p:grpSpPr bwMode="auto">
              <a:xfrm>
                <a:off x="1709" y="3008"/>
                <a:ext cx="507" cy="234"/>
                <a:chOff x="1740" y="2642"/>
                <a:chExt cx="752" cy="327"/>
              </a:xfrm>
            </p:grpSpPr>
            <p:sp>
              <p:nvSpPr>
                <p:cNvPr id="18619" name="Freeform 1189"/>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20" name="Freeform 1190"/>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21" name="Freeform 1191"/>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22" name="Freeform 1192"/>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23" name="Freeform 1193"/>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24" name="Freeform 1194"/>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613" name="Freeform 1195"/>
              <p:cNvSpPr>
                <a:spLocks/>
              </p:cNvSpPr>
              <p:nvPr/>
            </p:nvSpPr>
            <p:spPr bwMode="auto">
              <a:xfrm>
                <a:off x="2577" y="3043"/>
                <a:ext cx="614" cy="514"/>
              </a:xfrm>
              <a:custGeom>
                <a:avLst/>
                <a:gdLst>
                  <a:gd name="T0" fmla="*/ 1 w 990"/>
                  <a:gd name="T1" fmla="*/ 131 h 792"/>
                  <a:gd name="T2" fmla="*/ 146 w 990"/>
                  <a:gd name="T3" fmla="*/ 0 h 792"/>
                  <a:gd name="T4" fmla="*/ 146 w 990"/>
                  <a:gd name="T5" fmla="*/ 10 h 792"/>
                  <a:gd name="T6" fmla="*/ 0 w 990"/>
                  <a:gd name="T7" fmla="*/ 141 h 792"/>
                  <a:gd name="T8" fmla="*/ 1 w 990"/>
                  <a:gd name="T9" fmla="*/ 131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4" name="Freeform 1196"/>
              <p:cNvSpPr>
                <a:spLocks/>
              </p:cNvSpPr>
              <p:nvPr/>
            </p:nvSpPr>
            <p:spPr bwMode="auto">
              <a:xfrm>
                <a:off x="1010" y="3084"/>
                <a:ext cx="1571" cy="469"/>
              </a:xfrm>
              <a:custGeom>
                <a:avLst/>
                <a:gdLst>
                  <a:gd name="T0" fmla="*/ 1 w 2532"/>
                  <a:gd name="T1" fmla="*/ 0 h 723"/>
                  <a:gd name="T2" fmla="*/ 6 w 2532"/>
                  <a:gd name="T3" fmla="*/ 0 h 723"/>
                  <a:gd name="T4" fmla="*/ 375 w 2532"/>
                  <a:gd name="T5" fmla="*/ 120 h 723"/>
                  <a:gd name="T6" fmla="*/ 375 w 2532"/>
                  <a:gd name="T7" fmla="*/ 128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5" name="Freeform 1197"/>
              <p:cNvSpPr>
                <a:spLocks/>
              </p:cNvSpPr>
              <p:nvPr/>
            </p:nvSpPr>
            <p:spPr bwMode="auto">
              <a:xfrm>
                <a:off x="1011" y="2998"/>
                <a:ext cx="17" cy="95"/>
              </a:xfrm>
              <a:custGeom>
                <a:avLst/>
                <a:gdLst>
                  <a:gd name="T0" fmla="*/ 5 w 26"/>
                  <a:gd name="T1" fmla="*/ 2 h 147"/>
                  <a:gd name="T2" fmla="*/ 5 w 26"/>
                  <a:gd name="T3" fmla="*/ 25 h 147"/>
                  <a:gd name="T4" fmla="*/ 0 w 26"/>
                  <a:gd name="T5" fmla="*/ 25 h 147"/>
                  <a:gd name="T6" fmla="*/ 1 w 26"/>
                  <a:gd name="T7" fmla="*/ 0 h 147"/>
                  <a:gd name="T8" fmla="*/ 5 w 26"/>
                  <a:gd name="T9" fmla="*/ 2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6" name="Freeform 1198"/>
              <p:cNvSpPr>
                <a:spLocks/>
              </p:cNvSpPr>
              <p:nvPr/>
            </p:nvSpPr>
            <p:spPr bwMode="auto">
              <a:xfrm>
                <a:off x="1012" y="2611"/>
                <a:ext cx="730" cy="393"/>
              </a:xfrm>
              <a:custGeom>
                <a:avLst/>
                <a:gdLst>
                  <a:gd name="T0" fmla="*/ 174 w 1176"/>
                  <a:gd name="T1" fmla="*/ 0 h 606"/>
                  <a:gd name="T2" fmla="*/ 0 w 1176"/>
                  <a:gd name="T3" fmla="*/ 106 h 606"/>
                  <a:gd name="T4" fmla="*/ 4 w 1176"/>
                  <a:gd name="T5" fmla="*/ 107 h 606"/>
                  <a:gd name="T6" fmla="*/ 174 w 1176"/>
                  <a:gd name="T7" fmla="*/ 3 h 606"/>
                  <a:gd name="T8" fmla="*/ 174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7" name="Freeform 1199"/>
              <p:cNvSpPr>
                <a:spLocks/>
              </p:cNvSpPr>
              <p:nvPr/>
            </p:nvSpPr>
            <p:spPr bwMode="auto">
              <a:xfrm>
                <a:off x="1061" y="3018"/>
                <a:ext cx="1490" cy="451"/>
              </a:xfrm>
              <a:custGeom>
                <a:avLst/>
                <a:gdLst>
                  <a:gd name="T0" fmla="*/ 1 w 2532"/>
                  <a:gd name="T1" fmla="*/ 0 h 723"/>
                  <a:gd name="T2" fmla="*/ 4 w 2532"/>
                  <a:gd name="T3" fmla="*/ 0 h 723"/>
                  <a:gd name="T4" fmla="*/ 304 w 2532"/>
                  <a:gd name="T5" fmla="*/ 103 h 723"/>
                  <a:gd name="T6" fmla="*/ 303 w 2532"/>
                  <a:gd name="T7" fmla="*/ 109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8" name="Freeform 1200"/>
              <p:cNvSpPr>
                <a:spLocks/>
              </p:cNvSpPr>
              <p:nvPr/>
            </p:nvSpPr>
            <p:spPr bwMode="auto">
              <a:xfrm flipV="1">
                <a:off x="2549" y="2986"/>
                <a:ext cx="608" cy="467"/>
              </a:xfrm>
              <a:custGeom>
                <a:avLst/>
                <a:gdLst>
                  <a:gd name="T0" fmla="*/ 0 w 2532"/>
                  <a:gd name="T1" fmla="*/ 0 h 723"/>
                  <a:gd name="T2" fmla="*/ 0 w 2532"/>
                  <a:gd name="T3" fmla="*/ 0 h 723"/>
                  <a:gd name="T4" fmla="*/ 8 w 2532"/>
                  <a:gd name="T5" fmla="*/ 118 h 723"/>
                  <a:gd name="T6" fmla="*/ 8 w 2532"/>
                  <a:gd name="T7" fmla="*/ 126 h 723"/>
                  <a:gd name="T8" fmla="*/ 0 w 2532"/>
                  <a:gd name="T9" fmla="*/ 4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27" name="Group 1201"/>
            <p:cNvGrpSpPr>
              <a:grpSpLocks/>
            </p:cNvGrpSpPr>
            <p:nvPr/>
          </p:nvGrpSpPr>
          <p:grpSpPr bwMode="auto">
            <a:xfrm>
              <a:off x="4329" y="3456"/>
              <a:ext cx="299" cy="257"/>
              <a:chOff x="877" y="1008"/>
              <a:chExt cx="2747" cy="2591"/>
            </a:xfrm>
          </p:grpSpPr>
          <p:pic>
            <p:nvPicPr>
              <p:cNvPr id="18579" name="Picture 1202" descr="antenna_styliz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80" name="Picture 1203" descr="laptop_keyboar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81" name="Freeform 1204"/>
              <p:cNvSpPr>
                <a:spLocks/>
              </p:cNvSpPr>
              <p:nvPr/>
            </p:nvSpPr>
            <p:spPr bwMode="auto">
              <a:xfrm>
                <a:off x="1753" y="1603"/>
                <a:ext cx="1807" cy="1322"/>
              </a:xfrm>
              <a:custGeom>
                <a:avLst/>
                <a:gdLst>
                  <a:gd name="T0" fmla="*/ 73 w 2982"/>
                  <a:gd name="T1" fmla="*/ 0 h 2442"/>
                  <a:gd name="T2" fmla="*/ 0 w 2982"/>
                  <a:gd name="T3" fmla="*/ 149 h 2442"/>
                  <a:gd name="T4" fmla="*/ 323 w 2982"/>
                  <a:gd name="T5" fmla="*/ 210 h 2442"/>
                  <a:gd name="T6" fmla="*/ 402 w 2982"/>
                  <a:gd name="T7" fmla="*/ 27 h 2442"/>
                  <a:gd name="T8" fmla="*/ 73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582" name="Picture 1205" descr="scree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83" name="Freeform 1206"/>
              <p:cNvSpPr>
                <a:spLocks/>
              </p:cNvSpPr>
              <p:nvPr/>
            </p:nvSpPr>
            <p:spPr bwMode="auto">
              <a:xfrm>
                <a:off x="2082" y="1564"/>
                <a:ext cx="1531" cy="246"/>
              </a:xfrm>
              <a:custGeom>
                <a:avLst/>
                <a:gdLst>
                  <a:gd name="T0" fmla="*/ 2 w 2528"/>
                  <a:gd name="T1" fmla="*/ 0 h 455"/>
                  <a:gd name="T2" fmla="*/ 340 w 2528"/>
                  <a:gd name="T3" fmla="*/ 29 h 455"/>
                  <a:gd name="T4" fmla="*/ 334 w 2528"/>
                  <a:gd name="T5" fmla="*/ 39 h 455"/>
                  <a:gd name="T6" fmla="*/ 0 w 2528"/>
                  <a:gd name="T7" fmla="*/ 8 h 455"/>
                  <a:gd name="T8" fmla="*/ 2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84" name="Freeform 1207"/>
              <p:cNvSpPr>
                <a:spLocks/>
              </p:cNvSpPr>
              <p:nvPr/>
            </p:nvSpPr>
            <p:spPr bwMode="auto">
              <a:xfrm>
                <a:off x="1737" y="1562"/>
                <a:ext cx="425" cy="1024"/>
              </a:xfrm>
              <a:custGeom>
                <a:avLst/>
                <a:gdLst>
                  <a:gd name="T0" fmla="*/ 78 w 702"/>
                  <a:gd name="T1" fmla="*/ 0 h 1893"/>
                  <a:gd name="T2" fmla="*/ 0 w 702"/>
                  <a:gd name="T3" fmla="*/ 160 h 1893"/>
                  <a:gd name="T4" fmla="*/ 15 w 702"/>
                  <a:gd name="T5" fmla="*/ 162 h 1893"/>
                  <a:gd name="T6" fmla="*/ 94 w 702"/>
                  <a:gd name="T7" fmla="*/ 4 h 1893"/>
                  <a:gd name="T8" fmla="*/ 78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85" name="Freeform 1208"/>
              <p:cNvSpPr>
                <a:spLocks/>
              </p:cNvSpPr>
              <p:nvPr/>
            </p:nvSpPr>
            <p:spPr bwMode="auto">
              <a:xfrm>
                <a:off x="3144" y="1745"/>
                <a:ext cx="458" cy="1182"/>
              </a:xfrm>
              <a:custGeom>
                <a:avLst/>
                <a:gdLst>
                  <a:gd name="T0" fmla="*/ 102 w 756"/>
                  <a:gd name="T1" fmla="*/ 0 h 2184"/>
                  <a:gd name="T2" fmla="*/ 19 w 756"/>
                  <a:gd name="T3" fmla="*/ 187 h 2184"/>
                  <a:gd name="T4" fmla="*/ 0 w 756"/>
                  <a:gd name="T5" fmla="*/ 184 h 2184"/>
                  <a:gd name="T6" fmla="*/ 81 w 756"/>
                  <a:gd name="T7" fmla="*/ 6 h 2184"/>
                  <a:gd name="T8" fmla="*/ 102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86" name="Freeform 1209"/>
              <p:cNvSpPr>
                <a:spLocks/>
              </p:cNvSpPr>
              <p:nvPr/>
            </p:nvSpPr>
            <p:spPr bwMode="auto">
              <a:xfrm>
                <a:off x="1732" y="2534"/>
                <a:ext cx="1680" cy="399"/>
              </a:xfrm>
              <a:custGeom>
                <a:avLst/>
                <a:gdLst>
                  <a:gd name="T0" fmla="*/ 4 w 2773"/>
                  <a:gd name="T1" fmla="*/ 0 h 738"/>
                  <a:gd name="T2" fmla="*/ 0 w 2773"/>
                  <a:gd name="T3" fmla="*/ 9 h 738"/>
                  <a:gd name="T4" fmla="*/ 328 w 2773"/>
                  <a:gd name="T5" fmla="*/ 63 h 738"/>
                  <a:gd name="T6" fmla="*/ 320 w 2773"/>
                  <a:gd name="T7" fmla="*/ 51 h 738"/>
                  <a:gd name="T8" fmla="*/ 4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87" name="Freeform 1210"/>
              <p:cNvSpPr>
                <a:spLocks/>
              </p:cNvSpPr>
              <p:nvPr/>
            </p:nvSpPr>
            <p:spPr bwMode="auto">
              <a:xfrm>
                <a:off x="3195" y="1755"/>
                <a:ext cx="429" cy="1187"/>
              </a:xfrm>
              <a:custGeom>
                <a:avLst/>
                <a:gdLst>
                  <a:gd name="T0" fmla="*/ 127 w 637"/>
                  <a:gd name="T1" fmla="*/ 0 h 1659"/>
                  <a:gd name="T2" fmla="*/ 131 w 637"/>
                  <a:gd name="T3" fmla="*/ 0 h 1659"/>
                  <a:gd name="T4" fmla="*/ 14 w 637"/>
                  <a:gd name="T5" fmla="*/ 434 h 1659"/>
                  <a:gd name="T6" fmla="*/ 0 w 637"/>
                  <a:gd name="T7" fmla="*/ 431 h 1659"/>
                  <a:gd name="T8" fmla="*/ 127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88" name="Freeform 1211"/>
              <p:cNvSpPr>
                <a:spLocks/>
              </p:cNvSpPr>
              <p:nvPr/>
            </p:nvSpPr>
            <p:spPr bwMode="auto">
              <a:xfrm>
                <a:off x="1734" y="2587"/>
                <a:ext cx="1494" cy="394"/>
              </a:xfrm>
              <a:custGeom>
                <a:avLst/>
                <a:gdLst>
                  <a:gd name="T0" fmla="*/ 0 w 2216"/>
                  <a:gd name="T1" fmla="*/ 0 h 550"/>
                  <a:gd name="T2" fmla="*/ 2 w 2216"/>
                  <a:gd name="T3" fmla="*/ 15 h 550"/>
                  <a:gd name="T4" fmla="*/ 447 w 2216"/>
                  <a:gd name="T5" fmla="*/ 145 h 550"/>
                  <a:gd name="T6" fmla="*/ 458 w 2216"/>
                  <a:gd name="T7" fmla="*/ 13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589" name="Group 1212"/>
              <p:cNvGrpSpPr>
                <a:grpSpLocks/>
              </p:cNvGrpSpPr>
              <p:nvPr/>
            </p:nvGrpSpPr>
            <p:grpSpPr bwMode="auto">
              <a:xfrm>
                <a:off x="1709" y="3008"/>
                <a:ext cx="507" cy="234"/>
                <a:chOff x="1740" y="2642"/>
                <a:chExt cx="752" cy="327"/>
              </a:xfrm>
            </p:grpSpPr>
            <p:sp>
              <p:nvSpPr>
                <p:cNvPr id="18596" name="Freeform 1213"/>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97" name="Freeform 1214"/>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98" name="Freeform 1215"/>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99" name="Freeform 1216"/>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00" name="Freeform 1217"/>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01" name="Freeform 1218"/>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590" name="Freeform 1219"/>
              <p:cNvSpPr>
                <a:spLocks/>
              </p:cNvSpPr>
              <p:nvPr/>
            </p:nvSpPr>
            <p:spPr bwMode="auto">
              <a:xfrm>
                <a:off x="2577" y="3043"/>
                <a:ext cx="614" cy="514"/>
              </a:xfrm>
              <a:custGeom>
                <a:avLst/>
                <a:gdLst>
                  <a:gd name="T0" fmla="*/ 1 w 990"/>
                  <a:gd name="T1" fmla="*/ 131 h 792"/>
                  <a:gd name="T2" fmla="*/ 146 w 990"/>
                  <a:gd name="T3" fmla="*/ 0 h 792"/>
                  <a:gd name="T4" fmla="*/ 146 w 990"/>
                  <a:gd name="T5" fmla="*/ 10 h 792"/>
                  <a:gd name="T6" fmla="*/ 0 w 990"/>
                  <a:gd name="T7" fmla="*/ 141 h 792"/>
                  <a:gd name="T8" fmla="*/ 1 w 990"/>
                  <a:gd name="T9" fmla="*/ 131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91" name="Freeform 1220"/>
              <p:cNvSpPr>
                <a:spLocks/>
              </p:cNvSpPr>
              <p:nvPr/>
            </p:nvSpPr>
            <p:spPr bwMode="auto">
              <a:xfrm>
                <a:off x="1010" y="3084"/>
                <a:ext cx="1571" cy="469"/>
              </a:xfrm>
              <a:custGeom>
                <a:avLst/>
                <a:gdLst>
                  <a:gd name="T0" fmla="*/ 1 w 2532"/>
                  <a:gd name="T1" fmla="*/ 0 h 723"/>
                  <a:gd name="T2" fmla="*/ 6 w 2532"/>
                  <a:gd name="T3" fmla="*/ 0 h 723"/>
                  <a:gd name="T4" fmla="*/ 375 w 2532"/>
                  <a:gd name="T5" fmla="*/ 120 h 723"/>
                  <a:gd name="T6" fmla="*/ 375 w 2532"/>
                  <a:gd name="T7" fmla="*/ 128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92" name="Freeform 1221"/>
              <p:cNvSpPr>
                <a:spLocks/>
              </p:cNvSpPr>
              <p:nvPr/>
            </p:nvSpPr>
            <p:spPr bwMode="auto">
              <a:xfrm>
                <a:off x="1011" y="2998"/>
                <a:ext cx="17" cy="95"/>
              </a:xfrm>
              <a:custGeom>
                <a:avLst/>
                <a:gdLst>
                  <a:gd name="T0" fmla="*/ 5 w 26"/>
                  <a:gd name="T1" fmla="*/ 2 h 147"/>
                  <a:gd name="T2" fmla="*/ 5 w 26"/>
                  <a:gd name="T3" fmla="*/ 25 h 147"/>
                  <a:gd name="T4" fmla="*/ 0 w 26"/>
                  <a:gd name="T5" fmla="*/ 25 h 147"/>
                  <a:gd name="T6" fmla="*/ 1 w 26"/>
                  <a:gd name="T7" fmla="*/ 0 h 147"/>
                  <a:gd name="T8" fmla="*/ 5 w 26"/>
                  <a:gd name="T9" fmla="*/ 2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93" name="Freeform 1222"/>
              <p:cNvSpPr>
                <a:spLocks/>
              </p:cNvSpPr>
              <p:nvPr/>
            </p:nvSpPr>
            <p:spPr bwMode="auto">
              <a:xfrm>
                <a:off x="1012" y="2611"/>
                <a:ext cx="730" cy="393"/>
              </a:xfrm>
              <a:custGeom>
                <a:avLst/>
                <a:gdLst>
                  <a:gd name="T0" fmla="*/ 174 w 1176"/>
                  <a:gd name="T1" fmla="*/ 0 h 606"/>
                  <a:gd name="T2" fmla="*/ 0 w 1176"/>
                  <a:gd name="T3" fmla="*/ 106 h 606"/>
                  <a:gd name="T4" fmla="*/ 4 w 1176"/>
                  <a:gd name="T5" fmla="*/ 107 h 606"/>
                  <a:gd name="T6" fmla="*/ 174 w 1176"/>
                  <a:gd name="T7" fmla="*/ 3 h 606"/>
                  <a:gd name="T8" fmla="*/ 174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94" name="Freeform 1223"/>
              <p:cNvSpPr>
                <a:spLocks/>
              </p:cNvSpPr>
              <p:nvPr/>
            </p:nvSpPr>
            <p:spPr bwMode="auto">
              <a:xfrm>
                <a:off x="1061" y="3018"/>
                <a:ext cx="1490" cy="451"/>
              </a:xfrm>
              <a:custGeom>
                <a:avLst/>
                <a:gdLst>
                  <a:gd name="T0" fmla="*/ 1 w 2532"/>
                  <a:gd name="T1" fmla="*/ 0 h 723"/>
                  <a:gd name="T2" fmla="*/ 4 w 2532"/>
                  <a:gd name="T3" fmla="*/ 0 h 723"/>
                  <a:gd name="T4" fmla="*/ 304 w 2532"/>
                  <a:gd name="T5" fmla="*/ 103 h 723"/>
                  <a:gd name="T6" fmla="*/ 303 w 2532"/>
                  <a:gd name="T7" fmla="*/ 109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95" name="Freeform 1224"/>
              <p:cNvSpPr>
                <a:spLocks/>
              </p:cNvSpPr>
              <p:nvPr/>
            </p:nvSpPr>
            <p:spPr bwMode="auto">
              <a:xfrm flipV="1">
                <a:off x="2549" y="2986"/>
                <a:ext cx="608" cy="467"/>
              </a:xfrm>
              <a:custGeom>
                <a:avLst/>
                <a:gdLst>
                  <a:gd name="T0" fmla="*/ 0 w 2532"/>
                  <a:gd name="T1" fmla="*/ 0 h 723"/>
                  <a:gd name="T2" fmla="*/ 0 w 2532"/>
                  <a:gd name="T3" fmla="*/ 0 h 723"/>
                  <a:gd name="T4" fmla="*/ 8 w 2532"/>
                  <a:gd name="T5" fmla="*/ 118 h 723"/>
                  <a:gd name="T6" fmla="*/ 8 w 2532"/>
                  <a:gd name="T7" fmla="*/ 126 h 723"/>
                  <a:gd name="T8" fmla="*/ 0 w 2532"/>
                  <a:gd name="T9" fmla="*/ 4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28" name="Group 1225"/>
            <p:cNvGrpSpPr>
              <a:grpSpLocks/>
            </p:cNvGrpSpPr>
            <p:nvPr/>
          </p:nvGrpSpPr>
          <p:grpSpPr bwMode="auto">
            <a:xfrm>
              <a:off x="3503" y="1916"/>
              <a:ext cx="280" cy="257"/>
              <a:chOff x="877" y="1008"/>
              <a:chExt cx="2747" cy="2591"/>
            </a:xfrm>
          </p:grpSpPr>
          <p:pic>
            <p:nvPicPr>
              <p:cNvPr id="18556" name="Picture 1226" descr="antenna_stylize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57" name="Picture 1227" descr="laptop_keyboar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58" name="Freeform 1228"/>
              <p:cNvSpPr>
                <a:spLocks/>
              </p:cNvSpPr>
              <p:nvPr/>
            </p:nvSpPr>
            <p:spPr bwMode="auto">
              <a:xfrm>
                <a:off x="1753" y="1603"/>
                <a:ext cx="1807" cy="1322"/>
              </a:xfrm>
              <a:custGeom>
                <a:avLst/>
                <a:gdLst>
                  <a:gd name="T0" fmla="*/ 73 w 2982"/>
                  <a:gd name="T1" fmla="*/ 0 h 2442"/>
                  <a:gd name="T2" fmla="*/ 0 w 2982"/>
                  <a:gd name="T3" fmla="*/ 149 h 2442"/>
                  <a:gd name="T4" fmla="*/ 323 w 2982"/>
                  <a:gd name="T5" fmla="*/ 210 h 2442"/>
                  <a:gd name="T6" fmla="*/ 402 w 2982"/>
                  <a:gd name="T7" fmla="*/ 27 h 2442"/>
                  <a:gd name="T8" fmla="*/ 73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559" name="Picture 1229" descr="screen"/>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60" name="Freeform 1230"/>
              <p:cNvSpPr>
                <a:spLocks/>
              </p:cNvSpPr>
              <p:nvPr/>
            </p:nvSpPr>
            <p:spPr bwMode="auto">
              <a:xfrm>
                <a:off x="2082" y="1564"/>
                <a:ext cx="1531" cy="246"/>
              </a:xfrm>
              <a:custGeom>
                <a:avLst/>
                <a:gdLst>
                  <a:gd name="T0" fmla="*/ 2 w 2528"/>
                  <a:gd name="T1" fmla="*/ 0 h 455"/>
                  <a:gd name="T2" fmla="*/ 340 w 2528"/>
                  <a:gd name="T3" fmla="*/ 29 h 455"/>
                  <a:gd name="T4" fmla="*/ 334 w 2528"/>
                  <a:gd name="T5" fmla="*/ 39 h 455"/>
                  <a:gd name="T6" fmla="*/ 0 w 2528"/>
                  <a:gd name="T7" fmla="*/ 8 h 455"/>
                  <a:gd name="T8" fmla="*/ 2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1" name="Freeform 1231"/>
              <p:cNvSpPr>
                <a:spLocks/>
              </p:cNvSpPr>
              <p:nvPr/>
            </p:nvSpPr>
            <p:spPr bwMode="auto">
              <a:xfrm>
                <a:off x="1737" y="1562"/>
                <a:ext cx="425" cy="1024"/>
              </a:xfrm>
              <a:custGeom>
                <a:avLst/>
                <a:gdLst>
                  <a:gd name="T0" fmla="*/ 78 w 702"/>
                  <a:gd name="T1" fmla="*/ 0 h 1893"/>
                  <a:gd name="T2" fmla="*/ 0 w 702"/>
                  <a:gd name="T3" fmla="*/ 160 h 1893"/>
                  <a:gd name="T4" fmla="*/ 15 w 702"/>
                  <a:gd name="T5" fmla="*/ 162 h 1893"/>
                  <a:gd name="T6" fmla="*/ 94 w 702"/>
                  <a:gd name="T7" fmla="*/ 4 h 1893"/>
                  <a:gd name="T8" fmla="*/ 78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2" name="Freeform 1232"/>
              <p:cNvSpPr>
                <a:spLocks/>
              </p:cNvSpPr>
              <p:nvPr/>
            </p:nvSpPr>
            <p:spPr bwMode="auto">
              <a:xfrm>
                <a:off x="3144" y="1745"/>
                <a:ext cx="458" cy="1182"/>
              </a:xfrm>
              <a:custGeom>
                <a:avLst/>
                <a:gdLst>
                  <a:gd name="T0" fmla="*/ 102 w 756"/>
                  <a:gd name="T1" fmla="*/ 0 h 2184"/>
                  <a:gd name="T2" fmla="*/ 19 w 756"/>
                  <a:gd name="T3" fmla="*/ 187 h 2184"/>
                  <a:gd name="T4" fmla="*/ 0 w 756"/>
                  <a:gd name="T5" fmla="*/ 184 h 2184"/>
                  <a:gd name="T6" fmla="*/ 81 w 756"/>
                  <a:gd name="T7" fmla="*/ 6 h 2184"/>
                  <a:gd name="T8" fmla="*/ 102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3" name="Freeform 1233"/>
              <p:cNvSpPr>
                <a:spLocks/>
              </p:cNvSpPr>
              <p:nvPr/>
            </p:nvSpPr>
            <p:spPr bwMode="auto">
              <a:xfrm>
                <a:off x="1732" y="2534"/>
                <a:ext cx="1680" cy="399"/>
              </a:xfrm>
              <a:custGeom>
                <a:avLst/>
                <a:gdLst>
                  <a:gd name="T0" fmla="*/ 4 w 2773"/>
                  <a:gd name="T1" fmla="*/ 0 h 738"/>
                  <a:gd name="T2" fmla="*/ 0 w 2773"/>
                  <a:gd name="T3" fmla="*/ 9 h 738"/>
                  <a:gd name="T4" fmla="*/ 328 w 2773"/>
                  <a:gd name="T5" fmla="*/ 63 h 738"/>
                  <a:gd name="T6" fmla="*/ 320 w 2773"/>
                  <a:gd name="T7" fmla="*/ 51 h 738"/>
                  <a:gd name="T8" fmla="*/ 4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4" name="Freeform 1234"/>
              <p:cNvSpPr>
                <a:spLocks/>
              </p:cNvSpPr>
              <p:nvPr/>
            </p:nvSpPr>
            <p:spPr bwMode="auto">
              <a:xfrm>
                <a:off x="3195" y="1755"/>
                <a:ext cx="429" cy="1187"/>
              </a:xfrm>
              <a:custGeom>
                <a:avLst/>
                <a:gdLst>
                  <a:gd name="T0" fmla="*/ 127 w 637"/>
                  <a:gd name="T1" fmla="*/ 0 h 1659"/>
                  <a:gd name="T2" fmla="*/ 131 w 637"/>
                  <a:gd name="T3" fmla="*/ 0 h 1659"/>
                  <a:gd name="T4" fmla="*/ 14 w 637"/>
                  <a:gd name="T5" fmla="*/ 434 h 1659"/>
                  <a:gd name="T6" fmla="*/ 0 w 637"/>
                  <a:gd name="T7" fmla="*/ 431 h 1659"/>
                  <a:gd name="T8" fmla="*/ 127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5" name="Freeform 1235"/>
              <p:cNvSpPr>
                <a:spLocks/>
              </p:cNvSpPr>
              <p:nvPr/>
            </p:nvSpPr>
            <p:spPr bwMode="auto">
              <a:xfrm>
                <a:off x="1734" y="2587"/>
                <a:ext cx="1494" cy="394"/>
              </a:xfrm>
              <a:custGeom>
                <a:avLst/>
                <a:gdLst>
                  <a:gd name="T0" fmla="*/ 0 w 2216"/>
                  <a:gd name="T1" fmla="*/ 0 h 550"/>
                  <a:gd name="T2" fmla="*/ 2 w 2216"/>
                  <a:gd name="T3" fmla="*/ 15 h 550"/>
                  <a:gd name="T4" fmla="*/ 447 w 2216"/>
                  <a:gd name="T5" fmla="*/ 145 h 550"/>
                  <a:gd name="T6" fmla="*/ 458 w 2216"/>
                  <a:gd name="T7" fmla="*/ 13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566" name="Group 1236"/>
              <p:cNvGrpSpPr>
                <a:grpSpLocks/>
              </p:cNvGrpSpPr>
              <p:nvPr/>
            </p:nvGrpSpPr>
            <p:grpSpPr bwMode="auto">
              <a:xfrm>
                <a:off x="1709" y="3008"/>
                <a:ext cx="507" cy="234"/>
                <a:chOff x="1740" y="2642"/>
                <a:chExt cx="752" cy="327"/>
              </a:xfrm>
            </p:grpSpPr>
            <p:sp>
              <p:nvSpPr>
                <p:cNvPr id="18573" name="Freeform 1237"/>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4" name="Freeform 1238"/>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5" name="Freeform 1239"/>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6" name="Freeform 1240"/>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7" name="Freeform 1241"/>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8" name="Freeform 1242"/>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567" name="Freeform 1243"/>
              <p:cNvSpPr>
                <a:spLocks/>
              </p:cNvSpPr>
              <p:nvPr/>
            </p:nvSpPr>
            <p:spPr bwMode="auto">
              <a:xfrm>
                <a:off x="2577" y="3043"/>
                <a:ext cx="614" cy="514"/>
              </a:xfrm>
              <a:custGeom>
                <a:avLst/>
                <a:gdLst>
                  <a:gd name="T0" fmla="*/ 1 w 990"/>
                  <a:gd name="T1" fmla="*/ 131 h 792"/>
                  <a:gd name="T2" fmla="*/ 146 w 990"/>
                  <a:gd name="T3" fmla="*/ 0 h 792"/>
                  <a:gd name="T4" fmla="*/ 146 w 990"/>
                  <a:gd name="T5" fmla="*/ 10 h 792"/>
                  <a:gd name="T6" fmla="*/ 0 w 990"/>
                  <a:gd name="T7" fmla="*/ 141 h 792"/>
                  <a:gd name="T8" fmla="*/ 1 w 990"/>
                  <a:gd name="T9" fmla="*/ 131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8" name="Freeform 1244"/>
              <p:cNvSpPr>
                <a:spLocks/>
              </p:cNvSpPr>
              <p:nvPr/>
            </p:nvSpPr>
            <p:spPr bwMode="auto">
              <a:xfrm>
                <a:off x="1010" y="3084"/>
                <a:ext cx="1571" cy="469"/>
              </a:xfrm>
              <a:custGeom>
                <a:avLst/>
                <a:gdLst>
                  <a:gd name="T0" fmla="*/ 1 w 2532"/>
                  <a:gd name="T1" fmla="*/ 0 h 723"/>
                  <a:gd name="T2" fmla="*/ 6 w 2532"/>
                  <a:gd name="T3" fmla="*/ 0 h 723"/>
                  <a:gd name="T4" fmla="*/ 375 w 2532"/>
                  <a:gd name="T5" fmla="*/ 120 h 723"/>
                  <a:gd name="T6" fmla="*/ 375 w 2532"/>
                  <a:gd name="T7" fmla="*/ 128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9" name="Freeform 1245"/>
              <p:cNvSpPr>
                <a:spLocks/>
              </p:cNvSpPr>
              <p:nvPr/>
            </p:nvSpPr>
            <p:spPr bwMode="auto">
              <a:xfrm>
                <a:off x="1011" y="2998"/>
                <a:ext cx="17" cy="95"/>
              </a:xfrm>
              <a:custGeom>
                <a:avLst/>
                <a:gdLst>
                  <a:gd name="T0" fmla="*/ 5 w 26"/>
                  <a:gd name="T1" fmla="*/ 2 h 147"/>
                  <a:gd name="T2" fmla="*/ 5 w 26"/>
                  <a:gd name="T3" fmla="*/ 25 h 147"/>
                  <a:gd name="T4" fmla="*/ 0 w 26"/>
                  <a:gd name="T5" fmla="*/ 25 h 147"/>
                  <a:gd name="T6" fmla="*/ 1 w 26"/>
                  <a:gd name="T7" fmla="*/ 0 h 147"/>
                  <a:gd name="T8" fmla="*/ 5 w 26"/>
                  <a:gd name="T9" fmla="*/ 2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0" name="Freeform 1246"/>
              <p:cNvSpPr>
                <a:spLocks/>
              </p:cNvSpPr>
              <p:nvPr/>
            </p:nvSpPr>
            <p:spPr bwMode="auto">
              <a:xfrm>
                <a:off x="1012" y="2611"/>
                <a:ext cx="730" cy="393"/>
              </a:xfrm>
              <a:custGeom>
                <a:avLst/>
                <a:gdLst>
                  <a:gd name="T0" fmla="*/ 174 w 1176"/>
                  <a:gd name="T1" fmla="*/ 0 h 606"/>
                  <a:gd name="T2" fmla="*/ 0 w 1176"/>
                  <a:gd name="T3" fmla="*/ 106 h 606"/>
                  <a:gd name="T4" fmla="*/ 4 w 1176"/>
                  <a:gd name="T5" fmla="*/ 107 h 606"/>
                  <a:gd name="T6" fmla="*/ 174 w 1176"/>
                  <a:gd name="T7" fmla="*/ 3 h 606"/>
                  <a:gd name="T8" fmla="*/ 174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1" name="Freeform 1247"/>
              <p:cNvSpPr>
                <a:spLocks/>
              </p:cNvSpPr>
              <p:nvPr/>
            </p:nvSpPr>
            <p:spPr bwMode="auto">
              <a:xfrm>
                <a:off x="1061" y="3018"/>
                <a:ext cx="1490" cy="451"/>
              </a:xfrm>
              <a:custGeom>
                <a:avLst/>
                <a:gdLst>
                  <a:gd name="T0" fmla="*/ 1 w 2532"/>
                  <a:gd name="T1" fmla="*/ 0 h 723"/>
                  <a:gd name="T2" fmla="*/ 4 w 2532"/>
                  <a:gd name="T3" fmla="*/ 0 h 723"/>
                  <a:gd name="T4" fmla="*/ 304 w 2532"/>
                  <a:gd name="T5" fmla="*/ 103 h 723"/>
                  <a:gd name="T6" fmla="*/ 303 w 2532"/>
                  <a:gd name="T7" fmla="*/ 109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2" name="Freeform 1248"/>
              <p:cNvSpPr>
                <a:spLocks/>
              </p:cNvSpPr>
              <p:nvPr/>
            </p:nvSpPr>
            <p:spPr bwMode="auto">
              <a:xfrm flipV="1">
                <a:off x="2549" y="2986"/>
                <a:ext cx="608" cy="467"/>
              </a:xfrm>
              <a:custGeom>
                <a:avLst/>
                <a:gdLst>
                  <a:gd name="T0" fmla="*/ 0 w 2532"/>
                  <a:gd name="T1" fmla="*/ 0 h 723"/>
                  <a:gd name="T2" fmla="*/ 0 w 2532"/>
                  <a:gd name="T3" fmla="*/ 0 h 723"/>
                  <a:gd name="T4" fmla="*/ 8 w 2532"/>
                  <a:gd name="T5" fmla="*/ 118 h 723"/>
                  <a:gd name="T6" fmla="*/ 8 w 2532"/>
                  <a:gd name="T7" fmla="*/ 126 h 723"/>
                  <a:gd name="T8" fmla="*/ 0 w 2532"/>
                  <a:gd name="T9" fmla="*/ 4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529" name="Group 1249"/>
            <p:cNvGrpSpPr>
              <a:grpSpLocks/>
            </p:cNvGrpSpPr>
            <p:nvPr/>
          </p:nvGrpSpPr>
          <p:grpSpPr bwMode="auto">
            <a:xfrm flipH="1">
              <a:off x="3742" y="2030"/>
              <a:ext cx="261" cy="235"/>
              <a:chOff x="2839" y="3501"/>
              <a:chExt cx="755" cy="803"/>
            </a:xfrm>
          </p:grpSpPr>
          <p:pic>
            <p:nvPicPr>
              <p:cNvPr id="18554" name="Picture 1250"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55" name="Freeform 1251"/>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530" name="Group 1252"/>
            <p:cNvGrpSpPr>
              <a:grpSpLocks/>
            </p:cNvGrpSpPr>
            <p:nvPr/>
          </p:nvGrpSpPr>
          <p:grpSpPr bwMode="auto">
            <a:xfrm>
              <a:off x="4603" y="3416"/>
              <a:ext cx="299" cy="257"/>
              <a:chOff x="877" y="1008"/>
              <a:chExt cx="2747" cy="2591"/>
            </a:xfrm>
          </p:grpSpPr>
          <p:pic>
            <p:nvPicPr>
              <p:cNvPr id="18531" name="Picture 1253" descr="antenna_styliz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2" name="Picture 1254" descr="laptop_keyboar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3" name="Freeform 1255"/>
              <p:cNvSpPr>
                <a:spLocks/>
              </p:cNvSpPr>
              <p:nvPr/>
            </p:nvSpPr>
            <p:spPr bwMode="auto">
              <a:xfrm>
                <a:off x="1753" y="1603"/>
                <a:ext cx="1807" cy="1322"/>
              </a:xfrm>
              <a:custGeom>
                <a:avLst/>
                <a:gdLst>
                  <a:gd name="T0" fmla="*/ 73 w 2982"/>
                  <a:gd name="T1" fmla="*/ 0 h 2442"/>
                  <a:gd name="T2" fmla="*/ 0 w 2982"/>
                  <a:gd name="T3" fmla="*/ 149 h 2442"/>
                  <a:gd name="T4" fmla="*/ 323 w 2982"/>
                  <a:gd name="T5" fmla="*/ 210 h 2442"/>
                  <a:gd name="T6" fmla="*/ 402 w 2982"/>
                  <a:gd name="T7" fmla="*/ 27 h 2442"/>
                  <a:gd name="T8" fmla="*/ 73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534" name="Picture 1256" descr="scree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 name="Freeform 1257"/>
              <p:cNvSpPr>
                <a:spLocks/>
              </p:cNvSpPr>
              <p:nvPr/>
            </p:nvSpPr>
            <p:spPr bwMode="auto">
              <a:xfrm>
                <a:off x="2082" y="1564"/>
                <a:ext cx="1531" cy="246"/>
              </a:xfrm>
              <a:custGeom>
                <a:avLst/>
                <a:gdLst>
                  <a:gd name="T0" fmla="*/ 2 w 2528"/>
                  <a:gd name="T1" fmla="*/ 0 h 455"/>
                  <a:gd name="T2" fmla="*/ 340 w 2528"/>
                  <a:gd name="T3" fmla="*/ 29 h 455"/>
                  <a:gd name="T4" fmla="*/ 334 w 2528"/>
                  <a:gd name="T5" fmla="*/ 39 h 455"/>
                  <a:gd name="T6" fmla="*/ 0 w 2528"/>
                  <a:gd name="T7" fmla="*/ 8 h 455"/>
                  <a:gd name="T8" fmla="*/ 2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6" name="Freeform 1258"/>
              <p:cNvSpPr>
                <a:spLocks/>
              </p:cNvSpPr>
              <p:nvPr/>
            </p:nvSpPr>
            <p:spPr bwMode="auto">
              <a:xfrm>
                <a:off x="1737" y="1562"/>
                <a:ext cx="425" cy="1024"/>
              </a:xfrm>
              <a:custGeom>
                <a:avLst/>
                <a:gdLst>
                  <a:gd name="T0" fmla="*/ 78 w 702"/>
                  <a:gd name="T1" fmla="*/ 0 h 1893"/>
                  <a:gd name="T2" fmla="*/ 0 w 702"/>
                  <a:gd name="T3" fmla="*/ 160 h 1893"/>
                  <a:gd name="T4" fmla="*/ 15 w 702"/>
                  <a:gd name="T5" fmla="*/ 162 h 1893"/>
                  <a:gd name="T6" fmla="*/ 94 w 702"/>
                  <a:gd name="T7" fmla="*/ 4 h 1893"/>
                  <a:gd name="T8" fmla="*/ 78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7" name="Freeform 1259"/>
              <p:cNvSpPr>
                <a:spLocks/>
              </p:cNvSpPr>
              <p:nvPr/>
            </p:nvSpPr>
            <p:spPr bwMode="auto">
              <a:xfrm>
                <a:off x="3144" y="1745"/>
                <a:ext cx="458" cy="1182"/>
              </a:xfrm>
              <a:custGeom>
                <a:avLst/>
                <a:gdLst>
                  <a:gd name="T0" fmla="*/ 102 w 756"/>
                  <a:gd name="T1" fmla="*/ 0 h 2184"/>
                  <a:gd name="T2" fmla="*/ 19 w 756"/>
                  <a:gd name="T3" fmla="*/ 187 h 2184"/>
                  <a:gd name="T4" fmla="*/ 0 w 756"/>
                  <a:gd name="T5" fmla="*/ 184 h 2184"/>
                  <a:gd name="T6" fmla="*/ 81 w 756"/>
                  <a:gd name="T7" fmla="*/ 6 h 2184"/>
                  <a:gd name="T8" fmla="*/ 102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8" name="Freeform 1260"/>
              <p:cNvSpPr>
                <a:spLocks/>
              </p:cNvSpPr>
              <p:nvPr/>
            </p:nvSpPr>
            <p:spPr bwMode="auto">
              <a:xfrm>
                <a:off x="1732" y="2534"/>
                <a:ext cx="1680" cy="399"/>
              </a:xfrm>
              <a:custGeom>
                <a:avLst/>
                <a:gdLst>
                  <a:gd name="T0" fmla="*/ 4 w 2773"/>
                  <a:gd name="T1" fmla="*/ 0 h 738"/>
                  <a:gd name="T2" fmla="*/ 0 w 2773"/>
                  <a:gd name="T3" fmla="*/ 9 h 738"/>
                  <a:gd name="T4" fmla="*/ 328 w 2773"/>
                  <a:gd name="T5" fmla="*/ 63 h 738"/>
                  <a:gd name="T6" fmla="*/ 320 w 2773"/>
                  <a:gd name="T7" fmla="*/ 51 h 738"/>
                  <a:gd name="T8" fmla="*/ 4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9" name="Freeform 1261"/>
              <p:cNvSpPr>
                <a:spLocks/>
              </p:cNvSpPr>
              <p:nvPr/>
            </p:nvSpPr>
            <p:spPr bwMode="auto">
              <a:xfrm>
                <a:off x="3195" y="1755"/>
                <a:ext cx="429" cy="1187"/>
              </a:xfrm>
              <a:custGeom>
                <a:avLst/>
                <a:gdLst>
                  <a:gd name="T0" fmla="*/ 127 w 637"/>
                  <a:gd name="T1" fmla="*/ 0 h 1659"/>
                  <a:gd name="T2" fmla="*/ 131 w 637"/>
                  <a:gd name="T3" fmla="*/ 0 h 1659"/>
                  <a:gd name="T4" fmla="*/ 14 w 637"/>
                  <a:gd name="T5" fmla="*/ 434 h 1659"/>
                  <a:gd name="T6" fmla="*/ 0 w 637"/>
                  <a:gd name="T7" fmla="*/ 431 h 1659"/>
                  <a:gd name="T8" fmla="*/ 127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0" name="Freeform 1262"/>
              <p:cNvSpPr>
                <a:spLocks/>
              </p:cNvSpPr>
              <p:nvPr/>
            </p:nvSpPr>
            <p:spPr bwMode="auto">
              <a:xfrm>
                <a:off x="1734" y="2587"/>
                <a:ext cx="1494" cy="394"/>
              </a:xfrm>
              <a:custGeom>
                <a:avLst/>
                <a:gdLst>
                  <a:gd name="T0" fmla="*/ 0 w 2216"/>
                  <a:gd name="T1" fmla="*/ 0 h 550"/>
                  <a:gd name="T2" fmla="*/ 2 w 2216"/>
                  <a:gd name="T3" fmla="*/ 15 h 550"/>
                  <a:gd name="T4" fmla="*/ 447 w 2216"/>
                  <a:gd name="T5" fmla="*/ 145 h 550"/>
                  <a:gd name="T6" fmla="*/ 458 w 2216"/>
                  <a:gd name="T7" fmla="*/ 13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541" name="Group 1263"/>
              <p:cNvGrpSpPr>
                <a:grpSpLocks/>
              </p:cNvGrpSpPr>
              <p:nvPr/>
            </p:nvGrpSpPr>
            <p:grpSpPr bwMode="auto">
              <a:xfrm>
                <a:off x="1709" y="3008"/>
                <a:ext cx="507" cy="234"/>
                <a:chOff x="1740" y="2642"/>
                <a:chExt cx="752" cy="327"/>
              </a:xfrm>
            </p:grpSpPr>
            <p:sp>
              <p:nvSpPr>
                <p:cNvPr id="18548" name="Freeform 1264"/>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9" name="Freeform 1265"/>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0" name="Freeform 1266"/>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1" name="Freeform 1267"/>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2" name="Freeform 1268"/>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3" name="Freeform 1269"/>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542" name="Freeform 1270"/>
              <p:cNvSpPr>
                <a:spLocks/>
              </p:cNvSpPr>
              <p:nvPr/>
            </p:nvSpPr>
            <p:spPr bwMode="auto">
              <a:xfrm>
                <a:off x="2577" y="3043"/>
                <a:ext cx="614" cy="514"/>
              </a:xfrm>
              <a:custGeom>
                <a:avLst/>
                <a:gdLst>
                  <a:gd name="T0" fmla="*/ 1 w 990"/>
                  <a:gd name="T1" fmla="*/ 131 h 792"/>
                  <a:gd name="T2" fmla="*/ 146 w 990"/>
                  <a:gd name="T3" fmla="*/ 0 h 792"/>
                  <a:gd name="T4" fmla="*/ 146 w 990"/>
                  <a:gd name="T5" fmla="*/ 10 h 792"/>
                  <a:gd name="T6" fmla="*/ 0 w 990"/>
                  <a:gd name="T7" fmla="*/ 141 h 792"/>
                  <a:gd name="T8" fmla="*/ 1 w 990"/>
                  <a:gd name="T9" fmla="*/ 131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3" name="Freeform 1271"/>
              <p:cNvSpPr>
                <a:spLocks/>
              </p:cNvSpPr>
              <p:nvPr/>
            </p:nvSpPr>
            <p:spPr bwMode="auto">
              <a:xfrm>
                <a:off x="1010" y="3084"/>
                <a:ext cx="1571" cy="469"/>
              </a:xfrm>
              <a:custGeom>
                <a:avLst/>
                <a:gdLst>
                  <a:gd name="T0" fmla="*/ 1 w 2532"/>
                  <a:gd name="T1" fmla="*/ 0 h 723"/>
                  <a:gd name="T2" fmla="*/ 6 w 2532"/>
                  <a:gd name="T3" fmla="*/ 0 h 723"/>
                  <a:gd name="T4" fmla="*/ 375 w 2532"/>
                  <a:gd name="T5" fmla="*/ 120 h 723"/>
                  <a:gd name="T6" fmla="*/ 375 w 2532"/>
                  <a:gd name="T7" fmla="*/ 128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4" name="Freeform 1272"/>
              <p:cNvSpPr>
                <a:spLocks/>
              </p:cNvSpPr>
              <p:nvPr/>
            </p:nvSpPr>
            <p:spPr bwMode="auto">
              <a:xfrm>
                <a:off x="1011" y="2998"/>
                <a:ext cx="17" cy="95"/>
              </a:xfrm>
              <a:custGeom>
                <a:avLst/>
                <a:gdLst>
                  <a:gd name="T0" fmla="*/ 5 w 26"/>
                  <a:gd name="T1" fmla="*/ 2 h 147"/>
                  <a:gd name="T2" fmla="*/ 5 w 26"/>
                  <a:gd name="T3" fmla="*/ 25 h 147"/>
                  <a:gd name="T4" fmla="*/ 0 w 26"/>
                  <a:gd name="T5" fmla="*/ 25 h 147"/>
                  <a:gd name="T6" fmla="*/ 1 w 26"/>
                  <a:gd name="T7" fmla="*/ 0 h 147"/>
                  <a:gd name="T8" fmla="*/ 5 w 26"/>
                  <a:gd name="T9" fmla="*/ 2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5" name="Freeform 1273"/>
              <p:cNvSpPr>
                <a:spLocks/>
              </p:cNvSpPr>
              <p:nvPr/>
            </p:nvSpPr>
            <p:spPr bwMode="auto">
              <a:xfrm>
                <a:off x="1012" y="2611"/>
                <a:ext cx="730" cy="393"/>
              </a:xfrm>
              <a:custGeom>
                <a:avLst/>
                <a:gdLst>
                  <a:gd name="T0" fmla="*/ 174 w 1176"/>
                  <a:gd name="T1" fmla="*/ 0 h 606"/>
                  <a:gd name="T2" fmla="*/ 0 w 1176"/>
                  <a:gd name="T3" fmla="*/ 106 h 606"/>
                  <a:gd name="T4" fmla="*/ 4 w 1176"/>
                  <a:gd name="T5" fmla="*/ 107 h 606"/>
                  <a:gd name="T6" fmla="*/ 174 w 1176"/>
                  <a:gd name="T7" fmla="*/ 3 h 606"/>
                  <a:gd name="T8" fmla="*/ 174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6" name="Freeform 1274"/>
              <p:cNvSpPr>
                <a:spLocks/>
              </p:cNvSpPr>
              <p:nvPr/>
            </p:nvSpPr>
            <p:spPr bwMode="auto">
              <a:xfrm>
                <a:off x="1061" y="3018"/>
                <a:ext cx="1490" cy="451"/>
              </a:xfrm>
              <a:custGeom>
                <a:avLst/>
                <a:gdLst>
                  <a:gd name="T0" fmla="*/ 1 w 2532"/>
                  <a:gd name="T1" fmla="*/ 0 h 723"/>
                  <a:gd name="T2" fmla="*/ 4 w 2532"/>
                  <a:gd name="T3" fmla="*/ 0 h 723"/>
                  <a:gd name="T4" fmla="*/ 304 w 2532"/>
                  <a:gd name="T5" fmla="*/ 103 h 723"/>
                  <a:gd name="T6" fmla="*/ 303 w 2532"/>
                  <a:gd name="T7" fmla="*/ 109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7" name="Freeform 1275"/>
              <p:cNvSpPr>
                <a:spLocks/>
              </p:cNvSpPr>
              <p:nvPr/>
            </p:nvSpPr>
            <p:spPr bwMode="auto">
              <a:xfrm flipV="1">
                <a:off x="2549" y="2986"/>
                <a:ext cx="608" cy="467"/>
              </a:xfrm>
              <a:custGeom>
                <a:avLst/>
                <a:gdLst>
                  <a:gd name="T0" fmla="*/ 0 w 2532"/>
                  <a:gd name="T1" fmla="*/ 0 h 723"/>
                  <a:gd name="T2" fmla="*/ 0 w 2532"/>
                  <a:gd name="T3" fmla="*/ 0 h 723"/>
                  <a:gd name="T4" fmla="*/ 8 w 2532"/>
                  <a:gd name="T5" fmla="*/ 118 h 723"/>
                  <a:gd name="T6" fmla="*/ 8 w 2532"/>
                  <a:gd name="T7" fmla="*/ 126 h 723"/>
                  <a:gd name="T8" fmla="*/ 0 w 2532"/>
                  <a:gd name="T9" fmla="*/ 4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103" name="Rectangle 3"/>
          <p:cNvSpPr>
            <a:spLocks noGrp="1" noChangeArrowheads="1"/>
          </p:cNvSpPr>
          <p:nvPr>
            <p:ph type="body" sz="half" idx="1"/>
          </p:nvPr>
        </p:nvSpPr>
        <p:spPr>
          <a:xfrm>
            <a:off x="438150" y="1511300"/>
            <a:ext cx="4086225" cy="5114925"/>
          </a:xfrm>
        </p:spPr>
        <p:txBody>
          <a:bodyPr>
            <a:normAutofit fontScale="92500" lnSpcReduction="10000"/>
          </a:bodyPr>
          <a:lstStyle/>
          <a:p>
            <a:pPr>
              <a:buFont typeface="Wingdings" charset="0"/>
              <a:buChar char="v"/>
              <a:defRPr/>
            </a:pPr>
            <a:r>
              <a:rPr lang="en-US" sz="2400">
                <a:ea typeface="ＭＳ Ｐゴシック" charset="0"/>
                <a:cs typeface="+mn-cs"/>
              </a:rPr>
              <a:t>provide</a:t>
            </a:r>
            <a:r>
              <a:rPr lang="en-US" sz="2400" i="1">
                <a:solidFill>
                  <a:srgbClr val="FF0000"/>
                </a:solidFill>
                <a:ea typeface="ＭＳ Ｐゴシック" charset="0"/>
                <a:cs typeface="+mn-cs"/>
              </a:rPr>
              <a:t> </a:t>
            </a:r>
            <a:r>
              <a:rPr lang="en-US" sz="2400" i="1">
                <a:solidFill>
                  <a:srgbClr val="CC0000"/>
                </a:solidFill>
                <a:ea typeface="ＭＳ Ｐゴシック" charset="0"/>
                <a:cs typeface="+mn-cs"/>
              </a:rPr>
              <a:t>logical communication</a:t>
            </a:r>
            <a:r>
              <a:rPr lang="en-US" sz="2400">
                <a:ea typeface="ＭＳ Ｐゴシック" charset="0"/>
                <a:cs typeface="+mn-cs"/>
              </a:rPr>
              <a:t> between app processes running on different hosts</a:t>
            </a:r>
          </a:p>
          <a:p>
            <a:pPr>
              <a:buFont typeface="Wingdings" charset="0"/>
              <a:buChar char="v"/>
              <a:defRPr/>
            </a:pPr>
            <a:r>
              <a:rPr lang="en-US" sz="2400">
                <a:ea typeface="ＭＳ Ｐゴシック" charset="0"/>
                <a:cs typeface="+mn-cs"/>
              </a:rPr>
              <a:t>transport protocols run in end systems </a:t>
            </a:r>
          </a:p>
          <a:p>
            <a:pPr lvl="1">
              <a:buFont typeface="Wingdings" charset="0"/>
              <a:buChar char="§"/>
              <a:defRPr/>
            </a:pPr>
            <a:r>
              <a:rPr lang="en-US">
                <a:ea typeface="ＭＳ Ｐゴシック" charset="0"/>
              </a:rPr>
              <a:t>send side: breaks app messages into </a:t>
            </a:r>
            <a:r>
              <a:rPr lang="en-US" i="1">
                <a:solidFill>
                  <a:srgbClr val="CC0000"/>
                </a:solidFill>
                <a:ea typeface="ＭＳ Ｐゴシック" charset="0"/>
              </a:rPr>
              <a:t>segments</a:t>
            </a:r>
            <a:r>
              <a:rPr lang="en-US">
                <a:ea typeface="ＭＳ Ｐゴシック" charset="0"/>
              </a:rPr>
              <a:t>, passes to  network layer</a:t>
            </a:r>
          </a:p>
          <a:p>
            <a:pPr lvl="1">
              <a:buFont typeface="Wingdings" charset="0"/>
              <a:buChar char="§"/>
              <a:defRPr/>
            </a:pPr>
            <a:r>
              <a:rPr lang="en-US">
                <a:ea typeface="ＭＳ Ｐゴシック" charset="0"/>
              </a:rPr>
              <a:t>rcv side: reassembles segments into messages, passes to app layer</a:t>
            </a:r>
          </a:p>
          <a:p>
            <a:pPr>
              <a:buFont typeface="Wingdings" charset="0"/>
              <a:buChar char="v"/>
              <a:defRPr/>
            </a:pPr>
            <a:r>
              <a:rPr lang="en-US" sz="2400">
                <a:ea typeface="ＭＳ Ｐゴシック" charset="0"/>
                <a:cs typeface="+mn-cs"/>
              </a:rPr>
              <a:t>more than one transport protocol available to apps</a:t>
            </a:r>
          </a:p>
          <a:p>
            <a:pPr lvl="1">
              <a:buFont typeface="Wingdings" charset="0"/>
              <a:buChar char="§"/>
              <a:defRPr/>
            </a:pPr>
            <a:r>
              <a:rPr lang="en-US">
                <a:ea typeface="ＭＳ Ｐゴシック" charset="0"/>
              </a:rPr>
              <a:t>Internet: TCP and UDP</a:t>
            </a:r>
          </a:p>
        </p:txBody>
      </p:sp>
      <p:grpSp>
        <p:nvGrpSpPr>
          <p:cNvPr id="35485" name="Group 669"/>
          <p:cNvGrpSpPr>
            <a:grpSpLocks/>
          </p:cNvGrpSpPr>
          <p:nvPr/>
        </p:nvGrpSpPr>
        <p:grpSpPr bwMode="auto">
          <a:xfrm>
            <a:off x="7856538" y="4454525"/>
            <a:ext cx="1057275" cy="957263"/>
            <a:chOff x="-153" y="1680"/>
            <a:chExt cx="666" cy="603"/>
          </a:xfrm>
        </p:grpSpPr>
        <p:grpSp>
          <p:nvGrpSpPr>
            <p:cNvPr id="18455" name="Group 670"/>
            <p:cNvGrpSpPr>
              <a:grpSpLocks/>
            </p:cNvGrpSpPr>
            <p:nvPr/>
          </p:nvGrpSpPr>
          <p:grpSpPr bwMode="auto">
            <a:xfrm>
              <a:off x="0" y="1680"/>
              <a:ext cx="513" cy="538"/>
              <a:chOff x="4180" y="744"/>
              <a:chExt cx="513" cy="538"/>
            </a:xfrm>
          </p:grpSpPr>
          <p:sp>
            <p:nvSpPr>
              <p:cNvPr id="4122" name="Rectangle 671"/>
              <p:cNvSpPr>
                <a:spLocks noChangeArrowheads="1"/>
              </p:cNvSpPr>
              <p:nvPr/>
            </p:nvSpPr>
            <p:spPr bwMode="auto">
              <a:xfrm>
                <a:off x="4242" y="747"/>
                <a:ext cx="426" cy="489"/>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23" name="Rectangle 672"/>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24" name="Rectangle 673"/>
              <p:cNvSpPr>
                <a:spLocks noChangeArrowheads="1"/>
              </p:cNvSpPr>
              <p:nvPr/>
            </p:nvSpPr>
            <p:spPr bwMode="auto">
              <a:xfrm>
                <a:off x="4224" y="873"/>
                <a:ext cx="426" cy="10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25" name="Text Box 674"/>
              <p:cNvSpPr txBox="1">
                <a:spLocks noChangeArrowheads="1"/>
              </p:cNvSpPr>
              <p:nvPr/>
            </p:nvSpPr>
            <p:spPr bwMode="auto">
              <a:xfrm>
                <a:off x="4180" y="744"/>
                <a:ext cx="513" cy="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000" smtClean="0"/>
                  <a:t>application</a:t>
                </a:r>
              </a:p>
              <a:p>
                <a:pPr>
                  <a:defRPr/>
                </a:pPr>
                <a:r>
                  <a:rPr lang="en-US" sz="1000" smtClean="0">
                    <a:solidFill>
                      <a:schemeClr val="bg1"/>
                    </a:solidFill>
                  </a:rPr>
                  <a:t>transport</a:t>
                </a:r>
                <a:endParaRPr lang="en-US" sz="1000" smtClean="0"/>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4126" name="Line 675"/>
              <p:cNvSpPr>
                <a:spLocks noChangeShapeType="1"/>
              </p:cNvSpPr>
              <p:nvPr/>
            </p:nvSpPr>
            <p:spPr bwMode="auto">
              <a:xfrm>
                <a:off x="4221" y="978"/>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27" name="Line 676"/>
              <p:cNvSpPr>
                <a:spLocks noChangeShapeType="1"/>
              </p:cNvSpPr>
              <p:nvPr/>
            </p:nvSpPr>
            <p:spPr bwMode="auto">
              <a:xfrm>
                <a:off x="4227" y="1065"/>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28" name="Line 677"/>
              <p:cNvSpPr>
                <a:spLocks noChangeShapeType="1"/>
              </p:cNvSpPr>
              <p:nvPr/>
            </p:nvSpPr>
            <p:spPr bwMode="auto">
              <a:xfrm>
                <a:off x="4227" y="1152"/>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8456" name="Freeform 678"/>
            <p:cNvSpPr>
              <a:spLocks/>
            </p:cNvSpPr>
            <p:nvPr/>
          </p:nvSpPr>
          <p:spPr bwMode="auto">
            <a:xfrm>
              <a:off x="-153" y="1689"/>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114" name="Group 298"/>
          <p:cNvGrpSpPr>
            <a:grpSpLocks/>
          </p:cNvGrpSpPr>
          <p:nvPr/>
        </p:nvGrpSpPr>
        <p:grpSpPr bwMode="auto">
          <a:xfrm rot="2937887">
            <a:off x="5389563" y="3022600"/>
            <a:ext cx="3781425" cy="434975"/>
            <a:chOff x="2937" y="3579"/>
            <a:chExt cx="2382" cy="274"/>
          </a:xfrm>
        </p:grpSpPr>
        <p:sp>
          <p:nvSpPr>
            <p:cNvPr id="4116" name="Rectangle 295"/>
            <p:cNvSpPr>
              <a:spLocks noChangeArrowheads="1"/>
            </p:cNvSpPr>
            <p:nvPr/>
          </p:nvSpPr>
          <p:spPr bwMode="auto">
            <a:xfrm>
              <a:off x="3166" y="3630"/>
              <a:ext cx="1920" cy="174"/>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17" name="Text Box 293"/>
            <p:cNvSpPr txBox="1">
              <a:spLocks noChangeArrowheads="1"/>
            </p:cNvSpPr>
            <p:nvPr/>
          </p:nvSpPr>
          <p:spPr bwMode="auto">
            <a:xfrm>
              <a:off x="3384" y="3612"/>
              <a:ext cx="1529" cy="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solidFill>
                    <a:schemeClr val="bg1"/>
                  </a:solidFill>
                </a:rPr>
                <a:t>logical end-end transport</a:t>
              </a:r>
              <a:endParaRPr lang="en-US" smtClean="0"/>
            </a:p>
          </p:txBody>
        </p:sp>
        <p:sp>
          <p:nvSpPr>
            <p:cNvPr id="18453" name="Freeform 296"/>
            <p:cNvSpPr>
              <a:spLocks/>
            </p:cNvSpPr>
            <p:nvPr/>
          </p:nvSpPr>
          <p:spPr bwMode="auto">
            <a:xfrm>
              <a:off x="2937" y="3579"/>
              <a:ext cx="282" cy="264"/>
            </a:xfrm>
            <a:custGeom>
              <a:avLst/>
              <a:gdLst>
                <a:gd name="T0" fmla="*/ 282 w 282"/>
                <a:gd name="T1" fmla="*/ 0 h 264"/>
                <a:gd name="T2" fmla="*/ 282 w 282"/>
                <a:gd name="T3" fmla="*/ 264 h 264"/>
                <a:gd name="T4" fmla="*/ 0 w 282"/>
                <a:gd name="T5" fmla="*/ 129 h 264"/>
                <a:gd name="T6" fmla="*/ 282 w 282"/>
                <a:gd name="T7" fmla="*/ 0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a:noFill/>
            </a:ln>
            <a:effectLst/>
            <a:extLst>
              <a:ext uri="{91240B29-F687-4F45-9708-019B960494DF}">
                <a14:hiddenLine xmlns:a14="http://schemas.microsoft.com/office/drawing/2010/main" w="952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4" name="Freeform 297"/>
            <p:cNvSpPr>
              <a:spLocks/>
            </p:cNvSpPr>
            <p:nvPr/>
          </p:nvSpPr>
          <p:spPr bwMode="auto">
            <a:xfrm flipH="1">
              <a:off x="5037" y="3589"/>
              <a:ext cx="282" cy="264"/>
            </a:xfrm>
            <a:custGeom>
              <a:avLst/>
              <a:gdLst>
                <a:gd name="T0" fmla="*/ 282 w 282"/>
                <a:gd name="T1" fmla="*/ 0 h 264"/>
                <a:gd name="T2" fmla="*/ 282 w 282"/>
                <a:gd name="T3" fmla="*/ 264 h 264"/>
                <a:gd name="T4" fmla="*/ 0 w 282"/>
                <a:gd name="T5" fmla="*/ 129 h 264"/>
                <a:gd name="T6" fmla="*/ 282 w 282"/>
                <a:gd name="T7" fmla="*/ 0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a:noFill/>
            </a:ln>
            <a:effectLst/>
            <a:extLst>
              <a:ext uri="{91240B29-F687-4F45-9708-019B960494DF}">
                <a14:hiddenLine xmlns:a14="http://schemas.microsoft.com/office/drawing/2010/main" w="952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681" name="Group 865"/>
          <p:cNvGrpSpPr>
            <a:grpSpLocks/>
          </p:cNvGrpSpPr>
          <p:nvPr/>
        </p:nvGrpSpPr>
        <p:grpSpPr bwMode="auto">
          <a:xfrm>
            <a:off x="5462588" y="1296988"/>
            <a:ext cx="1057275" cy="957262"/>
            <a:chOff x="-153" y="1680"/>
            <a:chExt cx="666" cy="603"/>
          </a:xfrm>
        </p:grpSpPr>
        <p:grpSp>
          <p:nvGrpSpPr>
            <p:cNvPr id="18442" name="Group 866"/>
            <p:cNvGrpSpPr>
              <a:grpSpLocks/>
            </p:cNvGrpSpPr>
            <p:nvPr/>
          </p:nvGrpSpPr>
          <p:grpSpPr bwMode="auto">
            <a:xfrm>
              <a:off x="0" y="1680"/>
              <a:ext cx="513" cy="538"/>
              <a:chOff x="4180" y="744"/>
              <a:chExt cx="513" cy="538"/>
            </a:xfrm>
          </p:grpSpPr>
          <p:sp>
            <p:nvSpPr>
              <p:cNvPr id="4109" name="Rectangle 867"/>
              <p:cNvSpPr>
                <a:spLocks noChangeArrowheads="1"/>
              </p:cNvSpPr>
              <p:nvPr/>
            </p:nvSpPr>
            <p:spPr bwMode="auto">
              <a:xfrm>
                <a:off x="4242" y="747"/>
                <a:ext cx="426" cy="489"/>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10" name="Rectangle 868"/>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11" name="Rectangle 869"/>
              <p:cNvSpPr>
                <a:spLocks noChangeArrowheads="1"/>
              </p:cNvSpPr>
              <p:nvPr/>
            </p:nvSpPr>
            <p:spPr bwMode="auto">
              <a:xfrm>
                <a:off x="4224" y="873"/>
                <a:ext cx="426" cy="10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12" name="Text Box 870"/>
              <p:cNvSpPr txBox="1">
                <a:spLocks noChangeArrowheads="1"/>
              </p:cNvSpPr>
              <p:nvPr/>
            </p:nvSpPr>
            <p:spPr bwMode="auto">
              <a:xfrm>
                <a:off x="4180" y="744"/>
                <a:ext cx="513" cy="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000" smtClean="0"/>
                  <a:t>application</a:t>
                </a:r>
              </a:p>
              <a:p>
                <a:pPr>
                  <a:defRPr/>
                </a:pPr>
                <a:r>
                  <a:rPr lang="en-US" sz="1000" smtClean="0">
                    <a:solidFill>
                      <a:schemeClr val="bg1"/>
                    </a:solidFill>
                  </a:rPr>
                  <a:t>transport</a:t>
                </a:r>
                <a:endParaRPr lang="en-US" sz="1000" smtClean="0"/>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4113" name="Line 871"/>
              <p:cNvSpPr>
                <a:spLocks noChangeShapeType="1"/>
              </p:cNvSpPr>
              <p:nvPr/>
            </p:nvSpPr>
            <p:spPr bwMode="auto">
              <a:xfrm>
                <a:off x="4221" y="978"/>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14" name="Line 872"/>
              <p:cNvSpPr>
                <a:spLocks noChangeShapeType="1"/>
              </p:cNvSpPr>
              <p:nvPr/>
            </p:nvSpPr>
            <p:spPr bwMode="auto">
              <a:xfrm>
                <a:off x="4227" y="1065"/>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15" name="Line 873"/>
              <p:cNvSpPr>
                <a:spLocks noChangeShapeType="1"/>
              </p:cNvSpPr>
              <p:nvPr/>
            </p:nvSpPr>
            <p:spPr bwMode="auto">
              <a:xfrm>
                <a:off x="4227" y="1152"/>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8443" name="Freeform 874"/>
            <p:cNvSpPr>
              <a:spLocks/>
            </p:cNvSpPr>
            <p:nvPr/>
          </p:nvSpPr>
          <p:spPr bwMode="auto">
            <a:xfrm>
              <a:off x="-153" y="1689"/>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Title 1"/>
          <p:cNvSpPr>
            <a:spLocks noGrp="1"/>
          </p:cNvSpPr>
          <p:nvPr>
            <p:ph type="title"/>
          </p:nvPr>
        </p:nvSpPr>
        <p:spPr/>
        <p:txBody>
          <a:bodyPr>
            <a:normAutofit fontScale="90000"/>
          </a:bodyPr>
          <a:lstStyle/>
          <a:p>
            <a:r>
              <a:rPr lang="en-US" dirty="0" smtClean="0"/>
              <a:t>Transport Layer: Services/Protocols</a:t>
            </a:r>
            <a:endParaRPr lang="en-US" dirty="0"/>
          </a:p>
        </p:txBody>
      </p:sp>
    </p:spTree>
    <p:extLst>
      <p:ext uri="{BB962C8B-B14F-4D97-AF65-F5344CB8AC3E}">
        <p14:creationId xmlns:p14="http://schemas.microsoft.com/office/powerpoint/2010/main" val="3156591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5485"/>
                                        </p:tgtEl>
                                        <p:attrNameLst>
                                          <p:attrName>style.visibility</p:attrName>
                                        </p:attrNameLst>
                                      </p:cBhvr>
                                      <p:to>
                                        <p:strVal val="visible"/>
                                      </p:to>
                                    </p:set>
                                    <p:animEffect transition="in" filter="wipe(left)">
                                      <p:cBhvr>
                                        <p:cTn id="7" dur="500"/>
                                        <p:tgtEl>
                                          <p:spTgt spid="35485"/>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35114"/>
                                        </p:tgtEl>
                                        <p:attrNameLst>
                                          <p:attrName>style.visibility</p:attrName>
                                        </p:attrNameLst>
                                      </p:cBhvr>
                                      <p:to>
                                        <p:strVal val="visible"/>
                                      </p:to>
                                    </p:set>
                                    <p:animEffect transition="in" filter="dissolve">
                                      <p:cBhvr>
                                        <p:cTn id="11" dur="500"/>
                                        <p:tgtEl>
                                          <p:spTgt spid="35114"/>
                                        </p:tgtEl>
                                      </p:cBhvr>
                                    </p:animEffect>
                                  </p:childTnLst>
                                </p:cTn>
                              </p:par>
                              <p:par>
                                <p:cTn id="12" presetID="22" presetClass="entr" presetSubtype="8" fill="hold" nodeType="withEffect">
                                  <p:stCondLst>
                                    <p:cond delay="0"/>
                                  </p:stCondLst>
                                  <p:childTnLst>
                                    <p:set>
                                      <p:cBhvr>
                                        <p:cTn id="13" dur="1" fill="hold">
                                          <p:stCondLst>
                                            <p:cond delay="0"/>
                                          </p:stCondLst>
                                        </p:cTn>
                                        <p:tgtEl>
                                          <p:spTgt spid="35681"/>
                                        </p:tgtEl>
                                        <p:attrNameLst>
                                          <p:attrName>style.visibility</p:attrName>
                                        </p:attrNameLst>
                                      </p:cBhvr>
                                      <p:to>
                                        <p:strVal val="visible"/>
                                      </p:to>
                                    </p:set>
                                    <p:animEffect transition="in" filter="wipe(left)">
                                      <p:cBhvr>
                                        <p:cTn id="14" dur="500"/>
                                        <p:tgtEl>
                                          <p:spTgt spid="35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3"/>
          <p:cNvSpPr>
            <a:spLocks noGrp="1" noChangeArrowheads="1"/>
          </p:cNvSpPr>
          <p:nvPr>
            <p:ph type="body" sz="half" idx="1"/>
          </p:nvPr>
        </p:nvSpPr>
        <p:spPr>
          <a:xfrm>
            <a:off x="488950" y="1397000"/>
            <a:ext cx="3810000" cy="4648200"/>
          </a:xfrm>
        </p:spPr>
        <p:txBody>
          <a:bodyPr>
            <a:normAutofit lnSpcReduction="10000"/>
          </a:bodyPr>
          <a:lstStyle/>
          <a:p>
            <a:pPr>
              <a:buFont typeface="Wingdings" charset="0"/>
              <a:buChar char="v"/>
              <a:defRPr/>
            </a:pPr>
            <a:r>
              <a:rPr lang="en-US">
                <a:ea typeface="ＭＳ Ｐゴシック" charset="0"/>
                <a:cs typeface="+mn-cs"/>
              </a:rPr>
              <a:t>time-out period  often relatively long:</a:t>
            </a:r>
          </a:p>
          <a:p>
            <a:pPr lvl="1">
              <a:buFont typeface="Wingdings" charset="0"/>
              <a:buChar char="§"/>
              <a:defRPr/>
            </a:pPr>
            <a:r>
              <a:rPr lang="en-US">
                <a:ea typeface="ＭＳ Ｐゴシック" charset="0"/>
              </a:rPr>
              <a:t>long delay before resending lost packet</a:t>
            </a:r>
          </a:p>
          <a:p>
            <a:pPr>
              <a:buFont typeface="Wingdings" charset="0"/>
              <a:buChar char="v"/>
              <a:defRPr/>
            </a:pPr>
            <a:r>
              <a:rPr lang="en-US">
                <a:ea typeface="ＭＳ Ｐゴシック" charset="0"/>
                <a:cs typeface="+mn-cs"/>
              </a:rPr>
              <a:t>detect lost segments via duplicate ACKs.</a:t>
            </a:r>
          </a:p>
          <a:p>
            <a:pPr lvl="1">
              <a:buFont typeface="Wingdings" charset="0"/>
              <a:buChar char="§"/>
              <a:defRPr/>
            </a:pPr>
            <a:r>
              <a:rPr lang="en-US">
                <a:ea typeface="ＭＳ Ｐゴシック" charset="0"/>
              </a:rPr>
              <a:t>sender often sends many segments back-to-back</a:t>
            </a:r>
          </a:p>
          <a:p>
            <a:pPr lvl="1">
              <a:buFont typeface="Wingdings" charset="0"/>
              <a:buChar char="§"/>
              <a:defRPr/>
            </a:pPr>
            <a:r>
              <a:rPr lang="en-US">
                <a:ea typeface="ＭＳ Ｐゴシック" charset="0"/>
              </a:rPr>
              <a:t>if segment is lost, there will likely be many duplicate ACKs.</a:t>
            </a:r>
          </a:p>
          <a:p>
            <a:pPr lvl="1">
              <a:buFont typeface="Wingdings" charset="0"/>
              <a:buChar char="§"/>
              <a:defRPr/>
            </a:pPr>
            <a:endParaRPr lang="en-US">
              <a:ea typeface="ＭＳ Ｐゴシック" charset="0"/>
            </a:endParaRPr>
          </a:p>
          <a:p>
            <a:pPr lvl="1">
              <a:buFont typeface="Wingdings" charset="0"/>
              <a:buChar char="§"/>
              <a:defRPr/>
            </a:pPr>
            <a:endParaRPr lang="en-US">
              <a:ea typeface="ＭＳ Ｐゴシック" charset="0"/>
            </a:endParaRPr>
          </a:p>
        </p:txBody>
      </p:sp>
      <p:sp>
        <p:nvSpPr>
          <p:cNvPr id="72710" name="Rectangle 5"/>
          <p:cNvSpPr>
            <a:spLocks noChangeArrowheads="1"/>
          </p:cNvSpPr>
          <p:nvPr/>
        </p:nvSpPr>
        <p:spPr bwMode="auto">
          <a:xfrm>
            <a:off x="4827588" y="2143125"/>
            <a:ext cx="3567112" cy="38131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600">
                <a:solidFill>
                  <a:schemeClr val="tx1"/>
                </a:solidFill>
                <a:latin typeface="Tahoma" panose="020B0604030504040204" pitchFamily="34" charset="0"/>
                <a:ea typeface="MS PGothic" panose="020B0600070205080204" pitchFamily="34" charset="-128"/>
              </a:defRPr>
            </a:lvl1pPr>
            <a:lvl2pPr marL="463550" indent="-238125">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lnSpc>
                <a:spcPct val="85000"/>
              </a:lnSpc>
              <a:spcBef>
                <a:spcPct val="20000"/>
              </a:spcBef>
              <a:buClr>
                <a:srgbClr val="000099"/>
              </a:buClr>
              <a:buSzPct val="65000"/>
              <a:buFont typeface="Wingdings" panose="05000000000000000000" pitchFamily="2" charset="2"/>
              <a:buNone/>
            </a:pPr>
            <a:r>
              <a:rPr lang="en-US" altLang="en-US" sz="2800">
                <a:latin typeface="Gill Sans MT" panose="020B0502020104020203" pitchFamily="34" charset="0"/>
              </a:rPr>
              <a:t>if sender receives 3 ACKs for same data</a:t>
            </a:r>
          </a:p>
          <a:p>
            <a:pPr algn="l">
              <a:lnSpc>
                <a:spcPct val="85000"/>
              </a:lnSpc>
              <a:spcBef>
                <a:spcPct val="20000"/>
              </a:spcBef>
              <a:buClr>
                <a:srgbClr val="000099"/>
              </a:buClr>
              <a:buSzPct val="65000"/>
              <a:buFont typeface="Wingdings" panose="05000000000000000000" pitchFamily="2" charset="2"/>
              <a:buNone/>
            </a:pPr>
            <a:r>
              <a:rPr lang="en-US" altLang="en-US" sz="2400">
                <a:latin typeface="Gill Sans MT" panose="020B0502020104020203" pitchFamily="34" charset="0"/>
              </a:rPr>
              <a:t>(</a:t>
            </a:r>
            <a:r>
              <a:rPr lang="ja-JP" altLang="en-US" sz="2400">
                <a:latin typeface="Gill Sans MT" panose="020B0502020104020203" pitchFamily="34" charset="0"/>
              </a:rPr>
              <a:t>“</a:t>
            </a:r>
            <a:r>
              <a:rPr lang="en-US" altLang="ja-JP" sz="2400">
                <a:latin typeface="Gill Sans MT" panose="020B0502020104020203" pitchFamily="34" charset="0"/>
              </a:rPr>
              <a:t>triple duplicate ACKs</a:t>
            </a:r>
            <a:r>
              <a:rPr lang="ja-JP" altLang="en-US" sz="2400">
                <a:latin typeface="Gill Sans MT" panose="020B0502020104020203" pitchFamily="34" charset="0"/>
              </a:rPr>
              <a:t>”</a:t>
            </a:r>
            <a:r>
              <a:rPr lang="en-US" altLang="ja-JP" sz="2400">
                <a:latin typeface="Gill Sans MT" panose="020B0502020104020203" pitchFamily="34" charset="0"/>
              </a:rPr>
              <a:t>),</a:t>
            </a:r>
            <a:r>
              <a:rPr lang="en-US" altLang="ja-JP" sz="2800">
                <a:latin typeface="Gill Sans MT" panose="020B0502020104020203" pitchFamily="34" charset="0"/>
              </a:rPr>
              <a:t> resend unacked segment with smallest seq #</a:t>
            </a:r>
          </a:p>
          <a:p>
            <a:pPr lvl="1" algn="l">
              <a:lnSpc>
                <a:spcPct val="85000"/>
              </a:lnSpc>
              <a:spcBef>
                <a:spcPct val="20000"/>
              </a:spcBef>
              <a:buClr>
                <a:srgbClr val="000099"/>
              </a:buClr>
              <a:buFont typeface="Wingdings" panose="05000000000000000000" pitchFamily="2" charset="2"/>
              <a:buChar char="§"/>
            </a:pPr>
            <a:r>
              <a:rPr lang="en-US" altLang="en-US" sz="2400">
                <a:latin typeface="Gill Sans MT" panose="020B0502020104020203" pitchFamily="34" charset="0"/>
              </a:rPr>
              <a:t>likely that unacked segment lost, so don</a:t>
            </a:r>
            <a:r>
              <a:rPr lang="ja-JP" altLang="en-US" sz="2400">
                <a:latin typeface="Gill Sans MT" panose="020B0502020104020203" pitchFamily="34" charset="0"/>
              </a:rPr>
              <a:t>’</a:t>
            </a:r>
            <a:r>
              <a:rPr lang="en-US" altLang="ja-JP" sz="2400">
                <a:latin typeface="Gill Sans MT" panose="020B0502020104020203" pitchFamily="34" charset="0"/>
              </a:rPr>
              <a:t>t wait for timeout</a:t>
            </a:r>
            <a:endParaRPr lang="en-US" altLang="en-US" sz="2400">
              <a:latin typeface="Gill Sans MT" panose="020B0502020104020203" pitchFamily="34" charset="0"/>
            </a:endParaRPr>
          </a:p>
        </p:txBody>
      </p:sp>
      <p:sp>
        <p:nvSpPr>
          <p:cNvPr id="72711" name="Rectangle 6"/>
          <p:cNvSpPr>
            <a:spLocks noChangeArrowheads="1"/>
          </p:cNvSpPr>
          <p:nvPr/>
        </p:nvSpPr>
        <p:spPr bwMode="auto">
          <a:xfrm>
            <a:off x="4751388" y="1914525"/>
            <a:ext cx="3509962" cy="3681413"/>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2712" name="Text Box 7"/>
          <p:cNvSpPr txBox="1">
            <a:spLocks noChangeArrowheads="1"/>
          </p:cNvSpPr>
          <p:nvPr/>
        </p:nvSpPr>
        <p:spPr bwMode="auto">
          <a:xfrm>
            <a:off x="4883150" y="1679575"/>
            <a:ext cx="2773363" cy="4572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i="1" smtClean="0">
                <a:solidFill>
                  <a:srgbClr val="CC0000"/>
                </a:solidFill>
              </a:rPr>
              <a:t>TCP fast retransmit</a:t>
            </a:r>
          </a:p>
        </p:txBody>
      </p:sp>
      <p:sp>
        <p:nvSpPr>
          <p:cNvPr id="72713" name="Rectangle 9"/>
          <p:cNvSpPr>
            <a:spLocks noChangeArrowheads="1"/>
          </p:cNvSpPr>
          <p:nvPr/>
        </p:nvSpPr>
        <p:spPr bwMode="auto">
          <a:xfrm>
            <a:off x="4794250" y="2925763"/>
            <a:ext cx="3408363" cy="54133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lnSpc>
                <a:spcPct val="85000"/>
              </a:lnSpc>
              <a:spcBef>
                <a:spcPct val="20000"/>
              </a:spcBef>
              <a:buClr>
                <a:srgbClr val="000099"/>
              </a:buClr>
              <a:buSzPct val="65000"/>
              <a:buFont typeface="Wingdings" panose="05000000000000000000" pitchFamily="2" charset="2"/>
              <a:buNone/>
            </a:pPr>
            <a:r>
              <a:rPr lang="en-US" altLang="en-US" sz="2400">
                <a:latin typeface="Gill Sans MT" panose="020B0502020104020203" pitchFamily="34" charset="0"/>
              </a:rPr>
              <a:t>(</a:t>
            </a:r>
            <a:r>
              <a:rPr lang="ja-JP" altLang="en-US" sz="2400">
                <a:latin typeface="Gill Sans MT" panose="020B0502020104020203" pitchFamily="34" charset="0"/>
              </a:rPr>
              <a:t>“</a:t>
            </a:r>
            <a:r>
              <a:rPr lang="en-US" altLang="ja-JP" sz="2400">
                <a:latin typeface="Gill Sans MT" panose="020B0502020104020203" pitchFamily="34" charset="0"/>
              </a:rPr>
              <a:t>triple duplicate ACKs</a:t>
            </a:r>
            <a:r>
              <a:rPr lang="ja-JP" altLang="en-US" sz="2400">
                <a:latin typeface="Gill Sans MT" panose="020B0502020104020203" pitchFamily="34" charset="0"/>
              </a:rPr>
              <a:t>”</a:t>
            </a:r>
            <a:r>
              <a:rPr lang="en-US" altLang="ja-JP" sz="2400">
                <a:latin typeface="Gill Sans MT" panose="020B0502020104020203" pitchFamily="34" charset="0"/>
              </a:rPr>
              <a:t>),</a:t>
            </a:r>
            <a:r>
              <a:rPr lang="en-US" altLang="ja-JP" sz="2800">
                <a:latin typeface="Gill Sans MT" panose="020B0502020104020203" pitchFamily="34" charset="0"/>
              </a:rPr>
              <a:t> </a:t>
            </a:r>
            <a:endParaRPr lang="en-US" altLang="en-US" sz="2800">
              <a:latin typeface="Gill Sans MT" panose="020B0502020104020203" pitchFamily="34" charset="0"/>
            </a:endParaRPr>
          </a:p>
        </p:txBody>
      </p:sp>
      <p:sp>
        <p:nvSpPr>
          <p:cNvPr id="2" name="Title 1"/>
          <p:cNvSpPr>
            <a:spLocks noGrp="1"/>
          </p:cNvSpPr>
          <p:nvPr>
            <p:ph type="title"/>
          </p:nvPr>
        </p:nvSpPr>
        <p:spPr/>
        <p:txBody>
          <a:bodyPr>
            <a:normAutofit fontScale="90000"/>
          </a:bodyPr>
          <a:lstStyle/>
          <a:p>
            <a:r>
              <a:rPr lang="en-US" dirty="0" smtClean="0"/>
              <a:t>TCP: Reliable Transport</a:t>
            </a:r>
            <a:endParaRPr lang="en-US" dirty="0"/>
          </a:p>
        </p:txBody>
      </p:sp>
      <p:sp>
        <p:nvSpPr>
          <p:cNvPr id="12" name="TextBox 11"/>
          <p:cNvSpPr txBox="1"/>
          <p:nvPr/>
        </p:nvSpPr>
        <p:spPr>
          <a:xfrm>
            <a:off x="1222375" y="723240"/>
            <a:ext cx="3486660" cy="584775"/>
          </a:xfrm>
          <a:prstGeom prst="rect">
            <a:avLst/>
          </a:prstGeom>
          <a:noFill/>
        </p:spPr>
        <p:txBody>
          <a:bodyPr wrap="none" rtlCol="0">
            <a:spAutoFit/>
          </a:bodyPr>
          <a:lstStyle/>
          <a:p>
            <a:r>
              <a:rPr lang="en-US" sz="3200" dirty="0" smtClean="0">
                <a:solidFill>
                  <a:srgbClr val="FF0000"/>
                </a:solidFill>
              </a:rPr>
              <a:t>TCP</a:t>
            </a:r>
            <a:r>
              <a:rPr lang="en-US" sz="3200" dirty="0">
                <a:solidFill>
                  <a:srgbClr val="FF0000"/>
                </a:solidFill>
              </a:rPr>
              <a:t> </a:t>
            </a:r>
            <a:r>
              <a:rPr lang="en-US" sz="3200" dirty="0" smtClean="0">
                <a:solidFill>
                  <a:srgbClr val="FF0000"/>
                </a:solidFill>
              </a:rPr>
              <a:t>Fast Retransmit</a:t>
            </a:r>
            <a:endParaRPr lang="en-US" sz="2800" dirty="0" smtClean="0">
              <a:solidFill>
                <a:srgbClr val="FF0000"/>
              </a:solidFill>
            </a:endParaRPr>
          </a:p>
        </p:txBody>
      </p:sp>
    </p:spTree>
    <p:extLst>
      <p:ext uri="{BB962C8B-B14F-4D97-AF65-F5344CB8AC3E}">
        <p14:creationId xmlns:p14="http://schemas.microsoft.com/office/powerpoint/2010/main" val="22971622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Line 3"/>
          <p:cNvSpPr>
            <a:spLocks noChangeShapeType="1"/>
          </p:cNvSpPr>
          <p:nvPr/>
        </p:nvSpPr>
        <p:spPr bwMode="auto">
          <a:xfrm>
            <a:off x="3068638" y="2319338"/>
            <a:ext cx="2533650" cy="59055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33" name="Line 9"/>
          <p:cNvSpPr>
            <a:spLocks noChangeShapeType="1"/>
          </p:cNvSpPr>
          <p:nvPr/>
        </p:nvSpPr>
        <p:spPr bwMode="auto">
          <a:xfrm>
            <a:off x="3068638" y="2547938"/>
            <a:ext cx="1757362" cy="414337"/>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34" name="Line 10"/>
          <p:cNvSpPr>
            <a:spLocks noChangeShapeType="1"/>
          </p:cNvSpPr>
          <p:nvPr/>
        </p:nvSpPr>
        <p:spPr bwMode="auto">
          <a:xfrm flipH="1">
            <a:off x="3065463" y="2014538"/>
            <a:ext cx="3175" cy="3994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35" name="Line 11"/>
          <p:cNvSpPr>
            <a:spLocks noChangeShapeType="1"/>
          </p:cNvSpPr>
          <p:nvPr/>
        </p:nvSpPr>
        <p:spPr bwMode="auto">
          <a:xfrm>
            <a:off x="5583238" y="2090738"/>
            <a:ext cx="11112" cy="3903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36" name="Line 12"/>
          <p:cNvSpPr>
            <a:spLocks noChangeShapeType="1"/>
          </p:cNvSpPr>
          <p:nvPr/>
        </p:nvSpPr>
        <p:spPr bwMode="auto">
          <a:xfrm flipH="1">
            <a:off x="3032125" y="2962275"/>
            <a:ext cx="2519363" cy="809625"/>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37" name="Line 14"/>
          <p:cNvSpPr>
            <a:spLocks noChangeShapeType="1"/>
          </p:cNvSpPr>
          <p:nvPr/>
        </p:nvSpPr>
        <p:spPr bwMode="auto">
          <a:xfrm>
            <a:off x="3068638" y="2776538"/>
            <a:ext cx="2533650" cy="59055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38" name="Line 15"/>
          <p:cNvSpPr>
            <a:spLocks noChangeShapeType="1"/>
          </p:cNvSpPr>
          <p:nvPr/>
        </p:nvSpPr>
        <p:spPr bwMode="auto">
          <a:xfrm>
            <a:off x="3068638" y="3233738"/>
            <a:ext cx="2533650" cy="59055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39" name="Line 16"/>
          <p:cNvSpPr>
            <a:spLocks noChangeShapeType="1"/>
          </p:cNvSpPr>
          <p:nvPr/>
        </p:nvSpPr>
        <p:spPr bwMode="auto">
          <a:xfrm>
            <a:off x="3068638" y="3005138"/>
            <a:ext cx="2533650" cy="59055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40" name="Line 17"/>
          <p:cNvSpPr>
            <a:spLocks noChangeShapeType="1"/>
          </p:cNvSpPr>
          <p:nvPr/>
        </p:nvSpPr>
        <p:spPr bwMode="auto">
          <a:xfrm flipH="1">
            <a:off x="3033713" y="3386138"/>
            <a:ext cx="2530475" cy="83026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41" name="Line 18"/>
          <p:cNvSpPr>
            <a:spLocks noChangeShapeType="1"/>
          </p:cNvSpPr>
          <p:nvPr/>
        </p:nvSpPr>
        <p:spPr bwMode="auto">
          <a:xfrm flipH="1">
            <a:off x="3068638" y="3614738"/>
            <a:ext cx="2506662" cy="88741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42" name="Line 19"/>
          <p:cNvSpPr>
            <a:spLocks noChangeShapeType="1"/>
          </p:cNvSpPr>
          <p:nvPr/>
        </p:nvSpPr>
        <p:spPr bwMode="auto">
          <a:xfrm flipH="1">
            <a:off x="3068638" y="3843338"/>
            <a:ext cx="2495550" cy="90011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43" name="Text Box 20"/>
          <p:cNvSpPr txBox="1">
            <a:spLocks noChangeArrowheads="1"/>
          </p:cNvSpPr>
          <p:nvPr/>
        </p:nvSpPr>
        <p:spPr bwMode="auto">
          <a:xfrm>
            <a:off x="4741863" y="2714625"/>
            <a:ext cx="282575"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smtClean="0">
                <a:solidFill>
                  <a:srgbClr val="FF0000"/>
                </a:solidFill>
                <a:latin typeface="Arial" charset="0"/>
              </a:rPr>
              <a:t>X</a:t>
            </a:r>
            <a:endParaRPr lang="en-US" sz="1000" smtClean="0">
              <a:latin typeface="Times New Roman" charset="0"/>
            </a:endParaRPr>
          </a:p>
        </p:txBody>
      </p:sp>
      <p:sp>
        <p:nvSpPr>
          <p:cNvPr id="73744" name="Line 24"/>
          <p:cNvSpPr>
            <a:spLocks noChangeShapeType="1"/>
          </p:cNvSpPr>
          <p:nvPr/>
        </p:nvSpPr>
        <p:spPr bwMode="auto">
          <a:xfrm>
            <a:off x="3094038" y="4784725"/>
            <a:ext cx="2533650" cy="59055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45" name="Text Box 29"/>
          <p:cNvSpPr txBox="1">
            <a:spLocks noChangeArrowheads="1"/>
          </p:cNvSpPr>
          <p:nvPr/>
        </p:nvSpPr>
        <p:spPr bwMode="auto">
          <a:xfrm>
            <a:off x="2806700" y="5986463"/>
            <a:ext cx="3178175"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dirty="0" smtClean="0"/>
              <a:t>fast retransmit after sender </a:t>
            </a:r>
          </a:p>
          <a:p>
            <a:pPr>
              <a:defRPr/>
            </a:pPr>
            <a:r>
              <a:rPr lang="en-US" sz="1800" dirty="0" smtClean="0"/>
              <a:t>receipt of triple duplicate ACK</a:t>
            </a:r>
            <a:endParaRPr lang="en-US" sz="1000" dirty="0" smtClean="0"/>
          </a:p>
        </p:txBody>
      </p:sp>
      <p:sp>
        <p:nvSpPr>
          <p:cNvPr id="73746" name="Text Box 34"/>
          <p:cNvSpPr txBox="1">
            <a:spLocks noChangeArrowheads="1"/>
          </p:cNvSpPr>
          <p:nvPr/>
        </p:nvSpPr>
        <p:spPr bwMode="auto">
          <a:xfrm>
            <a:off x="5110163" y="1139825"/>
            <a:ext cx="773112"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Host B</a:t>
            </a:r>
          </a:p>
        </p:txBody>
      </p:sp>
      <p:sp>
        <p:nvSpPr>
          <p:cNvPr id="73747" name="Text Box 38"/>
          <p:cNvSpPr txBox="1">
            <a:spLocks noChangeArrowheads="1"/>
          </p:cNvSpPr>
          <p:nvPr/>
        </p:nvSpPr>
        <p:spPr bwMode="auto">
          <a:xfrm>
            <a:off x="2776538" y="1157288"/>
            <a:ext cx="776287"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Host A</a:t>
            </a:r>
          </a:p>
        </p:txBody>
      </p:sp>
      <p:sp>
        <p:nvSpPr>
          <p:cNvPr id="73748" name="Text Box 40"/>
          <p:cNvSpPr txBox="1">
            <a:spLocks noChangeArrowheads="1"/>
          </p:cNvSpPr>
          <p:nvPr/>
        </p:nvSpPr>
        <p:spPr bwMode="auto">
          <a:xfrm>
            <a:off x="3216275" y="2239963"/>
            <a:ext cx="2085975" cy="3048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Seq=92, 8 bytes of data</a:t>
            </a:r>
          </a:p>
        </p:txBody>
      </p:sp>
      <p:grpSp>
        <p:nvGrpSpPr>
          <p:cNvPr id="91156" name="Group 41"/>
          <p:cNvGrpSpPr>
            <a:grpSpLocks/>
          </p:cNvGrpSpPr>
          <p:nvPr/>
        </p:nvGrpSpPr>
        <p:grpSpPr bwMode="auto">
          <a:xfrm>
            <a:off x="3170238" y="3489325"/>
            <a:ext cx="949325" cy="304800"/>
            <a:chOff x="4215" y="2253"/>
            <a:chExt cx="598" cy="192"/>
          </a:xfrm>
        </p:grpSpPr>
        <p:sp>
          <p:nvSpPr>
            <p:cNvPr id="73779" name="Rectangle 42"/>
            <p:cNvSpPr>
              <a:spLocks noChangeArrowheads="1"/>
            </p:cNvSpPr>
            <p:nvPr/>
          </p:nvSpPr>
          <p:spPr bwMode="auto">
            <a:xfrm>
              <a:off x="4265" y="2274"/>
              <a:ext cx="471" cy="15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80" name="Text Box 43"/>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ACK=100</a:t>
              </a:r>
              <a:endParaRPr lang="en-US" sz="1000" smtClean="0">
                <a:latin typeface="Times New Roman" charset="0"/>
              </a:endParaRPr>
            </a:p>
          </p:txBody>
        </p:sp>
      </p:grpSp>
      <p:grpSp>
        <p:nvGrpSpPr>
          <p:cNvPr id="91157" name="Group 78"/>
          <p:cNvGrpSpPr>
            <a:grpSpLocks/>
          </p:cNvGrpSpPr>
          <p:nvPr/>
        </p:nvGrpSpPr>
        <p:grpSpPr bwMode="auto">
          <a:xfrm>
            <a:off x="2684463" y="2292350"/>
            <a:ext cx="396875" cy="3524250"/>
            <a:chOff x="397" y="868"/>
            <a:chExt cx="250" cy="2220"/>
          </a:xfrm>
        </p:grpSpPr>
        <p:sp>
          <p:nvSpPr>
            <p:cNvPr id="73772" name="Text Box 50"/>
            <p:cNvSpPr txBox="1">
              <a:spLocks noChangeArrowheads="1"/>
            </p:cNvSpPr>
            <p:nvPr/>
          </p:nvSpPr>
          <p:spPr bwMode="auto">
            <a:xfrm rot="10800000">
              <a:off x="397" y="1778"/>
              <a:ext cx="250" cy="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timeout</a:t>
              </a:r>
            </a:p>
          </p:txBody>
        </p:sp>
        <p:grpSp>
          <p:nvGrpSpPr>
            <p:cNvPr id="91180" name="Group 51"/>
            <p:cNvGrpSpPr>
              <a:grpSpLocks/>
            </p:cNvGrpSpPr>
            <p:nvPr/>
          </p:nvGrpSpPr>
          <p:grpSpPr bwMode="auto">
            <a:xfrm>
              <a:off x="488" y="868"/>
              <a:ext cx="66" cy="893"/>
              <a:chOff x="3099" y="1749"/>
              <a:chExt cx="66" cy="320"/>
            </a:xfrm>
          </p:grpSpPr>
          <p:sp>
            <p:nvSpPr>
              <p:cNvPr id="73777" name="Line 52"/>
              <p:cNvSpPr>
                <a:spLocks noChangeShapeType="1"/>
              </p:cNvSpPr>
              <p:nvPr/>
            </p:nvSpPr>
            <p:spPr bwMode="auto">
              <a:xfrm flipV="1">
                <a:off x="3129" y="1749"/>
                <a:ext cx="0" cy="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3778" name="Line 53"/>
              <p:cNvSpPr>
                <a:spLocks noChangeShapeType="1"/>
              </p:cNvSpPr>
              <p:nvPr/>
            </p:nvSpPr>
            <p:spPr bwMode="auto">
              <a:xfrm>
                <a:off x="3099" y="1752"/>
                <a:ext cx="6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91181" name="Group 54"/>
            <p:cNvGrpSpPr>
              <a:grpSpLocks/>
            </p:cNvGrpSpPr>
            <p:nvPr/>
          </p:nvGrpSpPr>
          <p:grpSpPr bwMode="auto">
            <a:xfrm rot="10800000">
              <a:off x="485" y="2224"/>
              <a:ext cx="66" cy="864"/>
              <a:chOff x="3099" y="1749"/>
              <a:chExt cx="66" cy="320"/>
            </a:xfrm>
          </p:grpSpPr>
          <p:sp>
            <p:nvSpPr>
              <p:cNvPr id="73775" name="Line 55"/>
              <p:cNvSpPr>
                <a:spLocks noChangeShapeType="1"/>
              </p:cNvSpPr>
              <p:nvPr/>
            </p:nvSpPr>
            <p:spPr bwMode="auto">
              <a:xfrm flipV="1">
                <a:off x="3130" y="1749"/>
                <a:ext cx="0" cy="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3776" name="Line 56"/>
              <p:cNvSpPr>
                <a:spLocks noChangeShapeType="1"/>
              </p:cNvSpPr>
              <p:nvPr/>
            </p:nvSpPr>
            <p:spPr bwMode="auto">
              <a:xfrm>
                <a:off x="3100" y="1752"/>
                <a:ext cx="6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grpSp>
        <p:nvGrpSpPr>
          <p:cNvPr id="91158" name="Group 71"/>
          <p:cNvGrpSpPr>
            <a:grpSpLocks/>
          </p:cNvGrpSpPr>
          <p:nvPr/>
        </p:nvGrpSpPr>
        <p:grpSpPr bwMode="auto">
          <a:xfrm>
            <a:off x="3181350" y="3800475"/>
            <a:ext cx="949325" cy="304800"/>
            <a:chOff x="35" y="1825"/>
            <a:chExt cx="598" cy="192"/>
          </a:xfrm>
        </p:grpSpPr>
        <p:sp>
          <p:nvSpPr>
            <p:cNvPr id="73770" name="Rectangle 66"/>
            <p:cNvSpPr>
              <a:spLocks noChangeArrowheads="1"/>
            </p:cNvSpPr>
            <p:nvPr/>
          </p:nvSpPr>
          <p:spPr bwMode="auto">
            <a:xfrm>
              <a:off x="101" y="1859"/>
              <a:ext cx="471" cy="12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71" name="Text Box 67"/>
            <p:cNvSpPr txBox="1">
              <a:spLocks noChangeArrowheads="1"/>
            </p:cNvSpPr>
            <p:nvPr/>
          </p:nvSpPr>
          <p:spPr bwMode="auto">
            <a:xfrm>
              <a:off x="35" y="1825"/>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ACK=100</a:t>
              </a:r>
              <a:endParaRPr lang="en-US" sz="1000" smtClean="0">
                <a:latin typeface="Times New Roman" charset="0"/>
              </a:endParaRPr>
            </a:p>
          </p:txBody>
        </p:sp>
      </p:grpSp>
      <p:grpSp>
        <p:nvGrpSpPr>
          <p:cNvPr id="91159" name="Group 72"/>
          <p:cNvGrpSpPr>
            <a:grpSpLocks/>
          </p:cNvGrpSpPr>
          <p:nvPr/>
        </p:nvGrpSpPr>
        <p:grpSpPr bwMode="auto">
          <a:xfrm>
            <a:off x="3167063" y="4130675"/>
            <a:ext cx="949325" cy="304800"/>
            <a:chOff x="35" y="1825"/>
            <a:chExt cx="598" cy="192"/>
          </a:xfrm>
        </p:grpSpPr>
        <p:sp>
          <p:nvSpPr>
            <p:cNvPr id="73768" name="Rectangle 73"/>
            <p:cNvSpPr>
              <a:spLocks noChangeArrowheads="1"/>
            </p:cNvSpPr>
            <p:nvPr/>
          </p:nvSpPr>
          <p:spPr bwMode="auto">
            <a:xfrm>
              <a:off x="101" y="1859"/>
              <a:ext cx="471" cy="12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69" name="Text Box 74"/>
            <p:cNvSpPr txBox="1">
              <a:spLocks noChangeArrowheads="1"/>
            </p:cNvSpPr>
            <p:nvPr/>
          </p:nvSpPr>
          <p:spPr bwMode="auto">
            <a:xfrm>
              <a:off x="35" y="1825"/>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ACK=100</a:t>
              </a:r>
              <a:endParaRPr lang="en-US" sz="1000" smtClean="0">
                <a:latin typeface="Times New Roman" charset="0"/>
              </a:endParaRPr>
            </a:p>
          </p:txBody>
        </p:sp>
      </p:grpSp>
      <p:grpSp>
        <p:nvGrpSpPr>
          <p:cNvPr id="91160" name="Group 75"/>
          <p:cNvGrpSpPr>
            <a:grpSpLocks/>
          </p:cNvGrpSpPr>
          <p:nvPr/>
        </p:nvGrpSpPr>
        <p:grpSpPr bwMode="auto">
          <a:xfrm>
            <a:off x="3175000" y="4427538"/>
            <a:ext cx="949325" cy="304800"/>
            <a:chOff x="35" y="1825"/>
            <a:chExt cx="598" cy="192"/>
          </a:xfrm>
        </p:grpSpPr>
        <p:sp>
          <p:nvSpPr>
            <p:cNvPr id="73766" name="Rectangle 76"/>
            <p:cNvSpPr>
              <a:spLocks noChangeArrowheads="1"/>
            </p:cNvSpPr>
            <p:nvPr/>
          </p:nvSpPr>
          <p:spPr bwMode="auto">
            <a:xfrm>
              <a:off x="101" y="1859"/>
              <a:ext cx="471" cy="12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67" name="Text Box 77"/>
            <p:cNvSpPr txBox="1">
              <a:spLocks noChangeArrowheads="1"/>
            </p:cNvSpPr>
            <p:nvPr/>
          </p:nvSpPr>
          <p:spPr bwMode="auto">
            <a:xfrm>
              <a:off x="35" y="1825"/>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ACK=100</a:t>
              </a:r>
              <a:endParaRPr lang="en-US" sz="1000" smtClean="0">
                <a:latin typeface="Times New Roman" charset="0"/>
              </a:endParaRPr>
            </a:p>
          </p:txBody>
        </p:sp>
      </p:grpSp>
      <p:sp>
        <p:nvSpPr>
          <p:cNvPr id="73756" name="Rectangle 84"/>
          <p:cNvSpPr>
            <a:spLocks noChangeArrowheads="1"/>
          </p:cNvSpPr>
          <p:nvPr/>
        </p:nvSpPr>
        <p:spPr bwMode="auto">
          <a:xfrm>
            <a:off x="3284538" y="2562225"/>
            <a:ext cx="757237" cy="22542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57" name="Text Box 83"/>
          <p:cNvSpPr txBox="1">
            <a:spLocks noChangeArrowheads="1"/>
          </p:cNvSpPr>
          <p:nvPr/>
        </p:nvSpPr>
        <p:spPr bwMode="auto">
          <a:xfrm>
            <a:off x="3192463" y="2506663"/>
            <a:ext cx="2281237" cy="3048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Seq=100, 20 bytes of data</a:t>
            </a:r>
          </a:p>
        </p:txBody>
      </p:sp>
      <p:sp>
        <p:nvSpPr>
          <p:cNvPr id="73758" name="Rectangle 85"/>
          <p:cNvSpPr>
            <a:spLocks noChangeArrowheads="1"/>
          </p:cNvSpPr>
          <p:nvPr/>
        </p:nvSpPr>
        <p:spPr bwMode="auto">
          <a:xfrm>
            <a:off x="3246438" y="4770438"/>
            <a:ext cx="757237" cy="22542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3759" name="Text Box 86"/>
          <p:cNvSpPr txBox="1">
            <a:spLocks noChangeArrowheads="1"/>
          </p:cNvSpPr>
          <p:nvPr/>
        </p:nvSpPr>
        <p:spPr bwMode="auto">
          <a:xfrm>
            <a:off x="3154363" y="4714875"/>
            <a:ext cx="2281237" cy="3048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Seq=100, 20 bytes of data</a:t>
            </a:r>
          </a:p>
        </p:txBody>
      </p:sp>
      <p:grpSp>
        <p:nvGrpSpPr>
          <p:cNvPr id="91167" name="Group 93"/>
          <p:cNvGrpSpPr>
            <a:grpSpLocks/>
          </p:cNvGrpSpPr>
          <p:nvPr/>
        </p:nvGrpSpPr>
        <p:grpSpPr bwMode="auto">
          <a:xfrm>
            <a:off x="2686050" y="1397000"/>
            <a:ext cx="630238" cy="533400"/>
            <a:chOff x="-44" y="1473"/>
            <a:chExt cx="981" cy="1105"/>
          </a:xfrm>
        </p:grpSpPr>
        <p:pic>
          <p:nvPicPr>
            <p:cNvPr id="91171" name="Picture 94"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72" name="Freeform 95"/>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91168" name="Group 96"/>
          <p:cNvGrpSpPr>
            <a:grpSpLocks/>
          </p:cNvGrpSpPr>
          <p:nvPr/>
        </p:nvGrpSpPr>
        <p:grpSpPr bwMode="auto">
          <a:xfrm flipH="1">
            <a:off x="5264150" y="1423988"/>
            <a:ext cx="654050" cy="579437"/>
            <a:chOff x="-44" y="1473"/>
            <a:chExt cx="981" cy="1105"/>
          </a:xfrm>
        </p:grpSpPr>
        <p:pic>
          <p:nvPicPr>
            <p:cNvPr id="91169" name="Picture 97"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70" name="Freeform 98"/>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4" name="Title 1"/>
          <p:cNvSpPr>
            <a:spLocks noGrp="1"/>
          </p:cNvSpPr>
          <p:nvPr>
            <p:ph type="title"/>
          </p:nvPr>
        </p:nvSpPr>
        <p:spPr>
          <a:xfrm>
            <a:off x="0" y="0"/>
            <a:ext cx="8001000" cy="685800"/>
          </a:xfrm>
        </p:spPr>
        <p:txBody>
          <a:bodyPr>
            <a:normAutofit fontScale="90000"/>
          </a:bodyPr>
          <a:lstStyle/>
          <a:p>
            <a:r>
              <a:rPr lang="en-US" dirty="0" smtClean="0"/>
              <a:t>TCP: Reliable Transport</a:t>
            </a:r>
            <a:endParaRPr lang="en-US" dirty="0"/>
          </a:p>
        </p:txBody>
      </p:sp>
      <p:sp>
        <p:nvSpPr>
          <p:cNvPr id="55" name="TextBox 54"/>
          <p:cNvSpPr txBox="1"/>
          <p:nvPr/>
        </p:nvSpPr>
        <p:spPr>
          <a:xfrm>
            <a:off x="1222375" y="723240"/>
            <a:ext cx="3486660" cy="584775"/>
          </a:xfrm>
          <a:prstGeom prst="rect">
            <a:avLst/>
          </a:prstGeom>
          <a:noFill/>
        </p:spPr>
        <p:txBody>
          <a:bodyPr wrap="none" rtlCol="0">
            <a:spAutoFit/>
          </a:bodyPr>
          <a:lstStyle/>
          <a:p>
            <a:r>
              <a:rPr lang="en-US" sz="3200" dirty="0" smtClean="0">
                <a:solidFill>
                  <a:srgbClr val="FF0000"/>
                </a:solidFill>
              </a:rPr>
              <a:t>TCP</a:t>
            </a:r>
            <a:r>
              <a:rPr lang="en-US" sz="3200" dirty="0">
                <a:solidFill>
                  <a:srgbClr val="FF0000"/>
                </a:solidFill>
              </a:rPr>
              <a:t> </a:t>
            </a:r>
            <a:r>
              <a:rPr lang="en-US" sz="3200" dirty="0" smtClean="0">
                <a:solidFill>
                  <a:srgbClr val="FF0000"/>
                </a:solidFill>
              </a:rPr>
              <a:t>Fast Retransmit</a:t>
            </a:r>
            <a:endParaRPr lang="en-US" sz="2800" dirty="0" smtClean="0">
              <a:solidFill>
                <a:srgbClr val="FF0000"/>
              </a:solidFill>
            </a:endParaRPr>
          </a:p>
        </p:txBody>
      </p:sp>
    </p:spTree>
    <p:extLst>
      <p:ext uri="{BB962C8B-B14F-4D97-AF65-F5344CB8AC3E}">
        <p14:creationId xmlns:p14="http://schemas.microsoft.com/office/powerpoint/2010/main" val="22480425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Rectangle 1027"/>
          <p:cNvSpPr>
            <a:spLocks noGrp="1" noChangeArrowheads="1"/>
          </p:cNvSpPr>
          <p:nvPr>
            <p:ph type="body" sz="half" idx="1"/>
          </p:nvPr>
        </p:nvSpPr>
        <p:spPr>
          <a:xfrm>
            <a:off x="581025" y="1436688"/>
            <a:ext cx="3716338" cy="4648200"/>
          </a:xfrm>
        </p:spPr>
        <p:txBody>
          <a:bodyPr/>
          <a:lstStyle/>
          <a:p>
            <a:pPr>
              <a:buFont typeface="Wingdings" charset="0"/>
              <a:buNone/>
              <a:defRPr/>
            </a:pPr>
            <a:r>
              <a:rPr lang="en-US" sz="3200" u="sng" dirty="0">
                <a:solidFill>
                  <a:srgbClr val="FF0000"/>
                </a:solidFill>
                <a:ea typeface="ＭＳ Ｐゴシック" charset="0"/>
                <a:cs typeface="+mn-cs"/>
              </a:rPr>
              <a:t>Q:</a:t>
            </a:r>
            <a:r>
              <a:rPr lang="en-US" sz="3200" dirty="0">
                <a:ea typeface="ＭＳ Ｐゴシック" charset="0"/>
                <a:cs typeface="+mn-cs"/>
              </a:rPr>
              <a:t> how to set TCP timeout value?</a:t>
            </a:r>
          </a:p>
          <a:p>
            <a:pPr>
              <a:lnSpc>
                <a:spcPct val="90000"/>
              </a:lnSpc>
              <a:buFont typeface="Wingdings" charset="0"/>
              <a:buChar char="v"/>
              <a:defRPr/>
            </a:pPr>
            <a:r>
              <a:rPr lang="en-US" dirty="0">
                <a:ea typeface="ＭＳ Ｐゴシック" charset="0"/>
                <a:cs typeface="+mn-cs"/>
              </a:rPr>
              <a:t>longer than RTT</a:t>
            </a:r>
          </a:p>
          <a:p>
            <a:pPr lvl="1">
              <a:lnSpc>
                <a:spcPct val="90000"/>
              </a:lnSpc>
              <a:buFont typeface="Wingdings" charset="0"/>
              <a:buChar char="§"/>
              <a:defRPr/>
            </a:pPr>
            <a:r>
              <a:rPr lang="en-US" dirty="0">
                <a:ea typeface="ＭＳ Ｐゴシック" charset="0"/>
              </a:rPr>
              <a:t>but RTT varies</a:t>
            </a:r>
          </a:p>
          <a:p>
            <a:pPr>
              <a:lnSpc>
                <a:spcPct val="90000"/>
              </a:lnSpc>
              <a:buFont typeface="Wingdings" charset="0"/>
              <a:buChar char="v"/>
              <a:defRPr/>
            </a:pPr>
            <a:r>
              <a:rPr lang="en-US" i="1" dirty="0">
                <a:ea typeface="ＭＳ Ｐゴシック" charset="0"/>
                <a:cs typeface="+mn-cs"/>
              </a:rPr>
              <a:t>too short:</a:t>
            </a:r>
            <a:r>
              <a:rPr lang="en-US" dirty="0">
                <a:ea typeface="ＭＳ Ｐゴシック" charset="0"/>
                <a:cs typeface="+mn-cs"/>
              </a:rPr>
              <a:t> premature timeout, unnecessary retransmissions</a:t>
            </a:r>
          </a:p>
          <a:p>
            <a:pPr>
              <a:lnSpc>
                <a:spcPct val="90000"/>
              </a:lnSpc>
              <a:buFont typeface="Wingdings" charset="0"/>
              <a:buChar char="v"/>
              <a:defRPr/>
            </a:pPr>
            <a:r>
              <a:rPr lang="en-US" i="1" dirty="0">
                <a:ea typeface="ＭＳ Ｐゴシック" charset="0"/>
                <a:cs typeface="+mn-cs"/>
              </a:rPr>
              <a:t>too long:</a:t>
            </a:r>
            <a:r>
              <a:rPr lang="en-US" dirty="0">
                <a:ea typeface="ＭＳ Ｐゴシック" charset="0"/>
                <a:cs typeface="+mn-cs"/>
              </a:rPr>
              <a:t> slow reaction to segment loss</a:t>
            </a:r>
          </a:p>
        </p:txBody>
      </p:sp>
      <p:sp>
        <p:nvSpPr>
          <p:cNvPr id="62471" name="Rectangle 1028"/>
          <p:cNvSpPr>
            <a:spLocks noGrp="1" noChangeArrowheads="1"/>
          </p:cNvSpPr>
          <p:nvPr>
            <p:ph type="body" sz="half" idx="2"/>
          </p:nvPr>
        </p:nvSpPr>
        <p:spPr>
          <a:xfrm>
            <a:off x="4646613" y="1485900"/>
            <a:ext cx="4059237" cy="4648200"/>
          </a:xfrm>
        </p:spPr>
        <p:txBody>
          <a:bodyPr/>
          <a:lstStyle/>
          <a:p>
            <a:pPr>
              <a:buFont typeface="Wingdings" panose="05000000000000000000" pitchFamily="2" charset="2"/>
              <a:buNone/>
            </a:pPr>
            <a:r>
              <a:rPr lang="en-US" altLang="en-US" u="sng" dirty="0" smtClean="0">
                <a:solidFill>
                  <a:srgbClr val="FF0000"/>
                </a:solidFill>
              </a:rPr>
              <a:t>Q:</a:t>
            </a:r>
            <a:r>
              <a:rPr lang="en-US" altLang="en-US" dirty="0" smtClean="0"/>
              <a:t> how to estimate RTT?</a:t>
            </a:r>
          </a:p>
          <a:p>
            <a:r>
              <a:rPr lang="en-US" altLang="en-US" sz="2400" b="1" dirty="0" err="1" smtClean="0">
                <a:solidFill>
                  <a:srgbClr val="000099"/>
                </a:solidFill>
                <a:latin typeface="Courier New" panose="02070309020205020404" pitchFamily="49" charset="0"/>
              </a:rPr>
              <a:t>SampleRTT</a:t>
            </a:r>
            <a:r>
              <a:rPr lang="en-US" altLang="en-US" sz="2400" dirty="0" smtClean="0">
                <a:solidFill>
                  <a:srgbClr val="000099"/>
                </a:solidFill>
              </a:rPr>
              <a:t>:</a:t>
            </a:r>
            <a:r>
              <a:rPr lang="en-US" altLang="en-US" sz="2400" dirty="0" smtClean="0"/>
              <a:t> measured time from segment transmission until ACK receipt</a:t>
            </a:r>
          </a:p>
          <a:p>
            <a:pPr lvl="1"/>
            <a:r>
              <a:rPr lang="en-US" altLang="en-US" dirty="0" smtClean="0"/>
              <a:t>ignore retransmissions</a:t>
            </a:r>
          </a:p>
          <a:p>
            <a:r>
              <a:rPr lang="en-US" altLang="en-US" sz="2400" b="1" dirty="0" err="1" smtClean="0">
                <a:latin typeface="Courier New" panose="02070309020205020404" pitchFamily="49" charset="0"/>
              </a:rPr>
              <a:t>SampleRTT</a:t>
            </a:r>
            <a:r>
              <a:rPr lang="en-US" altLang="en-US" sz="2400" dirty="0" smtClean="0"/>
              <a:t> will vary, want estimated RTT </a:t>
            </a:r>
            <a:r>
              <a:rPr lang="ja-JP" altLang="en-US" sz="2400" dirty="0" smtClean="0"/>
              <a:t>“</a:t>
            </a:r>
            <a:r>
              <a:rPr lang="en-US" altLang="ja-JP" sz="2400" dirty="0" smtClean="0"/>
              <a:t>smoother</a:t>
            </a:r>
            <a:r>
              <a:rPr lang="ja-JP" altLang="en-US" sz="2400" dirty="0" smtClean="0"/>
              <a:t>”</a:t>
            </a:r>
            <a:endParaRPr lang="en-US" altLang="ja-JP" dirty="0" smtClean="0"/>
          </a:p>
          <a:p>
            <a:pPr lvl="1"/>
            <a:r>
              <a:rPr lang="en-US" altLang="en-US" dirty="0" smtClean="0"/>
              <a:t>average several </a:t>
            </a:r>
            <a:r>
              <a:rPr lang="en-US" altLang="en-US" i="1" dirty="0" smtClean="0"/>
              <a:t>recent</a:t>
            </a:r>
            <a:r>
              <a:rPr lang="en-US" altLang="en-US" dirty="0" smtClean="0"/>
              <a:t> measurements, not just current </a:t>
            </a:r>
            <a:r>
              <a:rPr lang="en-US" altLang="en-US" b="1" dirty="0" err="1" smtClean="0">
                <a:latin typeface="Courier New" panose="02070309020205020404" pitchFamily="49" charset="0"/>
              </a:rPr>
              <a:t>SampleRTT</a:t>
            </a:r>
            <a:endParaRPr lang="en-US" altLang="en-US" dirty="0" smtClean="0"/>
          </a:p>
        </p:txBody>
      </p:sp>
      <p:sp>
        <p:nvSpPr>
          <p:cNvPr id="9" name="Title 1"/>
          <p:cNvSpPr>
            <a:spLocks noGrp="1"/>
          </p:cNvSpPr>
          <p:nvPr>
            <p:ph type="title"/>
          </p:nvPr>
        </p:nvSpPr>
        <p:spPr>
          <a:xfrm>
            <a:off x="0" y="0"/>
            <a:ext cx="8001000" cy="685800"/>
          </a:xfrm>
        </p:spPr>
        <p:txBody>
          <a:bodyPr>
            <a:normAutofit fontScale="90000"/>
          </a:bodyPr>
          <a:lstStyle/>
          <a:p>
            <a:r>
              <a:rPr lang="en-US" dirty="0" smtClean="0"/>
              <a:t>TCP: Reliable Transport</a:t>
            </a:r>
            <a:endParaRPr lang="en-US" dirty="0"/>
          </a:p>
        </p:txBody>
      </p:sp>
      <p:sp>
        <p:nvSpPr>
          <p:cNvPr id="10" name="TextBox 9"/>
          <p:cNvSpPr txBox="1"/>
          <p:nvPr/>
        </p:nvSpPr>
        <p:spPr>
          <a:xfrm>
            <a:off x="1272866" y="624045"/>
            <a:ext cx="5852115" cy="584775"/>
          </a:xfrm>
          <a:prstGeom prst="rect">
            <a:avLst/>
          </a:prstGeom>
          <a:noFill/>
        </p:spPr>
        <p:txBody>
          <a:bodyPr wrap="none" rtlCol="0">
            <a:spAutoFit/>
          </a:bodyPr>
          <a:lstStyle/>
          <a:p>
            <a:r>
              <a:rPr lang="en-US" sz="3200" dirty="0">
                <a:solidFill>
                  <a:srgbClr val="FF0000"/>
                </a:solidFill>
              </a:rPr>
              <a:t>TCP: </a:t>
            </a:r>
            <a:r>
              <a:rPr lang="en-US" sz="3200" dirty="0" smtClean="0">
                <a:solidFill>
                  <a:srgbClr val="FF0000"/>
                </a:solidFill>
              </a:rPr>
              <a:t>Roundtrip time and timeouts</a:t>
            </a:r>
            <a:endParaRPr lang="en-US" sz="2800" dirty="0" smtClean="0">
              <a:solidFill>
                <a:srgbClr val="FF0000"/>
              </a:solidFill>
            </a:endParaRPr>
          </a:p>
        </p:txBody>
      </p:sp>
    </p:spTree>
    <p:extLst>
      <p:ext uri="{BB962C8B-B14F-4D97-AF65-F5344CB8AC3E}">
        <p14:creationId xmlns:p14="http://schemas.microsoft.com/office/powerpoint/2010/main" val="338176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7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7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7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7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47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247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47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471">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4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1" name="Group 14"/>
          <p:cNvGrpSpPr>
            <a:grpSpLocks/>
          </p:cNvGrpSpPr>
          <p:nvPr/>
        </p:nvGrpSpPr>
        <p:grpSpPr bwMode="auto">
          <a:xfrm>
            <a:off x="1708150" y="2565400"/>
            <a:ext cx="6272213" cy="4292600"/>
            <a:chOff x="782" y="1865"/>
            <a:chExt cx="3951" cy="2704"/>
          </a:xfrm>
        </p:grpSpPr>
        <p:pic>
          <p:nvPicPr>
            <p:cNvPr id="7886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 y="1865"/>
              <a:ext cx="3951" cy="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8" name="Rectangle 13"/>
            <p:cNvSpPr>
              <a:spLocks noChangeArrowheads="1"/>
            </p:cNvSpPr>
            <p:nvPr/>
          </p:nvSpPr>
          <p:spPr bwMode="auto">
            <a:xfrm>
              <a:off x="2070" y="1926"/>
              <a:ext cx="1404" cy="16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3493" name="Text Box 3"/>
          <p:cNvSpPr txBox="1">
            <a:spLocks noChangeArrowheads="1"/>
          </p:cNvSpPr>
          <p:nvPr/>
        </p:nvSpPr>
        <p:spPr bwMode="auto">
          <a:xfrm>
            <a:off x="533400" y="1362075"/>
            <a:ext cx="75152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b="1" smtClean="0">
                <a:latin typeface="Courier New" charset="0"/>
              </a:rPr>
              <a:t>EstimatedRTT = (1- </a:t>
            </a:r>
            <a:r>
              <a:rPr lang="en-US" sz="2000" b="1" smtClean="0">
                <a:latin typeface="Courier New" charset="0"/>
                <a:sym typeface="Symbol" charset="0"/>
              </a:rPr>
              <a:t></a:t>
            </a:r>
            <a:r>
              <a:rPr lang="en-US" sz="2000" b="1" smtClean="0">
                <a:latin typeface="Courier New" charset="0"/>
              </a:rPr>
              <a:t>)*EstimatedRTT + </a:t>
            </a:r>
            <a:r>
              <a:rPr lang="en-US" sz="2000" b="1" smtClean="0">
                <a:latin typeface="Courier New" charset="0"/>
                <a:sym typeface="Symbol" charset="0"/>
              </a:rPr>
              <a:t></a:t>
            </a:r>
            <a:r>
              <a:rPr lang="en-US" sz="2000" b="1" smtClean="0">
                <a:latin typeface="Courier New" charset="0"/>
              </a:rPr>
              <a:t>*SampleRTT</a:t>
            </a:r>
          </a:p>
        </p:txBody>
      </p:sp>
      <p:sp>
        <p:nvSpPr>
          <p:cNvPr id="63494" name="Rectangle 4"/>
          <p:cNvSpPr>
            <a:spLocks noChangeArrowheads="1"/>
          </p:cNvSpPr>
          <p:nvPr/>
        </p:nvSpPr>
        <p:spPr bwMode="auto">
          <a:xfrm>
            <a:off x="1163638" y="1836738"/>
            <a:ext cx="7067550" cy="1266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gn="l">
              <a:lnSpc>
                <a:spcPct val="75000"/>
              </a:lnSpc>
              <a:spcBef>
                <a:spcPct val="20000"/>
              </a:spcBef>
              <a:buClr>
                <a:srgbClr val="000099"/>
              </a:buClr>
              <a:buSzPct val="65000"/>
              <a:buFont typeface="Wingdings" charset="0"/>
              <a:buChar char="v"/>
              <a:defRPr/>
            </a:pPr>
            <a:r>
              <a:rPr lang="en-US" sz="2400">
                <a:latin typeface="Gill Sans MT" charset="0"/>
                <a:ea typeface="ＭＳ Ｐゴシック" charset="0"/>
              </a:rPr>
              <a:t>exponential weighted moving average</a:t>
            </a:r>
          </a:p>
          <a:p>
            <a:pPr marL="342900" indent="-342900" algn="l">
              <a:lnSpc>
                <a:spcPct val="75000"/>
              </a:lnSpc>
              <a:spcBef>
                <a:spcPct val="20000"/>
              </a:spcBef>
              <a:buClr>
                <a:srgbClr val="000099"/>
              </a:buClr>
              <a:buSzPct val="65000"/>
              <a:buFont typeface="Wingdings" charset="0"/>
              <a:buChar char="v"/>
              <a:defRPr/>
            </a:pPr>
            <a:r>
              <a:rPr lang="en-US" sz="2400">
                <a:latin typeface="Gill Sans MT" charset="0"/>
                <a:ea typeface="ＭＳ Ｐゴシック" charset="0"/>
              </a:rPr>
              <a:t>influence of past sample decreases exponentially fast</a:t>
            </a:r>
          </a:p>
          <a:p>
            <a:pPr marL="342900" indent="-342900" algn="l">
              <a:lnSpc>
                <a:spcPct val="75000"/>
              </a:lnSpc>
              <a:spcBef>
                <a:spcPct val="20000"/>
              </a:spcBef>
              <a:buClr>
                <a:srgbClr val="000099"/>
              </a:buClr>
              <a:buSzPct val="65000"/>
              <a:buFont typeface="Wingdings" charset="0"/>
              <a:buChar char="v"/>
              <a:defRPr/>
            </a:pPr>
            <a:r>
              <a:rPr lang="en-US" sz="2400">
                <a:latin typeface="Gill Sans MT" charset="0"/>
                <a:ea typeface="ＭＳ Ｐゴシック" charset="0"/>
              </a:rPr>
              <a:t>typical value: </a:t>
            </a:r>
            <a:r>
              <a:rPr lang="en-US" sz="2400" b="1">
                <a:latin typeface="Courier New" charset="0"/>
                <a:ea typeface="ＭＳ Ｐゴシック" charset="0"/>
                <a:sym typeface="Symbol" charset="0"/>
              </a:rPr>
              <a:t> =</a:t>
            </a:r>
            <a:r>
              <a:rPr lang="en-US" sz="2400">
                <a:latin typeface="Gill Sans MT" charset="0"/>
                <a:ea typeface="ＭＳ Ｐゴシック" charset="0"/>
              </a:rPr>
              <a:t> 0.125</a:t>
            </a:r>
          </a:p>
        </p:txBody>
      </p:sp>
      <p:sp>
        <p:nvSpPr>
          <p:cNvPr id="63497" name="Text Box 18"/>
          <p:cNvSpPr txBox="1">
            <a:spLocks noChangeArrowheads="1"/>
          </p:cNvSpPr>
          <p:nvPr/>
        </p:nvSpPr>
        <p:spPr bwMode="auto">
          <a:xfrm rot="10800000">
            <a:off x="1531938" y="3535363"/>
            <a:ext cx="428625" cy="174783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RTT (milliseconds)</a:t>
            </a:r>
          </a:p>
        </p:txBody>
      </p:sp>
      <p:sp>
        <p:nvSpPr>
          <p:cNvPr id="63498" name="Text Box 19"/>
          <p:cNvSpPr txBox="1">
            <a:spLocks noChangeArrowheads="1"/>
          </p:cNvSpPr>
          <p:nvPr/>
        </p:nvSpPr>
        <p:spPr bwMode="auto">
          <a:xfrm>
            <a:off x="2265363" y="3168650"/>
            <a:ext cx="3867150" cy="3048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RTT:</a:t>
            </a:r>
            <a:r>
              <a:rPr lang="en-US" sz="1400" smtClean="0">
                <a:solidFill>
                  <a:schemeClr val="bg1"/>
                </a:solidFill>
                <a:latin typeface="Arial" charset="0"/>
              </a:rPr>
              <a:t> </a:t>
            </a:r>
            <a:r>
              <a:rPr lang="en-US" sz="1400" smtClean="0">
                <a:latin typeface="Arial" charset="0"/>
              </a:rPr>
              <a:t>gaia.cs.umass.edu</a:t>
            </a:r>
            <a:r>
              <a:rPr lang="en-US" sz="1400" smtClean="0">
                <a:solidFill>
                  <a:schemeClr val="bg1"/>
                </a:solidFill>
                <a:latin typeface="Arial" charset="0"/>
              </a:rPr>
              <a:t> </a:t>
            </a:r>
            <a:r>
              <a:rPr lang="en-US" sz="1400" smtClean="0">
                <a:latin typeface="Arial" charset="0"/>
              </a:rPr>
              <a:t>to</a:t>
            </a:r>
            <a:r>
              <a:rPr lang="en-US" sz="1400" smtClean="0">
                <a:solidFill>
                  <a:schemeClr val="bg1"/>
                </a:solidFill>
                <a:latin typeface="Arial" charset="0"/>
              </a:rPr>
              <a:t> </a:t>
            </a:r>
            <a:r>
              <a:rPr lang="en-US" sz="1400" smtClean="0">
                <a:latin typeface="Arial" charset="0"/>
              </a:rPr>
              <a:t>fantasia.eurecom.fr</a:t>
            </a:r>
          </a:p>
        </p:txBody>
      </p:sp>
      <p:sp>
        <p:nvSpPr>
          <p:cNvPr id="63499" name="Text Box 20"/>
          <p:cNvSpPr txBox="1">
            <a:spLocks noChangeArrowheads="1"/>
          </p:cNvSpPr>
          <p:nvPr/>
        </p:nvSpPr>
        <p:spPr bwMode="auto">
          <a:xfrm>
            <a:off x="6221413" y="5230813"/>
            <a:ext cx="1181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sampleRTT</a:t>
            </a:r>
          </a:p>
        </p:txBody>
      </p:sp>
      <p:sp>
        <p:nvSpPr>
          <p:cNvPr id="63501" name="AutoShape 22"/>
          <p:cNvSpPr>
            <a:spLocks noChangeArrowheads="1"/>
          </p:cNvSpPr>
          <p:nvPr/>
        </p:nvSpPr>
        <p:spPr bwMode="auto">
          <a:xfrm>
            <a:off x="6005513" y="5343525"/>
            <a:ext cx="147637" cy="142875"/>
          </a:xfrm>
          <a:prstGeom prst="diamond">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2" name="Title 1"/>
          <p:cNvSpPr>
            <a:spLocks noGrp="1"/>
          </p:cNvSpPr>
          <p:nvPr>
            <p:ph type="title"/>
          </p:nvPr>
        </p:nvSpPr>
        <p:spPr>
          <a:xfrm>
            <a:off x="0" y="0"/>
            <a:ext cx="8001000" cy="685800"/>
          </a:xfrm>
        </p:spPr>
        <p:txBody>
          <a:bodyPr>
            <a:normAutofit fontScale="90000"/>
          </a:bodyPr>
          <a:lstStyle/>
          <a:p>
            <a:r>
              <a:rPr lang="en-US" dirty="0" smtClean="0"/>
              <a:t>TCP: Reliable Transport</a:t>
            </a:r>
            <a:endParaRPr lang="en-US" dirty="0"/>
          </a:p>
        </p:txBody>
      </p:sp>
      <p:sp>
        <p:nvSpPr>
          <p:cNvPr id="23" name="TextBox 22"/>
          <p:cNvSpPr txBox="1"/>
          <p:nvPr/>
        </p:nvSpPr>
        <p:spPr>
          <a:xfrm>
            <a:off x="1272866" y="624045"/>
            <a:ext cx="5852115" cy="584775"/>
          </a:xfrm>
          <a:prstGeom prst="rect">
            <a:avLst/>
          </a:prstGeom>
          <a:noFill/>
        </p:spPr>
        <p:txBody>
          <a:bodyPr wrap="none" rtlCol="0">
            <a:spAutoFit/>
          </a:bodyPr>
          <a:lstStyle/>
          <a:p>
            <a:r>
              <a:rPr lang="en-US" sz="3200" dirty="0">
                <a:solidFill>
                  <a:srgbClr val="FF0000"/>
                </a:solidFill>
              </a:rPr>
              <a:t>TCP: </a:t>
            </a:r>
            <a:r>
              <a:rPr lang="en-US" sz="3200" dirty="0" smtClean="0">
                <a:solidFill>
                  <a:srgbClr val="FF0000"/>
                </a:solidFill>
              </a:rPr>
              <a:t>Roundtrip time and timeouts</a:t>
            </a:r>
            <a:endParaRPr lang="en-US" sz="2800" dirty="0" smtClean="0">
              <a:solidFill>
                <a:srgbClr val="FF0000"/>
              </a:solidFill>
            </a:endParaRPr>
          </a:p>
        </p:txBody>
      </p:sp>
      <p:grpSp>
        <p:nvGrpSpPr>
          <p:cNvPr id="24" name="Group 15"/>
          <p:cNvGrpSpPr>
            <a:grpSpLocks/>
          </p:cNvGrpSpPr>
          <p:nvPr/>
        </p:nvGrpSpPr>
        <p:grpSpPr bwMode="auto">
          <a:xfrm>
            <a:off x="4041775" y="6331808"/>
            <a:ext cx="1512888" cy="336550"/>
            <a:chOff x="2343" y="3645"/>
            <a:chExt cx="953" cy="212"/>
          </a:xfrm>
        </p:grpSpPr>
        <p:sp>
          <p:nvSpPr>
            <p:cNvPr id="25" name="Rectangle 16"/>
            <p:cNvSpPr>
              <a:spLocks noChangeArrowheads="1"/>
            </p:cNvSpPr>
            <p:nvPr/>
          </p:nvSpPr>
          <p:spPr bwMode="auto">
            <a:xfrm>
              <a:off x="2592" y="3695"/>
              <a:ext cx="527" cy="9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6" name="Text Box 17"/>
            <p:cNvSpPr txBox="1">
              <a:spLocks noChangeArrowheads="1"/>
            </p:cNvSpPr>
            <p:nvPr/>
          </p:nvSpPr>
          <p:spPr bwMode="auto">
            <a:xfrm>
              <a:off x="2343" y="3645"/>
              <a:ext cx="95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dirty="0" smtClean="0"/>
                <a:t>time (seconds)</a:t>
              </a:r>
            </a:p>
          </p:txBody>
        </p:sp>
      </p:grpSp>
    </p:spTree>
    <p:extLst>
      <p:ext uri="{BB962C8B-B14F-4D97-AF65-F5344CB8AC3E}">
        <p14:creationId xmlns:p14="http://schemas.microsoft.com/office/powerpoint/2010/main" val="33533465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5"/>
          <p:cNvSpPr>
            <a:spLocks noGrp="1" noChangeArrowheads="1"/>
          </p:cNvSpPr>
          <p:nvPr>
            <p:ph type="body" sz="half" idx="1"/>
          </p:nvPr>
        </p:nvSpPr>
        <p:spPr>
          <a:xfrm>
            <a:off x="555625" y="1595438"/>
            <a:ext cx="7918450" cy="1495425"/>
          </a:xfrm>
        </p:spPr>
        <p:txBody>
          <a:bodyPr>
            <a:normAutofit lnSpcReduction="10000"/>
          </a:bodyPr>
          <a:lstStyle/>
          <a:p>
            <a:pPr>
              <a:lnSpc>
                <a:spcPct val="90000"/>
              </a:lnSpc>
            </a:pPr>
            <a:r>
              <a:rPr lang="en-US" altLang="en-US" smtClean="0">
                <a:solidFill>
                  <a:srgbClr val="000099"/>
                </a:solidFill>
              </a:rPr>
              <a:t>timeout interval:</a:t>
            </a:r>
            <a:r>
              <a:rPr lang="en-US" altLang="en-US" sz="2400" b="1" smtClean="0">
                <a:latin typeface="Courier New" panose="02070309020205020404" pitchFamily="49" charset="0"/>
              </a:rPr>
              <a:t> EstimatedRTT</a:t>
            </a:r>
            <a:r>
              <a:rPr lang="en-US" altLang="en-US" sz="2400" smtClean="0"/>
              <a:t> plus </a:t>
            </a:r>
            <a:r>
              <a:rPr lang="ja-JP" altLang="en-US" sz="2400" smtClean="0"/>
              <a:t>“</a:t>
            </a:r>
            <a:r>
              <a:rPr lang="en-US" altLang="ja-JP" sz="2400" smtClean="0"/>
              <a:t>safety margin</a:t>
            </a:r>
            <a:r>
              <a:rPr lang="ja-JP" altLang="en-US" sz="2400" smtClean="0"/>
              <a:t>”</a:t>
            </a:r>
            <a:endParaRPr lang="en-US" altLang="ja-JP" sz="2400" smtClean="0"/>
          </a:p>
          <a:p>
            <a:pPr lvl="1">
              <a:lnSpc>
                <a:spcPct val="90000"/>
              </a:lnSpc>
            </a:pPr>
            <a:r>
              <a:rPr lang="en-US" altLang="en-US" sz="2000" smtClean="0"/>
              <a:t>large variation in </a:t>
            </a:r>
            <a:r>
              <a:rPr lang="en-US" altLang="en-US" sz="2000" b="1" smtClean="0">
                <a:latin typeface="Courier New" panose="02070309020205020404" pitchFamily="49" charset="0"/>
              </a:rPr>
              <a:t>EstimatedRTT -&gt;</a:t>
            </a:r>
            <a:r>
              <a:rPr lang="en-US" altLang="en-US" sz="2000" smtClean="0"/>
              <a:t> larger safety margin</a:t>
            </a:r>
          </a:p>
          <a:p>
            <a:pPr>
              <a:lnSpc>
                <a:spcPct val="90000"/>
              </a:lnSpc>
              <a:spcBef>
                <a:spcPct val="35000"/>
              </a:spcBef>
            </a:pPr>
            <a:r>
              <a:rPr lang="en-US" altLang="en-US" sz="2400" smtClean="0"/>
              <a:t>estimate SampleRTT deviation from EstimatedRTT: </a:t>
            </a:r>
          </a:p>
        </p:txBody>
      </p:sp>
      <p:sp>
        <p:nvSpPr>
          <p:cNvPr id="64517" name="Text Box 7"/>
          <p:cNvSpPr txBox="1">
            <a:spLocks noChangeArrowheads="1"/>
          </p:cNvSpPr>
          <p:nvPr/>
        </p:nvSpPr>
        <p:spPr bwMode="auto">
          <a:xfrm>
            <a:off x="1169988" y="2871788"/>
            <a:ext cx="6975475" cy="701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2000" b="1" smtClean="0">
                <a:latin typeface="Courier New" charset="0"/>
              </a:rPr>
              <a:t>DevRTT = (1-</a:t>
            </a:r>
            <a:r>
              <a:rPr lang="en-US" sz="2000" b="1" smtClean="0">
                <a:latin typeface="Courier New" charset="0"/>
                <a:sym typeface="Symbol" charset="0"/>
              </a:rPr>
              <a:t></a:t>
            </a:r>
            <a:r>
              <a:rPr lang="en-US" sz="2000" b="1" smtClean="0">
                <a:latin typeface="Courier New" charset="0"/>
              </a:rPr>
              <a:t>)*DevRTT +</a:t>
            </a:r>
          </a:p>
          <a:p>
            <a:pPr algn="l">
              <a:defRPr/>
            </a:pPr>
            <a:r>
              <a:rPr lang="en-US" sz="2000" b="1" smtClean="0">
                <a:latin typeface="Courier New" charset="0"/>
              </a:rPr>
              <a:t>             </a:t>
            </a:r>
            <a:r>
              <a:rPr lang="en-US" sz="2000" b="1" smtClean="0">
                <a:latin typeface="Courier New" charset="0"/>
                <a:sym typeface="Symbol" charset="0"/>
              </a:rPr>
              <a:t></a:t>
            </a:r>
            <a:r>
              <a:rPr lang="en-US" sz="2000" b="1" smtClean="0">
                <a:latin typeface="Courier New" charset="0"/>
              </a:rPr>
              <a:t>*|SampleRTT-EstimatedRTT|</a:t>
            </a:r>
          </a:p>
        </p:txBody>
      </p:sp>
      <p:sp>
        <p:nvSpPr>
          <p:cNvPr id="64520" name="Text Box 12"/>
          <p:cNvSpPr txBox="1">
            <a:spLocks noChangeArrowheads="1"/>
          </p:cNvSpPr>
          <p:nvPr/>
        </p:nvSpPr>
        <p:spPr bwMode="auto">
          <a:xfrm>
            <a:off x="3084513" y="3592513"/>
            <a:ext cx="3386137"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2000" b="1" smtClean="0">
                <a:latin typeface="Courier New" charset="0"/>
              </a:rPr>
              <a:t>(typically, </a:t>
            </a:r>
            <a:r>
              <a:rPr lang="en-US" sz="2000" b="1" smtClean="0">
                <a:latin typeface="Courier New" charset="0"/>
                <a:sym typeface="Symbol" charset="0"/>
              </a:rPr>
              <a:t> = 0.25)</a:t>
            </a:r>
          </a:p>
        </p:txBody>
      </p:sp>
      <p:sp>
        <p:nvSpPr>
          <p:cNvPr id="64521" name="Rectangle 13"/>
          <p:cNvSpPr>
            <a:spLocks noChangeArrowheads="1"/>
          </p:cNvSpPr>
          <p:nvPr/>
        </p:nvSpPr>
        <p:spPr bwMode="auto">
          <a:xfrm>
            <a:off x="565150" y="4368800"/>
            <a:ext cx="7918450" cy="692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gn="l">
              <a:defRPr/>
            </a:pPr>
            <a:r>
              <a:rPr lang="en-US" sz="2400" b="1">
                <a:latin typeface="Courier New" charset="0"/>
                <a:ea typeface="ＭＳ Ｐゴシック" charset="0"/>
              </a:rPr>
              <a:t>TimeoutInterval = EstimatedRTT + 4*DevRTT</a:t>
            </a:r>
          </a:p>
        </p:txBody>
      </p:sp>
      <p:sp>
        <p:nvSpPr>
          <p:cNvPr id="64522" name="Text Box 14"/>
          <p:cNvSpPr txBox="1">
            <a:spLocks noChangeArrowheads="1"/>
          </p:cNvSpPr>
          <p:nvPr/>
        </p:nvSpPr>
        <p:spPr bwMode="auto">
          <a:xfrm>
            <a:off x="4010025" y="5122863"/>
            <a:ext cx="18113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smtClean="0">
                <a:solidFill>
                  <a:srgbClr val="000099"/>
                </a:solidFill>
              </a:rPr>
              <a:t>estimated RTT</a:t>
            </a:r>
          </a:p>
        </p:txBody>
      </p:sp>
      <p:sp>
        <p:nvSpPr>
          <p:cNvPr id="64523" name="Text Box 16"/>
          <p:cNvSpPr txBox="1">
            <a:spLocks noChangeArrowheads="1"/>
          </p:cNvSpPr>
          <p:nvPr/>
        </p:nvSpPr>
        <p:spPr bwMode="auto">
          <a:xfrm>
            <a:off x="6442075" y="5141913"/>
            <a:ext cx="19177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r>
              <a:rPr lang="ja-JP" altLang="en-US" sz="2000">
                <a:solidFill>
                  <a:srgbClr val="000099"/>
                </a:solidFill>
              </a:rPr>
              <a:t>“</a:t>
            </a:r>
            <a:r>
              <a:rPr lang="en-US" altLang="ja-JP" sz="2000">
                <a:solidFill>
                  <a:srgbClr val="000099"/>
                </a:solidFill>
              </a:rPr>
              <a:t>safety margin</a:t>
            </a:r>
            <a:r>
              <a:rPr lang="ja-JP" altLang="en-US" sz="2000">
                <a:solidFill>
                  <a:srgbClr val="000099"/>
                </a:solidFill>
              </a:rPr>
              <a:t>”</a:t>
            </a:r>
            <a:endParaRPr lang="en-US" altLang="en-US" sz="2000">
              <a:solidFill>
                <a:srgbClr val="000099"/>
              </a:solidFill>
            </a:endParaRPr>
          </a:p>
        </p:txBody>
      </p:sp>
      <p:sp>
        <p:nvSpPr>
          <p:cNvPr id="64524" name="Line 17"/>
          <p:cNvSpPr>
            <a:spLocks noChangeShapeType="1"/>
          </p:cNvSpPr>
          <p:nvPr/>
        </p:nvSpPr>
        <p:spPr bwMode="auto">
          <a:xfrm flipV="1">
            <a:off x="4806950" y="4762500"/>
            <a:ext cx="0" cy="446088"/>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64525" name="Line 19"/>
          <p:cNvSpPr>
            <a:spLocks noChangeShapeType="1"/>
          </p:cNvSpPr>
          <p:nvPr/>
        </p:nvSpPr>
        <p:spPr bwMode="auto">
          <a:xfrm flipV="1">
            <a:off x="7378700" y="4768850"/>
            <a:ext cx="0" cy="446088"/>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pic>
        <p:nvPicPr>
          <p:cNvPr id="79885" name="Picture 20" descr="alarm_clock_ring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3" y="4773613"/>
            <a:ext cx="7524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0" y="0"/>
            <a:ext cx="8001000" cy="685800"/>
          </a:xfrm>
        </p:spPr>
        <p:txBody>
          <a:bodyPr>
            <a:normAutofit fontScale="90000"/>
          </a:bodyPr>
          <a:lstStyle/>
          <a:p>
            <a:r>
              <a:rPr lang="en-US" dirty="0" smtClean="0"/>
              <a:t>TCP: Reliable Transport</a:t>
            </a:r>
            <a:endParaRPr lang="en-US" dirty="0"/>
          </a:p>
        </p:txBody>
      </p:sp>
      <p:sp>
        <p:nvSpPr>
          <p:cNvPr id="17" name="TextBox 16"/>
          <p:cNvSpPr txBox="1"/>
          <p:nvPr/>
        </p:nvSpPr>
        <p:spPr>
          <a:xfrm>
            <a:off x="1272866" y="624045"/>
            <a:ext cx="5852115" cy="584775"/>
          </a:xfrm>
          <a:prstGeom prst="rect">
            <a:avLst/>
          </a:prstGeom>
          <a:noFill/>
        </p:spPr>
        <p:txBody>
          <a:bodyPr wrap="none" rtlCol="0">
            <a:spAutoFit/>
          </a:bodyPr>
          <a:lstStyle/>
          <a:p>
            <a:r>
              <a:rPr lang="en-US" sz="3200" dirty="0">
                <a:solidFill>
                  <a:srgbClr val="FF0000"/>
                </a:solidFill>
              </a:rPr>
              <a:t>TCP: </a:t>
            </a:r>
            <a:r>
              <a:rPr lang="en-US" sz="3200" dirty="0" smtClean="0">
                <a:solidFill>
                  <a:srgbClr val="FF0000"/>
                </a:solidFill>
              </a:rPr>
              <a:t>Roundtrip time and timeouts</a:t>
            </a:r>
            <a:endParaRPr lang="en-US" sz="2800" dirty="0" smtClean="0">
              <a:solidFill>
                <a:srgbClr val="FF0000"/>
              </a:solidFill>
            </a:endParaRPr>
          </a:p>
        </p:txBody>
      </p:sp>
    </p:spTree>
    <p:extLst>
      <p:ext uri="{BB962C8B-B14F-4D97-AF65-F5344CB8AC3E}">
        <p14:creationId xmlns:p14="http://schemas.microsoft.com/office/powerpoint/2010/main" val="14955515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3"/>
          <p:cNvSpPr>
            <a:spLocks noGrp="1" noChangeArrowheads="1"/>
          </p:cNvSpPr>
          <p:nvPr>
            <p:ph type="body" sz="half" idx="1"/>
          </p:nvPr>
        </p:nvSpPr>
        <p:spPr>
          <a:xfrm>
            <a:off x="4810125" y="1552575"/>
            <a:ext cx="3895725" cy="4648200"/>
          </a:xfrm>
        </p:spPr>
        <p:txBody>
          <a:bodyPr>
            <a:normAutofit fontScale="92500" lnSpcReduction="10000"/>
          </a:bodyPr>
          <a:lstStyle/>
          <a:p>
            <a:pPr>
              <a:buFont typeface="Wingdings" charset="0"/>
              <a:buChar char="v"/>
              <a:defRPr/>
            </a:pPr>
            <a:r>
              <a:rPr lang="en-US">
                <a:solidFill>
                  <a:srgbClr val="CC0000"/>
                </a:solidFill>
                <a:ea typeface="ＭＳ Ｐゴシック" charset="0"/>
                <a:cs typeface="+mn-cs"/>
              </a:rPr>
              <a:t>full duplex data:</a:t>
            </a:r>
          </a:p>
          <a:p>
            <a:pPr lvl="1">
              <a:buFont typeface="Wingdings" charset="0"/>
              <a:buChar char="§"/>
              <a:defRPr/>
            </a:pPr>
            <a:r>
              <a:rPr lang="en-US">
                <a:ea typeface="ＭＳ Ｐゴシック" charset="0"/>
              </a:rPr>
              <a:t>bi-directional data flow in same connection</a:t>
            </a:r>
          </a:p>
          <a:p>
            <a:pPr lvl="1">
              <a:buFont typeface="Wingdings" charset="0"/>
              <a:buChar char="§"/>
              <a:defRPr/>
            </a:pPr>
            <a:r>
              <a:rPr lang="en-US">
                <a:ea typeface="ＭＳ Ｐゴシック" charset="0"/>
              </a:rPr>
              <a:t>MSS: maximum segment size</a:t>
            </a:r>
          </a:p>
          <a:p>
            <a:pPr>
              <a:buFont typeface="Wingdings" charset="0"/>
              <a:buChar char="v"/>
              <a:defRPr/>
            </a:pPr>
            <a:r>
              <a:rPr lang="en-US">
                <a:solidFill>
                  <a:srgbClr val="CC0000"/>
                </a:solidFill>
                <a:ea typeface="ＭＳ Ｐゴシック" charset="0"/>
                <a:cs typeface="+mn-cs"/>
              </a:rPr>
              <a:t>connection-oriented:</a:t>
            </a:r>
            <a:r>
              <a:rPr lang="en-US">
                <a:ea typeface="ＭＳ Ｐゴシック" charset="0"/>
                <a:cs typeface="+mn-cs"/>
              </a:rPr>
              <a:t> </a:t>
            </a:r>
          </a:p>
          <a:p>
            <a:pPr lvl="1">
              <a:buFont typeface="Wingdings" charset="0"/>
              <a:buChar char="§"/>
              <a:defRPr/>
            </a:pPr>
            <a:r>
              <a:rPr lang="en-US">
                <a:ea typeface="ＭＳ Ｐゴシック" charset="0"/>
              </a:rPr>
              <a:t>handshaking (exchange of control msgs) inits sender, receiver state before data exchange</a:t>
            </a:r>
          </a:p>
          <a:p>
            <a:pPr>
              <a:buFont typeface="Wingdings" charset="0"/>
              <a:buChar char="v"/>
              <a:defRPr/>
            </a:pPr>
            <a:r>
              <a:rPr lang="en-US">
                <a:solidFill>
                  <a:srgbClr val="CC0000"/>
                </a:solidFill>
                <a:ea typeface="ＭＳ Ｐゴシック" charset="0"/>
                <a:cs typeface="+mn-cs"/>
              </a:rPr>
              <a:t>flow controlled:</a:t>
            </a:r>
          </a:p>
          <a:p>
            <a:pPr lvl="1">
              <a:buFont typeface="Wingdings" charset="0"/>
              <a:buChar char="§"/>
              <a:defRPr/>
            </a:pPr>
            <a:r>
              <a:rPr lang="en-US">
                <a:ea typeface="ＭＳ Ｐゴシック" charset="0"/>
              </a:rPr>
              <a:t>sender will not overwhelm receiver</a:t>
            </a:r>
          </a:p>
        </p:txBody>
      </p:sp>
      <p:sp>
        <p:nvSpPr>
          <p:cNvPr id="58374" name="Rectangle 4"/>
          <p:cNvSpPr>
            <a:spLocks noGrp="1" noChangeArrowheads="1"/>
          </p:cNvSpPr>
          <p:nvPr>
            <p:ph type="body" sz="half" idx="2"/>
          </p:nvPr>
        </p:nvSpPr>
        <p:spPr>
          <a:xfrm>
            <a:off x="571500" y="1543050"/>
            <a:ext cx="3981450" cy="4648200"/>
          </a:xfrm>
        </p:spPr>
        <p:txBody>
          <a:bodyPr/>
          <a:lstStyle/>
          <a:p>
            <a:r>
              <a:rPr lang="en-US" altLang="en-US" smtClean="0">
                <a:solidFill>
                  <a:srgbClr val="CC0000"/>
                </a:solidFill>
              </a:rPr>
              <a:t>point-to-point:</a:t>
            </a:r>
          </a:p>
          <a:p>
            <a:pPr lvl="1"/>
            <a:r>
              <a:rPr lang="en-US" altLang="en-US" smtClean="0"/>
              <a:t>one sender, one receiver</a:t>
            </a:r>
            <a:r>
              <a:rPr lang="en-US" altLang="en-US" smtClean="0">
                <a:solidFill>
                  <a:srgbClr val="FF0000"/>
                </a:solidFill>
              </a:rPr>
              <a:t> </a:t>
            </a:r>
          </a:p>
          <a:p>
            <a:r>
              <a:rPr lang="en-US" altLang="en-US" smtClean="0">
                <a:solidFill>
                  <a:srgbClr val="CC0000"/>
                </a:solidFill>
              </a:rPr>
              <a:t>reliable, in-order </a:t>
            </a:r>
            <a:r>
              <a:rPr lang="en-US" altLang="en-US" i="1" smtClean="0">
                <a:solidFill>
                  <a:srgbClr val="CC0000"/>
                </a:solidFill>
              </a:rPr>
              <a:t>byte steam:</a:t>
            </a:r>
          </a:p>
          <a:p>
            <a:pPr lvl="1"/>
            <a:r>
              <a:rPr lang="en-US" altLang="en-US" smtClean="0"/>
              <a:t>no </a:t>
            </a:r>
            <a:r>
              <a:rPr lang="ja-JP" altLang="en-US" smtClean="0"/>
              <a:t>“</a:t>
            </a:r>
            <a:r>
              <a:rPr lang="en-US" altLang="ja-JP" smtClean="0"/>
              <a:t>message boundaries</a:t>
            </a:r>
            <a:r>
              <a:rPr lang="ja-JP" altLang="en-US" smtClean="0"/>
              <a:t>”</a:t>
            </a:r>
            <a:endParaRPr lang="en-US" altLang="ja-JP" smtClean="0"/>
          </a:p>
          <a:p>
            <a:r>
              <a:rPr lang="en-US" altLang="en-US" smtClean="0">
                <a:solidFill>
                  <a:srgbClr val="CC0000"/>
                </a:solidFill>
              </a:rPr>
              <a:t>pipelined:</a:t>
            </a:r>
          </a:p>
          <a:p>
            <a:pPr lvl="1"/>
            <a:r>
              <a:rPr lang="en-US" altLang="en-US" smtClean="0"/>
              <a:t>TCP congestion and flow control set window size</a:t>
            </a:r>
            <a:endParaRPr lang="en-US" altLang="en-US" i="1" smtClean="0"/>
          </a:p>
          <a:p>
            <a:endParaRPr lang="en-US" altLang="en-US" smtClean="0"/>
          </a:p>
        </p:txBody>
      </p:sp>
      <p:sp>
        <p:nvSpPr>
          <p:cNvPr id="2" name="TextBox 1"/>
          <p:cNvSpPr txBox="1"/>
          <p:nvPr/>
        </p:nvSpPr>
        <p:spPr>
          <a:xfrm>
            <a:off x="164123" y="599047"/>
            <a:ext cx="5980163" cy="1015663"/>
          </a:xfrm>
          <a:prstGeom prst="rect">
            <a:avLst/>
          </a:prstGeom>
          <a:noFill/>
        </p:spPr>
        <p:txBody>
          <a:bodyPr wrap="none" rtlCol="0">
            <a:spAutoFit/>
          </a:bodyPr>
          <a:lstStyle/>
          <a:p>
            <a:r>
              <a:rPr lang="en-US" sz="3200" dirty="0">
                <a:solidFill>
                  <a:srgbClr val="FF0000"/>
                </a:solidFill>
              </a:rPr>
              <a:t>TCP: </a:t>
            </a:r>
            <a:r>
              <a:rPr lang="en-US" sz="3200" dirty="0" smtClean="0">
                <a:solidFill>
                  <a:srgbClr val="FF0000"/>
                </a:solidFill>
              </a:rPr>
              <a:t>Transmission Control Protocol</a:t>
            </a:r>
            <a:endParaRPr lang="en-US" sz="2800" dirty="0" smtClean="0">
              <a:solidFill>
                <a:srgbClr val="FF0000"/>
              </a:solidFill>
            </a:endParaRPr>
          </a:p>
          <a:p>
            <a:r>
              <a:rPr lang="en-US" sz="2800" dirty="0" smtClean="0">
                <a:solidFill>
                  <a:srgbClr val="FF0000"/>
                </a:solidFill>
              </a:rPr>
              <a:t>RFCs</a:t>
            </a:r>
            <a:r>
              <a:rPr lang="en-US" sz="2800" dirty="0">
                <a:solidFill>
                  <a:srgbClr val="FF0000"/>
                </a:solidFill>
              </a:rPr>
              <a:t>: 793,1122,1323, 2018, 2581</a:t>
            </a:r>
          </a:p>
        </p:txBody>
      </p:sp>
      <p:sp>
        <p:nvSpPr>
          <p:cNvPr id="9" name="Title 1"/>
          <p:cNvSpPr>
            <a:spLocks noGrp="1"/>
          </p:cNvSpPr>
          <p:nvPr>
            <p:ph type="title"/>
          </p:nvPr>
        </p:nvSpPr>
        <p:spPr>
          <a:xfrm>
            <a:off x="0" y="0"/>
            <a:ext cx="8001000" cy="685800"/>
          </a:xfrm>
        </p:spPr>
        <p:txBody>
          <a:bodyPr>
            <a:normAutofit fontScale="90000"/>
          </a:bodyPr>
          <a:lstStyle/>
          <a:p>
            <a:r>
              <a:rPr lang="en-US" dirty="0" smtClean="0"/>
              <a:t>TCP: Reliable </a:t>
            </a:r>
            <a:r>
              <a:rPr lang="en-US" dirty="0"/>
              <a:t>Transport</a:t>
            </a:r>
          </a:p>
        </p:txBody>
      </p:sp>
      <p:sp>
        <p:nvSpPr>
          <p:cNvPr id="4" name="Rounded Rectangle 3"/>
          <p:cNvSpPr/>
          <p:nvPr/>
        </p:nvSpPr>
        <p:spPr>
          <a:xfrm>
            <a:off x="4684834" y="4994275"/>
            <a:ext cx="4146306" cy="1206500"/>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46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72"/>
          <p:cNvSpPr>
            <a:spLocks noChangeArrowheads="1"/>
          </p:cNvSpPr>
          <p:nvPr/>
        </p:nvSpPr>
        <p:spPr bwMode="auto">
          <a:xfrm>
            <a:off x="5410200" y="855663"/>
            <a:ext cx="2524125" cy="385445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93189" name="Freeform 32"/>
          <p:cNvSpPr>
            <a:spLocks/>
          </p:cNvSpPr>
          <p:nvPr/>
        </p:nvSpPr>
        <p:spPr bwMode="auto">
          <a:xfrm>
            <a:off x="7851775" y="849313"/>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chemeClr val="folHlink"/>
              </a:gs>
              <a:gs pos="100000">
                <a:schemeClr val="bg1"/>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Rectangle 40"/>
          <p:cNvSpPr>
            <a:spLocks noChangeArrowheads="1"/>
          </p:cNvSpPr>
          <p:nvPr/>
        </p:nvSpPr>
        <p:spPr bwMode="auto">
          <a:xfrm>
            <a:off x="5324475" y="957263"/>
            <a:ext cx="2533650" cy="381476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5784" name="Oval 31"/>
          <p:cNvSpPr>
            <a:spLocks noChangeArrowheads="1"/>
          </p:cNvSpPr>
          <p:nvPr/>
        </p:nvSpPr>
        <p:spPr bwMode="auto">
          <a:xfrm>
            <a:off x="5864225" y="1014413"/>
            <a:ext cx="1377950" cy="5969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a:latin typeface="Arial" charset="0"/>
                <a:ea typeface="ＭＳ Ｐゴシック" charset="0"/>
              </a:rPr>
              <a:t>application</a:t>
            </a:r>
          </a:p>
          <a:p>
            <a:pPr>
              <a:defRPr/>
            </a:pPr>
            <a:r>
              <a:rPr lang="en-US">
                <a:latin typeface="Arial" charset="0"/>
                <a:ea typeface="ＭＳ Ｐゴシック" charset="0"/>
              </a:rPr>
              <a:t>process</a:t>
            </a:r>
          </a:p>
        </p:txBody>
      </p:sp>
      <p:grpSp>
        <p:nvGrpSpPr>
          <p:cNvPr id="93192" name="Group 47"/>
          <p:cNvGrpSpPr>
            <a:grpSpLocks/>
          </p:cNvGrpSpPr>
          <p:nvPr/>
        </p:nvGrpSpPr>
        <p:grpSpPr bwMode="auto">
          <a:xfrm>
            <a:off x="5632450" y="2082800"/>
            <a:ext cx="1795463" cy="688975"/>
            <a:chOff x="1173" y="2345"/>
            <a:chExt cx="1131" cy="434"/>
          </a:xfrm>
        </p:grpSpPr>
        <p:sp>
          <p:nvSpPr>
            <p:cNvPr id="75832" name="Rectangle 44"/>
            <p:cNvSpPr>
              <a:spLocks noChangeArrowheads="1"/>
            </p:cNvSpPr>
            <p:nvPr/>
          </p:nvSpPr>
          <p:spPr bwMode="auto">
            <a:xfrm>
              <a:off x="1173" y="2345"/>
              <a:ext cx="1131" cy="43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5833" name="Text Box 46"/>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TCP socket</a:t>
              </a:r>
            </a:p>
            <a:p>
              <a:pPr>
                <a:defRPr/>
              </a:pPr>
              <a:r>
                <a:rPr lang="en-US" smtClean="0"/>
                <a:t>receiver buffers</a:t>
              </a:r>
            </a:p>
          </p:txBody>
        </p:sp>
      </p:grpSp>
      <p:sp>
        <p:nvSpPr>
          <p:cNvPr id="75786" name="Oval 48"/>
          <p:cNvSpPr>
            <a:spLocks noChangeArrowheads="1"/>
          </p:cNvSpPr>
          <p:nvPr/>
        </p:nvSpPr>
        <p:spPr bwMode="auto">
          <a:xfrm>
            <a:off x="5800725" y="3106738"/>
            <a:ext cx="1562100" cy="5969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75787" name="Text Box 64"/>
          <p:cNvSpPr txBox="1">
            <a:spLocks noChangeArrowheads="1"/>
          </p:cNvSpPr>
          <p:nvPr/>
        </p:nvSpPr>
        <p:spPr bwMode="auto">
          <a:xfrm>
            <a:off x="6704013" y="3130550"/>
            <a:ext cx="555625"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400" smtClean="0"/>
              <a:t>TCP</a:t>
            </a:r>
          </a:p>
          <a:p>
            <a:pPr algn="l">
              <a:defRPr/>
            </a:pPr>
            <a:r>
              <a:rPr lang="en-US" sz="1400" smtClean="0"/>
              <a:t>code</a:t>
            </a:r>
          </a:p>
        </p:txBody>
      </p:sp>
      <p:sp>
        <p:nvSpPr>
          <p:cNvPr id="75788" name="Oval 65"/>
          <p:cNvSpPr>
            <a:spLocks noChangeArrowheads="1"/>
          </p:cNvSpPr>
          <p:nvPr/>
        </p:nvSpPr>
        <p:spPr bwMode="auto">
          <a:xfrm>
            <a:off x="5808663" y="4092575"/>
            <a:ext cx="1562100" cy="5969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75789" name="Text Box 66"/>
          <p:cNvSpPr txBox="1">
            <a:spLocks noChangeArrowheads="1"/>
          </p:cNvSpPr>
          <p:nvPr/>
        </p:nvSpPr>
        <p:spPr bwMode="auto">
          <a:xfrm>
            <a:off x="6711950" y="4116388"/>
            <a:ext cx="555625"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400" smtClean="0"/>
              <a:t>IP</a:t>
            </a:r>
          </a:p>
          <a:p>
            <a:pPr algn="l">
              <a:defRPr/>
            </a:pPr>
            <a:r>
              <a:rPr lang="en-US" sz="1400" smtClean="0"/>
              <a:t>code</a:t>
            </a:r>
          </a:p>
        </p:txBody>
      </p:sp>
      <p:sp>
        <p:nvSpPr>
          <p:cNvPr id="93197" name="Freeform 61"/>
          <p:cNvSpPr>
            <a:spLocks/>
          </p:cNvSpPr>
          <p:nvPr/>
        </p:nvSpPr>
        <p:spPr bwMode="auto">
          <a:xfrm>
            <a:off x="6310313" y="2649538"/>
            <a:ext cx="530225" cy="2505075"/>
          </a:xfrm>
          <a:custGeom>
            <a:avLst/>
            <a:gdLst>
              <a:gd name="T0" fmla="*/ 2147483647 w 412"/>
              <a:gd name="T1" fmla="*/ 2147483647 h 2005"/>
              <a:gd name="T2" fmla="*/ 2147483647 w 412"/>
              <a:gd name="T3" fmla="*/ 0 h 2005"/>
              <a:gd name="T4" fmla="*/ 2147483647 w 412"/>
              <a:gd name="T5" fmla="*/ 2147483647 h 2005"/>
              <a:gd name="T6" fmla="*/ 0 60000 65536"/>
              <a:gd name="T7" fmla="*/ 0 60000 65536"/>
              <a:gd name="T8" fmla="*/ 0 60000 65536"/>
            </a:gdLst>
            <a:ahLst/>
            <a:cxnLst>
              <a:cxn ang="T6">
                <a:pos x="T0" y="T1"/>
              </a:cxn>
              <a:cxn ang="T7">
                <a:pos x="T2" y="T3"/>
              </a:cxn>
              <a:cxn ang="T8">
                <a:pos x="T4" y="T5"/>
              </a:cxn>
            </a:cxnLst>
            <a:rect l="0" t="0" r="r" b="b"/>
            <a:pathLst>
              <a:path w="412" h="2005">
                <a:moveTo>
                  <a:pt x="56" y="2005"/>
                </a:moveTo>
                <a:cubicBezTo>
                  <a:pt x="80" y="1671"/>
                  <a:pt x="0" y="0"/>
                  <a:pt x="206" y="0"/>
                </a:cubicBezTo>
                <a:cubicBezTo>
                  <a:pt x="412" y="0"/>
                  <a:pt x="307" y="1587"/>
                  <a:pt x="334" y="2005"/>
                </a:cubicBezTo>
              </a:path>
            </a:pathLst>
          </a:custGeom>
          <a:noFill/>
          <a:ln w="38100"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5791" name="Line 68"/>
          <p:cNvSpPr>
            <a:spLocks noChangeShapeType="1"/>
          </p:cNvSpPr>
          <p:nvPr/>
        </p:nvSpPr>
        <p:spPr bwMode="auto">
          <a:xfrm>
            <a:off x="5318125" y="3841750"/>
            <a:ext cx="254635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5792" name="Line 69"/>
          <p:cNvSpPr>
            <a:spLocks noChangeShapeType="1"/>
          </p:cNvSpPr>
          <p:nvPr/>
        </p:nvSpPr>
        <p:spPr bwMode="auto">
          <a:xfrm>
            <a:off x="5330825" y="1990725"/>
            <a:ext cx="254635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nvGrpSpPr>
          <p:cNvPr id="93200" name="Group 56"/>
          <p:cNvGrpSpPr>
            <a:grpSpLocks/>
          </p:cNvGrpSpPr>
          <p:nvPr/>
        </p:nvGrpSpPr>
        <p:grpSpPr bwMode="auto">
          <a:xfrm>
            <a:off x="6307138" y="1874838"/>
            <a:ext cx="533400" cy="206375"/>
            <a:chOff x="2003" y="1816"/>
            <a:chExt cx="336" cy="130"/>
          </a:xfrm>
        </p:grpSpPr>
        <p:sp>
          <p:nvSpPr>
            <p:cNvPr id="75828" name="Rectangle 16"/>
            <p:cNvSpPr>
              <a:spLocks noChangeArrowheads="1"/>
            </p:cNvSpPr>
            <p:nvPr/>
          </p:nvSpPr>
          <p:spPr bwMode="auto">
            <a:xfrm>
              <a:off x="2003" y="1816"/>
              <a:ext cx="336" cy="13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5829" name="Rectangle 17"/>
            <p:cNvSpPr>
              <a:spLocks noChangeArrowheads="1"/>
            </p:cNvSpPr>
            <p:nvPr/>
          </p:nvSpPr>
          <p:spPr bwMode="auto">
            <a:xfrm>
              <a:off x="2105" y="1833"/>
              <a:ext cx="110" cy="99"/>
            </a:xfrm>
            <a:prstGeom prst="rect">
              <a:avLst/>
            </a:prstGeom>
            <a:solidFill>
              <a:schemeClr val="bg1"/>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5830" name="Rectangle 18"/>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5831" name="Rectangle 19"/>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93201" name="Freeform 63"/>
          <p:cNvSpPr>
            <a:spLocks/>
          </p:cNvSpPr>
          <p:nvPr/>
        </p:nvSpPr>
        <p:spPr bwMode="auto">
          <a:xfrm rot="10800000">
            <a:off x="6299200" y="1544638"/>
            <a:ext cx="530225" cy="595312"/>
          </a:xfrm>
          <a:custGeom>
            <a:avLst/>
            <a:gdLst>
              <a:gd name="T0" fmla="*/ 2147483647 w 412"/>
              <a:gd name="T1" fmla="*/ 2147483647 h 2005"/>
              <a:gd name="T2" fmla="*/ 2147483647 w 412"/>
              <a:gd name="T3" fmla="*/ 0 h 2005"/>
              <a:gd name="T4" fmla="*/ 2147483647 w 412"/>
              <a:gd name="T5" fmla="*/ 2147483647 h 2005"/>
              <a:gd name="T6" fmla="*/ 0 60000 65536"/>
              <a:gd name="T7" fmla="*/ 0 60000 65536"/>
              <a:gd name="T8" fmla="*/ 0 60000 65536"/>
            </a:gdLst>
            <a:ahLst/>
            <a:cxnLst>
              <a:cxn ang="T6">
                <a:pos x="T0" y="T1"/>
              </a:cxn>
              <a:cxn ang="T7">
                <a:pos x="T2" y="T3"/>
              </a:cxn>
              <a:cxn ang="T8">
                <a:pos x="T4" y="T5"/>
              </a:cxn>
            </a:cxnLst>
            <a:rect l="0" t="0" r="r" b="b"/>
            <a:pathLst>
              <a:path w="412" h="2005">
                <a:moveTo>
                  <a:pt x="56" y="2005"/>
                </a:moveTo>
                <a:cubicBezTo>
                  <a:pt x="80" y="1671"/>
                  <a:pt x="0" y="0"/>
                  <a:pt x="206" y="0"/>
                </a:cubicBezTo>
                <a:cubicBezTo>
                  <a:pt x="412" y="0"/>
                  <a:pt x="307" y="1587"/>
                  <a:pt x="334" y="2005"/>
                </a:cubicBezTo>
              </a:path>
            </a:pathLst>
          </a:custGeom>
          <a:noFill/>
          <a:ln w="38100" cap="flat" cmpd="sng">
            <a:solidFill>
              <a:srgbClr val="CC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93202" name="Group 77"/>
          <p:cNvGrpSpPr>
            <a:grpSpLocks/>
          </p:cNvGrpSpPr>
          <p:nvPr/>
        </p:nvGrpSpPr>
        <p:grpSpPr bwMode="auto">
          <a:xfrm>
            <a:off x="5489575" y="4827588"/>
            <a:ext cx="1006475" cy="211137"/>
            <a:chOff x="314" y="1591"/>
            <a:chExt cx="634" cy="133"/>
          </a:xfrm>
        </p:grpSpPr>
        <p:sp>
          <p:nvSpPr>
            <p:cNvPr id="75825" name="Rectangle 74"/>
            <p:cNvSpPr>
              <a:spLocks noChangeArrowheads="1"/>
            </p:cNvSpPr>
            <p:nvPr/>
          </p:nvSpPr>
          <p:spPr bwMode="auto">
            <a:xfrm>
              <a:off x="314" y="1591"/>
              <a:ext cx="634" cy="132"/>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5826" name="Line 75"/>
            <p:cNvSpPr>
              <a:spLocks noChangeShapeType="1"/>
            </p:cNvSpPr>
            <p:nvPr/>
          </p:nvSpPr>
          <p:spPr bwMode="auto">
            <a:xfrm>
              <a:off x="388" y="1594"/>
              <a:ext cx="0" cy="13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5827" name="Line 76"/>
            <p:cNvSpPr>
              <a:spLocks noChangeShapeType="1"/>
            </p:cNvSpPr>
            <p:nvPr/>
          </p:nvSpPr>
          <p:spPr bwMode="auto">
            <a:xfrm>
              <a:off x="484" y="1594"/>
              <a:ext cx="0" cy="13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sp>
        <p:nvSpPr>
          <p:cNvPr id="75796" name="Rectangle 80"/>
          <p:cNvSpPr>
            <a:spLocks noChangeArrowheads="1"/>
          </p:cNvSpPr>
          <p:nvPr/>
        </p:nvSpPr>
        <p:spPr bwMode="auto">
          <a:xfrm>
            <a:off x="5608638" y="3892550"/>
            <a:ext cx="876300" cy="20955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5797" name="Rectangle 86"/>
          <p:cNvSpPr>
            <a:spLocks noChangeArrowheads="1"/>
          </p:cNvSpPr>
          <p:nvPr/>
        </p:nvSpPr>
        <p:spPr bwMode="auto">
          <a:xfrm>
            <a:off x="5765800" y="2851150"/>
            <a:ext cx="720725" cy="20955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5798" name="Rectangle 91"/>
          <p:cNvSpPr>
            <a:spLocks noChangeArrowheads="1"/>
          </p:cNvSpPr>
          <p:nvPr/>
        </p:nvSpPr>
        <p:spPr bwMode="auto">
          <a:xfrm>
            <a:off x="5773738" y="3892550"/>
            <a:ext cx="720725" cy="20955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5799" name="Rectangle 92"/>
          <p:cNvSpPr>
            <a:spLocks noChangeArrowheads="1"/>
          </p:cNvSpPr>
          <p:nvPr/>
        </p:nvSpPr>
        <p:spPr bwMode="auto">
          <a:xfrm>
            <a:off x="5768975" y="4824413"/>
            <a:ext cx="733425" cy="212725"/>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93207" name="Group 99"/>
          <p:cNvGrpSpPr>
            <a:grpSpLocks/>
          </p:cNvGrpSpPr>
          <p:nvPr/>
        </p:nvGrpSpPr>
        <p:grpSpPr bwMode="auto">
          <a:xfrm>
            <a:off x="8002588" y="1657350"/>
            <a:ext cx="1146175" cy="703263"/>
            <a:chOff x="638" y="1651"/>
            <a:chExt cx="722" cy="443"/>
          </a:xfrm>
        </p:grpSpPr>
        <p:sp>
          <p:nvSpPr>
            <p:cNvPr id="75822" name="Text Box 95"/>
            <p:cNvSpPr txBox="1">
              <a:spLocks noChangeArrowheads="1"/>
            </p:cNvSpPr>
            <p:nvPr/>
          </p:nvSpPr>
          <p:spPr bwMode="auto">
            <a:xfrm>
              <a:off x="638" y="1651"/>
              <a:ext cx="72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application</a:t>
              </a:r>
            </a:p>
          </p:txBody>
        </p:sp>
        <p:sp>
          <p:nvSpPr>
            <p:cNvPr id="75823" name="Text Box 96"/>
            <p:cNvSpPr txBox="1">
              <a:spLocks noChangeArrowheads="1"/>
            </p:cNvSpPr>
            <p:nvPr/>
          </p:nvSpPr>
          <p:spPr bwMode="auto">
            <a:xfrm>
              <a:off x="647" y="1882"/>
              <a:ext cx="27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OS</a:t>
              </a:r>
            </a:p>
          </p:txBody>
        </p:sp>
        <p:sp>
          <p:nvSpPr>
            <p:cNvPr id="75824" name="Line 98"/>
            <p:cNvSpPr>
              <a:spLocks noChangeShapeType="1"/>
            </p:cNvSpPr>
            <p:nvPr/>
          </p:nvSpPr>
          <p:spPr bwMode="auto">
            <a:xfrm>
              <a:off x="711" y="1870"/>
              <a:ext cx="548"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sp>
        <p:nvSpPr>
          <p:cNvPr id="75801" name="Text Box 103"/>
          <p:cNvSpPr txBox="1">
            <a:spLocks noChangeArrowheads="1"/>
          </p:cNvSpPr>
          <p:nvPr/>
        </p:nvSpPr>
        <p:spPr bwMode="auto">
          <a:xfrm>
            <a:off x="5305425" y="5637213"/>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smtClean="0"/>
              <a:t>receiver protocol stack</a:t>
            </a:r>
          </a:p>
        </p:txBody>
      </p:sp>
      <p:sp>
        <p:nvSpPr>
          <p:cNvPr id="75802" name="Text Box 104"/>
          <p:cNvSpPr txBox="1">
            <a:spLocks noChangeArrowheads="1"/>
          </p:cNvSpPr>
          <p:nvPr/>
        </p:nvSpPr>
        <p:spPr bwMode="auto">
          <a:xfrm>
            <a:off x="2014538" y="1314450"/>
            <a:ext cx="3192462"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r"/>
            <a:r>
              <a:rPr lang="en-US" altLang="en-US"/>
              <a:t>application may </a:t>
            </a:r>
          </a:p>
          <a:p>
            <a:pPr algn="r"/>
            <a:r>
              <a:rPr lang="en-US" altLang="en-US"/>
              <a:t>remove data from </a:t>
            </a:r>
          </a:p>
          <a:p>
            <a:pPr algn="r"/>
            <a:r>
              <a:rPr lang="en-US" altLang="en-US"/>
              <a:t>TCP socket buffers …. </a:t>
            </a:r>
          </a:p>
        </p:txBody>
      </p:sp>
      <p:sp>
        <p:nvSpPr>
          <p:cNvPr id="75803" name="Line 105"/>
          <p:cNvSpPr>
            <a:spLocks noChangeShapeType="1"/>
          </p:cNvSpPr>
          <p:nvPr/>
        </p:nvSpPr>
        <p:spPr bwMode="auto">
          <a:xfrm>
            <a:off x="5224463" y="1730375"/>
            <a:ext cx="1041400"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5804" name="Text Box 106"/>
          <p:cNvSpPr txBox="1">
            <a:spLocks noChangeArrowheads="1"/>
          </p:cNvSpPr>
          <p:nvPr/>
        </p:nvSpPr>
        <p:spPr bwMode="auto">
          <a:xfrm>
            <a:off x="3098800" y="2525713"/>
            <a:ext cx="2081213"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r"/>
            <a:r>
              <a:rPr lang="en-US" altLang="en-US"/>
              <a:t>… slower than TCP </a:t>
            </a:r>
          </a:p>
          <a:p>
            <a:pPr algn="r"/>
            <a:r>
              <a:rPr lang="en-US" altLang="en-US"/>
              <a:t>receiver is delivering</a:t>
            </a:r>
          </a:p>
          <a:p>
            <a:pPr algn="r"/>
            <a:r>
              <a:rPr lang="en-US" altLang="en-US"/>
              <a:t>(sender is sending)</a:t>
            </a:r>
          </a:p>
        </p:txBody>
      </p:sp>
      <p:sp>
        <p:nvSpPr>
          <p:cNvPr id="75805" name="Line 108"/>
          <p:cNvSpPr>
            <a:spLocks noChangeShapeType="1"/>
          </p:cNvSpPr>
          <p:nvPr/>
        </p:nvSpPr>
        <p:spPr bwMode="auto">
          <a:xfrm>
            <a:off x="5145088" y="2935288"/>
            <a:ext cx="54451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5806" name="Line 115"/>
          <p:cNvSpPr>
            <a:spLocks noChangeShapeType="1"/>
          </p:cNvSpPr>
          <p:nvPr/>
        </p:nvSpPr>
        <p:spPr bwMode="auto">
          <a:xfrm>
            <a:off x="6383338" y="5189538"/>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5807" name="Text Box 116"/>
          <p:cNvSpPr txBox="1">
            <a:spLocks noChangeArrowheads="1"/>
          </p:cNvSpPr>
          <p:nvPr/>
        </p:nvSpPr>
        <p:spPr bwMode="auto">
          <a:xfrm>
            <a:off x="5291138" y="5249863"/>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t>from sender</a:t>
            </a:r>
          </a:p>
        </p:txBody>
      </p:sp>
      <p:grpSp>
        <p:nvGrpSpPr>
          <p:cNvPr id="384123" name="Group 123"/>
          <p:cNvGrpSpPr>
            <a:grpSpLocks/>
          </p:cNvGrpSpPr>
          <p:nvPr/>
        </p:nvGrpSpPr>
        <p:grpSpPr bwMode="auto">
          <a:xfrm>
            <a:off x="363538" y="4194175"/>
            <a:ext cx="5395912" cy="1755775"/>
            <a:chOff x="221" y="2091"/>
            <a:chExt cx="3399" cy="1106"/>
          </a:xfrm>
        </p:grpSpPr>
        <p:sp>
          <p:nvSpPr>
            <p:cNvPr id="75815" name="Line 82"/>
            <p:cNvSpPr>
              <a:spLocks noChangeShapeType="1"/>
            </p:cNvSpPr>
            <p:nvPr/>
          </p:nvSpPr>
          <p:spPr bwMode="auto">
            <a:xfrm>
              <a:off x="3620" y="2455"/>
              <a:ext cx="0" cy="13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5816" name="Rectangle 110"/>
            <p:cNvSpPr>
              <a:spLocks noChangeArrowheads="1"/>
            </p:cNvSpPr>
            <p:nvPr/>
          </p:nvSpPr>
          <p:spPr bwMode="auto">
            <a:xfrm>
              <a:off x="221" y="2219"/>
              <a:ext cx="2295" cy="978"/>
            </a:xfrm>
            <a:prstGeom prst="rect">
              <a:avLst/>
            </a:prstGeom>
            <a:solidFill>
              <a:srgbClr val="FFFFFF"/>
            </a:solidFill>
            <a:ln w="2857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5817" name="Text Box 111"/>
            <p:cNvSpPr txBox="1">
              <a:spLocks noChangeArrowheads="1"/>
            </p:cNvSpPr>
            <p:nvPr/>
          </p:nvSpPr>
          <p:spPr bwMode="auto">
            <a:xfrm>
              <a:off x="279" y="2315"/>
              <a:ext cx="2263" cy="8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r>
                <a:rPr lang="en-US" altLang="en-US" sz="2000">
                  <a:latin typeface="Gill Sans MT" panose="020B0502020104020203" pitchFamily="34" charset="0"/>
                </a:rPr>
                <a:t>receiver controls sender, so sender won</a:t>
              </a:r>
              <a:r>
                <a:rPr lang="ja-JP" altLang="en-US" sz="2000">
                  <a:latin typeface="Gill Sans MT" panose="020B0502020104020203" pitchFamily="34" charset="0"/>
                </a:rPr>
                <a:t>’</a:t>
              </a:r>
              <a:r>
                <a:rPr lang="en-US" altLang="ja-JP" sz="2000">
                  <a:latin typeface="Gill Sans MT" panose="020B0502020104020203" pitchFamily="34" charset="0"/>
                </a:rPr>
                <a:t>t overflow receiver</a:t>
              </a:r>
              <a:r>
                <a:rPr lang="ja-JP" altLang="en-US" sz="2000">
                  <a:latin typeface="Gill Sans MT" panose="020B0502020104020203" pitchFamily="34" charset="0"/>
                </a:rPr>
                <a:t>’</a:t>
              </a:r>
              <a:r>
                <a:rPr lang="en-US" altLang="ja-JP" sz="2000">
                  <a:latin typeface="Gill Sans MT" panose="020B0502020104020203" pitchFamily="34" charset="0"/>
                </a:rPr>
                <a:t>s buffer by transmitting too much, too fast</a:t>
              </a:r>
              <a:endParaRPr lang="en-US" altLang="en-US" sz="1000">
                <a:latin typeface="Gill Sans MT" panose="020B0502020104020203" pitchFamily="34" charset="0"/>
              </a:endParaRPr>
            </a:p>
          </p:txBody>
        </p:sp>
        <p:grpSp>
          <p:nvGrpSpPr>
            <p:cNvPr id="93224" name="Group 112"/>
            <p:cNvGrpSpPr>
              <a:grpSpLocks/>
            </p:cNvGrpSpPr>
            <p:nvPr/>
          </p:nvGrpSpPr>
          <p:grpSpPr bwMode="auto">
            <a:xfrm>
              <a:off x="510" y="2091"/>
              <a:ext cx="1217" cy="327"/>
              <a:chOff x="3486" y="272"/>
              <a:chExt cx="1134" cy="327"/>
            </a:xfrm>
          </p:grpSpPr>
          <p:sp>
            <p:nvSpPr>
              <p:cNvPr id="75820" name="Rectangle 113"/>
              <p:cNvSpPr>
                <a:spLocks noChangeArrowheads="1"/>
              </p:cNvSpPr>
              <p:nvPr/>
            </p:nvSpPr>
            <p:spPr bwMode="auto">
              <a:xfrm>
                <a:off x="3486" y="330"/>
                <a:ext cx="1134" cy="22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5821" name="Text Box 114"/>
              <p:cNvSpPr txBox="1">
                <a:spLocks noChangeArrowheads="1"/>
              </p:cNvSpPr>
              <p:nvPr/>
            </p:nvSpPr>
            <p:spPr bwMode="auto">
              <a:xfrm>
                <a:off x="3539" y="272"/>
                <a:ext cx="1011" cy="3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800" i="1" smtClean="0">
                    <a:solidFill>
                      <a:srgbClr val="CC0000"/>
                    </a:solidFill>
                    <a:latin typeface="Gill Sans MT" charset="0"/>
                  </a:rPr>
                  <a:t>flow control</a:t>
                </a:r>
              </a:p>
            </p:txBody>
          </p:sp>
        </p:grpSp>
        <p:sp>
          <p:nvSpPr>
            <p:cNvPr id="75819" name="Line 117"/>
            <p:cNvSpPr>
              <a:spLocks noChangeShapeType="1"/>
            </p:cNvSpPr>
            <p:nvPr/>
          </p:nvSpPr>
          <p:spPr bwMode="auto">
            <a:xfrm>
              <a:off x="3445" y="2578"/>
              <a:ext cx="0" cy="292"/>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sp>
        <p:nvSpPr>
          <p:cNvPr id="75809" name="Line 118"/>
          <p:cNvSpPr>
            <a:spLocks noChangeShapeType="1"/>
          </p:cNvSpPr>
          <p:nvPr/>
        </p:nvSpPr>
        <p:spPr bwMode="auto">
          <a:xfrm>
            <a:off x="7847013" y="4767263"/>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nvGrpSpPr>
          <p:cNvPr id="93218" name="Group 124"/>
          <p:cNvGrpSpPr>
            <a:grpSpLocks/>
          </p:cNvGrpSpPr>
          <p:nvPr/>
        </p:nvGrpSpPr>
        <p:grpSpPr bwMode="auto">
          <a:xfrm flipH="1">
            <a:off x="8085138" y="4360863"/>
            <a:ext cx="869950" cy="906462"/>
            <a:chOff x="-44" y="1473"/>
            <a:chExt cx="981" cy="1105"/>
          </a:xfrm>
        </p:grpSpPr>
        <p:pic>
          <p:nvPicPr>
            <p:cNvPr id="93219" name="Picture 125"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0" name="Freeform 126"/>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 name="Title 1"/>
          <p:cNvSpPr>
            <a:spLocks noGrp="1"/>
          </p:cNvSpPr>
          <p:nvPr>
            <p:ph type="title"/>
          </p:nvPr>
        </p:nvSpPr>
        <p:spPr/>
        <p:txBody>
          <a:bodyPr>
            <a:normAutofit fontScale="90000"/>
          </a:bodyPr>
          <a:lstStyle/>
          <a:p>
            <a:r>
              <a:rPr lang="en-US" dirty="0" smtClean="0"/>
              <a:t>TCP: Reliable Transport</a:t>
            </a:r>
            <a:endParaRPr lang="en-US" dirty="0"/>
          </a:p>
        </p:txBody>
      </p:sp>
      <p:sp>
        <p:nvSpPr>
          <p:cNvPr id="58" name="TextBox 57"/>
          <p:cNvSpPr txBox="1"/>
          <p:nvPr/>
        </p:nvSpPr>
        <p:spPr>
          <a:xfrm>
            <a:off x="1272866" y="624045"/>
            <a:ext cx="2303066" cy="584775"/>
          </a:xfrm>
          <a:prstGeom prst="rect">
            <a:avLst/>
          </a:prstGeom>
          <a:noFill/>
        </p:spPr>
        <p:txBody>
          <a:bodyPr wrap="none" rtlCol="0">
            <a:spAutoFit/>
          </a:bodyPr>
          <a:lstStyle/>
          <a:p>
            <a:r>
              <a:rPr lang="en-US" sz="3200" dirty="0" smtClean="0">
                <a:solidFill>
                  <a:srgbClr val="FF0000"/>
                </a:solidFill>
              </a:rPr>
              <a:t>Flow Control</a:t>
            </a:r>
            <a:endParaRPr lang="en-US" sz="2800" dirty="0" smtClean="0">
              <a:solidFill>
                <a:srgbClr val="FF0000"/>
              </a:solidFill>
            </a:endParaRPr>
          </a:p>
        </p:txBody>
      </p:sp>
    </p:spTree>
    <p:extLst>
      <p:ext uri="{BB962C8B-B14F-4D97-AF65-F5344CB8AC3E}">
        <p14:creationId xmlns:p14="http://schemas.microsoft.com/office/powerpoint/2010/main" val="2832814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84123"/>
                                        </p:tgtEl>
                                        <p:attrNameLst>
                                          <p:attrName>style.visibility</p:attrName>
                                        </p:attrNameLst>
                                      </p:cBhvr>
                                      <p:to>
                                        <p:strVal val="visible"/>
                                      </p:to>
                                    </p:set>
                                    <p:animEffect transition="in" filter="dissolve">
                                      <p:cBhvr>
                                        <p:cTn id="7" dur="500"/>
                                        <p:tgtEl>
                                          <p:spTgt spid="384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3" name="Group 72"/>
          <p:cNvGrpSpPr>
            <a:grpSpLocks/>
          </p:cNvGrpSpPr>
          <p:nvPr/>
        </p:nvGrpSpPr>
        <p:grpSpPr bwMode="auto">
          <a:xfrm>
            <a:off x="5995988" y="2230438"/>
            <a:ext cx="2578100" cy="2155825"/>
            <a:chOff x="512" y="1294"/>
            <a:chExt cx="1888" cy="1358"/>
          </a:xfrm>
        </p:grpSpPr>
        <p:grpSp>
          <p:nvGrpSpPr>
            <p:cNvPr id="94227" name="Group 17"/>
            <p:cNvGrpSpPr>
              <a:grpSpLocks/>
            </p:cNvGrpSpPr>
            <p:nvPr/>
          </p:nvGrpSpPr>
          <p:grpSpPr bwMode="auto">
            <a:xfrm>
              <a:off x="1232" y="1410"/>
              <a:ext cx="336" cy="130"/>
              <a:chOff x="2003" y="1816"/>
              <a:chExt cx="336" cy="130"/>
            </a:xfrm>
          </p:grpSpPr>
          <p:sp>
            <p:nvSpPr>
              <p:cNvPr id="76829" name="Rectangle 18"/>
              <p:cNvSpPr>
                <a:spLocks noChangeArrowheads="1"/>
              </p:cNvSpPr>
              <p:nvPr/>
            </p:nvSpPr>
            <p:spPr bwMode="auto">
              <a:xfrm>
                <a:off x="2003" y="1816"/>
                <a:ext cx="336" cy="13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6830" name="Rectangle 19"/>
              <p:cNvSpPr>
                <a:spLocks noChangeArrowheads="1"/>
              </p:cNvSpPr>
              <p:nvPr/>
            </p:nvSpPr>
            <p:spPr bwMode="auto">
              <a:xfrm>
                <a:off x="2105" y="1833"/>
                <a:ext cx="108" cy="99"/>
              </a:xfrm>
              <a:prstGeom prst="rect">
                <a:avLst/>
              </a:prstGeom>
              <a:solidFill>
                <a:schemeClr val="bg1"/>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6831" name="Rectangle 20"/>
              <p:cNvSpPr>
                <a:spLocks noChangeArrowheads="1"/>
              </p:cNvSpPr>
              <p:nvPr/>
            </p:nvSpPr>
            <p:spPr bwMode="auto">
              <a:xfrm>
                <a:off x="2228" y="1891"/>
                <a:ext cx="28"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6832" name="Rectangle 21"/>
              <p:cNvSpPr>
                <a:spLocks noChangeArrowheads="1"/>
              </p:cNvSpPr>
              <p:nvPr/>
            </p:nvSpPr>
            <p:spPr bwMode="auto">
              <a:xfrm>
                <a:off x="2056"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76821" name="Rectangle 52"/>
            <p:cNvSpPr>
              <a:spLocks noChangeArrowheads="1"/>
            </p:cNvSpPr>
            <p:nvPr/>
          </p:nvSpPr>
          <p:spPr bwMode="auto">
            <a:xfrm>
              <a:off x="526" y="1522"/>
              <a:ext cx="1871" cy="8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6822" name="Line 53"/>
            <p:cNvSpPr>
              <a:spLocks noChangeShapeType="1"/>
            </p:cNvSpPr>
            <p:nvPr/>
          </p:nvSpPr>
          <p:spPr bwMode="auto">
            <a:xfrm>
              <a:off x="512" y="1863"/>
              <a:ext cx="188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6823" name="AutoShape 54"/>
            <p:cNvSpPr>
              <a:spLocks noChangeArrowheads="1"/>
            </p:cNvSpPr>
            <p:nvPr/>
          </p:nvSpPr>
          <p:spPr bwMode="auto">
            <a:xfrm>
              <a:off x="1310" y="1294"/>
              <a:ext cx="157" cy="288"/>
            </a:xfrm>
            <a:prstGeom prst="upArrow">
              <a:avLst>
                <a:gd name="adj1" fmla="val 50000"/>
                <a:gd name="adj2" fmla="val 45860"/>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6824" name="Rectangle 55" descr="Dark upward diagonal"/>
            <p:cNvSpPr>
              <a:spLocks noChangeArrowheads="1"/>
            </p:cNvSpPr>
            <p:nvPr/>
          </p:nvSpPr>
          <p:spPr bwMode="auto">
            <a:xfrm>
              <a:off x="534" y="1856"/>
              <a:ext cx="1848" cy="555"/>
            </a:xfrm>
            <a:prstGeom prst="rect">
              <a:avLst/>
            </a:prstGeom>
            <a:pattFill prst="dkUpDiag">
              <a:fgClr>
                <a:srgbClr val="FFFF00"/>
              </a:fgClr>
              <a:bgClr>
                <a:schemeClr val="bg1"/>
              </a:bgClr>
            </a:patt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6825" name="AutoShape 56"/>
            <p:cNvSpPr>
              <a:spLocks noChangeArrowheads="1"/>
            </p:cNvSpPr>
            <p:nvPr/>
          </p:nvSpPr>
          <p:spPr bwMode="auto">
            <a:xfrm>
              <a:off x="1312" y="2364"/>
              <a:ext cx="157" cy="288"/>
            </a:xfrm>
            <a:prstGeom prst="upArrow">
              <a:avLst>
                <a:gd name="adj1" fmla="val 50000"/>
                <a:gd name="adj2" fmla="val 45860"/>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76826" name="Text Box 57"/>
            <p:cNvSpPr txBox="1">
              <a:spLocks noChangeArrowheads="1"/>
            </p:cNvSpPr>
            <p:nvPr/>
          </p:nvSpPr>
          <p:spPr bwMode="auto">
            <a:xfrm>
              <a:off x="814" y="1568"/>
              <a:ext cx="1243"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smtClean="0"/>
                <a:t>buffered data</a:t>
              </a:r>
            </a:p>
          </p:txBody>
        </p:sp>
        <p:sp>
          <p:nvSpPr>
            <p:cNvPr id="76827" name="Line 58"/>
            <p:cNvSpPr>
              <a:spLocks noChangeShapeType="1"/>
            </p:cNvSpPr>
            <p:nvPr/>
          </p:nvSpPr>
          <p:spPr bwMode="auto">
            <a:xfrm>
              <a:off x="522" y="1857"/>
              <a:ext cx="1878" cy="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6828" name="Text Box 59"/>
            <p:cNvSpPr txBox="1">
              <a:spLocks noChangeArrowheads="1"/>
            </p:cNvSpPr>
            <p:nvPr/>
          </p:nvSpPr>
          <p:spPr bwMode="auto">
            <a:xfrm>
              <a:off x="653" y="2020"/>
              <a:ext cx="1529"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smtClean="0"/>
                <a:t>free buffer space</a:t>
              </a:r>
            </a:p>
          </p:txBody>
        </p:sp>
      </p:grpSp>
      <p:sp>
        <p:nvSpPr>
          <p:cNvPr id="76807" name="Text Box 62"/>
          <p:cNvSpPr txBox="1">
            <a:spLocks noChangeArrowheads="1"/>
          </p:cNvSpPr>
          <p:nvPr/>
        </p:nvSpPr>
        <p:spPr bwMode="auto">
          <a:xfrm>
            <a:off x="5108575" y="3375025"/>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b="1" smtClean="0">
                <a:latin typeface="Courier New" charset="0"/>
              </a:rPr>
              <a:t>rwnd</a:t>
            </a:r>
          </a:p>
        </p:txBody>
      </p:sp>
      <p:sp>
        <p:nvSpPr>
          <p:cNvPr id="76808" name="Line 64"/>
          <p:cNvSpPr>
            <a:spLocks noChangeShapeType="1"/>
          </p:cNvSpPr>
          <p:nvPr/>
        </p:nvSpPr>
        <p:spPr bwMode="auto">
          <a:xfrm>
            <a:off x="5619750" y="3108325"/>
            <a:ext cx="0" cy="322263"/>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6809" name="Line 65"/>
          <p:cNvSpPr>
            <a:spLocks noChangeShapeType="1"/>
          </p:cNvSpPr>
          <p:nvPr/>
        </p:nvSpPr>
        <p:spPr bwMode="auto">
          <a:xfrm flipV="1">
            <a:off x="5619750" y="3633788"/>
            <a:ext cx="0" cy="322262"/>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6810" name="Line 66"/>
          <p:cNvSpPr>
            <a:spLocks noChangeShapeType="1"/>
          </p:cNvSpPr>
          <p:nvPr/>
        </p:nvSpPr>
        <p:spPr bwMode="auto">
          <a:xfrm>
            <a:off x="5465763" y="3965575"/>
            <a:ext cx="47625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6811" name="Line 67"/>
          <p:cNvSpPr>
            <a:spLocks noChangeShapeType="1"/>
          </p:cNvSpPr>
          <p:nvPr/>
        </p:nvSpPr>
        <p:spPr bwMode="auto">
          <a:xfrm>
            <a:off x="5514975" y="3097213"/>
            <a:ext cx="19685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6812" name="Line 68"/>
          <p:cNvSpPr>
            <a:spLocks noChangeShapeType="1"/>
          </p:cNvSpPr>
          <p:nvPr/>
        </p:nvSpPr>
        <p:spPr bwMode="auto">
          <a:xfrm>
            <a:off x="5487988" y="2571750"/>
            <a:ext cx="47625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6813" name="Line 69"/>
          <p:cNvSpPr>
            <a:spLocks noChangeShapeType="1"/>
          </p:cNvSpPr>
          <p:nvPr/>
        </p:nvSpPr>
        <p:spPr bwMode="auto">
          <a:xfrm>
            <a:off x="5876925" y="2576513"/>
            <a:ext cx="0" cy="1778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6814" name="Line 70"/>
          <p:cNvSpPr>
            <a:spLocks noChangeShapeType="1"/>
          </p:cNvSpPr>
          <p:nvPr/>
        </p:nvSpPr>
        <p:spPr bwMode="auto">
          <a:xfrm flipH="1">
            <a:off x="5875338" y="3000375"/>
            <a:ext cx="0" cy="9540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76815" name="Text Box 71"/>
          <p:cNvSpPr txBox="1">
            <a:spLocks noChangeArrowheads="1"/>
          </p:cNvSpPr>
          <p:nvPr/>
        </p:nvSpPr>
        <p:spPr bwMode="auto">
          <a:xfrm>
            <a:off x="4722813" y="2736850"/>
            <a:ext cx="128428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defRPr/>
            </a:pPr>
            <a:r>
              <a:rPr lang="en-US" b="1" smtClean="0">
                <a:latin typeface="Courier New" charset="0"/>
              </a:rPr>
              <a:t>RcvBuffer</a:t>
            </a:r>
          </a:p>
        </p:txBody>
      </p:sp>
      <p:sp>
        <p:nvSpPr>
          <p:cNvPr id="76816" name="Text Box 73"/>
          <p:cNvSpPr txBox="1">
            <a:spLocks noChangeArrowheads="1"/>
          </p:cNvSpPr>
          <p:nvPr/>
        </p:nvSpPr>
        <p:spPr bwMode="auto">
          <a:xfrm>
            <a:off x="6153150" y="4365625"/>
            <a:ext cx="22209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i="1" smtClean="0"/>
              <a:t>TCP segment payloads</a:t>
            </a:r>
          </a:p>
        </p:txBody>
      </p:sp>
      <p:sp>
        <p:nvSpPr>
          <p:cNvPr id="76817" name="Text Box 74"/>
          <p:cNvSpPr txBox="1">
            <a:spLocks noChangeArrowheads="1"/>
          </p:cNvSpPr>
          <p:nvPr/>
        </p:nvSpPr>
        <p:spPr bwMode="auto">
          <a:xfrm>
            <a:off x="6226175" y="1865313"/>
            <a:ext cx="21304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i="1" smtClean="0"/>
              <a:t>to application process</a:t>
            </a:r>
          </a:p>
        </p:txBody>
      </p:sp>
      <p:sp>
        <p:nvSpPr>
          <p:cNvPr id="76818" name="Rectangle 75"/>
          <p:cNvSpPr>
            <a:spLocks noGrp="1" noChangeArrowheads="1"/>
          </p:cNvSpPr>
          <p:nvPr>
            <p:ph type="body" sz="half" idx="2"/>
          </p:nvPr>
        </p:nvSpPr>
        <p:spPr>
          <a:xfrm>
            <a:off x="493713" y="1549400"/>
            <a:ext cx="4054475" cy="4906963"/>
          </a:xfrm>
        </p:spPr>
        <p:txBody>
          <a:bodyPr>
            <a:normAutofit fontScale="92500"/>
          </a:bodyPr>
          <a:lstStyle/>
          <a:p>
            <a:r>
              <a:rPr lang="en-US" altLang="en-US" sz="2400" smtClean="0"/>
              <a:t>receiver </a:t>
            </a:r>
            <a:r>
              <a:rPr lang="ja-JP" altLang="en-US" sz="2400" smtClean="0"/>
              <a:t>“</a:t>
            </a:r>
            <a:r>
              <a:rPr lang="en-US" altLang="ja-JP" sz="2400" smtClean="0"/>
              <a:t>advertises</a:t>
            </a:r>
            <a:r>
              <a:rPr lang="ja-JP" altLang="en-US" sz="2400" smtClean="0"/>
              <a:t>”</a:t>
            </a:r>
            <a:r>
              <a:rPr lang="en-US" altLang="ja-JP" sz="2400" smtClean="0"/>
              <a:t> free buffer space by including </a:t>
            </a:r>
            <a:r>
              <a:rPr lang="en-US" altLang="ja-JP" sz="2400" b="1" smtClean="0">
                <a:latin typeface="Courier New" panose="02070309020205020404" pitchFamily="49" charset="0"/>
              </a:rPr>
              <a:t>rwnd</a:t>
            </a:r>
            <a:r>
              <a:rPr lang="en-US" altLang="ja-JP" sz="2400" smtClean="0"/>
              <a:t> value in TCP header of receiver-to-sender segments</a:t>
            </a:r>
          </a:p>
          <a:p>
            <a:pPr lvl="1"/>
            <a:r>
              <a:rPr lang="en-US" altLang="en-US" sz="2000" b="1" smtClean="0">
                <a:latin typeface="Courier New" panose="02070309020205020404" pitchFamily="49" charset="0"/>
              </a:rPr>
              <a:t>RcvBuffer </a:t>
            </a:r>
            <a:r>
              <a:rPr lang="en-US" altLang="en-US" sz="2000" smtClean="0"/>
              <a:t>size set via socket options (typical default is 4096 bytes)</a:t>
            </a:r>
          </a:p>
          <a:p>
            <a:pPr lvl="1"/>
            <a:r>
              <a:rPr lang="en-US" altLang="en-US" sz="2000" smtClean="0"/>
              <a:t>many operating systems autoadjust </a:t>
            </a:r>
            <a:r>
              <a:rPr lang="en-US" altLang="en-US" sz="2000" b="1" smtClean="0">
                <a:latin typeface="Courier New" panose="02070309020205020404" pitchFamily="49" charset="0"/>
              </a:rPr>
              <a:t>RcvBuffer</a:t>
            </a:r>
            <a:endParaRPr lang="en-US" altLang="en-US" sz="2000" smtClean="0"/>
          </a:p>
          <a:p>
            <a:r>
              <a:rPr lang="en-US" altLang="en-US" sz="2400" smtClean="0"/>
              <a:t>sender limits amount of unacked (</a:t>
            </a:r>
            <a:r>
              <a:rPr lang="ja-JP" altLang="en-US" sz="2400" smtClean="0"/>
              <a:t>“</a:t>
            </a:r>
            <a:r>
              <a:rPr lang="en-US" altLang="ja-JP" sz="2400" smtClean="0"/>
              <a:t>in-flight</a:t>
            </a:r>
            <a:r>
              <a:rPr lang="ja-JP" altLang="en-US" sz="2400" smtClean="0"/>
              <a:t>”</a:t>
            </a:r>
            <a:r>
              <a:rPr lang="en-US" altLang="ja-JP" sz="2400" smtClean="0"/>
              <a:t>) data to receiver</a:t>
            </a:r>
            <a:r>
              <a:rPr lang="ja-JP" altLang="en-US" sz="2400" smtClean="0"/>
              <a:t>’</a:t>
            </a:r>
            <a:r>
              <a:rPr lang="en-US" altLang="ja-JP" sz="2400" smtClean="0"/>
              <a:t>s </a:t>
            </a:r>
            <a:r>
              <a:rPr lang="en-US" altLang="ja-JP" sz="2400" b="1" smtClean="0">
                <a:latin typeface="Courier New" panose="02070309020205020404" pitchFamily="49" charset="0"/>
              </a:rPr>
              <a:t>rwnd </a:t>
            </a:r>
            <a:r>
              <a:rPr lang="en-US" altLang="ja-JP" sz="2400" smtClean="0"/>
              <a:t>value </a:t>
            </a:r>
          </a:p>
          <a:p>
            <a:r>
              <a:rPr lang="en-US" altLang="en-US" sz="2400" smtClean="0"/>
              <a:t>guarantees receive buffer will not overflow</a:t>
            </a:r>
          </a:p>
        </p:txBody>
      </p:sp>
      <p:sp>
        <p:nvSpPr>
          <p:cNvPr id="76819" name="Text Box 76"/>
          <p:cNvSpPr txBox="1">
            <a:spLocks noChangeArrowheads="1"/>
          </p:cNvSpPr>
          <p:nvPr/>
        </p:nvSpPr>
        <p:spPr bwMode="auto">
          <a:xfrm>
            <a:off x="5837238" y="5018088"/>
            <a:ext cx="26955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000" i="1" smtClean="0"/>
              <a:t>receiver-side buffering</a:t>
            </a:r>
          </a:p>
        </p:txBody>
      </p:sp>
      <p:sp>
        <p:nvSpPr>
          <p:cNvPr id="34" name="Title 1"/>
          <p:cNvSpPr>
            <a:spLocks noGrp="1"/>
          </p:cNvSpPr>
          <p:nvPr>
            <p:ph type="title"/>
          </p:nvPr>
        </p:nvSpPr>
        <p:spPr>
          <a:xfrm>
            <a:off x="0" y="0"/>
            <a:ext cx="8001000" cy="685800"/>
          </a:xfrm>
        </p:spPr>
        <p:txBody>
          <a:bodyPr>
            <a:normAutofit fontScale="90000"/>
          </a:bodyPr>
          <a:lstStyle/>
          <a:p>
            <a:r>
              <a:rPr lang="en-US" dirty="0" smtClean="0"/>
              <a:t>TCP: Reliable Transport</a:t>
            </a:r>
            <a:endParaRPr lang="en-US" dirty="0"/>
          </a:p>
        </p:txBody>
      </p:sp>
      <p:sp>
        <p:nvSpPr>
          <p:cNvPr id="35" name="TextBox 34"/>
          <p:cNvSpPr txBox="1"/>
          <p:nvPr/>
        </p:nvSpPr>
        <p:spPr>
          <a:xfrm>
            <a:off x="1272866" y="624045"/>
            <a:ext cx="2303066" cy="584775"/>
          </a:xfrm>
          <a:prstGeom prst="rect">
            <a:avLst/>
          </a:prstGeom>
          <a:noFill/>
        </p:spPr>
        <p:txBody>
          <a:bodyPr wrap="none" rtlCol="0">
            <a:spAutoFit/>
          </a:bodyPr>
          <a:lstStyle/>
          <a:p>
            <a:r>
              <a:rPr lang="en-US" sz="3200" dirty="0" smtClean="0">
                <a:solidFill>
                  <a:srgbClr val="FF0000"/>
                </a:solidFill>
              </a:rPr>
              <a:t>Flow Control</a:t>
            </a:r>
            <a:endParaRPr lang="en-US" sz="2800" dirty="0" smtClean="0">
              <a:solidFill>
                <a:srgbClr val="FF0000"/>
              </a:solidFill>
            </a:endParaRPr>
          </a:p>
        </p:txBody>
      </p:sp>
    </p:spTree>
    <p:extLst>
      <p:ext uri="{BB962C8B-B14F-4D97-AF65-F5344CB8AC3E}">
        <p14:creationId xmlns:p14="http://schemas.microsoft.com/office/powerpoint/2010/main" val="19364193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dirty="0"/>
              <a:t>Goals for Today</a:t>
            </a:r>
          </a:p>
        </p:txBody>
      </p:sp>
      <p:sp>
        <p:nvSpPr>
          <p:cNvPr id="71683" name="Rectangle 3"/>
          <p:cNvSpPr>
            <a:spLocks noGrp="1" noChangeArrowheads="1"/>
          </p:cNvSpPr>
          <p:nvPr>
            <p:ph type="body" idx="1"/>
          </p:nvPr>
        </p:nvSpPr>
        <p:spPr>
          <a:xfrm>
            <a:off x="163285" y="852714"/>
            <a:ext cx="8799285" cy="5790363"/>
          </a:xfrm>
        </p:spPr>
        <p:txBody>
          <a:bodyPr>
            <a:normAutofit/>
          </a:bodyPr>
          <a:lstStyle/>
          <a:p>
            <a:r>
              <a:rPr lang="en-US" sz="2800" dirty="0" smtClean="0"/>
              <a:t>Transport Layer</a:t>
            </a:r>
          </a:p>
          <a:p>
            <a:pPr lvl="1"/>
            <a:r>
              <a:rPr lang="en-US" sz="2400" dirty="0" smtClean="0"/>
              <a:t>Abstraction / services</a:t>
            </a:r>
          </a:p>
          <a:p>
            <a:pPr lvl="1"/>
            <a:r>
              <a:rPr lang="en-US" sz="2400" dirty="0" smtClean="0"/>
              <a:t>Multiplexing/</a:t>
            </a:r>
            <a:r>
              <a:rPr lang="en-US" sz="2400" dirty="0" err="1" smtClean="0"/>
              <a:t>Demultiplexing</a:t>
            </a:r>
            <a:endParaRPr lang="en-US" sz="2400" dirty="0" smtClean="0"/>
          </a:p>
          <a:p>
            <a:pPr lvl="1"/>
            <a:r>
              <a:rPr lang="en-US" sz="2400" dirty="0" smtClean="0"/>
              <a:t>UDP: Connectionless Transport</a:t>
            </a:r>
          </a:p>
          <a:p>
            <a:pPr lvl="1"/>
            <a:r>
              <a:rPr lang="en-US" sz="2400" dirty="0" smtClean="0"/>
              <a:t>TCP: Reliable Transport</a:t>
            </a:r>
          </a:p>
          <a:p>
            <a:pPr lvl="2"/>
            <a:r>
              <a:rPr lang="en-US" sz="2000" dirty="0" smtClean="0"/>
              <a:t>Abstraction, Connection Management, Reliable Transport, Flow Control, timeouts</a:t>
            </a:r>
          </a:p>
          <a:p>
            <a:pPr lvl="1"/>
            <a:r>
              <a:rPr lang="en-US" dirty="0" smtClean="0"/>
              <a:t>Congestion control</a:t>
            </a:r>
            <a:endParaRPr lang="en-US" dirty="0"/>
          </a:p>
          <a:p>
            <a:pPr lvl="1"/>
            <a:endParaRPr lang="en-US" sz="2400" dirty="0" smtClean="0"/>
          </a:p>
          <a:p>
            <a:r>
              <a:rPr lang="en-US" sz="2800" dirty="0" smtClean="0"/>
              <a:t>Data Center TCP</a:t>
            </a:r>
          </a:p>
          <a:p>
            <a:pPr lvl="1"/>
            <a:r>
              <a:rPr lang="en-US" sz="2400" dirty="0" err="1" smtClean="0"/>
              <a:t>Incast</a:t>
            </a:r>
            <a:r>
              <a:rPr lang="en-US" sz="2400" dirty="0" smtClean="0"/>
              <a:t> Problem</a:t>
            </a:r>
            <a:endParaRPr lang="en-US" sz="2800" dirty="0" smtClean="0"/>
          </a:p>
          <a:p>
            <a:pPr lvl="1"/>
            <a:endParaRPr lang="en-US" sz="2400" dirty="0" smtClean="0"/>
          </a:p>
          <a:p>
            <a:endParaRPr lang="en-US" sz="2800" dirty="0"/>
          </a:p>
        </p:txBody>
      </p:sp>
    </p:spTree>
    <p:custDataLst>
      <p:tags r:id="rId1"/>
    </p:custDataLst>
    <p:extLst>
      <p:ext uri="{BB962C8B-B14F-4D97-AF65-F5344CB8AC3E}">
        <p14:creationId xmlns:p14="http://schemas.microsoft.com/office/powerpoint/2010/main" val="144293533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3"/>
          <p:cNvSpPr>
            <a:spLocks noGrp="1" noChangeArrowheads="1"/>
          </p:cNvSpPr>
          <p:nvPr>
            <p:ph type="body" sz="half" idx="1"/>
          </p:nvPr>
        </p:nvSpPr>
        <p:spPr>
          <a:xfrm>
            <a:off x="533400" y="1600200"/>
            <a:ext cx="7762875" cy="4648200"/>
          </a:xfrm>
        </p:spPr>
        <p:txBody>
          <a:bodyPr/>
          <a:lstStyle/>
          <a:p>
            <a:pPr>
              <a:buFont typeface="Wingdings" panose="05000000000000000000" pitchFamily="2" charset="2"/>
              <a:buNone/>
            </a:pPr>
            <a:r>
              <a:rPr lang="en-US" altLang="en-US" sz="3200" i="1" dirty="0" smtClean="0">
                <a:solidFill>
                  <a:srgbClr val="CC0000"/>
                </a:solidFill>
              </a:rPr>
              <a:t>congestion</a:t>
            </a:r>
            <a:r>
              <a:rPr lang="en-US" altLang="en-US" sz="3200" dirty="0" smtClean="0">
                <a:solidFill>
                  <a:srgbClr val="CC0000"/>
                </a:solidFill>
              </a:rPr>
              <a:t>:</a:t>
            </a:r>
            <a:endParaRPr lang="en-US" altLang="en-US" dirty="0" smtClean="0">
              <a:solidFill>
                <a:srgbClr val="CC0000"/>
              </a:solidFill>
            </a:endParaRPr>
          </a:p>
          <a:p>
            <a:r>
              <a:rPr lang="en-US" altLang="en-US" dirty="0" smtClean="0"/>
              <a:t>informally: </a:t>
            </a:r>
            <a:r>
              <a:rPr lang="ja-JP" altLang="en-US" dirty="0" smtClean="0"/>
              <a:t>“</a:t>
            </a:r>
            <a:r>
              <a:rPr lang="en-US" altLang="ja-JP" dirty="0" smtClean="0"/>
              <a:t>too many sources sending too much data too fast for </a:t>
            </a:r>
            <a:r>
              <a:rPr lang="en-US" altLang="ja-JP" i="1" dirty="0" smtClean="0">
                <a:solidFill>
                  <a:srgbClr val="000099"/>
                </a:solidFill>
              </a:rPr>
              <a:t>network</a:t>
            </a:r>
            <a:r>
              <a:rPr lang="en-US" altLang="ja-JP" dirty="0" smtClean="0"/>
              <a:t> to handle</a:t>
            </a:r>
            <a:r>
              <a:rPr lang="ja-JP" altLang="en-US" dirty="0" smtClean="0"/>
              <a:t>”</a:t>
            </a:r>
            <a:endParaRPr lang="en-US" altLang="ja-JP" dirty="0" smtClean="0"/>
          </a:p>
          <a:p>
            <a:r>
              <a:rPr lang="en-US" altLang="en-US" dirty="0" smtClean="0"/>
              <a:t>different from flow control!</a:t>
            </a:r>
          </a:p>
          <a:p>
            <a:r>
              <a:rPr lang="en-US" altLang="en-US" dirty="0" smtClean="0"/>
              <a:t>manifestations:</a:t>
            </a:r>
          </a:p>
          <a:p>
            <a:pPr lvl="1"/>
            <a:r>
              <a:rPr lang="en-US" altLang="en-US" sz="2800" dirty="0" smtClean="0"/>
              <a:t>lost packets (buffer overflow at routers)</a:t>
            </a:r>
          </a:p>
          <a:p>
            <a:pPr lvl="1"/>
            <a:r>
              <a:rPr lang="en-US" altLang="en-US" sz="2800" dirty="0" smtClean="0"/>
              <a:t>long delays (queueing in router buffers)</a:t>
            </a:r>
          </a:p>
          <a:p>
            <a:pPr marL="0" indent="0">
              <a:buNone/>
            </a:pPr>
            <a:endParaRPr lang="en-US" altLang="en-US" dirty="0" smtClean="0"/>
          </a:p>
          <a:p>
            <a:endParaRPr lang="en-US" altLang="en-US" sz="2400" dirty="0" smtClean="0"/>
          </a:p>
        </p:txBody>
      </p:sp>
      <p:sp>
        <p:nvSpPr>
          <p:cNvPr id="2" name="Title 1"/>
          <p:cNvSpPr>
            <a:spLocks noGrp="1"/>
          </p:cNvSpPr>
          <p:nvPr>
            <p:ph type="title"/>
          </p:nvPr>
        </p:nvSpPr>
        <p:spPr/>
        <p:txBody>
          <a:bodyPr>
            <a:normAutofit fontScale="90000"/>
          </a:bodyPr>
          <a:lstStyle/>
          <a:p>
            <a:r>
              <a:rPr lang="en-US" dirty="0" smtClean="0"/>
              <a:t>Principles of Congestion Control</a:t>
            </a:r>
            <a:endParaRPr lang="en-US" dirty="0"/>
          </a:p>
        </p:txBody>
      </p:sp>
    </p:spTree>
    <p:extLst>
      <p:ext uri="{BB962C8B-B14F-4D97-AF65-F5344CB8AC3E}">
        <p14:creationId xmlns:p14="http://schemas.microsoft.com/office/powerpoint/2010/main" val="2447094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normAutofit fontScale="90000"/>
          </a:bodyPr>
          <a:lstStyle/>
          <a:p>
            <a:pPr>
              <a:defRPr/>
            </a:pPr>
            <a:r>
              <a:rPr lang="en-US" dirty="0" smtClean="0">
                <a:ea typeface="ＭＳ Ｐゴシック" charset="0"/>
                <a:cs typeface="+mj-cs"/>
              </a:rPr>
              <a:t>Transport Layer: Services/Protocols</a:t>
            </a:r>
            <a:endParaRPr lang="en-US" dirty="0">
              <a:ea typeface="ＭＳ Ｐゴシック" charset="0"/>
              <a:cs typeface="+mj-cs"/>
            </a:endParaRPr>
          </a:p>
        </p:txBody>
      </p:sp>
      <p:sp>
        <p:nvSpPr>
          <p:cNvPr id="5126" name="Rectangle 3"/>
          <p:cNvSpPr>
            <a:spLocks noGrp="1" noChangeArrowheads="1"/>
          </p:cNvSpPr>
          <p:nvPr>
            <p:ph type="body" sz="half" idx="1"/>
          </p:nvPr>
        </p:nvSpPr>
        <p:spPr>
          <a:xfrm>
            <a:off x="533400" y="1589088"/>
            <a:ext cx="3810000" cy="4648200"/>
          </a:xfrm>
        </p:spPr>
        <p:txBody>
          <a:bodyPr/>
          <a:lstStyle/>
          <a:p>
            <a:pPr>
              <a:lnSpc>
                <a:spcPct val="70000"/>
              </a:lnSpc>
              <a:buFont typeface="Wingdings" charset="0"/>
              <a:buChar char="v"/>
              <a:defRPr/>
            </a:pPr>
            <a:r>
              <a:rPr lang="en-US" sz="3200" i="1">
                <a:solidFill>
                  <a:srgbClr val="000099"/>
                </a:solidFill>
                <a:ea typeface="ＭＳ Ｐゴシック" charset="0"/>
                <a:cs typeface="+mn-cs"/>
              </a:rPr>
              <a:t>network layer:</a:t>
            </a:r>
            <a:r>
              <a:rPr lang="en-US" sz="3200">
                <a:ea typeface="ＭＳ Ｐゴシック" charset="0"/>
                <a:cs typeface="+mn-cs"/>
              </a:rPr>
              <a:t> logical communication between hosts</a:t>
            </a:r>
          </a:p>
          <a:p>
            <a:pPr>
              <a:lnSpc>
                <a:spcPct val="70000"/>
              </a:lnSpc>
              <a:buFont typeface="Wingdings" charset="0"/>
              <a:buChar char="v"/>
              <a:defRPr/>
            </a:pPr>
            <a:r>
              <a:rPr lang="en-US" sz="3200" i="1">
                <a:solidFill>
                  <a:srgbClr val="000099"/>
                </a:solidFill>
                <a:ea typeface="ＭＳ Ｐゴシック" charset="0"/>
                <a:cs typeface="+mn-cs"/>
              </a:rPr>
              <a:t>transport layer:</a:t>
            </a:r>
            <a:r>
              <a:rPr lang="en-US" sz="3200">
                <a:ea typeface="ＭＳ Ｐゴシック" charset="0"/>
                <a:cs typeface="+mn-cs"/>
              </a:rPr>
              <a:t> logical communication between processes</a:t>
            </a:r>
            <a:r>
              <a:rPr lang="en-US">
                <a:ea typeface="ＭＳ Ｐゴシック" charset="0"/>
                <a:cs typeface="+mn-cs"/>
              </a:rPr>
              <a:t> </a:t>
            </a:r>
          </a:p>
          <a:p>
            <a:pPr lvl="1">
              <a:lnSpc>
                <a:spcPct val="70000"/>
              </a:lnSpc>
              <a:buFont typeface="Wingdings" charset="0"/>
              <a:buChar char="§"/>
              <a:defRPr/>
            </a:pPr>
            <a:r>
              <a:rPr lang="en-US" sz="2800">
                <a:ea typeface="ＭＳ Ｐゴシック" charset="0"/>
              </a:rPr>
              <a:t>relies on, enhances, network layer services</a:t>
            </a:r>
          </a:p>
        </p:txBody>
      </p:sp>
      <p:sp>
        <p:nvSpPr>
          <p:cNvPr id="5127" name="Rectangle 4"/>
          <p:cNvSpPr>
            <a:spLocks noGrp="1" noChangeArrowheads="1"/>
          </p:cNvSpPr>
          <p:nvPr>
            <p:ph type="body" sz="half" idx="2"/>
          </p:nvPr>
        </p:nvSpPr>
        <p:spPr>
          <a:xfrm>
            <a:off x="4760913" y="2230438"/>
            <a:ext cx="3967162" cy="4249737"/>
          </a:xfrm>
          <a:extLst>
            <a:ext uri="{91240B29-F687-4f45-9708-019B960494DF}">
              <a14:hiddenLine xmlns:a14="http://schemas.microsoft.com/office/drawing/2010/main" xmlns="" w="19050" cmpd="sng">
                <a:solidFill>
                  <a:srgbClr val="FF0000"/>
                </a:solidFill>
                <a:miter lim="800000"/>
                <a:headEnd/>
                <a:tailEnd/>
              </a14:hiddenLine>
            </a:ext>
          </a:extLst>
        </p:spPr>
        <p:txBody>
          <a:bodyPr/>
          <a:lstStyle/>
          <a:p>
            <a:pPr>
              <a:lnSpc>
                <a:spcPct val="70000"/>
              </a:lnSpc>
              <a:buFont typeface="Wingdings" panose="05000000000000000000" pitchFamily="2" charset="2"/>
              <a:buNone/>
            </a:pPr>
            <a:r>
              <a:rPr lang="en-US" altLang="en-US" sz="2400" i="1" smtClean="0"/>
              <a:t>12 kids in Ann</a:t>
            </a:r>
            <a:r>
              <a:rPr lang="ja-JP" altLang="en-US" sz="2400" i="1" smtClean="0"/>
              <a:t>’</a:t>
            </a:r>
            <a:r>
              <a:rPr lang="en-US" altLang="ja-JP" sz="2400" i="1" smtClean="0"/>
              <a:t>s house sending letters to 12 kids in Bill</a:t>
            </a:r>
            <a:r>
              <a:rPr lang="ja-JP" altLang="en-US" sz="2400" i="1" smtClean="0"/>
              <a:t>’</a:t>
            </a:r>
            <a:r>
              <a:rPr lang="en-US" altLang="ja-JP" sz="2400" i="1" smtClean="0"/>
              <a:t>s house:</a:t>
            </a:r>
            <a:endParaRPr lang="en-US" altLang="ja-JP" sz="2400" smtClean="0"/>
          </a:p>
          <a:p>
            <a:pPr>
              <a:lnSpc>
                <a:spcPct val="70000"/>
              </a:lnSpc>
            </a:pPr>
            <a:r>
              <a:rPr lang="en-US" altLang="en-US" sz="2400" smtClean="0"/>
              <a:t>hosts = houses</a:t>
            </a:r>
          </a:p>
          <a:p>
            <a:pPr>
              <a:lnSpc>
                <a:spcPct val="70000"/>
              </a:lnSpc>
            </a:pPr>
            <a:r>
              <a:rPr lang="en-US" altLang="en-US" sz="2400" smtClean="0"/>
              <a:t>processes = kids</a:t>
            </a:r>
          </a:p>
          <a:p>
            <a:pPr>
              <a:lnSpc>
                <a:spcPct val="70000"/>
              </a:lnSpc>
            </a:pPr>
            <a:r>
              <a:rPr lang="en-US" altLang="en-US" sz="2400" smtClean="0"/>
              <a:t>app messages = letters in envelopes</a:t>
            </a:r>
          </a:p>
          <a:p>
            <a:pPr>
              <a:lnSpc>
                <a:spcPct val="70000"/>
              </a:lnSpc>
            </a:pPr>
            <a:r>
              <a:rPr lang="en-US" altLang="en-US" sz="2400" smtClean="0"/>
              <a:t>transport protocol = Ann and Bill who demux to in-house siblings</a:t>
            </a:r>
          </a:p>
          <a:p>
            <a:pPr>
              <a:lnSpc>
                <a:spcPct val="70000"/>
              </a:lnSpc>
            </a:pPr>
            <a:r>
              <a:rPr lang="en-US" altLang="en-US" sz="2400" smtClean="0"/>
              <a:t>network-layer protocol = postal service</a:t>
            </a:r>
          </a:p>
          <a:p>
            <a:pPr>
              <a:lnSpc>
                <a:spcPct val="70000"/>
              </a:lnSpc>
              <a:buFont typeface="Wingdings" panose="05000000000000000000" pitchFamily="2" charset="2"/>
              <a:buNone/>
            </a:pPr>
            <a:endParaRPr lang="en-US" altLang="en-US" sz="2400" smtClean="0"/>
          </a:p>
        </p:txBody>
      </p:sp>
      <p:sp>
        <p:nvSpPr>
          <p:cNvPr id="5128" name="Rectangle 7"/>
          <p:cNvSpPr>
            <a:spLocks noChangeArrowheads="1"/>
          </p:cNvSpPr>
          <p:nvPr/>
        </p:nvSpPr>
        <p:spPr bwMode="auto">
          <a:xfrm>
            <a:off x="4779963" y="1947863"/>
            <a:ext cx="4016375" cy="3836987"/>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129" name="Text Box 11"/>
          <p:cNvSpPr txBox="1">
            <a:spLocks noChangeArrowheads="1"/>
          </p:cNvSpPr>
          <p:nvPr/>
        </p:nvSpPr>
        <p:spPr bwMode="auto">
          <a:xfrm>
            <a:off x="4900613" y="1724025"/>
            <a:ext cx="2695575" cy="43338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nSpc>
                <a:spcPct val="80000"/>
              </a:lnSpc>
              <a:spcBef>
                <a:spcPct val="45000"/>
              </a:spcBef>
              <a:buClr>
                <a:srgbClr val="000099"/>
              </a:buClr>
              <a:buSzPct val="65000"/>
              <a:buFont typeface="Wingdings" charset="0"/>
              <a:buNone/>
              <a:defRPr/>
            </a:pPr>
            <a:r>
              <a:rPr lang="en-US" sz="2800" i="1" smtClean="0">
                <a:solidFill>
                  <a:srgbClr val="000099"/>
                </a:solidFill>
                <a:latin typeface="Gill Sans MT" charset="0"/>
              </a:rPr>
              <a:t>household analogy:</a:t>
            </a:r>
            <a:endParaRPr lang="en-US" sz="2800" i="1" smtClean="0">
              <a:latin typeface="Gill Sans MT" charset="0"/>
            </a:endParaRPr>
          </a:p>
        </p:txBody>
      </p:sp>
      <p:sp>
        <p:nvSpPr>
          <p:cNvPr id="2" name="TextBox 1"/>
          <p:cNvSpPr txBox="1"/>
          <p:nvPr/>
        </p:nvSpPr>
        <p:spPr>
          <a:xfrm>
            <a:off x="640862" y="845056"/>
            <a:ext cx="4732642" cy="584775"/>
          </a:xfrm>
          <a:prstGeom prst="rect">
            <a:avLst/>
          </a:prstGeom>
          <a:noFill/>
        </p:spPr>
        <p:txBody>
          <a:bodyPr wrap="none" rtlCol="0">
            <a:spAutoFit/>
          </a:bodyPr>
          <a:lstStyle/>
          <a:p>
            <a:r>
              <a:rPr lang="en-US" sz="3200" dirty="0" smtClean="0">
                <a:solidFill>
                  <a:srgbClr val="FF0000"/>
                </a:solidFill>
              </a:rPr>
              <a:t>Transport vs Network Layer</a:t>
            </a:r>
            <a:endParaRPr lang="en-US" sz="3200" dirty="0">
              <a:solidFill>
                <a:srgbClr val="FF0000"/>
              </a:solidFill>
            </a:endParaRPr>
          </a:p>
        </p:txBody>
      </p:sp>
    </p:spTree>
    <p:extLst>
      <p:ext uri="{BB962C8B-B14F-4D97-AF65-F5344CB8AC3E}">
        <p14:creationId xmlns:p14="http://schemas.microsoft.com/office/powerpoint/2010/main" val="24940903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5"/>
          <p:cNvSpPr>
            <a:spLocks noChangeArrowheads="1"/>
          </p:cNvSpPr>
          <p:nvPr/>
        </p:nvSpPr>
        <p:spPr bwMode="auto">
          <a:xfrm>
            <a:off x="542925" y="1504950"/>
            <a:ext cx="8154988" cy="552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gn="l">
              <a:lnSpc>
                <a:spcPct val="85000"/>
              </a:lnSpc>
              <a:spcBef>
                <a:spcPct val="20000"/>
              </a:spcBef>
              <a:buClr>
                <a:srgbClr val="000099"/>
              </a:buClr>
              <a:buSzPct val="65000"/>
              <a:buFont typeface="Wingdings" charset="0"/>
              <a:buNone/>
              <a:defRPr/>
            </a:pPr>
            <a:r>
              <a:rPr lang="en-US" sz="2800" dirty="0">
                <a:solidFill>
                  <a:srgbClr val="FF0000"/>
                </a:solidFill>
                <a:latin typeface="Gill Sans MT" charset="0"/>
                <a:ea typeface="ＭＳ Ｐゴシック" charset="0"/>
              </a:rPr>
              <a:t>two broad approaches towards congestion control:</a:t>
            </a:r>
          </a:p>
        </p:txBody>
      </p:sp>
      <p:sp>
        <p:nvSpPr>
          <p:cNvPr id="97287" name="Rectangle 8"/>
          <p:cNvSpPr>
            <a:spLocks noChangeArrowheads="1"/>
          </p:cNvSpPr>
          <p:nvPr/>
        </p:nvSpPr>
        <p:spPr bwMode="auto">
          <a:xfrm>
            <a:off x="508000" y="2786063"/>
            <a:ext cx="3487738" cy="3251200"/>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97288" name="Rectangle 9"/>
          <p:cNvSpPr>
            <a:spLocks noChangeArrowheads="1"/>
          </p:cNvSpPr>
          <p:nvPr/>
        </p:nvSpPr>
        <p:spPr bwMode="auto">
          <a:xfrm>
            <a:off x="768350" y="2528888"/>
            <a:ext cx="2979738" cy="56356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97289" name="Rectangle 3"/>
          <p:cNvSpPr>
            <a:spLocks noGrp="1" noChangeArrowheads="1"/>
          </p:cNvSpPr>
          <p:nvPr>
            <p:ph type="body" sz="half" idx="1"/>
          </p:nvPr>
        </p:nvSpPr>
        <p:spPr>
          <a:xfrm>
            <a:off x="723900" y="2390775"/>
            <a:ext cx="3295650" cy="3810000"/>
          </a:xfrm>
        </p:spPr>
        <p:txBody>
          <a:bodyPr/>
          <a:lstStyle/>
          <a:p>
            <a:pPr>
              <a:buFont typeface="Wingdings" charset="0"/>
              <a:buNone/>
              <a:defRPr/>
            </a:pPr>
            <a:r>
              <a:rPr lang="en-US">
                <a:solidFill>
                  <a:srgbClr val="CC0000"/>
                </a:solidFill>
                <a:ea typeface="ＭＳ Ｐゴシック" charset="0"/>
                <a:cs typeface="+mn-cs"/>
              </a:rPr>
              <a:t>end-end congestion control:</a:t>
            </a:r>
          </a:p>
          <a:p>
            <a:pPr>
              <a:buFont typeface="Wingdings" charset="0"/>
              <a:buChar char="v"/>
              <a:defRPr/>
            </a:pPr>
            <a:r>
              <a:rPr lang="en-US" sz="2400">
                <a:ea typeface="ＭＳ Ｐゴシック" charset="0"/>
                <a:cs typeface="+mn-cs"/>
              </a:rPr>
              <a:t>no explicit feedback from network</a:t>
            </a:r>
          </a:p>
          <a:p>
            <a:pPr>
              <a:buFont typeface="Wingdings" charset="0"/>
              <a:buChar char="v"/>
              <a:defRPr/>
            </a:pPr>
            <a:r>
              <a:rPr lang="en-US" sz="2400">
                <a:ea typeface="ＭＳ Ｐゴシック" charset="0"/>
                <a:cs typeface="+mn-cs"/>
              </a:rPr>
              <a:t>congestion inferred from end-system observed loss, delay</a:t>
            </a:r>
          </a:p>
          <a:p>
            <a:pPr>
              <a:buFont typeface="Wingdings" charset="0"/>
              <a:buChar char="v"/>
              <a:defRPr/>
            </a:pPr>
            <a:r>
              <a:rPr lang="en-US" sz="2400">
                <a:ea typeface="ＭＳ Ｐゴシック" charset="0"/>
                <a:cs typeface="+mn-cs"/>
              </a:rPr>
              <a:t>approach taken by TCP</a:t>
            </a:r>
            <a:endParaRPr lang="en-US">
              <a:ea typeface="ＭＳ Ｐゴシック" charset="0"/>
              <a:cs typeface="+mn-cs"/>
            </a:endParaRPr>
          </a:p>
        </p:txBody>
      </p:sp>
      <p:sp>
        <p:nvSpPr>
          <p:cNvPr id="97290" name="Rectangle 10"/>
          <p:cNvSpPr>
            <a:spLocks noChangeArrowheads="1"/>
          </p:cNvSpPr>
          <p:nvPr/>
        </p:nvSpPr>
        <p:spPr bwMode="auto">
          <a:xfrm>
            <a:off x="4678363" y="2814638"/>
            <a:ext cx="3690937" cy="3251200"/>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97291" name="Rectangle 11"/>
          <p:cNvSpPr>
            <a:spLocks noChangeArrowheads="1"/>
          </p:cNvSpPr>
          <p:nvPr/>
        </p:nvSpPr>
        <p:spPr bwMode="auto">
          <a:xfrm>
            <a:off x="4865688" y="2551113"/>
            <a:ext cx="3092450" cy="5651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97292" name="Rectangle 4"/>
          <p:cNvSpPr>
            <a:spLocks noGrp="1" noChangeArrowheads="1"/>
          </p:cNvSpPr>
          <p:nvPr>
            <p:ph type="body" sz="half" idx="2"/>
          </p:nvPr>
        </p:nvSpPr>
        <p:spPr>
          <a:xfrm>
            <a:off x="4786313" y="2392363"/>
            <a:ext cx="3549650" cy="3905250"/>
          </a:xfrm>
        </p:spPr>
        <p:txBody>
          <a:bodyPr>
            <a:normAutofit lnSpcReduction="10000"/>
          </a:bodyPr>
          <a:lstStyle/>
          <a:p>
            <a:pPr marL="282575" indent="-282575">
              <a:buFont typeface="Wingdings" charset="0"/>
              <a:buNone/>
              <a:defRPr/>
            </a:pPr>
            <a:r>
              <a:rPr lang="en-US">
                <a:solidFill>
                  <a:srgbClr val="CC0000"/>
                </a:solidFill>
                <a:ea typeface="ＭＳ Ｐゴシック" charset="0"/>
                <a:cs typeface="+mn-cs"/>
              </a:rPr>
              <a:t>network-assisted congestion control:</a:t>
            </a:r>
          </a:p>
          <a:p>
            <a:pPr marL="282575" indent="-282575">
              <a:buFont typeface="Wingdings" charset="0"/>
              <a:buChar char="v"/>
              <a:defRPr/>
            </a:pPr>
            <a:r>
              <a:rPr lang="en-US" sz="2400">
                <a:ea typeface="ＭＳ Ｐゴシック" charset="0"/>
                <a:cs typeface="+mn-cs"/>
              </a:rPr>
              <a:t>routers provide feedback to end systems</a:t>
            </a:r>
          </a:p>
          <a:p>
            <a:pPr marL="576263" lvl="1" indent="-179388">
              <a:buFont typeface="Wingdings" charset="0"/>
              <a:buChar char="§"/>
              <a:defRPr/>
            </a:pPr>
            <a:r>
              <a:rPr lang="en-US">
                <a:ea typeface="ＭＳ Ｐゴシック" charset="0"/>
              </a:rPr>
              <a:t>single bit indicating congestion (SNA, DECbit, TCP/IP ECN, ATM)</a:t>
            </a:r>
          </a:p>
          <a:p>
            <a:pPr marL="576263" lvl="1" indent="-179388">
              <a:buFont typeface="Wingdings" charset="0"/>
              <a:buChar char="§"/>
              <a:defRPr/>
            </a:pPr>
            <a:r>
              <a:rPr lang="en-US">
                <a:ea typeface="ＭＳ Ｐゴシック" charset="0"/>
              </a:rPr>
              <a:t>explicit rate for sender to send at</a:t>
            </a:r>
            <a:endParaRPr lang="en-US" sz="2000">
              <a:ea typeface="ＭＳ Ｐゴシック" charset="0"/>
            </a:endParaRPr>
          </a:p>
        </p:txBody>
      </p:sp>
      <p:sp>
        <p:nvSpPr>
          <p:cNvPr id="2" name="Title 1"/>
          <p:cNvSpPr>
            <a:spLocks noGrp="1"/>
          </p:cNvSpPr>
          <p:nvPr>
            <p:ph type="title"/>
          </p:nvPr>
        </p:nvSpPr>
        <p:spPr/>
        <p:txBody>
          <a:bodyPr>
            <a:normAutofit fontScale="90000"/>
          </a:bodyPr>
          <a:lstStyle/>
          <a:p>
            <a:r>
              <a:rPr lang="en-US" dirty="0" smtClean="0"/>
              <a:t>Principles of Congestion Control</a:t>
            </a:r>
            <a:endParaRPr lang="en-US" dirty="0"/>
          </a:p>
        </p:txBody>
      </p:sp>
    </p:spTree>
    <p:extLst>
      <p:ext uri="{BB962C8B-B14F-4D97-AF65-F5344CB8AC3E}">
        <p14:creationId xmlns:p14="http://schemas.microsoft.com/office/powerpoint/2010/main" val="3811409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Line 68"/>
          <p:cNvSpPr>
            <a:spLocks noChangeShapeType="1"/>
          </p:cNvSpPr>
          <p:nvPr/>
        </p:nvSpPr>
        <p:spPr bwMode="auto">
          <a:xfrm>
            <a:off x="4857750" y="4229100"/>
            <a:ext cx="558800" cy="31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nvGrpSpPr>
          <p:cNvPr id="126980" name="Group 59"/>
          <p:cNvGrpSpPr>
            <a:grpSpLocks/>
          </p:cNvGrpSpPr>
          <p:nvPr/>
        </p:nvGrpSpPr>
        <p:grpSpPr bwMode="auto">
          <a:xfrm>
            <a:off x="3779838" y="3898900"/>
            <a:ext cx="1082675" cy="538163"/>
            <a:chOff x="2356" y="1300"/>
            <a:chExt cx="555" cy="194"/>
          </a:xfrm>
        </p:grpSpPr>
        <p:sp>
          <p:nvSpPr>
            <p:cNvPr id="127008"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127009"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127010"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127011" name="Group 63"/>
            <p:cNvGrpSpPr>
              <a:grpSpLocks/>
            </p:cNvGrpSpPr>
            <p:nvPr/>
          </p:nvGrpSpPr>
          <p:grpSpPr bwMode="auto">
            <a:xfrm>
              <a:off x="2468" y="1332"/>
              <a:ext cx="310" cy="60"/>
              <a:chOff x="2468" y="1332"/>
              <a:chExt cx="310" cy="60"/>
            </a:xfrm>
          </p:grpSpPr>
          <p:sp>
            <p:nvSpPr>
              <p:cNvPr id="127014" name="Freeform 6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15" name="Freeform 6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9605" name="Line 66"/>
            <p:cNvSpPr>
              <a:spLocks noChangeShapeType="1"/>
            </p:cNvSpPr>
            <p:nvPr/>
          </p:nvSpPr>
          <p:spPr bwMode="auto">
            <a:xfrm>
              <a:off x="2357" y="1361"/>
              <a:ext cx="0" cy="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09606" name="Line 67"/>
            <p:cNvSpPr>
              <a:spLocks noChangeShapeType="1"/>
            </p:cNvSpPr>
            <p:nvPr/>
          </p:nvSpPr>
          <p:spPr bwMode="auto">
            <a:xfrm>
              <a:off x="2907" y="1363"/>
              <a:ext cx="0" cy="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26981" name="Group 50"/>
          <p:cNvGrpSpPr>
            <a:grpSpLocks/>
          </p:cNvGrpSpPr>
          <p:nvPr/>
        </p:nvGrpSpPr>
        <p:grpSpPr bwMode="auto">
          <a:xfrm>
            <a:off x="5413375" y="3883025"/>
            <a:ext cx="1082675" cy="538163"/>
            <a:chOff x="2356" y="1300"/>
            <a:chExt cx="555" cy="194"/>
          </a:xfrm>
        </p:grpSpPr>
        <p:sp>
          <p:nvSpPr>
            <p:cNvPr id="127000"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127001"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127002"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127003" name="Group 54"/>
            <p:cNvGrpSpPr>
              <a:grpSpLocks/>
            </p:cNvGrpSpPr>
            <p:nvPr/>
          </p:nvGrpSpPr>
          <p:grpSpPr bwMode="auto">
            <a:xfrm>
              <a:off x="2468" y="1332"/>
              <a:ext cx="310" cy="60"/>
              <a:chOff x="2468" y="1332"/>
              <a:chExt cx="310" cy="60"/>
            </a:xfrm>
          </p:grpSpPr>
          <p:sp>
            <p:nvSpPr>
              <p:cNvPr id="127006" name="Freeform 5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07" name="Freeform 5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9597" name="Line 57"/>
            <p:cNvSpPr>
              <a:spLocks noChangeShapeType="1"/>
            </p:cNvSpPr>
            <p:nvPr/>
          </p:nvSpPr>
          <p:spPr bwMode="auto">
            <a:xfrm>
              <a:off x="2357" y="1361"/>
              <a:ext cx="0" cy="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09598" name="Line 58"/>
            <p:cNvSpPr>
              <a:spLocks noChangeShapeType="1"/>
            </p:cNvSpPr>
            <p:nvPr/>
          </p:nvSpPr>
          <p:spPr bwMode="auto">
            <a:xfrm>
              <a:off x="2907" y="1363"/>
              <a:ext cx="0" cy="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sp>
        <p:nvSpPr>
          <p:cNvPr id="109575" name="Rectangle 4"/>
          <p:cNvSpPr>
            <a:spLocks noGrp="1" noChangeArrowheads="1"/>
          </p:cNvSpPr>
          <p:nvPr>
            <p:ph type="body" sz="half" idx="1"/>
          </p:nvPr>
        </p:nvSpPr>
        <p:spPr>
          <a:xfrm>
            <a:off x="544513" y="1412875"/>
            <a:ext cx="7620000" cy="2190750"/>
          </a:xfrm>
        </p:spPr>
        <p:txBody>
          <a:bodyPr/>
          <a:lstStyle/>
          <a:p>
            <a:pPr>
              <a:buFont typeface="Wingdings" charset="0"/>
              <a:buNone/>
              <a:defRPr/>
            </a:pPr>
            <a:r>
              <a:rPr lang="en-US" i="1">
                <a:solidFill>
                  <a:srgbClr val="CC0000"/>
                </a:solidFill>
                <a:ea typeface="ＭＳ Ｐゴシック" charset="0"/>
                <a:cs typeface="+mn-cs"/>
              </a:rPr>
              <a:t>fairness goal:</a:t>
            </a:r>
            <a:r>
              <a:rPr lang="en-US">
                <a:ea typeface="ＭＳ Ｐゴシック" charset="0"/>
                <a:cs typeface="+mn-cs"/>
              </a:rPr>
              <a:t> if K TCP sessions share same bottleneck link of bandwidth R, each should have average rate of R/K</a:t>
            </a:r>
          </a:p>
        </p:txBody>
      </p:sp>
      <p:sp>
        <p:nvSpPr>
          <p:cNvPr id="109576" name="Rectangle 25"/>
          <p:cNvSpPr>
            <a:spLocks noChangeArrowheads="1"/>
          </p:cNvSpPr>
          <p:nvPr/>
        </p:nvSpPr>
        <p:spPr bwMode="auto">
          <a:xfrm>
            <a:off x="5068888" y="4025900"/>
            <a:ext cx="147637" cy="200025"/>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9577" name="Rectangle 26"/>
          <p:cNvSpPr>
            <a:spLocks noChangeArrowheads="1"/>
          </p:cNvSpPr>
          <p:nvPr/>
        </p:nvSpPr>
        <p:spPr bwMode="auto">
          <a:xfrm>
            <a:off x="4378325" y="4087813"/>
            <a:ext cx="147638" cy="200025"/>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9578" name="Rectangle 27"/>
          <p:cNvSpPr>
            <a:spLocks noChangeArrowheads="1"/>
          </p:cNvSpPr>
          <p:nvPr/>
        </p:nvSpPr>
        <p:spPr bwMode="auto">
          <a:xfrm>
            <a:off x="4668838" y="4025900"/>
            <a:ext cx="147637" cy="200025"/>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9579" name="Text Box 28"/>
          <p:cNvSpPr txBox="1">
            <a:spLocks noChangeArrowheads="1"/>
          </p:cNvSpPr>
          <p:nvPr/>
        </p:nvSpPr>
        <p:spPr bwMode="auto">
          <a:xfrm>
            <a:off x="1131888" y="3017838"/>
            <a:ext cx="2000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800" smtClean="0">
                <a:latin typeface="Arial" charset="0"/>
              </a:rPr>
              <a:t>TCP connection 1</a:t>
            </a:r>
          </a:p>
        </p:txBody>
      </p:sp>
      <p:sp>
        <p:nvSpPr>
          <p:cNvPr id="109580" name="Text Box 29"/>
          <p:cNvSpPr txBox="1">
            <a:spLocks noChangeArrowheads="1"/>
          </p:cNvSpPr>
          <p:nvPr/>
        </p:nvSpPr>
        <p:spPr bwMode="auto">
          <a:xfrm>
            <a:off x="3529013" y="4471988"/>
            <a:ext cx="1250950"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Arial" charset="0"/>
              </a:rPr>
              <a:t>bottleneck</a:t>
            </a:r>
          </a:p>
          <a:p>
            <a:pPr>
              <a:defRPr/>
            </a:pPr>
            <a:r>
              <a:rPr lang="en-US" sz="1800" smtClean="0">
                <a:latin typeface="Arial" charset="0"/>
              </a:rPr>
              <a:t>router</a:t>
            </a:r>
          </a:p>
          <a:p>
            <a:pPr>
              <a:defRPr/>
            </a:pPr>
            <a:r>
              <a:rPr lang="en-US" sz="1800" smtClean="0">
                <a:latin typeface="Arial" charset="0"/>
              </a:rPr>
              <a:t>capacity R</a:t>
            </a:r>
          </a:p>
        </p:txBody>
      </p:sp>
      <p:sp>
        <p:nvSpPr>
          <p:cNvPr id="126988" name="Freeform 40"/>
          <p:cNvSpPr>
            <a:spLocks/>
          </p:cNvSpPr>
          <p:nvPr/>
        </p:nvSpPr>
        <p:spPr bwMode="auto">
          <a:xfrm>
            <a:off x="2863850" y="3502025"/>
            <a:ext cx="4003675" cy="719138"/>
          </a:xfrm>
          <a:custGeom>
            <a:avLst/>
            <a:gdLst>
              <a:gd name="T0" fmla="*/ 0 w 2412"/>
              <a:gd name="T1" fmla="*/ 0 h 453"/>
              <a:gd name="T2" fmla="*/ 2147483647 w 2412"/>
              <a:gd name="T3" fmla="*/ 2147483647 h 453"/>
              <a:gd name="T4" fmla="*/ 2147483647 w 2412"/>
              <a:gd name="T5" fmla="*/ 2147483647 h 453"/>
              <a:gd name="T6" fmla="*/ 0 60000 65536"/>
              <a:gd name="T7" fmla="*/ 0 60000 65536"/>
              <a:gd name="T8" fmla="*/ 0 60000 65536"/>
            </a:gdLst>
            <a:ahLst/>
            <a:cxnLst>
              <a:cxn ang="T6">
                <a:pos x="T0" y="T1"/>
              </a:cxn>
              <a:cxn ang="T7">
                <a:pos x="T2" y="T3"/>
              </a:cxn>
              <a:cxn ang="T8">
                <a:pos x="T4" y="T5"/>
              </a:cxn>
            </a:cxnLst>
            <a:rect l="0" t="0" r="r" b="b"/>
            <a:pathLst>
              <a:path w="2412" h="453">
                <a:moveTo>
                  <a:pt x="0" y="0"/>
                </a:moveTo>
                <a:cubicBezTo>
                  <a:pt x="93" y="65"/>
                  <a:pt x="156" y="318"/>
                  <a:pt x="558" y="390"/>
                </a:cubicBezTo>
                <a:cubicBezTo>
                  <a:pt x="959" y="453"/>
                  <a:pt x="2026" y="423"/>
                  <a:pt x="2412" y="432"/>
                </a:cubicBezTo>
              </a:path>
            </a:pathLst>
          </a:custGeom>
          <a:noFill/>
          <a:ln w="38100" cap="flat" cmpd="sng">
            <a:solidFill>
              <a:srgbClr val="0099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2" name="Rectangle 41"/>
          <p:cNvSpPr>
            <a:spLocks noChangeArrowheads="1"/>
          </p:cNvSpPr>
          <p:nvPr/>
        </p:nvSpPr>
        <p:spPr bwMode="auto">
          <a:xfrm>
            <a:off x="4540250" y="4087813"/>
            <a:ext cx="147638" cy="2000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6990" name="Freeform 42"/>
          <p:cNvSpPr>
            <a:spLocks/>
          </p:cNvSpPr>
          <p:nvPr/>
        </p:nvSpPr>
        <p:spPr bwMode="auto">
          <a:xfrm>
            <a:off x="2806700" y="4237038"/>
            <a:ext cx="4044950" cy="719137"/>
          </a:xfrm>
          <a:custGeom>
            <a:avLst/>
            <a:gdLst>
              <a:gd name="T0" fmla="*/ 0 w 2412"/>
              <a:gd name="T1" fmla="*/ 2147483647 h 453"/>
              <a:gd name="T2" fmla="*/ 2147483647 w 2412"/>
              <a:gd name="T3" fmla="*/ 2147483647 h 453"/>
              <a:gd name="T4" fmla="*/ 2147483647 w 2412"/>
              <a:gd name="T5" fmla="*/ 2147483647 h 453"/>
              <a:gd name="T6" fmla="*/ 0 60000 65536"/>
              <a:gd name="T7" fmla="*/ 0 60000 65536"/>
              <a:gd name="T8" fmla="*/ 0 60000 65536"/>
            </a:gdLst>
            <a:ahLst/>
            <a:cxnLst>
              <a:cxn ang="T6">
                <a:pos x="T0" y="T1"/>
              </a:cxn>
              <a:cxn ang="T7">
                <a:pos x="T2" y="T3"/>
              </a:cxn>
              <a:cxn ang="T8">
                <a:pos x="T4" y="T5"/>
              </a:cxn>
            </a:cxnLst>
            <a:rect l="0" t="0" r="r" b="b"/>
            <a:pathLst>
              <a:path w="2412" h="453">
                <a:moveTo>
                  <a:pt x="0" y="453"/>
                </a:moveTo>
                <a:cubicBezTo>
                  <a:pt x="93" y="388"/>
                  <a:pt x="156" y="134"/>
                  <a:pt x="558" y="63"/>
                </a:cubicBezTo>
                <a:cubicBezTo>
                  <a:pt x="959" y="0"/>
                  <a:pt x="2026" y="36"/>
                  <a:pt x="2412" y="29"/>
                </a:cubicBez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6" name="Text Box 48"/>
          <p:cNvSpPr txBox="1">
            <a:spLocks noChangeArrowheads="1"/>
          </p:cNvSpPr>
          <p:nvPr/>
        </p:nvSpPr>
        <p:spPr bwMode="auto">
          <a:xfrm>
            <a:off x="1125538" y="5146675"/>
            <a:ext cx="2000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800" smtClean="0">
                <a:latin typeface="Arial" charset="0"/>
              </a:rPr>
              <a:t>TCP connection 2</a:t>
            </a:r>
          </a:p>
        </p:txBody>
      </p:sp>
      <p:grpSp>
        <p:nvGrpSpPr>
          <p:cNvPr id="126994" name="Group 69"/>
          <p:cNvGrpSpPr>
            <a:grpSpLocks/>
          </p:cNvGrpSpPr>
          <p:nvPr/>
        </p:nvGrpSpPr>
        <p:grpSpPr bwMode="auto">
          <a:xfrm>
            <a:off x="2057400" y="3333750"/>
            <a:ext cx="766763" cy="704850"/>
            <a:chOff x="-44" y="1473"/>
            <a:chExt cx="981" cy="1105"/>
          </a:xfrm>
        </p:grpSpPr>
        <p:pic>
          <p:nvPicPr>
            <p:cNvPr id="126998" name="Picture 70"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99" name="Freeform 71"/>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6995" name="Group 72"/>
          <p:cNvGrpSpPr>
            <a:grpSpLocks/>
          </p:cNvGrpSpPr>
          <p:nvPr/>
        </p:nvGrpSpPr>
        <p:grpSpPr bwMode="auto">
          <a:xfrm>
            <a:off x="2073275" y="4579938"/>
            <a:ext cx="766763" cy="704850"/>
            <a:chOff x="-44" y="1473"/>
            <a:chExt cx="981" cy="1105"/>
          </a:xfrm>
        </p:grpSpPr>
        <p:pic>
          <p:nvPicPr>
            <p:cNvPr id="126996" name="Picture 73"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97" name="Freeform 74"/>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 name="Title 1"/>
          <p:cNvSpPr>
            <a:spLocks noGrp="1"/>
          </p:cNvSpPr>
          <p:nvPr>
            <p:ph type="title"/>
          </p:nvPr>
        </p:nvSpPr>
        <p:spPr/>
        <p:txBody>
          <a:bodyPr>
            <a:normAutofit fontScale="90000"/>
          </a:bodyPr>
          <a:lstStyle/>
          <a:p>
            <a:r>
              <a:rPr lang="en-US" dirty="0" smtClean="0"/>
              <a:t>TCP Congestion Control</a:t>
            </a:r>
            <a:endParaRPr lang="en-US" dirty="0"/>
          </a:p>
        </p:txBody>
      </p:sp>
      <p:sp>
        <p:nvSpPr>
          <p:cNvPr id="3" name="TextBox 2"/>
          <p:cNvSpPr txBox="1"/>
          <p:nvPr/>
        </p:nvSpPr>
        <p:spPr>
          <a:xfrm>
            <a:off x="489807" y="658947"/>
            <a:ext cx="2253950" cy="584775"/>
          </a:xfrm>
          <a:prstGeom prst="rect">
            <a:avLst/>
          </a:prstGeom>
          <a:noFill/>
        </p:spPr>
        <p:txBody>
          <a:bodyPr wrap="none" rtlCol="0">
            <a:spAutoFit/>
          </a:bodyPr>
          <a:lstStyle/>
          <a:p>
            <a:r>
              <a:rPr lang="en-US" sz="3200" dirty="0" smtClean="0">
                <a:solidFill>
                  <a:srgbClr val="FF0000"/>
                </a:solidFill>
              </a:rPr>
              <a:t>TCP Fairness</a:t>
            </a:r>
            <a:endParaRPr lang="en-US" sz="3200" dirty="0">
              <a:solidFill>
                <a:srgbClr val="FF0000"/>
              </a:solidFill>
            </a:endParaRPr>
          </a:p>
        </p:txBody>
      </p:sp>
    </p:spTree>
    <p:extLst>
      <p:ext uri="{BB962C8B-B14F-4D97-AF65-F5344CB8AC3E}">
        <p14:creationId xmlns:p14="http://schemas.microsoft.com/office/powerpoint/2010/main" val="18606321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8"/>
          <p:cNvSpPr>
            <a:spLocks noChangeArrowheads="1"/>
          </p:cNvSpPr>
          <p:nvPr/>
        </p:nvSpPr>
        <p:spPr bwMode="auto">
          <a:xfrm>
            <a:off x="457200" y="1574801"/>
            <a:ext cx="8375650"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gn="l">
              <a:lnSpc>
                <a:spcPct val="85000"/>
              </a:lnSpc>
              <a:spcBef>
                <a:spcPct val="20000"/>
              </a:spcBef>
              <a:buClr>
                <a:srgbClr val="000099"/>
              </a:buClr>
              <a:buSzPct val="65000"/>
              <a:buFont typeface="Wingdings" charset="0"/>
              <a:buChar char="v"/>
              <a:defRPr/>
            </a:pPr>
            <a:r>
              <a:rPr lang="en-US" sz="2800" i="1" dirty="0">
                <a:solidFill>
                  <a:srgbClr val="CC0000"/>
                </a:solidFill>
                <a:latin typeface="Gill Sans MT" charset="0"/>
                <a:ea typeface="ＭＳ Ｐゴシック" charset="0"/>
              </a:rPr>
              <a:t>approach:</a:t>
            </a:r>
            <a:r>
              <a:rPr lang="en-US" sz="2800" i="1" dirty="0">
                <a:solidFill>
                  <a:srgbClr val="FF0000"/>
                </a:solidFill>
                <a:latin typeface="Gill Sans MT" charset="0"/>
                <a:ea typeface="ＭＳ Ｐゴシック" charset="0"/>
              </a:rPr>
              <a:t> </a:t>
            </a:r>
            <a:r>
              <a:rPr lang="en-US" sz="2800" dirty="0">
                <a:latin typeface="Gill Sans MT" charset="0"/>
                <a:ea typeface="ＭＳ Ｐゴシック" charset="0"/>
              </a:rPr>
              <a:t>sender</a:t>
            </a:r>
            <a:r>
              <a:rPr lang="en-US" sz="2800" i="1" dirty="0">
                <a:solidFill>
                  <a:srgbClr val="FF0000"/>
                </a:solidFill>
                <a:latin typeface="Gill Sans MT" charset="0"/>
                <a:ea typeface="ＭＳ Ｐゴシック" charset="0"/>
              </a:rPr>
              <a:t> </a:t>
            </a:r>
            <a:r>
              <a:rPr lang="en-US" sz="2800" dirty="0">
                <a:latin typeface="Gill Sans MT" charset="0"/>
                <a:ea typeface="ＭＳ Ｐゴシック" charset="0"/>
              </a:rPr>
              <a:t>increases transmission rate (window size), probing for usable bandwidth, until loss occurs</a:t>
            </a:r>
          </a:p>
          <a:p>
            <a:pPr marL="688975" lvl="1" indent="-231775" algn="l">
              <a:lnSpc>
                <a:spcPct val="85000"/>
              </a:lnSpc>
              <a:spcBef>
                <a:spcPct val="20000"/>
              </a:spcBef>
              <a:buClr>
                <a:srgbClr val="000099"/>
              </a:buClr>
              <a:buFont typeface="Wingdings" charset="0"/>
              <a:buChar char="§"/>
              <a:defRPr/>
            </a:pPr>
            <a:r>
              <a:rPr lang="en-US" sz="2800" i="1" dirty="0">
                <a:solidFill>
                  <a:srgbClr val="CC0000"/>
                </a:solidFill>
                <a:latin typeface="Gill Sans MT" charset="0"/>
                <a:ea typeface="ＭＳ Ｐゴシック" charset="0"/>
              </a:rPr>
              <a:t>additive increase:</a:t>
            </a:r>
            <a:r>
              <a:rPr lang="en-US" sz="2800" dirty="0">
                <a:latin typeface="Gill Sans MT" charset="0"/>
                <a:ea typeface="ＭＳ Ｐゴシック" charset="0"/>
              </a:rPr>
              <a:t> increase  </a:t>
            </a:r>
            <a:r>
              <a:rPr lang="en-US" sz="2800" b="1" dirty="0" err="1">
                <a:latin typeface="Courier New" charset="0"/>
                <a:ea typeface="ＭＳ Ｐゴシック" charset="0"/>
              </a:rPr>
              <a:t>cwnd</a:t>
            </a:r>
            <a:r>
              <a:rPr lang="en-US" sz="2800" dirty="0">
                <a:latin typeface="Courier New" charset="0"/>
                <a:ea typeface="ＭＳ Ｐゴシック" charset="0"/>
              </a:rPr>
              <a:t> </a:t>
            </a:r>
            <a:r>
              <a:rPr lang="en-US" sz="2800" dirty="0">
                <a:latin typeface="Gill Sans MT" charset="0"/>
                <a:ea typeface="ＭＳ Ｐゴシック" charset="0"/>
              </a:rPr>
              <a:t>by 1 MSS every RTT until loss detected</a:t>
            </a:r>
            <a:endParaRPr lang="en-US" sz="2800" i="1" dirty="0">
              <a:latin typeface="Gill Sans MT" charset="0"/>
              <a:ea typeface="ＭＳ Ｐゴシック" charset="0"/>
            </a:endParaRPr>
          </a:p>
          <a:p>
            <a:pPr marL="688975" lvl="1" indent="-231775" algn="l">
              <a:lnSpc>
                <a:spcPct val="85000"/>
              </a:lnSpc>
              <a:spcBef>
                <a:spcPct val="20000"/>
              </a:spcBef>
              <a:buClr>
                <a:srgbClr val="000099"/>
              </a:buClr>
              <a:buFont typeface="Wingdings" charset="0"/>
              <a:buChar char="§"/>
              <a:defRPr/>
            </a:pPr>
            <a:r>
              <a:rPr lang="en-US" sz="2800" i="1" dirty="0">
                <a:solidFill>
                  <a:srgbClr val="CC0000"/>
                </a:solidFill>
                <a:latin typeface="Gill Sans MT" charset="0"/>
                <a:ea typeface="ＭＳ Ｐゴシック" charset="0"/>
              </a:rPr>
              <a:t>multiplicative decrease</a:t>
            </a:r>
            <a:r>
              <a:rPr lang="en-US" sz="2800" dirty="0">
                <a:solidFill>
                  <a:srgbClr val="CC0000"/>
                </a:solidFill>
                <a:latin typeface="Gill Sans MT" charset="0"/>
                <a:ea typeface="ＭＳ Ｐゴシック" charset="0"/>
              </a:rPr>
              <a:t>:</a:t>
            </a:r>
            <a:r>
              <a:rPr lang="en-US" sz="2800" dirty="0">
                <a:latin typeface="Gill Sans MT" charset="0"/>
                <a:ea typeface="ＭＳ Ｐゴシック" charset="0"/>
              </a:rPr>
              <a:t> cut </a:t>
            </a:r>
            <a:r>
              <a:rPr lang="en-US" sz="2800" b="1" dirty="0" err="1">
                <a:latin typeface="Courier New" charset="0"/>
                <a:ea typeface="ＭＳ Ｐゴシック" charset="0"/>
              </a:rPr>
              <a:t>cwnd</a:t>
            </a:r>
            <a:r>
              <a:rPr lang="en-US" sz="2800" b="1" dirty="0">
                <a:latin typeface="Courier New" charset="0"/>
                <a:ea typeface="ＭＳ Ｐゴシック" charset="0"/>
              </a:rPr>
              <a:t> </a:t>
            </a:r>
            <a:r>
              <a:rPr lang="en-US" sz="2800" dirty="0">
                <a:latin typeface="Gill Sans MT" charset="0"/>
                <a:ea typeface="ＭＳ Ｐゴシック" charset="0"/>
              </a:rPr>
              <a:t>in half after loss </a:t>
            </a:r>
          </a:p>
          <a:p>
            <a:pPr marL="342900" indent="-342900" algn="l">
              <a:lnSpc>
                <a:spcPct val="85000"/>
              </a:lnSpc>
              <a:spcBef>
                <a:spcPct val="20000"/>
              </a:spcBef>
              <a:buClr>
                <a:srgbClr val="000099"/>
              </a:buClr>
              <a:buSzPct val="65000"/>
              <a:buFont typeface="Wingdings" charset="0"/>
              <a:buChar char="v"/>
              <a:defRPr/>
            </a:pPr>
            <a:endParaRPr lang="en-US" sz="2800" dirty="0">
              <a:latin typeface="Gill Sans MT" charset="0"/>
              <a:ea typeface="ＭＳ Ｐゴシック" charset="0"/>
            </a:endParaRPr>
          </a:p>
        </p:txBody>
      </p:sp>
      <p:sp>
        <p:nvSpPr>
          <p:cNvPr id="101383" name="Rectangle 11"/>
          <p:cNvSpPr>
            <a:spLocks noChangeArrowheads="1"/>
          </p:cNvSpPr>
          <p:nvPr/>
        </p:nvSpPr>
        <p:spPr bwMode="auto">
          <a:xfrm>
            <a:off x="3663950" y="3659188"/>
            <a:ext cx="685800" cy="3048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1384" name="Text Box 12"/>
          <p:cNvSpPr txBox="1">
            <a:spLocks noChangeArrowheads="1"/>
          </p:cNvSpPr>
          <p:nvPr/>
        </p:nvSpPr>
        <p:spPr bwMode="auto">
          <a:xfrm rot="-5400000">
            <a:off x="2074863" y="4784725"/>
            <a:ext cx="2047875" cy="51752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b="1" smtClean="0">
                <a:latin typeface="Courier New" charset="0"/>
              </a:rPr>
              <a:t>cwnd:</a:t>
            </a:r>
            <a:r>
              <a:rPr lang="en-US" sz="1400" smtClean="0">
                <a:latin typeface="Arial" charset="0"/>
              </a:rPr>
              <a:t> TCP sender </a:t>
            </a:r>
          </a:p>
          <a:p>
            <a:pPr>
              <a:defRPr/>
            </a:pPr>
            <a:r>
              <a:rPr lang="en-US" sz="1400" smtClean="0">
                <a:latin typeface="Arial" charset="0"/>
              </a:rPr>
              <a:t>congestion window size</a:t>
            </a:r>
          </a:p>
        </p:txBody>
      </p:sp>
      <p:sp>
        <p:nvSpPr>
          <p:cNvPr id="101385" name="Text Box 13"/>
          <p:cNvSpPr txBox="1">
            <a:spLocks noChangeArrowheads="1"/>
          </p:cNvSpPr>
          <p:nvPr/>
        </p:nvSpPr>
        <p:spPr bwMode="auto">
          <a:xfrm>
            <a:off x="425450" y="4448175"/>
            <a:ext cx="21463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a:defRPr/>
            </a:pPr>
            <a:r>
              <a:rPr lang="en-US" sz="2000" smtClean="0">
                <a:latin typeface="Arial" charset="0"/>
              </a:rPr>
              <a:t>AIMD saw tooth</a:t>
            </a:r>
          </a:p>
          <a:p>
            <a:pPr algn="r">
              <a:defRPr/>
            </a:pPr>
            <a:r>
              <a:rPr lang="en-US" sz="2000" smtClean="0">
                <a:latin typeface="Arial" charset="0"/>
              </a:rPr>
              <a:t>behavior: probing</a:t>
            </a:r>
          </a:p>
          <a:p>
            <a:pPr algn="r">
              <a:defRPr/>
            </a:pPr>
            <a:r>
              <a:rPr lang="en-US" sz="2000" smtClean="0">
                <a:latin typeface="Arial" charset="0"/>
              </a:rPr>
              <a:t>for bandwidth</a:t>
            </a:r>
          </a:p>
        </p:txBody>
      </p:sp>
      <p:sp>
        <p:nvSpPr>
          <p:cNvPr id="101386" name="Line 17"/>
          <p:cNvSpPr>
            <a:spLocks noChangeShapeType="1"/>
          </p:cNvSpPr>
          <p:nvPr/>
        </p:nvSpPr>
        <p:spPr bwMode="auto">
          <a:xfrm>
            <a:off x="3505200" y="6149975"/>
            <a:ext cx="41433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01387" name="Line 18"/>
          <p:cNvSpPr>
            <a:spLocks noChangeShapeType="1"/>
          </p:cNvSpPr>
          <p:nvPr/>
        </p:nvSpPr>
        <p:spPr bwMode="auto">
          <a:xfrm>
            <a:off x="3494088" y="3735388"/>
            <a:ext cx="0" cy="24161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268307" name="Line 19"/>
          <p:cNvSpPr>
            <a:spLocks noChangeShapeType="1"/>
          </p:cNvSpPr>
          <p:nvPr/>
        </p:nvSpPr>
        <p:spPr bwMode="auto">
          <a:xfrm flipV="1">
            <a:off x="3505200" y="4852988"/>
            <a:ext cx="169863" cy="16986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268308" name="Line 20"/>
          <p:cNvSpPr>
            <a:spLocks noChangeShapeType="1"/>
          </p:cNvSpPr>
          <p:nvPr/>
        </p:nvSpPr>
        <p:spPr bwMode="auto">
          <a:xfrm>
            <a:off x="3686175" y="4841875"/>
            <a:ext cx="0" cy="64293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268309" name="Line 21"/>
          <p:cNvSpPr>
            <a:spLocks noChangeShapeType="1"/>
          </p:cNvSpPr>
          <p:nvPr/>
        </p:nvSpPr>
        <p:spPr bwMode="auto">
          <a:xfrm flipV="1">
            <a:off x="3675063" y="4525963"/>
            <a:ext cx="982662" cy="98107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268310" name="Line 22"/>
          <p:cNvSpPr>
            <a:spLocks noChangeShapeType="1"/>
          </p:cNvSpPr>
          <p:nvPr/>
        </p:nvSpPr>
        <p:spPr bwMode="auto">
          <a:xfrm>
            <a:off x="4646613" y="4527550"/>
            <a:ext cx="0" cy="80168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nvGrpSpPr>
          <p:cNvPr id="268326" name="Group 38"/>
          <p:cNvGrpSpPr>
            <a:grpSpLocks/>
          </p:cNvGrpSpPr>
          <p:nvPr/>
        </p:nvGrpSpPr>
        <p:grpSpPr bwMode="auto">
          <a:xfrm>
            <a:off x="4638675" y="4402138"/>
            <a:ext cx="3040063" cy="1106487"/>
            <a:chOff x="2720" y="2730"/>
            <a:chExt cx="1915" cy="697"/>
          </a:xfrm>
        </p:grpSpPr>
        <p:sp>
          <p:nvSpPr>
            <p:cNvPr id="101399" name="Line 23"/>
            <p:cNvSpPr>
              <a:spLocks noChangeShapeType="1"/>
            </p:cNvSpPr>
            <p:nvPr/>
          </p:nvSpPr>
          <p:spPr bwMode="auto">
            <a:xfrm flipV="1">
              <a:off x="2720" y="2996"/>
              <a:ext cx="331" cy="33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nvGrpSpPr>
            <p:cNvPr id="118807" name="Group 37"/>
            <p:cNvGrpSpPr>
              <a:grpSpLocks/>
            </p:cNvGrpSpPr>
            <p:nvPr/>
          </p:nvGrpSpPr>
          <p:grpSpPr bwMode="auto">
            <a:xfrm>
              <a:off x="3051" y="2730"/>
              <a:ext cx="1584" cy="697"/>
              <a:chOff x="3051" y="2730"/>
              <a:chExt cx="1584" cy="697"/>
            </a:xfrm>
          </p:grpSpPr>
          <p:sp>
            <p:nvSpPr>
              <p:cNvPr id="101401" name="Line 24"/>
              <p:cNvSpPr>
                <a:spLocks noChangeShapeType="1"/>
              </p:cNvSpPr>
              <p:nvPr/>
            </p:nvSpPr>
            <p:spPr bwMode="auto">
              <a:xfrm>
                <a:off x="3051" y="2993"/>
                <a:ext cx="0" cy="434"/>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01402" name="Line 25"/>
              <p:cNvSpPr>
                <a:spLocks noChangeShapeType="1"/>
              </p:cNvSpPr>
              <p:nvPr/>
            </p:nvSpPr>
            <p:spPr bwMode="auto">
              <a:xfrm flipV="1">
                <a:off x="3058" y="2795"/>
                <a:ext cx="611" cy="61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01403" name="Line 26"/>
              <p:cNvSpPr>
                <a:spLocks noChangeShapeType="1"/>
              </p:cNvSpPr>
              <p:nvPr/>
            </p:nvSpPr>
            <p:spPr bwMode="auto">
              <a:xfrm>
                <a:off x="3666" y="2795"/>
                <a:ext cx="7" cy="526"/>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01404" name="Line 29"/>
              <p:cNvSpPr>
                <a:spLocks noChangeShapeType="1"/>
              </p:cNvSpPr>
              <p:nvPr/>
            </p:nvSpPr>
            <p:spPr bwMode="auto">
              <a:xfrm flipV="1">
                <a:off x="3669" y="2898"/>
                <a:ext cx="420" cy="42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01405" name="Line 30"/>
              <p:cNvSpPr>
                <a:spLocks noChangeShapeType="1"/>
              </p:cNvSpPr>
              <p:nvPr/>
            </p:nvSpPr>
            <p:spPr bwMode="auto">
              <a:xfrm>
                <a:off x="4089" y="2889"/>
                <a:ext cx="0" cy="471"/>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01406" name="Line 31"/>
              <p:cNvSpPr>
                <a:spLocks noChangeShapeType="1"/>
              </p:cNvSpPr>
              <p:nvPr/>
            </p:nvSpPr>
            <p:spPr bwMode="auto">
              <a:xfrm flipV="1">
                <a:off x="4083" y="2730"/>
                <a:ext cx="552" cy="639"/>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sp>
        <p:nvSpPr>
          <p:cNvPr id="101393" name="Text Box 32"/>
          <p:cNvSpPr txBox="1">
            <a:spLocks noChangeArrowheads="1"/>
          </p:cNvSpPr>
          <p:nvPr/>
        </p:nvSpPr>
        <p:spPr bwMode="auto">
          <a:xfrm>
            <a:off x="4403725" y="3622675"/>
            <a:ext cx="422275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r>
              <a:rPr lang="en-US" altLang="en-US"/>
              <a:t>additively increase window size …</a:t>
            </a:r>
          </a:p>
          <a:p>
            <a:pPr algn="l"/>
            <a:r>
              <a:rPr lang="en-US" altLang="en-US"/>
              <a:t>…. until loss occurs (then cut window in half)</a:t>
            </a:r>
          </a:p>
        </p:txBody>
      </p:sp>
      <p:sp>
        <p:nvSpPr>
          <p:cNvPr id="268321" name="Freeform 33"/>
          <p:cNvSpPr>
            <a:spLocks/>
          </p:cNvSpPr>
          <p:nvPr/>
        </p:nvSpPr>
        <p:spPr bwMode="auto">
          <a:xfrm>
            <a:off x="3598863" y="3816350"/>
            <a:ext cx="858837" cy="1016000"/>
          </a:xfrm>
          <a:custGeom>
            <a:avLst/>
            <a:gdLst>
              <a:gd name="T0" fmla="*/ 2147483647 w 541"/>
              <a:gd name="T1" fmla="*/ 0 h 640"/>
              <a:gd name="T2" fmla="*/ 0 w 541"/>
              <a:gd name="T3" fmla="*/ 0 h 640"/>
              <a:gd name="T4" fmla="*/ 0 w 541"/>
              <a:gd name="T5" fmla="*/ 2147483647 h 640"/>
              <a:gd name="T6" fmla="*/ 0 60000 65536"/>
              <a:gd name="T7" fmla="*/ 0 60000 65536"/>
              <a:gd name="T8" fmla="*/ 0 60000 65536"/>
            </a:gdLst>
            <a:ahLst/>
            <a:cxnLst>
              <a:cxn ang="T6">
                <a:pos x="T0" y="T1"/>
              </a:cxn>
              <a:cxn ang="T7">
                <a:pos x="T2" y="T3"/>
              </a:cxn>
              <a:cxn ang="T8">
                <a:pos x="T4" y="T5"/>
              </a:cxn>
            </a:cxnLst>
            <a:rect l="0" t="0" r="r" b="b"/>
            <a:pathLst>
              <a:path w="541" h="640">
                <a:moveTo>
                  <a:pt x="541" y="0"/>
                </a:moveTo>
                <a:lnTo>
                  <a:pt x="0" y="0"/>
                </a:lnTo>
                <a:lnTo>
                  <a:pt x="0" y="64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8322" name="Freeform 34"/>
          <p:cNvSpPr>
            <a:spLocks/>
          </p:cNvSpPr>
          <p:nvPr/>
        </p:nvSpPr>
        <p:spPr bwMode="auto">
          <a:xfrm>
            <a:off x="3743325" y="4019550"/>
            <a:ext cx="796925" cy="1000125"/>
          </a:xfrm>
          <a:custGeom>
            <a:avLst/>
            <a:gdLst>
              <a:gd name="T0" fmla="*/ 2147483647 w 502"/>
              <a:gd name="T1" fmla="*/ 0 h 630"/>
              <a:gd name="T2" fmla="*/ 2147483647 w 502"/>
              <a:gd name="T3" fmla="*/ 2147483647 h 630"/>
              <a:gd name="T4" fmla="*/ 2147483647 w 502"/>
              <a:gd name="T5" fmla="*/ 2147483647 h 630"/>
              <a:gd name="T6" fmla="*/ 0 w 502"/>
              <a:gd name="T7" fmla="*/ 2147483647 h 6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2" h="630">
                <a:moveTo>
                  <a:pt x="502" y="0"/>
                </a:moveTo>
                <a:lnTo>
                  <a:pt x="56" y="2"/>
                </a:lnTo>
                <a:lnTo>
                  <a:pt x="54" y="630"/>
                </a:lnTo>
                <a:lnTo>
                  <a:pt x="0" y="63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8323" name="Freeform 35"/>
          <p:cNvSpPr>
            <a:spLocks/>
          </p:cNvSpPr>
          <p:nvPr/>
        </p:nvSpPr>
        <p:spPr bwMode="auto">
          <a:xfrm>
            <a:off x="4051300" y="3814763"/>
            <a:ext cx="406400" cy="1168400"/>
          </a:xfrm>
          <a:custGeom>
            <a:avLst/>
            <a:gdLst>
              <a:gd name="T0" fmla="*/ 2147483647 w 256"/>
              <a:gd name="T1" fmla="*/ 0 h 736"/>
              <a:gd name="T2" fmla="*/ 0 w 256"/>
              <a:gd name="T3" fmla="*/ 0 h 736"/>
              <a:gd name="T4" fmla="*/ 0 w 256"/>
              <a:gd name="T5" fmla="*/ 2147483647 h 736"/>
              <a:gd name="T6" fmla="*/ 0 60000 65536"/>
              <a:gd name="T7" fmla="*/ 0 60000 65536"/>
              <a:gd name="T8" fmla="*/ 0 60000 65536"/>
            </a:gdLst>
            <a:ahLst/>
            <a:cxnLst>
              <a:cxn ang="T6">
                <a:pos x="T0" y="T1"/>
              </a:cxn>
              <a:cxn ang="T7">
                <a:pos x="T2" y="T3"/>
              </a:cxn>
              <a:cxn ang="T8">
                <a:pos x="T4" y="T5"/>
              </a:cxn>
            </a:cxnLst>
            <a:rect l="0" t="0" r="r" b="b"/>
            <a:pathLst>
              <a:path w="256" h="736">
                <a:moveTo>
                  <a:pt x="256" y="0"/>
                </a:moveTo>
                <a:lnTo>
                  <a:pt x="0" y="0"/>
                </a:lnTo>
                <a:lnTo>
                  <a:pt x="0" y="736"/>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8324" name="Freeform 36"/>
          <p:cNvSpPr>
            <a:spLocks/>
          </p:cNvSpPr>
          <p:nvPr/>
        </p:nvSpPr>
        <p:spPr bwMode="auto">
          <a:xfrm>
            <a:off x="4689475" y="4179888"/>
            <a:ext cx="168275" cy="635000"/>
          </a:xfrm>
          <a:custGeom>
            <a:avLst/>
            <a:gdLst>
              <a:gd name="T0" fmla="*/ 2147483647 w 106"/>
              <a:gd name="T1" fmla="*/ 0 h 400"/>
              <a:gd name="T2" fmla="*/ 2147483647 w 106"/>
              <a:gd name="T3" fmla="*/ 2147483647 h 400"/>
              <a:gd name="T4" fmla="*/ 0 w 106"/>
              <a:gd name="T5" fmla="*/ 2147483647 h 400"/>
              <a:gd name="T6" fmla="*/ 0 60000 65536"/>
              <a:gd name="T7" fmla="*/ 0 60000 65536"/>
              <a:gd name="T8" fmla="*/ 0 60000 65536"/>
            </a:gdLst>
            <a:ahLst/>
            <a:cxnLst>
              <a:cxn ang="T6">
                <a:pos x="T0" y="T1"/>
              </a:cxn>
              <a:cxn ang="T7">
                <a:pos x="T2" y="T3"/>
              </a:cxn>
              <a:cxn ang="T8">
                <a:pos x="T4" y="T5"/>
              </a:cxn>
            </a:cxnLst>
            <a:rect l="0" t="0" r="r" b="b"/>
            <a:pathLst>
              <a:path w="106" h="400">
                <a:moveTo>
                  <a:pt x="106" y="0"/>
                </a:moveTo>
                <a:lnTo>
                  <a:pt x="106" y="400"/>
                </a:lnTo>
                <a:lnTo>
                  <a:pt x="0" y="40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1398" name="Text Box 40"/>
          <p:cNvSpPr txBox="1">
            <a:spLocks noChangeArrowheads="1"/>
          </p:cNvSpPr>
          <p:nvPr/>
        </p:nvSpPr>
        <p:spPr bwMode="auto">
          <a:xfrm>
            <a:off x="5072063" y="6140450"/>
            <a:ext cx="5762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time</a:t>
            </a:r>
          </a:p>
        </p:txBody>
      </p:sp>
      <p:sp>
        <p:nvSpPr>
          <p:cNvPr id="2" name="Title 1"/>
          <p:cNvSpPr>
            <a:spLocks noGrp="1"/>
          </p:cNvSpPr>
          <p:nvPr>
            <p:ph type="title"/>
          </p:nvPr>
        </p:nvSpPr>
        <p:spPr/>
        <p:txBody>
          <a:bodyPr>
            <a:normAutofit fontScale="90000"/>
          </a:bodyPr>
          <a:lstStyle/>
          <a:p>
            <a:r>
              <a:rPr lang="en-US" dirty="0" smtClean="0"/>
              <a:t>TCP Congestion Control</a:t>
            </a:r>
            <a:endParaRPr lang="en-US" dirty="0"/>
          </a:p>
        </p:txBody>
      </p:sp>
      <p:sp>
        <p:nvSpPr>
          <p:cNvPr id="33" name="TextBox 32"/>
          <p:cNvSpPr txBox="1"/>
          <p:nvPr/>
        </p:nvSpPr>
        <p:spPr>
          <a:xfrm>
            <a:off x="489807" y="658947"/>
            <a:ext cx="8095101" cy="1077218"/>
          </a:xfrm>
          <a:prstGeom prst="rect">
            <a:avLst/>
          </a:prstGeom>
          <a:noFill/>
        </p:spPr>
        <p:txBody>
          <a:bodyPr wrap="none" rtlCol="0">
            <a:spAutoFit/>
          </a:bodyPr>
          <a:lstStyle/>
          <a:p>
            <a:r>
              <a:rPr lang="en-US" sz="3200" dirty="0" smtClean="0">
                <a:solidFill>
                  <a:srgbClr val="FF0000"/>
                </a:solidFill>
              </a:rPr>
              <a:t>TCP Fairness: Why is TCP Fair? </a:t>
            </a:r>
          </a:p>
          <a:p>
            <a:r>
              <a:rPr lang="en-US" sz="3200" dirty="0">
                <a:solidFill>
                  <a:srgbClr val="FF0000"/>
                </a:solidFill>
                <a:ea typeface="ＭＳ Ｐゴシック" charset="0"/>
              </a:rPr>
              <a:t>AIMD: additive increase multiplicative decrease</a:t>
            </a:r>
            <a:endParaRPr lang="en-US" sz="3200" dirty="0">
              <a:solidFill>
                <a:srgbClr val="FF0000"/>
              </a:solidFill>
            </a:endParaRPr>
          </a:p>
        </p:txBody>
      </p:sp>
    </p:spTree>
    <p:extLst>
      <p:ext uri="{BB962C8B-B14F-4D97-AF65-F5344CB8AC3E}">
        <p14:creationId xmlns:p14="http://schemas.microsoft.com/office/powerpoint/2010/main" val="513579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68307"/>
                                        </p:tgtEl>
                                        <p:attrNameLst>
                                          <p:attrName>style.visibility</p:attrName>
                                        </p:attrNameLst>
                                      </p:cBhvr>
                                      <p:to>
                                        <p:strVal val="visible"/>
                                      </p:to>
                                    </p:set>
                                    <p:animEffect transition="in" filter="wipe(left)">
                                      <p:cBhvr>
                                        <p:cTn id="7" dur="2000"/>
                                        <p:tgtEl>
                                          <p:spTgt spid="26830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8321"/>
                                        </p:tgtEl>
                                        <p:attrNameLst>
                                          <p:attrName>style.visibility</p:attrName>
                                        </p:attrNameLst>
                                      </p:cBhvr>
                                      <p:to>
                                        <p:strVal val="visible"/>
                                      </p:to>
                                    </p:set>
                                    <p:animEffect transition="in" filter="dissolve">
                                      <p:cBhvr>
                                        <p:cTn id="10" dur="500"/>
                                        <p:tgtEl>
                                          <p:spTgt spid="2683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68321"/>
                                        </p:tgtEl>
                                        <p:attrNameLst>
                                          <p:attrName>style.visibility</p:attrName>
                                        </p:attrNameLst>
                                      </p:cBhvr>
                                      <p:to>
                                        <p:strVal val="hidden"/>
                                      </p:to>
                                    </p:set>
                                  </p:childTnLst>
                                </p:cTn>
                              </p:par>
                              <p:par>
                                <p:cTn id="15" presetID="22" presetClass="entr" presetSubtype="1" fill="hold" nodeType="withEffect">
                                  <p:stCondLst>
                                    <p:cond delay="0"/>
                                  </p:stCondLst>
                                  <p:childTnLst>
                                    <p:set>
                                      <p:cBhvr>
                                        <p:cTn id="16" dur="1" fill="hold">
                                          <p:stCondLst>
                                            <p:cond delay="0"/>
                                          </p:stCondLst>
                                        </p:cTn>
                                        <p:tgtEl>
                                          <p:spTgt spid="268308"/>
                                        </p:tgtEl>
                                        <p:attrNameLst>
                                          <p:attrName>style.visibility</p:attrName>
                                        </p:attrNameLst>
                                      </p:cBhvr>
                                      <p:to>
                                        <p:strVal val="visible"/>
                                      </p:to>
                                    </p:set>
                                    <p:animEffect transition="in" filter="wipe(up)">
                                      <p:cBhvr>
                                        <p:cTn id="17" dur="500"/>
                                        <p:tgtEl>
                                          <p:spTgt spid="26830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68322"/>
                                        </p:tgtEl>
                                        <p:attrNameLst>
                                          <p:attrName>style.visibility</p:attrName>
                                        </p:attrNameLst>
                                      </p:cBhvr>
                                      <p:to>
                                        <p:strVal val="visible"/>
                                      </p:to>
                                    </p:set>
                                    <p:animEffect transition="in" filter="dissolve">
                                      <p:cBhvr>
                                        <p:cTn id="20" dur="500"/>
                                        <p:tgtEl>
                                          <p:spTgt spid="2683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68322"/>
                                        </p:tgtEl>
                                        <p:attrNameLst>
                                          <p:attrName>style.visibility</p:attrName>
                                        </p:attrNameLst>
                                      </p:cBhvr>
                                      <p:to>
                                        <p:strVal val="hidden"/>
                                      </p:to>
                                    </p:set>
                                  </p:childTnLst>
                                </p:cTn>
                              </p:par>
                              <p:par>
                                <p:cTn id="25" presetID="22" presetClass="entr" presetSubtype="8" fill="hold" nodeType="withEffect">
                                  <p:stCondLst>
                                    <p:cond delay="0"/>
                                  </p:stCondLst>
                                  <p:childTnLst>
                                    <p:set>
                                      <p:cBhvr>
                                        <p:cTn id="26" dur="1" fill="hold">
                                          <p:stCondLst>
                                            <p:cond delay="0"/>
                                          </p:stCondLst>
                                        </p:cTn>
                                        <p:tgtEl>
                                          <p:spTgt spid="268309"/>
                                        </p:tgtEl>
                                        <p:attrNameLst>
                                          <p:attrName>style.visibility</p:attrName>
                                        </p:attrNameLst>
                                      </p:cBhvr>
                                      <p:to>
                                        <p:strVal val="visible"/>
                                      </p:to>
                                    </p:set>
                                    <p:animEffect transition="in" filter="wipe(left)">
                                      <p:cBhvr>
                                        <p:cTn id="27" dur="2000"/>
                                        <p:tgtEl>
                                          <p:spTgt spid="26830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68323"/>
                                        </p:tgtEl>
                                        <p:attrNameLst>
                                          <p:attrName>style.visibility</p:attrName>
                                        </p:attrNameLst>
                                      </p:cBhvr>
                                      <p:to>
                                        <p:strVal val="visible"/>
                                      </p:to>
                                    </p:set>
                                    <p:animEffect transition="in" filter="dissolve">
                                      <p:cBhvr>
                                        <p:cTn id="30" dur="500"/>
                                        <p:tgtEl>
                                          <p:spTgt spid="2683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6832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68310"/>
                                        </p:tgtEl>
                                        <p:attrNameLst>
                                          <p:attrName>style.visibility</p:attrName>
                                        </p:attrNameLst>
                                      </p:cBhvr>
                                      <p:to>
                                        <p:strVal val="visible"/>
                                      </p:to>
                                    </p:set>
                                  </p:childTnLst>
                                </p:cTn>
                              </p:par>
                              <p:par>
                                <p:cTn id="37" presetID="9" presetClass="entr" presetSubtype="0" fill="hold" grpId="0" nodeType="withEffect">
                                  <p:stCondLst>
                                    <p:cond delay="0"/>
                                  </p:stCondLst>
                                  <p:childTnLst>
                                    <p:set>
                                      <p:cBhvr>
                                        <p:cTn id="38" dur="1" fill="hold">
                                          <p:stCondLst>
                                            <p:cond delay="0"/>
                                          </p:stCondLst>
                                        </p:cTn>
                                        <p:tgtEl>
                                          <p:spTgt spid="268324"/>
                                        </p:tgtEl>
                                        <p:attrNameLst>
                                          <p:attrName>style.visibility</p:attrName>
                                        </p:attrNameLst>
                                      </p:cBhvr>
                                      <p:to>
                                        <p:strVal val="visible"/>
                                      </p:to>
                                    </p:set>
                                    <p:animEffect transition="in" filter="dissolve">
                                      <p:cBhvr>
                                        <p:cTn id="39" dur="500"/>
                                        <p:tgtEl>
                                          <p:spTgt spid="26832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68326"/>
                                        </p:tgtEl>
                                        <p:attrNameLst>
                                          <p:attrName>style.visibility</p:attrName>
                                        </p:attrNameLst>
                                      </p:cBhvr>
                                      <p:to>
                                        <p:strVal val="visible"/>
                                      </p:to>
                                    </p:set>
                                    <p:animEffect transition="in" filter="wipe(left)">
                                      <p:cBhvr>
                                        <p:cTn id="44" dur="2000"/>
                                        <p:tgtEl>
                                          <p:spTgt spid="268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21" grpId="0" animBg="1"/>
      <p:bldP spid="268321" grpId="1" animBg="1"/>
      <p:bldP spid="268322" grpId="0" animBg="1"/>
      <p:bldP spid="268322" grpId="1" animBg="1"/>
      <p:bldP spid="268323" grpId="0" animBg="1"/>
      <p:bldP spid="268323" grpId="1" animBg="1"/>
      <p:bldP spid="26832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Rectangle 3"/>
          <p:cNvSpPr>
            <a:spLocks noGrp="1" noChangeArrowheads="1"/>
          </p:cNvSpPr>
          <p:nvPr>
            <p:ph type="body" sz="half" idx="1"/>
          </p:nvPr>
        </p:nvSpPr>
        <p:spPr>
          <a:xfrm>
            <a:off x="412750" y="3784600"/>
            <a:ext cx="4532313" cy="2186354"/>
          </a:xfrm>
        </p:spPr>
        <p:txBody>
          <a:bodyPr>
            <a:normAutofit fontScale="85000" lnSpcReduction="10000"/>
          </a:bodyPr>
          <a:lstStyle/>
          <a:p>
            <a:pPr>
              <a:buFont typeface="Wingdings" charset="0"/>
              <a:buChar char="v"/>
              <a:defRPr/>
            </a:pPr>
            <a:r>
              <a:rPr lang="en-US" dirty="0">
                <a:ea typeface="ＭＳ Ｐゴシック" charset="0"/>
                <a:cs typeface="+mn-cs"/>
              </a:rPr>
              <a:t>sender limits transmission:</a:t>
            </a:r>
          </a:p>
          <a:p>
            <a:pPr>
              <a:buFont typeface="Wingdings" charset="0"/>
              <a:buChar char="v"/>
              <a:defRPr/>
            </a:pPr>
            <a:endParaRPr lang="en-US" dirty="0">
              <a:ea typeface="ＭＳ Ｐゴシック" charset="0"/>
              <a:cs typeface="+mn-cs"/>
            </a:endParaRPr>
          </a:p>
          <a:p>
            <a:pPr>
              <a:buFont typeface="Wingdings" charset="0"/>
              <a:buChar char="v"/>
              <a:defRPr/>
            </a:pPr>
            <a:endParaRPr lang="en-US" dirty="0">
              <a:ea typeface="ＭＳ Ｐゴシック" charset="0"/>
              <a:cs typeface="+mn-cs"/>
            </a:endParaRPr>
          </a:p>
          <a:p>
            <a:pPr>
              <a:buFont typeface="Wingdings" charset="0"/>
              <a:buChar char="v"/>
              <a:defRPr/>
            </a:pPr>
            <a:r>
              <a:rPr lang="en-US" b="1" dirty="0" err="1" smtClean="0">
                <a:latin typeface="Courier New" charset="0"/>
                <a:ea typeface="ＭＳ Ｐゴシック" charset="0"/>
                <a:cs typeface="+mn-cs"/>
              </a:rPr>
              <a:t>cwnd</a:t>
            </a:r>
            <a:r>
              <a:rPr lang="en-US" dirty="0" smtClean="0">
                <a:ea typeface="ＭＳ Ｐゴシック" charset="0"/>
                <a:cs typeface="+mn-cs"/>
              </a:rPr>
              <a:t> </a:t>
            </a:r>
            <a:r>
              <a:rPr lang="en-US" dirty="0">
                <a:ea typeface="ＭＳ Ｐゴシック" charset="0"/>
                <a:cs typeface="+mn-cs"/>
              </a:rPr>
              <a:t>is dynamic, function of perceived network congestion</a:t>
            </a:r>
          </a:p>
          <a:p>
            <a:pPr>
              <a:buFont typeface="Wingdings" charset="0"/>
              <a:buChar char="v"/>
              <a:defRPr/>
            </a:pPr>
            <a:endParaRPr lang="en-US" dirty="0">
              <a:ea typeface="ＭＳ Ｐゴシック" charset="0"/>
              <a:cs typeface="+mn-cs"/>
            </a:endParaRPr>
          </a:p>
        </p:txBody>
      </p:sp>
      <p:sp>
        <p:nvSpPr>
          <p:cNvPr id="102407" name="Rectangle 4"/>
          <p:cNvSpPr>
            <a:spLocks noGrp="1" noChangeArrowheads="1"/>
          </p:cNvSpPr>
          <p:nvPr>
            <p:ph type="body" sz="half" idx="2"/>
          </p:nvPr>
        </p:nvSpPr>
        <p:spPr>
          <a:xfrm>
            <a:off x="5159375" y="1485900"/>
            <a:ext cx="3810000" cy="2447925"/>
          </a:xfrm>
        </p:spPr>
        <p:txBody>
          <a:bodyPr/>
          <a:lstStyle/>
          <a:p>
            <a:pPr>
              <a:buFont typeface="Wingdings" charset="0"/>
              <a:buNone/>
              <a:defRPr/>
            </a:pPr>
            <a:r>
              <a:rPr lang="en-US" i="1">
                <a:ea typeface="ＭＳ Ｐゴシック" charset="0"/>
                <a:cs typeface="+mn-cs"/>
              </a:rPr>
              <a:t>TCP sending rate:</a:t>
            </a:r>
          </a:p>
          <a:p>
            <a:pPr>
              <a:buFont typeface="Wingdings" charset="0"/>
              <a:buChar char="v"/>
              <a:defRPr/>
            </a:pPr>
            <a:r>
              <a:rPr lang="en-US" i="1">
                <a:ea typeface="ＭＳ Ｐゴシック" charset="0"/>
                <a:cs typeface="+mn-cs"/>
              </a:rPr>
              <a:t>roughly:</a:t>
            </a:r>
            <a:r>
              <a:rPr lang="en-US">
                <a:ea typeface="ＭＳ Ｐゴシック" charset="0"/>
                <a:cs typeface="+mn-cs"/>
              </a:rPr>
              <a:t> send cwnd bytes, wait RTT for ACKS, then send more bytes</a:t>
            </a:r>
          </a:p>
        </p:txBody>
      </p:sp>
      <p:sp>
        <p:nvSpPr>
          <p:cNvPr id="102408" name="Rectangle 12"/>
          <p:cNvSpPr>
            <a:spLocks noChangeArrowheads="1"/>
          </p:cNvSpPr>
          <p:nvPr/>
        </p:nvSpPr>
        <p:spPr bwMode="auto">
          <a:xfrm>
            <a:off x="768350" y="1941513"/>
            <a:ext cx="65088" cy="622300"/>
          </a:xfrm>
          <a:prstGeom prst="rect">
            <a:avLst/>
          </a:prstGeom>
          <a:gradFill rotWithShape="1">
            <a:gsLst>
              <a:gs pos="0">
                <a:schemeClr val="bg1"/>
              </a:gs>
              <a:gs pos="100000">
                <a:srgbClr val="33CC33"/>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09" name="Rectangle 13"/>
          <p:cNvSpPr>
            <a:spLocks noChangeArrowheads="1"/>
          </p:cNvSpPr>
          <p:nvPr/>
        </p:nvSpPr>
        <p:spPr bwMode="auto">
          <a:xfrm>
            <a:off x="865188" y="1943100"/>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10" name="Rectangle 14"/>
          <p:cNvSpPr>
            <a:spLocks noChangeArrowheads="1"/>
          </p:cNvSpPr>
          <p:nvPr/>
        </p:nvSpPr>
        <p:spPr bwMode="auto">
          <a:xfrm>
            <a:off x="963613" y="1941513"/>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11" name="Rectangle 15"/>
          <p:cNvSpPr>
            <a:spLocks noChangeArrowheads="1"/>
          </p:cNvSpPr>
          <p:nvPr/>
        </p:nvSpPr>
        <p:spPr bwMode="auto">
          <a:xfrm>
            <a:off x="1060450" y="1941513"/>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12" name="Rectangle 16"/>
          <p:cNvSpPr>
            <a:spLocks noChangeArrowheads="1"/>
          </p:cNvSpPr>
          <p:nvPr/>
        </p:nvSpPr>
        <p:spPr bwMode="auto">
          <a:xfrm>
            <a:off x="1155700" y="1941513"/>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13" name="Rectangle 17"/>
          <p:cNvSpPr>
            <a:spLocks noChangeArrowheads="1"/>
          </p:cNvSpPr>
          <p:nvPr/>
        </p:nvSpPr>
        <p:spPr bwMode="auto">
          <a:xfrm>
            <a:off x="1252538" y="1941513"/>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14" name="Rectangle 18"/>
          <p:cNvSpPr>
            <a:spLocks noChangeArrowheads="1"/>
          </p:cNvSpPr>
          <p:nvPr/>
        </p:nvSpPr>
        <p:spPr bwMode="auto">
          <a:xfrm>
            <a:off x="1344613" y="1941513"/>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15" name="Rectangle 19"/>
          <p:cNvSpPr>
            <a:spLocks noChangeArrowheads="1"/>
          </p:cNvSpPr>
          <p:nvPr/>
        </p:nvSpPr>
        <p:spPr bwMode="auto">
          <a:xfrm>
            <a:off x="1439863" y="1941513"/>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16" name="Rectangle 20"/>
          <p:cNvSpPr>
            <a:spLocks noChangeArrowheads="1"/>
          </p:cNvSpPr>
          <p:nvPr/>
        </p:nvSpPr>
        <p:spPr bwMode="auto">
          <a:xfrm>
            <a:off x="1535113" y="1941513"/>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17" name="Rectangle 21"/>
          <p:cNvSpPr>
            <a:spLocks noChangeArrowheads="1"/>
          </p:cNvSpPr>
          <p:nvPr/>
        </p:nvSpPr>
        <p:spPr bwMode="auto">
          <a:xfrm>
            <a:off x="1641475" y="1941513"/>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18" name="Rectangle 22"/>
          <p:cNvSpPr>
            <a:spLocks noChangeArrowheads="1"/>
          </p:cNvSpPr>
          <p:nvPr/>
        </p:nvSpPr>
        <p:spPr bwMode="auto">
          <a:xfrm>
            <a:off x="1739900" y="1943100"/>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19" name="Rectangle 23"/>
          <p:cNvSpPr>
            <a:spLocks noChangeArrowheads="1"/>
          </p:cNvSpPr>
          <p:nvPr/>
        </p:nvSpPr>
        <p:spPr bwMode="auto">
          <a:xfrm>
            <a:off x="1836738" y="1941513"/>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20" name="Rectangle 24"/>
          <p:cNvSpPr>
            <a:spLocks noChangeArrowheads="1"/>
          </p:cNvSpPr>
          <p:nvPr/>
        </p:nvSpPr>
        <p:spPr bwMode="auto">
          <a:xfrm>
            <a:off x="1933575" y="1941513"/>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21" name="Rectangle 25"/>
          <p:cNvSpPr>
            <a:spLocks noChangeArrowheads="1"/>
          </p:cNvSpPr>
          <p:nvPr/>
        </p:nvSpPr>
        <p:spPr bwMode="auto">
          <a:xfrm>
            <a:off x="2030413" y="1941513"/>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22" name="Rectangle 26"/>
          <p:cNvSpPr>
            <a:spLocks noChangeArrowheads="1"/>
          </p:cNvSpPr>
          <p:nvPr/>
        </p:nvSpPr>
        <p:spPr bwMode="auto">
          <a:xfrm>
            <a:off x="2125663" y="1941513"/>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23" name="Rectangle 27"/>
          <p:cNvSpPr>
            <a:spLocks noChangeArrowheads="1"/>
          </p:cNvSpPr>
          <p:nvPr/>
        </p:nvSpPr>
        <p:spPr bwMode="auto">
          <a:xfrm>
            <a:off x="2217738" y="1941513"/>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24" name="Rectangle 28"/>
          <p:cNvSpPr>
            <a:spLocks noChangeArrowheads="1"/>
          </p:cNvSpPr>
          <p:nvPr/>
        </p:nvSpPr>
        <p:spPr bwMode="auto">
          <a:xfrm>
            <a:off x="2312988" y="1941513"/>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25" name="Rectangle 29"/>
          <p:cNvSpPr>
            <a:spLocks noChangeArrowheads="1"/>
          </p:cNvSpPr>
          <p:nvPr/>
        </p:nvSpPr>
        <p:spPr bwMode="auto">
          <a:xfrm>
            <a:off x="2409825" y="1941513"/>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26" name="Rectangle 30"/>
          <p:cNvSpPr>
            <a:spLocks noChangeArrowheads="1"/>
          </p:cNvSpPr>
          <p:nvPr/>
        </p:nvSpPr>
        <p:spPr bwMode="auto">
          <a:xfrm>
            <a:off x="2498725" y="1941513"/>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27" name="Rectangle 31"/>
          <p:cNvSpPr>
            <a:spLocks noChangeArrowheads="1"/>
          </p:cNvSpPr>
          <p:nvPr/>
        </p:nvSpPr>
        <p:spPr bwMode="auto">
          <a:xfrm>
            <a:off x="2593975" y="1941513"/>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28" name="Rectangle 32"/>
          <p:cNvSpPr>
            <a:spLocks noChangeArrowheads="1"/>
          </p:cNvSpPr>
          <p:nvPr/>
        </p:nvSpPr>
        <p:spPr bwMode="auto">
          <a:xfrm>
            <a:off x="2687638" y="1939925"/>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29" name="Rectangle 33"/>
          <p:cNvSpPr>
            <a:spLocks noChangeArrowheads="1"/>
          </p:cNvSpPr>
          <p:nvPr/>
        </p:nvSpPr>
        <p:spPr bwMode="auto">
          <a:xfrm>
            <a:off x="2779713" y="1939925"/>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30" name="Rectangle 34"/>
          <p:cNvSpPr>
            <a:spLocks noChangeArrowheads="1"/>
          </p:cNvSpPr>
          <p:nvPr/>
        </p:nvSpPr>
        <p:spPr bwMode="auto">
          <a:xfrm>
            <a:off x="2876550" y="1939925"/>
            <a:ext cx="65088"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31" name="Rectangle 35"/>
          <p:cNvSpPr>
            <a:spLocks noChangeArrowheads="1"/>
          </p:cNvSpPr>
          <p:nvPr/>
        </p:nvSpPr>
        <p:spPr bwMode="auto">
          <a:xfrm>
            <a:off x="2971800" y="1939925"/>
            <a:ext cx="65088"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32" name="Rectangle 36"/>
          <p:cNvSpPr>
            <a:spLocks noChangeArrowheads="1"/>
          </p:cNvSpPr>
          <p:nvPr/>
        </p:nvSpPr>
        <p:spPr bwMode="auto">
          <a:xfrm>
            <a:off x="3060700" y="1939925"/>
            <a:ext cx="65088"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33" name="Rectangle 37"/>
          <p:cNvSpPr>
            <a:spLocks noChangeArrowheads="1"/>
          </p:cNvSpPr>
          <p:nvPr/>
        </p:nvSpPr>
        <p:spPr bwMode="auto">
          <a:xfrm>
            <a:off x="3155950" y="1939925"/>
            <a:ext cx="65088"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34" name="Rectangle 38"/>
          <p:cNvSpPr>
            <a:spLocks noChangeArrowheads="1"/>
          </p:cNvSpPr>
          <p:nvPr/>
        </p:nvSpPr>
        <p:spPr bwMode="auto">
          <a:xfrm>
            <a:off x="3252788" y="1941513"/>
            <a:ext cx="65087" cy="622300"/>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35" name="Rectangle 39"/>
          <p:cNvSpPr>
            <a:spLocks noChangeArrowheads="1"/>
          </p:cNvSpPr>
          <p:nvPr/>
        </p:nvSpPr>
        <p:spPr bwMode="auto">
          <a:xfrm>
            <a:off x="3349625" y="1943100"/>
            <a:ext cx="65088" cy="622300"/>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36" name="Rectangle 40"/>
          <p:cNvSpPr>
            <a:spLocks noChangeArrowheads="1"/>
          </p:cNvSpPr>
          <p:nvPr/>
        </p:nvSpPr>
        <p:spPr bwMode="auto">
          <a:xfrm>
            <a:off x="3446463" y="1941513"/>
            <a:ext cx="65087" cy="622300"/>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37" name="Rectangle 41"/>
          <p:cNvSpPr>
            <a:spLocks noChangeArrowheads="1"/>
          </p:cNvSpPr>
          <p:nvPr/>
        </p:nvSpPr>
        <p:spPr bwMode="auto">
          <a:xfrm>
            <a:off x="3544888" y="1941513"/>
            <a:ext cx="65087" cy="622300"/>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38" name="Rectangle 42"/>
          <p:cNvSpPr>
            <a:spLocks noChangeArrowheads="1"/>
          </p:cNvSpPr>
          <p:nvPr/>
        </p:nvSpPr>
        <p:spPr bwMode="auto">
          <a:xfrm>
            <a:off x="3640138" y="1941513"/>
            <a:ext cx="65087" cy="622300"/>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39" name="Rectangle 43"/>
          <p:cNvSpPr>
            <a:spLocks noChangeArrowheads="1"/>
          </p:cNvSpPr>
          <p:nvPr/>
        </p:nvSpPr>
        <p:spPr bwMode="auto">
          <a:xfrm>
            <a:off x="3735388" y="1941513"/>
            <a:ext cx="65087" cy="622300"/>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40" name="Rectangle 44"/>
          <p:cNvSpPr>
            <a:spLocks noChangeArrowheads="1"/>
          </p:cNvSpPr>
          <p:nvPr/>
        </p:nvSpPr>
        <p:spPr bwMode="auto">
          <a:xfrm>
            <a:off x="3827463" y="1941513"/>
            <a:ext cx="65087" cy="622300"/>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41" name="Rectangle 45"/>
          <p:cNvSpPr>
            <a:spLocks noChangeArrowheads="1"/>
          </p:cNvSpPr>
          <p:nvPr/>
        </p:nvSpPr>
        <p:spPr bwMode="auto">
          <a:xfrm>
            <a:off x="3924300" y="1941513"/>
            <a:ext cx="65088" cy="622300"/>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42" name="Rectangle 46"/>
          <p:cNvSpPr>
            <a:spLocks noChangeArrowheads="1"/>
          </p:cNvSpPr>
          <p:nvPr/>
        </p:nvSpPr>
        <p:spPr bwMode="auto">
          <a:xfrm>
            <a:off x="4019550" y="1941513"/>
            <a:ext cx="65088" cy="622300"/>
          </a:xfrm>
          <a:prstGeom prst="rect">
            <a:avLst/>
          </a:prstGeom>
          <a:gradFill rotWithShape="1">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43" name="Rectangle 47"/>
          <p:cNvSpPr>
            <a:spLocks noChangeArrowheads="1"/>
          </p:cNvSpPr>
          <p:nvPr/>
        </p:nvSpPr>
        <p:spPr bwMode="auto">
          <a:xfrm>
            <a:off x="725488" y="2679700"/>
            <a:ext cx="3408362" cy="889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44" name="Rectangle 48"/>
          <p:cNvSpPr>
            <a:spLocks noChangeArrowheads="1"/>
          </p:cNvSpPr>
          <p:nvPr/>
        </p:nvSpPr>
        <p:spPr bwMode="auto">
          <a:xfrm>
            <a:off x="811213" y="1831975"/>
            <a:ext cx="3408362" cy="889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45" name="Line 51"/>
          <p:cNvSpPr>
            <a:spLocks noChangeShapeType="1"/>
          </p:cNvSpPr>
          <p:nvPr/>
        </p:nvSpPr>
        <p:spPr bwMode="auto">
          <a:xfrm>
            <a:off x="1731963" y="2635250"/>
            <a:ext cx="909637"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19853" name="Freeform 53"/>
          <p:cNvSpPr>
            <a:spLocks/>
          </p:cNvSpPr>
          <p:nvPr/>
        </p:nvSpPr>
        <p:spPr bwMode="auto">
          <a:xfrm>
            <a:off x="1524000" y="2614613"/>
            <a:ext cx="144463" cy="384175"/>
          </a:xfrm>
          <a:custGeom>
            <a:avLst/>
            <a:gdLst>
              <a:gd name="T0" fmla="*/ 2147483647 w 91"/>
              <a:gd name="T1" fmla="*/ 0 h 242"/>
              <a:gd name="T2" fmla="*/ 2147483647 w 91"/>
              <a:gd name="T3" fmla="*/ 2147483647 h 242"/>
              <a:gd name="T4" fmla="*/ 0 w 91"/>
              <a:gd name="T5" fmla="*/ 2147483647 h 242"/>
              <a:gd name="T6" fmla="*/ 0 60000 65536"/>
              <a:gd name="T7" fmla="*/ 0 60000 65536"/>
              <a:gd name="T8" fmla="*/ 0 60000 65536"/>
            </a:gdLst>
            <a:ahLst/>
            <a:cxnLst>
              <a:cxn ang="T6">
                <a:pos x="T0" y="T1"/>
              </a:cxn>
              <a:cxn ang="T7">
                <a:pos x="T2" y="T3"/>
              </a:cxn>
              <a:cxn ang="T8">
                <a:pos x="T4" y="T5"/>
              </a:cxn>
            </a:cxnLst>
            <a:rect l="0" t="0" r="r" b="b"/>
            <a:pathLst>
              <a:path w="91" h="242">
                <a:moveTo>
                  <a:pt x="91" y="0"/>
                </a:moveTo>
                <a:lnTo>
                  <a:pt x="88" y="242"/>
                </a:lnTo>
                <a:lnTo>
                  <a:pt x="0" y="242"/>
                </a:lnTo>
              </a:path>
            </a:pathLst>
          </a:custGeom>
          <a:noFill/>
          <a:ln w="12700" cmpd="sng">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447" name="Line 56"/>
          <p:cNvSpPr>
            <a:spLocks noChangeShapeType="1"/>
          </p:cNvSpPr>
          <p:nvPr/>
        </p:nvSpPr>
        <p:spPr bwMode="auto">
          <a:xfrm>
            <a:off x="2201863" y="2654300"/>
            <a:ext cx="12700" cy="430213"/>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02448" name="Text Box 57"/>
          <p:cNvSpPr txBox="1">
            <a:spLocks noChangeArrowheads="1"/>
          </p:cNvSpPr>
          <p:nvPr/>
        </p:nvSpPr>
        <p:spPr bwMode="auto">
          <a:xfrm>
            <a:off x="706438" y="2838450"/>
            <a:ext cx="852487"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lnSpc>
                <a:spcPct val="90000"/>
              </a:lnSpc>
              <a:defRPr/>
            </a:pPr>
            <a:r>
              <a:rPr lang="en-US" sz="1400" smtClean="0"/>
              <a:t>last byte</a:t>
            </a:r>
          </a:p>
          <a:p>
            <a:pPr algn="l">
              <a:lnSpc>
                <a:spcPct val="90000"/>
              </a:lnSpc>
              <a:defRPr/>
            </a:pPr>
            <a:r>
              <a:rPr lang="en-US" sz="1400" smtClean="0"/>
              <a:t>ACKed</a:t>
            </a:r>
          </a:p>
        </p:txBody>
      </p:sp>
      <p:sp>
        <p:nvSpPr>
          <p:cNvPr id="102449" name="Text Box 58"/>
          <p:cNvSpPr txBox="1">
            <a:spLocks noChangeArrowheads="1"/>
          </p:cNvSpPr>
          <p:nvPr/>
        </p:nvSpPr>
        <p:spPr bwMode="auto">
          <a:xfrm>
            <a:off x="1731963" y="3016250"/>
            <a:ext cx="1066800" cy="66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lnSpc>
                <a:spcPct val="90000"/>
              </a:lnSpc>
            </a:pPr>
            <a:r>
              <a:rPr lang="en-US" altLang="en-US" sz="1400"/>
              <a:t>sent, not-yet ACKed</a:t>
            </a:r>
          </a:p>
          <a:p>
            <a:pPr algn="l">
              <a:lnSpc>
                <a:spcPct val="90000"/>
              </a:lnSpc>
            </a:pPr>
            <a:r>
              <a:rPr lang="en-US" altLang="en-US" sz="1400"/>
              <a:t>(</a:t>
            </a:r>
            <a:r>
              <a:rPr lang="ja-JP" altLang="en-US" sz="1400"/>
              <a:t>“</a:t>
            </a:r>
            <a:r>
              <a:rPr lang="en-US" altLang="ja-JP" sz="1400"/>
              <a:t>in-flight</a:t>
            </a:r>
            <a:r>
              <a:rPr lang="ja-JP" altLang="en-US" sz="1400"/>
              <a:t>”</a:t>
            </a:r>
            <a:r>
              <a:rPr lang="en-US" altLang="ja-JP" sz="1400"/>
              <a:t>)</a:t>
            </a:r>
            <a:endParaRPr lang="en-US" altLang="en-US" sz="1400"/>
          </a:p>
        </p:txBody>
      </p:sp>
      <p:sp>
        <p:nvSpPr>
          <p:cNvPr id="102450" name="Text Box 59"/>
          <p:cNvSpPr txBox="1">
            <a:spLocks noChangeArrowheads="1"/>
          </p:cNvSpPr>
          <p:nvPr/>
        </p:nvSpPr>
        <p:spPr bwMode="auto">
          <a:xfrm>
            <a:off x="2774950" y="2878138"/>
            <a:ext cx="1066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lnSpc>
                <a:spcPct val="90000"/>
              </a:lnSpc>
              <a:defRPr/>
            </a:pPr>
            <a:r>
              <a:rPr lang="en-US" sz="1400" smtClean="0"/>
              <a:t>last byte sent</a:t>
            </a:r>
          </a:p>
        </p:txBody>
      </p:sp>
      <p:sp>
        <p:nvSpPr>
          <p:cNvPr id="102451" name="Text Box 61"/>
          <p:cNvSpPr txBox="1">
            <a:spLocks noChangeArrowheads="1"/>
          </p:cNvSpPr>
          <p:nvPr/>
        </p:nvSpPr>
        <p:spPr bwMode="auto">
          <a:xfrm>
            <a:off x="2168525" y="1622425"/>
            <a:ext cx="609600" cy="28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nSpc>
                <a:spcPct val="90000"/>
              </a:lnSpc>
              <a:defRPr/>
            </a:pPr>
            <a:r>
              <a:rPr lang="en-US" sz="1400" b="1" smtClean="0">
                <a:latin typeface="Courier New" charset="0"/>
              </a:rPr>
              <a:t>cwnd</a:t>
            </a:r>
            <a:endParaRPr lang="en-US" sz="1400" b="1" i="1" smtClean="0">
              <a:latin typeface="Courier New" charset="0"/>
            </a:endParaRPr>
          </a:p>
        </p:txBody>
      </p:sp>
      <p:grpSp>
        <p:nvGrpSpPr>
          <p:cNvPr id="119859" name="Group 62"/>
          <p:cNvGrpSpPr>
            <a:grpSpLocks/>
          </p:cNvGrpSpPr>
          <p:nvPr/>
        </p:nvGrpSpPr>
        <p:grpSpPr bwMode="auto">
          <a:xfrm>
            <a:off x="2774950" y="1706563"/>
            <a:ext cx="447675" cy="117475"/>
            <a:chOff x="4250" y="1692"/>
            <a:chExt cx="374" cy="86"/>
          </a:xfrm>
        </p:grpSpPr>
        <p:sp>
          <p:nvSpPr>
            <p:cNvPr id="102474" name="Line 63"/>
            <p:cNvSpPr>
              <a:spLocks noChangeShapeType="1"/>
            </p:cNvSpPr>
            <p:nvPr/>
          </p:nvSpPr>
          <p:spPr bwMode="auto">
            <a:xfrm>
              <a:off x="4250" y="1738"/>
              <a:ext cx="374"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02475" name="Line 64"/>
            <p:cNvSpPr>
              <a:spLocks noChangeShapeType="1"/>
            </p:cNvSpPr>
            <p:nvPr/>
          </p:nvSpPr>
          <p:spPr bwMode="auto">
            <a:xfrm>
              <a:off x="4621" y="1692"/>
              <a:ext cx="0" cy="86"/>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grpSp>
        <p:nvGrpSpPr>
          <p:cNvPr id="119860" name="Group 65"/>
          <p:cNvGrpSpPr>
            <a:grpSpLocks/>
          </p:cNvGrpSpPr>
          <p:nvPr/>
        </p:nvGrpSpPr>
        <p:grpSpPr bwMode="auto">
          <a:xfrm rot="10800000">
            <a:off x="1736725" y="1725613"/>
            <a:ext cx="466725" cy="123825"/>
            <a:chOff x="4250" y="1692"/>
            <a:chExt cx="374" cy="86"/>
          </a:xfrm>
        </p:grpSpPr>
        <p:sp>
          <p:nvSpPr>
            <p:cNvPr id="102472" name="Line 66"/>
            <p:cNvSpPr>
              <a:spLocks noChangeShapeType="1"/>
            </p:cNvSpPr>
            <p:nvPr/>
          </p:nvSpPr>
          <p:spPr bwMode="auto">
            <a:xfrm>
              <a:off x="4253" y="1739"/>
              <a:ext cx="374"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02473" name="Line 67"/>
            <p:cNvSpPr>
              <a:spLocks noChangeShapeType="1"/>
            </p:cNvSpPr>
            <p:nvPr/>
          </p:nvSpPr>
          <p:spPr bwMode="auto">
            <a:xfrm>
              <a:off x="4624" y="1693"/>
              <a:ext cx="0" cy="86"/>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sp>
        <p:nvSpPr>
          <p:cNvPr id="119861" name="Freeform 69"/>
          <p:cNvSpPr>
            <a:spLocks/>
          </p:cNvSpPr>
          <p:nvPr/>
        </p:nvSpPr>
        <p:spPr bwMode="auto">
          <a:xfrm flipH="1">
            <a:off x="2628900" y="2703513"/>
            <a:ext cx="144463" cy="301625"/>
          </a:xfrm>
          <a:custGeom>
            <a:avLst/>
            <a:gdLst>
              <a:gd name="T0" fmla="*/ 2147483647 w 91"/>
              <a:gd name="T1" fmla="*/ 0 h 242"/>
              <a:gd name="T2" fmla="*/ 2147483647 w 91"/>
              <a:gd name="T3" fmla="*/ 2147483647 h 242"/>
              <a:gd name="T4" fmla="*/ 0 w 91"/>
              <a:gd name="T5" fmla="*/ 2147483647 h 242"/>
              <a:gd name="T6" fmla="*/ 0 60000 65536"/>
              <a:gd name="T7" fmla="*/ 0 60000 65536"/>
              <a:gd name="T8" fmla="*/ 0 60000 65536"/>
            </a:gdLst>
            <a:ahLst/>
            <a:cxnLst>
              <a:cxn ang="T6">
                <a:pos x="T0" y="T1"/>
              </a:cxn>
              <a:cxn ang="T7">
                <a:pos x="T2" y="T3"/>
              </a:cxn>
              <a:cxn ang="T8">
                <a:pos x="T4" y="T5"/>
              </a:cxn>
            </a:cxnLst>
            <a:rect l="0" t="0" r="r" b="b"/>
            <a:pathLst>
              <a:path w="91" h="242">
                <a:moveTo>
                  <a:pt x="91" y="0"/>
                </a:moveTo>
                <a:lnTo>
                  <a:pt x="88" y="242"/>
                </a:lnTo>
                <a:lnTo>
                  <a:pt x="0" y="242"/>
                </a:lnTo>
              </a:path>
            </a:pathLst>
          </a:custGeom>
          <a:noFill/>
          <a:ln w="12700" cmpd="sng">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455" name="Text Box 71"/>
          <p:cNvSpPr txBox="1">
            <a:spLocks noChangeArrowheads="1"/>
          </p:cNvSpPr>
          <p:nvPr/>
        </p:nvSpPr>
        <p:spPr bwMode="auto">
          <a:xfrm>
            <a:off x="1033463" y="4316413"/>
            <a:ext cx="2816225" cy="614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225425" indent="-22542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lnSpc>
                <a:spcPct val="85000"/>
              </a:lnSpc>
              <a:spcBef>
                <a:spcPct val="20000"/>
              </a:spcBef>
              <a:buClr>
                <a:srgbClr val="000099"/>
              </a:buClr>
              <a:buSzPct val="65000"/>
              <a:buFont typeface="Wingdings" charset="0"/>
              <a:buNone/>
              <a:defRPr/>
            </a:pPr>
            <a:r>
              <a:rPr lang="en-US" sz="1800" b="1" smtClean="0">
                <a:latin typeface="Courier New" charset="0"/>
              </a:rPr>
              <a:t>LastByteSent-</a:t>
            </a:r>
          </a:p>
          <a:p>
            <a:pPr algn="l">
              <a:lnSpc>
                <a:spcPct val="85000"/>
              </a:lnSpc>
              <a:spcBef>
                <a:spcPct val="20000"/>
              </a:spcBef>
              <a:buClr>
                <a:srgbClr val="000099"/>
              </a:buClr>
              <a:buSzPct val="65000"/>
              <a:buFont typeface="Wingdings" charset="0"/>
              <a:buNone/>
              <a:defRPr/>
            </a:pPr>
            <a:r>
              <a:rPr lang="en-US" sz="1800" b="1" smtClean="0">
                <a:latin typeface="Courier New" charset="0"/>
              </a:rPr>
              <a:t>	LastByteAcked</a:t>
            </a:r>
            <a:endParaRPr lang="en-US" sz="1800" smtClean="0">
              <a:latin typeface="Courier New" charset="0"/>
            </a:endParaRPr>
          </a:p>
        </p:txBody>
      </p:sp>
      <p:grpSp>
        <p:nvGrpSpPr>
          <p:cNvPr id="119863" name="Group 74"/>
          <p:cNvGrpSpPr>
            <a:grpSpLocks/>
          </p:cNvGrpSpPr>
          <p:nvPr/>
        </p:nvGrpSpPr>
        <p:grpSpPr bwMode="auto">
          <a:xfrm>
            <a:off x="3160713" y="4386263"/>
            <a:ext cx="350837" cy="336550"/>
            <a:chOff x="2059" y="2097"/>
            <a:chExt cx="221" cy="212"/>
          </a:xfrm>
        </p:grpSpPr>
        <p:sp>
          <p:nvSpPr>
            <p:cNvPr id="102470" name="Text Box 72"/>
            <p:cNvSpPr txBox="1">
              <a:spLocks noChangeArrowheads="1"/>
            </p:cNvSpPr>
            <p:nvPr/>
          </p:nvSpPr>
          <p:spPr bwMode="auto">
            <a:xfrm>
              <a:off x="2059" y="2097"/>
              <a:ext cx="22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b="1" smtClean="0"/>
                <a:t>&lt;</a:t>
              </a:r>
            </a:p>
          </p:txBody>
        </p:sp>
        <p:sp>
          <p:nvSpPr>
            <p:cNvPr id="102471" name="Line 73"/>
            <p:cNvSpPr>
              <a:spLocks noChangeShapeType="1"/>
            </p:cNvSpPr>
            <p:nvPr/>
          </p:nvSpPr>
          <p:spPr bwMode="auto">
            <a:xfrm>
              <a:off x="2133" y="2269"/>
              <a:ext cx="85"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sp>
        <p:nvSpPr>
          <p:cNvPr id="102457" name="Text Box 75"/>
          <p:cNvSpPr txBox="1">
            <a:spLocks noChangeArrowheads="1"/>
          </p:cNvSpPr>
          <p:nvPr/>
        </p:nvSpPr>
        <p:spPr bwMode="auto">
          <a:xfrm>
            <a:off x="3516313" y="4365625"/>
            <a:ext cx="730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b="1" smtClean="0">
                <a:latin typeface="Courier New" charset="0"/>
              </a:rPr>
              <a:t>cwnd</a:t>
            </a:r>
          </a:p>
        </p:txBody>
      </p:sp>
      <p:sp>
        <p:nvSpPr>
          <p:cNvPr id="102458" name="Rectangle 76"/>
          <p:cNvSpPr>
            <a:spLocks noChangeArrowheads="1"/>
          </p:cNvSpPr>
          <p:nvPr/>
        </p:nvSpPr>
        <p:spPr bwMode="auto">
          <a:xfrm>
            <a:off x="896938" y="4306888"/>
            <a:ext cx="3725862" cy="642937"/>
          </a:xfrm>
          <a:prstGeom prst="rect">
            <a:avLst/>
          </a:prstGeom>
          <a:noFill/>
          <a:ln w="12700">
            <a:solidFill>
              <a:srgbClr val="C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59" name="Text Box 78"/>
          <p:cNvSpPr txBox="1">
            <a:spLocks noChangeArrowheads="1"/>
          </p:cNvSpPr>
          <p:nvPr/>
        </p:nvSpPr>
        <p:spPr bwMode="auto">
          <a:xfrm>
            <a:off x="714375" y="1390650"/>
            <a:ext cx="27209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defRPr/>
            </a:pPr>
            <a:r>
              <a:rPr lang="en-US" sz="1400" i="1" smtClean="0"/>
              <a:t>sender sequence number space </a:t>
            </a:r>
          </a:p>
        </p:txBody>
      </p:sp>
      <p:sp>
        <p:nvSpPr>
          <p:cNvPr id="102460" name="Text Box 79"/>
          <p:cNvSpPr txBox="1">
            <a:spLocks noChangeArrowheads="1"/>
          </p:cNvSpPr>
          <p:nvPr/>
        </p:nvSpPr>
        <p:spPr bwMode="auto">
          <a:xfrm>
            <a:off x="5495920" y="3789972"/>
            <a:ext cx="7096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dirty="0" smtClean="0">
                <a:latin typeface="Arial" charset="0"/>
              </a:rPr>
              <a:t>rate</a:t>
            </a:r>
          </a:p>
        </p:txBody>
      </p:sp>
      <p:grpSp>
        <p:nvGrpSpPr>
          <p:cNvPr id="119868" name="Group 82"/>
          <p:cNvGrpSpPr>
            <a:grpSpLocks/>
          </p:cNvGrpSpPr>
          <p:nvPr/>
        </p:nvGrpSpPr>
        <p:grpSpPr bwMode="auto">
          <a:xfrm>
            <a:off x="6222995" y="3815372"/>
            <a:ext cx="933450" cy="441325"/>
            <a:chOff x="4416" y="2517"/>
            <a:chExt cx="588" cy="278"/>
          </a:xfrm>
        </p:grpSpPr>
        <p:sp>
          <p:nvSpPr>
            <p:cNvPr id="102468" name="Text Box 80"/>
            <p:cNvSpPr txBox="1">
              <a:spLocks noChangeArrowheads="1"/>
            </p:cNvSpPr>
            <p:nvPr/>
          </p:nvSpPr>
          <p:spPr bwMode="auto">
            <a:xfrm>
              <a:off x="4416" y="2517"/>
              <a:ext cx="585"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dirty="0" smtClean="0"/>
                <a:t>~</a:t>
              </a:r>
            </a:p>
          </p:txBody>
        </p:sp>
        <p:sp>
          <p:nvSpPr>
            <p:cNvPr id="102469" name="Text Box 81"/>
            <p:cNvSpPr txBox="1">
              <a:spLocks noChangeArrowheads="1"/>
            </p:cNvSpPr>
            <p:nvPr/>
          </p:nvSpPr>
          <p:spPr bwMode="auto">
            <a:xfrm>
              <a:off x="4419" y="2564"/>
              <a:ext cx="585"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dirty="0" smtClean="0"/>
                <a:t>~</a:t>
              </a:r>
            </a:p>
          </p:txBody>
        </p:sp>
      </p:grpSp>
      <p:grpSp>
        <p:nvGrpSpPr>
          <p:cNvPr id="119869" name="Group 86"/>
          <p:cNvGrpSpPr>
            <a:grpSpLocks/>
          </p:cNvGrpSpPr>
          <p:nvPr/>
        </p:nvGrpSpPr>
        <p:grpSpPr bwMode="auto">
          <a:xfrm>
            <a:off x="6577013" y="3666147"/>
            <a:ext cx="712787" cy="715963"/>
            <a:chOff x="4400" y="2509"/>
            <a:chExt cx="449" cy="451"/>
          </a:xfrm>
        </p:grpSpPr>
        <p:sp>
          <p:nvSpPr>
            <p:cNvPr id="102465" name="Text Box 83"/>
            <p:cNvSpPr txBox="1">
              <a:spLocks noChangeArrowheads="1"/>
            </p:cNvSpPr>
            <p:nvPr/>
          </p:nvSpPr>
          <p:spPr bwMode="auto">
            <a:xfrm>
              <a:off x="4400" y="2509"/>
              <a:ext cx="449"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t>cwnd</a:t>
              </a:r>
            </a:p>
          </p:txBody>
        </p:sp>
        <p:sp>
          <p:nvSpPr>
            <p:cNvPr id="102466" name="Text Box 84"/>
            <p:cNvSpPr txBox="1">
              <a:spLocks noChangeArrowheads="1"/>
            </p:cNvSpPr>
            <p:nvPr/>
          </p:nvSpPr>
          <p:spPr bwMode="auto">
            <a:xfrm>
              <a:off x="4443" y="2729"/>
              <a:ext cx="373"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t>RTT</a:t>
              </a:r>
            </a:p>
          </p:txBody>
        </p:sp>
        <p:sp>
          <p:nvSpPr>
            <p:cNvPr id="102467" name="Line 85"/>
            <p:cNvSpPr>
              <a:spLocks noChangeShapeType="1"/>
            </p:cNvSpPr>
            <p:nvPr/>
          </p:nvSpPr>
          <p:spPr bwMode="auto">
            <a:xfrm>
              <a:off x="4430" y="2731"/>
              <a:ext cx="38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grpSp>
      <p:sp>
        <p:nvSpPr>
          <p:cNvPr id="102463" name="Text Box 87"/>
          <p:cNvSpPr txBox="1">
            <a:spLocks noChangeArrowheads="1"/>
          </p:cNvSpPr>
          <p:nvPr/>
        </p:nvSpPr>
        <p:spPr bwMode="auto">
          <a:xfrm>
            <a:off x="7294563" y="3824897"/>
            <a:ext cx="11382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dirty="0" smtClean="0"/>
              <a:t>bytes/sec</a:t>
            </a:r>
          </a:p>
        </p:txBody>
      </p:sp>
      <p:sp>
        <p:nvSpPr>
          <p:cNvPr id="102464" name="Rectangle 88"/>
          <p:cNvSpPr>
            <a:spLocks noChangeArrowheads="1"/>
          </p:cNvSpPr>
          <p:nvPr/>
        </p:nvSpPr>
        <p:spPr bwMode="auto">
          <a:xfrm>
            <a:off x="5451475" y="3701072"/>
            <a:ext cx="3035300" cy="644525"/>
          </a:xfrm>
          <a:prstGeom prst="rect">
            <a:avLst/>
          </a:prstGeom>
          <a:noFill/>
          <a:ln w="12700">
            <a:solidFill>
              <a:srgbClr val="C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 name="Title 1"/>
          <p:cNvSpPr>
            <a:spLocks noGrp="1"/>
          </p:cNvSpPr>
          <p:nvPr>
            <p:ph type="title"/>
          </p:nvPr>
        </p:nvSpPr>
        <p:spPr/>
        <p:txBody>
          <a:bodyPr>
            <a:normAutofit fontScale="90000"/>
          </a:bodyPr>
          <a:lstStyle/>
          <a:p>
            <a:r>
              <a:rPr lang="en-US" dirty="0" smtClean="0"/>
              <a:t>TCP Congestion Control</a:t>
            </a:r>
            <a:endParaRPr lang="en-US" dirty="0"/>
          </a:p>
        </p:txBody>
      </p:sp>
    </p:spTree>
    <p:extLst>
      <p:ext uri="{BB962C8B-B14F-4D97-AF65-F5344CB8AC3E}">
        <p14:creationId xmlns:p14="http://schemas.microsoft.com/office/powerpoint/2010/main" val="9147281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Rectangle 3"/>
          <p:cNvSpPr>
            <a:spLocks noGrp="1" noChangeArrowheads="1"/>
          </p:cNvSpPr>
          <p:nvPr>
            <p:ph type="body" sz="half" idx="1"/>
          </p:nvPr>
        </p:nvSpPr>
        <p:spPr>
          <a:xfrm>
            <a:off x="609600" y="1400175"/>
            <a:ext cx="8305800" cy="4648200"/>
          </a:xfrm>
        </p:spPr>
        <p:txBody>
          <a:bodyPr/>
          <a:lstStyle/>
          <a:p>
            <a:pPr>
              <a:buFont typeface="Wingdings" charset="0"/>
              <a:buNone/>
              <a:defRPr/>
            </a:pPr>
            <a:r>
              <a:rPr lang="en-US">
                <a:ea typeface="ＭＳ Ｐゴシック" charset="0"/>
                <a:cs typeface="+mn-cs"/>
              </a:rPr>
              <a:t>two competing sessions:</a:t>
            </a:r>
          </a:p>
          <a:p>
            <a:pPr>
              <a:buFont typeface="Wingdings" charset="0"/>
              <a:buChar char="v"/>
              <a:defRPr/>
            </a:pPr>
            <a:r>
              <a:rPr lang="en-US" sz="2400">
                <a:ea typeface="ＭＳ Ｐゴシック" charset="0"/>
                <a:cs typeface="+mn-cs"/>
              </a:rPr>
              <a:t>additive increase gives slope of 1, as throughout increases</a:t>
            </a:r>
          </a:p>
          <a:p>
            <a:pPr>
              <a:buFont typeface="Wingdings" charset="0"/>
              <a:buChar char="v"/>
              <a:defRPr/>
            </a:pPr>
            <a:r>
              <a:rPr lang="en-US" sz="2400">
                <a:ea typeface="ＭＳ Ｐゴシック" charset="0"/>
                <a:cs typeface="+mn-cs"/>
              </a:rPr>
              <a:t>multiplicative decrease decreases throughput proportionally </a:t>
            </a:r>
          </a:p>
        </p:txBody>
      </p:sp>
      <p:sp>
        <p:nvSpPr>
          <p:cNvPr id="110599" name="Line 4"/>
          <p:cNvSpPr>
            <a:spLocks noChangeShapeType="1"/>
          </p:cNvSpPr>
          <p:nvPr/>
        </p:nvSpPr>
        <p:spPr bwMode="auto">
          <a:xfrm>
            <a:off x="2400300" y="5848350"/>
            <a:ext cx="363855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10600" name="Line 5"/>
          <p:cNvSpPr>
            <a:spLocks noChangeShapeType="1"/>
          </p:cNvSpPr>
          <p:nvPr/>
        </p:nvSpPr>
        <p:spPr bwMode="auto">
          <a:xfrm flipV="1">
            <a:off x="2400300" y="2752725"/>
            <a:ext cx="0" cy="30861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10601" name="Line 6"/>
          <p:cNvSpPr>
            <a:spLocks noChangeShapeType="1"/>
          </p:cNvSpPr>
          <p:nvPr/>
        </p:nvSpPr>
        <p:spPr bwMode="auto">
          <a:xfrm rot="-2938105" flipH="1" flipV="1">
            <a:off x="1793875" y="4487863"/>
            <a:ext cx="3560763" cy="14287"/>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10602" name="Line 7"/>
          <p:cNvSpPr>
            <a:spLocks noChangeShapeType="1"/>
          </p:cNvSpPr>
          <p:nvPr/>
        </p:nvSpPr>
        <p:spPr bwMode="auto">
          <a:xfrm>
            <a:off x="2381250" y="3000375"/>
            <a:ext cx="2819400" cy="2809875"/>
          </a:xfrm>
          <a:prstGeom prst="line">
            <a:avLst/>
          </a:prstGeom>
          <a:noFill/>
          <a:ln w="3810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10603" name="Text Box 8"/>
          <p:cNvSpPr txBox="1">
            <a:spLocks noChangeArrowheads="1"/>
          </p:cNvSpPr>
          <p:nvPr/>
        </p:nvSpPr>
        <p:spPr bwMode="auto">
          <a:xfrm>
            <a:off x="2030413" y="2828925"/>
            <a:ext cx="4032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spcBef>
                <a:spcPct val="50000"/>
              </a:spcBef>
              <a:defRPr/>
            </a:pPr>
            <a:r>
              <a:rPr lang="en-US" sz="2000" smtClean="0">
                <a:latin typeface="Arial" charset="0"/>
              </a:rPr>
              <a:t>R</a:t>
            </a:r>
            <a:endParaRPr lang="en-US" sz="1000" smtClean="0">
              <a:latin typeface="Arial" charset="0"/>
            </a:endParaRPr>
          </a:p>
        </p:txBody>
      </p:sp>
      <p:sp>
        <p:nvSpPr>
          <p:cNvPr id="110604" name="Text Box 9"/>
          <p:cNvSpPr txBox="1">
            <a:spLocks noChangeArrowheads="1"/>
          </p:cNvSpPr>
          <p:nvPr/>
        </p:nvSpPr>
        <p:spPr bwMode="auto">
          <a:xfrm>
            <a:off x="4983163" y="5876925"/>
            <a:ext cx="4032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spcBef>
                <a:spcPct val="50000"/>
              </a:spcBef>
              <a:defRPr/>
            </a:pPr>
            <a:r>
              <a:rPr lang="en-US" sz="2000" smtClean="0">
                <a:latin typeface="Arial" charset="0"/>
              </a:rPr>
              <a:t>R</a:t>
            </a:r>
            <a:endParaRPr lang="en-US" sz="1000" smtClean="0">
              <a:latin typeface="Arial" charset="0"/>
            </a:endParaRPr>
          </a:p>
        </p:txBody>
      </p:sp>
      <p:sp>
        <p:nvSpPr>
          <p:cNvPr id="110605" name="Text Box 10"/>
          <p:cNvSpPr txBox="1">
            <a:spLocks noChangeArrowheads="1"/>
          </p:cNvSpPr>
          <p:nvPr/>
        </p:nvSpPr>
        <p:spPr bwMode="auto">
          <a:xfrm>
            <a:off x="3259138" y="2819400"/>
            <a:ext cx="3546475"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spcBef>
                <a:spcPct val="50000"/>
              </a:spcBef>
              <a:defRPr/>
            </a:pPr>
            <a:r>
              <a:rPr lang="en-US" sz="1800" smtClean="0">
                <a:latin typeface="Arial" charset="0"/>
              </a:rPr>
              <a:t>equal bandwidth share</a:t>
            </a:r>
            <a:endParaRPr lang="en-US" sz="1000" smtClean="0">
              <a:latin typeface="Arial" charset="0"/>
            </a:endParaRPr>
          </a:p>
        </p:txBody>
      </p:sp>
      <p:sp>
        <p:nvSpPr>
          <p:cNvPr id="110606" name="Text Box 11"/>
          <p:cNvSpPr txBox="1">
            <a:spLocks noChangeArrowheads="1"/>
          </p:cNvSpPr>
          <p:nvPr/>
        </p:nvSpPr>
        <p:spPr bwMode="auto">
          <a:xfrm>
            <a:off x="1839913" y="5857875"/>
            <a:ext cx="3546475"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spcBef>
                <a:spcPct val="50000"/>
              </a:spcBef>
              <a:defRPr/>
            </a:pPr>
            <a:r>
              <a:rPr lang="en-US" sz="1800" smtClean="0">
                <a:latin typeface="Arial" charset="0"/>
              </a:rPr>
              <a:t>Connection 1 throughput</a:t>
            </a:r>
            <a:endParaRPr lang="en-US" sz="1000" smtClean="0">
              <a:latin typeface="Arial" charset="0"/>
            </a:endParaRPr>
          </a:p>
        </p:txBody>
      </p:sp>
      <p:sp>
        <p:nvSpPr>
          <p:cNvPr id="110607" name="Text Box 12"/>
          <p:cNvSpPr txBox="1">
            <a:spLocks noChangeArrowheads="1"/>
          </p:cNvSpPr>
          <p:nvPr/>
        </p:nvSpPr>
        <p:spPr bwMode="auto">
          <a:xfrm rot="-5396642">
            <a:off x="424656" y="4396582"/>
            <a:ext cx="3546475"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spcBef>
                <a:spcPct val="50000"/>
              </a:spcBef>
              <a:defRPr/>
            </a:pPr>
            <a:r>
              <a:rPr lang="en-US" sz="1800" smtClean="0">
                <a:latin typeface="Arial" charset="0"/>
              </a:rPr>
              <a:t>Connection 2 throughput</a:t>
            </a:r>
            <a:endParaRPr lang="en-US" sz="1000" smtClean="0">
              <a:latin typeface="Arial" charset="0"/>
            </a:endParaRPr>
          </a:p>
        </p:txBody>
      </p:sp>
      <p:sp>
        <p:nvSpPr>
          <p:cNvPr id="215053" name="Line 13"/>
          <p:cNvSpPr>
            <a:spLocks noChangeShapeType="1"/>
          </p:cNvSpPr>
          <p:nvPr/>
        </p:nvSpPr>
        <p:spPr bwMode="auto">
          <a:xfrm rot="-2938105" flipH="1" flipV="1">
            <a:off x="3503612" y="5105401"/>
            <a:ext cx="1293813" cy="4762"/>
          </a:xfrm>
          <a:prstGeom prst="line">
            <a:avLst/>
          </a:prstGeom>
          <a:noFill/>
          <a:ln w="19050">
            <a:solidFill>
              <a:srgbClr val="FF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15054" name="Text Box 14"/>
          <p:cNvSpPr txBox="1">
            <a:spLocks noChangeArrowheads="1"/>
          </p:cNvSpPr>
          <p:nvPr/>
        </p:nvSpPr>
        <p:spPr bwMode="auto">
          <a:xfrm>
            <a:off x="4173538" y="4676775"/>
            <a:ext cx="4537075"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spcBef>
                <a:spcPct val="50000"/>
              </a:spcBef>
              <a:defRPr/>
            </a:pPr>
            <a:r>
              <a:rPr lang="en-US" smtClean="0">
                <a:latin typeface="Arial" charset="0"/>
              </a:rPr>
              <a:t>congestion avoidance: additive increase</a:t>
            </a:r>
            <a:endParaRPr lang="en-US" sz="1000" smtClean="0">
              <a:latin typeface="Arial" charset="0"/>
            </a:endParaRPr>
          </a:p>
        </p:txBody>
      </p:sp>
      <p:sp>
        <p:nvSpPr>
          <p:cNvPr id="215055" name="Line 15"/>
          <p:cNvSpPr>
            <a:spLocks noChangeShapeType="1"/>
          </p:cNvSpPr>
          <p:nvPr/>
        </p:nvSpPr>
        <p:spPr bwMode="auto">
          <a:xfrm flipH="1">
            <a:off x="3390900" y="4638675"/>
            <a:ext cx="1171575" cy="63182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15056" name="Text Box 16"/>
          <p:cNvSpPr txBox="1">
            <a:spLocks noChangeArrowheads="1"/>
          </p:cNvSpPr>
          <p:nvPr/>
        </p:nvSpPr>
        <p:spPr bwMode="auto">
          <a:xfrm>
            <a:off x="4705350" y="4432300"/>
            <a:ext cx="346075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latin typeface="Arial" charset="0"/>
              </a:rPr>
              <a:t>loss: decrease window by factor of 2</a:t>
            </a:r>
            <a:endParaRPr lang="en-US" sz="1000" smtClean="0">
              <a:latin typeface="Arial" charset="0"/>
            </a:endParaRPr>
          </a:p>
        </p:txBody>
      </p:sp>
      <p:sp>
        <p:nvSpPr>
          <p:cNvPr id="215057" name="Line 17"/>
          <p:cNvSpPr>
            <a:spLocks noChangeShapeType="1"/>
          </p:cNvSpPr>
          <p:nvPr/>
        </p:nvSpPr>
        <p:spPr bwMode="auto">
          <a:xfrm rot="-2938105" flipH="1" flipV="1">
            <a:off x="3182938" y="4778375"/>
            <a:ext cx="1303337" cy="23813"/>
          </a:xfrm>
          <a:prstGeom prst="line">
            <a:avLst/>
          </a:prstGeom>
          <a:noFill/>
          <a:ln w="19050">
            <a:solidFill>
              <a:srgbClr val="FF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15058" name="Text Box 18"/>
          <p:cNvSpPr txBox="1">
            <a:spLocks noChangeArrowheads="1"/>
          </p:cNvSpPr>
          <p:nvPr/>
        </p:nvSpPr>
        <p:spPr bwMode="auto">
          <a:xfrm>
            <a:off x="3887788" y="4191000"/>
            <a:ext cx="4537075"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spcBef>
                <a:spcPct val="50000"/>
              </a:spcBef>
              <a:defRPr/>
            </a:pPr>
            <a:r>
              <a:rPr lang="en-US" smtClean="0">
                <a:latin typeface="Arial" charset="0"/>
              </a:rPr>
              <a:t>congestion avoidance: additive increase</a:t>
            </a:r>
            <a:endParaRPr lang="en-US" sz="1000" smtClean="0">
              <a:latin typeface="Arial" charset="0"/>
            </a:endParaRPr>
          </a:p>
        </p:txBody>
      </p:sp>
      <p:sp>
        <p:nvSpPr>
          <p:cNvPr id="215059" name="Line 19"/>
          <p:cNvSpPr>
            <a:spLocks noChangeShapeType="1"/>
          </p:cNvSpPr>
          <p:nvPr/>
        </p:nvSpPr>
        <p:spPr bwMode="auto">
          <a:xfrm flipH="1">
            <a:off x="3248025" y="4352925"/>
            <a:ext cx="981075" cy="76517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15060" name="Text Box 20"/>
          <p:cNvSpPr txBox="1">
            <a:spLocks noChangeArrowheads="1"/>
          </p:cNvSpPr>
          <p:nvPr/>
        </p:nvSpPr>
        <p:spPr bwMode="auto">
          <a:xfrm>
            <a:off x="4305300" y="3984625"/>
            <a:ext cx="346075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latin typeface="Arial" charset="0"/>
              </a:rPr>
              <a:t>loss: decrease window by factor of 2</a:t>
            </a:r>
            <a:endParaRPr lang="en-US" sz="1000" smtClean="0">
              <a:latin typeface="Arial" charset="0"/>
            </a:endParaRPr>
          </a:p>
        </p:txBody>
      </p:sp>
      <p:sp>
        <p:nvSpPr>
          <p:cNvPr id="215061" name="Line 21"/>
          <p:cNvSpPr>
            <a:spLocks noChangeShapeType="1"/>
          </p:cNvSpPr>
          <p:nvPr/>
        </p:nvSpPr>
        <p:spPr bwMode="auto">
          <a:xfrm rot="-2938105" flipH="1" flipV="1">
            <a:off x="3039269" y="4631532"/>
            <a:ext cx="1279525" cy="14287"/>
          </a:xfrm>
          <a:prstGeom prst="line">
            <a:avLst/>
          </a:prstGeom>
          <a:noFill/>
          <a:ln w="19050">
            <a:solidFill>
              <a:srgbClr val="FF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15062" name="Line 22"/>
          <p:cNvSpPr>
            <a:spLocks noChangeShapeType="1"/>
          </p:cNvSpPr>
          <p:nvPr/>
        </p:nvSpPr>
        <p:spPr bwMode="auto">
          <a:xfrm flipH="1">
            <a:off x="3181350" y="4171950"/>
            <a:ext cx="911225" cy="8890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15063" name="Line 23"/>
          <p:cNvSpPr>
            <a:spLocks noChangeShapeType="1"/>
          </p:cNvSpPr>
          <p:nvPr/>
        </p:nvSpPr>
        <p:spPr bwMode="auto">
          <a:xfrm rot="-2938105" flipH="1" flipV="1">
            <a:off x="2959894" y="4568032"/>
            <a:ext cx="1279525" cy="14287"/>
          </a:xfrm>
          <a:prstGeom prst="line">
            <a:avLst/>
          </a:prstGeom>
          <a:noFill/>
          <a:ln w="19050">
            <a:solidFill>
              <a:srgbClr val="FF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8" name="Title 1"/>
          <p:cNvSpPr>
            <a:spLocks noGrp="1"/>
          </p:cNvSpPr>
          <p:nvPr>
            <p:ph type="title"/>
          </p:nvPr>
        </p:nvSpPr>
        <p:spPr>
          <a:xfrm>
            <a:off x="0" y="0"/>
            <a:ext cx="8001000" cy="685800"/>
          </a:xfrm>
        </p:spPr>
        <p:txBody>
          <a:bodyPr>
            <a:normAutofit fontScale="90000"/>
          </a:bodyPr>
          <a:lstStyle/>
          <a:p>
            <a:r>
              <a:rPr lang="en-US" dirty="0" smtClean="0"/>
              <a:t>TCP Congestion Control</a:t>
            </a:r>
            <a:endParaRPr lang="en-US" dirty="0"/>
          </a:p>
        </p:txBody>
      </p:sp>
      <p:sp>
        <p:nvSpPr>
          <p:cNvPr id="29" name="TextBox 28"/>
          <p:cNvSpPr txBox="1"/>
          <p:nvPr/>
        </p:nvSpPr>
        <p:spPr>
          <a:xfrm>
            <a:off x="502995" y="828100"/>
            <a:ext cx="5178021" cy="584775"/>
          </a:xfrm>
          <a:prstGeom prst="rect">
            <a:avLst/>
          </a:prstGeom>
          <a:noFill/>
        </p:spPr>
        <p:txBody>
          <a:bodyPr wrap="none" rtlCol="0">
            <a:spAutoFit/>
          </a:bodyPr>
          <a:lstStyle/>
          <a:p>
            <a:r>
              <a:rPr lang="en-US" sz="3200" dirty="0" smtClean="0">
                <a:solidFill>
                  <a:srgbClr val="FF0000"/>
                </a:solidFill>
              </a:rPr>
              <a:t>TCP Fairness: Why is TCP Fair?</a:t>
            </a:r>
            <a:endParaRPr lang="en-US" sz="3200" dirty="0">
              <a:solidFill>
                <a:srgbClr val="FF0000"/>
              </a:solidFill>
            </a:endParaRPr>
          </a:p>
        </p:txBody>
      </p:sp>
    </p:spTree>
    <p:extLst>
      <p:ext uri="{BB962C8B-B14F-4D97-AF65-F5344CB8AC3E}">
        <p14:creationId xmlns:p14="http://schemas.microsoft.com/office/powerpoint/2010/main" val="2488114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5053"/>
                                        </p:tgtEl>
                                        <p:attrNameLst>
                                          <p:attrName>style.visibility</p:attrName>
                                        </p:attrNameLst>
                                      </p:cBhvr>
                                      <p:to>
                                        <p:strVal val="visible"/>
                                      </p:to>
                                    </p:set>
                                    <p:animEffect transition="in" filter="wipe(left)">
                                      <p:cBhvr>
                                        <p:cTn id="7" dur="500"/>
                                        <p:tgtEl>
                                          <p:spTgt spid="21505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15054"/>
                                        </p:tgtEl>
                                        <p:attrNameLst>
                                          <p:attrName>style.visibility</p:attrName>
                                        </p:attrNameLst>
                                      </p:cBhvr>
                                      <p:to>
                                        <p:strVal val="visible"/>
                                      </p:to>
                                    </p:set>
                                    <p:animEffect transition="in" filter="dissolve">
                                      <p:cBhvr>
                                        <p:cTn id="11" dur="500"/>
                                        <p:tgtEl>
                                          <p:spTgt spid="215054"/>
                                        </p:tgtEl>
                                      </p:cBhvr>
                                    </p:animEffect>
                                  </p:childTnLst>
                                  <p:subTnLst>
                                    <p:set>
                                      <p:cBhvr override="childStyle">
                                        <p:cTn dur="1" fill="hold" display="0" masterRel="nextClick" afterEffect="1"/>
                                        <p:tgtEl>
                                          <p:spTgt spid="215054"/>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215055"/>
                                        </p:tgtEl>
                                        <p:attrNameLst>
                                          <p:attrName>style.visibility</p:attrName>
                                        </p:attrNameLst>
                                      </p:cBhvr>
                                      <p:to>
                                        <p:strVal val="visible"/>
                                      </p:to>
                                    </p:set>
                                    <p:animEffect transition="in" filter="wipe(right)">
                                      <p:cBhvr>
                                        <p:cTn id="16" dur="500"/>
                                        <p:tgtEl>
                                          <p:spTgt spid="215055"/>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15056"/>
                                        </p:tgtEl>
                                        <p:attrNameLst>
                                          <p:attrName>style.visibility</p:attrName>
                                        </p:attrNameLst>
                                      </p:cBhvr>
                                      <p:to>
                                        <p:strVal val="visible"/>
                                      </p:to>
                                    </p:set>
                                    <p:animEffect transition="in" filter="dissolve">
                                      <p:cBhvr>
                                        <p:cTn id="20" dur="500"/>
                                        <p:tgtEl>
                                          <p:spTgt spid="215056"/>
                                        </p:tgtEl>
                                      </p:cBhvr>
                                    </p:animEffect>
                                  </p:childTnLst>
                                  <p:subTnLst>
                                    <p:set>
                                      <p:cBhvr override="childStyle">
                                        <p:cTn dur="1" fill="hold" display="0" masterRel="nextClick" afterEffect="1"/>
                                        <p:tgtEl>
                                          <p:spTgt spid="215056"/>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15057"/>
                                        </p:tgtEl>
                                        <p:attrNameLst>
                                          <p:attrName>style.visibility</p:attrName>
                                        </p:attrNameLst>
                                      </p:cBhvr>
                                      <p:to>
                                        <p:strVal val="visible"/>
                                      </p:to>
                                    </p:set>
                                    <p:animEffect transition="in" filter="wipe(left)">
                                      <p:cBhvr>
                                        <p:cTn id="25" dur="500"/>
                                        <p:tgtEl>
                                          <p:spTgt spid="215057"/>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215058"/>
                                        </p:tgtEl>
                                        <p:attrNameLst>
                                          <p:attrName>style.visibility</p:attrName>
                                        </p:attrNameLst>
                                      </p:cBhvr>
                                      <p:to>
                                        <p:strVal val="visible"/>
                                      </p:to>
                                    </p:set>
                                    <p:animEffect transition="in" filter="dissolve">
                                      <p:cBhvr>
                                        <p:cTn id="29" dur="500"/>
                                        <p:tgtEl>
                                          <p:spTgt spid="215058"/>
                                        </p:tgtEl>
                                      </p:cBhvr>
                                    </p:animEffect>
                                  </p:childTnLst>
                                  <p:subTnLst>
                                    <p:set>
                                      <p:cBhvr override="childStyle">
                                        <p:cTn dur="1" fill="hold" display="0" masterRel="nextClick" afterEffect="1"/>
                                        <p:tgtEl>
                                          <p:spTgt spid="215058"/>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215059"/>
                                        </p:tgtEl>
                                        <p:attrNameLst>
                                          <p:attrName>style.visibility</p:attrName>
                                        </p:attrNameLst>
                                      </p:cBhvr>
                                      <p:to>
                                        <p:strVal val="visible"/>
                                      </p:to>
                                    </p:set>
                                    <p:animEffect transition="in" filter="wipe(right)">
                                      <p:cBhvr>
                                        <p:cTn id="34" dur="500"/>
                                        <p:tgtEl>
                                          <p:spTgt spid="215059"/>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215060"/>
                                        </p:tgtEl>
                                        <p:attrNameLst>
                                          <p:attrName>style.visibility</p:attrName>
                                        </p:attrNameLst>
                                      </p:cBhvr>
                                      <p:to>
                                        <p:strVal val="visible"/>
                                      </p:to>
                                    </p:set>
                                    <p:animEffect transition="in" filter="dissolve">
                                      <p:cBhvr>
                                        <p:cTn id="38" dur="500"/>
                                        <p:tgtEl>
                                          <p:spTgt spid="215060"/>
                                        </p:tgtEl>
                                      </p:cBhvr>
                                    </p:animEffect>
                                  </p:childTnLst>
                                  <p:subTnLst>
                                    <p:set>
                                      <p:cBhvr override="childStyle">
                                        <p:cTn dur="1" fill="hold" display="0" masterRel="nextClick" afterEffect="1"/>
                                        <p:tgtEl>
                                          <p:spTgt spid="215060"/>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215061"/>
                                        </p:tgtEl>
                                        <p:attrNameLst>
                                          <p:attrName>style.visibility</p:attrName>
                                        </p:attrNameLst>
                                      </p:cBhvr>
                                      <p:to>
                                        <p:strVal val="visible"/>
                                      </p:to>
                                    </p:set>
                                    <p:animEffect transition="in" filter="wipe(left)">
                                      <p:cBhvr>
                                        <p:cTn id="43" dur="500"/>
                                        <p:tgtEl>
                                          <p:spTgt spid="21506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2" fill="hold" nodeType="clickEffect">
                                  <p:stCondLst>
                                    <p:cond delay="0"/>
                                  </p:stCondLst>
                                  <p:childTnLst>
                                    <p:set>
                                      <p:cBhvr>
                                        <p:cTn id="47" dur="1" fill="hold">
                                          <p:stCondLst>
                                            <p:cond delay="0"/>
                                          </p:stCondLst>
                                        </p:cTn>
                                        <p:tgtEl>
                                          <p:spTgt spid="215062"/>
                                        </p:tgtEl>
                                        <p:attrNameLst>
                                          <p:attrName>style.visibility</p:attrName>
                                        </p:attrNameLst>
                                      </p:cBhvr>
                                      <p:to>
                                        <p:strVal val="visible"/>
                                      </p:to>
                                    </p:set>
                                    <p:animEffect transition="in" filter="wipe(right)">
                                      <p:cBhvr>
                                        <p:cTn id="48" dur="500"/>
                                        <p:tgtEl>
                                          <p:spTgt spid="21506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215063"/>
                                        </p:tgtEl>
                                        <p:attrNameLst>
                                          <p:attrName>style.visibility</p:attrName>
                                        </p:attrNameLst>
                                      </p:cBhvr>
                                      <p:to>
                                        <p:strVal val="visible"/>
                                      </p:to>
                                    </p:set>
                                    <p:animEffect transition="in" filter="wipe(left)">
                                      <p:cBhvr>
                                        <p:cTn id="53" dur="500"/>
                                        <p:tgtEl>
                                          <p:spTgt spid="21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4" grpId="0" autoUpdateAnimBg="0"/>
      <p:bldP spid="215056" grpId="0" autoUpdateAnimBg="0"/>
      <p:bldP spid="215058" grpId="0" autoUpdateAnimBg="0"/>
      <p:bldP spid="215060"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2" name="Rectangle 3"/>
          <p:cNvSpPr>
            <a:spLocks noGrp="1" noChangeArrowheads="1"/>
          </p:cNvSpPr>
          <p:nvPr>
            <p:ph type="body" sz="half" idx="1"/>
          </p:nvPr>
        </p:nvSpPr>
        <p:spPr>
          <a:xfrm>
            <a:off x="469900" y="1219200"/>
            <a:ext cx="3810000" cy="4648200"/>
          </a:xfrm>
        </p:spPr>
        <p:txBody>
          <a:bodyPr/>
          <a:lstStyle/>
          <a:p>
            <a:pPr>
              <a:buFont typeface="Wingdings" charset="0"/>
              <a:buNone/>
              <a:defRPr/>
            </a:pPr>
            <a:r>
              <a:rPr lang="en-US" i="1">
                <a:solidFill>
                  <a:srgbClr val="000099"/>
                </a:solidFill>
                <a:ea typeface="ＭＳ Ｐゴシック" charset="0"/>
                <a:cs typeface="+mn-cs"/>
              </a:rPr>
              <a:t>Fairness and UDP</a:t>
            </a:r>
          </a:p>
          <a:p>
            <a:pPr>
              <a:buFont typeface="Wingdings" charset="0"/>
              <a:buChar char="v"/>
              <a:defRPr/>
            </a:pPr>
            <a:r>
              <a:rPr lang="en-US">
                <a:ea typeface="ＭＳ Ｐゴシック" charset="0"/>
                <a:cs typeface="+mn-cs"/>
              </a:rPr>
              <a:t>multimedia apps often do not use TCP</a:t>
            </a:r>
          </a:p>
          <a:p>
            <a:pPr lvl="1">
              <a:buFont typeface="Wingdings" charset="0"/>
              <a:buChar char="§"/>
              <a:defRPr/>
            </a:pPr>
            <a:r>
              <a:rPr lang="en-US">
                <a:ea typeface="ＭＳ Ｐゴシック" charset="0"/>
              </a:rPr>
              <a:t>do not want rate throttled by congestion control</a:t>
            </a:r>
          </a:p>
          <a:p>
            <a:pPr>
              <a:buFont typeface="Wingdings" charset="0"/>
              <a:buChar char="v"/>
              <a:defRPr/>
            </a:pPr>
            <a:r>
              <a:rPr lang="en-US">
                <a:ea typeface="ＭＳ Ｐゴシック" charset="0"/>
                <a:cs typeface="+mn-cs"/>
              </a:rPr>
              <a:t>instead use UDP:</a:t>
            </a:r>
          </a:p>
          <a:p>
            <a:pPr lvl="1">
              <a:buFont typeface="Wingdings" charset="0"/>
              <a:buChar char="§"/>
              <a:defRPr/>
            </a:pPr>
            <a:r>
              <a:rPr lang="en-US">
                <a:ea typeface="ＭＳ Ｐゴシック" charset="0"/>
              </a:rPr>
              <a:t>send audio/video at constant rate, tolerate packet loss</a:t>
            </a:r>
          </a:p>
          <a:p>
            <a:pPr>
              <a:buFont typeface="Wingdings" charset="0"/>
              <a:buChar char="v"/>
              <a:defRPr/>
            </a:pPr>
            <a:endParaRPr lang="en-US">
              <a:ea typeface="ＭＳ Ｐゴシック" charset="0"/>
              <a:cs typeface="+mn-cs"/>
            </a:endParaRPr>
          </a:p>
        </p:txBody>
      </p:sp>
      <p:sp>
        <p:nvSpPr>
          <p:cNvPr id="111623" name="Rectangle 4"/>
          <p:cNvSpPr>
            <a:spLocks noGrp="1" noChangeArrowheads="1"/>
          </p:cNvSpPr>
          <p:nvPr>
            <p:ph type="body" sz="half" idx="2"/>
          </p:nvPr>
        </p:nvSpPr>
        <p:spPr>
          <a:xfrm>
            <a:off x="4398963" y="1206500"/>
            <a:ext cx="4578350" cy="4648200"/>
          </a:xfrm>
        </p:spPr>
        <p:txBody>
          <a:bodyPr>
            <a:normAutofit lnSpcReduction="10000"/>
          </a:bodyPr>
          <a:lstStyle/>
          <a:p>
            <a:pPr>
              <a:lnSpc>
                <a:spcPct val="90000"/>
              </a:lnSpc>
              <a:buFont typeface="Wingdings" charset="0"/>
              <a:buNone/>
              <a:defRPr/>
            </a:pPr>
            <a:r>
              <a:rPr lang="en-US" i="1">
                <a:solidFill>
                  <a:srgbClr val="000099"/>
                </a:solidFill>
                <a:ea typeface="ＭＳ Ｐゴシック" charset="0"/>
                <a:cs typeface="+mn-cs"/>
              </a:rPr>
              <a:t>Fairness, parallel TCP connections</a:t>
            </a:r>
          </a:p>
          <a:p>
            <a:pPr>
              <a:lnSpc>
                <a:spcPct val="90000"/>
              </a:lnSpc>
              <a:buFont typeface="Wingdings" charset="0"/>
              <a:buChar char="v"/>
              <a:defRPr/>
            </a:pPr>
            <a:r>
              <a:rPr lang="en-US">
                <a:ea typeface="ＭＳ Ｐゴシック" charset="0"/>
                <a:cs typeface="+mn-cs"/>
              </a:rPr>
              <a:t>application can open multiple parallel connections between two hosts</a:t>
            </a:r>
          </a:p>
          <a:p>
            <a:pPr>
              <a:lnSpc>
                <a:spcPct val="90000"/>
              </a:lnSpc>
              <a:buFont typeface="Wingdings" charset="0"/>
              <a:buChar char="v"/>
              <a:defRPr/>
            </a:pPr>
            <a:r>
              <a:rPr lang="en-US">
                <a:ea typeface="ＭＳ Ｐゴシック" charset="0"/>
                <a:cs typeface="+mn-cs"/>
              </a:rPr>
              <a:t>web browsers do this </a:t>
            </a:r>
          </a:p>
          <a:p>
            <a:pPr>
              <a:lnSpc>
                <a:spcPct val="90000"/>
              </a:lnSpc>
              <a:buFont typeface="Wingdings" charset="0"/>
              <a:buChar char="v"/>
              <a:defRPr/>
            </a:pPr>
            <a:r>
              <a:rPr lang="en-US">
                <a:ea typeface="ＭＳ Ｐゴシック" charset="0"/>
                <a:cs typeface="+mn-cs"/>
              </a:rPr>
              <a:t>e.g., link of rate R with 9 existing connections:</a:t>
            </a:r>
          </a:p>
          <a:p>
            <a:pPr lvl="1">
              <a:lnSpc>
                <a:spcPct val="90000"/>
              </a:lnSpc>
              <a:buFont typeface="Wingdings" charset="0"/>
              <a:buChar char="§"/>
              <a:defRPr/>
            </a:pPr>
            <a:r>
              <a:rPr lang="en-US" sz="2000">
                <a:ea typeface="ＭＳ Ｐゴシック" charset="0"/>
              </a:rPr>
              <a:t>new app asks for 1 TCP, gets rate R/10</a:t>
            </a:r>
          </a:p>
          <a:p>
            <a:pPr lvl="1">
              <a:lnSpc>
                <a:spcPct val="90000"/>
              </a:lnSpc>
              <a:buFont typeface="Wingdings" charset="0"/>
              <a:buChar char="§"/>
              <a:defRPr/>
            </a:pPr>
            <a:r>
              <a:rPr lang="en-US" sz="2000">
                <a:ea typeface="ＭＳ Ｐゴシック" charset="0"/>
              </a:rPr>
              <a:t>new app asks for 11 TCPs, gets R/2 </a:t>
            </a:r>
          </a:p>
          <a:p>
            <a:pPr>
              <a:lnSpc>
                <a:spcPct val="90000"/>
              </a:lnSpc>
              <a:buFont typeface="Wingdings" charset="0"/>
              <a:buChar char="v"/>
              <a:defRPr/>
            </a:pPr>
            <a:endParaRPr lang="en-US" sz="2000">
              <a:ea typeface="ＭＳ Ｐゴシック" charset="0"/>
              <a:cs typeface="+mn-cs"/>
            </a:endParaRPr>
          </a:p>
          <a:p>
            <a:pPr>
              <a:lnSpc>
                <a:spcPct val="90000"/>
              </a:lnSpc>
              <a:buFont typeface="Wingdings" charset="0"/>
              <a:buChar char="v"/>
              <a:defRPr/>
            </a:pPr>
            <a:endParaRPr lang="en-US">
              <a:ea typeface="ＭＳ Ｐゴシック" charset="0"/>
              <a:cs typeface="+mn-cs"/>
            </a:endParaRPr>
          </a:p>
        </p:txBody>
      </p:sp>
      <p:sp>
        <p:nvSpPr>
          <p:cNvPr id="9" name="Title 1"/>
          <p:cNvSpPr>
            <a:spLocks noGrp="1"/>
          </p:cNvSpPr>
          <p:nvPr>
            <p:ph type="title"/>
          </p:nvPr>
        </p:nvSpPr>
        <p:spPr>
          <a:xfrm>
            <a:off x="0" y="0"/>
            <a:ext cx="8001000" cy="685800"/>
          </a:xfrm>
        </p:spPr>
        <p:txBody>
          <a:bodyPr>
            <a:normAutofit fontScale="90000"/>
          </a:bodyPr>
          <a:lstStyle/>
          <a:p>
            <a:r>
              <a:rPr lang="en-US" dirty="0" smtClean="0"/>
              <a:t>TCP Congestion Control</a:t>
            </a:r>
            <a:endParaRPr lang="en-US" dirty="0"/>
          </a:p>
        </p:txBody>
      </p:sp>
      <p:sp>
        <p:nvSpPr>
          <p:cNvPr id="10" name="TextBox 9"/>
          <p:cNvSpPr txBox="1"/>
          <p:nvPr/>
        </p:nvSpPr>
        <p:spPr>
          <a:xfrm>
            <a:off x="502995" y="828100"/>
            <a:ext cx="2253950" cy="584775"/>
          </a:xfrm>
          <a:prstGeom prst="rect">
            <a:avLst/>
          </a:prstGeom>
          <a:noFill/>
        </p:spPr>
        <p:txBody>
          <a:bodyPr wrap="none" rtlCol="0">
            <a:spAutoFit/>
          </a:bodyPr>
          <a:lstStyle/>
          <a:p>
            <a:r>
              <a:rPr lang="en-US" sz="3200" smtClean="0">
                <a:solidFill>
                  <a:srgbClr val="FF0000"/>
                </a:solidFill>
              </a:rPr>
              <a:t>TCP Fairness</a:t>
            </a:r>
            <a:endParaRPr lang="en-US" sz="3200">
              <a:solidFill>
                <a:srgbClr val="FF0000"/>
              </a:solidFill>
            </a:endParaRPr>
          </a:p>
        </p:txBody>
      </p:sp>
    </p:spTree>
    <p:extLst>
      <p:ext uri="{BB962C8B-B14F-4D97-AF65-F5344CB8AC3E}">
        <p14:creationId xmlns:p14="http://schemas.microsoft.com/office/powerpoint/2010/main" val="27752390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3"/>
          <p:cNvSpPr>
            <a:spLocks noGrp="1" noChangeArrowheads="1"/>
          </p:cNvSpPr>
          <p:nvPr>
            <p:ph type="body" sz="half" idx="1"/>
          </p:nvPr>
        </p:nvSpPr>
        <p:spPr>
          <a:xfrm>
            <a:off x="601663" y="1397000"/>
            <a:ext cx="4249737" cy="4648200"/>
          </a:xfrm>
        </p:spPr>
        <p:txBody>
          <a:bodyPr>
            <a:normAutofit fontScale="92500"/>
          </a:bodyPr>
          <a:lstStyle/>
          <a:p>
            <a:pPr>
              <a:buFont typeface="Wingdings" charset="0"/>
              <a:buChar char="v"/>
              <a:defRPr/>
            </a:pPr>
            <a:r>
              <a:rPr lang="en-US" dirty="0">
                <a:ea typeface="ＭＳ Ｐゴシック" charset="0"/>
                <a:cs typeface="+mn-cs"/>
              </a:rPr>
              <a:t>when connection begins, increase rate exponentially until first loss event:</a:t>
            </a:r>
          </a:p>
          <a:p>
            <a:pPr lvl="1">
              <a:buFont typeface="Wingdings" charset="0"/>
              <a:buChar char="§"/>
              <a:defRPr/>
            </a:pPr>
            <a:r>
              <a:rPr lang="en-US" dirty="0">
                <a:ea typeface="ＭＳ Ｐゴシック" charset="0"/>
              </a:rPr>
              <a:t>initially </a:t>
            </a:r>
            <a:r>
              <a:rPr lang="en-US" b="1" dirty="0" err="1">
                <a:latin typeface="Courier New" charset="0"/>
                <a:ea typeface="ＭＳ Ｐゴシック" charset="0"/>
              </a:rPr>
              <a:t>cwnd</a:t>
            </a:r>
            <a:r>
              <a:rPr lang="en-US" dirty="0">
                <a:ea typeface="ＭＳ Ｐゴシック" charset="0"/>
              </a:rPr>
              <a:t> = 1 MSS</a:t>
            </a:r>
          </a:p>
          <a:p>
            <a:pPr lvl="1">
              <a:buFont typeface="Wingdings" charset="0"/>
              <a:buChar char="§"/>
              <a:defRPr/>
            </a:pPr>
            <a:r>
              <a:rPr lang="en-US" dirty="0">
                <a:ea typeface="ＭＳ Ｐゴシック" charset="0"/>
              </a:rPr>
              <a:t>double </a:t>
            </a:r>
            <a:r>
              <a:rPr lang="en-US" b="1" dirty="0" err="1">
                <a:latin typeface="Courier New" charset="0"/>
                <a:ea typeface="ＭＳ Ｐゴシック" charset="0"/>
              </a:rPr>
              <a:t>cwnd</a:t>
            </a:r>
            <a:r>
              <a:rPr lang="en-US" dirty="0">
                <a:ea typeface="ＭＳ Ｐゴシック" charset="0"/>
              </a:rPr>
              <a:t> every RTT</a:t>
            </a:r>
          </a:p>
          <a:p>
            <a:pPr lvl="1">
              <a:buFont typeface="Wingdings" charset="0"/>
              <a:buChar char="§"/>
              <a:defRPr/>
            </a:pPr>
            <a:r>
              <a:rPr lang="en-US" dirty="0">
                <a:ea typeface="ＭＳ Ｐゴシック" charset="0"/>
              </a:rPr>
              <a:t>done by incrementing </a:t>
            </a:r>
            <a:r>
              <a:rPr lang="en-US" b="1" dirty="0" err="1">
                <a:latin typeface="Courier New" charset="0"/>
                <a:ea typeface="ＭＳ Ｐゴシック" charset="0"/>
              </a:rPr>
              <a:t>cwnd</a:t>
            </a:r>
            <a:r>
              <a:rPr lang="en-US" dirty="0">
                <a:ea typeface="ＭＳ Ｐゴシック" charset="0"/>
              </a:rPr>
              <a:t> for every ACK received</a:t>
            </a:r>
          </a:p>
          <a:p>
            <a:pPr>
              <a:buFont typeface="Wingdings" charset="0"/>
              <a:buChar char="v"/>
              <a:defRPr/>
            </a:pPr>
            <a:r>
              <a:rPr lang="en-US" i="1" u="sng" dirty="0">
                <a:solidFill>
                  <a:srgbClr val="CC0000"/>
                </a:solidFill>
                <a:ea typeface="ＭＳ Ｐゴシック" charset="0"/>
                <a:cs typeface="+mn-cs"/>
              </a:rPr>
              <a:t>summary:</a:t>
            </a:r>
            <a:r>
              <a:rPr lang="en-US" i="1" dirty="0">
                <a:solidFill>
                  <a:srgbClr val="CC0000"/>
                </a:solidFill>
                <a:ea typeface="ＭＳ Ｐゴシック" charset="0"/>
                <a:cs typeface="+mn-cs"/>
              </a:rPr>
              <a:t> </a:t>
            </a:r>
            <a:r>
              <a:rPr lang="en-US" dirty="0">
                <a:ea typeface="ＭＳ Ｐゴシック" charset="0"/>
                <a:cs typeface="+mn-cs"/>
              </a:rPr>
              <a:t>initial rate is slow but ramps up exponentially fast</a:t>
            </a:r>
          </a:p>
        </p:txBody>
      </p:sp>
      <p:sp>
        <p:nvSpPr>
          <p:cNvPr id="103430" name="Line 6"/>
          <p:cNvSpPr>
            <a:spLocks noChangeShapeType="1"/>
          </p:cNvSpPr>
          <p:nvPr/>
        </p:nvSpPr>
        <p:spPr bwMode="auto">
          <a:xfrm>
            <a:off x="5616575" y="2309813"/>
            <a:ext cx="2505075" cy="352425"/>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31" name="Text Box 8"/>
          <p:cNvSpPr txBox="1">
            <a:spLocks noChangeArrowheads="1"/>
          </p:cNvSpPr>
          <p:nvPr/>
        </p:nvSpPr>
        <p:spPr bwMode="auto">
          <a:xfrm>
            <a:off x="5213350" y="1171575"/>
            <a:ext cx="8699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Arial" charset="0"/>
              </a:rPr>
              <a:t>Host A</a:t>
            </a:r>
          </a:p>
        </p:txBody>
      </p:sp>
      <p:sp>
        <p:nvSpPr>
          <p:cNvPr id="103432" name="Text Box 9"/>
          <p:cNvSpPr txBox="1">
            <a:spLocks noChangeArrowheads="1"/>
          </p:cNvSpPr>
          <p:nvPr/>
        </p:nvSpPr>
        <p:spPr bwMode="auto">
          <a:xfrm rot="408567">
            <a:off x="6623050" y="2276475"/>
            <a:ext cx="1208088"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one segment</a:t>
            </a:r>
            <a:endParaRPr lang="en-US" sz="1000" smtClean="0">
              <a:latin typeface="Times New Roman" charset="0"/>
            </a:endParaRPr>
          </a:p>
        </p:txBody>
      </p:sp>
      <p:sp>
        <p:nvSpPr>
          <p:cNvPr id="103433" name="Text Box 10"/>
          <p:cNvSpPr txBox="1">
            <a:spLocks noChangeArrowheads="1"/>
          </p:cNvSpPr>
          <p:nvPr/>
        </p:nvSpPr>
        <p:spPr bwMode="auto">
          <a:xfrm rot="-5400000">
            <a:off x="5174456" y="2513807"/>
            <a:ext cx="52863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RTT</a:t>
            </a:r>
            <a:endParaRPr lang="en-US" sz="1000" smtClean="0">
              <a:latin typeface="Arial" charset="0"/>
            </a:endParaRPr>
          </a:p>
        </p:txBody>
      </p:sp>
      <p:sp>
        <p:nvSpPr>
          <p:cNvPr id="103434" name="Text Box 12"/>
          <p:cNvSpPr txBox="1">
            <a:spLocks noChangeArrowheads="1"/>
          </p:cNvSpPr>
          <p:nvPr/>
        </p:nvSpPr>
        <p:spPr bwMode="auto">
          <a:xfrm>
            <a:off x="7650163" y="1157288"/>
            <a:ext cx="86995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Arial" charset="0"/>
              </a:rPr>
              <a:t>Host B</a:t>
            </a:r>
          </a:p>
        </p:txBody>
      </p:sp>
      <p:sp>
        <p:nvSpPr>
          <p:cNvPr id="103435" name="Line 13"/>
          <p:cNvSpPr>
            <a:spLocks noChangeShapeType="1"/>
          </p:cNvSpPr>
          <p:nvPr/>
        </p:nvSpPr>
        <p:spPr bwMode="auto">
          <a:xfrm>
            <a:off x="5611813" y="2124075"/>
            <a:ext cx="0" cy="3848100"/>
          </a:xfrm>
          <a:prstGeom prst="line">
            <a:avLst/>
          </a:prstGeom>
          <a:noFill/>
          <a:ln w="19050">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36" name="Line 14"/>
          <p:cNvSpPr>
            <a:spLocks noChangeShapeType="1"/>
          </p:cNvSpPr>
          <p:nvPr/>
        </p:nvSpPr>
        <p:spPr bwMode="auto">
          <a:xfrm>
            <a:off x="8126413" y="2162175"/>
            <a:ext cx="0" cy="3848100"/>
          </a:xfrm>
          <a:prstGeom prst="line">
            <a:avLst/>
          </a:prstGeom>
          <a:noFill/>
          <a:ln w="19050">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37" name="Line 15"/>
          <p:cNvSpPr>
            <a:spLocks noChangeShapeType="1"/>
          </p:cNvSpPr>
          <p:nvPr/>
        </p:nvSpPr>
        <p:spPr bwMode="auto">
          <a:xfrm flipH="1" flipV="1">
            <a:off x="5430838" y="2273300"/>
            <a:ext cx="4762" cy="2190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38" name="Line 16"/>
          <p:cNvSpPr>
            <a:spLocks noChangeShapeType="1"/>
          </p:cNvSpPr>
          <p:nvPr/>
        </p:nvSpPr>
        <p:spPr bwMode="auto">
          <a:xfrm>
            <a:off x="5440363" y="2879725"/>
            <a:ext cx="4762" cy="22383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39" name="Line 17"/>
          <p:cNvSpPr>
            <a:spLocks noChangeShapeType="1"/>
          </p:cNvSpPr>
          <p:nvPr/>
        </p:nvSpPr>
        <p:spPr bwMode="auto">
          <a:xfrm flipV="1">
            <a:off x="5592763" y="2714625"/>
            <a:ext cx="2505075" cy="352425"/>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20847" name="Group 18"/>
          <p:cNvGrpSpPr>
            <a:grpSpLocks/>
          </p:cNvGrpSpPr>
          <p:nvPr/>
        </p:nvGrpSpPr>
        <p:grpSpPr bwMode="auto">
          <a:xfrm>
            <a:off x="7840663" y="5456238"/>
            <a:ext cx="615950" cy="366712"/>
            <a:chOff x="3317" y="3527"/>
            <a:chExt cx="388" cy="231"/>
          </a:xfrm>
        </p:grpSpPr>
        <p:sp>
          <p:nvSpPr>
            <p:cNvPr id="103494" name="Rectangle 19"/>
            <p:cNvSpPr>
              <a:spLocks noChangeArrowheads="1"/>
            </p:cNvSpPr>
            <p:nvPr/>
          </p:nvSpPr>
          <p:spPr bwMode="auto">
            <a:xfrm>
              <a:off x="3342" y="3576"/>
              <a:ext cx="324" cy="15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95" name="Text Box 20"/>
            <p:cNvSpPr txBox="1">
              <a:spLocks noChangeArrowheads="1"/>
            </p:cNvSpPr>
            <p:nvPr/>
          </p:nvSpPr>
          <p:spPr bwMode="auto">
            <a:xfrm>
              <a:off x="3317" y="3527"/>
              <a:ext cx="388" cy="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latin typeface="Arial" charset="0"/>
                </a:rPr>
                <a:t>time</a:t>
              </a:r>
              <a:endParaRPr lang="en-US" sz="1000" smtClean="0">
                <a:latin typeface="Arial" charset="0"/>
              </a:endParaRPr>
            </a:p>
          </p:txBody>
        </p:sp>
      </p:grpSp>
      <p:sp>
        <p:nvSpPr>
          <p:cNvPr id="103441" name="Line 21"/>
          <p:cNvSpPr>
            <a:spLocks noChangeShapeType="1"/>
          </p:cNvSpPr>
          <p:nvPr/>
        </p:nvSpPr>
        <p:spPr bwMode="auto">
          <a:xfrm>
            <a:off x="5621338" y="3090863"/>
            <a:ext cx="2505075" cy="352425"/>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42" name="Line 22"/>
          <p:cNvSpPr>
            <a:spLocks noChangeShapeType="1"/>
          </p:cNvSpPr>
          <p:nvPr/>
        </p:nvSpPr>
        <p:spPr bwMode="auto">
          <a:xfrm>
            <a:off x="5616575" y="3176588"/>
            <a:ext cx="2505075" cy="352425"/>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43" name="Line 23"/>
          <p:cNvSpPr>
            <a:spLocks noChangeShapeType="1"/>
          </p:cNvSpPr>
          <p:nvPr/>
        </p:nvSpPr>
        <p:spPr bwMode="auto">
          <a:xfrm flipV="1">
            <a:off x="5616575" y="3700463"/>
            <a:ext cx="2528888" cy="361950"/>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44" name="Line 24"/>
          <p:cNvSpPr>
            <a:spLocks noChangeShapeType="1"/>
          </p:cNvSpPr>
          <p:nvPr/>
        </p:nvSpPr>
        <p:spPr bwMode="auto">
          <a:xfrm flipV="1">
            <a:off x="5589588" y="3960813"/>
            <a:ext cx="2505075" cy="352425"/>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45" name="Text Box 25"/>
          <p:cNvSpPr txBox="1">
            <a:spLocks noChangeArrowheads="1"/>
          </p:cNvSpPr>
          <p:nvPr/>
        </p:nvSpPr>
        <p:spPr bwMode="auto">
          <a:xfrm rot="408567">
            <a:off x="6621463" y="3062288"/>
            <a:ext cx="127793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two segments</a:t>
            </a:r>
            <a:endParaRPr lang="en-US" sz="1000" smtClean="0">
              <a:latin typeface="Times New Roman" charset="0"/>
            </a:endParaRPr>
          </a:p>
        </p:txBody>
      </p:sp>
      <p:sp>
        <p:nvSpPr>
          <p:cNvPr id="103446" name="Text Box 26"/>
          <p:cNvSpPr txBox="1">
            <a:spLocks noChangeArrowheads="1"/>
          </p:cNvSpPr>
          <p:nvPr/>
        </p:nvSpPr>
        <p:spPr bwMode="auto">
          <a:xfrm rot="408567">
            <a:off x="6713538" y="4076700"/>
            <a:ext cx="1306512"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400" smtClean="0">
                <a:latin typeface="Arial" charset="0"/>
              </a:rPr>
              <a:t>four segments</a:t>
            </a:r>
            <a:endParaRPr lang="en-US" sz="1000" smtClean="0">
              <a:latin typeface="Times New Roman" charset="0"/>
            </a:endParaRPr>
          </a:p>
        </p:txBody>
      </p:sp>
      <p:grpSp>
        <p:nvGrpSpPr>
          <p:cNvPr id="120854" name="Group 27"/>
          <p:cNvGrpSpPr>
            <a:grpSpLocks/>
          </p:cNvGrpSpPr>
          <p:nvPr/>
        </p:nvGrpSpPr>
        <p:grpSpPr bwMode="auto">
          <a:xfrm>
            <a:off x="5611813" y="4095750"/>
            <a:ext cx="2519362" cy="652463"/>
            <a:chOff x="3954" y="2214"/>
            <a:chExt cx="1587" cy="411"/>
          </a:xfrm>
        </p:grpSpPr>
        <p:sp>
          <p:nvSpPr>
            <p:cNvPr id="103490" name="Line 28"/>
            <p:cNvSpPr>
              <a:spLocks noChangeShapeType="1"/>
            </p:cNvSpPr>
            <p:nvPr/>
          </p:nvSpPr>
          <p:spPr bwMode="auto">
            <a:xfrm>
              <a:off x="3963" y="2214"/>
              <a:ext cx="1578" cy="22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91" name="Line 29"/>
            <p:cNvSpPr>
              <a:spLocks noChangeShapeType="1"/>
            </p:cNvSpPr>
            <p:nvPr/>
          </p:nvSpPr>
          <p:spPr bwMode="auto">
            <a:xfrm>
              <a:off x="3954" y="2274"/>
              <a:ext cx="1578" cy="22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92" name="Line 30"/>
            <p:cNvSpPr>
              <a:spLocks noChangeShapeType="1"/>
            </p:cNvSpPr>
            <p:nvPr/>
          </p:nvSpPr>
          <p:spPr bwMode="auto">
            <a:xfrm>
              <a:off x="3963" y="2340"/>
              <a:ext cx="1578" cy="22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93" name="Line 31"/>
            <p:cNvSpPr>
              <a:spLocks noChangeShapeType="1"/>
            </p:cNvSpPr>
            <p:nvPr/>
          </p:nvSpPr>
          <p:spPr bwMode="auto">
            <a:xfrm>
              <a:off x="3957" y="2403"/>
              <a:ext cx="1578" cy="22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120855" name="Group 32"/>
          <p:cNvGrpSpPr>
            <a:grpSpLocks/>
          </p:cNvGrpSpPr>
          <p:nvPr/>
        </p:nvGrpSpPr>
        <p:grpSpPr bwMode="auto">
          <a:xfrm flipV="1">
            <a:off x="5897563" y="4476750"/>
            <a:ext cx="2228850" cy="604838"/>
            <a:chOff x="3954" y="2214"/>
            <a:chExt cx="1587" cy="411"/>
          </a:xfrm>
        </p:grpSpPr>
        <p:sp>
          <p:nvSpPr>
            <p:cNvPr id="103486" name="Line 33"/>
            <p:cNvSpPr>
              <a:spLocks noChangeShapeType="1"/>
            </p:cNvSpPr>
            <p:nvPr/>
          </p:nvSpPr>
          <p:spPr bwMode="auto">
            <a:xfrm>
              <a:off x="3963" y="2214"/>
              <a:ext cx="1578" cy="222"/>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87" name="Line 34"/>
            <p:cNvSpPr>
              <a:spLocks noChangeShapeType="1"/>
            </p:cNvSpPr>
            <p:nvPr/>
          </p:nvSpPr>
          <p:spPr bwMode="auto">
            <a:xfrm>
              <a:off x="3954" y="2274"/>
              <a:ext cx="1578" cy="220"/>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88" name="Line 35"/>
            <p:cNvSpPr>
              <a:spLocks noChangeShapeType="1"/>
            </p:cNvSpPr>
            <p:nvPr/>
          </p:nvSpPr>
          <p:spPr bwMode="auto">
            <a:xfrm>
              <a:off x="3963" y="2340"/>
              <a:ext cx="1578" cy="222"/>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89" name="Line 36"/>
            <p:cNvSpPr>
              <a:spLocks noChangeShapeType="1"/>
            </p:cNvSpPr>
            <p:nvPr/>
          </p:nvSpPr>
          <p:spPr bwMode="auto">
            <a:xfrm>
              <a:off x="3957" y="2403"/>
              <a:ext cx="1578" cy="222"/>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120857" name="Group 43"/>
          <p:cNvGrpSpPr>
            <a:grpSpLocks/>
          </p:cNvGrpSpPr>
          <p:nvPr/>
        </p:nvGrpSpPr>
        <p:grpSpPr bwMode="auto">
          <a:xfrm>
            <a:off x="5173663" y="1495425"/>
            <a:ext cx="654050" cy="601663"/>
            <a:chOff x="-44" y="1473"/>
            <a:chExt cx="981" cy="1105"/>
          </a:xfrm>
        </p:grpSpPr>
        <p:pic>
          <p:nvPicPr>
            <p:cNvPr id="120891" name="Picture 44"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92" name="Freeform 45"/>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0858" name="Group 46"/>
          <p:cNvGrpSpPr>
            <a:grpSpLocks/>
          </p:cNvGrpSpPr>
          <p:nvPr/>
        </p:nvGrpSpPr>
        <p:grpSpPr bwMode="auto">
          <a:xfrm>
            <a:off x="7908925" y="1509713"/>
            <a:ext cx="382588" cy="547687"/>
            <a:chOff x="4140" y="429"/>
            <a:chExt cx="1425" cy="2396"/>
          </a:xfrm>
        </p:grpSpPr>
        <p:sp>
          <p:nvSpPr>
            <p:cNvPr id="120859" name="Freeform 47"/>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53" name="Rectangle 48"/>
            <p:cNvSpPr>
              <a:spLocks noChangeArrowheads="1"/>
            </p:cNvSpPr>
            <p:nvPr/>
          </p:nvSpPr>
          <p:spPr bwMode="auto">
            <a:xfrm>
              <a:off x="4205" y="429"/>
              <a:ext cx="1047"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0861" name="Freeform 49"/>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62" name="Freeform 50"/>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56" name="Rectangle 51"/>
            <p:cNvSpPr>
              <a:spLocks noChangeArrowheads="1"/>
            </p:cNvSpPr>
            <p:nvPr/>
          </p:nvSpPr>
          <p:spPr bwMode="auto">
            <a:xfrm>
              <a:off x="4211" y="693"/>
              <a:ext cx="597"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20864" name="Group 52"/>
            <p:cNvGrpSpPr>
              <a:grpSpLocks/>
            </p:cNvGrpSpPr>
            <p:nvPr/>
          </p:nvGrpSpPr>
          <p:grpSpPr bwMode="auto">
            <a:xfrm>
              <a:off x="4749" y="668"/>
              <a:ext cx="581" cy="145"/>
              <a:chOff x="614" y="2568"/>
              <a:chExt cx="725" cy="139"/>
            </a:xfrm>
          </p:grpSpPr>
          <p:sp>
            <p:nvSpPr>
              <p:cNvPr id="103482" name="AutoShape 53"/>
              <p:cNvSpPr>
                <a:spLocks noChangeArrowheads="1"/>
              </p:cNvSpPr>
              <p:nvPr/>
            </p:nvSpPr>
            <p:spPr bwMode="auto">
              <a:xfrm>
                <a:off x="614" y="2565"/>
                <a:ext cx="723"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83" name="AutoShape 54"/>
              <p:cNvSpPr>
                <a:spLocks noChangeArrowheads="1"/>
              </p:cNvSpPr>
              <p:nvPr/>
            </p:nvSpPr>
            <p:spPr bwMode="auto">
              <a:xfrm>
                <a:off x="629" y="2579"/>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03458" name="Rectangle 55"/>
            <p:cNvSpPr>
              <a:spLocks noChangeArrowheads="1"/>
            </p:cNvSpPr>
            <p:nvPr/>
          </p:nvSpPr>
          <p:spPr bwMode="auto">
            <a:xfrm>
              <a:off x="4223" y="1019"/>
              <a:ext cx="597"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20866" name="Group 56"/>
            <p:cNvGrpSpPr>
              <a:grpSpLocks/>
            </p:cNvGrpSpPr>
            <p:nvPr/>
          </p:nvGrpSpPr>
          <p:grpSpPr bwMode="auto">
            <a:xfrm>
              <a:off x="4747" y="994"/>
              <a:ext cx="581" cy="134"/>
              <a:chOff x="614" y="2568"/>
              <a:chExt cx="725" cy="139"/>
            </a:xfrm>
          </p:grpSpPr>
          <p:sp>
            <p:nvSpPr>
              <p:cNvPr id="103480" name="AutoShape 57"/>
              <p:cNvSpPr>
                <a:spLocks noChangeArrowheads="1"/>
              </p:cNvSpPr>
              <p:nvPr/>
            </p:nvSpPr>
            <p:spPr bwMode="auto">
              <a:xfrm>
                <a:off x="617" y="2565"/>
                <a:ext cx="723" cy="14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81" name="AutoShape 58"/>
              <p:cNvSpPr>
                <a:spLocks noChangeArrowheads="1"/>
              </p:cNvSpPr>
              <p:nvPr/>
            </p:nvSpPr>
            <p:spPr bwMode="auto">
              <a:xfrm>
                <a:off x="631" y="2580"/>
                <a:ext cx="694" cy="11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03460" name="Rectangle 59"/>
            <p:cNvSpPr>
              <a:spLocks noChangeArrowheads="1"/>
            </p:cNvSpPr>
            <p:nvPr/>
          </p:nvSpPr>
          <p:spPr bwMode="auto">
            <a:xfrm>
              <a:off x="4217" y="1360"/>
              <a:ext cx="597" cy="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61" name="Rectangle 60"/>
            <p:cNvSpPr>
              <a:spLocks noChangeArrowheads="1"/>
            </p:cNvSpPr>
            <p:nvPr/>
          </p:nvSpPr>
          <p:spPr bwMode="auto">
            <a:xfrm>
              <a:off x="4229" y="1658"/>
              <a:ext cx="597" cy="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120869" name="Group 61"/>
            <p:cNvGrpSpPr>
              <a:grpSpLocks/>
            </p:cNvGrpSpPr>
            <p:nvPr/>
          </p:nvGrpSpPr>
          <p:grpSpPr bwMode="auto">
            <a:xfrm>
              <a:off x="4735" y="1627"/>
              <a:ext cx="582" cy="151"/>
              <a:chOff x="614" y="2568"/>
              <a:chExt cx="725" cy="139"/>
            </a:xfrm>
          </p:grpSpPr>
          <p:sp>
            <p:nvSpPr>
              <p:cNvPr id="103478" name="AutoShape 62"/>
              <p:cNvSpPr>
                <a:spLocks noChangeArrowheads="1"/>
              </p:cNvSpPr>
              <p:nvPr/>
            </p:nvSpPr>
            <p:spPr bwMode="auto">
              <a:xfrm>
                <a:off x="617" y="2571"/>
                <a:ext cx="722" cy="13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79" name="AutoShape 63"/>
              <p:cNvSpPr>
                <a:spLocks noChangeArrowheads="1"/>
              </p:cNvSpPr>
              <p:nvPr/>
            </p:nvSpPr>
            <p:spPr bwMode="auto">
              <a:xfrm>
                <a:off x="631" y="2584"/>
                <a:ext cx="692"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20870" name="Freeform 64"/>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0871" name="Group 65"/>
            <p:cNvGrpSpPr>
              <a:grpSpLocks/>
            </p:cNvGrpSpPr>
            <p:nvPr/>
          </p:nvGrpSpPr>
          <p:grpSpPr bwMode="auto">
            <a:xfrm>
              <a:off x="4739" y="1327"/>
              <a:ext cx="582" cy="139"/>
              <a:chOff x="614" y="2568"/>
              <a:chExt cx="725" cy="139"/>
            </a:xfrm>
          </p:grpSpPr>
          <p:sp>
            <p:nvSpPr>
              <p:cNvPr id="103476" name="AutoShape 66"/>
              <p:cNvSpPr>
                <a:spLocks noChangeArrowheads="1"/>
              </p:cNvSpPr>
              <p:nvPr/>
            </p:nvSpPr>
            <p:spPr bwMode="auto">
              <a:xfrm>
                <a:off x="612" y="2566"/>
                <a:ext cx="729"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77" name="AutoShape 67"/>
              <p:cNvSpPr>
                <a:spLocks noChangeArrowheads="1"/>
              </p:cNvSpPr>
              <p:nvPr/>
            </p:nvSpPr>
            <p:spPr bwMode="auto">
              <a:xfrm>
                <a:off x="626" y="2580"/>
                <a:ext cx="700"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03465" name="Rectangle 68"/>
            <p:cNvSpPr>
              <a:spLocks noChangeArrowheads="1"/>
            </p:cNvSpPr>
            <p:nvPr/>
          </p:nvSpPr>
          <p:spPr bwMode="auto">
            <a:xfrm>
              <a:off x="5252" y="429"/>
              <a:ext cx="65" cy="2292"/>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0873" name="Freeform 69"/>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74" name="Freeform 70"/>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68" name="Oval 71"/>
            <p:cNvSpPr>
              <a:spLocks noChangeArrowheads="1"/>
            </p:cNvSpPr>
            <p:nvPr/>
          </p:nvSpPr>
          <p:spPr bwMode="auto">
            <a:xfrm>
              <a:off x="5518" y="2610"/>
              <a:ext cx="47"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20876" name="Freeform 72"/>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70" name="AutoShape 73"/>
            <p:cNvSpPr>
              <a:spLocks noChangeArrowheads="1"/>
            </p:cNvSpPr>
            <p:nvPr/>
          </p:nvSpPr>
          <p:spPr bwMode="auto">
            <a:xfrm>
              <a:off x="4140" y="2679"/>
              <a:ext cx="1200" cy="146"/>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71" name="AutoShape 74"/>
            <p:cNvSpPr>
              <a:spLocks noChangeArrowheads="1"/>
            </p:cNvSpPr>
            <p:nvPr/>
          </p:nvSpPr>
          <p:spPr bwMode="auto">
            <a:xfrm>
              <a:off x="4205" y="2714"/>
              <a:ext cx="1070" cy="7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72" name="Oval 75"/>
            <p:cNvSpPr>
              <a:spLocks noChangeArrowheads="1"/>
            </p:cNvSpPr>
            <p:nvPr/>
          </p:nvSpPr>
          <p:spPr bwMode="auto">
            <a:xfrm>
              <a:off x="4306" y="2381"/>
              <a:ext cx="160"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73" name="Oval 76"/>
            <p:cNvSpPr>
              <a:spLocks noChangeArrowheads="1"/>
            </p:cNvSpPr>
            <p:nvPr/>
          </p:nvSpPr>
          <p:spPr bwMode="auto">
            <a:xfrm>
              <a:off x="4489" y="2387"/>
              <a:ext cx="160" cy="139"/>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103474" name="Oval 77"/>
            <p:cNvSpPr>
              <a:spLocks noChangeArrowheads="1"/>
            </p:cNvSpPr>
            <p:nvPr/>
          </p:nvSpPr>
          <p:spPr bwMode="auto">
            <a:xfrm>
              <a:off x="4660" y="2381"/>
              <a:ext cx="160" cy="139"/>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3475" name="Rectangle 78"/>
            <p:cNvSpPr>
              <a:spLocks noChangeArrowheads="1"/>
            </p:cNvSpPr>
            <p:nvPr/>
          </p:nvSpPr>
          <p:spPr bwMode="auto">
            <a:xfrm>
              <a:off x="5062" y="1832"/>
              <a:ext cx="83" cy="764"/>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 name="Title 1"/>
          <p:cNvSpPr>
            <a:spLocks noGrp="1"/>
          </p:cNvSpPr>
          <p:nvPr>
            <p:ph type="title"/>
          </p:nvPr>
        </p:nvSpPr>
        <p:spPr/>
        <p:txBody>
          <a:bodyPr>
            <a:normAutofit fontScale="90000"/>
          </a:bodyPr>
          <a:lstStyle/>
          <a:p>
            <a:r>
              <a:rPr lang="en-US" dirty="0" smtClean="0"/>
              <a:t>TCP Congestion Control</a:t>
            </a:r>
            <a:endParaRPr lang="en-US" dirty="0"/>
          </a:p>
        </p:txBody>
      </p:sp>
      <p:sp>
        <p:nvSpPr>
          <p:cNvPr id="3" name="TextBox 2"/>
          <p:cNvSpPr txBox="1"/>
          <p:nvPr/>
        </p:nvSpPr>
        <p:spPr>
          <a:xfrm>
            <a:off x="601663" y="812225"/>
            <a:ext cx="1869230" cy="584775"/>
          </a:xfrm>
          <a:prstGeom prst="rect">
            <a:avLst/>
          </a:prstGeom>
          <a:noFill/>
        </p:spPr>
        <p:txBody>
          <a:bodyPr wrap="none" rtlCol="0">
            <a:spAutoFit/>
          </a:bodyPr>
          <a:lstStyle/>
          <a:p>
            <a:r>
              <a:rPr lang="en-US" sz="3200" dirty="0" smtClean="0">
                <a:solidFill>
                  <a:srgbClr val="FF0000"/>
                </a:solidFill>
              </a:rPr>
              <a:t>Slow Start</a:t>
            </a:r>
            <a:endParaRPr lang="en-US" sz="3200" dirty="0">
              <a:solidFill>
                <a:srgbClr val="FF0000"/>
              </a:solidFill>
            </a:endParaRPr>
          </a:p>
        </p:txBody>
      </p:sp>
    </p:spTree>
    <p:extLst>
      <p:ext uri="{BB962C8B-B14F-4D97-AF65-F5344CB8AC3E}">
        <p14:creationId xmlns:p14="http://schemas.microsoft.com/office/powerpoint/2010/main" val="33123932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2"/>
          <p:cNvSpPr>
            <a:spLocks noGrp="1" noChangeArrowheads="1"/>
          </p:cNvSpPr>
          <p:nvPr>
            <p:ph type="title"/>
          </p:nvPr>
        </p:nvSpPr>
        <p:spPr/>
        <p:txBody>
          <a:bodyPr>
            <a:normAutofit fontScale="90000"/>
          </a:bodyPr>
          <a:lstStyle/>
          <a:p>
            <a:pPr>
              <a:defRPr/>
            </a:pPr>
            <a:r>
              <a:rPr lang="en-US" dirty="0" smtClean="0">
                <a:ea typeface="ＭＳ Ｐゴシック" charset="0"/>
                <a:cs typeface="+mj-cs"/>
              </a:rPr>
              <a:t>TCP</a:t>
            </a:r>
            <a:r>
              <a:rPr lang="en-US" dirty="0">
                <a:ea typeface="ＭＳ Ｐゴシック" charset="0"/>
              </a:rPr>
              <a:t> </a:t>
            </a:r>
            <a:r>
              <a:rPr lang="en-US" dirty="0" smtClean="0">
                <a:ea typeface="ＭＳ Ｐゴシック" charset="0"/>
              </a:rPr>
              <a:t>Congestion Control</a:t>
            </a:r>
            <a:endParaRPr lang="en-US" dirty="0">
              <a:ea typeface="ＭＳ Ｐゴシック" charset="0"/>
              <a:cs typeface="+mj-cs"/>
            </a:endParaRPr>
          </a:p>
        </p:txBody>
      </p:sp>
      <p:sp>
        <p:nvSpPr>
          <p:cNvPr id="104454" name="Rectangle 3"/>
          <p:cNvSpPr>
            <a:spLocks noGrp="1" noChangeArrowheads="1"/>
          </p:cNvSpPr>
          <p:nvPr>
            <p:ph type="body" sz="half" idx="1"/>
          </p:nvPr>
        </p:nvSpPr>
        <p:spPr>
          <a:xfrm>
            <a:off x="381000" y="1524000"/>
            <a:ext cx="8577263" cy="2438400"/>
          </a:xfrm>
        </p:spPr>
        <p:txBody>
          <a:bodyPr>
            <a:normAutofit fontScale="62500" lnSpcReduction="20000"/>
          </a:bodyPr>
          <a:lstStyle/>
          <a:p>
            <a:pPr>
              <a:buFont typeface="Wingdings" charset="0"/>
              <a:buChar char="v"/>
              <a:defRPr/>
            </a:pPr>
            <a:r>
              <a:rPr lang="en-US" sz="3200">
                <a:ea typeface="ＭＳ Ｐゴシック" charset="0"/>
                <a:cs typeface="+mn-cs"/>
              </a:rPr>
              <a:t>loss indicated by timeout:</a:t>
            </a:r>
          </a:p>
          <a:p>
            <a:pPr lvl="1">
              <a:buFont typeface="Wingdings" charset="0"/>
              <a:buChar char="§"/>
              <a:defRPr/>
            </a:pPr>
            <a:r>
              <a:rPr lang="en-US" sz="2800" b="1">
                <a:latin typeface="Courier New" charset="0"/>
                <a:ea typeface="ＭＳ Ｐゴシック" charset="0"/>
              </a:rPr>
              <a:t>cwnd</a:t>
            </a:r>
            <a:r>
              <a:rPr lang="en-US" sz="2800">
                <a:ea typeface="ＭＳ Ｐゴシック" charset="0"/>
              </a:rPr>
              <a:t> set to 1 MSS; </a:t>
            </a:r>
          </a:p>
          <a:p>
            <a:pPr lvl="1">
              <a:buFont typeface="Wingdings" charset="0"/>
              <a:buChar char="§"/>
              <a:defRPr/>
            </a:pPr>
            <a:r>
              <a:rPr lang="en-US" sz="2800">
                <a:ea typeface="ＭＳ Ｐゴシック" charset="0"/>
              </a:rPr>
              <a:t>window then grows exponentially (as in slow start) to threshold, then grows linearly</a:t>
            </a:r>
          </a:p>
          <a:p>
            <a:pPr>
              <a:buFont typeface="Wingdings" charset="0"/>
              <a:buChar char="v"/>
              <a:defRPr/>
            </a:pPr>
            <a:r>
              <a:rPr lang="en-US" sz="3200">
                <a:ea typeface="ＭＳ Ｐゴシック" charset="0"/>
                <a:cs typeface="+mn-cs"/>
              </a:rPr>
              <a:t>loss indicated by 3 duplicate ACKs: </a:t>
            </a:r>
            <a:r>
              <a:rPr lang="en-US">
                <a:ea typeface="ＭＳ Ｐゴシック" charset="0"/>
                <a:cs typeface="+mn-cs"/>
              </a:rPr>
              <a:t>TCP RENO</a:t>
            </a:r>
          </a:p>
          <a:p>
            <a:pPr lvl="1">
              <a:buFont typeface="Wingdings" charset="0"/>
              <a:buChar char="§"/>
              <a:defRPr/>
            </a:pPr>
            <a:r>
              <a:rPr lang="en-US" sz="2800">
                <a:ea typeface="ＭＳ Ｐゴシック" charset="0"/>
              </a:rPr>
              <a:t>dup ACKs indicate network capable of  delivering some segments </a:t>
            </a:r>
          </a:p>
          <a:p>
            <a:pPr lvl="1">
              <a:buFont typeface="Wingdings" charset="0"/>
              <a:buChar char="§"/>
              <a:defRPr/>
            </a:pPr>
            <a:r>
              <a:rPr lang="en-US" sz="2800" b="1">
                <a:latin typeface="Courier New" charset="0"/>
                <a:ea typeface="ＭＳ Ｐゴシック" charset="0"/>
              </a:rPr>
              <a:t>cwnd</a:t>
            </a:r>
            <a:r>
              <a:rPr lang="en-US" sz="2800">
                <a:ea typeface="ＭＳ Ｐゴシック" charset="0"/>
              </a:rPr>
              <a:t> is cut in half window then grows linearly</a:t>
            </a:r>
          </a:p>
          <a:p>
            <a:pPr>
              <a:buFont typeface="Wingdings" charset="0"/>
              <a:buChar char="v"/>
              <a:defRPr/>
            </a:pPr>
            <a:r>
              <a:rPr lang="en-US" sz="3200">
                <a:ea typeface="ＭＳ Ｐゴシック" charset="0"/>
                <a:cs typeface="+mn-cs"/>
              </a:rPr>
              <a:t>TCP Tahoe always sets </a:t>
            </a:r>
            <a:r>
              <a:rPr lang="en-US" b="1">
                <a:latin typeface="Courier New" charset="0"/>
                <a:ea typeface="ＭＳ Ｐゴシック" charset="0"/>
                <a:cs typeface="+mn-cs"/>
              </a:rPr>
              <a:t>cwnd</a:t>
            </a:r>
            <a:r>
              <a:rPr lang="en-US" sz="3200">
                <a:ea typeface="ＭＳ Ｐゴシック" charset="0"/>
                <a:cs typeface="+mn-cs"/>
              </a:rPr>
              <a:t> to 1 (timeout or 3 duplicate acks)</a:t>
            </a:r>
          </a:p>
          <a:p>
            <a:pPr lvl="1">
              <a:buFont typeface="Wingdings" charset="0"/>
              <a:buChar char="§"/>
              <a:defRPr/>
            </a:pPr>
            <a:endParaRPr lang="en-US" sz="2800">
              <a:ea typeface="ＭＳ Ｐゴシック" charset="0"/>
            </a:endParaRPr>
          </a:p>
        </p:txBody>
      </p:sp>
      <p:sp>
        <p:nvSpPr>
          <p:cNvPr id="7" name="TextBox 6"/>
          <p:cNvSpPr txBox="1"/>
          <p:nvPr/>
        </p:nvSpPr>
        <p:spPr>
          <a:xfrm>
            <a:off x="601663" y="812225"/>
            <a:ext cx="5286768" cy="584775"/>
          </a:xfrm>
          <a:prstGeom prst="rect">
            <a:avLst/>
          </a:prstGeom>
          <a:noFill/>
        </p:spPr>
        <p:txBody>
          <a:bodyPr wrap="none" rtlCol="0">
            <a:spAutoFit/>
          </a:bodyPr>
          <a:lstStyle/>
          <a:p>
            <a:r>
              <a:rPr lang="en-US" sz="3200" dirty="0" smtClean="0">
                <a:solidFill>
                  <a:srgbClr val="FF0000"/>
                </a:solidFill>
              </a:rPr>
              <a:t>Detecting and Reacting to Loss</a:t>
            </a:r>
            <a:endParaRPr lang="en-US" sz="3200" dirty="0">
              <a:solidFill>
                <a:srgbClr val="FF0000"/>
              </a:solidFill>
            </a:endParaRPr>
          </a:p>
        </p:txBody>
      </p:sp>
    </p:spTree>
    <p:extLst>
      <p:ext uri="{BB962C8B-B14F-4D97-AF65-F5344CB8AC3E}">
        <p14:creationId xmlns:p14="http://schemas.microsoft.com/office/powerpoint/2010/main" val="12311566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3"/>
          <p:cNvSpPr>
            <a:spLocks noGrp="1" noChangeArrowheads="1"/>
          </p:cNvSpPr>
          <p:nvPr>
            <p:ph type="body" sz="half" idx="1"/>
          </p:nvPr>
        </p:nvSpPr>
        <p:spPr>
          <a:xfrm>
            <a:off x="533400" y="1219200"/>
            <a:ext cx="2819400" cy="2514600"/>
          </a:xfrm>
        </p:spPr>
        <p:txBody>
          <a:bodyPr>
            <a:normAutofit fontScale="85000" lnSpcReduction="20000"/>
          </a:bodyPr>
          <a:lstStyle/>
          <a:p>
            <a:pPr>
              <a:buFont typeface="Wingdings" charset="0"/>
              <a:buNone/>
              <a:defRPr/>
            </a:pPr>
            <a:r>
              <a:rPr lang="en-US" sz="2400">
                <a:solidFill>
                  <a:srgbClr val="FF0000"/>
                </a:solidFill>
                <a:ea typeface="ＭＳ Ｐゴシック" charset="0"/>
                <a:cs typeface="+mn-cs"/>
              </a:rPr>
              <a:t>Q:</a:t>
            </a:r>
            <a:r>
              <a:rPr lang="en-US" sz="2400">
                <a:ea typeface="ＭＳ Ｐゴシック" charset="0"/>
                <a:cs typeface="+mn-cs"/>
              </a:rPr>
              <a:t> when should the exponential increase switch to linear? </a:t>
            </a:r>
          </a:p>
          <a:p>
            <a:pPr>
              <a:buFont typeface="Wingdings" charset="0"/>
              <a:buNone/>
              <a:defRPr/>
            </a:pPr>
            <a:r>
              <a:rPr lang="en-US" sz="2400">
                <a:solidFill>
                  <a:srgbClr val="FF0000"/>
                </a:solidFill>
                <a:ea typeface="ＭＳ Ｐゴシック" charset="0"/>
                <a:cs typeface="+mn-cs"/>
              </a:rPr>
              <a:t>A:</a:t>
            </a:r>
            <a:r>
              <a:rPr lang="en-US" sz="2400">
                <a:ea typeface="ＭＳ Ｐゴシック" charset="0"/>
                <a:cs typeface="+mn-cs"/>
              </a:rPr>
              <a:t> when </a:t>
            </a:r>
            <a:r>
              <a:rPr lang="en-US" sz="2400" b="1">
                <a:latin typeface="Courier New" charset="0"/>
                <a:ea typeface="ＭＳ Ｐゴシック" charset="0"/>
                <a:cs typeface="+mn-cs"/>
              </a:rPr>
              <a:t>cwnd</a:t>
            </a:r>
            <a:r>
              <a:rPr lang="en-US" sz="2400">
                <a:ea typeface="ＭＳ Ｐゴシック" charset="0"/>
                <a:cs typeface="+mn-cs"/>
              </a:rPr>
              <a:t> gets to 1/2 of its value before timeout.</a:t>
            </a:r>
          </a:p>
          <a:p>
            <a:pPr>
              <a:buFont typeface="Wingdings" charset="0"/>
              <a:buNone/>
              <a:defRPr/>
            </a:pPr>
            <a:endParaRPr lang="en-US" sz="2400">
              <a:ea typeface="ＭＳ Ｐゴシック" charset="0"/>
              <a:cs typeface="+mn-cs"/>
            </a:endParaRPr>
          </a:p>
          <a:p>
            <a:pPr>
              <a:buFont typeface="Wingdings" charset="0"/>
              <a:buNone/>
              <a:defRPr/>
            </a:pPr>
            <a:r>
              <a:rPr lang="en-US">
                <a:ea typeface="ＭＳ Ｐゴシック" charset="0"/>
                <a:cs typeface="+mn-cs"/>
              </a:rPr>
              <a:t> </a:t>
            </a:r>
          </a:p>
        </p:txBody>
      </p:sp>
      <p:sp>
        <p:nvSpPr>
          <p:cNvPr id="105477" name="Rectangle 4"/>
          <p:cNvSpPr>
            <a:spLocks noGrp="1" noChangeArrowheads="1"/>
          </p:cNvSpPr>
          <p:nvPr>
            <p:ph type="body" sz="half" idx="2"/>
          </p:nvPr>
        </p:nvSpPr>
        <p:spPr>
          <a:xfrm>
            <a:off x="533400" y="3962400"/>
            <a:ext cx="3810000" cy="1905000"/>
          </a:xfrm>
        </p:spPr>
        <p:txBody>
          <a:bodyPr>
            <a:normAutofit fontScale="92500" lnSpcReduction="10000"/>
          </a:bodyPr>
          <a:lstStyle/>
          <a:p>
            <a:pPr>
              <a:buFont typeface="Wingdings" charset="0"/>
              <a:buNone/>
              <a:defRPr/>
            </a:pPr>
            <a:r>
              <a:rPr lang="en-US" u="sng">
                <a:solidFill>
                  <a:srgbClr val="FF0000"/>
                </a:solidFill>
                <a:ea typeface="ＭＳ Ｐゴシック" charset="0"/>
                <a:cs typeface="+mn-cs"/>
              </a:rPr>
              <a:t>Implementation:</a:t>
            </a:r>
            <a:endParaRPr lang="en-US">
              <a:ea typeface="ＭＳ Ｐゴシック" charset="0"/>
              <a:cs typeface="+mn-cs"/>
            </a:endParaRPr>
          </a:p>
          <a:p>
            <a:pPr>
              <a:buFont typeface="Wingdings" charset="0"/>
              <a:buChar char="v"/>
              <a:defRPr/>
            </a:pPr>
            <a:r>
              <a:rPr lang="en-US" sz="2400">
                <a:ea typeface="ＭＳ Ｐゴシック" charset="0"/>
                <a:cs typeface="+mn-cs"/>
              </a:rPr>
              <a:t>variable </a:t>
            </a:r>
            <a:r>
              <a:rPr lang="en-US" sz="2400" b="1">
                <a:latin typeface="Courier New" charset="0"/>
                <a:ea typeface="ＭＳ Ｐゴシック" charset="0"/>
                <a:cs typeface="+mn-cs"/>
              </a:rPr>
              <a:t>ssthresh</a:t>
            </a:r>
            <a:r>
              <a:rPr lang="en-US" sz="2400">
                <a:latin typeface="Courier New" charset="0"/>
                <a:ea typeface="ＭＳ Ｐゴシック" charset="0"/>
                <a:cs typeface="+mn-cs"/>
              </a:rPr>
              <a:t> </a:t>
            </a:r>
          </a:p>
          <a:p>
            <a:pPr>
              <a:buFont typeface="Wingdings" charset="0"/>
              <a:buChar char="v"/>
              <a:defRPr/>
            </a:pPr>
            <a:r>
              <a:rPr lang="en-US" sz="2400">
                <a:ea typeface="ＭＳ Ｐゴシック" charset="0"/>
                <a:cs typeface="+mn-cs"/>
              </a:rPr>
              <a:t>on loss event, </a:t>
            </a:r>
            <a:r>
              <a:rPr lang="en-US" sz="2400" b="1">
                <a:latin typeface="Courier New" charset="0"/>
                <a:ea typeface="ＭＳ Ｐゴシック" charset="0"/>
                <a:cs typeface="+mn-cs"/>
              </a:rPr>
              <a:t>ssthresh</a:t>
            </a:r>
            <a:r>
              <a:rPr lang="en-US" sz="2400">
                <a:ea typeface="ＭＳ Ｐゴシック" charset="0"/>
                <a:cs typeface="+mn-cs"/>
              </a:rPr>
              <a:t> is set to 1/2 of </a:t>
            </a:r>
            <a:r>
              <a:rPr lang="en-US" sz="2400" b="1">
                <a:latin typeface="Courier New" charset="0"/>
                <a:ea typeface="ＭＳ Ｐゴシック" charset="0"/>
                <a:cs typeface="+mn-cs"/>
              </a:rPr>
              <a:t>cwnd</a:t>
            </a:r>
            <a:r>
              <a:rPr lang="en-US" sz="2400">
                <a:latin typeface="Courier New" charset="0"/>
                <a:ea typeface="ＭＳ Ｐゴシック" charset="0"/>
                <a:cs typeface="+mn-cs"/>
              </a:rPr>
              <a:t> </a:t>
            </a:r>
            <a:r>
              <a:rPr lang="en-US" sz="2400">
                <a:ea typeface="ＭＳ Ｐゴシック" charset="0"/>
                <a:cs typeface="+mn-cs"/>
              </a:rPr>
              <a:t>just before loss event</a:t>
            </a:r>
          </a:p>
        </p:txBody>
      </p:sp>
      <p:pic>
        <p:nvPicPr>
          <p:cNvPr id="10547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025" y="1770063"/>
            <a:ext cx="5105400" cy="291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p:txBody>
          <a:bodyPr>
            <a:normAutofit fontScale="90000"/>
          </a:bodyPr>
          <a:lstStyle/>
          <a:p>
            <a:r>
              <a:rPr lang="en-US" dirty="0" smtClean="0"/>
              <a:t>TCP Congestion Control</a:t>
            </a:r>
            <a:endParaRPr lang="en-US" dirty="0"/>
          </a:p>
        </p:txBody>
      </p:sp>
      <p:sp>
        <p:nvSpPr>
          <p:cNvPr id="10" name="TextBox 9"/>
          <p:cNvSpPr txBox="1"/>
          <p:nvPr/>
        </p:nvSpPr>
        <p:spPr>
          <a:xfrm>
            <a:off x="601663" y="730250"/>
            <a:ext cx="8114529" cy="1077218"/>
          </a:xfrm>
          <a:prstGeom prst="rect">
            <a:avLst/>
          </a:prstGeom>
          <a:noFill/>
        </p:spPr>
        <p:txBody>
          <a:bodyPr wrap="none" rtlCol="0">
            <a:spAutoFit/>
          </a:bodyPr>
          <a:lstStyle/>
          <a:p>
            <a:r>
              <a:rPr lang="en-US" sz="3200" dirty="0" smtClean="0">
                <a:solidFill>
                  <a:srgbClr val="FF0000"/>
                </a:solidFill>
              </a:rPr>
              <a:t>Switching from Slow Start to </a:t>
            </a:r>
          </a:p>
          <a:p>
            <a:r>
              <a:rPr lang="en-US" sz="3200" dirty="0">
                <a:solidFill>
                  <a:srgbClr val="FF0000"/>
                </a:solidFill>
              </a:rPr>
              <a:t> </a:t>
            </a:r>
            <a:r>
              <a:rPr lang="en-US" sz="3200" dirty="0" smtClean="0">
                <a:solidFill>
                  <a:srgbClr val="FF0000"/>
                </a:solidFill>
              </a:rPr>
              <a:t>                                    Congestion Avoidance (CA)</a:t>
            </a:r>
            <a:endParaRPr lang="en-US" sz="3200" dirty="0">
              <a:solidFill>
                <a:srgbClr val="FF0000"/>
              </a:solidFill>
            </a:endParaRPr>
          </a:p>
        </p:txBody>
      </p:sp>
    </p:spTree>
    <p:extLst>
      <p:ext uri="{BB962C8B-B14F-4D97-AF65-F5344CB8AC3E}">
        <p14:creationId xmlns:p14="http://schemas.microsoft.com/office/powerpoint/2010/main" val="38265212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4672" name="Group 240"/>
          <p:cNvGrpSpPr>
            <a:grpSpLocks/>
          </p:cNvGrpSpPr>
          <p:nvPr/>
        </p:nvGrpSpPr>
        <p:grpSpPr bwMode="auto">
          <a:xfrm>
            <a:off x="3441700" y="2908300"/>
            <a:ext cx="2133600" cy="814388"/>
            <a:chOff x="2168" y="1727"/>
            <a:chExt cx="1344" cy="513"/>
          </a:xfrm>
        </p:grpSpPr>
        <p:grpSp>
          <p:nvGrpSpPr>
            <p:cNvPr id="124010" name="Group 171"/>
            <p:cNvGrpSpPr>
              <a:grpSpLocks/>
            </p:cNvGrpSpPr>
            <p:nvPr/>
          </p:nvGrpSpPr>
          <p:grpSpPr bwMode="auto">
            <a:xfrm>
              <a:off x="2280" y="1727"/>
              <a:ext cx="1118" cy="513"/>
              <a:chOff x="2280" y="1727"/>
              <a:chExt cx="1118" cy="513"/>
            </a:xfrm>
          </p:grpSpPr>
          <p:sp>
            <p:nvSpPr>
              <p:cNvPr id="106605" name="Text Box 172"/>
              <p:cNvSpPr txBox="1">
                <a:spLocks noChangeArrowheads="1"/>
              </p:cNvSpPr>
              <p:nvPr/>
            </p:nvSpPr>
            <p:spPr bwMode="auto">
              <a:xfrm>
                <a:off x="2640" y="1727"/>
                <a:ext cx="377"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eaLnBrk="1" hangingPunct="1">
                  <a:defRPr/>
                </a:pPr>
                <a:r>
                  <a:rPr lang="en-US" sz="1000" smtClean="0">
                    <a:latin typeface="Arial" charset="0"/>
                  </a:rPr>
                  <a:t>timeout</a:t>
                </a:r>
              </a:p>
            </p:txBody>
          </p:sp>
          <p:sp>
            <p:nvSpPr>
              <p:cNvPr id="106606" name="Text Box 173"/>
              <p:cNvSpPr txBox="1">
                <a:spLocks noChangeArrowheads="1"/>
              </p:cNvSpPr>
              <p:nvPr/>
            </p:nvSpPr>
            <p:spPr bwMode="auto">
              <a:xfrm>
                <a:off x="2280" y="1838"/>
                <a:ext cx="1118" cy="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eaLnBrk="1" hangingPunct="1">
                  <a:lnSpc>
                    <a:spcPct val="85000"/>
                  </a:lnSpc>
                  <a:defRPr/>
                </a:pPr>
                <a:r>
                  <a:rPr lang="en-US" sz="1000" smtClean="0">
                    <a:latin typeface="Arial" charset="0"/>
                  </a:rPr>
                  <a:t>ssthresh = cwnd/2</a:t>
                </a:r>
              </a:p>
              <a:p>
                <a:pPr eaLnBrk="1" hangingPunct="1">
                  <a:lnSpc>
                    <a:spcPct val="85000"/>
                  </a:lnSpc>
                  <a:defRPr/>
                </a:pPr>
                <a:r>
                  <a:rPr lang="en-US" sz="1000" smtClean="0">
                    <a:latin typeface="Arial" charset="0"/>
                  </a:rPr>
                  <a:t>cwnd = 1 MSS</a:t>
                </a:r>
              </a:p>
              <a:p>
                <a:pPr eaLnBrk="1" hangingPunct="1">
                  <a:lnSpc>
                    <a:spcPct val="85000"/>
                  </a:lnSpc>
                  <a:defRPr/>
                </a:pPr>
                <a:r>
                  <a:rPr lang="en-US" sz="1000" smtClean="0">
                    <a:latin typeface="Arial" charset="0"/>
                  </a:rPr>
                  <a:t>dupACKcount = 0</a:t>
                </a:r>
              </a:p>
              <a:p>
                <a:pPr eaLnBrk="1" hangingPunct="1">
                  <a:lnSpc>
                    <a:spcPct val="85000"/>
                  </a:lnSpc>
                  <a:defRPr/>
                </a:pPr>
                <a:r>
                  <a:rPr lang="en-US" sz="1000" i="1" smtClean="0">
                    <a:solidFill>
                      <a:srgbClr val="000099"/>
                    </a:solidFill>
                    <a:latin typeface="Arial" charset="0"/>
                  </a:rPr>
                  <a:t>retransmit missing segment</a:t>
                </a:r>
                <a:r>
                  <a:rPr lang="en-US" sz="1200" smtClean="0">
                    <a:latin typeface="Arial" charset="0"/>
                  </a:rPr>
                  <a:t> </a:t>
                </a:r>
              </a:p>
            </p:txBody>
          </p:sp>
          <p:sp>
            <p:nvSpPr>
              <p:cNvPr id="106607" name="Line 174"/>
              <p:cNvSpPr>
                <a:spLocks noChangeShapeType="1"/>
              </p:cNvSpPr>
              <p:nvPr/>
            </p:nvSpPr>
            <p:spPr bwMode="auto">
              <a:xfrm>
                <a:off x="2491" y="1857"/>
                <a:ext cx="69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sp>
          <p:nvSpPr>
            <p:cNvPr id="106604" name="Line 175"/>
            <p:cNvSpPr>
              <a:spLocks noChangeShapeType="1"/>
            </p:cNvSpPr>
            <p:nvPr/>
          </p:nvSpPr>
          <p:spPr bwMode="auto">
            <a:xfrm flipH="1">
              <a:off x="2168" y="1734"/>
              <a:ext cx="13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74671" name="Group 239"/>
          <p:cNvGrpSpPr>
            <a:grpSpLocks/>
          </p:cNvGrpSpPr>
          <p:nvPr/>
        </p:nvGrpSpPr>
        <p:grpSpPr bwMode="auto">
          <a:xfrm>
            <a:off x="3471863" y="2432050"/>
            <a:ext cx="2133600" cy="398463"/>
            <a:chOff x="2187" y="1427"/>
            <a:chExt cx="1344" cy="251"/>
          </a:xfrm>
        </p:grpSpPr>
        <p:sp>
          <p:nvSpPr>
            <p:cNvPr id="106597" name="Line 176"/>
            <p:cNvSpPr>
              <a:spLocks noChangeShapeType="1"/>
            </p:cNvSpPr>
            <p:nvPr/>
          </p:nvSpPr>
          <p:spPr bwMode="auto">
            <a:xfrm flipH="1">
              <a:off x="2187" y="1673"/>
              <a:ext cx="1344"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06598" name="Text Box 181"/>
            <p:cNvSpPr txBox="1">
              <a:spLocks noChangeArrowheads="1"/>
            </p:cNvSpPr>
            <p:nvPr/>
          </p:nvSpPr>
          <p:spPr bwMode="auto">
            <a:xfrm>
              <a:off x="2740" y="1543"/>
              <a:ext cx="171"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eaLnBrk="1" hangingPunct="1">
                <a:lnSpc>
                  <a:spcPct val="80000"/>
                </a:lnSpc>
                <a:defRPr/>
              </a:pPr>
              <a:r>
                <a:rPr lang="en-US" sz="1000" smtClean="0">
                  <a:latin typeface="Symbol" charset="0"/>
                </a:rPr>
                <a:t>L</a:t>
              </a:r>
              <a:endParaRPr lang="en-US" sz="1200" smtClean="0">
                <a:latin typeface="Symbol" charset="0"/>
              </a:endParaRPr>
            </a:p>
          </p:txBody>
        </p:sp>
        <p:sp>
          <p:nvSpPr>
            <p:cNvPr id="106599" name="Line 182"/>
            <p:cNvSpPr>
              <a:spLocks noChangeShapeType="1"/>
            </p:cNvSpPr>
            <p:nvPr/>
          </p:nvSpPr>
          <p:spPr bwMode="auto">
            <a:xfrm>
              <a:off x="2572" y="1554"/>
              <a:ext cx="53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124007" name="Group 183"/>
            <p:cNvGrpSpPr>
              <a:grpSpLocks/>
            </p:cNvGrpSpPr>
            <p:nvPr/>
          </p:nvGrpSpPr>
          <p:grpSpPr bwMode="auto">
            <a:xfrm>
              <a:off x="2486" y="1427"/>
              <a:ext cx="694" cy="154"/>
              <a:chOff x="2458" y="1450"/>
              <a:chExt cx="694" cy="154"/>
            </a:xfrm>
          </p:grpSpPr>
          <p:sp>
            <p:nvSpPr>
              <p:cNvPr id="106601" name="Text Box 184"/>
              <p:cNvSpPr txBox="1">
                <a:spLocks noChangeArrowheads="1"/>
              </p:cNvSpPr>
              <p:nvPr/>
            </p:nvSpPr>
            <p:spPr bwMode="auto">
              <a:xfrm>
                <a:off x="2458" y="1450"/>
                <a:ext cx="694"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eaLnBrk="1" hangingPunct="1">
                  <a:defRPr/>
                </a:pPr>
                <a:r>
                  <a:rPr lang="en-US" sz="1000" smtClean="0">
                    <a:latin typeface="Arial" charset="0"/>
                  </a:rPr>
                  <a:t>cwnd &gt; ssthresh</a:t>
                </a:r>
              </a:p>
            </p:txBody>
          </p:sp>
          <p:sp>
            <p:nvSpPr>
              <p:cNvPr id="106602" name="Line 185"/>
              <p:cNvSpPr>
                <a:spLocks noChangeShapeType="1"/>
              </p:cNvSpPr>
              <p:nvPr/>
            </p:nvSpPr>
            <p:spPr bwMode="auto">
              <a:xfrm>
                <a:off x="2724" y="1557"/>
                <a:ext cx="4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grpSp>
        <p:nvGrpSpPr>
          <p:cNvPr id="274674" name="Group 242"/>
          <p:cNvGrpSpPr>
            <a:grpSpLocks/>
          </p:cNvGrpSpPr>
          <p:nvPr/>
        </p:nvGrpSpPr>
        <p:grpSpPr bwMode="auto">
          <a:xfrm>
            <a:off x="5586413" y="1370013"/>
            <a:ext cx="2682875" cy="2365375"/>
            <a:chOff x="3519" y="786"/>
            <a:chExt cx="1690" cy="1490"/>
          </a:xfrm>
        </p:grpSpPr>
        <p:grpSp>
          <p:nvGrpSpPr>
            <p:cNvPr id="123990" name="Group 164"/>
            <p:cNvGrpSpPr>
              <a:grpSpLocks/>
            </p:cNvGrpSpPr>
            <p:nvPr/>
          </p:nvGrpSpPr>
          <p:grpSpPr bwMode="auto">
            <a:xfrm>
              <a:off x="3602" y="1330"/>
              <a:ext cx="817" cy="754"/>
              <a:chOff x="2293" y="2021"/>
              <a:chExt cx="817" cy="754"/>
            </a:xfrm>
          </p:grpSpPr>
          <p:sp>
            <p:nvSpPr>
              <p:cNvPr id="106595" name="Oval 165"/>
              <p:cNvSpPr>
                <a:spLocks noChangeArrowheads="1"/>
              </p:cNvSpPr>
              <p:nvPr/>
            </p:nvSpPr>
            <p:spPr bwMode="auto">
              <a:xfrm>
                <a:off x="2293" y="2021"/>
                <a:ext cx="800" cy="75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6596" name="Text Box 166"/>
              <p:cNvSpPr txBox="1">
                <a:spLocks noChangeArrowheads="1"/>
              </p:cNvSpPr>
              <p:nvPr/>
            </p:nvSpPr>
            <p:spPr bwMode="auto">
              <a:xfrm>
                <a:off x="2298" y="2191"/>
                <a:ext cx="812" cy="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eaLnBrk="1" hangingPunct="1">
                  <a:defRPr/>
                </a:pPr>
                <a:r>
                  <a:rPr lang="en-US" sz="1800" smtClean="0">
                    <a:latin typeface="Arial" charset="0"/>
                  </a:rPr>
                  <a:t>congestion</a:t>
                </a:r>
              </a:p>
              <a:p>
                <a:pPr eaLnBrk="1" hangingPunct="1">
                  <a:defRPr/>
                </a:pPr>
                <a:r>
                  <a:rPr lang="en-US" sz="1800" smtClean="0">
                    <a:latin typeface="Arial" charset="0"/>
                  </a:rPr>
                  <a:t>avoidance </a:t>
                </a:r>
              </a:p>
              <a:p>
                <a:pPr eaLnBrk="1" hangingPunct="1">
                  <a:defRPr/>
                </a:pPr>
                <a:endParaRPr lang="en-US" sz="1800" smtClean="0">
                  <a:latin typeface="Arial" charset="0"/>
                </a:endParaRPr>
              </a:p>
            </p:txBody>
          </p:sp>
        </p:grpSp>
        <p:grpSp>
          <p:nvGrpSpPr>
            <p:cNvPr id="123991" name="Group 190"/>
            <p:cNvGrpSpPr>
              <a:grpSpLocks/>
            </p:cNvGrpSpPr>
            <p:nvPr/>
          </p:nvGrpSpPr>
          <p:grpSpPr bwMode="auto">
            <a:xfrm>
              <a:off x="3519" y="786"/>
              <a:ext cx="1409" cy="541"/>
              <a:chOff x="3542" y="904"/>
              <a:chExt cx="1409" cy="541"/>
            </a:xfrm>
          </p:grpSpPr>
          <p:sp>
            <p:nvSpPr>
              <p:cNvPr id="106591" name="Text Box 191"/>
              <p:cNvSpPr txBox="1">
                <a:spLocks noChangeArrowheads="1"/>
              </p:cNvSpPr>
              <p:nvPr/>
            </p:nvSpPr>
            <p:spPr bwMode="auto">
              <a:xfrm>
                <a:off x="3542" y="1037"/>
                <a:ext cx="1409" cy="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eaLnBrk="1" hangingPunct="1">
                  <a:lnSpc>
                    <a:spcPct val="90000"/>
                  </a:lnSpc>
                  <a:defRPr/>
                </a:pPr>
                <a:r>
                  <a:rPr lang="en-US" sz="1000" smtClean="0">
                    <a:latin typeface="Arial" charset="0"/>
                  </a:rPr>
                  <a:t>cwnd = cwnd + MSS    (MSS/cwnd)</a:t>
                </a:r>
              </a:p>
              <a:p>
                <a:pPr eaLnBrk="1" hangingPunct="1">
                  <a:lnSpc>
                    <a:spcPct val="90000"/>
                  </a:lnSpc>
                  <a:defRPr/>
                </a:pPr>
                <a:r>
                  <a:rPr lang="en-US" sz="1000" smtClean="0">
                    <a:latin typeface="Arial" charset="0"/>
                  </a:rPr>
                  <a:t>dupACKcount = 0</a:t>
                </a:r>
              </a:p>
              <a:p>
                <a:pPr eaLnBrk="1" hangingPunct="1">
                  <a:lnSpc>
                    <a:spcPct val="90000"/>
                  </a:lnSpc>
                  <a:defRPr/>
                </a:pPr>
                <a:r>
                  <a:rPr lang="en-US" sz="1000" i="1" smtClean="0">
                    <a:solidFill>
                      <a:srgbClr val="000099"/>
                    </a:solidFill>
                    <a:latin typeface="Arial" charset="0"/>
                  </a:rPr>
                  <a:t>transmit new segment(s), as allowed</a:t>
                </a:r>
              </a:p>
              <a:p>
                <a:pPr eaLnBrk="1" hangingPunct="1">
                  <a:lnSpc>
                    <a:spcPct val="80000"/>
                  </a:lnSpc>
                  <a:defRPr/>
                </a:pPr>
                <a:endParaRPr lang="en-US" sz="1200" i="1" smtClean="0">
                  <a:latin typeface="Arial" charset="0"/>
                </a:endParaRPr>
              </a:p>
            </p:txBody>
          </p:sp>
          <p:sp>
            <p:nvSpPr>
              <p:cNvPr id="106592" name="Line 192"/>
              <p:cNvSpPr>
                <a:spLocks noChangeShapeType="1"/>
              </p:cNvSpPr>
              <p:nvPr/>
            </p:nvSpPr>
            <p:spPr bwMode="auto">
              <a:xfrm>
                <a:off x="3976" y="1054"/>
                <a:ext cx="53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06593" name="Text Box 193"/>
              <p:cNvSpPr txBox="1">
                <a:spLocks noChangeArrowheads="1"/>
              </p:cNvSpPr>
              <p:nvPr/>
            </p:nvSpPr>
            <p:spPr bwMode="auto">
              <a:xfrm>
                <a:off x="4014" y="923"/>
                <a:ext cx="448"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eaLnBrk="1" hangingPunct="1">
                  <a:defRPr/>
                </a:pPr>
                <a:r>
                  <a:rPr lang="en-US" sz="1000" smtClean="0">
                    <a:latin typeface="Arial" charset="0"/>
                  </a:rPr>
                  <a:t>new ACK</a:t>
                </a:r>
              </a:p>
            </p:txBody>
          </p:sp>
          <p:sp>
            <p:nvSpPr>
              <p:cNvPr id="106594" name="Text Box 194"/>
              <p:cNvSpPr txBox="1">
                <a:spLocks noChangeArrowheads="1"/>
              </p:cNvSpPr>
              <p:nvPr/>
            </p:nvSpPr>
            <p:spPr bwMode="auto">
              <a:xfrm>
                <a:off x="4311" y="904"/>
                <a:ext cx="16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eaLnBrk="1" hangingPunct="1">
                  <a:defRPr/>
                </a:pPr>
                <a:r>
                  <a:rPr lang="en-US" sz="2400" smtClean="0">
                    <a:latin typeface="Times New Roman" charset="0"/>
                  </a:rPr>
                  <a:t>.</a:t>
                </a:r>
              </a:p>
            </p:txBody>
          </p:sp>
        </p:grpSp>
        <p:sp>
          <p:nvSpPr>
            <p:cNvPr id="123992" name="Freeform 195"/>
            <p:cNvSpPr>
              <a:spLocks/>
            </p:cNvSpPr>
            <p:nvPr/>
          </p:nvSpPr>
          <p:spPr bwMode="auto">
            <a:xfrm rot="9705213">
              <a:off x="4212" y="1145"/>
              <a:ext cx="333" cy="452"/>
            </a:xfrm>
            <a:custGeom>
              <a:avLst/>
              <a:gdLst>
                <a:gd name="T0" fmla="*/ 231 w 376"/>
                <a:gd name="T1" fmla="*/ 306 h 452"/>
                <a:gd name="T2" fmla="*/ 51 w 376"/>
                <a:gd name="T3" fmla="*/ 269 h 452"/>
                <a:gd name="T4" fmla="*/ 128 w 376"/>
                <a:gd name="T5" fmla="*/ 0 h 452"/>
                <a:gd name="T6" fmla="*/ 0 60000 65536"/>
                <a:gd name="T7" fmla="*/ 0 60000 65536"/>
                <a:gd name="T8" fmla="*/ 0 60000 65536"/>
              </a:gdLst>
              <a:ahLst/>
              <a:cxnLst>
                <a:cxn ang="T6">
                  <a:pos x="T0" y="T1"/>
                </a:cxn>
                <a:cxn ang="T7">
                  <a:pos x="T2" y="T3"/>
                </a:cxn>
                <a:cxn ang="T8">
                  <a:pos x="T4" y="T5"/>
                </a:cxn>
              </a:cxnLst>
              <a:rect l="0" t="0" r="r" b="b"/>
              <a:pathLst>
                <a:path w="376" h="452">
                  <a:moveTo>
                    <a:pt x="376" y="306"/>
                  </a:moveTo>
                  <a:cubicBezTo>
                    <a:pt x="332" y="380"/>
                    <a:pt x="164" y="452"/>
                    <a:pt x="82" y="269"/>
                  </a:cubicBezTo>
                  <a:cubicBezTo>
                    <a:pt x="0" y="86"/>
                    <a:pt x="66" y="18"/>
                    <a:pt x="208"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3993" name="Group 196"/>
            <p:cNvGrpSpPr>
              <a:grpSpLocks/>
            </p:cNvGrpSpPr>
            <p:nvPr/>
          </p:nvGrpSpPr>
          <p:grpSpPr bwMode="auto">
            <a:xfrm>
              <a:off x="4509" y="1909"/>
              <a:ext cx="700" cy="367"/>
              <a:chOff x="4274" y="2922"/>
              <a:chExt cx="700" cy="367"/>
            </a:xfrm>
          </p:grpSpPr>
          <p:sp>
            <p:nvSpPr>
              <p:cNvPr id="106588" name="Text Box 197"/>
              <p:cNvSpPr txBox="1">
                <a:spLocks noChangeArrowheads="1"/>
              </p:cNvSpPr>
              <p:nvPr/>
            </p:nvSpPr>
            <p:spPr bwMode="auto">
              <a:xfrm>
                <a:off x="4274" y="3062"/>
                <a:ext cx="700" cy="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eaLnBrk="1" hangingPunct="1">
                  <a:lnSpc>
                    <a:spcPct val="80000"/>
                  </a:lnSpc>
                  <a:defRPr/>
                </a:pPr>
                <a:r>
                  <a:rPr lang="en-US" sz="1000" smtClean="0">
                    <a:latin typeface="Arial" charset="0"/>
                  </a:rPr>
                  <a:t>dupACKcount++</a:t>
                </a:r>
              </a:p>
              <a:p>
                <a:pPr eaLnBrk="1" hangingPunct="1">
                  <a:lnSpc>
                    <a:spcPct val="80000"/>
                  </a:lnSpc>
                  <a:defRPr/>
                </a:pPr>
                <a:endParaRPr lang="en-US" sz="1200" smtClean="0">
                  <a:latin typeface="Arial" charset="0"/>
                </a:endParaRPr>
              </a:p>
            </p:txBody>
          </p:sp>
          <p:sp>
            <p:nvSpPr>
              <p:cNvPr id="106589" name="Line 198"/>
              <p:cNvSpPr>
                <a:spLocks noChangeShapeType="1"/>
              </p:cNvSpPr>
              <p:nvPr/>
            </p:nvSpPr>
            <p:spPr bwMode="auto">
              <a:xfrm>
                <a:off x="4353" y="3071"/>
                <a:ext cx="53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06590" name="Text Box 199"/>
              <p:cNvSpPr txBox="1">
                <a:spLocks noChangeArrowheads="1"/>
              </p:cNvSpPr>
              <p:nvPr/>
            </p:nvSpPr>
            <p:spPr bwMode="auto">
              <a:xfrm>
                <a:off x="4295" y="2922"/>
                <a:ext cx="620"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eaLnBrk="1" hangingPunct="1">
                  <a:defRPr/>
                </a:pPr>
                <a:r>
                  <a:rPr lang="en-US" sz="1000" smtClean="0">
                    <a:latin typeface="Arial" charset="0"/>
                  </a:rPr>
                  <a:t>duplicate ACK</a:t>
                </a:r>
              </a:p>
            </p:txBody>
          </p:sp>
        </p:grpSp>
        <p:sp>
          <p:nvSpPr>
            <p:cNvPr id="123994" name="Freeform 200"/>
            <p:cNvSpPr>
              <a:spLocks/>
            </p:cNvSpPr>
            <p:nvPr/>
          </p:nvSpPr>
          <p:spPr bwMode="auto">
            <a:xfrm rot="-7516021">
              <a:off x="4290" y="1673"/>
              <a:ext cx="333" cy="452"/>
            </a:xfrm>
            <a:custGeom>
              <a:avLst/>
              <a:gdLst>
                <a:gd name="T0" fmla="*/ 231 w 376"/>
                <a:gd name="T1" fmla="*/ 306 h 452"/>
                <a:gd name="T2" fmla="*/ 51 w 376"/>
                <a:gd name="T3" fmla="*/ 269 h 452"/>
                <a:gd name="T4" fmla="*/ 128 w 376"/>
                <a:gd name="T5" fmla="*/ 0 h 452"/>
                <a:gd name="T6" fmla="*/ 0 60000 65536"/>
                <a:gd name="T7" fmla="*/ 0 60000 65536"/>
                <a:gd name="T8" fmla="*/ 0 60000 65536"/>
              </a:gdLst>
              <a:ahLst/>
              <a:cxnLst>
                <a:cxn ang="T6">
                  <a:pos x="T0" y="T1"/>
                </a:cxn>
                <a:cxn ang="T7">
                  <a:pos x="T2" y="T3"/>
                </a:cxn>
                <a:cxn ang="T8">
                  <a:pos x="T4" y="T5"/>
                </a:cxn>
              </a:cxnLst>
              <a:rect l="0" t="0" r="r" b="b"/>
              <a:pathLst>
                <a:path w="376" h="452">
                  <a:moveTo>
                    <a:pt x="376" y="306"/>
                  </a:moveTo>
                  <a:cubicBezTo>
                    <a:pt x="332" y="380"/>
                    <a:pt x="164" y="452"/>
                    <a:pt x="82" y="269"/>
                  </a:cubicBezTo>
                  <a:cubicBezTo>
                    <a:pt x="0" y="86"/>
                    <a:pt x="66" y="18"/>
                    <a:pt x="208"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4677" name="Group 245"/>
          <p:cNvGrpSpPr>
            <a:grpSpLocks/>
          </p:cNvGrpSpPr>
          <p:nvPr/>
        </p:nvGrpSpPr>
        <p:grpSpPr bwMode="auto">
          <a:xfrm>
            <a:off x="4029075" y="4821238"/>
            <a:ext cx="3279775" cy="1717675"/>
            <a:chOff x="2538" y="2960"/>
            <a:chExt cx="2066" cy="1082"/>
          </a:xfrm>
        </p:grpSpPr>
        <p:grpSp>
          <p:nvGrpSpPr>
            <p:cNvPr id="123981" name="Group 167"/>
            <p:cNvGrpSpPr>
              <a:grpSpLocks/>
            </p:cNvGrpSpPr>
            <p:nvPr/>
          </p:nvGrpSpPr>
          <p:grpSpPr bwMode="auto">
            <a:xfrm>
              <a:off x="2538" y="2960"/>
              <a:ext cx="800" cy="754"/>
              <a:chOff x="2454" y="3045"/>
              <a:chExt cx="800" cy="754"/>
            </a:xfrm>
          </p:grpSpPr>
          <p:sp>
            <p:nvSpPr>
              <p:cNvPr id="106580" name="Oval 168"/>
              <p:cNvSpPr>
                <a:spLocks noChangeArrowheads="1"/>
              </p:cNvSpPr>
              <p:nvPr/>
            </p:nvSpPr>
            <p:spPr bwMode="auto">
              <a:xfrm>
                <a:off x="2454" y="3045"/>
                <a:ext cx="800" cy="75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6581" name="Text Box 169"/>
              <p:cNvSpPr txBox="1">
                <a:spLocks noChangeArrowheads="1"/>
              </p:cNvSpPr>
              <p:nvPr/>
            </p:nvSpPr>
            <p:spPr bwMode="auto">
              <a:xfrm>
                <a:off x="2796" y="3212"/>
                <a:ext cx="156"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eaLnBrk="1" hangingPunct="1">
                  <a:defRPr/>
                </a:pPr>
                <a:r>
                  <a:rPr lang="en-US" sz="1800" smtClean="0">
                    <a:latin typeface="Arial" charset="0"/>
                  </a:rPr>
                  <a:t> </a:t>
                </a:r>
              </a:p>
              <a:p>
                <a:pPr eaLnBrk="1" hangingPunct="1">
                  <a:defRPr/>
                </a:pPr>
                <a:endParaRPr lang="en-US" sz="1800" smtClean="0">
                  <a:latin typeface="Arial" charset="0"/>
                </a:endParaRPr>
              </a:p>
            </p:txBody>
          </p:sp>
          <p:sp>
            <p:nvSpPr>
              <p:cNvPr id="106582" name="Text Box 170"/>
              <p:cNvSpPr txBox="1">
                <a:spLocks noChangeArrowheads="1"/>
              </p:cNvSpPr>
              <p:nvPr/>
            </p:nvSpPr>
            <p:spPr bwMode="auto">
              <a:xfrm>
                <a:off x="2510" y="3204"/>
                <a:ext cx="708" cy="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eaLnBrk="1" hangingPunct="1">
                  <a:defRPr/>
                </a:pPr>
                <a:r>
                  <a:rPr lang="en-US" sz="1800" smtClean="0">
                    <a:latin typeface="Arial" charset="0"/>
                  </a:rPr>
                  <a:t>fast</a:t>
                </a:r>
              </a:p>
              <a:p>
                <a:pPr eaLnBrk="1" hangingPunct="1">
                  <a:defRPr/>
                </a:pPr>
                <a:r>
                  <a:rPr lang="en-US" sz="1800" smtClean="0">
                    <a:latin typeface="Arial" charset="0"/>
                  </a:rPr>
                  <a:t>recovery </a:t>
                </a:r>
              </a:p>
              <a:p>
                <a:pPr eaLnBrk="1" hangingPunct="1">
                  <a:defRPr/>
                </a:pPr>
                <a:endParaRPr lang="en-US" sz="1800" smtClean="0">
                  <a:latin typeface="Arial" charset="0"/>
                </a:endParaRPr>
              </a:p>
            </p:txBody>
          </p:sp>
        </p:grpSp>
        <p:sp>
          <p:nvSpPr>
            <p:cNvPr id="123982" name="Freeform 220"/>
            <p:cNvSpPr>
              <a:spLocks/>
            </p:cNvSpPr>
            <p:nvPr/>
          </p:nvSpPr>
          <p:spPr bwMode="auto">
            <a:xfrm>
              <a:off x="2775" y="3708"/>
              <a:ext cx="384" cy="161"/>
            </a:xfrm>
            <a:custGeom>
              <a:avLst/>
              <a:gdLst>
                <a:gd name="T0" fmla="*/ 317 w 384"/>
                <a:gd name="T1" fmla="*/ 0 h 161"/>
                <a:gd name="T2" fmla="*/ 189 w 384"/>
                <a:gd name="T3" fmla="*/ 155 h 161"/>
                <a:gd name="T4" fmla="*/ 59 w 384"/>
                <a:gd name="T5" fmla="*/ 13 h 161"/>
                <a:gd name="T6" fmla="*/ 0 60000 65536"/>
                <a:gd name="T7" fmla="*/ 0 60000 65536"/>
                <a:gd name="T8" fmla="*/ 0 60000 65536"/>
              </a:gdLst>
              <a:ahLst/>
              <a:cxnLst>
                <a:cxn ang="T6">
                  <a:pos x="T0" y="T1"/>
                </a:cxn>
                <a:cxn ang="T7">
                  <a:pos x="T2" y="T3"/>
                </a:cxn>
                <a:cxn ang="T8">
                  <a:pos x="T4" y="T5"/>
                </a:cxn>
              </a:cxnLst>
              <a:rect l="0" t="0" r="r" b="b"/>
              <a:pathLst>
                <a:path w="384" h="161">
                  <a:moveTo>
                    <a:pt x="317" y="0"/>
                  </a:moveTo>
                  <a:cubicBezTo>
                    <a:pt x="384" y="42"/>
                    <a:pt x="378" y="149"/>
                    <a:pt x="189" y="155"/>
                  </a:cubicBezTo>
                  <a:cubicBezTo>
                    <a:pt x="0" y="161"/>
                    <a:pt x="3" y="87"/>
                    <a:pt x="59" y="13"/>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3983" name="Group 221"/>
            <p:cNvGrpSpPr>
              <a:grpSpLocks/>
            </p:cNvGrpSpPr>
            <p:nvPr/>
          </p:nvGrpSpPr>
          <p:grpSpPr bwMode="auto">
            <a:xfrm>
              <a:off x="3191" y="3592"/>
              <a:ext cx="1413" cy="450"/>
              <a:chOff x="3542" y="3496"/>
              <a:chExt cx="1413" cy="450"/>
            </a:xfrm>
          </p:grpSpPr>
          <p:sp>
            <p:nvSpPr>
              <p:cNvPr id="106577" name="Text Box 222"/>
              <p:cNvSpPr txBox="1">
                <a:spLocks noChangeArrowheads="1"/>
              </p:cNvSpPr>
              <p:nvPr/>
            </p:nvSpPr>
            <p:spPr bwMode="auto">
              <a:xfrm>
                <a:off x="3546" y="3632"/>
                <a:ext cx="1409" cy="3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eaLnBrk="1" hangingPunct="1">
                  <a:lnSpc>
                    <a:spcPct val="85000"/>
                  </a:lnSpc>
                  <a:defRPr/>
                </a:pPr>
                <a:r>
                  <a:rPr lang="en-US" sz="1000" smtClean="0">
                    <a:latin typeface="Arial" charset="0"/>
                  </a:rPr>
                  <a:t>cwnd = cwnd + MSS</a:t>
                </a:r>
              </a:p>
              <a:p>
                <a:pPr algn="l" eaLnBrk="1" hangingPunct="1">
                  <a:lnSpc>
                    <a:spcPct val="85000"/>
                  </a:lnSpc>
                  <a:defRPr/>
                </a:pPr>
                <a:r>
                  <a:rPr lang="en-US" sz="1000" i="1" smtClean="0">
                    <a:solidFill>
                      <a:srgbClr val="000099"/>
                    </a:solidFill>
                    <a:latin typeface="Arial" charset="0"/>
                  </a:rPr>
                  <a:t>transmit new segment(s), as allowed</a:t>
                </a:r>
              </a:p>
              <a:p>
                <a:pPr algn="l" eaLnBrk="1" hangingPunct="1">
                  <a:lnSpc>
                    <a:spcPct val="80000"/>
                  </a:lnSpc>
                  <a:defRPr/>
                </a:pPr>
                <a:endParaRPr lang="en-US" sz="1200" i="1" smtClean="0">
                  <a:solidFill>
                    <a:schemeClr val="bg2"/>
                  </a:solidFill>
                  <a:latin typeface="Arial" charset="0"/>
                </a:endParaRPr>
              </a:p>
            </p:txBody>
          </p:sp>
          <p:sp>
            <p:nvSpPr>
              <p:cNvPr id="106578" name="Line 223"/>
              <p:cNvSpPr>
                <a:spLocks noChangeShapeType="1"/>
              </p:cNvSpPr>
              <p:nvPr/>
            </p:nvSpPr>
            <p:spPr bwMode="auto">
              <a:xfrm>
                <a:off x="3600" y="3645"/>
                <a:ext cx="53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06579" name="Text Box 224"/>
              <p:cNvSpPr txBox="1">
                <a:spLocks noChangeArrowheads="1"/>
              </p:cNvSpPr>
              <p:nvPr/>
            </p:nvSpPr>
            <p:spPr bwMode="auto">
              <a:xfrm>
                <a:off x="3542" y="3496"/>
                <a:ext cx="620"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eaLnBrk="1" hangingPunct="1">
                  <a:defRPr/>
                </a:pPr>
                <a:r>
                  <a:rPr lang="en-US" sz="1000" smtClean="0">
                    <a:latin typeface="Arial" charset="0"/>
                  </a:rPr>
                  <a:t>duplicate ACK</a:t>
                </a:r>
              </a:p>
            </p:txBody>
          </p:sp>
        </p:grpSp>
      </p:grpSp>
      <p:grpSp>
        <p:nvGrpSpPr>
          <p:cNvPr id="274678" name="Group 246"/>
          <p:cNvGrpSpPr>
            <a:grpSpLocks/>
          </p:cNvGrpSpPr>
          <p:nvPr/>
        </p:nvGrpSpPr>
        <p:grpSpPr bwMode="auto">
          <a:xfrm>
            <a:off x="928688" y="3502025"/>
            <a:ext cx="3724275" cy="1927225"/>
            <a:chOff x="585" y="2129"/>
            <a:chExt cx="2346" cy="1214"/>
          </a:xfrm>
        </p:grpSpPr>
        <p:grpSp>
          <p:nvGrpSpPr>
            <p:cNvPr id="123971" name="Group 212"/>
            <p:cNvGrpSpPr>
              <a:grpSpLocks/>
            </p:cNvGrpSpPr>
            <p:nvPr/>
          </p:nvGrpSpPr>
          <p:grpSpPr bwMode="auto">
            <a:xfrm>
              <a:off x="585" y="2818"/>
              <a:ext cx="1095" cy="525"/>
              <a:chOff x="444" y="2768"/>
              <a:chExt cx="1095" cy="525"/>
            </a:xfrm>
          </p:grpSpPr>
          <p:sp>
            <p:nvSpPr>
              <p:cNvPr id="106571" name="Text Box 213"/>
              <p:cNvSpPr txBox="1">
                <a:spLocks noChangeArrowheads="1"/>
              </p:cNvSpPr>
              <p:nvPr/>
            </p:nvSpPr>
            <p:spPr bwMode="auto">
              <a:xfrm>
                <a:off x="444" y="2912"/>
                <a:ext cx="1091" cy="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eaLnBrk="1" hangingPunct="1">
                  <a:lnSpc>
                    <a:spcPct val="80000"/>
                  </a:lnSpc>
                  <a:defRPr/>
                </a:pPr>
                <a:r>
                  <a:rPr lang="en-US" sz="1000" smtClean="0">
                    <a:latin typeface="Arial" charset="0"/>
                  </a:rPr>
                  <a:t>ssthresh= cwnd/2</a:t>
                </a:r>
              </a:p>
              <a:p>
                <a:pPr algn="r" eaLnBrk="1" hangingPunct="1">
                  <a:lnSpc>
                    <a:spcPct val="80000"/>
                  </a:lnSpc>
                  <a:defRPr/>
                </a:pPr>
                <a:r>
                  <a:rPr lang="en-US" sz="1000" smtClean="0">
                    <a:latin typeface="Arial" charset="0"/>
                  </a:rPr>
                  <a:t>cwnd = ssthresh + 3</a:t>
                </a:r>
              </a:p>
              <a:p>
                <a:pPr algn="r" eaLnBrk="1" hangingPunct="1">
                  <a:lnSpc>
                    <a:spcPct val="80000"/>
                  </a:lnSpc>
                  <a:defRPr/>
                </a:pPr>
                <a:r>
                  <a:rPr lang="en-US" sz="1000" i="1" smtClean="0">
                    <a:solidFill>
                      <a:srgbClr val="000099"/>
                    </a:solidFill>
                    <a:latin typeface="Arial" charset="0"/>
                  </a:rPr>
                  <a:t>retransmit missing segment</a:t>
                </a:r>
              </a:p>
              <a:p>
                <a:pPr algn="r" eaLnBrk="1" hangingPunct="1">
                  <a:lnSpc>
                    <a:spcPct val="80000"/>
                  </a:lnSpc>
                  <a:defRPr/>
                </a:pPr>
                <a:endParaRPr lang="en-US" sz="1200" smtClean="0">
                  <a:solidFill>
                    <a:schemeClr val="bg2"/>
                  </a:solidFill>
                  <a:latin typeface="Arial" charset="0"/>
                </a:endParaRPr>
              </a:p>
            </p:txBody>
          </p:sp>
          <p:sp>
            <p:nvSpPr>
              <p:cNvPr id="106572" name="Line 214"/>
              <p:cNvSpPr>
                <a:spLocks noChangeShapeType="1"/>
              </p:cNvSpPr>
              <p:nvPr/>
            </p:nvSpPr>
            <p:spPr bwMode="auto">
              <a:xfrm>
                <a:off x="925" y="2913"/>
                <a:ext cx="53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06573" name="Text Box 215"/>
              <p:cNvSpPr txBox="1">
                <a:spLocks noChangeArrowheads="1"/>
              </p:cNvSpPr>
              <p:nvPr/>
            </p:nvSpPr>
            <p:spPr bwMode="auto">
              <a:xfrm>
                <a:off x="751" y="2768"/>
                <a:ext cx="788"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eaLnBrk="1" hangingPunct="1">
                  <a:defRPr/>
                </a:pPr>
                <a:r>
                  <a:rPr lang="en-US" sz="1000" smtClean="0">
                    <a:latin typeface="Arial" charset="0"/>
                  </a:rPr>
                  <a:t>dupACKcount == 3</a:t>
                </a:r>
              </a:p>
            </p:txBody>
          </p:sp>
        </p:grpSp>
        <p:grpSp>
          <p:nvGrpSpPr>
            <p:cNvPr id="123972" name="Group 216"/>
            <p:cNvGrpSpPr>
              <a:grpSpLocks/>
            </p:cNvGrpSpPr>
            <p:nvPr/>
          </p:nvGrpSpPr>
          <p:grpSpPr bwMode="auto">
            <a:xfrm>
              <a:off x="1813" y="2454"/>
              <a:ext cx="1118" cy="519"/>
              <a:chOff x="419" y="2872"/>
              <a:chExt cx="1118" cy="519"/>
            </a:xfrm>
          </p:grpSpPr>
          <p:sp>
            <p:nvSpPr>
              <p:cNvPr id="106568" name="Text Box 217"/>
              <p:cNvSpPr txBox="1">
                <a:spLocks noChangeArrowheads="1"/>
              </p:cNvSpPr>
              <p:nvPr/>
            </p:nvSpPr>
            <p:spPr bwMode="auto">
              <a:xfrm>
                <a:off x="439" y="2872"/>
                <a:ext cx="377"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eaLnBrk="1" hangingPunct="1">
                  <a:defRPr/>
                </a:pPr>
                <a:r>
                  <a:rPr lang="en-US" sz="1000" smtClean="0">
                    <a:latin typeface="Arial" charset="0"/>
                  </a:rPr>
                  <a:t>timeout</a:t>
                </a:r>
              </a:p>
            </p:txBody>
          </p:sp>
          <p:sp>
            <p:nvSpPr>
              <p:cNvPr id="106569" name="Text Box 218"/>
              <p:cNvSpPr txBox="1">
                <a:spLocks noChangeArrowheads="1"/>
              </p:cNvSpPr>
              <p:nvPr/>
            </p:nvSpPr>
            <p:spPr bwMode="auto">
              <a:xfrm>
                <a:off x="419" y="2989"/>
                <a:ext cx="1118" cy="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eaLnBrk="1" hangingPunct="1">
                  <a:lnSpc>
                    <a:spcPct val="85000"/>
                  </a:lnSpc>
                  <a:defRPr/>
                </a:pPr>
                <a:r>
                  <a:rPr lang="en-US" sz="1000" smtClean="0">
                    <a:latin typeface="Arial" charset="0"/>
                  </a:rPr>
                  <a:t>ssthresh = cwnd/2</a:t>
                </a:r>
              </a:p>
              <a:p>
                <a:pPr algn="l" eaLnBrk="1" hangingPunct="1">
                  <a:lnSpc>
                    <a:spcPct val="85000"/>
                  </a:lnSpc>
                  <a:defRPr/>
                </a:pPr>
                <a:r>
                  <a:rPr lang="en-US" sz="1000" smtClean="0">
                    <a:latin typeface="Arial" charset="0"/>
                  </a:rPr>
                  <a:t>cwnd = 1 </a:t>
                </a:r>
              </a:p>
              <a:p>
                <a:pPr algn="l" eaLnBrk="1" hangingPunct="1">
                  <a:lnSpc>
                    <a:spcPct val="85000"/>
                  </a:lnSpc>
                  <a:defRPr/>
                </a:pPr>
                <a:r>
                  <a:rPr lang="en-US" sz="1000" smtClean="0">
                    <a:latin typeface="Arial" charset="0"/>
                  </a:rPr>
                  <a:t>dupACKcount = 0</a:t>
                </a:r>
              </a:p>
              <a:p>
                <a:pPr algn="l" eaLnBrk="1" hangingPunct="1">
                  <a:lnSpc>
                    <a:spcPct val="85000"/>
                  </a:lnSpc>
                  <a:defRPr/>
                </a:pPr>
                <a:r>
                  <a:rPr lang="en-US" sz="1000" i="1" smtClean="0">
                    <a:solidFill>
                      <a:srgbClr val="000099"/>
                    </a:solidFill>
                    <a:latin typeface="Arial" charset="0"/>
                  </a:rPr>
                  <a:t>retransmit missing segment</a:t>
                </a:r>
                <a:r>
                  <a:rPr lang="en-US" sz="1200" smtClean="0">
                    <a:latin typeface="Arial" charset="0"/>
                  </a:rPr>
                  <a:t> </a:t>
                </a:r>
              </a:p>
            </p:txBody>
          </p:sp>
          <p:sp>
            <p:nvSpPr>
              <p:cNvPr id="106570" name="Line 219"/>
              <p:cNvSpPr>
                <a:spLocks noChangeShapeType="1"/>
              </p:cNvSpPr>
              <p:nvPr/>
            </p:nvSpPr>
            <p:spPr bwMode="auto">
              <a:xfrm>
                <a:off x="471" y="3014"/>
                <a:ext cx="69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sp>
          <p:nvSpPr>
            <p:cNvPr id="123973" name="Freeform 225"/>
            <p:cNvSpPr>
              <a:spLocks/>
            </p:cNvSpPr>
            <p:nvPr/>
          </p:nvSpPr>
          <p:spPr bwMode="auto">
            <a:xfrm>
              <a:off x="1722" y="2129"/>
              <a:ext cx="740" cy="1146"/>
            </a:xfrm>
            <a:custGeom>
              <a:avLst/>
              <a:gdLst>
                <a:gd name="T0" fmla="*/ 0 w 740"/>
                <a:gd name="T1" fmla="*/ 0 h 1146"/>
                <a:gd name="T2" fmla="*/ 0 w 740"/>
                <a:gd name="T3" fmla="*/ 1146 h 1146"/>
                <a:gd name="T4" fmla="*/ 740 w 740"/>
                <a:gd name="T5" fmla="*/ 1146 h 1146"/>
                <a:gd name="T6" fmla="*/ 0 60000 65536"/>
                <a:gd name="T7" fmla="*/ 0 60000 65536"/>
                <a:gd name="T8" fmla="*/ 0 60000 65536"/>
              </a:gdLst>
              <a:ahLst/>
              <a:cxnLst>
                <a:cxn ang="T6">
                  <a:pos x="T0" y="T1"/>
                </a:cxn>
                <a:cxn ang="T7">
                  <a:pos x="T2" y="T3"/>
                </a:cxn>
                <a:cxn ang="T8">
                  <a:pos x="T4" y="T5"/>
                </a:cxn>
              </a:cxnLst>
              <a:rect l="0" t="0" r="r" b="b"/>
              <a:pathLst>
                <a:path w="740" h="1146">
                  <a:moveTo>
                    <a:pt x="0" y="0"/>
                  </a:moveTo>
                  <a:lnTo>
                    <a:pt x="0" y="1146"/>
                  </a:lnTo>
                  <a:lnTo>
                    <a:pt x="740" y="1146"/>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974" name="Freeform 226"/>
            <p:cNvSpPr>
              <a:spLocks/>
            </p:cNvSpPr>
            <p:nvPr/>
          </p:nvSpPr>
          <p:spPr bwMode="auto">
            <a:xfrm>
              <a:off x="1791" y="2146"/>
              <a:ext cx="700" cy="1051"/>
            </a:xfrm>
            <a:custGeom>
              <a:avLst/>
              <a:gdLst>
                <a:gd name="T0" fmla="*/ 700 w 700"/>
                <a:gd name="T1" fmla="*/ 1051 h 1051"/>
                <a:gd name="T2" fmla="*/ 0 w 700"/>
                <a:gd name="T3" fmla="*/ 1051 h 1051"/>
                <a:gd name="T4" fmla="*/ 0 w 700"/>
                <a:gd name="T5" fmla="*/ 0 h 1051"/>
                <a:gd name="T6" fmla="*/ 0 60000 65536"/>
                <a:gd name="T7" fmla="*/ 0 60000 65536"/>
                <a:gd name="T8" fmla="*/ 0 60000 65536"/>
              </a:gdLst>
              <a:ahLst/>
              <a:cxnLst>
                <a:cxn ang="T6">
                  <a:pos x="T0" y="T1"/>
                </a:cxn>
                <a:cxn ang="T7">
                  <a:pos x="T2" y="T3"/>
                </a:cxn>
                <a:cxn ang="T8">
                  <a:pos x="T4" y="T5"/>
                </a:cxn>
              </a:cxnLst>
              <a:rect l="0" t="0" r="r" b="b"/>
              <a:pathLst>
                <a:path w="700" h="1051">
                  <a:moveTo>
                    <a:pt x="700" y="1051"/>
                  </a:moveTo>
                  <a:lnTo>
                    <a:pt x="0" y="1051"/>
                  </a:lnTo>
                  <a:lnTo>
                    <a:pt x="0"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4676" name="Group 244"/>
          <p:cNvGrpSpPr>
            <a:grpSpLocks/>
          </p:cNvGrpSpPr>
          <p:nvPr/>
        </p:nvGrpSpPr>
        <p:grpSpPr bwMode="auto">
          <a:xfrm>
            <a:off x="5351463" y="3494088"/>
            <a:ext cx="2921000" cy="1916112"/>
            <a:chOff x="3371" y="2124"/>
            <a:chExt cx="1840" cy="1207"/>
          </a:xfrm>
        </p:grpSpPr>
        <p:grpSp>
          <p:nvGrpSpPr>
            <p:cNvPr id="123966" name="Group 201"/>
            <p:cNvGrpSpPr>
              <a:grpSpLocks/>
            </p:cNvGrpSpPr>
            <p:nvPr/>
          </p:nvGrpSpPr>
          <p:grpSpPr bwMode="auto">
            <a:xfrm>
              <a:off x="4120" y="2796"/>
              <a:ext cx="1091" cy="535"/>
              <a:chOff x="4142" y="2802"/>
              <a:chExt cx="1091" cy="535"/>
            </a:xfrm>
          </p:grpSpPr>
          <p:sp>
            <p:nvSpPr>
              <p:cNvPr id="106561" name="Text Box 202"/>
              <p:cNvSpPr txBox="1">
                <a:spLocks noChangeArrowheads="1"/>
              </p:cNvSpPr>
              <p:nvPr/>
            </p:nvSpPr>
            <p:spPr bwMode="auto">
              <a:xfrm>
                <a:off x="4142" y="2956"/>
                <a:ext cx="1091" cy="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eaLnBrk="1" hangingPunct="1">
                  <a:lnSpc>
                    <a:spcPct val="80000"/>
                  </a:lnSpc>
                  <a:defRPr/>
                </a:pPr>
                <a:r>
                  <a:rPr lang="en-US" sz="1000" smtClean="0">
                    <a:latin typeface="Arial" charset="0"/>
                  </a:rPr>
                  <a:t>ssthresh= cwnd/2</a:t>
                </a:r>
              </a:p>
              <a:p>
                <a:pPr algn="l" eaLnBrk="1" hangingPunct="1">
                  <a:lnSpc>
                    <a:spcPct val="80000"/>
                  </a:lnSpc>
                  <a:defRPr/>
                </a:pPr>
                <a:r>
                  <a:rPr lang="en-US" sz="1000" smtClean="0">
                    <a:latin typeface="Arial" charset="0"/>
                  </a:rPr>
                  <a:t>cwnd = ssthresh + 3</a:t>
                </a:r>
              </a:p>
              <a:p>
                <a:pPr algn="l" eaLnBrk="1" hangingPunct="1">
                  <a:lnSpc>
                    <a:spcPct val="80000"/>
                  </a:lnSpc>
                  <a:defRPr/>
                </a:pPr>
                <a:r>
                  <a:rPr lang="en-US" sz="1000" i="1" smtClean="0">
                    <a:solidFill>
                      <a:srgbClr val="000099"/>
                    </a:solidFill>
                    <a:latin typeface="Arial" charset="0"/>
                  </a:rPr>
                  <a:t>retransmit missing segment</a:t>
                </a:r>
              </a:p>
              <a:p>
                <a:pPr algn="l" eaLnBrk="1" hangingPunct="1">
                  <a:lnSpc>
                    <a:spcPct val="80000"/>
                  </a:lnSpc>
                  <a:defRPr/>
                </a:pPr>
                <a:endParaRPr lang="en-US" sz="1200" i="1" smtClean="0">
                  <a:latin typeface="Arial" charset="0"/>
                </a:endParaRPr>
              </a:p>
            </p:txBody>
          </p:sp>
          <p:sp>
            <p:nvSpPr>
              <p:cNvPr id="106562" name="Line 203"/>
              <p:cNvSpPr>
                <a:spLocks noChangeShapeType="1"/>
              </p:cNvSpPr>
              <p:nvPr/>
            </p:nvSpPr>
            <p:spPr bwMode="auto">
              <a:xfrm>
                <a:off x="4211" y="2950"/>
                <a:ext cx="53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06563" name="Text Box 204"/>
              <p:cNvSpPr txBox="1">
                <a:spLocks noChangeArrowheads="1"/>
              </p:cNvSpPr>
              <p:nvPr/>
            </p:nvSpPr>
            <p:spPr bwMode="auto">
              <a:xfrm>
                <a:off x="4154" y="2802"/>
                <a:ext cx="788"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eaLnBrk="1" hangingPunct="1">
                  <a:defRPr/>
                </a:pPr>
                <a:r>
                  <a:rPr lang="en-US" sz="1000" smtClean="0">
                    <a:latin typeface="Arial" charset="0"/>
                  </a:rPr>
                  <a:t>dupACKcount == 3</a:t>
                </a:r>
              </a:p>
            </p:txBody>
          </p:sp>
        </p:grpSp>
        <p:sp>
          <p:nvSpPr>
            <p:cNvPr id="123967" name="Freeform 227"/>
            <p:cNvSpPr>
              <a:spLocks/>
            </p:cNvSpPr>
            <p:nvPr/>
          </p:nvSpPr>
          <p:spPr bwMode="auto">
            <a:xfrm flipH="1">
              <a:off x="3371" y="2124"/>
              <a:ext cx="740" cy="1146"/>
            </a:xfrm>
            <a:custGeom>
              <a:avLst/>
              <a:gdLst>
                <a:gd name="T0" fmla="*/ 0 w 740"/>
                <a:gd name="T1" fmla="*/ 0 h 1146"/>
                <a:gd name="T2" fmla="*/ 0 w 740"/>
                <a:gd name="T3" fmla="*/ 1146 h 1146"/>
                <a:gd name="T4" fmla="*/ 740 w 740"/>
                <a:gd name="T5" fmla="*/ 1146 h 1146"/>
                <a:gd name="T6" fmla="*/ 0 60000 65536"/>
                <a:gd name="T7" fmla="*/ 0 60000 65536"/>
                <a:gd name="T8" fmla="*/ 0 60000 65536"/>
              </a:gdLst>
              <a:ahLst/>
              <a:cxnLst>
                <a:cxn ang="T6">
                  <a:pos x="T0" y="T1"/>
                </a:cxn>
                <a:cxn ang="T7">
                  <a:pos x="T2" y="T3"/>
                </a:cxn>
                <a:cxn ang="T8">
                  <a:pos x="T4" y="T5"/>
                </a:cxn>
              </a:cxnLst>
              <a:rect l="0" t="0" r="r" b="b"/>
              <a:pathLst>
                <a:path w="740" h="1146">
                  <a:moveTo>
                    <a:pt x="0" y="0"/>
                  </a:moveTo>
                  <a:lnTo>
                    <a:pt x="0" y="1146"/>
                  </a:lnTo>
                  <a:lnTo>
                    <a:pt x="740" y="1146"/>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4675" name="Group 243"/>
          <p:cNvGrpSpPr>
            <a:grpSpLocks/>
          </p:cNvGrpSpPr>
          <p:nvPr/>
        </p:nvGrpSpPr>
        <p:grpSpPr bwMode="auto">
          <a:xfrm>
            <a:off x="5186363" y="3519488"/>
            <a:ext cx="1206500" cy="1668462"/>
            <a:chOff x="3267" y="2140"/>
            <a:chExt cx="760" cy="1051"/>
          </a:xfrm>
        </p:grpSpPr>
        <p:sp>
          <p:nvSpPr>
            <p:cNvPr id="123960" name="Freeform 228"/>
            <p:cNvSpPr>
              <a:spLocks/>
            </p:cNvSpPr>
            <p:nvPr/>
          </p:nvSpPr>
          <p:spPr bwMode="auto">
            <a:xfrm flipH="1">
              <a:off x="3327" y="2140"/>
              <a:ext cx="700" cy="1051"/>
            </a:xfrm>
            <a:custGeom>
              <a:avLst/>
              <a:gdLst>
                <a:gd name="T0" fmla="*/ 700 w 700"/>
                <a:gd name="T1" fmla="*/ 1051 h 1051"/>
                <a:gd name="T2" fmla="*/ 0 w 700"/>
                <a:gd name="T3" fmla="*/ 1051 h 1051"/>
                <a:gd name="T4" fmla="*/ 0 w 700"/>
                <a:gd name="T5" fmla="*/ 0 h 1051"/>
                <a:gd name="T6" fmla="*/ 0 60000 65536"/>
                <a:gd name="T7" fmla="*/ 0 60000 65536"/>
                <a:gd name="T8" fmla="*/ 0 60000 65536"/>
              </a:gdLst>
              <a:ahLst/>
              <a:cxnLst>
                <a:cxn ang="T6">
                  <a:pos x="T0" y="T1"/>
                </a:cxn>
                <a:cxn ang="T7">
                  <a:pos x="T2" y="T3"/>
                </a:cxn>
                <a:cxn ang="T8">
                  <a:pos x="T4" y="T5"/>
                </a:cxn>
              </a:cxnLst>
              <a:rect l="0" t="0" r="r" b="b"/>
              <a:pathLst>
                <a:path w="700" h="1051">
                  <a:moveTo>
                    <a:pt x="700" y="1051"/>
                  </a:moveTo>
                  <a:lnTo>
                    <a:pt x="0" y="1051"/>
                  </a:lnTo>
                  <a:lnTo>
                    <a:pt x="0"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3961" name="Group 229"/>
            <p:cNvGrpSpPr>
              <a:grpSpLocks/>
            </p:cNvGrpSpPr>
            <p:nvPr/>
          </p:nvGrpSpPr>
          <p:grpSpPr bwMode="auto">
            <a:xfrm>
              <a:off x="3267" y="2649"/>
              <a:ext cx="741" cy="525"/>
              <a:chOff x="1059" y="3496"/>
              <a:chExt cx="741" cy="525"/>
            </a:xfrm>
          </p:grpSpPr>
          <p:sp>
            <p:nvSpPr>
              <p:cNvPr id="106555" name="Text Box 230"/>
              <p:cNvSpPr txBox="1">
                <a:spLocks noChangeArrowheads="1"/>
              </p:cNvSpPr>
              <p:nvPr/>
            </p:nvSpPr>
            <p:spPr bwMode="auto">
              <a:xfrm>
                <a:off x="1059" y="3640"/>
                <a:ext cx="741" cy="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eaLnBrk="1" hangingPunct="1">
                  <a:lnSpc>
                    <a:spcPct val="80000"/>
                  </a:lnSpc>
                  <a:defRPr/>
                </a:pPr>
                <a:r>
                  <a:rPr lang="en-US" sz="1000" smtClean="0">
                    <a:latin typeface="Arial" charset="0"/>
                  </a:rPr>
                  <a:t>cwnd = ssthresh</a:t>
                </a:r>
              </a:p>
              <a:p>
                <a:pPr algn="r" eaLnBrk="1" hangingPunct="1">
                  <a:lnSpc>
                    <a:spcPct val="80000"/>
                  </a:lnSpc>
                  <a:defRPr/>
                </a:pPr>
                <a:r>
                  <a:rPr lang="en-US" sz="1000" smtClean="0">
                    <a:latin typeface="Arial" charset="0"/>
                  </a:rPr>
                  <a:t>dupACKcount = 0</a:t>
                </a:r>
              </a:p>
              <a:p>
                <a:pPr algn="r" eaLnBrk="1" hangingPunct="1">
                  <a:lnSpc>
                    <a:spcPct val="80000"/>
                  </a:lnSpc>
                  <a:defRPr/>
                </a:pPr>
                <a:endParaRPr lang="en-US" sz="1000" smtClean="0">
                  <a:latin typeface="Arial" charset="0"/>
                </a:endParaRPr>
              </a:p>
              <a:p>
                <a:pPr algn="r" eaLnBrk="1" hangingPunct="1">
                  <a:lnSpc>
                    <a:spcPct val="80000"/>
                  </a:lnSpc>
                  <a:defRPr/>
                </a:pPr>
                <a:endParaRPr lang="en-US" sz="1200" smtClean="0">
                  <a:latin typeface="Arial" charset="0"/>
                </a:endParaRPr>
              </a:p>
            </p:txBody>
          </p:sp>
          <p:grpSp>
            <p:nvGrpSpPr>
              <p:cNvPr id="123963" name="Group 231"/>
              <p:cNvGrpSpPr>
                <a:grpSpLocks/>
              </p:cNvGrpSpPr>
              <p:nvPr/>
            </p:nvGrpSpPr>
            <p:grpSpPr bwMode="auto">
              <a:xfrm>
                <a:off x="1190" y="3496"/>
                <a:ext cx="582" cy="154"/>
                <a:chOff x="1190" y="3496"/>
                <a:chExt cx="582" cy="154"/>
              </a:xfrm>
            </p:grpSpPr>
            <p:sp>
              <p:nvSpPr>
                <p:cNvPr id="106557" name="Line 232"/>
                <p:cNvSpPr>
                  <a:spLocks noChangeShapeType="1"/>
                </p:cNvSpPr>
                <p:nvPr/>
              </p:nvSpPr>
              <p:spPr bwMode="auto">
                <a:xfrm>
                  <a:off x="1190" y="3641"/>
                  <a:ext cx="53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06558" name="Text Box 233"/>
                <p:cNvSpPr txBox="1">
                  <a:spLocks noChangeArrowheads="1"/>
                </p:cNvSpPr>
                <p:nvPr/>
              </p:nvSpPr>
              <p:spPr bwMode="auto">
                <a:xfrm>
                  <a:off x="1310" y="3496"/>
                  <a:ext cx="462"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r" eaLnBrk="1" hangingPunct="1">
                    <a:defRPr/>
                  </a:pPr>
                  <a:r>
                    <a:rPr lang="en-US" sz="1000" smtClean="0">
                      <a:latin typeface="Arial" charset="0"/>
                    </a:rPr>
                    <a:t>New ACK</a:t>
                  </a:r>
                </a:p>
              </p:txBody>
            </p:sp>
          </p:grpSp>
        </p:grpSp>
      </p:grpSp>
      <p:grpSp>
        <p:nvGrpSpPr>
          <p:cNvPr id="274673" name="Group 241"/>
          <p:cNvGrpSpPr>
            <a:grpSpLocks/>
          </p:cNvGrpSpPr>
          <p:nvPr/>
        </p:nvGrpSpPr>
        <p:grpSpPr bwMode="auto">
          <a:xfrm>
            <a:off x="820738" y="1485900"/>
            <a:ext cx="4865687" cy="2659063"/>
            <a:chOff x="517" y="859"/>
            <a:chExt cx="3065" cy="1675"/>
          </a:xfrm>
        </p:grpSpPr>
        <p:grpSp>
          <p:nvGrpSpPr>
            <p:cNvPr id="123937" name="Group 161"/>
            <p:cNvGrpSpPr>
              <a:grpSpLocks/>
            </p:cNvGrpSpPr>
            <p:nvPr/>
          </p:nvGrpSpPr>
          <p:grpSpPr bwMode="auto">
            <a:xfrm>
              <a:off x="1329" y="1320"/>
              <a:ext cx="800" cy="754"/>
              <a:chOff x="996" y="1773"/>
              <a:chExt cx="800" cy="754"/>
            </a:xfrm>
          </p:grpSpPr>
          <p:sp>
            <p:nvSpPr>
              <p:cNvPr id="106551" name="Oval 162"/>
              <p:cNvSpPr>
                <a:spLocks noChangeArrowheads="1"/>
              </p:cNvSpPr>
              <p:nvPr/>
            </p:nvSpPr>
            <p:spPr bwMode="auto">
              <a:xfrm>
                <a:off x="996" y="1773"/>
                <a:ext cx="800" cy="75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6552" name="Text Box 163"/>
              <p:cNvSpPr txBox="1">
                <a:spLocks noChangeArrowheads="1"/>
              </p:cNvSpPr>
              <p:nvPr/>
            </p:nvSpPr>
            <p:spPr bwMode="auto">
              <a:xfrm>
                <a:off x="1179" y="1946"/>
                <a:ext cx="444"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eaLnBrk="1" hangingPunct="1">
                  <a:defRPr/>
                </a:pPr>
                <a:r>
                  <a:rPr lang="en-US" sz="1800" smtClean="0">
                    <a:latin typeface="Arial" charset="0"/>
                  </a:rPr>
                  <a:t>slow </a:t>
                </a:r>
              </a:p>
              <a:p>
                <a:pPr eaLnBrk="1" hangingPunct="1">
                  <a:defRPr/>
                </a:pPr>
                <a:r>
                  <a:rPr lang="en-US" sz="1800" smtClean="0">
                    <a:latin typeface="Arial" charset="0"/>
                  </a:rPr>
                  <a:t>start</a:t>
                </a:r>
              </a:p>
            </p:txBody>
          </p:sp>
        </p:grpSp>
        <p:grpSp>
          <p:nvGrpSpPr>
            <p:cNvPr id="123938" name="Group 177"/>
            <p:cNvGrpSpPr>
              <a:grpSpLocks/>
            </p:cNvGrpSpPr>
            <p:nvPr/>
          </p:nvGrpSpPr>
          <p:grpSpPr bwMode="auto">
            <a:xfrm>
              <a:off x="530" y="2026"/>
              <a:ext cx="1118" cy="508"/>
              <a:chOff x="418" y="2713"/>
              <a:chExt cx="1118" cy="508"/>
            </a:xfrm>
          </p:grpSpPr>
          <p:sp>
            <p:nvSpPr>
              <p:cNvPr id="106548" name="Text Box 178"/>
              <p:cNvSpPr txBox="1">
                <a:spLocks noChangeArrowheads="1"/>
              </p:cNvSpPr>
              <p:nvPr/>
            </p:nvSpPr>
            <p:spPr bwMode="auto">
              <a:xfrm>
                <a:off x="777" y="2713"/>
                <a:ext cx="377"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eaLnBrk="1" hangingPunct="1">
                  <a:defRPr/>
                </a:pPr>
                <a:r>
                  <a:rPr lang="en-US" sz="1000" smtClean="0">
                    <a:latin typeface="Arial" charset="0"/>
                  </a:rPr>
                  <a:t>timeout</a:t>
                </a:r>
              </a:p>
            </p:txBody>
          </p:sp>
          <p:sp>
            <p:nvSpPr>
              <p:cNvPr id="106549" name="Text Box 179"/>
              <p:cNvSpPr txBox="1">
                <a:spLocks noChangeArrowheads="1"/>
              </p:cNvSpPr>
              <p:nvPr/>
            </p:nvSpPr>
            <p:spPr bwMode="auto">
              <a:xfrm>
                <a:off x="418" y="2840"/>
                <a:ext cx="1118" cy="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eaLnBrk="1" hangingPunct="1">
                  <a:lnSpc>
                    <a:spcPct val="80000"/>
                  </a:lnSpc>
                  <a:defRPr/>
                </a:pPr>
                <a:r>
                  <a:rPr lang="en-US" sz="1000" smtClean="0">
                    <a:latin typeface="Arial" charset="0"/>
                  </a:rPr>
                  <a:t>ssthresh = cwnd/2 </a:t>
                </a:r>
              </a:p>
              <a:p>
                <a:pPr eaLnBrk="1" hangingPunct="1">
                  <a:lnSpc>
                    <a:spcPct val="80000"/>
                  </a:lnSpc>
                  <a:defRPr/>
                </a:pPr>
                <a:r>
                  <a:rPr lang="en-US" sz="1000" smtClean="0">
                    <a:latin typeface="Arial" charset="0"/>
                  </a:rPr>
                  <a:t>cwnd = 1 MSS</a:t>
                </a:r>
              </a:p>
              <a:p>
                <a:pPr eaLnBrk="1" hangingPunct="1">
                  <a:lnSpc>
                    <a:spcPct val="80000"/>
                  </a:lnSpc>
                  <a:defRPr/>
                </a:pPr>
                <a:r>
                  <a:rPr lang="en-US" sz="1000" smtClean="0">
                    <a:latin typeface="Arial" charset="0"/>
                  </a:rPr>
                  <a:t>dupACKcount = 0</a:t>
                </a:r>
              </a:p>
              <a:p>
                <a:pPr eaLnBrk="1" hangingPunct="1">
                  <a:lnSpc>
                    <a:spcPct val="80000"/>
                  </a:lnSpc>
                  <a:defRPr/>
                </a:pPr>
                <a:r>
                  <a:rPr lang="en-US" sz="1000" i="1" smtClean="0">
                    <a:solidFill>
                      <a:srgbClr val="000099"/>
                    </a:solidFill>
                    <a:latin typeface="Arial" charset="0"/>
                  </a:rPr>
                  <a:t>retransmit missing segment</a:t>
                </a:r>
                <a:r>
                  <a:rPr lang="en-US" sz="1200" smtClean="0">
                    <a:latin typeface="Arial" charset="0"/>
                  </a:rPr>
                  <a:t> </a:t>
                </a:r>
              </a:p>
            </p:txBody>
          </p:sp>
          <p:sp>
            <p:nvSpPr>
              <p:cNvPr id="106550" name="Line 180"/>
              <p:cNvSpPr>
                <a:spLocks noChangeShapeType="1"/>
              </p:cNvSpPr>
              <p:nvPr/>
            </p:nvSpPr>
            <p:spPr bwMode="auto">
              <a:xfrm>
                <a:off x="709" y="2855"/>
                <a:ext cx="53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23939" name="Group 186"/>
            <p:cNvGrpSpPr>
              <a:grpSpLocks/>
            </p:cNvGrpSpPr>
            <p:nvPr/>
          </p:nvGrpSpPr>
          <p:grpSpPr bwMode="auto">
            <a:xfrm>
              <a:off x="2173" y="960"/>
              <a:ext cx="1409" cy="527"/>
              <a:chOff x="2683" y="798"/>
              <a:chExt cx="1409" cy="527"/>
            </a:xfrm>
          </p:grpSpPr>
          <p:sp>
            <p:nvSpPr>
              <p:cNvPr id="106545" name="Text Box 187"/>
              <p:cNvSpPr txBox="1">
                <a:spLocks noChangeArrowheads="1"/>
              </p:cNvSpPr>
              <p:nvPr/>
            </p:nvSpPr>
            <p:spPr bwMode="auto">
              <a:xfrm>
                <a:off x="2683" y="917"/>
                <a:ext cx="1409" cy="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eaLnBrk="1" hangingPunct="1">
                  <a:lnSpc>
                    <a:spcPct val="90000"/>
                  </a:lnSpc>
                  <a:defRPr/>
                </a:pPr>
                <a:r>
                  <a:rPr lang="en-US" sz="1000" smtClean="0">
                    <a:latin typeface="Arial" charset="0"/>
                  </a:rPr>
                  <a:t>cwnd = cwnd+MSS</a:t>
                </a:r>
              </a:p>
              <a:p>
                <a:pPr algn="l" eaLnBrk="1" hangingPunct="1">
                  <a:lnSpc>
                    <a:spcPct val="90000"/>
                  </a:lnSpc>
                  <a:defRPr/>
                </a:pPr>
                <a:r>
                  <a:rPr lang="en-US" sz="1000" smtClean="0">
                    <a:latin typeface="Arial" charset="0"/>
                  </a:rPr>
                  <a:t>dupACKcount = 0</a:t>
                </a:r>
              </a:p>
              <a:p>
                <a:pPr algn="l" eaLnBrk="1" hangingPunct="1">
                  <a:lnSpc>
                    <a:spcPct val="90000"/>
                  </a:lnSpc>
                  <a:defRPr/>
                </a:pPr>
                <a:r>
                  <a:rPr lang="en-US" sz="1000" i="1" smtClean="0">
                    <a:solidFill>
                      <a:srgbClr val="000099"/>
                    </a:solidFill>
                    <a:latin typeface="Arial" charset="0"/>
                  </a:rPr>
                  <a:t>transmit new segment(s), as allowed</a:t>
                </a:r>
              </a:p>
              <a:p>
                <a:pPr algn="l" eaLnBrk="1" hangingPunct="1">
                  <a:lnSpc>
                    <a:spcPct val="80000"/>
                  </a:lnSpc>
                  <a:defRPr/>
                </a:pPr>
                <a:endParaRPr lang="en-US" sz="1200" smtClean="0">
                  <a:latin typeface="Arial" charset="0"/>
                </a:endParaRPr>
              </a:p>
            </p:txBody>
          </p:sp>
          <p:sp>
            <p:nvSpPr>
              <p:cNvPr id="106546" name="Line 188"/>
              <p:cNvSpPr>
                <a:spLocks noChangeShapeType="1"/>
              </p:cNvSpPr>
              <p:nvPr/>
            </p:nvSpPr>
            <p:spPr bwMode="auto">
              <a:xfrm>
                <a:off x="2744" y="934"/>
                <a:ext cx="53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06547" name="Text Box 189"/>
              <p:cNvSpPr txBox="1">
                <a:spLocks noChangeArrowheads="1"/>
              </p:cNvSpPr>
              <p:nvPr/>
            </p:nvSpPr>
            <p:spPr bwMode="auto">
              <a:xfrm>
                <a:off x="2697" y="798"/>
                <a:ext cx="448"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eaLnBrk="1" hangingPunct="1">
                  <a:defRPr/>
                </a:pPr>
                <a:r>
                  <a:rPr lang="en-US" sz="1000" smtClean="0">
                    <a:latin typeface="Arial" charset="0"/>
                  </a:rPr>
                  <a:t>new ACK</a:t>
                </a:r>
              </a:p>
            </p:txBody>
          </p:sp>
        </p:grpSp>
        <p:sp>
          <p:nvSpPr>
            <p:cNvPr id="123940" name="Freeform 205"/>
            <p:cNvSpPr>
              <a:spLocks/>
            </p:cNvSpPr>
            <p:nvPr/>
          </p:nvSpPr>
          <p:spPr bwMode="auto">
            <a:xfrm>
              <a:off x="1601" y="1129"/>
              <a:ext cx="313" cy="201"/>
            </a:xfrm>
            <a:custGeom>
              <a:avLst/>
              <a:gdLst>
                <a:gd name="T0" fmla="*/ 25 w 313"/>
                <a:gd name="T1" fmla="*/ 169 h 201"/>
                <a:gd name="T2" fmla="*/ 153 w 313"/>
                <a:gd name="T3" fmla="*/ 7 h 201"/>
                <a:gd name="T4" fmla="*/ 258 w 313"/>
                <a:gd name="T5" fmla="*/ 201 h 201"/>
                <a:gd name="T6" fmla="*/ 0 60000 65536"/>
                <a:gd name="T7" fmla="*/ 0 60000 65536"/>
                <a:gd name="T8" fmla="*/ 0 60000 65536"/>
              </a:gdLst>
              <a:ahLst/>
              <a:cxnLst>
                <a:cxn ang="T6">
                  <a:pos x="T0" y="T1"/>
                </a:cxn>
                <a:cxn ang="T7">
                  <a:pos x="T2" y="T3"/>
                </a:cxn>
                <a:cxn ang="T8">
                  <a:pos x="T4" y="T5"/>
                </a:cxn>
              </a:cxnLst>
              <a:rect l="0" t="0" r="r" b="b"/>
              <a:pathLst>
                <a:path w="313" h="201">
                  <a:moveTo>
                    <a:pt x="25" y="169"/>
                  </a:moveTo>
                  <a:cubicBezTo>
                    <a:pt x="0" y="108"/>
                    <a:pt x="5" y="0"/>
                    <a:pt x="153" y="7"/>
                  </a:cubicBezTo>
                  <a:cubicBezTo>
                    <a:pt x="302" y="12"/>
                    <a:pt x="313" y="87"/>
                    <a:pt x="258" y="201"/>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941" name="Freeform 206"/>
            <p:cNvSpPr>
              <a:spLocks/>
            </p:cNvSpPr>
            <p:nvPr/>
          </p:nvSpPr>
          <p:spPr bwMode="auto">
            <a:xfrm rot="2575893">
              <a:off x="1950" y="1316"/>
              <a:ext cx="313" cy="201"/>
            </a:xfrm>
            <a:custGeom>
              <a:avLst/>
              <a:gdLst>
                <a:gd name="T0" fmla="*/ 25 w 313"/>
                <a:gd name="T1" fmla="*/ 169 h 201"/>
                <a:gd name="T2" fmla="*/ 153 w 313"/>
                <a:gd name="T3" fmla="*/ 7 h 201"/>
                <a:gd name="T4" fmla="*/ 258 w 313"/>
                <a:gd name="T5" fmla="*/ 201 h 201"/>
                <a:gd name="T6" fmla="*/ 0 60000 65536"/>
                <a:gd name="T7" fmla="*/ 0 60000 65536"/>
                <a:gd name="T8" fmla="*/ 0 60000 65536"/>
              </a:gdLst>
              <a:ahLst/>
              <a:cxnLst>
                <a:cxn ang="T6">
                  <a:pos x="T0" y="T1"/>
                </a:cxn>
                <a:cxn ang="T7">
                  <a:pos x="T2" y="T3"/>
                </a:cxn>
                <a:cxn ang="T8">
                  <a:pos x="T4" y="T5"/>
                </a:cxn>
              </a:cxnLst>
              <a:rect l="0" t="0" r="r" b="b"/>
              <a:pathLst>
                <a:path w="313" h="201">
                  <a:moveTo>
                    <a:pt x="25" y="169"/>
                  </a:moveTo>
                  <a:cubicBezTo>
                    <a:pt x="0" y="108"/>
                    <a:pt x="5" y="0"/>
                    <a:pt x="153" y="7"/>
                  </a:cubicBezTo>
                  <a:cubicBezTo>
                    <a:pt x="302" y="12"/>
                    <a:pt x="313" y="87"/>
                    <a:pt x="258" y="201"/>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3942" name="Group 207"/>
            <p:cNvGrpSpPr>
              <a:grpSpLocks/>
            </p:cNvGrpSpPr>
            <p:nvPr/>
          </p:nvGrpSpPr>
          <p:grpSpPr bwMode="auto">
            <a:xfrm>
              <a:off x="1465" y="859"/>
              <a:ext cx="700" cy="367"/>
              <a:chOff x="4274" y="2922"/>
              <a:chExt cx="700" cy="367"/>
            </a:xfrm>
          </p:grpSpPr>
          <p:sp>
            <p:nvSpPr>
              <p:cNvPr id="106542" name="Text Box 208"/>
              <p:cNvSpPr txBox="1">
                <a:spLocks noChangeArrowheads="1"/>
              </p:cNvSpPr>
              <p:nvPr/>
            </p:nvSpPr>
            <p:spPr bwMode="auto">
              <a:xfrm>
                <a:off x="4274" y="3062"/>
                <a:ext cx="700" cy="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eaLnBrk="1" hangingPunct="1">
                  <a:lnSpc>
                    <a:spcPct val="80000"/>
                  </a:lnSpc>
                  <a:defRPr/>
                </a:pPr>
                <a:r>
                  <a:rPr lang="en-US" sz="1000" smtClean="0">
                    <a:latin typeface="Arial" charset="0"/>
                  </a:rPr>
                  <a:t>dupACKcount++</a:t>
                </a:r>
              </a:p>
              <a:p>
                <a:pPr eaLnBrk="1" hangingPunct="1">
                  <a:lnSpc>
                    <a:spcPct val="80000"/>
                  </a:lnSpc>
                  <a:defRPr/>
                </a:pPr>
                <a:endParaRPr lang="en-US" sz="1200" smtClean="0">
                  <a:latin typeface="Arial" charset="0"/>
                </a:endParaRPr>
              </a:p>
            </p:txBody>
          </p:sp>
          <p:sp>
            <p:nvSpPr>
              <p:cNvPr id="106543" name="Line 209"/>
              <p:cNvSpPr>
                <a:spLocks noChangeShapeType="1"/>
              </p:cNvSpPr>
              <p:nvPr/>
            </p:nvSpPr>
            <p:spPr bwMode="auto">
              <a:xfrm>
                <a:off x="4353" y="3071"/>
                <a:ext cx="53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06544" name="Text Box 210"/>
              <p:cNvSpPr txBox="1">
                <a:spLocks noChangeArrowheads="1"/>
              </p:cNvSpPr>
              <p:nvPr/>
            </p:nvSpPr>
            <p:spPr bwMode="auto">
              <a:xfrm>
                <a:off x="4295" y="2922"/>
                <a:ext cx="620"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eaLnBrk="1" hangingPunct="1">
                  <a:defRPr/>
                </a:pPr>
                <a:r>
                  <a:rPr lang="en-US" sz="1000" smtClean="0">
                    <a:latin typeface="Arial" charset="0"/>
                  </a:rPr>
                  <a:t>duplicate ACK</a:t>
                </a:r>
              </a:p>
            </p:txBody>
          </p:sp>
        </p:grpSp>
        <p:sp>
          <p:nvSpPr>
            <p:cNvPr id="123943" name="Freeform 211"/>
            <p:cNvSpPr>
              <a:spLocks/>
            </p:cNvSpPr>
            <p:nvPr/>
          </p:nvSpPr>
          <p:spPr bwMode="auto">
            <a:xfrm rot="-8222029">
              <a:off x="1204" y="1903"/>
              <a:ext cx="313" cy="201"/>
            </a:xfrm>
            <a:custGeom>
              <a:avLst/>
              <a:gdLst>
                <a:gd name="T0" fmla="*/ 25 w 313"/>
                <a:gd name="T1" fmla="*/ 169 h 201"/>
                <a:gd name="T2" fmla="*/ 153 w 313"/>
                <a:gd name="T3" fmla="*/ 7 h 201"/>
                <a:gd name="T4" fmla="*/ 258 w 313"/>
                <a:gd name="T5" fmla="*/ 201 h 201"/>
                <a:gd name="T6" fmla="*/ 0 60000 65536"/>
                <a:gd name="T7" fmla="*/ 0 60000 65536"/>
                <a:gd name="T8" fmla="*/ 0 60000 65536"/>
              </a:gdLst>
              <a:ahLst/>
              <a:cxnLst>
                <a:cxn ang="T6">
                  <a:pos x="T0" y="T1"/>
                </a:cxn>
                <a:cxn ang="T7">
                  <a:pos x="T2" y="T3"/>
                </a:cxn>
                <a:cxn ang="T8">
                  <a:pos x="T4" y="T5"/>
                </a:cxn>
              </a:cxnLst>
              <a:rect l="0" t="0" r="r" b="b"/>
              <a:pathLst>
                <a:path w="313" h="201">
                  <a:moveTo>
                    <a:pt x="25" y="169"/>
                  </a:moveTo>
                  <a:cubicBezTo>
                    <a:pt x="0" y="108"/>
                    <a:pt x="5" y="0"/>
                    <a:pt x="153" y="7"/>
                  </a:cubicBezTo>
                  <a:cubicBezTo>
                    <a:pt x="302" y="12"/>
                    <a:pt x="313" y="87"/>
                    <a:pt x="258" y="201"/>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37" name="Line 234"/>
            <p:cNvSpPr>
              <a:spLocks noChangeShapeType="1"/>
            </p:cNvSpPr>
            <p:nvPr/>
          </p:nvSpPr>
          <p:spPr bwMode="auto">
            <a:xfrm>
              <a:off x="536" y="1649"/>
              <a:ext cx="752" cy="1"/>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123945" name="Group 235"/>
            <p:cNvGrpSpPr>
              <a:grpSpLocks/>
            </p:cNvGrpSpPr>
            <p:nvPr/>
          </p:nvGrpSpPr>
          <p:grpSpPr bwMode="auto">
            <a:xfrm>
              <a:off x="517" y="1255"/>
              <a:ext cx="741" cy="416"/>
              <a:chOff x="539" y="936"/>
              <a:chExt cx="741" cy="416"/>
            </a:xfrm>
          </p:grpSpPr>
          <p:sp>
            <p:nvSpPr>
              <p:cNvPr id="106539" name="Text Box 236"/>
              <p:cNvSpPr txBox="1">
                <a:spLocks noChangeArrowheads="1"/>
              </p:cNvSpPr>
              <p:nvPr/>
            </p:nvSpPr>
            <p:spPr bwMode="auto">
              <a:xfrm>
                <a:off x="816" y="936"/>
                <a:ext cx="171"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eaLnBrk="1" hangingPunct="1">
                  <a:defRPr/>
                </a:pPr>
                <a:r>
                  <a:rPr lang="en-US" sz="1000" smtClean="0">
                    <a:latin typeface="Symbol" charset="0"/>
                  </a:rPr>
                  <a:t>L</a:t>
                </a:r>
              </a:p>
            </p:txBody>
          </p:sp>
          <p:sp>
            <p:nvSpPr>
              <p:cNvPr id="106540" name="Text Box 237"/>
              <p:cNvSpPr txBox="1">
                <a:spLocks noChangeArrowheads="1"/>
              </p:cNvSpPr>
              <p:nvPr/>
            </p:nvSpPr>
            <p:spPr bwMode="auto">
              <a:xfrm>
                <a:off x="539" y="1063"/>
                <a:ext cx="741" cy="2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eaLnBrk="1" hangingPunct="1">
                  <a:lnSpc>
                    <a:spcPct val="80000"/>
                  </a:lnSpc>
                  <a:defRPr/>
                </a:pPr>
                <a:r>
                  <a:rPr lang="en-US" sz="1000" smtClean="0">
                    <a:latin typeface="Arial" charset="0"/>
                  </a:rPr>
                  <a:t>cwnd = 1 MSS</a:t>
                </a:r>
              </a:p>
              <a:p>
                <a:pPr eaLnBrk="1" hangingPunct="1">
                  <a:lnSpc>
                    <a:spcPct val="80000"/>
                  </a:lnSpc>
                  <a:defRPr/>
                </a:pPr>
                <a:r>
                  <a:rPr lang="en-US" sz="1000" smtClean="0">
                    <a:latin typeface="Arial" charset="0"/>
                  </a:rPr>
                  <a:t>ssthresh = 64 KB</a:t>
                </a:r>
              </a:p>
              <a:p>
                <a:pPr eaLnBrk="1" hangingPunct="1">
                  <a:lnSpc>
                    <a:spcPct val="80000"/>
                  </a:lnSpc>
                  <a:defRPr/>
                </a:pPr>
                <a:r>
                  <a:rPr lang="en-US" sz="1000" smtClean="0">
                    <a:latin typeface="Arial" charset="0"/>
                  </a:rPr>
                  <a:t>dupACKcount = 0</a:t>
                </a:r>
                <a:endParaRPr lang="en-US" sz="1200" smtClean="0">
                  <a:latin typeface="Arial" charset="0"/>
                </a:endParaRPr>
              </a:p>
            </p:txBody>
          </p:sp>
          <p:sp>
            <p:nvSpPr>
              <p:cNvPr id="106541" name="Line 238"/>
              <p:cNvSpPr>
                <a:spLocks noChangeShapeType="1"/>
              </p:cNvSpPr>
              <p:nvPr/>
            </p:nvSpPr>
            <p:spPr bwMode="auto">
              <a:xfrm>
                <a:off x="641" y="1078"/>
                <a:ext cx="53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grpSp>
        <p:nvGrpSpPr>
          <p:cNvPr id="274687" name="Group 255"/>
          <p:cNvGrpSpPr>
            <a:grpSpLocks/>
          </p:cNvGrpSpPr>
          <p:nvPr/>
        </p:nvGrpSpPr>
        <p:grpSpPr bwMode="auto">
          <a:xfrm>
            <a:off x="804863" y="2922588"/>
            <a:ext cx="3167062" cy="1312862"/>
            <a:chOff x="509" y="1766"/>
            <a:chExt cx="1995" cy="827"/>
          </a:xfrm>
        </p:grpSpPr>
        <p:pic>
          <p:nvPicPr>
            <p:cNvPr id="106527" name="Picture 2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09" y="1992"/>
              <a:ext cx="262" cy="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6528" name="Picture 2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42" y="1766"/>
              <a:ext cx="262" cy="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6529" name="Picture 2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64" y="2348"/>
              <a:ext cx="262" cy="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nvGrpSpPr>
          <p:cNvPr id="274729" name="Group 297"/>
          <p:cNvGrpSpPr>
            <a:grpSpLocks/>
          </p:cNvGrpSpPr>
          <p:nvPr/>
        </p:nvGrpSpPr>
        <p:grpSpPr bwMode="auto">
          <a:xfrm>
            <a:off x="3502025" y="1149350"/>
            <a:ext cx="4333875" cy="3243263"/>
            <a:chOff x="2205" y="641"/>
            <a:chExt cx="2730" cy="2043"/>
          </a:xfrm>
        </p:grpSpPr>
        <p:grpSp>
          <p:nvGrpSpPr>
            <p:cNvPr id="123919" name="Group 282"/>
            <p:cNvGrpSpPr>
              <a:grpSpLocks/>
            </p:cNvGrpSpPr>
            <p:nvPr/>
          </p:nvGrpSpPr>
          <p:grpSpPr bwMode="auto">
            <a:xfrm>
              <a:off x="3381" y="2381"/>
              <a:ext cx="583" cy="303"/>
              <a:chOff x="1166" y="3601"/>
              <a:chExt cx="583" cy="303"/>
            </a:xfrm>
          </p:grpSpPr>
          <p:grpSp>
            <p:nvGrpSpPr>
              <p:cNvPr id="123930" name="Group 283"/>
              <p:cNvGrpSpPr>
                <a:grpSpLocks/>
              </p:cNvGrpSpPr>
              <p:nvPr/>
            </p:nvGrpSpPr>
            <p:grpSpPr bwMode="auto">
              <a:xfrm>
                <a:off x="1166" y="3601"/>
                <a:ext cx="583" cy="303"/>
                <a:chOff x="990" y="4570"/>
                <a:chExt cx="597" cy="380"/>
              </a:xfrm>
            </p:grpSpPr>
            <p:pic>
              <p:nvPicPr>
                <p:cNvPr id="106525" name="Picture 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 y="4570"/>
                  <a:ext cx="597" cy="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06526" name="Rectangle 285"/>
                <p:cNvSpPr>
                  <a:spLocks noChangeArrowheads="1"/>
                </p:cNvSpPr>
                <p:nvPr/>
              </p:nvSpPr>
              <p:spPr bwMode="auto">
                <a:xfrm>
                  <a:off x="1124" y="4679"/>
                  <a:ext cx="358" cy="148"/>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06524" name="Text Box 286"/>
              <p:cNvSpPr txBox="1">
                <a:spLocks noChangeArrowheads="1"/>
              </p:cNvSpPr>
              <p:nvPr/>
            </p:nvSpPr>
            <p:spPr bwMode="auto">
              <a:xfrm>
                <a:off x="1274" y="3633"/>
                <a:ext cx="397" cy="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nSpc>
                    <a:spcPct val="80000"/>
                  </a:lnSpc>
                  <a:defRPr/>
                </a:pPr>
                <a:r>
                  <a:rPr lang="en-US" sz="1200" b="1" i="1" smtClean="0">
                    <a:solidFill>
                      <a:schemeClr val="accent2"/>
                    </a:solidFill>
                    <a:latin typeface="Comic Sans MS" charset="0"/>
                  </a:rPr>
                  <a:t>New</a:t>
                </a:r>
              </a:p>
              <a:p>
                <a:pPr>
                  <a:lnSpc>
                    <a:spcPct val="80000"/>
                  </a:lnSpc>
                  <a:defRPr/>
                </a:pPr>
                <a:r>
                  <a:rPr lang="en-US" sz="1200" b="1" i="1" smtClean="0">
                    <a:solidFill>
                      <a:schemeClr val="accent2"/>
                    </a:solidFill>
                    <a:latin typeface="Comic Sans MS" charset="0"/>
                  </a:rPr>
                  <a:t>ACK!</a:t>
                </a:r>
              </a:p>
            </p:txBody>
          </p:sp>
        </p:grpSp>
        <p:grpSp>
          <p:nvGrpSpPr>
            <p:cNvPr id="123920" name="Group 287"/>
            <p:cNvGrpSpPr>
              <a:grpSpLocks/>
            </p:cNvGrpSpPr>
            <p:nvPr/>
          </p:nvGrpSpPr>
          <p:grpSpPr bwMode="auto">
            <a:xfrm>
              <a:off x="2205" y="700"/>
              <a:ext cx="583" cy="303"/>
              <a:chOff x="1166" y="3601"/>
              <a:chExt cx="583" cy="303"/>
            </a:xfrm>
          </p:grpSpPr>
          <p:grpSp>
            <p:nvGrpSpPr>
              <p:cNvPr id="123926" name="Group 288"/>
              <p:cNvGrpSpPr>
                <a:grpSpLocks/>
              </p:cNvGrpSpPr>
              <p:nvPr/>
            </p:nvGrpSpPr>
            <p:grpSpPr bwMode="auto">
              <a:xfrm>
                <a:off x="1166" y="3601"/>
                <a:ext cx="583" cy="303"/>
                <a:chOff x="990" y="4570"/>
                <a:chExt cx="597" cy="380"/>
              </a:xfrm>
            </p:grpSpPr>
            <p:pic>
              <p:nvPicPr>
                <p:cNvPr id="106521" name="Picture 2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 y="4570"/>
                  <a:ext cx="597" cy="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06522" name="Rectangle 290"/>
                <p:cNvSpPr>
                  <a:spLocks noChangeArrowheads="1"/>
                </p:cNvSpPr>
                <p:nvPr/>
              </p:nvSpPr>
              <p:spPr bwMode="auto">
                <a:xfrm>
                  <a:off x="1124" y="4679"/>
                  <a:ext cx="358" cy="148"/>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06520" name="Text Box 291"/>
              <p:cNvSpPr txBox="1">
                <a:spLocks noChangeArrowheads="1"/>
              </p:cNvSpPr>
              <p:nvPr/>
            </p:nvSpPr>
            <p:spPr bwMode="auto">
              <a:xfrm>
                <a:off x="1274" y="3633"/>
                <a:ext cx="397" cy="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nSpc>
                    <a:spcPct val="80000"/>
                  </a:lnSpc>
                  <a:defRPr/>
                </a:pPr>
                <a:r>
                  <a:rPr lang="en-US" sz="1200" b="1" i="1" smtClean="0">
                    <a:solidFill>
                      <a:schemeClr val="accent2"/>
                    </a:solidFill>
                    <a:latin typeface="Comic Sans MS" charset="0"/>
                  </a:rPr>
                  <a:t>New</a:t>
                </a:r>
              </a:p>
              <a:p>
                <a:pPr>
                  <a:lnSpc>
                    <a:spcPct val="80000"/>
                  </a:lnSpc>
                  <a:defRPr/>
                </a:pPr>
                <a:r>
                  <a:rPr lang="en-US" sz="1200" b="1" i="1" smtClean="0">
                    <a:solidFill>
                      <a:schemeClr val="accent2"/>
                    </a:solidFill>
                    <a:latin typeface="Comic Sans MS" charset="0"/>
                  </a:rPr>
                  <a:t>ACK!</a:t>
                </a:r>
              </a:p>
            </p:txBody>
          </p:sp>
        </p:grpSp>
        <p:grpSp>
          <p:nvGrpSpPr>
            <p:cNvPr id="123921" name="Group 292"/>
            <p:cNvGrpSpPr>
              <a:grpSpLocks/>
            </p:cNvGrpSpPr>
            <p:nvPr/>
          </p:nvGrpSpPr>
          <p:grpSpPr bwMode="auto">
            <a:xfrm>
              <a:off x="4352" y="641"/>
              <a:ext cx="583" cy="303"/>
              <a:chOff x="1166" y="3601"/>
              <a:chExt cx="583" cy="303"/>
            </a:xfrm>
          </p:grpSpPr>
          <p:grpSp>
            <p:nvGrpSpPr>
              <p:cNvPr id="123922" name="Group 293"/>
              <p:cNvGrpSpPr>
                <a:grpSpLocks/>
              </p:cNvGrpSpPr>
              <p:nvPr/>
            </p:nvGrpSpPr>
            <p:grpSpPr bwMode="auto">
              <a:xfrm>
                <a:off x="1166" y="3601"/>
                <a:ext cx="583" cy="303"/>
                <a:chOff x="990" y="4570"/>
                <a:chExt cx="597" cy="380"/>
              </a:xfrm>
            </p:grpSpPr>
            <p:pic>
              <p:nvPicPr>
                <p:cNvPr id="106517" name="Picture 2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 y="4570"/>
                  <a:ext cx="597" cy="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06518" name="Rectangle 295"/>
                <p:cNvSpPr>
                  <a:spLocks noChangeArrowheads="1"/>
                </p:cNvSpPr>
                <p:nvPr/>
              </p:nvSpPr>
              <p:spPr bwMode="auto">
                <a:xfrm>
                  <a:off x="1124" y="4679"/>
                  <a:ext cx="358" cy="148"/>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106516" name="Text Box 296"/>
              <p:cNvSpPr txBox="1">
                <a:spLocks noChangeArrowheads="1"/>
              </p:cNvSpPr>
              <p:nvPr/>
            </p:nvSpPr>
            <p:spPr bwMode="auto">
              <a:xfrm>
                <a:off x="1274" y="3633"/>
                <a:ext cx="397" cy="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nSpc>
                    <a:spcPct val="80000"/>
                  </a:lnSpc>
                  <a:defRPr/>
                </a:pPr>
                <a:r>
                  <a:rPr lang="en-US" sz="1200" b="1" i="1" smtClean="0">
                    <a:solidFill>
                      <a:schemeClr val="accent2"/>
                    </a:solidFill>
                    <a:latin typeface="Comic Sans MS" charset="0"/>
                  </a:rPr>
                  <a:t>New</a:t>
                </a:r>
              </a:p>
              <a:p>
                <a:pPr>
                  <a:lnSpc>
                    <a:spcPct val="80000"/>
                  </a:lnSpc>
                  <a:defRPr/>
                </a:pPr>
                <a:r>
                  <a:rPr lang="en-US" sz="1200" b="1" i="1" smtClean="0">
                    <a:solidFill>
                      <a:schemeClr val="accent2"/>
                    </a:solidFill>
                    <a:latin typeface="Comic Sans MS" charset="0"/>
                  </a:rPr>
                  <a:t>ACK!</a:t>
                </a:r>
              </a:p>
            </p:txBody>
          </p:sp>
        </p:grpSp>
      </p:grpSp>
      <p:sp>
        <p:nvSpPr>
          <p:cNvPr id="2" name="Title 1"/>
          <p:cNvSpPr>
            <a:spLocks noGrp="1"/>
          </p:cNvSpPr>
          <p:nvPr>
            <p:ph type="title"/>
          </p:nvPr>
        </p:nvSpPr>
        <p:spPr/>
        <p:txBody>
          <a:bodyPr>
            <a:normAutofit fontScale="90000"/>
          </a:bodyPr>
          <a:lstStyle/>
          <a:p>
            <a:r>
              <a:rPr lang="en-US" dirty="0" smtClean="0"/>
              <a:t>TCP Congestion Control</a:t>
            </a:r>
            <a:endParaRPr lang="en-US" dirty="0"/>
          </a:p>
        </p:txBody>
      </p:sp>
    </p:spTree>
    <p:extLst>
      <p:ext uri="{BB962C8B-B14F-4D97-AF65-F5344CB8AC3E}">
        <p14:creationId xmlns:p14="http://schemas.microsoft.com/office/powerpoint/2010/main" val="4038105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4673"/>
                                        </p:tgtEl>
                                        <p:attrNameLst>
                                          <p:attrName>style.visibility</p:attrName>
                                        </p:attrNameLst>
                                      </p:cBhvr>
                                      <p:to>
                                        <p:strVal val="visible"/>
                                      </p:to>
                                    </p:set>
                                    <p:animEffect transition="in" filter="dissolve">
                                      <p:cBhvr>
                                        <p:cTn id="7" dur="500"/>
                                        <p:tgtEl>
                                          <p:spTgt spid="2746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74671"/>
                                        </p:tgtEl>
                                        <p:attrNameLst>
                                          <p:attrName>style.visibility</p:attrName>
                                        </p:attrNameLst>
                                      </p:cBhvr>
                                      <p:to>
                                        <p:strVal val="visible"/>
                                      </p:to>
                                    </p:set>
                                    <p:animEffect transition="in" filter="wipe(left)">
                                      <p:cBhvr>
                                        <p:cTn id="12" dur="500"/>
                                        <p:tgtEl>
                                          <p:spTgt spid="2746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74674"/>
                                        </p:tgtEl>
                                        <p:attrNameLst>
                                          <p:attrName>style.visibility</p:attrName>
                                        </p:attrNameLst>
                                      </p:cBhvr>
                                      <p:to>
                                        <p:strVal val="visible"/>
                                      </p:to>
                                    </p:set>
                                    <p:animEffect transition="in" filter="dissolve">
                                      <p:cBhvr>
                                        <p:cTn id="17" dur="500"/>
                                        <p:tgtEl>
                                          <p:spTgt spid="2746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74672"/>
                                        </p:tgtEl>
                                        <p:attrNameLst>
                                          <p:attrName>style.visibility</p:attrName>
                                        </p:attrNameLst>
                                      </p:cBhvr>
                                      <p:to>
                                        <p:strVal val="visible"/>
                                      </p:to>
                                    </p:set>
                                    <p:animEffect transition="in" filter="wipe(right)">
                                      <p:cBhvr>
                                        <p:cTn id="22" dur="500"/>
                                        <p:tgtEl>
                                          <p:spTgt spid="2746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74676"/>
                                        </p:tgtEl>
                                        <p:attrNameLst>
                                          <p:attrName>style.visibility</p:attrName>
                                        </p:attrNameLst>
                                      </p:cBhvr>
                                      <p:to>
                                        <p:strVal val="visible"/>
                                      </p:to>
                                    </p:set>
                                    <p:animEffect transition="in" filter="wipe(up)">
                                      <p:cBhvr>
                                        <p:cTn id="27" dur="500"/>
                                        <p:tgtEl>
                                          <p:spTgt spid="2746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74677"/>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74675"/>
                                        </p:tgtEl>
                                        <p:attrNameLst>
                                          <p:attrName>style.visibility</p:attrName>
                                        </p:attrNameLst>
                                      </p:cBhvr>
                                      <p:to>
                                        <p:strVal val="visible"/>
                                      </p:to>
                                    </p:set>
                                    <p:animEffect transition="in" filter="wipe(left)">
                                      <p:cBhvr>
                                        <p:cTn id="36" dur="500"/>
                                        <p:tgtEl>
                                          <p:spTgt spid="27467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274678"/>
                                        </p:tgtEl>
                                        <p:attrNameLst>
                                          <p:attrName>style.visibility</p:attrName>
                                        </p:attrNameLst>
                                      </p:cBhvr>
                                      <p:to>
                                        <p:strVal val="visible"/>
                                      </p:to>
                                    </p:set>
                                    <p:animEffect transition="in" filter="dissolve">
                                      <p:cBhvr>
                                        <p:cTn id="41" dur="500"/>
                                        <p:tgtEl>
                                          <p:spTgt spid="27467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274687"/>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274729"/>
                                        </p:tgtEl>
                                        <p:attrNameLst>
                                          <p:attrName>style.visibility</p:attrName>
                                        </p:attrNameLst>
                                      </p:cBhvr>
                                      <p:to>
                                        <p:strVal val="visible"/>
                                      </p:to>
                                    </p:set>
                                    <p:animEffect transition="in" filter="dissolve">
                                      <p:cBhvr>
                                        <p:cTn id="50" dur="500"/>
                                        <p:tgtEl>
                                          <p:spTgt spid="274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Group 940"/>
          <p:cNvGrpSpPr>
            <a:grpSpLocks/>
          </p:cNvGrpSpPr>
          <p:nvPr/>
        </p:nvGrpSpPr>
        <p:grpSpPr bwMode="auto">
          <a:xfrm>
            <a:off x="5048250" y="1524000"/>
            <a:ext cx="3540125" cy="4545013"/>
            <a:chOff x="3277" y="974"/>
            <a:chExt cx="2230" cy="2863"/>
          </a:xfrm>
        </p:grpSpPr>
        <p:sp>
          <p:nvSpPr>
            <p:cNvPr id="20613" name="Freeform 941"/>
            <p:cNvSpPr>
              <a:spLocks/>
            </p:cNvSpPr>
            <p:nvPr/>
          </p:nvSpPr>
          <p:spPr bwMode="auto">
            <a:xfrm>
              <a:off x="3277" y="1079"/>
              <a:ext cx="1094" cy="675"/>
            </a:xfrm>
            <a:custGeom>
              <a:avLst/>
              <a:gdLst>
                <a:gd name="T0" fmla="*/ 805 w 1036"/>
                <a:gd name="T1" fmla="*/ 11 h 675"/>
                <a:gd name="T2" fmla="*/ 485 w 1036"/>
                <a:gd name="T3" fmla="*/ 53 h 675"/>
                <a:gd name="T4" fmla="*/ 257 w 1036"/>
                <a:gd name="T5" fmla="*/ 129 h 675"/>
                <a:gd name="T6" fmla="*/ 190 w 1036"/>
                <a:gd name="T7" fmla="*/ 229 h 675"/>
                <a:gd name="T8" fmla="*/ 26 w 1036"/>
                <a:gd name="T9" fmla="*/ 297 h 675"/>
                <a:gd name="T10" fmla="*/ 22 w 1036"/>
                <a:gd name="T11" fmla="*/ 459 h 675"/>
                <a:gd name="T12" fmla="*/ 164 w 1036"/>
                <a:gd name="T13" fmla="*/ 489 h 675"/>
                <a:gd name="T14" fmla="*/ 570 w 1036"/>
                <a:gd name="T15" fmla="*/ 489 h 675"/>
                <a:gd name="T16" fmla="*/ 742 w 1036"/>
                <a:gd name="T17" fmla="*/ 555 h 675"/>
                <a:gd name="T18" fmla="*/ 935 w 1036"/>
                <a:gd name="T19" fmla="*/ 657 h 675"/>
                <a:gd name="T20" fmla="*/ 1081 w 1036"/>
                <a:gd name="T21" fmla="*/ 661 h 675"/>
                <a:gd name="T22" fmla="*/ 1183 w 1036"/>
                <a:gd name="T23" fmla="*/ 603 h 675"/>
                <a:gd name="T24" fmla="*/ 1234 w 1036"/>
                <a:gd name="T25" fmla="*/ 445 h 675"/>
                <a:gd name="T26" fmla="*/ 1266 w 1036"/>
                <a:gd name="T27" fmla="*/ 291 h 675"/>
                <a:gd name="T28" fmla="*/ 1270 w 1036"/>
                <a:gd name="T29" fmla="*/ 107 h 675"/>
                <a:gd name="T30" fmla="*/ 1161 w 1036"/>
                <a:gd name="T31" fmla="*/ 17 h 675"/>
                <a:gd name="T32" fmla="*/ 964 w 1036"/>
                <a:gd name="T33" fmla="*/ 3 h 675"/>
                <a:gd name="T34" fmla="*/ 805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614" name="Group 942"/>
            <p:cNvGrpSpPr>
              <a:grpSpLocks/>
            </p:cNvGrpSpPr>
            <p:nvPr/>
          </p:nvGrpSpPr>
          <p:grpSpPr bwMode="auto">
            <a:xfrm>
              <a:off x="3383" y="1920"/>
              <a:ext cx="919" cy="588"/>
              <a:chOff x="2889" y="1631"/>
              <a:chExt cx="980" cy="743"/>
            </a:xfrm>
          </p:grpSpPr>
          <p:sp>
            <p:nvSpPr>
              <p:cNvPr id="6657" name="Rectangle 943"/>
              <p:cNvSpPr>
                <a:spLocks noChangeArrowheads="1"/>
              </p:cNvSpPr>
              <p:nvPr/>
            </p:nvSpPr>
            <p:spPr bwMode="auto">
              <a:xfrm>
                <a:off x="3046" y="1841"/>
                <a:ext cx="663" cy="533"/>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658" name="AutoShape 944"/>
              <p:cNvSpPr>
                <a:spLocks noChangeArrowheads="1"/>
              </p:cNvSpPr>
              <p:nvPr/>
            </p:nvSpPr>
            <p:spPr bwMode="auto">
              <a:xfrm>
                <a:off x="2889" y="1631"/>
                <a:ext cx="980" cy="253"/>
              </a:xfrm>
              <a:prstGeom prst="triangle">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400">
                  <a:solidFill>
                    <a:srgbClr val="00CCFF"/>
                  </a:solidFill>
                  <a:latin typeface="Arial" charset="0"/>
                  <a:ea typeface="ＭＳ Ｐゴシック" charset="0"/>
                </a:endParaRPr>
              </a:p>
            </p:txBody>
          </p:sp>
        </p:grpSp>
        <p:sp>
          <p:nvSpPr>
            <p:cNvPr id="20615" name="Freeform 945"/>
            <p:cNvSpPr>
              <a:spLocks/>
            </p:cNvSpPr>
            <p:nvPr/>
          </p:nvSpPr>
          <p:spPr bwMode="auto">
            <a:xfrm>
              <a:off x="3379" y="2788"/>
              <a:ext cx="2032" cy="1049"/>
            </a:xfrm>
            <a:custGeom>
              <a:avLst/>
              <a:gdLst>
                <a:gd name="T0" fmla="*/ 1044 w 2032"/>
                <a:gd name="T1" fmla="*/ 26 h 1049"/>
                <a:gd name="T2" fmla="*/ 847 w 2032"/>
                <a:gd name="T3" fmla="*/ 125 h 1049"/>
                <a:gd name="T4" fmla="*/ 580 w 2032"/>
                <a:gd name="T5" fmla="*/ 68 h 1049"/>
                <a:gd name="T6" fmla="*/ 143 w 2032"/>
                <a:gd name="T7" fmla="*/ 170 h 1049"/>
                <a:gd name="T8" fmla="*/ 48 w 2032"/>
                <a:gd name="T9" fmla="*/ 374 h 1049"/>
                <a:gd name="T10" fmla="*/ 41 w 2032"/>
                <a:gd name="T11" fmla="*/ 680 h 1049"/>
                <a:gd name="T12" fmla="*/ 294 w 2032"/>
                <a:gd name="T13" fmla="*/ 744 h 1049"/>
                <a:gd name="T14" fmla="*/ 660 w 2032"/>
                <a:gd name="T15" fmla="*/ 893 h 1049"/>
                <a:gd name="T16" fmla="*/ 1088 w 2032"/>
                <a:gd name="T17" fmla="*/ 1014 h 1049"/>
                <a:gd name="T18" fmla="*/ 1525 w 2032"/>
                <a:gd name="T19" fmla="*/ 1031 h 1049"/>
                <a:gd name="T20" fmla="*/ 1831 w 2032"/>
                <a:gd name="T21" fmla="*/ 907 h 1049"/>
                <a:gd name="T22" fmla="*/ 2015 w 2032"/>
                <a:gd name="T23" fmla="*/ 714 h 1049"/>
                <a:gd name="T24" fmla="*/ 1931 w 2032"/>
                <a:gd name="T25" fmla="*/ 251 h 1049"/>
                <a:gd name="T26" fmla="*/ 1658 w 2032"/>
                <a:gd name="T27" fmla="*/ 114 h 1049"/>
                <a:gd name="T28" fmla="*/ 1355 w 2032"/>
                <a:gd name="T29" fmla="*/ 15 h 1049"/>
                <a:gd name="T30" fmla="*/ 1044 w 2032"/>
                <a:gd name="T31" fmla="*/ 2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32" h="1049">
                  <a:moveTo>
                    <a:pt x="1044" y="26"/>
                  </a:moveTo>
                  <a:cubicBezTo>
                    <a:pt x="959" y="45"/>
                    <a:pt x="924" y="118"/>
                    <a:pt x="847" y="125"/>
                  </a:cubicBezTo>
                  <a:cubicBezTo>
                    <a:pt x="770" y="132"/>
                    <a:pt x="697" y="61"/>
                    <a:pt x="580" y="68"/>
                  </a:cubicBezTo>
                  <a:cubicBezTo>
                    <a:pt x="463" y="75"/>
                    <a:pt x="232" y="119"/>
                    <a:pt x="143" y="170"/>
                  </a:cubicBezTo>
                  <a:cubicBezTo>
                    <a:pt x="54" y="221"/>
                    <a:pt x="65" y="289"/>
                    <a:pt x="48" y="374"/>
                  </a:cubicBezTo>
                  <a:cubicBezTo>
                    <a:pt x="31" y="459"/>
                    <a:pt x="0" y="618"/>
                    <a:pt x="41" y="680"/>
                  </a:cubicBezTo>
                  <a:cubicBezTo>
                    <a:pt x="82" y="742"/>
                    <a:pt x="191" y="709"/>
                    <a:pt x="294" y="744"/>
                  </a:cubicBezTo>
                  <a:cubicBezTo>
                    <a:pt x="397" y="779"/>
                    <a:pt x="527" y="849"/>
                    <a:pt x="660" y="893"/>
                  </a:cubicBezTo>
                  <a:cubicBezTo>
                    <a:pt x="793" y="938"/>
                    <a:pt x="944" y="991"/>
                    <a:pt x="1088" y="1014"/>
                  </a:cubicBezTo>
                  <a:cubicBezTo>
                    <a:pt x="1232" y="1036"/>
                    <a:pt x="1401" y="1049"/>
                    <a:pt x="1525" y="1031"/>
                  </a:cubicBezTo>
                  <a:cubicBezTo>
                    <a:pt x="1649" y="1012"/>
                    <a:pt x="1749" y="960"/>
                    <a:pt x="1831" y="907"/>
                  </a:cubicBezTo>
                  <a:cubicBezTo>
                    <a:pt x="1913" y="855"/>
                    <a:pt x="1998" y="824"/>
                    <a:pt x="2015" y="714"/>
                  </a:cubicBezTo>
                  <a:cubicBezTo>
                    <a:pt x="2032" y="604"/>
                    <a:pt x="1990" y="350"/>
                    <a:pt x="1931" y="251"/>
                  </a:cubicBezTo>
                  <a:cubicBezTo>
                    <a:pt x="1872" y="151"/>
                    <a:pt x="1754" y="153"/>
                    <a:pt x="1658" y="114"/>
                  </a:cubicBezTo>
                  <a:cubicBezTo>
                    <a:pt x="1562" y="76"/>
                    <a:pt x="1457" y="30"/>
                    <a:pt x="1355" y="15"/>
                  </a:cubicBezTo>
                  <a:cubicBezTo>
                    <a:pt x="1253" y="0"/>
                    <a:pt x="1129" y="8"/>
                    <a:pt x="1044" y="26"/>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1" name="Line 946"/>
            <p:cNvSpPr>
              <a:spLocks noChangeShapeType="1"/>
            </p:cNvSpPr>
            <p:nvPr/>
          </p:nvSpPr>
          <p:spPr bwMode="auto">
            <a:xfrm rot="-5400000">
              <a:off x="4942" y="3252"/>
              <a:ext cx="330" cy="88"/>
            </a:xfrm>
            <a:prstGeom prst="line">
              <a:avLst/>
            </a:prstGeom>
            <a:noFill/>
            <a:ln w="127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82" name="Line 947"/>
            <p:cNvSpPr>
              <a:spLocks noChangeShapeType="1"/>
            </p:cNvSpPr>
            <p:nvPr/>
          </p:nvSpPr>
          <p:spPr bwMode="auto">
            <a:xfrm rot="5400000" flipV="1">
              <a:off x="5034" y="3429"/>
              <a:ext cx="2" cy="54"/>
            </a:xfrm>
            <a:prstGeom prst="line">
              <a:avLst/>
            </a:prstGeom>
            <a:noFill/>
            <a:ln w="127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83" name="Line 948"/>
            <p:cNvSpPr>
              <a:spLocks noChangeShapeType="1"/>
            </p:cNvSpPr>
            <p:nvPr/>
          </p:nvSpPr>
          <p:spPr bwMode="auto">
            <a:xfrm rot="-5400000">
              <a:off x="5151" y="3225"/>
              <a:ext cx="0" cy="72"/>
            </a:xfrm>
            <a:prstGeom prst="line">
              <a:avLst/>
            </a:prstGeom>
            <a:noFill/>
            <a:ln w="127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84" name="Line 949"/>
            <p:cNvSpPr>
              <a:spLocks noChangeShapeType="1"/>
            </p:cNvSpPr>
            <p:nvPr/>
          </p:nvSpPr>
          <p:spPr bwMode="auto">
            <a:xfrm flipH="1">
              <a:off x="3827" y="2977"/>
              <a:ext cx="160" cy="29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85" name="Line 950"/>
            <p:cNvSpPr>
              <a:spLocks noChangeShapeType="1"/>
            </p:cNvSpPr>
            <p:nvPr/>
          </p:nvSpPr>
          <p:spPr bwMode="auto">
            <a:xfrm>
              <a:off x="3843" y="3009"/>
              <a:ext cx="124"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86" name="Line 951"/>
            <p:cNvSpPr>
              <a:spLocks noChangeShapeType="1"/>
            </p:cNvSpPr>
            <p:nvPr/>
          </p:nvSpPr>
          <p:spPr bwMode="auto">
            <a:xfrm>
              <a:off x="3680" y="3221"/>
              <a:ext cx="172"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87" name="Line 952"/>
            <p:cNvSpPr>
              <a:spLocks noChangeShapeType="1"/>
            </p:cNvSpPr>
            <p:nvPr/>
          </p:nvSpPr>
          <p:spPr bwMode="auto">
            <a:xfrm>
              <a:off x="3914" y="3271"/>
              <a:ext cx="309"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88" name="Line 953"/>
            <p:cNvSpPr>
              <a:spLocks noChangeShapeType="1"/>
            </p:cNvSpPr>
            <p:nvPr/>
          </p:nvSpPr>
          <p:spPr bwMode="auto">
            <a:xfrm flipH="1">
              <a:off x="4065" y="3213"/>
              <a:ext cx="34" cy="5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89" name="Line 954"/>
            <p:cNvSpPr>
              <a:spLocks noChangeShapeType="1"/>
            </p:cNvSpPr>
            <p:nvPr/>
          </p:nvSpPr>
          <p:spPr bwMode="auto">
            <a:xfrm>
              <a:off x="3947" y="3269"/>
              <a:ext cx="1" cy="52"/>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90" name="Line 955"/>
            <p:cNvSpPr>
              <a:spLocks noChangeShapeType="1"/>
            </p:cNvSpPr>
            <p:nvPr/>
          </p:nvSpPr>
          <p:spPr bwMode="auto">
            <a:xfrm flipH="1" flipV="1">
              <a:off x="4197" y="3274"/>
              <a:ext cx="0" cy="48"/>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91" name="Line 956"/>
            <p:cNvSpPr>
              <a:spLocks noChangeShapeType="1"/>
            </p:cNvSpPr>
            <p:nvPr/>
          </p:nvSpPr>
          <p:spPr bwMode="auto">
            <a:xfrm>
              <a:off x="4248" y="3185"/>
              <a:ext cx="317" cy="17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92" name="Line 957"/>
            <p:cNvSpPr>
              <a:spLocks noChangeShapeType="1"/>
            </p:cNvSpPr>
            <p:nvPr/>
          </p:nvSpPr>
          <p:spPr bwMode="auto">
            <a:xfrm>
              <a:off x="3901" y="3144"/>
              <a:ext cx="51"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93" name="Line 958"/>
            <p:cNvSpPr>
              <a:spLocks noChangeShapeType="1"/>
            </p:cNvSpPr>
            <p:nvPr/>
          </p:nvSpPr>
          <p:spPr bwMode="auto">
            <a:xfrm>
              <a:off x="3809" y="2257"/>
              <a:ext cx="148"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94" name="Line 959"/>
            <p:cNvSpPr>
              <a:spLocks noChangeShapeType="1"/>
            </p:cNvSpPr>
            <p:nvPr/>
          </p:nvSpPr>
          <p:spPr bwMode="auto">
            <a:xfrm flipV="1">
              <a:off x="3711" y="2354"/>
              <a:ext cx="106" cy="2"/>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20630" name="Group 960"/>
            <p:cNvGrpSpPr>
              <a:grpSpLocks/>
            </p:cNvGrpSpPr>
            <p:nvPr/>
          </p:nvGrpSpPr>
          <p:grpSpPr bwMode="auto">
            <a:xfrm>
              <a:off x="3535" y="2207"/>
              <a:ext cx="319" cy="222"/>
              <a:chOff x="2967" y="478"/>
              <a:chExt cx="788" cy="625"/>
            </a:xfrm>
          </p:grpSpPr>
          <p:pic>
            <p:nvPicPr>
              <p:cNvPr id="20990" name="Picture 961" descr="access_point_stylized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1" name="Picture 962" descr="antenna_radiation_styl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631" name="Freeform 963"/>
            <p:cNvSpPr>
              <a:spLocks/>
            </p:cNvSpPr>
            <p:nvPr/>
          </p:nvSpPr>
          <p:spPr bwMode="auto">
            <a:xfrm>
              <a:off x="4419" y="2224"/>
              <a:ext cx="828" cy="425"/>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2" name="Freeform 964"/>
            <p:cNvSpPr>
              <a:spLocks/>
            </p:cNvSpPr>
            <p:nvPr/>
          </p:nvSpPr>
          <p:spPr bwMode="auto">
            <a:xfrm>
              <a:off x="4417" y="1263"/>
              <a:ext cx="1090" cy="709"/>
            </a:xfrm>
            <a:custGeom>
              <a:avLst/>
              <a:gdLst>
                <a:gd name="T0" fmla="*/ 1748 w 765"/>
                <a:gd name="T1" fmla="*/ 56 h 459"/>
                <a:gd name="T2" fmla="*/ 1185 w 765"/>
                <a:gd name="T3" fmla="*/ 399 h 459"/>
                <a:gd name="T4" fmla="*/ 396 w 765"/>
                <a:gd name="T5" fmla="*/ 568 h 459"/>
                <a:gd name="T6" fmla="*/ 57 w 765"/>
                <a:gd name="T7" fmla="*/ 1914 h 459"/>
                <a:gd name="T8" fmla="*/ 741 w 765"/>
                <a:gd name="T9" fmla="*/ 2529 h 459"/>
                <a:gd name="T10" fmla="*/ 1425 w 765"/>
                <a:gd name="T11" fmla="*/ 2424 h 459"/>
                <a:gd name="T12" fmla="*/ 2405 w 765"/>
                <a:gd name="T13" fmla="*/ 2529 h 459"/>
                <a:gd name="T14" fmla="*/ 2878 w 765"/>
                <a:gd name="T15" fmla="*/ 2470 h 459"/>
                <a:gd name="T16" fmla="*/ 3098 w 765"/>
                <a:gd name="T17" fmla="*/ 2119 h 459"/>
                <a:gd name="T18" fmla="*/ 3092 w 765"/>
                <a:gd name="T19" fmla="*/ 899 h 459"/>
                <a:gd name="T20" fmla="*/ 2729 w 765"/>
                <a:gd name="T21" fmla="*/ 196 h 459"/>
                <a:gd name="T22" fmla="*/ 1748 w 765"/>
                <a:gd name="T23" fmla="*/ 56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8" name="Line 965"/>
            <p:cNvSpPr>
              <a:spLocks noChangeShapeType="1"/>
            </p:cNvSpPr>
            <p:nvPr/>
          </p:nvSpPr>
          <p:spPr bwMode="auto">
            <a:xfrm>
              <a:off x="4659" y="2404"/>
              <a:ext cx="103" cy="7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99" name="Line 966"/>
            <p:cNvSpPr>
              <a:spLocks noChangeShapeType="1"/>
            </p:cNvSpPr>
            <p:nvPr/>
          </p:nvSpPr>
          <p:spPr bwMode="auto">
            <a:xfrm>
              <a:off x="4720" y="2354"/>
              <a:ext cx="176"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00" name="Line 967"/>
            <p:cNvSpPr>
              <a:spLocks noChangeShapeType="1"/>
            </p:cNvSpPr>
            <p:nvPr/>
          </p:nvSpPr>
          <p:spPr bwMode="auto">
            <a:xfrm flipV="1">
              <a:off x="4869" y="2408"/>
              <a:ext cx="85" cy="6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01" name="Line 968"/>
            <p:cNvSpPr>
              <a:spLocks noChangeShapeType="1"/>
            </p:cNvSpPr>
            <p:nvPr/>
          </p:nvSpPr>
          <p:spPr bwMode="auto">
            <a:xfrm>
              <a:off x="4235" y="1632"/>
              <a:ext cx="321" cy="2"/>
            </a:xfrm>
            <a:prstGeom prst="line">
              <a:avLst/>
            </a:prstGeom>
            <a:noFill/>
            <a:ln w="9525">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02" name="Line 969"/>
            <p:cNvSpPr>
              <a:spLocks noChangeShapeType="1"/>
            </p:cNvSpPr>
            <p:nvPr/>
          </p:nvSpPr>
          <p:spPr bwMode="auto">
            <a:xfrm>
              <a:off x="4635" y="2961"/>
              <a:ext cx="246" cy="11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03" name="Line 970"/>
            <p:cNvSpPr>
              <a:spLocks noChangeShapeType="1"/>
            </p:cNvSpPr>
            <p:nvPr/>
          </p:nvSpPr>
          <p:spPr bwMode="auto">
            <a:xfrm flipV="1">
              <a:off x="4244" y="2953"/>
              <a:ext cx="203" cy="125"/>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04" name="Line 971"/>
            <p:cNvSpPr>
              <a:spLocks noChangeShapeType="1"/>
            </p:cNvSpPr>
            <p:nvPr/>
          </p:nvSpPr>
          <p:spPr bwMode="auto">
            <a:xfrm flipV="1">
              <a:off x="4271" y="3137"/>
              <a:ext cx="612"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05" name="Line 972"/>
            <p:cNvSpPr>
              <a:spLocks noChangeShapeType="1"/>
            </p:cNvSpPr>
            <p:nvPr/>
          </p:nvSpPr>
          <p:spPr bwMode="auto">
            <a:xfrm flipV="1">
              <a:off x="4773" y="1572"/>
              <a:ext cx="78" cy="55"/>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06" name="Line 973"/>
            <p:cNvSpPr>
              <a:spLocks noChangeShapeType="1"/>
            </p:cNvSpPr>
            <p:nvPr/>
          </p:nvSpPr>
          <p:spPr bwMode="auto">
            <a:xfrm>
              <a:off x="4665" y="1681"/>
              <a:ext cx="0" cy="52"/>
            </a:xfrm>
            <a:prstGeom prst="line">
              <a:avLst/>
            </a:prstGeom>
            <a:noFill/>
            <a:ln w="9525">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07" name="Line 974"/>
            <p:cNvSpPr>
              <a:spLocks noChangeShapeType="1"/>
            </p:cNvSpPr>
            <p:nvPr/>
          </p:nvSpPr>
          <p:spPr bwMode="auto">
            <a:xfrm flipV="1">
              <a:off x="4773" y="1616"/>
              <a:ext cx="166" cy="182"/>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08" name="Line 975"/>
            <p:cNvSpPr>
              <a:spLocks noChangeShapeType="1"/>
            </p:cNvSpPr>
            <p:nvPr/>
          </p:nvSpPr>
          <p:spPr bwMode="auto">
            <a:xfrm>
              <a:off x="5003" y="1615"/>
              <a:ext cx="0" cy="12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09" name="Line 976"/>
            <p:cNvSpPr>
              <a:spLocks noChangeShapeType="1"/>
            </p:cNvSpPr>
            <p:nvPr/>
          </p:nvSpPr>
          <p:spPr bwMode="auto">
            <a:xfrm>
              <a:off x="4785" y="1808"/>
              <a:ext cx="119"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10" name="Line 977"/>
            <p:cNvSpPr>
              <a:spLocks noChangeShapeType="1"/>
            </p:cNvSpPr>
            <p:nvPr/>
          </p:nvSpPr>
          <p:spPr bwMode="auto">
            <a:xfrm>
              <a:off x="5134" y="1802"/>
              <a:ext cx="112"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11" name="Line 978"/>
            <p:cNvSpPr>
              <a:spLocks noChangeShapeType="1"/>
            </p:cNvSpPr>
            <p:nvPr/>
          </p:nvSpPr>
          <p:spPr bwMode="auto">
            <a:xfrm flipH="1">
              <a:off x="4596" y="1850"/>
              <a:ext cx="62" cy="444"/>
            </a:xfrm>
            <a:prstGeom prst="line">
              <a:avLst/>
            </a:prstGeom>
            <a:noFill/>
            <a:ln w="9525">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12" name="Line 979"/>
            <p:cNvSpPr>
              <a:spLocks noChangeShapeType="1"/>
            </p:cNvSpPr>
            <p:nvPr/>
          </p:nvSpPr>
          <p:spPr bwMode="auto">
            <a:xfrm flipH="1">
              <a:off x="4969" y="1850"/>
              <a:ext cx="70" cy="458"/>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13" name="Line 980"/>
            <p:cNvSpPr>
              <a:spLocks noChangeShapeType="1"/>
            </p:cNvSpPr>
            <p:nvPr/>
          </p:nvSpPr>
          <p:spPr bwMode="auto">
            <a:xfrm flipV="1">
              <a:off x="4581" y="2569"/>
              <a:ext cx="143" cy="275"/>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314" name="Line 981"/>
            <p:cNvSpPr>
              <a:spLocks noChangeShapeType="1"/>
            </p:cNvSpPr>
            <p:nvPr/>
          </p:nvSpPr>
          <p:spPr bwMode="auto">
            <a:xfrm>
              <a:off x="5257" y="1801"/>
              <a:ext cx="112" cy="0"/>
            </a:xfrm>
            <a:prstGeom prst="line">
              <a:avLst/>
            </a:prstGeom>
            <a:noFill/>
            <a:ln w="9525">
              <a:solidFill>
                <a:schemeClr val="bg2"/>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20650" name="Group 982"/>
            <p:cNvGrpSpPr>
              <a:grpSpLocks/>
            </p:cNvGrpSpPr>
            <p:nvPr/>
          </p:nvGrpSpPr>
          <p:grpSpPr bwMode="auto">
            <a:xfrm>
              <a:off x="3813" y="1163"/>
              <a:ext cx="295" cy="391"/>
              <a:chOff x="1653" y="3023"/>
              <a:chExt cx="622" cy="911"/>
            </a:xfrm>
          </p:grpSpPr>
          <p:sp>
            <p:nvSpPr>
              <p:cNvPr id="20973" name="Line 270"/>
              <p:cNvSpPr>
                <a:spLocks noChangeShapeType="1"/>
              </p:cNvSpPr>
              <p:nvPr/>
            </p:nvSpPr>
            <p:spPr bwMode="auto">
              <a:xfrm flipH="1">
                <a:off x="1766" y="3287"/>
                <a:ext cx="188" cy="586"/>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74" name="Line 271"/>
              <p:cNvSpPr>
                <a:spLocks noChangeShapeType="1"/>
              </p:cNvSpPr>
              <p:nvPr/>
            </p:nvSpPr>
            <p:spPr bwMode="auto">
              <a:xfrm>
                <a:off x="1954" y="3287"/>
                <a:ext cx="188" cy="58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75" name="Line 272"/>
              <p:cNvSpPr>
                <a:spLocks noChangeShapeType="1"/>
              </p:cNvSpPr>
              <p:nvPr/>
            </p:nvSpPr>
            <p:spPr bwMode="auto">
              <a:xfrm>
                <a:off x="1766"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76" name="Line 273"/>
              <p:cNvSpPr>
                <a:spLocks noChangeShapeType="1"/>
              </p:cNvSpPr>
              <p:nvPr/>
            </p:nvSpPr>
            <p:spPr bwMode="auto">
              <a:xfrm flipH="1">
                <a:off x="1954" y="3870"/>
                <a:ext cx="188" cy="6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77" name="Line 274"/>
              <p:cNvSpPr>
                <a:spLocks noChangeShapeType="1"/>
              </p:cNvSpPr>
              <p:nvPr/>
            </p:nvSpPr>
            <p:spPr bwMode="auto">
              <a:xfrm>
                <a:off x="1954" y="3300"/>
                <a:ext cx="0" cy="63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78" name="Line 275"/>
              <p:cNvSpPr>
                <a:spLocks noChangeShapeType="1"/>
              </p:cNvSpPr>
              <p:nvPr/>
            </p:nvSpPr>
            <p:spPr bwMode="auto">
              <a:xfrm flipV="1">
                <a:off x="1766" y="3810"/>
                <a:ext cx="188" cy="63"/>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79" name="Line 276"/>
              <p:cNvSpPr>
                <a:spLocks noChangeShapeType="1"/>
              </p:cNvSpPr>
              <p:nvPr/>
            </p:nvSpPr>
            <p:spPr bwMode="auto">
              <a:xfrm flipH="1" flipV="1">
                <a:off x="1954" y="3810"/>
                <a:ext cx="188" cy="6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80" name="Line 277"/>
              <p:cNvSpPr>
                <a:spLocks noChangeShapeType="1"/>
              </p:cNvSpPr>
              <p:nvPr/>
            </p:nvSpPr>
            <p:spPr bwMode="auto">
              <a:xfrm>
                <a:off x="1846" y="3618"/>
                <a:ext cx="108"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81" name="Line 278"/>
              <p:cNvSpPr>
                <a:spLocks noChangeShapeType="1"/>
              </p:cNvSpPr>
              <p:nvPr/>
            </p:nvSpPr>
            <p:spPr bwMode="auto">
              <a:xfrm flipV="1">
                <a:off x="1954" y="3618"/>
                <a:ext cx="114" cy="4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82" name="Line 279"/>
              <p:cNvSpPr>
                <a:spLocks noChangeShapeType="1"/>
              </p:cNvSpPr>
              <p:nvPr/>
            </p:nvSpPr>
            <p:spPr bwMode="auto">
              <a:xfrm>
                <a:off x="1810" y="3704"/>
                <a:ext cx="139" cy="65"/>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83" name="Line 280"/>
              <p:cNvSpPr>
                <a:spLocks noChangeShapeType="1"/>
              </p:cNvSpPr>
              <p:nvPr/>
            </p:nvSpPr>
            <p:spPr bwMode="auto">
              <a:xfrm flipV="1">
                <a:off x="1954" y="3717"/>
                <a:ext cx="140" cy="57"/>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84" name="Line 281"/>
              <p:cNvSpPr>
                <a:spLocks noChangeShapeType="1"/>
              </p:cNvSpPr>
              <p:nvPr/>
            </p:nvSpPr>
            <p:spPr bwMode="auto">
              <a:xfrm flipV="1">
                <a:off x="1954" y="3530"/>
                <a:ext cx="72" cy="2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85" name="Line 282"/>
              <p:cNvSpPr>
                <a:spLocks noChangeShapeType="1"/>
              </p:cNvSpPr>
              <p:nvPr/>
            </p:nvSpPr>
            <p:spPr bwMode="auto">
              <a:xfrm flipV="1">
                <a:off x="1954" y="3409"/>
                <a:ext cx="45" cy="1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86" name="Line 283"/>
              <p:cNvSpPr>
                <a:spLocks noChangeShapeType="1"/>
              </p:cNvSpPr>
              <p:nvPr/>
            </p:nvSpPr>
            <p:spPr bwMode="auto">
              <a:xfrm>
                <a:off x="1873" y="3522"/>
                <a:ext cx="87" cy="32"/>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987" name="Line 284"/>
              <p:cNvSpPr>
                <a:spLocks noChangeShapeType="1"/>
              </p:cNvSpPr>
              <p:nvPr/>
            </p:nvSpPr>
            <p:spPr bwMode="auto">
              <a:xfrm>
                <a:off x="1912" y="3404"/>
                <a:ext cx="50" cy="31"/>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653" name="Oval 998"/>
              <p:cNvSpPr>
                <a:spLocks noChangeArrowheads="1"/>
              </p:cNvSpPr>
              <p:nvPr/>
            </p:nvSpPr>
            <p:spPr bwMode="auto">
              <a:xfrm>
                <a:off x="1921" y="3233"/>
                <a:ext cx="63" cy="68"/>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20989" name="Picture 999" descr="cell_tower_radiation_gr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 y="3023"/>
                <a:ext cx="622"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651" name="Group 1000"/>
            <p:cNvGrpSpPr>
              <a:grpSpLocks/>
            </p:cNvGrpSpPr>
            <p:nvPr/>
          </p:nvGrpSpPr>
          <p:grpSpPr bwMode="auto">
            <a:xfrm>
              <a:off x="3962" y="1516"/>
              <a:ext cx="286" cy="160"/>
              <a:chOff x="3843" y="1516"/>
              <a:chExt cx="286" cy="160"/>
            </a:xfrm>
          </p:grpSpPr>
          <p:sp>
            <p:nvSpPr>
              <p:cNvPr id="6629" name="Line 1001"/>
              <p:cNvSpPr>
                <a:spLocks noChangeShapeType="1"/>
              </p:cNvSpPr>
              <p:nvPr/>
            </p:nvSpPr>
            <p:spPr bwMode="auto">
              <a:xfrm>
                <a:off x="3843" y="1516"/>
                <a:ext cx="96" cy="60"/>
              </a:xfrm>
              <a:prstGeom prst="line">
                <a:avLst/>
              </a:prstGeom>
              <a:noFill/>
              <a:ln w="9525">
                <a:solidFill>
                  <a:srgbClr val="96969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20965" name="Oval 407"/>
              <p:cNvSpPr>
                <a:spLocks noChangeArrowheads="1"/>
              </p:cNvSpPr>
              <p:nvPr/>
            </p:nvSpPr>
            <p:spPr bwMode="auto">
              <a:xfrm>
                <a:off x="3884" y="1616"/>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20966" name="Rectangle 410"/>
              <p:cNvSpPr>
                <a:spLocks noChangeArrowheads="1"/>
              </p:cNvSpPr>
              <p:nvPr/>
            </p:nvSpPr>
            <p:spPr bwMode="auto">
              <a:xfrm>
                <a:off x="3884" y="1610"/>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20967" name="Oval 411"/>
              <p:cNvSpPr>
                <a:spLocks noChangeArrowheads="1"/>
              </p:cNvSpPr>
              <p:nvPr/>
            </p:nvSpPr>
            <p:spPr bwMode="auto">
              <a:xfrm>
                <a:off x="3883" y="1569"/>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20968" name="Group 1005"/>
              <p:cNvGrpSpPr>
                <a:grpSpLocks/>
              </p:cNvGrpSpPr>
              <p:nvPr/>
            </p:nvGrpSpPr>
            <p:grpSpPr bwMode="auto">
              <a:xfrm>
                <a:off x="3932" y="1587"/>
                <a:ext cx="138" cy="33"/>
                <a:chOff x="2468" y="1332"/>
                <a:chExt cx="310" cy="60"/>
              </a:xfrm>
            </p:grpSpPr>
            <p:sp>
              <p:nvSpPr>
                <p:cNvPr id="20971" name="Freeform 100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72" name="Freeform 100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34" name="Line 1008"/>
              <p:cNvSpPr>
                <a:spLocks noChangeShapeType="1"/>
              </p:cNvSpPr>
              <p:nvPr/>
            </p:nvSpPr>
            <p:spPr bwMode="auto">
              <a:xfrm>
                <a:off x="3884" y="1602"/>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635" name="Line 1009"/>
              <p:cNvSpPr>
                <a:spLocks noChangeShapeType="1"/>
              </p:cNvSpPr>
              <p:nvPr/>
            </p:nvSpPr>
            <p:spPr bwMode="auto">
              <a:xfrm>
                <a:off x="4127" y="1604"/>
                <a:ext cx="0" cy="4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52" name="Group 1010"/>
            <p:cNvGrpSpPr>
              <a:grpSpLocks/>
            </p:cNvGrpSpPr>
            <p:nvPr/>
          </p:nvGrpSpPr>
          <p:grpSpPr bwMode="auto">
            <a:xfrm>
              <a:off x="4537" y="1571"/>
              <a:ext cx="246" cy="110"/>
              <a:chOff x="4334" y="1470"/>
              <a:chExt cx="246" cy="107"/>
            </a:xfrm>
          </p:grpSpPr>
          <p:sp>
            <p:nvSpPr>
              <p:cNvPr id="20956"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20957"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20958"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20959" name="Group 1014"/>
              <p:cNvGrpSpPr>
                <a:grpSpLocks/>
              </p:cNvGrpSpPr>
              <p:nvPr/>
            </p:nvGrpSpPr>
            <p:grpSpPr bwMode="auto">
              <a:xfrm>
                <a:off x="4383" y="1488"/>
                <a:ext cx="138" cy="33"/>
                <a:chOff x="2468" y="1332"/>
                <a:chExt cx="310" cy="60"/>
              </a:xfrm>
            </p:grpSpPr>
            <p:sp>
              <p:nvSpPr>
                <p:cNvPr id="20962" name="Freeform 101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63" name="Freeform 101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25" name="Line 1017"/>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626" name="Line 1018"/>
              <p:cNvSpPr>
                <a:spLocks noChangeShapeType="1"/>
              </p:cNvSpPr>
              <p:nvPr/>
            </p:nvSpPr>
            <p:spPr bwMode="auto">
              <a:xfrm>
                <a:off x="4578" y="1505"/>
                <a:ext cx="0" cy="4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53" name="Group 1019"/>
            <p:cNvGrpSpPr>
              <a:grpSpLocks/>
            </p:cNvGrpSpPr>
            <p:nvPr/>
          </p:nvGrpSpPr>
          <p:grpSpPr bwMode="auto">
            <a:xfrm>
              <a:off x="4544" y="1737"/>
              <a:ext cx="246" cy="110"/>
              <a:chOff x="4334" y="1470"/>
              <a:chExt cx="246" cy="107"/>
            </a:xfrm>
          </p:grpSpPr>
          <p:sp>
            <p:nvSpPr>
              <p:cNvPr id="20948"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20949"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20950"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20951" name="Group 1023"/>
              <p:cNvGrpSpPr>
                <a:grpSpLocks/>
              </p:cNvGrpSpPr>
              <p:nvPr/>
            </p:nvGrpSpPr>
            <p:grpSpPr bwMode="auto">
              <a:xfrm>
                <a:off x="4383" y="1488"/>
                <a:ext cx="138" cy="33"/>
                <a:chOff x="2468" y="1332"/>
                <a:chExt cx="310" cy="60"/>
              </a:xfrm>
            </p:grpSpPr>
            <p:sp>
              <p:nvSpPr>
                <p:cNvPr id="20954" name="Freeform 102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55" name="Freeform 102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17" name="Line 1026"/>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618" name="Line 1027"/>
              <p:cNvSpPr>
                <a:spLocks noChangeShapeType="1"/>
              </p:cNvSpPr>
              <p:nvPr/>
            </p:nvSpPr>
            <p:spPr bwMode="auto">
              <a:xfrm>
                <a:off x="4578" y="1505"/>
                <a:ext cx="0" cy="4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54" name="Group 1028"/>
            <p:cNvGrpSpPr>
              <a:grpSpLocks/>
            </p:cNvGrpSpPr>
            <p:nvPr/>
          </p:nvGrpSpPr>
          <p:grpSpPr bwMode="auto">
            <a:xfrm>
              <a:off x="4890" y="1738"/>
              <a:ext cx="246" cy="110"/>
              <a:chOff x="4334" y="1470"/>
              <a:chExt cx="246" cy="107"/>
            </a:xfrm>
          </p:grpSpPr>
          <p:sp>
            <p:nvSpPr>
              <p:cNvPr id="20940"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20941"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20942"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20943" name="Group 1032"/>
              <p:cNvGrpSpPr>
                <a:grpSpLocks/>
              </p:cNvGrpSpPr>
              <p:nvPr/>
            </p:nvGrpSpPr>
            <p:grpSpPr bwMode="auto">
              <a:xfrm>
                <a:off x="4383" y="1488"/>
                <a:ext cx="138" cy="33"/>
                <a:chOff x="2468" y="1332"/>
                <a:chExt cx="310" cy="60"/>
              </a:xfrm>
            </p:grpSpPr>
            <p:sp>
              <p:nvSpPr>
                <p:cNvPr id="20946" name="Freeform 103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47" name="Freeform 103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09" name="Line 1035"/>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610" name="Line 1036"/>
              <p:cNvSpPr>
                <a:spLocks noChangeShapeType="1"/>
              </p:cNvSpPr>
              <p:nvPr/>
            </p:nvSpPr>
            <p:spPr bwMode="auto">
              <a:xfrm>
                <a:off x="4578" y="1505"/>
                <a:ext cx="0" cy="4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55" name="Group 1037"/>
            <p:cNvGrpSpPr>
              <a:grpSpLocks/>
            </p:cNvGrpSpPr>
            <p:nvPr/>
          </p:nvGrpSpPr>
          <p:grpSpPr bwMode="auto">
            <a:xfrm>
              <a:off x="4844" y="1508"/>
              <a:ext cx="246" cy="110"/>
              <a:chOff x="4334" y="1470"/>
              <a:chExt cx="246" cy="107"/>
            </a:xfrm>
          </p:grpSpPr>
          <p:sp>
            <p:nvSpPr>
              <p:cNvPr id="20932"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20933"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20934"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20935" name="Group 1041"/>
              <p:cNvGrpSpPr>
                <a:grpSpLocks/>
              </p:cNvGrpSpPr>
              <p:nvPr/>
            </p:nvGrpSpPr>
            <p:grpSpPr bwMode="auto">
              <a:xfrm>
                <a:off x="4383" y="1488"/>
                <a:ext cx="138" cy="33"/>
                <a:chOff x="2468" y="1332"/>
                <a:chExt cx="310" cy="60"/>
              </a:xfrm>
            </p:grpSpPr>
            <p:sp>
              <p:nvSpPr>
                <p:cNvPr id="20938" name="Freeform 104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39" name="Freeform 104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01" name="Line 1044"/>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602" name="Line 1045"/>
              <p:cNvSpPr>
                <a:spLocks noChangeShapeType="1"/>
              </p:cNvSpPr>
              <p:nvPr/>
            </p:nvSpPr>
            <p:spPr bwMode="auto">
              <a:xfrm>
                <a:off x="4578" y="1505"/>
                <a:ext cx="0" cy="46"/>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56" name="Group 1046"/>
            <p:cNvGrpSpPr>
              <a:grpSpLocks/>
            </p:cNvGrpSpPr>
            <p:nvPr/>
          </p:nvGrpSpPr>
          <p:grpSpPr bwMode="auto">
            <a:xfrm>
              <a:off x="4874" y="2296"/>
              <a:ext cx="310" cy="130"/>
              <a:chOff x="4334" y="1470"/>
              <a:chExt cx="246" cy="107"/>
            </a:xfrm>
          </p:grpSpPr>
          <p:sp>
            <p:nvSpPr>
              <p:cNvPr id="20924"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20925"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20926"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20927" name="Group 1050"/>
              <p:cNvGrpSpPr>
                <a:grpSpLocks/>
              </p:cNvGrpSpPr>
              <p:nvPr/>
            </p:nvGrpSpPr>
            <p:grpSpPr bwMode="auto">
              <a:xfrm>
                <a:off x="4383" y="1488"/>
                <a:ext cx="138" cy="33"/>
                <a:chOff x="2468" y="1332"/>
                <a:chExt cx="310" cy="60"/>
              </a:xfrm>
            </p:grpSpPr>
            <p:sp>
              <p:nvSpPr>
                <p:cNvPr id="20930" name="Freeform 105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31" name="Freeform 105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93" name="Line 1053"/>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594" name="Line 1054"/>
              <p:cNvSpPr>
                <a:spLocks noChangeShapeType="1"/>
              </p:cNvSpPr>
              <p:nvPr/>
            </p:nvSpPr>
            <p:spPr bwMode="auto">
              <a:xfrm>
                <a:off x="4578" y="1505"/>
                <a:ext cx="0" cy="4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sp>
          <p:nvSpPr>
            <p:cNvPr id="6322" name="Line 1055"/>
            <p:cNvSpPr>
              <a:spLocks noChangeShapeType="1"/>
            </p:cNvSpPr>
            <p:nvPr/>
          </p:nvSpPr>
          <p:spPr bwMode="auto">
            <a:xfrm>
              <a:off x="4049" y="2358"/>
              <a:ext cx="428" cy="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20658" name="Group 1056"/>
            <p:cNvGrpSpPr>
              <a:grpSpLocks/>
            </p:cNvGrpSpPr>
            <p:nvPr/>
          </p:nvGrpSpPr>
          <p:grpSpPr bwMode="auto">
            <a:xfrm>
              <a:off x="4464" y="2288"/>
              <a:ext cx="310" cy="130"/>
              <a:chOff x="4334" y="1470"/>
              <a:chExt cx="246" cy="107"/>
            </a:xfrm>
          </p:grpSpPr>
          <p:sp>
            <p:nvSpPr>
              <p:cNvPr id="20916"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20917"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20918"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20919" name="Group 1060"/>
              <p:cNvGrpSpPr>
                <a:grpSpLocks/>
              </p:cNvGrpSpPr>
              <p:nvPr/>
            </p:nvGrpSpPr>
            <p:grpSpPr bwMode="auto">
              <a:xfrm>
                <a:off x="4383" y="1488"/>
                <a:ext cx="138" cy="33"/>
                <a:chOff x="2468" y="1332"/>
                <a:chExt cx="310" cy="60"/>
              </a:xfrm>
            </p:grpSpPr>
            <p:sp>
              <p:nvSpPr>
                <p:cNvPr id="20922" name="Freeform 106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3" name="Freeform 106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85" name="Line 1063"/>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586" name="Line 1064"/>
              <p:cNvSpPr>
                <a:spLocks noChangeShapeType="1"/>
              </p:cNvSpPr>
              <p:nvPr/>
            </p:nvSpPr>
            <p:spPr bwMode="auto">
              <a:xfrm>
                <a:off x="4578" y="1505"/>
                <a:ext cx="0" cy="4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59" name="Group 1065"/>
            <p:cNvGrpSpPr>
              <a:grpSpLocks/>
            </p:cNvGrpSpPr>
            <p:nvPr/>
          </p:nvGrpSpPr>
          <p:grpSpPr bwMode="auto">
            <a:xfrm>
              <a:off x="4660" y="2464"/>
              <a:ext cx="310" cy="130"/>
              <a:chOff x="4334" y="1470"/>
              <a:chExt cx="246" cy="107"/>
            </a:xfrm>
          </p:grpSpPr>
          <p:sp>
            <p:nvSpPr>
              <p:cNvPr id="20908"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20909"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20910"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20911" name="Group 1069"/>
              <p:cNvGrpSpPr>
                <a:grpSpLocks/>
              </p:cNvGrpSpPr>
              <p:nvPr/>
            </p:nvGrpSpPr>
            <p:grpSpPr bwMode="auto">
              <a:xfrm>
                <a:off x="4383" y="1488"/>
                <a:ext cx="138" cy="33"/>
                <a:chOff x="2468" y="1332"/>
                <a:chExt cx="310" cy="60"/>
              </a:xfrm>
            </p:grpSpPr>
            <p:sp>
              <p:nvSpPr>
                <p:cNvPr id="20914" name="Freeform 107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15" name="Freeform 107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77" name="Line 1072"/>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578" name="Line 1073"/>
              <p:cNvSpPr>
                <a:spLocks noChangeShapeType="1"/>
              </p:cNvSpPr>
              <p:nvPr/>
            </p:nvSpPr>
            <p:spPr bwMode="auto">
              <a:xfrm>
                <a:off x="4578" y="1505"/>
                <a:ext cx="0" cy="44"/>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60" name="Group 1074"/>
            <p:cNvGrpSpPr>
              <a:grpSpLocks/>
            </p:cNvGrpSpPr>
            <p:nvPr/>
          </p:nvGrpSpPr>
          <p:grpSpPr bwMode="auto">
            <a:xfrm>
              <a:off x="4782" y="3028"/>
              <a:ext cx="392" cy="154"/>
              <a:chOff x="4334" y="1470"/>
              <a:chExt cx="246" cy="107"/>
            </a:xfrm>
          </p:grpSpPr>
          <p:sp>
            <p:nvSpPr>
              <p:cNvPr id="20900"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20901"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20902"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20903" name="Group 1078"/>
              <p:cNvGrpSpPr>
                <a:grpSpLocks/>
              </p:cNvGrpSpPr>
              <p:nvPr/>
            </p:nvGrpSpPr>
            <p:grpSpPr bwMode="auto">
              <a:xfrm>
                <a:off x="4383" y="1488"/>
                <a:ext cx="138" cy="33"/>
                <a:chOff x="2468" y="1332"/>
                <a:chExt cx="310" cy="60"/>
              </a:xfrm>
            </p:grpSpPr>
            <p:sp>
              <p:nvSpPr>
                <p:cNvPr id="20906" name="Freeform 107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07" name="Freeform 108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69" name="Line 1081"/>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570" name="Line 1082"/>
              <p:cNvSpPr>
                <a:spLocks noChangeShapeType="1"/>
              </p:cNvSpPr>
              <p:nvPr/>
            </p:nvSpPr>
            <p:spPr bwMode="auto">
              <a:xfrm>
                <a:off x="4578" y="1505"/>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61" name="Group 1083"/>
            <p:cNvGrpSpPr>
              <a:grpSpLocks/>
            </p:cNvGrpSpPr>
            <p:nvPr/>
          </p:nvGrpSpPr>
          <p:grpSpPr bwMode="auto">
            <a:xfrm>
              <a:off x="4388" y="2840"/>
              <a:ext cx="392" cy="154"/>
              <a:chOff x="4334" y="1470"/>
              <a:chExt cx="246" cy="107"/>
            </a:xfrm>
          </p:grpSpPr>
          <p:sp>
            <p:nvSpPr>
              <p:cNvPr id="20892"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20893"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20894"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20895" name="Group 1087"/>
              <p:cNvGrpSpPr>
                <a:grpSpLocks/>
              </p:cNvGrpSpPr>
              <p:nvPr/>
            </p:nvGrpSpPr>
            <p:grpSpPr bwMode="auto">
              <a:xfrm>
                <a:off x="4383" y="1488"/>
                <a:ext cx="138" cy="33"/>
                <a:chOff x="2468" y="1332"/>
                <a:chExt cx="310" cy="60"/>
              </a:xfrm>
            </p:grpSpPr>
            <p:sp>
              <p:nvSpPr>
                <p:cNvPr id="20898" name="Freeform 108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9" name="Freeform 108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61" name="Line 1090"/>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562" name="Line 1091"/>
              <p:cNvSpPr>
                <a:spLocks noChangeShapeType="1"/>
              </p:cNvSpPr>
              <p:nvPr/>
            </p:nvSpPr>
            <p:spPr bwMode="auto">
              <a:xfrm>
                <a:off x="4578" y="1505"/>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62" name="Group 1092"/>
            <p:cNvGrpSpPr>
              <a:grpSpLocks/>
            </p:cNvGrpSpPr>
            <p:nvPr/>
          </p:nvGrpSpPr>
          <p:grpSpPr bwMode="auto">
            <a:xfrm>
              <a:off x="3932" y="3056"/>
              <a:ext cx="392" cy="154"/>
              <a:chOff x="4334" y="1470"/>
              <a:chExt cx="246" cy="107"/>
            </a:xfrm>
          </p:grpSpPr>
          <p:sp>
            <p:nvSpPr>
              <p:cNvPr id="20884"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20885"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20886"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20887" name="Group 1096"/>
              <p:cNvGrpSpPr>
                <a:grpSpLocks/>
              </p:cNvGrpSpPr>
              <p:nvPr/>
            </p:nvGrpSpPr>
            <p:grpSpPr bwMode="auto">
              <a:xfrm>
                <a:off x="4383" y="1488"/>
                <a:ext cx="138" cy="33"/>
                <a:chOff x="2468" y="1332"/>
                <a:chExt cx="310" cy="60"/>
              </a:xfrm>
            </p:grpSpPr>
            <p:sp>
              <p:nvSpPr>
                <p:cNvPr id="20890" name="Freeform 109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1" name="Freeform 109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53" name="Line 1099"/>
              <p:cNvSpPr>
                <a:spLocks noChangeShapeType="1"/>
              </p:cNvSpPr>
              <p:nvPr/>
            </p:nvSpPr>
            <p:spPr bwMode="auto">
              <a:xfrm>
                <a:off x="4335" y="1503"/>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554" name="Line 1100"/>
              <p:cNvSpPr>
                <a:spLocks noChangeShapeType="1"/>
              </p:cNvSpPr>
              <p:nvPr/>
            </p:nvSpPr>
            <p:spPr bwMode="auto">
              <a:xfrm>
                <a:off x="4578" y="1505"/>
                <a:ext cx="0" cy="47"/>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63" name="Group 1101"/>
            <p:cNvGrpSpPr>
              <a:grpSpLocks/>
            </p:cNvGrpSpPr>
            <p:nvPr/>
          </p:nvGrpSpPr>
          <p:grpSpPr bwMode="auto">
            <a:xfrm>
              <a:off x="3812" y="2296"/>
              <a:ext cx="246" cy="108"/>
              <a:chOff x="4334" y="1470"/>
              <a:chExt cx="246" cy="107"/>
            </a:xfrm>
          </p:grpSpPr>
          <p:sp>
            <p:nvSpPr>
              <p:cNvPr id="20876" name="Oval 407"/>
              <p:cNvSpPr>
                <a:spLocks noChangeArrowheads="1"/>
              </p:cNvSpPr>
              <p:nvPr/>
            </p:nvSpPr>
            <p:spPr bwMode="auto">
              <a:xfrm>
                <a:off x="4335" y="1517"/>
                <a:ext cx="244" cy="6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20877" name="Rectangle 410"/>
              <p:cNvSpPr>
                <a:spLocks noChangeArrowheads="1"/>
              </p:cNvSpPr>
              <p:nvPr/>
            </p:nvSpPr>
            <p:spPr bwMode="auto">
              <a:xfrm>
                <a:off x="4335" y="1511"/>
                <a:ext cx="245" cy="37"/>
              </a:xfrm>
              <a:prstGeom prst="rect">
                <a:avLst/>
              </a:prstGeom>
              <a:gradFill rotWithShape="1">
                <a:gsLst>
                  <a:gs pos="0">
                    <a:schemeClr val="folHlink"/>
                  </a:gs>
                  <a:gs pos="100000">
                    <a:srgbClr val="EAEAEA"/>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20878" name="Oval 411"/>
              <p:cNvSpPr>
                <a:spLocks noChangeArrowheads="1"/>
              </p:cNvSpPr>
              <p:nvPr/>
            </p:nvSpPr>
            <p:spPr bwMode="auto">
              <a:xfrm>
                <a:off x="4334" y="1470"/>
                <a:ext cx="244" cy="70"/>
              </a:xfrm>
              <a:prstGeom prst="ellipse">
                <a:avLst/>
              </a:prstGeom>
              <a:gradFill rotWithShape="1">
                <a:gsLst>
                  <a:gs pos="0">
                    <a:schemeClr val="folHlink"/>
                  </a:gs>
                  <a:gs pos="100000">
                    <a:srgbClr val="EAEAEA"/>
                  </a:gs>
                </a:gsLst>
                <a:lin ang="0" scaled="1"/>
              </a:gradFill>
              <a:ln w="9525">
                <a:solidFill>
                  <a:schemeClr val="bg2"/>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20879" name="Group 1105"/>
              <p:cNvGrpSpPr>
                <a:grpSpLocks/>
              </p:cNvGrpSpPr>
              <p:nvPr/>
            </p:nvGrpSpPr>
            <p:grpSpPr bwMode="auto">
              <a:xfrm>
                <a:off x="4383" y="1488"/>
                <a:ext cx="138" cy="33"/>
                <a:chOff x="2468" y="1332"/>
                <a:chExt cx="310" cy="60"/>
              </a:xfrm>
            </p:grpSpPr>
            <p:sp>
              <p:nvSpPr>
                <p:cNvPr id="20882" name="Freeform 110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83" name="Freeform 110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gradFill rotWithShape="1">
                  <a:gsLst>
                    <a:gs pos="0">
                      <a:schemeClr val="folHlink"/>
                    </a:gs>
                    <a:gs pos="100000">
                      <a:srgbClr val="EAEAEA"/>
                    </a:gs>
                  </a:gsLst>
                  <a:lin ang="0" scaled="1"/>
                </a:gradFill>
                <a:ln w="12700" cmpd="sng">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45" name="Line 1108"/>
              <p:cNvSpPr>
                <a:spLocks noChangeShapeType="1"/>
              </p:cNvSpPr>
              <p:nvPr/>
            </p:nvSpPr>
            <p:spPr bwMode="auto">
              <a:xfrm>
                <a:off x="4335" y="1503"/>
                <a:ext cx="0" cy="49"/>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546" name="Line 1109"/>
              <p:cNvSpPr>
                <a:spLocks noChangeShapeType="1"/>
              </p:cNvSpPr>
              <p:nvPr/>
            </p:nvSpPr>
            <p:spPr bwMode="auto">
              <a:xfrm>
                <a:off x="4578" y="1505"/>
                <a:ext cx="0" cy="48"/>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664" name="Group 1110"/>
            <p:cNvGrpSpPr>
              <a:grpSpLocks/>
            </p:cNvGrpSpPr>
            <p:nvPr/>
          </p:nvGrpSpPr>
          <p:grpSpPr bwMode="auto">
            <a:xfrm>
              <a:off x="4511" y="3153"/>
              <a:ext cx="281" cy="266"/>
              <a:chOff x="5072" y="3611"/>
              <a:chExt cx="459" cy="380"/>
            </a:xfrm>
          </p:grpSpPr>
          <p:grpSp>
            <p:nvGrpSpPr>
              <p:cNvPr id="20862" name="Group 1111"/>
              <p:cNvGrpSpPr>
                <a:grpSpLocks/>
              </p:cNvGrpSpPr>
              <p:nvPr/>
            </p:nvGrpSpPr>
            <p:grpSpPr bwMode="auto">
              <a:xfrm>
                <a:off x="5144" y="3611"/>
                <a:ext cx="387" cy="99"/>
                <a:chOff x="5030" y="2639"/>
                <a:chExt cx="387" cy="99"/>
              </a:xfrm>
            </p:grpSpPr>
            <p:sp>
              <p:nvSpPr>
                <p:cNvPr id="20864" name="Freeform 1112"/>
                <p:cNvSpPr>
                  <a:spLocks/>
                </p:cNvSpPr>
                <p:nvPr/>
              </p:nvSpPr>
              <p:spPr bwMode="auto">
                <a:xfrm>
                  <a:off x="5134" y="2657"/>
                  <a:ext cx="69" cy="55"/>
                </a:xfrm>
                <a:custGeom>
                  <a:avLst/>
                  <a:gdLst>
                    <a:gd name="T0" fmla="*/ 1 w 199"/>
                    <a:gd name="T1" fmla="*/ 0 h 232"/>
                    <a:gd name="T2" fmla="*/ 1 w 199"/>
                    <a:gd name="T3" fmla="*/ 0 h 232"/>
                    <a:gd name="T4" fmla="*/ 1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1 h 232"/>
                    <a:gd name="T24" fmla="*/ 1 w 199"/>
                    <a:gd name="T25" fmla="*/ 1 h 232"/>
                    <a:gd name="T26" fmla="*/ 1 w 199"/>
                    <a:gd name="T27" fmla="*/ 1 h 232"/>
                    <a:gd name="T28" fmla="*/ 1 w 199"/>
                    <a:gd name="T29" fmla="*/ 1 h 232"/>
                    <a:gd name="T30" fmla="*/ 2 w 199"/>
                    <a:gd name="T31" fmla="*/ 1 h 232"/>
                    <a:gd name="T32" fmla="*/ 2 w 199"/>
                    <a:gd name="T33" fmla="*/ 1 h 232"/>
                    <a:gd name="T34" fmla="*/ 2 w 199"/>
                    <a:gd name="T35" fmla="*/ 1 h 232"/>
                    <a:gd name="T36" fmla="*/ 2 w 199"/>
                    <a:gd name="T37" fmla="*/ 1 h 232"/>
                    <a:gd name="T38" fmla="*/ 2 w 199"/>
                    <a:gd name="T39" fmla="*/ 1 h 232"/>
                    <a:gd name="T40" fmla="*/ 2 w 199"/>
                    <a:gd name="T41" fmla="*/ 1 h 232"/>
                    <a:gd name="T42" fmla="*/ 2 w 199"/>
                    <a:gd name="T43" fmla="*/ 1 h 232"/>
                    <a:gd name="T44" fmla="*/ 2 w 199"/>
                    <a:gd name="T45" fmla="*/ 1 h 232"/>
                    <a:gd name="T46" fmla="*/ 2 w 199"/>
                    <a:gd name="T47" fmla="*/ 1 h 232"/>
                    <a:gd name="T48" fmla="*/ 2 w 199"/>
                    <a:gd name="T49" fmla="*/ 1 h 232"/>
                    <a:gd name="T50" fmla="*/ 2 w 199"/>
                    <a:gd name="T51" fmla="*/ 1 h 232"/>
                    <a:gd name="T52" fmla="*/ 1 w 199"/>
                    <a:gd name="T53" fmla="*/ 1 h 232"/>
                    <a:gd name="T54" fmla="*/ 1 w 199"/>
                    <a:gd name="T55" fmla="*/ 1 h 232"/>
                    <a:gd name="T56" fmla="*/ 1 w 199"/>
                    <a:gd name="T57" fmla="*/ 1 h 232"/>
                    <a:gd name="T58" fmla="*/ 1 w 199"/>
                    <a:gd name="T59" fmla="*/ 0 h 232"/>
                    <a:gd name="T60" fmla="*/ 1 w 199"/>
                    <a:gd name="T61" fmla="*/ 0 h 232"/>
                    <a:gd name="T62" fmla="*/ 1 w 199"/>
                    <a:gd name="T63" fmla="*/ 0 h 232"/>
                    <a:gd name="T64" fmla="*/ 1 w 199"/>
                    <a:gd name="T65" fmla="*/ 0 h 232"/>
                    <a:gd name="T66" fmla="*/ 1 w 199"/>
                    <a:gd name="T67" fmla="*/ 0 h 232"/>
                    <a:gd name="T68" fmla="*/ 1 w 199"/>
                    <a:gd name="T69" fmla="*/ 0 h 232"/>
                    <a:gd name="T70" fmla="*/ 1 w 199"/>
                    <a:gd name="T71" fmla="*/ 0 h 232"/>
                    <a:gd name="T72" fmla="*/ 1 w 199"/>
                    <a:gd name="T73" fmla="*/ 0 h 232"/>
                    <a:gd name="T74" fmla="*/ 2 w 199"/>
                    <a:gd name="T75" fmla="*/ 0 h 232"/>
                    <a:gd name="T76" fmla="*/ 2 w 199"/>
                    <a:gd name="T77" fmla="*/ 0 h 232"/>
                    <a:gd name="T78" fmla="*/ 2 w 199"/>
                    <a:gd name="T79" fmla="*/ 0 h 232"/>
                    <a:gd name="T80" fmla="*/ 3 w 199"/>
                    <a:gd name="T81" fmla="*/ 0 h 232"/>
                    <a:gd name="T82" fmla="*/ 3 w 199"/>
                    <a:gd name="T83" fmla="*/ 0 h 232"/>
                    <a:gd name="T84" fmla="*/ 2 w 199"/>
                    <a:gd name="T85" fmla="*/ 0 h 232"/>
                    <a:gd name="T86" fmla="*/ 2 w 199"/>
                    <a:gd name="T87" fmla="*/ 0 h 232"/>
                    <a:gd name="T88" fmla="*/ 2 w 199"/>
                    <a:gd name="T89" fmla="*/ 0 h 232"/>
                    <a:gd name="T90" fmla="*/ 2 w 199"/>
                    <a:gd name="T91" fmla="*/ 0 h 232"/>
                    <a:gd name="T92" fmla="*/ 1 w 199"/>
                    <a:gd name="T93" fmla="*/ 0 h 232"/>
                    <a:gd name="T94" fmla="*/ 1 w 199"/>
                    <a:gd name="T95" fmla="*/ 0 h 232"/>
                    <a:gd name="T96" fmla="*/ 1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65" name="Freeform 1113"/>
                <p:cNvSpPr>
                  <a:spLocks/>
                </p:cNvSpPr>
                <p:nvPr/>
              </p:nvSpPr>
              <p:spPr bwMode="auto">
                <a:xfrm>
                  <a:off x="5252" y="2656"/>
                  <a:ext cx="47" cy="42"/>
                </a:xfrm>
                <a:custGeom>
                  <a:avLst/>
                  <a:gdLst>
                    <a:gd name="T0" fmla="*/ 2 w 128"/>
                    <a:gd name="T1" fmla="*/ 0 h 180"/>
                    <a:gd name="T2" fmla="*/ 2 w 128"/>
                    <a:gd name="T3" fmla="*/ 0 h 180"/>
                    <a:gd name="T4" fmla="*/ 2 w 128"/>
                    <a:gd name="T5" fmla="*/ 0 h 180"/>
                    <a:gd name="T6" fmla="*/ 2 w 128"/>
                    <a:gd name="T7" fmla="*/ 0 h 180"/>
                    <a:gd name="T8" fmla="*/ 1 w 128"/>
                    <a:gd name="T9" fmla="*/ 0 h 180"/>
                    <a:gd name="T10" fmla="*/ 1 w 128"/>
                    <a:gd name="T11" fmla="*/ 0 h 180"/>
                    <a:gd name="T12" fmla="*/ 1 w 128"/>
                    <a:gd name="T13" fmla="*/ 0 h 180"/>
                    <a:gd name="T14" fmla="*/ 1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1 w 128"/>
                    <a:gd name="T29" fmla="*/ 0 h 180"/>
                    <a:gd name="T30" fmla="*/ 1 w 128"/>
                    <a:gd name="T31" fmla="*/ 0 h 180"/>
                    <a:gd name="T32" fmla="*/ 1 w 128"/>
                    <a:gd name="T33" fmla="*/ 0 h 180"/>
                    <a:gd name="T34" fmla="*/ 1 w 128"/>
                    <a:gd name="T35" fmla="*/ 0 h 180"/>
                    <a:gd name="T36" fmla="*/ 1 w 128"/>
                    <a:gd name="T37" fmla="*/ 0 h 180"/>
                    <a:gd name="T38" fmla="*/ 2 w 128"/>
                    <a:gd name="T39" fmla="*/ 0 h 180"/>
                    <a:gd name="T40" fmla="*/ 2 w 128"/>
                    <a:gd name="T41" fmla="*/ 0 h 180"/>
                    <a:gd name="T42" fmla="*/ 2 w 128"/>
                    <a:gd name="T43" fmla="*/ 0 h 180"/>
                    <a:gd name="T44" fmla="*/ 2 w 128"/>
                    <a:gd name="T45" fmla="*/ 0 h 180"/>
                    <a:gd name="T46" fmla="*/ 2 w 128"/>
                    <a:gd name="T47" fmla="*/ 0 h 180"/>
                    <a:gd name="T48" fmla="*/ 2 w 128"/>
                    <a:gd name="T49" fmla="*/ 0 h 180"/>
                    <a:gd name="T50" fmla="*/ 2 w 128"/>
                    <a:gd name="T51" fmla="*/ 0 h 180"/>
                    <a:gd name="T52" fmla="*/ 2 w 128"/>
                    <a:gd name="T53" fmla="*/ 0 h 180"/>
                    <a:gd name="T54" fmla="*/ 1 w 128"/>
                    <a:gd name="T55" fmla="*/ 0 h 180"/>
                    <a:gd name="T56" fmla="*/ 1 w 128"/>
                    <a:gd name="T57" fmla="*/ 0 h 180"/>
                    <a:gd name="T58" fmla="*/ 1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1 w 128"/>
                    <a:gd name="T71" fmla="*/ 0 h 180"/>
                    <a:gd name="T72" fmla="*/ 1 w 128"/>
                    <a:gd name="T73" fmla="*/ 0 h 180"/>
                    <a:gd name="T74" fmla="*/ 1 w 128"/>
                    <a:gd name="T75" fmla="*/ 0 h 180"/>
                    <a:gd name="T76" fmla="*/ 1 w 128"/>
                    <a:gd name="T77" fmla="*/ 0 h 180"/>
                    <a:gd name="T78" fmla="*/ 2 w 128"/>
                    <a:gd name="T79" fmla="*/ 0 h 180"/>
                    <a:gd name="T80" fmla="*/ 2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66" name="Freeform 1114"/>
                <p:cNvSpPr>
                  <a:spLocks/>
                </p:cNvSpPr>
                <p:nvPr/>
              </p:nvSpPr>
              <p:spPr bwMode="auto">
                <a:xfrm>
                  <a:off x="5089" y="2646"/>
                  <a:ext cx="114" cy="88"/>
                </a:xfrm>
                <a:custGeom>
                  <a:avLst/>
                  <a:gdLst>
                    <a:gd name="T0" fmla="*/ 1 w 322"/>
                    <a:gd name="T1" fmla="*/ 0 h 378"/>
                    <a:gd name="T2" fmla="*/ 1 w 322"/>
                    <a:gd name="T3" fmla="*/ 0 h 378"/>
                    <a:gd name="T4" fmla="*/ 0 w 322"/>
                    <a:gd name="T5" fmla="*/ 0 h 378"/>
                    <a:gd name="T6" fmla="*/ 0 w 322"/>
                    <a:gd name="T7" fmla="*/ 1 h 378"/>
                    <a:gd name="T8" fmla="*/ 0 w 322"/>
                    <a:gd name="T9" fmla="*/ 1 h 378"/>
                    <a:gd name="T10" fmla="*/ 0 w 322"/>
                    <a:gd name="T11" fmla="*/ 1 h 378"/>
                    <a:gd name="T12" fmla="*/ 0 w 322"/>
                    <a:gd name="T13" fmla="*/ 1 h 378"/>
                    <a:gd name="T14" fmla="*/ 0 w 322"/>
                    <a:gd name="T15" fmla="*/ 1 h 378"/>
                    <a:gd name="T16" fmla="*/ 1 w 322"/>
                    <a:gd name="T17" fmla="*/ 1 h 378"/>
                    <a:gd name="T18" fmla="*/ 1 w 322"/>
                    <a:gd name="T19" fmla="*/ 1 h 378"/>
                    <a:gd name="T20" fmla="*/ 2 w 322"/>
                    <a:gd name="T21" fmla="*/ 1 h 378"/>
                    <a:gd name="T22" fmla="*/ 2 w 322"/>
                    <a:gd name="T23" fmla="*/ 1 h 378"/>
                    <a:gd name="T24" fmla="*/ 3 w 322"/>
                    <a:gd name="T25" fmla="*/ 1 h 378"/>
                    <a:gd name="T26" fmla="*/ 4 w 322"/>
                    <a:gd name="T27" fmla="*/ 1 h 378"/>
                    <a:gd name="T28" fmla="*/ 4 w 322"/>
                    <a:gd name="T29" fmla="*/ 1 h 378"/>
                    <a:gd name="T30" fmla="*/ 5 w 322"/>
                    <a:gd name="T31" fmla="*/ 1 h 378"/>
                    <a:gd name="T32" fmla="*/ 5 w 322"/>
                    <a:gd name="T33" fmla="*/ 1 h 378"/>
                    <a:gd name="T34" fmla="*/ 5 w 322"/>
                    <a:gd name="T35" fmla="*/ 1 h 378"/>
                    <a:gd name="T36" fmla="*/ 5 w 322"/>
                    <a:gd name="T37" fmla="*/ 1 h 378"/>
                    <a:gd name="T38" fmla="*/ 5 w 322"/>
                    <a:gd name="T39" fmla="*/ 1 h 378"/>
                    <a:gd name="T40" fmla="*/ 5 w 322"/>
                    <a:gd name="T41" fmla="*/ 1 h 378"/>
                    <a:gd name="T42" fmla="*/ 4 w 322"/>
                    <a:gd name="T43" fmla="*/ 1 h 378"/>
                    <a:gd name="T44" fmla="*/ 4 w 322"/>
                    <a:gd name="T45" fmla="*/ 1 h 378"/>
                    <a:gd name="T46" fmla="*/ 3 w 322"/>
                    <a:gd name="T47" fmla="*/ 1 h 378"/>
                    <a:gd name="T48" fmla="*/ 2 w 322"/>
                    <a:gd name="T49" fmla="*/ 1 h 378"/>
                    <a:gd name="T50" fmla="*/ 2 w 322"/>
                    <a:gd name="T51" fmla="*/ 1 h 378"/>
                    <a:gd name="T52" fmla="*/ 2 w 322"/>
                    <a:gd name="T53" fmla="*/ 1 h 378"/>
                    <a:gd name="T54" fmla="*/ 1 w 322"/>
                    <a:gd name="T55" fmla="*/ 1 h 378"/>
                    <a:gd name="T56" fmla="*/ 1 w 322"/>
                    <a:gd name="T57" fmla="*/ 1 h 378"/>
                    <a:gd name="T58" fmla="*/ 1 w 322"/>
                    <a:gd name="T59" fmla="*/ 1 h 378"/>
                    <a:gd name="T60" fmla="*/ 0 w 322"/>
                    <a:gd name="T61" fmla="*/ 1 h 378"/>
                    <a:gd name="T62" fmla="*/ 1 w 322"/>
                    <a:gd name="T63" fmla="*/ 1 h 378"/>
                    <a:gd name="T64" fmla="*/ 1 w 322"/>
                    <a:gd name="T65" fmla="*/ 0 h 378"/>
                    <a:gd name="T66" fmla="*/ 1 w 322"/>
                    <a:gd name="T67" fmla="*/ 0 h 378"/>
                    <a:gd name="T68" fmla="*/ 1 w 322"/>
                    <a:gd name="T69" fmla="*/ 0 h 378"/>
                    <a:gd name="T70" fmla="*/ 2 w 322"/>
                    <a:gd name="T71" fmla="*/ 0 h 378"/>
                    <a:gd name="T72" fmla="*/ 2 w 322"/>
                    <a:gd name="T73" fmla="*/ 0 h 378"/>
                    <a:gd name="T74" fmla="*/ 3 w 322"/>
                    <a:gd name="T75" fmla="*/ 0 h 378"/>
                    <a:gd name="T76" fmla="*/ 4 w 322"/>
                    <a:gd name="T77" fmla="*/ 0 h 378"/>
                    <a:gd name="T78" fmla="*/ 4 w 322"/>
                    <a:gd name="T79" fmla="*/ 0 h 378"/>
                    <a:gd name="T80" fmla="*/ 4 w 322"/>
                    <a:gd name="T81" fmla="*/ 0 h 378"/>
                    <a:gd name="T82" fmla="*/ 4 w 322"/>
                    <a:gd name="T83" fmla="*/ 0 h 378"/>
                    <a:gd name="T84" fmla="*/ 3 w 322"/>
                    <a:gd name="T85" fmla="*/ 0 h 378"/>
                    <a:gd name="T86" fmla="*/ 2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67" name="Freeform 1115"/>
                <p:cNvSpPr>
                  <a:spLocks/>
                </p:cNvSpPr>
                <p:nvPr/>
              </p:nvSpPr>
              <p:spPr bwMode="auto">
                <a:xfrm>
                  <a:off x="5250" y="2643"/>
                  <a:ext cx="99" cy="59"/>
                </a:xfrm>
                <a:custGeom>
                  <a:avLst/>
                  <a:gdLst>
                    <a:gd name="T0" fmla="*/ 3 w 283"/>
                    <a:gd name="T1" fmla="*/ 0 h 252"/>
                    <a:gd name="T2" fmla="*/ 3 w 283"/>
                    <a:gd name="T3" fmla="*/ 0 h 252"/>
                    <a:gd name="T4" fmla="*/ 4 w 283"/>
                    <a:gd name="T5" fmla="*/ 0 h 252"/>
                    <a:gd name="T6" fmla="*/ 4 w 283"/>
                    <a:gd name="T7" fmla="*/ 0 h 252"/>
                    <a:gd name="T8" fmla="*/ 4 w 283"/>
                    <a:gd name="T9" fmla="*/ 0 h 252"/>
                    <a:gd name="T10" fmla="*/ 4 w 283"/>
                    <a:gd name="T11" fmla="*/ 0 h 252"/>
                    <a:gd name="T12" fmla="*/ 4 w 283"/>
                    <a:gd name="T13" fmla="*/ 0 h 252"/>
                    <a:gd name="T14" fmla="*/ 3 w 283"/>
                    <a:gd name="T15" fmla="*/ 0 h 252"/>
                    <a:gd name="T16" fmla="*/ 3 w 283"/>
                    <a:gd name="T17" fmla="*/ 1 h 252"/>
                    <a:gd name="T18" fmla="*/ 3 w 283"/>
                    <a:gd name="T19" fmla="*/ 1 h 252"/>
                    <a:gd name="T20" fmla="*/ 3 w 283"/>
                    <a:gd name="T21" fmla="*/ 1 h 252"/>
                    <a:gd name="T22" fmla="*/ 3 w 283"/>
                    <a:gd name="T23" fmla="*/ 1 h 252"/>
                    <a:gd name="T24" fmla="*/ 3 w 283"/>
                    <a:gd name="T25" fmla="*/ 1 h 252"/>
                    <a:gd name="T26" fmla="*/ 3 w 283"/>
                    <a:gd name="T27" fmla="*/ 1 h 252"/>
                    <a:gd name="T28" fmla="*/ 3 w 283"/>
                    <a:gd name="T29" fmla="*/ 1 h 252"/>
                    <a:gd name="T30" fmla="*/ 3 w 283"/>
                    <a:gd name="T31" fmla="*/ 1 h 252"/>
                    <a:gd name="T32" fmla="*/ 3 w 283"/>
                    <a:gd name="T33" fmla="*/ 1 h 252"/>
                    <a:gd name="T34" fmla="*/ 3 w 283"/>
                    <a:gd name="T35" fmla="*/ 1 h 252"/>
                    <a:gd name="T36" fmla="*/ 3 w 283"/>
                    <a:gd name="T37" fmla="*/ 1 h 252"/>
                    <a:gd name="T38" fmla="*/ 3 w 283"/>
                    <a:gd name="T39" fmla="*/ 1 h 252"/>
                    <a:gd name="T40" fmla="*/ 3 w 283"/>
                    <a:gd name="T41" fmla="*/ 1 h 252"/>
                    <a:gd name="T42" fmla="*/ 3 w 283"/>
                    <a:gd name="T43" fmla="*/ 1 h 252"/>
                    <a:gd name="T44" fmla="*/ 4 w 283"/>
                    <a:gd name="T45" fmla="*/ 1 h 252"/>
                    <a:gd name="T46" fmla="*/ 4 w 283"/>
                    <a:gd name="T47" fmla="*/ 1 h 252"/>
                    <a:gd name="T48" fmla="*/ 4 w 283"/>
                    <a:gd name="T49" fmla="*/ 0 h 252"/>
                    <a:gd name="T50" fmla="*/ 4 w 283"/>
                    <a:gd name="T51" fmla="*/ 0 h 252"/>
                    <a:gd name="T52" fmla="*/ 4 w 283"/>
                    <a:gd name="T53" fmla="*/ 0 h 252"/>
                    <a:gd name="T54" fmla="*/ 4 w 283"/>
                    <a:gd name="T55" fmla="*/ 0 h 252"/>
                    <a:gd name="T56" fmla="*/ 4 w 283"/>
                    <a:gd name="T57" fmla="*/ 0 h 252"/>
                    <a:gd name="T58" fmla="*/ 3 w 283"/>
                    <a:gd name="T59" fmla="*/ 0 h 252"/>
                    <a:gd name="T60" fmla="*/ 3 w 283"/>
                    <a:gd name="T61" fmla="*/ 0 h 252"/>
                    <a:gd name="T62" fmla="*/ 3 w 283"/>
                    <a:gd name="T63" fmla="*/ 0 h 252"/>
                    <a:gd name="T64" fmla="*/ 3 w 283"/>
                    <a:gd name="T65" fmla="*/ 0 h 252"/>
                    <a:gd name="T66" fmla="*/ 2 w 283"/>
                    <a:gd name="T67" fmla="*/ 0 h 252"/>
                    <a:gd name="T68" fmla="*/ 2 w 283"/>
                    <a:gd name="T69" fmla="*/ 0 h 252"/>
                    <a:gd name="T70" fmla="*/ 2 w 283"/>
                    <a:gd name="T71" fmla="*/ 0 h 252"/>
                    <a:gd name="T72" fmla="*/ 2 w 283"/>
                    <a:gd name="T73" fmla="*/ 0 h 252"/>
                    <a:gd name="T74" fmla="*/ 1 w 283"/>
                    <a:gd name="T75" fmla="*/ 0 h 252"/>
                    <a:gd name="T76" fmla="*/ 1 w 283"/>
                    <a:gd name="T77" fmla="*/ 0 h 252"/>
                    <a:gd name="T78" fmla="*/ 1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1 w 283"/>
                    <a:gd name="T95" fmla="*/ 0 h 252"/>
                    <a:gd name="T96" fmla="*/ 1 w 283"/>
                    <a:gd name="T97" fmla="*/ 0 h 252"/>
                    <a:gd name="T98" fmla="*/ 1 w 283"/>
                    <a:gd name="T99" fmla="*/ 0 h 252"/>
                    <a:gd name="T100" fmla="*/ 1 w 283"/>
                    <a:gd name="T101" fmla="*/ 0 h 252"/>
                    <a:gd name="T102" fmla="*/ 1 w 283"/>
                    <a:gd name="T103" fmla="*/ 0 h 252"/>
                    <a:gd name="T104" fmla="*/ 2 w 283"/>
                    <a:gd name="T105" fmla="*/ 0 h 252"/>
                    <a:gd name="T106" fmla="*/ 2 w 283"/>
                    <a:gd name="T107" fmla="*/ 0 h 252"/>
                    <a:gd name="T108" fmla="*/ 2 w 283"/>
                    <a:gd name="T109" fmla="*/ 0 h 252"/>
                    <a:gd name="T110" fmla="*/ 2 w 283"/>
                    <a:gd name="T111" fmla="*/ 0 h 252"/>
                    <a:gd name="T112" fmla="*/ 3 w 283"/>
                    <a:gd name="T113" fmla="*/ 0 h 252"/>
                    <a:gd name="T114" fmla="*/ 3 w 283"/>
                    <a:gd name="T115" fmla="*/ 0 h 252"/>
                    <a:gd name="T116" fmla="*/ 3 w 283"/>
                    <a:gd name="T117" fmla="*/ 0 h 252"/>
                    <a:gd name="T118" fmla="*/ 3 w 283"/>
                    <a:gd name="T119" fmla="*/ 0 h 252"/>
                    <a:gd name="T120" fmla="*/ 3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68" name="Freeform 1116"/>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1 h 238"/>
                    <a:gd name="T10" fmla="*/ 1 w 114"/>
                    <a:gd name="T11" fmla="*/ 1 h 238"/>
                    <a:gd name="T12" fmla="*/ 1 w 114"/>
                    <a:gd name="T13" fmla="*/ 1 h 238"/>
                    <a:gd name="T14" fmla="*/ 1 w 114"/>
                    <a:gd name="T15" fmla="*/ 1 h 238"/>
                    <a:gd name="T16" fmla="*/ 1 w 114"/>
                    <a:gd name="T17" fmla="*/ 1 h 238"/>
                    <a:gd name="T18" fmla="*/ 1 w 114"/>
                    <a:gd name="T19" fmla="*/ 1 h 238"/>
                    <a:gd name="T20" fmla="*/ 2 w 114"/>
                    <a:gd name="T21" fmla="*/ 1 h 238"/>
                    <a:gd name="T22" fmla="*/ 2 w 114"/>
                    <a:gd name="T23" fmla="*/ 1 h 238"/>
                    <a:gd name="T24" fmla="*/ 2 w 114"/>
                    <a:gd name="T25" fmla="*/ 1 h 238"/>
                    <a:gd name="T26" fmla="*/ 2 w 114"/>
                    <a:gd name="T27" fmla="*/ 1 h 238"/>
                    <a:gd name="T28" fmla="*/ 2 w 114"/>
                    <a:gd name="T29" fmla="*/ 1 h 238"/>
                    <a:gd name="T30" fmla="*/ 2 w 114"/>
                    <a:gd name="T31" fmla="*/ 1 h 238"/>
                    <a:gd name="T32" fmla="*/ 1 w 114"/>
                    <a:gd name="T33" fmla="*/ 1 h 238"/>
                    <a:gd name="T34" fmla="*/ 1 w 114"/>
                    <a:gd name="T35" fmla="*/ 1 h 238"/>
                    <a:gd name="T36" fmla="*/ 1 w 114"/>
                    <a:gd name="T37" fmla="*/ 0 h 238"/>
                    <a:gd name="T38" fmla="*/ 1 w 114"/>
                    <a:gd name="T39" fmla="*/ 0 h 238"/>
                    <a:gd name="T40" fmla="*/ 1 w 114"/>
                    <a:gd name="T41" fmla="*/ 0 h 238"/>
                    <a:gd name="T42" fmla="*/ 0 w 114"/>
                    <a:gd name="T43" fmla="*/ 0 h 238"/>
                    <a:gd name="T44" fmla="*/ 0 w 114"/>
                    <a:gd name="T45" fmla="*/ 0 h 238"/>
                    <a:gd name="T46" fmla="*/ 0 w 114"/>
                    <a:gd name="T47" fmla="*/ 0 h 238"/>
                    <a:gd name="T48" fmla="*/ 0 w 114"/>
                    <a:gd name="T49" fmla="*/ 0 h 238"/>
                    <a:gd name="T50" fmla="*/ 1 w 114"/>
                    <a:gd name="T51" fmla="*/ 0 h 238"/>
                    <a:gd name="T52" fmla="*/ 1 w 114"/>
                    <a:gd name="T53" fmla="*/ 0 h 238"/>
                    <a:gd name="T54" fmla="*/ 1 w 114"/>
                    <a:gd name="T55" fmla="*/ 0 h 238"/>
                    <a:gd name="T56" fmla="*/ 1 w 114"/>
                    <a:gd name="T57" fmla="*/ 0 h 238"/>
                    <a:gd name="T58" fmla="*/ 1 w 114"/>
                    <a:gd name="T59" fmla="*/ 0 h 238"/>
                    <a:gd name="T60" fmla="*/ 1 w 114"/>
                    <a:gd name="T61" fmla="*/ 0 h 238"/>
                    <a:gd name="T62" fmla="*/ 2 w 114"/>
                    <a:gd name="T63" fmla="*/ 0 h 238"/>
                    <a:gd name="T64" fmla="*/ 2 w 114"/>
                    <a:gd name="T65" fmla="*/ 0 h 238"/>
                    <a:gd name="T66" fmla="*/ 2 w 114"/>
                    <a:gd name="T67" fmla="*/ 0 h 238"/>
                    <a:gd name="T68" fmla="*/ 1 w 114"/>
                    <a:gd name="T69" fmla="*/ 0 h 238"/>
                    <a:gd name="T70" fmla="*/ 1 w 114"/>
                    <a:gd name="T71" fmla="*/ 0 h 238"/>
                    <a:gd name="T72" fmla="*/ 1 w 114"/>
                    <a:gd name="T73" fmla="*/ 0 h 238"/>
                    <a:gd name="T74" fmla="*/ 1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69" name="Freeform 1117"/>
                <p:cNvSpPr>
                  <a:spLocks/>
                </p:cNvSpPr>
                <p:nvPr/>
              </p:nvSpPr>
              <p:spPr bwMode="auto">
                <a:xfrm>
                  <a:off x="5330" y="2639"/>
                  <a:ext cx="87" cy="73"/>
                </a:xfrm>
                <a:custGeom>
                  <a:avLst/>
                  <a:gdLst>
                    <a:gd name="T0" fmla="*/ 3 w 246"/>
                    <a:gd name="T1" fmla="*/ 0 h 310"/>
                    <a:gd name="T2" fmla="*/ 4 w 246"/>
                    <a:gd name="T3" fmla="*/ 0 h 310"/>
                    <a:gd name="T4" fmla="*/ 4 w 246"/>
                    <a:gd name="T5" fmla="*/ 0 h 310"/>
                    <a:gd name="T6" fmla="*/ 4 w 246"/>
                    <a:gd name="T7" fmla="*/ 0 h 310"/>
                    <a:gd name="T8" fmla="*/ 3 w 246"/>
                    <a:gd name="T9" fmla="*/ 1 h 310"/>
                    <a:gd name="T10" fmla="*/ 3 w 246"/>
                    <a:gd name="T11" fmla="*/ 1 h 310"/>
                    <a:gd name="T12" fmla="*/ 2 w 246"/>
                    <a:gd name="T13" fmla="*/ 1 h 310"/>
                    <a:gd name="T14" fmla="*/ 2 w 246"/>
                    <a:gd name="T15" fmla="*/ 1 h 310"/>
                    <a:gd name="T16" fmla="*/ 2 w 246"/>
                    <a:gd name="T17" fmla="*/ 1 h 310"/>
                    <a:gd name="T18" fmla="*/ 2 w 246"/>
                    <a:gd name="T19" fmla="*/ 1 h 310"/>
                    <a:gd name="T20" fmla="*/ 2 w 246"/>
                    <a:gd name="T21" fmla="*/ 1 h 310"/>
                    <a:gd name="T22" fmla="*/ 2 w 246"/>
                    <a:gd name="T23" fmla="*/ 1 h 310"/>
                    <a:gd name="T24" fmla="*/ 2 w 246"/>
                    <a:gd name="T25" fmla="*/ 1 h 310"/>
                    <a:gd name="T26" fmla="*/ 2 w 246"/>
                    <a:gd name="T27" fmla="*/ 1 h 310"/>
                    <a:gd name="T28" fmla="*/ 2 w 246"/>
                    <a:gd name="T29" fmla="*/ 1 h 310"/>
                    <a:gd name="T30" fmla="*/ 3 w 246"/>
                    <a:gd name="T31" fmla="*/ 1 h 310"/>
                    <a:gd name="T32" fmla="*/ 3 w 246"/>
                    <a:gd name="T33" fmla="*/ 1 h 310"/>
                    <a:gd name="T34" fmla="*/ 4 w 246"/>
                    <a:gd name="T35" fmla="*/ 1 h 310"/>
                    <a:gd name="T36" fmla="*/ 4 w 246"/>
                    <a:gd name="T37" fmla="*/ 0 h 310"/>
                    <a:gd name="T38" fmla="*/ 4 w 246"/>
                    <a:gd name="T39" fmla="*/ 0 h 310"/>
                    <a:gd name="T40" fmla="*/ 4 w 246"/>
                    <a:gd name="T41" fmla="*/ 0 h 310"/>
                    <a:gd name="T42" fmla="*/ 3 w 246"/>
                    <a:gd name="T43" fmla="*/ 0 h 310"/>
                    <a:gd name="T44" fmla="*/ 3 w 246"/>
                    <a:gd name="T45" fmla="*/ 0 h 310"/>
                    <a:gd name="T46" fmla="*/ 2 w 246"/>
                    <a:gd name="T47" fmla="*/ 0 h 310"/>
                    <a:gd name="T48" fmla="*/ 2 w 246"/>
                    <a:gd name="T49" fmla="*/ 0 h 310"/>
                    <a:gd name="T50" fmla="*/ 1 w 246"/>
                    <a:gd name="T51" fmla="*/ 0 h 310"/>
                    <a:gd name="T52" fmla="*/ 1 w 246"/>
                    <a:gd name="T53" fmla="*/ 0 h 310"/>
                    <a:gd name="T54" fmla="*/ 1 w 246"/>
                    <a:gd name="T55" fmla="*/ 0 h 310"/>
                    <a:gd name="T56" fmla="*/ 0 w 246"/>
                    <a:gd name="T57" fmla="*/ 0 h 310"/>
                    <a:gd name="T58" fmla="*/ 0 w 246"/>
                    <a:gd name="T59" fmla="*/ 0 h 310"/>
                    <a:gd name="T60" fmla="*/ 0 w 246"/>
                    <a:gd name="T61" fmla="*/ 0 h 310"/>
                    <a:gd name="T62" fmla="*/ 0 w 246"/>
                    <a:gd name="T63" fmla="*/ 0 h 310"/>
                    <a:gd name="T64" fmla="*/ 1 w 246"/>
                    <a:gd name="T65" fmla="*/ 0 h 310"/>
                    <a:gd name="T66" fmla="*/ 1 w 246"/>
                    <a:gd name="T67" fmla="*/ 0 h 310"/>
                    <a:gd name="T68" fmla="*/ 2 w 246"/>
                    <a:gd name="T69" fmla="*/ 0 h 310"/>
                    <a:gd name="T70" fmla="*/ 2 w 246"/>
                    <a:gd name="T71" fmla="*/ 0 h 310"/>
                    <a:gd name="T72" fmla="*/ 2 w 246"/>
                    <a:gd name="T73" fmla="*/ 0 h 310"/>
                    <a:gd name="T74" fmla="*/ 3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70" name="Freeform 1118"/>
                <p:cNvSpPr>
                  <a:spLocks/>
                </p:cNvSpPr>
                <p:nvPr/>
              </p:nvSpPr>
              <p:spPr bwMode="auto">
                <a:xfrm>
                  <a:off x="5115" y="2660"/>
                  <a:ext cx="69" cy="55"/>
                </a:xfrm>
                <a:custGeom>
                  <a:avLst/>
                  <a:gdLst>
                    <a:gd name="T0" fmla="*/ 1 w 198"/>
                    <a:gd name="T1" fmla="*/ 0 h 236"/>
                    <a:gd name="T2" fmla="*/ 1 w 198"/>
                    <a:gd name="T3" fmla="*/ 0 h 236"/>
                    <a:gd name="T4" fmla="*/ 1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1 h 236"/>
                    <a:gd name="T24" fmla="*/ 1 w 198"/>
                    <a:gd name="T25" fmla="*/ 1 h 236"/>
                    <a:gd name="T26" fmla="*/ 1 w 198"/>
                    <a:gd name="T27" fmla="*/ 1 h 236"/>
                    <a:gd name="T28" fmla="*/ 1 w 198"/>
                    <a:gd name="T29" fmla="*/ 1 h 236"/>
                    <a:gd name="T30" fmla="*/ 2 w 198"/>
                    <a:gd name="T31" fmla="*/ 1 h 236"/>
                    <a:gd name="T32" fmla="*/ 2 w 198"/>
                    <a:gd name="T33" fmla="*/ 1 h 236"/>
                    <a:gd name="T34" fmla="*/ 2 w 198"/>
                    <a:gd name="T35" fmla="*/ 1 h 236"/>
                    <a:gd name="T36" fmla="*/ 2 w 198"/>
                    <a:gd name="T37" fmla="*/ 1 h 236"/>
                    <a:gd name="T38" fmla="*/ 2 w 198"/>
                    <a:gd name="T39" fmla="*/ 1 h 236"/>
                    <a:gd name="T40" fmla="*/ 2 w 198"/>
                    <a:gd name="T41" fmla="*/ 1 h 236"/>
                    <a:gd name="T42" fmla="*/ 2 w 198"/>
                    <a:gd name="T43" fmla="*/ 1 h 236"/>
                    <a:gd name="T44" fmla="*/ 2 w 198"/>
                    <a:gd name="T45" fmla="*/ 1 h 236"/>
                    <a:gd name="T46" fmla="*/ 2 w 198"/>
                    <a:gd name="T47" fmla="*/ 1 h 236"/>
                    <a:gd name="T48" fmla="*/ 2 w 198"/>
                    <a:gd name="T49" fmla="*/ 1 h 236"/>
                    <a:gd name="T50" fmla="*/ 2 w 198"/>
                    <a:gd name="T51" fmla="*/ 1 h 236"/>
                    <a:gd name="T52" fmla="*/ 2 w 198"/>
                    <a:gd name="T53" fmla="*/ 1 h 236"/>
                    <a:gd name="T54" fmla="*/ 2 w 198"/>
                    <a:gd name="T55" fmla="*/ 1 h 236"/>
                    <a:gd name="T56" fmla="*/ 2 w 198"/>
                    <a:gd name="T57" fmla="*/ 1 h 236"/>
                    <a:gd name="T58" fmla="*/ 1 w 198"/>
                    <a:gd name="T59" fmla="*/ 1 h 236"/>
                    <a:gd name="T60" fmla="*/ 1 w 198"/>
                    <a:gd name="T61" fmla="*/ 1 h 236"/>
                    <a:gd name="T62" fmla="*/ 1 w 198"/>
                    <a:gd name="T63" fmla="*/ 1 h 236"/>
                    <a:gd name="T64" fmla="*/ 1 w 198"/>
                    <a:gd name="T65" fmla="*/ 1 h 236"/>
                    <a:gd name="T66" fmla="*/ 1 w 198"/>
                    <a:gd name="T67" fmla="*/ 1 h 236"/>
                    <a:gd name="T68" fmla="*/ 1 w 198"/>
                    <a:gd name="T69" fmla="*/ 1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1 w 198"/>
                    <a:gd name="T83" fmla="*/ 0 h 236"/>
                    <a:gd name="T84" fmla="*/ 1 w 198"/>
                    <a:gd name="T85" fmla="*/ 0 h 236"/>
                    <a:gd name="T86" fmla="*/ 1 w 198"/>
                    <a:gd name="T87" fmla="*/ 0 h 236"/>
                    <a:gd name="T88" fmla="*/ 1 w 198"/>
                    <a:gd name="T89" fmla="*/ 0 h 236"/>
                    <a:gd name="T90" fmla="*/ 1 w 198"/>
                    <a:gd name="T91" fmla="*/ 0 h 236"/>
                    <a:gd name="T92" fmla="*/ 2 w 198"/>
                    <a:gd name="T93" fmla="*/ 0 h 236"/>
                    <a:gd name="T94" fmla="*/ 2 w 198"/>
                    <a:gd name="T95" fmla="*/ 0 h 236"/>
                    <a:gd name="T96" fmla="*/ 2 w 198"/>
                    <a:gd name="T97" fmla="*/ 0 h 236"/>
                    <a:gd name="T98" fmla="*/ 2 w 198"/>
                    <a:gd name="T99" fmla="*/ 0 h 236"/>
                    <a:gd name="T100" fmla="*/ 2 w 198"/>
                    <a:gd name="T101" fmla="*/ 0 h 236"/>
                    <a:gd name="T102" fmla="*/ 3 w 198"/>
                    <a:gd name="T103" fmla="*/ 0 h 236"/>
                    <a:gd name="T104" fmla="*/ 3 w 198"/>
                    <a:gd name="T105" fmla="*/ 0 h 236"/>
                    <a:gd name="T106" fmla="*/ 3 w 198"/>
                    <a:gd name="T107" fmla="*/ 0 h 236"/>
                    <a:gd name="T108" fmla="*/ 3 w 198"/>
                    <a:gd name="T109" fmla="*/ 0 h 236"/>
                    <a:gd name="T110" fmla="*/ 2 w 198"/>
                    <a:gd name="T111" fmla="*/ 0 h 236"/>
                    <a:gd name="T112" fmla="*/ 2 w 198"/>
                    <a:gd name="T113" fmla="*/ 0 h 236"/>
                    <a:gd name="T114" fmla="*/ 2 w 198"/>
                    <a:gd name="T115" fmla="*/ 0 h 236"/>
                    <a:gd name="T116" fmla="*/ 2 w 198"/>
                    <a:gd name="T117" fmla="*/ 0 h 236"/>
                    <a:gd name="T118" fmla="*/ 1 w 198"/>
                    <a:gd name="T119" fmla="*/ 0 h 236"/>
                    <a:gd name="T120" fmla="*/ 1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20871" name="Freeform 1119"/>
                <p:cNvSpPr>
                  <a:spLocks/>
                </p:cNvSpPr>
                <p:nvPr/>
              </p:nvSpPr>
              <p:spPr bwMode="auto">
                <a:xfrm>
                  <a:off x="5233" y="2660"/>
                  <a:ext cx="47" cy="42"/>
                </a:xfrm>
                <a:custGeom>
                  <a:avLst/>
                  <a:gdLst>
                    <a:gd name="T0" fmla="*/ 2 w 128"/>
                    <a:gd name="T1" fmla="*/ 0 h 183"/>
                    <a:gd name="T2" fmla="*/ 2 w 128"/>
                    <a:gd name="T3" fmla="*/ 0 h 183"/>
                    <a:gd name="T4" fmla="*/ 2 w 128"/>
                    <a:gd name="T5" fmla="*/ 0 h 183"/>
                    <a:gd name="T6" fmla="*/ 2 w 128"/>
                    <a:gd name="T7" fmla="*/ 0 h 183"/>
                    <a:gd name="T8" fmla="*/ 1 w 128"/>
                    <a:gd name="T9" fmla="*/ 0 h 183"/>
                    <a:gd name="T10" fmla="*/ 1 w 128"/>
                    <a:gd name="T11" fmla="*/ 0 h 183"/>
                    <a:gd name="T12" fmla="*/ 1 w 128"/>
                    <a:gd name="T13" fmla="*/ 0 h 183"/>
                    <a:gd name="T14" fmla="*/ 1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1 w 128"/>
                    <a:gd name="T31" fmla="*/ 0 h 183"/>
                    <a:gd name="T32" fmla="*/ 1 w 128"/>
                    <a:gd name="T33" fmla="*/ 0 h 183"/>
                    <a:gd name="T34" fmla="*/ 1 w 128"/>
                    <a:gd name="T35" fmla="*/ 0 h 183"/>
                    <a:gd name="T36" fmla="*/ 1 w 128"/>
                    <a:gd name="T37" fmla="*/ 0 h 183"/>
                    <a:gd name="T38" fmla="*/ 1 w 128"/>
                    <a:gd name="T39" fmla="*/ 0 h 183"/>
                    <a:gd name="T40" fmla="*/ 2 w 128"/>
                    <a:gd name="T41" fmla="*/ 0 h 183"/>
                    <a:gd name="T42" fmla="*/ 2 w 128"/>
                    <a:gd name="T43" fmla="*/ 0 h 183"/>
                    <a:gd name="T44" fmla="*/ 2 w 128"/>
                    <a:gd name="T45" fmla="*/ 0 h 183"/>
                    <a:gd name="T46" fmla="*/ 2 w 128"/>
                    <a:gd name="T47" fmla="*/ 0 h 183"/>
                    <a:gd name="T48" fmla="*/ 2 w 128"/>
                    <a:gd name="T49" fmla="*/ 0 h 183"/>
                    <a:gd name="T50" fmla="*/ 2 w 128"/>
                    <a:gd name="T51" fmla="*/ 0 h 183"/>
                    <a:gd name="T52" fmla="*/ 2 w 128"/>
                    <a:gd name="T53" fmla="*/ 0 h 183"/>
                    <a:gd name="T54" fmla="*/ 1 w 128"/>
                    <a:gd name="T55" fmla="*/ 0 h 183"/>
                    <a:gd name="T56" fmla="*/ 1 w 128"/>
                    <a:gd name="T57" fmla="*/ 0 h 183"/>
                    <a:gd name="T58" fmla="*/ 1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1 w 128"/>
                    <a:gd name="T71" fmla="*/ 0 h 183"/>
                    <a:gd name="T72" fmla="*/ 1 w 128"/>
                    <a:gd name="T73" fmla="*/ 0 h 183"/>
                    <a:gd name="T74" fmla="*/ 1 w 128"/>
                    <a:gd name="T75" fmla="*/ 0 h 183"/>
                    <a:gd name="T76" fmla="*/ 1 w 128"/>
                    <a:gd name="T77" fmla="*/ 0 h 183"/>
                    <a:gd name="T78" fmla="*/ 2 w 128"/>
                    <a:gd name="T79" fmla="*/ 0 h 183"/>
                    <a:gd name="T80" fmla="*/ 2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20872" name="Freeform 1120"/>
                <p:cNvSpPr>
                  <a:spLocks/>
                </p:cNvSpPr>
                <p:nvPr/>
              </p:nvSpPr>
              <p:spPr bwMode="auto">
                <a:xfrm>
                  <a:off x="5070" y="2650"/>
                  <a:ext cx="112" cy="88"/>
                </a:xfrm>
                <a:custGeom>
                  <a:avLst/>
                  <a:gdLst>
                    <a:gd name="T0" fmla="*/ 1 w 323"/>
                    <a:gd name="T1" fmla="*/ 0 h 379"/>
                    <a:gd name="T2" fmla="*/ 1 w 323"/>
                    <a:gd name="T3" fmla="*/ 0 h 379"/>
                    <a:gd name="T4" fmla="*/ 0 w 323"/>
                    <a:gd name="T5" fmla="*/ 0 h 379"/>
                    <a:gd name="T6" fmla="*/ 0 w 323"/>
                    <a:gd name="T7" fmla="*/ 1 h 379"/>
                    <a:gd name="T8" fmla="*/ 0 w 323"/>
                    <a:gd name="T9" fmla="*/ 1 h 379"/>
                    <a:gd name="T10" fmla="*/ 0 w 323"/>
                    <a:gd name="T11" fmla="*/ 1 h 379"/>
                    <a:gd name="T12" fmla="*/ 0 w 323"/>
                    <a:gd name="T13" fmla="*/ 1 h 379"/>
                    <a:gd name="T14" fmla="*/ 0 w 323"/>
                    <a:gd name="T15" fmla="*/ 1 h 379"/>
                    <a:gd name="T16" fmla="*/ 1 w 323"/>
                    <a:gd name="T17" fmla="*/ 1 h 379"/>
                    <a:gd name="T18" fmla="*/ 1 w 323"/>
                    <a:gd name="T19" fmla="*/ 1 h 379"/>
                    <a:gd name="T20" fmla="*/ 2 w 323"/>
                    <a:gd name="T21" fmla="*/ 1 h 379"/>
                    <a:gd name="T22" fmla="*/ 2 w 323"/>
                    <a:gd name="T23" fmla="*/ 1 h 379"/>
                    <a:gd name="T24" fmla="*/ 3 w 323"/>
                    <a:gd name="T25" fmla="*/ 1 h 379"/>
                    <a:gd name="T26" fmla="*/ 3 w 323"/>
                    <a:gd name="T27" fmla="*/ 1 h 379"/>
                    <a:gd name="T28" fmla="*/ 4 w 323"/>
                    <a:gd name="T29" fmla="*/ 1 h 379"/>
                    <a:gd name="T30" fmla="*/ 4 w 323"/>
                    <a:gd name="T31" fmla="*/ 1 h 379"/>
                    <a:gd name="T32" fmla="*/ 5 w 323"/>
                    <a:gd name="T33" fmla="*/ 1 h 379"/>
                    <a:gd name="T34" fmla="*/ 5 w 323"/>
                    <a:gd name="T35" fmla="*/ 1 h 379"/>
                    <a:gd name="T36" fmla="*/ 5 w 323"/>
                    <a:gd name="T37" fmla="*/ 1 h 379"/>
                    <a:gd name="T38" fmla="*/ 5 w 323"/>
                    <a:gd name="T39" fmla="*/ 1 h 379"/>
                    <a:gd name="T40" fmla="*/ 4 w 323"/>
                    <a:gd name="T41" fmla="*/ 1 h 379"/>
                    <a:gd name="T42" fmla="*/ 4 w 323"/>
                    <a:gd name="T43" fmla="*/ 1 h 379"/>
                    <a:gd name="T44" fmla="*/ 3 w 323"/>
                    <a:gd name="T45" fmla="*/ 1 h 379"/>
                    <a:gd name="T46" fmla="*/ 3 w 323"/>
                    <a:gd name="T47" fmla="*/ 1 h 379"/>
                    <a:gd name="T48" fmla="*/ 2 w 323"/>
                    <a:gd name="T49" fmla="*/ 1 h 379"/>
                    <a:gd name="T50" fmla="*/ 2 w 323"/>
                    <a:gd name="T51" fmla="*/ 1 h 379"/>
                    <a:gd name="T52" fmla="*/ 2 w 323"/>
                    <a:gd name="T53" fmla="*/ 1 h 379"/>
                    <a:gd name="T54" fmla="*/ 1 w 323"/>
                    <a:gd name="T55" fmla="*/ 1 h 379"/>
                    <a:gd name="T56" fmla="*/ 1 w 323"/>
                    <a:gd name="T57" fmla="*/ 1 h 379"/>
                    <a:gd name="T58" fmla="*/ 0 w 323"/>
                    <a:gd name="T59" fmla="*/ 1 h 379"/>
                    <a:gd name="T60" fmla="*/ 0 w 323"/>
                    <a:gd name="T61" fmla="*/ 1 h 379"/>
                    <a:gd name="T62" fmla="*/ 1 w 323"/>
                    <a:gd name="T63" fmla="*/ 1 h 379"/>
                    <a:gd name="T64" fmla="*/ 1 w 323"/>
                    <a:gd name="T65" fmla="*/ 0 h 379"/>
                    <a:gd name="T66" fmla="*/ 1 w 323"/>
                    <a:gd name="T67" fmla="*/ 0 h 379"/>
                    <a:gd name="T68" fmla="*/ 1 w 323"/>
                    <a:gd name="T69" fmla="*/ 0 h 379"/>
                    <a:gd name="T70" fmla="*/ 2 w 323"/>
                    <a:gd name="T71" fmla="*/ 0 h 379"/>
                    <a:gd name="T72" fmla="*/ 2 w 323"/>
                    <a:gd name="T73" fmla="*/ 0 h 379"/>
                    <a:gd name="T74" fmla="*/ 3 w 323"/>
                    <a:gd name="T75" fmla="*/ 0 h 379"/>
                    <a:gd name="T76" fmla="*/ 3 w 323"/>
                    <a:gd name="T77" fmla="*/ 0 h 379"/>
                    <a:gd name="T78" fmla="*/ 4 w 323"/>
                    <a:gd name="T79" fmla="*/ 0 h 379"/>
                    <a:gd name="T80" fmla="*/ 4 w 323"/>
                    <a:gd name="T81" fmla="*/ 0 h 379"/>
                    <a:gd name="T82" fmla="*/ 3 w 323"/>
                    <a:gd name="T83" fmla="*/ 0 h 379"/>
                    <a:gd name="T84" fmla="*/ 3 w 323"/>
                    <a:gd name="T85" fmla="*/ 0 h 379"/>
                    <a:gd name="T86" fmla="*/ 2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20873" name="Freeform 1121"/>
                <p:cNvSpPr>
                  <a:spLocks/>
                </p:cNvSpPr>
                <p:nvPr/>
              </p:nvSpPr>
              <p:spPr bwMode="auto">
                <a:xfrm>
                  <a:off x="5229" y="2647"/>
                  <a:ext cx="99" cy="59"/>
                </a:xfrm>
                <a:custGeom>
                  <a:avLst/>
                  <a:gdLst>
                    <a:gd name="T0" fmla="*/ 4 w 282"/>
                    <a:gd name="T1" fmla="*/ 0 h 253"/>
                    <a:gd name="T2" fmla="*/ 4 w 282"/>
                    <a:gd name="T3" fmla="*/ 0 h 253"/>
                    <a:gd name="T4" fmla="*/ 4 w 282"/>
                    <a:gd name="T5" fmla="*/ 0 h 253"/>
                    <a:gd name="T6" fmla="*/ 4 w 282"/>
                    <a:gd name="T7" fmla="*/ 0 h 253"/>
                    <a:gd name="T8" fmla="*/ 4 w 282"/>
                    <a:gd name="T9" fmla="*/ 0 h 253"/>
                    <a:gd name="T10" fmla="*/ 4 w 282"/>
                    <a:gd name="T11" fmla="*/ 0 h 253"/>
                    <a:gd name="T12" fmla="*/ 4 w 282"/>
                    <a:gd name="T13" fmla="*/ 0 h 253"/>
                    <a:gd name="T14" fmla="*/ 4 w 282"/>
                    <a:gd name="T15" fmla="*/ 0 h 253"/>
                    <a:gd name="T16" fmla="*/ 4 w 282"/>
                    <a:gd name="T17" fmla="*/ 0 h 253"/>
                    <a:gd name="T18" fmla="*/ 4 w 282"/>
                    <a:gd name="T19" fmla="*/ 1 h 253"/>
                    <a:gd name="T20" fmla="*/ 3 w 282"/>
                    <a:gd name="T21" fmla="*/ 1 h 253"/>
                    <a:gd name="T22" fmla="*/ 3 w 282"/>
                    <a:gd name="T23" fmla="*/ 1 h 253"/>
                    <a:gd name="T24" fmla="*/ 3 w 282"/>
                    <a:gd name="T25" fmla="*/ 1 h 253"/>
                    <a:gd name="T26" fmla="*/ 3 w 282"/>
                    <a:gd name="T27" fmla="*/ 1 h 253"/>
                    <a:gd name="T28" fmla="*/ 3 w 282"/>
                    <a:gd name="T29" fmla="*/ 1 h 253"/>
                    <a:gd name="T30" fmla="*/ 3 w 282"/>
                    <a:gd name="T31" fmla="*/ 1 h 253"/>
                    <a:gd name="T32" fmla="*/ 3 w 282"/>
                    <a:gd name="T33" fmla="*/ 1 h 253"/>
                    <a:gd name="T34" fmla="*/ 3 w 282"/>
                    <a:gd name="T35" fmla="*/ 1 h 253"/>
                    <a:gd name="T36" fmla="*/ 3 w 282"/>
                    <a:gd name="T37" fmla="*/ 1 h 253"/>
                    <a:gd name="T38" fmla="*/ 3 w 282"/>
                    <a:gd name="T39" fmla="*/ 1 h 253"/>
                    <a:gd name="T40" fmla="*/ 3 w 282"/>
                    <a:gd name="T41" fmla="*/ 1 h 253"/>
                    <a:gd name="T42" fmla="*/ 4 w 282"/>
                    <a:gd name="T43" fmla="*/ 1 h 253"/>
                    <a:gd name="T44" fmla="*/ 4 w 282"/>
                    <a:gd name="T45" fmla="*/ 1 h 253"/>
                    <a:gd name="T46" fmla="*/ 4 w 282"/>
                    <a:gd name="T47" fmla="*/ 0 h 253"/>
                    <a:gd name="T48" fmla="*/ 4 w 282"/>
                    <a:gd name="T49" fmla="*/ 0 h 253"/>
                    <a:gd name="T50" fmla="*/ 4 w 282"/>
                    <a:gd name="T51" fmla="*/ 0 h 253"/>
                    <a:gd name="T52" fmla="*/ 4 w 282"/>
                    <a:gd name="T53" fmla="*/ 0 h 253"/>
                    <a:gd name="T54" fmla="*/ 4 w 282"/>
                    <a:gd name="T55" fmla="*/ 0 h 253"/>
                    <a:gd name="T56" fmla="*/ 4 w 282"/>
                    <a:gd name="T57" fmla="*/ 0 h 253"/>
                    <a:gd name="T58" fmla="*/ 4 w 282"/>
                    <a:gd name="T59" fmla="*/ 0 h 253"/>
                    <a:gd name="T60" fmla="*/ 3 w 282"/>
                    <a:gd name="T61" fmla="*/ 0 h 253"/>
                    <a:gd name="T62" fmla="*/ 3 w 282"/>
                    <a:gd name="T63" fmla="*/ 0 h 253"/>
                    <a:gd name="T64" fmla="*/ 3 w 282"/>
                    <a:gd name="T65" fmla="*/ 0 h 253"/>
                    <a:gd name="T66" fmla="*/ 2 w 282"/>
                    <a:gd name="T67" fmla="*/ 0 h 253"/>
                    <a:gd name="T68" fmla="*/ 2 w 282"/>
                    <a:gd name="T69" fmla="*/ 0 h 253"/>
                    <a:gd name="T70" fmla="*/ 2 w 282"/>
                    <a:gd name="T71" fmla="*/ 0 h 253"/>
                    <a:gd name="T72" fmla="*/ 1 w 282"/>
                    <a:gd name="T73" fmla="*/ 0 h 253"/>
                    <a:gd name="T74" fmla="*/ 1 w 282"/>
                    <a:gd name="T75" fmla="*/ 0 h 253"/>
                    <a:gd name="T76" fmla="*/ 1 w 282"/>
                    <a:gd name="T77" fmla="*/ 0 h 253"/>
                    <a:gd name="T78" fmla="*/ 1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1 w 282"/>
                    <a:gd name="T95" fmla="*/ 0 h 253"/>
                    <a:gd name="T96" fmla="*/ 1 w 282"/>
                    <a:gd name="T97" fmla="*/ 0 h 253"/>
                    <a:gd name="T98" fmla="*/ 1 w 282"/>
                    <a:gd name="T99" fmla="*/ 0 h 253"/>
                    <a:gd name="T100" fmla="*/ 1 w 282"/>
                    <a:gd name="T101" fmla="*/ 0 h 253"/>
                    <a:gd name="T102" fmla="*/ 1 w 282"/>
                    <a:gd name="T103" fmla="*/ 0 h 253"/>
                    <a:gd name="T104" fmla="*/ 2 w 282"/>
                    <a:gd name="T105" fmla="*/ 0 h 253"/>
                    <a:gd name="T106" fmla="*/ 2 w 282"/>
                    <a:gd name="T107" fmla="*/ 0 h 253"/>
                    <a:gd name="T108" fmla="*/ 2 w 282"/>
                    <a:gd name="T109" fmla="*/ 0 h 253"/>
                    <a:gd name="T110" fmla="*/ 2 w 282"/>
                    <a:gd name="T111" fmla="*/ 0 h 253"/>
                    <a:gd name="T112" fmla="*/ 3 w 282"/>
                    <a:gd name="T113" fmla="*/ 0 h 253"/>
                    <a:gd name="T114" fmla="*/ 3 w 282"/>
                    <a:gd name="T115" fmla="*/ 0 h 253"/>
                    <a:gd name="T116" fmla="*/ 3 w 282"/>
                    <a:gd name="T117" fmla="*/ 0 h 253"/>
                    <a:gd name="T118" fmla="*/ 3 w 282"/>
                    <a:gd name="T119" fmla="*/ 0 h 253"/>
                    <a:gd name="T120" fmla="*/ 4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20874" name="Freeform 1122"/>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1 w 115"/>
                    <a:gd name="T11" fmla="*/ 1 h 236"/>
                    <a:gd name="T12" fmla="*/ 1 w 115"/>
                    <a:gd name="T13" fmla="*/ 1 h 236"/>
                    <a:gd name="T14" fmla="*/ 1 w 115"/>
                    <a:gd name="T15" fmla="*/ 1 h 236"/>
                    <a:gd name="T16" fmla="*/ 1 w 115"/>
                    <a:gd name="T17" fmla="*/ 1 h 236"/>
                    <a:gd name="T18" fmla="*/ 1 w 115"/>
                    <a:gd name="T19" fmla="*/ 1 h 236"/>
                    <a:gd name="T20" fmla="*/ 2 w 115"/>
                    <a:gd name="T21" fmla="*/ 1 h 236"/>
                    <a:gd name="T22" fmla="*/ 2 w 115"/>
                    <a:gd name="T23" fmla="*/ 1 h 236"/>
                    <a:gd name="T24" fmla="*/ 2 w 115"/>
                    <a:gd name="T25" fmla="*/ 1 h 236"/>
                    <a:gd name="T26" fmla="*/ 2 w 115"/>
                    <a:gd name="T27" fmla="*/ 1 h 236"/>
                    <a:gd name="T28" fmla="*/ 2 w 115"/>
                    <a:gd name="T29" fmla="*/ 1 h 236"/>
                    <a:gd name="T30" fmla="*/ 2 w 115"/>
                    <a:gd name="T31" fmla="*/ 1 h 236"/>
                    <a:gd name="T32" fmla="*/ 1 w 115"/>
                    <a:gd name="T33" fmla="*/ 1 h 236"/>
                    <a:gd name="T34" fmla="*/ 1 w 115"/>
                    <a:gd name="T35" fmla="*/ 1 h 236"/>
                    <a:gd name="T36" fmla="*/ 1 w 115"/>
                    <a:gd name="T37" fmla="*/ 0 h 236"/>
                    <a:gd name="T38" fmla="*/ 1 w 115"/>
                    <a:gd name="T39" fmla="*/ 0 h 236"/>
                    <a:gd name="T40" fmla="*/ 1 w 115"/>
                    <a:gd name="T41" fmla="*/ 0 h 236"/>
                    <a:gd name="T42" fmla="*/ 0 w 115"/>
                    <a:gd name="T43" fmla="*/ 0 h 236"/>
                    <a:gd name="T44" fmla="*/ 0 w 115"/>
                    <a:gd name="T45" fmla="*/ 0 h 236"/>
                    <a:gd name="T46" fmla="*/ 0 w 115"/>
                    <a:gd name="T47" fmla="*/ 0 h 236"/>
                    <a:gd name="T48" fmla="*/ 0 w 115"/>
                    <a:gd name="T49" fmla="*/ 0 h 236"/>
                    <a:gd name="T50" fmla="*/ 1 w 115"/>
                    <a:gd name="T51" fmla="*/ 0 h 236"/>
                    <a:gd name="T52" fmla="*/ 1 w 115"/>
                    <a:gd name="T53" fmla="*/ 0 h 236"/>
                    <a:gd name="T54" fmla="*/ 1 w 115"/>
                    <a:gd name="T55" fmla="*/ 0 h 236"/>
                    <a:gd name="T56" fmla="*/ 1 w 115"/>
                    <a:gd name="T57" fmla="*/ 0 h 236"/>
                    <a:gd name="T58" fmla="*/ 1 w 115"/>
                    <a:gd name="T59" fmla="*/ 0 h 236"/>
                    <a:gd name="T60" fmla="*/ 2 w 115"/>
                    <a:gd name="T61" fmla="*/ 0 h 236"/>
                    <a:gd name="T62" fmla="*/ 2 w 115"/>
                    <a:gd name="T63" fmla="*/ 0 h 236"/>
                    <a:gd name="T64" fmla="*/ 2 w 115"/>
                    <a:gd name="T65" fmla="*/ 0 h 236"/>
                    <a:gd name="T66" fmla="*/ 1 w 115"/>
                    <a:gd name="T67" fmla="*/ 0 h 236"/>
                    <a:gd name="T68" fmla="*/ 1 w 115"/>
                    <a:gd name="T69" fmla="*/ 0 h 236"/>
                    <a:gd name="T70" fmla="*/ 1 w 115"/>
                    <a:gd name="T71" fmla="*/ 0 h 236"/>
                    <a:gd name="T72" fmla="*/ 1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20875" name="Freeform 1123"/>
                <p:cNvSpPr>
                  <a:spLocks/>
                </p:cNvSpPr>
                <p:nvPr/>
              </p:nvSpPr>
              <p:spPr bwMode="auto">
                <a:xfrm>
                  <a:off x="5311" y="2643"/>
                  <a:ext cx="87" cy="73"/>
                </a:xfrm>
                <a:custGeom>
                  <a:avLst/>
                  <a:gdLst>
                    <a:gd name="T0" fmla="*/ 3 w 245"/>
                    <a:gd name="T1" fmla="*/ 0 h 310"/>
                    <a:gd name="T2" fmla="*/ 4 w 245"/>
                    <a:gd name="T3" fmla="*/ 0 h 310"/>
                    <a:gd name="T4" fmla="*/ 4 w 245"/>
                    <a:gd name="T5" fmla="*/ 0 h 310"/>
                    <a:gd name="T6" fmla="*/ 4 w 245"/>
                    <a:gd name="T7" fmla="*/ 0 h 310"/>
                    <a:gd name="T8" fmla="*/ 3 w 245"/>
                    <a:gd name="T9" fmla="*/ 1 h 310"/>
                    <a:gd name="T10" fmla="*/ 3 w 245"/>
                    <a:gd name="T11" fmla="*/ 1 h 310"/>
                    <a:gd name="T12" fmla="*/ 2 w 245"/>
                    <a:gd name="T13" fmla="*/ 1 h 310"/>
                    <a:gd name="T14" fmla="*/ 2 w 245"/>
                    <a:gd name="T15" fmla="*/ 1 h 310"/>
                    <a:gd name="T16" fmla="*/ 2 w 245"/>
                    <a:gd name="T17" fmla="*/ 1 h 310"/>
                    <a:gd name="T18" fmla="*/ 2 w 245"/>
                    <a:gd name="T19" fmla="*/ 1 h 310"/>
                    <a:gd name="T20" fmla="*/ 2 w 245"/>
                    <a:gd name="T21" fmla="*/ 1 h 310"/>
                    <a:gd name="T22" fmla="*/ 2 w 245"/>
                    <a:gd name="T23" fmla="*/ 1 h 310"/>
                    <a:gd name="T24" fmla="*/ 2 w 245"/>
                    <a:gd name="T25" fmla="*/ 1 h 310"/>
                    <a:gd name="T26" fmla="*/ 2 w 245"/>
                    <a:gd name="T27" fmla="*/ 1 h 310"/>
                    <a:gd name="T28" fmla="*/ 2 w 245"/>
                    <a:gd name="T29" fmla="*/ 1 h 310"/>
                    <a:gd name="T30" fmla="*/ 3 w 245"/>
                    <a:gd name="T31" fmla="*/ 1 h 310"/>
                    <a:gd name="T32" fmla="*/ 3 w 245"/>
                    <a:gd name="T33" fmla="*/ 1 h 310"/>
                    <a:gd name="T34" fmla="*/ 4 w 245"/>
                    <a:gd name="T35" fmla="*/ 1 h 310"/>
                    <a:gd name="T36" fmla="*/ 4 w 245"/>
                    <a:gd name="T37" fmla="*/ 0 h 310"/>
                    <a:gd name="T38" fmla="*/ 4 w 245"/>
                    <a:gd name="T39" fmla="*/ 0 h 310"/>
                    <a:gd name="T40" fmla="*/ 4 w 245"/>
                    <a:gd name="T41" fmla="*/ 0 h 310"/>
                    <a:gd name="T42" fmla="*/ 3 w 245"/>
                    <a:gd name="T43" fmla="*/ 0 h 310"/>
                    <a:gd name="T44" fmla="*/ 3 w 245"/>
                    <a:gd name="T45" fmla="*/ 0 h 310"/>
                    <a:gd name="T46" fmla="*/ 2 w 245"/>
                    <a:gd name="T47" fmla="*/ 0 h 310"/>
                    <a:gd name="T48" fmla="*/ 2 w 245"/>
                    <a:gd name="T49" fmla="*/ 0 h 310"/>
                    <a:gd name="T50" fmla="*/ 1 w 245"/>
                    <a:gd name="T51" fmla="*/ 0 h 310"/>
                    <a:gd name="T52" fmla="*/ 1 w 245"/>
                    <a:gd name="T53" fmla="*/ 0 h 310"/>
                    <a:gd name="T54" fmla="*/ 1 w 245"/>
                    <a:gd name="T55" fmla="*/ 0 h 310"/>
                    <a:gd name="T56" fmla="*/ 0 w 245"/>
                    <a:gd name="T57" fmla="*/ 0 h 310"/>
                    <a:gd name="T58" fmla="*/ 0 w 245"/>
                    <a:gd name="T59" fmla="*/ 0 h 310"/>
                    <a:gd name="T60" fmla="*/ 0 w 245"/>
                    <a:gd name="T61" fmla="*/ 0 h 310"/>
                    <a:gd name="T62" fmla="*/ 1 w 245"/>
                    <a:gd name="T63" fmla="*/ 0 h 310"/>
                    <a:gd name="T64" fmla="*/ 1 w 245"/>
                    <a:gd name="T65" fmla="*/ 0 h 310"/>
                    <a:gd name="T66" fmla="*/ 1 w 245"/>
                    <a:gd name="T67" fmla="*/ 0 h 310"/>
                    <a:gd name="T68" fmla="*/ 2 w 245"/>
                    <a:gd name="T69" fmla="*/ 0 h 310"/>
                    <a:gd name="T70" fmla="*/ 2 w 245"/>
                    <a:gd name="T71" fmla="*/ 0 h 310"/>
                    <a:gd name="T72" fmla="*/ 2 w 245"/>
                    <a:gd name="T73" fmla="*/ 0 h 310"/>
                    <a:gd name="T74" fmla="*/ 3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grpSp>
          <p:pic>
            <p:nvPicPr>
              <p:cNvPr id="20863" name="Picture 1124" descr="access_point_stylized_gray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665" name="Group 1125"/>
            <p:cNvGrpSpPr>
              <a:grpSpLocks/>
            </p:cNvGrpSpPr>
            <p:nvPr/>
          </p:nvGrpSpPr>
          <p:grpSpPr bwMode="auto">
            <a:xfrm>
              <a:off x="3552" y="2211"/>
              <a:ext cx="251" cy="226"/>
              <a:chOff x="5072" y="3611"/>
              <a:chExt cx="459" cy="380"/>
            </a:xfrm>
          </p:grpSpPr>
          <p:grpSp>
            <p:nvGrpSpPr>
              <p:cNvPr id="20848" name="Group 1126"/>
              <p:cNvGrpSpPr>
                <a:grpSpLocks/>
              </p:cNvGrpSpPr>
              <p:nvPr/>
            </p:nvGrpSpPr>
            <p:grpSpPr bwMode="auto">
              <a:xfrm>
                <a:off x="5144" y="3611"/>
                <a:ext cx="387" cy="99"/>
                <a:chOff x="5030" y="2639"/>
                <a:chExt cx="387" cy="99"/>
              </a:xfrm>
            </p:grpSpPr>
            <p:sp>
              <p:nvSpPr>
                <p:cNvPr id="20850" name="Freeform 1127"/>
                <p:cNvSpPr>
                  <a:spLocks/>
                </p:cNvSpPr>
                <p:nvPr/>
              </p:nvSpPr>
              <p:spPr bwMode="auto">
                <a:xfrm>
                  <a:off x="5134" y="2657"/>
                  <a:ext cx="69" cy="55"/>
                </a:xfrm>
                <a:custGeom>
                  <a:avLst/>
                  <a:gdLst>
                    <a:gd name="T0" fmla="*/ 1 w 199"/>
                    <a:gd name="T1" fmla="*/ 0 h 232"/>
                    <a:gd name="T2" fmla="*/ 1 w 199"/>
                    <a:gd name="T3" fmla="*/ 0 h 232"/>
                    <a:gd name="T4" fmla="*/ 1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1 h 232"/>
                    <a:gd name="T24" fmla="*/ 1 w 199"/>
                    <a:gd name="T25" fmla="*/ 1 h 232"/>
                    <a:gd name="T26" fmla="*/ 1 w 199"/>
                    <a:gd name="T27" fmla="*/ 1 h 232"/>
                    <a:gd name="T28" fmla="*/ 1 w 199"/>
                    <a:gd name="T29" fmla="*/ 1 h 232"/>
                    <a:gd name="T30" fmla="*/ 2 w 199"/>
                    <a:gd name="T31" fmla="*/ 1 h 232"/>
                    <a:gd name="T32" fmla="*/ 2 w 199"/>
                    <a:gd name="T33" fmla="*/ 1 h 232"/>
                    <a:gd name="T34" fmla="*/ 2 w 199"/>
                    <a:gd name="T35" fmla="*/ 1 h 232"/>
                    <a:gd name="T36" fmla="*/ 2 w 199"/>
                    <a:gd name="T37" fmla="*/ 1 h 232"/>
                    <a:gd name="T38" fmla="*/ 2 w 199"/>
                    <a:gd name="T39" fmla="*/ 1 h 232"/>
                    <a:gd name="T40" fmla="*/ 2 w 199"/>
                    <a:gd name="T41" fmla="*/ 1 h 232"/>
                    <a:gd name="T42" fmla="*/ 2 w 199"/>
                    <a:gd name="T43" fmla="*/ 1 h 232"/>
                    <a:gd name="T44" fmla="*/ 2 w 199"/>
                    <a:gd name="T45" fmla="*/ 1 h 232"/>
                    <a:gd name="T46" fmla="*/ 2 w 199"/>
                    <a:gd name="T47" fmla="*/ 1 h 232"/>
                    <a:gd name="T48" fmla="*/ 2 w 199"/>
                    <a:gd name="T49" fmla="*/ 1 h 232"/>
                    <a:gd name="T50" fmla="*/ 2 w 199"/>
                    <a:gd name="T51" fmla="*/ 1 h 232"/>
                    <a:gd name="T52" fmla="*/ 1 w 199"/>
                    <a:gd name="T53" fmla="*/ 1 h 232"/>
                    <a:gd name="T54" fmla="*/ 1 w 199"/>
                    <a:gd name="T55" fmla="*/ 1 h 232"/>
                    <a:gd name="T56" fmla="*/ 1 w 199"/>
                    <a:gd name="T57" fmla="*/ 1 h 232"/>
                    <a:gd name="T58" fmla="*/ 1 w 199"/>
                    <a:gd name="T59" fmla="*/ 0 h 232"/>
                    <a:gd name="T60" fmla="*/ 1 w 199"/>
                    <a:gd name="T61" fmla="*/ 0 h 232"/>
                    <a:gd name="T62" fmla="*/ 1 w 199"/>
                    <a:gd name="T63" fmla="*/ 0 h 232"/>
                    <a:gd name="T64" fmla="*/ 1 w 199"/>
                    <a:gd name="T65" fmla="*/ 0 h 232"/>
                    <a:gd name="T66" fmla="*/ 1 w 199"/>
                    <a:gd name="T67" fmla="*/ 0 h 232"/>
                    <a:gd name="T68" fmla="*/ 1 w 199"/>
                    <a:gd name="T69" fmla="*/ 0 h 232"/>
                    <a:gd name="T70" fmla="*/ 1 w 199"/>
                    <a:gd name="T71" fmla="*/ 0 h 232"/>
                    <a:gd name="T72" fmla="*/ 1 w 199"/>
                    <a:gd name="T73" fmla="*/ 0 h 232"/>
                    <a:gd name="T74" fmla="*/ 2 w 199"/>
                    <a:gd name="T75" fmla="*/ 0 h 232"/>
                    <a:gd name="T76" fmla="*/ 2 w 199"/>
                    <a:gd name="T77" fmla="*/ 0 h 232"/>
                    <a:gd name="T78" fmla="*/ 2 w 199"/>
                    <a:gd name="T79" fmla="*/ 0 h 232"/>
                    <a:gd name="T80" fmla="*/ 3 w 199"/>
                    <a:gd name="T81" fmla="*/ 0 h 232"/>
                    <a:gd name="T82" fmla="*/ 3 w 199"/>
                    <a:gd name="T83" fmla="*/ 0 h 232"/>
                    <a:gd name="T84" fmla="*/ 2 w 199"/>
                    <a:gd name="T85" fmla="*/ 0 h 232"/>
                    <a:gd name="T86" fmla="*/ 2 w 199"/>
                    <a:gd name="T87" fmla="*/ 0 h 232"/>
                    <a:gd name="T88" fmla="*/ 2 w 199"/>
                    <a:gd name="T89" fmla="*/ 0 h 232"/>
                    <a:gd name="T90" fmla="*/ 2 w 199"/>
                    <a:gd name="T91" fmla="*/ 0 h 232"/>
                    <a:gd name="T92" fmla="*/ 1 w 199"/>
                    <a:gd name="T93" fmla="*/ 0 h 232"/>
                    <a:gd name="T94" fmla="*/ 1 w 199"/>
                    <a:gd name="T95" fmla="*/ 0 h 232"/>
                    <a:gd name="T96" fmla="*/ 1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1" name="Freeform 1128"/>
                <p:cNvSpPr>
                  <a:spLocks/>
                </p:cNvSpPr>
                <p:nvPr/>
              </p:nvSpPr>
              <p:spPr bwMode="auto">
                <a:xfrm>
                  <a:off x="5252" y="2656"/>
                  <a:ext cx="47" cy="42"/>
                </a:xfrm>
                <a:custGeom>
                  <a:avLst/>
                  <a:gdLst>
                    <a:gd name="T0" fmla="*/ 2 w 128"/>
                    <a:gd name="T1" fmla="*/ 0 h 180"/>
                    <a:gd name="T2" fmla="*/ 2 w 128"/>
                    <a:gd name="T3" fmla="*/ 0 h 180"/>
                    <a:gd name="T4" fmla="*/ 2 w 128"/>
                    <a:gd name="T5" fmla="*/ 0 h 180"/>
                    <a:gd name="T6" fmla="*/ 2 w 128"/>
                    <a:gd name="T7" fmla="*/ 0 h 180"/>
                    <a:gd name="T8" fmla="*/ 1 w 128"/>
                    <a:gd name="T9" fmla="*/ 0 h 180"/>
                    <a:gd name="T10" fmla="*/ 1 w 128"/>
                    <a:gd name="T11" fmla="*/ 0 h 180"/>
                    <a:gd name="T12" fmla="*/ 1 w 128"/>
                    <a:gd name="T13" fmla="*/ 0 h 180"/>
                    <a:gd name="T14" fmla="*/ 1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1 w 128"/>
                    <a:gd name="T29" fmla="*/ 0 h 180"/>
                    <a:gd name="T30" fmla="*/ 1 w 128"/>
                    <a:gd name="T31" fmla="*/ 0 h 180"/>
                    <a:gd name="T32" fmla="*/ 1 w 128"/>
                    <a:gd name="T33" fmla="*/ 0 h 180"/>
                    <a:gd name="T34" fmla="*/ 1 w 128"/>
                    <a:gd name="T35" fmla="*/ 0 h 180"/>
                    <a:gd name="T36" fmla="*/ 1 w 128"/>
                    <a:gd name="T37" fmla="*/ 0 h 180"/>
                    <a:gd name="T38" fmla="*/ 2 w 128"/>
                    <a:gd name="T39" fmla="*/ 0 h 180"/>
                    <a:gd name="T40" fmla="*/ 2 w 128"/>
                    <a:gd name="T41" fmla="*/ 0 h 180"/>
                    <a:gd name="T42" fmla="*/ 2 w 128"/>
                    <a:gd name="T43" fmla="*/ 0 h 180"/>
                    <a:gd name="T44" fmla="*/ 2 w 128"/>
                    <a:gd name="T45" fmla="*/ 0 h 180"/>
                    <a:gd name="T46" fmla="*/ 2 w 128"/>
                    <a:gd name="T47" fmla="*/ 0 h 180"/>
                    <a:gd name="T48" fmla="*/ 2 w 128"/>
                    <a:gd name="T49" fmla="*/ 0 h 180"/>
                    <a:gd name="T50" fmla="*/ 2 w 128"/>
                    <a:gd name="T51" fmla="*/ 0 h 180"/>
                    <a:gd name="T52" fmla="*/ 2 w 128"/>
                    <a:gd name="T53" fmla="*/ 0 h 180"/>
                    <a:gd name="T54" fmla="*/ 1 w 128"/>
                    <a:gd name="T55" fmla="*/ 0 h 180"/>
                    <a:gd name="T56" fmla="*/ 1 w 128"/>
                    <a:gd name="T57" fmla="*/ 0 h 180"/>
                    <a:gd name="T58" fmla="*/ 1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1 w 128"/>
                    <a:gd name="T71" fmla="*/ 0 h 180"/>
                    <a:gd name="T72" fmla="*/ 1 w 128"/>
                    <a:gd name="T73" fmla="*/ 0 h 180"/>
                    <a:gd name="T74" fmla="*/ 1 w 128"/>
                    <a:gd name="T75" fmla="*/ 0 h 180"/>
                    <a:gd name="T76" fmla="*/ 1 w 128"/>
                    <a:gd name="T77" fmla="*/ 0 h 180"/>
                    <a:gd name="T78" fmla="*/ 2 w 128"/>
                    <a:gd name="T79" fmla="*/ 0 h 180"/>
                    <a:gd name="T80" fmla="*/ 2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2" name="Freeform 1129"/>
                <p:cNvSpPr>
                  <a:spLocks/>
                </p:cNvSpPr>
                <p:nvPr/>
              </p:nvSpPr>
              <p:spPr bwMode="auto">
                <a:xfrm>
                  <a:off x="5089" y="2646"/>
                  <a:ext cx="114" cy="88"/>
                </a:xfrm>
                <a:custGeom>
                  <a:avLst/>
                  <a:gdLst>
                    <a:gd name="T0" fmla="*/ 1 w 322"/>
                    <a:gd name="T1" fmla="*/ 0 h 378"/>
                    <a:gd name="T2" fmla="*/ 1 w 322"/>
                    <a:gd name="T3" fmla="*/ 0 h 378"/>
                    <a:gd name="T4" fmla="*/ 0 w 322"/>
                    <a:gd name="T5" fmla="*/ 0 h 378"/>
                    <a:gd name="T6" fmla="*/ 0 w 322"/>
                    <a:gd name="T7" fmla="*/ 1 h 378"/>
                    <a:gd name="T8" fmla="*/ 0 w 322"/>
                    <a:gd name="T9" fmla="*/ 1 h 378"/>
                    <a:gd name="T10" fmla="*/ 0 w 322"/>
                    <a:gd name="T11" fmla="*/ 1 h 378"/>
                    <a:gd name="T12" fmla="*/ 0 w 322"/>
                    <a:gd name="T13" fmla="*/ 1 h 378"/>
                    <a:gd name="T14" fmla="*/ 0 w 322"/>
                    <a:gd name="T15" fmla="*/ 1 h 378"/>
                    <a:gd name="T16" fmla="*/ 1 w 322"/>
                    <a:gd name="T17" fmla="*/ 1 h 378"/>
                    <a:gd name="T18" fmla="*/ 1 w 322"/>
                    <a:gd name="T19" fmla="*/ 1 h 378"/>
                    <a:gd name="T20" fmla="*/ 2 w 322"/>
                    <a:gd name="T21" fmla="*/ 1 h 378"/>
                    <a:gd name="T22" fmla="*/ 2 w 322"/>
                    <a:gd name="T23" fmla="*/ 1 h 378"/>
                    <a:gd name="T24" fmla="*/ 3 w 322"/>
                    <a:gd name="T25" fmla="*/ 1 h 378"/>
                    <a:gd name="T26" fmla="*/ 4 w 322"/>
                    <a:gd name="T27" fmla="*/ 1 h 378"/>
                    <a:gd name="T28" fmla="*/ 4 w 322"/>
                    <a:gd name="T29" fmla="*/ 1 h 378"/>
                    <a:gd name="T30" fmla="*/ 5 w 322"/>
                    <a:gd name="T31" fmla="*/ 1 h 378"/>
                    <a:gd name="T32" fmla="*/ 5 w 322"/>
                    <a:gd name="T33" fmla="*/ 1 h 378"/>
                    <a:gd name="T34" fmla="*/ 5 w 322"/>
                    <a:gd name="T35" fmla="*/ 1 h 378"/>
                    <a:gd name="T36" fmla="*/ 5 w 322"/>
                    <a:gd name="T37" fmla="*/ 1 h 378"/>
                    <a:gd name="T38" fmla="*/ 5 w 322"/>
                    <a:gd name="T39" fmla="*/ 1 h 378"/>
                    <a:gd name="T40" fmla="*/ 5 w 322"/>
                    <a:gd name="T41" fmla="*/ 1 h 378"/>
                    <a:gd name="T42" fmla="*/ 4 w 322"/>
                    <a:gd name="T43" fmla="*/ 1 h 378"/>
                    <a:gd name="T44" fmla="*/ 4 w 322"/>
                    <a:gd name="T45" fmla="*/ 1 h 378"/>
                    <a:gd name="T46" fmla="*/ 3 w 322"/>
                    <a:gd name="T47" fmla="*/ 1 h 378"/>
                    <a:gd name="T48" fmla="*/ 2 w 322"/>
                    <a:gd name="T49" fmla="*/ 1 h 378"/>
                    <a:gd name="T50" fmla="*/ 2 w 322"/>
                    <a:gd name="T51" fmla="*/ 1 h 378"/>
                    <a:gd name="T52" fmla="*/ 2 w 322"/>
                    <a:gd name="T53" fmla="*/ 1 h 378"/>
                    <a:gd name="T54" fmla="*/ 1 w 322"/>
                    <a:gd name="T55" fmla="*/ 1 h 378"/>
                    <a:gd name="T56" fmla="*/ 1 w 322"/>
                    <a:gd name="T57" fmla="*/ 1 h 378"/>
                    <a:gd name="T58" fmla="*/ 1 w 322"/>
                    <a:gd name="T59" fmla="*/ 1 h 378"/>
                    <a:gd name="T60" fmla="*/ 0 w 322"/>
                    <a:gd name="T61" fmla="*/ 1 h 378"/>
                    <a:gd name="T62" fmla="*/ 1 w 322"/>
                    <a:gd name="T63" fmla="*/ 1 h 378"/>
                    <a:gd name="T64" fmla="*/ 1 w 322"/>
                    <a:gd name="T65" fmla="*/ 0 h 378"/>
                    <a:gd name="T66" fmla="*/ 1 w 322"/>
                    <a:gd name="T67" fmla="*/ 0 h 378"/>
                    <a:gd name="T68" fmla="*/ 1 w 322"/>
                    <a:gd name="T69" fmla="*/ 0 h 378"/>
                    <a:gd name="T70" fmla="*/ 2 w 322"/>
                    <a:gd name="T71" fmla="*/ 0 h 378"/>
                    <a:gd name="T72" fmla="*/ 2 w 322"/>
                    <a:gd name="T73" fmla="*/ 0 h 378"/>
                    <a:gd name="T74" fmla="*/ 3 w 322"/>
                    <a:gd name="T75" fmla="*/ 0 h 378"/>
                    <a:gd name="T76" fmla="*/ 4 w 322"/>
                    <a:gd name="T77" fmla="*/ 0 h 378"/>
                    <a:gd name="T78" fmla="*/ 4 w 322"/>
                    <a:gd name="T79" fmla="*/ 0 h 378"/>
                    <a:gd name="T80" fmla="*/ 4 w 322"/>
                    <a:gd name="T81" fmla="*/ 0 h 378"/>
                    <a:gd name="T82" fmla="*/ 4 w 322"/>
                    <a:gd name="T83" fmla="*/ 0 h 378"/>
                    <a:gd name="T84" fmla="*/ 3 w 322"/>
                    <a:gd name="T85" fmla="*/ 0 h 378"/>
                    <a:gd name="T86" fmla="*/ 2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3" name="Freeform 1130"/>
                <p:cNvSpPr>
                  <a:spLocks/>
                </p:cNvSpPr>
                <p:nvPr/>
              </p:nvSpPr>
              <p:spPr bwMode="auto">
                <a:xfrm>
                  <a:off x="5250" y="2643"/>
                  <a:ext cx="99" cy="59"/>
                </a:xfrm>
                <a:custGeom>
                  <a:avLst/>
                  <a:gdLst>
                    <a:gd name="T0" fmla="*/ 3 w 283"/>
                    <a:gd name="T1" fmla="*/ 0 h 252"/>
                    <a:gd name="T2" fmla="*/ 3 w 283"/>
                    <a:gd name="T3" fmla="*/ 0 h 252"/>
                    <a:gd name="T4" fmla="*/ 4 w 283"/>
                    <a:gd name="T5" fmla="*/ 0 h 252"/>
                    <a:gd name="T6" fmla="*/ 4 w 283"/>
                    <a:gd name="T7" fmla="*/ 0 h 252"/>
                    <a:gd name="T8" fmla="*/ 4 w 283"/>
                    <a:gd name="T9" fmla="*/ 0 h 252"/>
                    <a:gd name="T10" fmla="*/ 4 w 283"/>
                    <a:gd name="T11" fmla="*/ 0 h 252"/>
                    <a:gd name="T12" fmla="*/ 4 w 283"/>
                    <a:gd name="T13" fmla="*/ 0 h 252"/>
                    <a:gd name="T14" fmla="*/ 3 w 283"/>
                    <a:gd name="T15" fmla="*/ 0 h 252"/>
                    <a:gd name="T16" fmla="*/ 3 w 283"/>
                    <a:gd name="T17" fmla="*/ 1 h 252"/>
                    <a:gd name="T18" fmla="*/ 3 w 283"/>
                    <a:gd name="T19" fmla="*/ 1 h 252"/>
                    <a:gd name="T20" fmla="*/ 3 w 283"/>
                    <a:gd name="T21" fmla="*/ 1 h 252"/>
                    <a:gd name="T22" fmla="*/ 3 w 283"/>
                    <a:gd name="T23" fmla="*/ 1 h 252"/>
                    <a:gd name="T24" fmla="*/ 3 w 283"/>
                    <a:gd name="T25" fmla="*/ 1 h 252"/>
                    <a:gd name="T26" fmla="*/ 3 w 283"/>
                    <a:gd name="T27" fmla="*/ 1 h 252"/>
                    <a:gd name="T28" fmla="*/ 3 w 283"/>
                    <a:gd name="T29" fmla="*/ 1 h 252"/>
                    <a:gd name="T30" fmla="*/ 3 w 283"/>
                    <a:gd name="T31" fmla="*/ 1 h 252"/>
                    <a:gd name="T32" fmla="*/ 3 w 283"/>
                    <a:gd name="T33" fmla="*/ 1 h 252"/>
                    <a:gd name="T34" fmla="*/ 3 w 283"/>
                    <a:gd name="T35" fmla="*/ 1 h 252"/>
                    <a:gd name="T36" fmla="*/ 3 w 283"/>
                    <a:gd name="T37" fmla="*/ 1 h 252"/>
                    <a:gd name="T38" fmla="*/ 3 w 283"/>
                    <a:gd name="T39" fmla="*/ 1 h 252"/>
                    <a:gd name="T40" fmla="*/ 3 w 283"/>
                    <a:gd name="T41" fmla="*/ 1 h 252"/>
                    <a:gd name="T42" fmla="*/ 3 w 283"/>
                    <a:gd name="T43" fmla="*/ 1 h 252"/>
                    <a:gd name="T44" fmla="*/ 4 w 283"/>
                    <a:gd name="T45" fmla="*/ 1 h 252"/>
                    <a:gd name="T46" fmla="*/ 4 w 283"/>
                    <a:gd name="T47" fmla="*/ 1 h 252"/>
                    <a:gd name="T48" fmla="*/ 4 w 283"/>
                    <a:gd name="T49" fmla="*/ 0 h 252"/>
                    <a:gd name="T50" fmla="*/ 4 w 283"/>
                    <a:gd name="T51" fmla="*/ 0 h 252"/>
                    <a:gd name="T52" fmla="*/ 4 w 283"/>
                    <a:gd name="T53" fmla="*/ 0 h 252"/>
                    <a:gd name="T54" fmla="*/ 4 w 283"/>
                    <a:gd name="T55" fmla="*/ 0 h 252"/>
                    <a:gd name="T56" fmla="*/ 4 w 283"/>
                    <a:gd name="T57" fmla="*/ 0 h 252"/>
                    <a:gd name="T58" fmla="*/ 3 w 283"/>
                    <a:gd name="T59" fmla="*/ 0 h 252"/>
                    <a:gd name="T60" fmla="*/ 3 w 283"/>
                    <a:gd name="T61" fmla="*/ 0 h 252"/>
                    <a:gd name="T62" fmla="*/ 3 w 283"/>
                    <a:gd name="T63" fmla="*/ 0 h 252"/>
                    <a:gd name="T64" fmla="*/ 3 w 283"/>
                    <a:gd name="T65" fmla="*/ 0 h 252"/>
                    <a:gd name="T66" fmla="*/ 2 w 283"/>
                    <a:gd name="T67" fmla="*/ 0 h 252"/>
                    <a:gd name="T68" fmla="*/ 2 w 283"/>
                    <a:gd name="T69" fmla="*/ 0 h 252"/>
                    <a:gd name="T70" fmla="*/ 2 w 283"/>
                    <a:gd name="T71" fmla="*/ 0 h 252"/>
                    <a:gd name="T72" fmla="*/ 2 w 283"/>
                    <a:gd name="T73" fmla="*/ 0 h 252"/>
                    <a:gd name="T74" fmla="*/ 1 w 283"/>
                    <a:gd name="T75" fmla="*/ 0 h 252"/>
                    <a:gd name="T76" fmla="*/ 1 w 283"/>
                    <a:gd name="T77" fmla="*/ 0 h 252"/>
                    <a:gd name="T78" fmla="*/ 1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1 w 283"/>
                    <a:gd name="T95" fmla="*/ 0 h 252"/>
                    <a:gd name="T96" fmla="*/ 1 w 283"/>
                    <a:gd name="T97" fmla="*/ 0 h 252"/>
                    <a:gd name="T98" fmla="*/ 1 w 283"/>
                    <a:gd name="T99" fmla="*/ 0 h 252"/>
                    <a:gd name="T100" fmla="*/ 1 w 283"/>
                    <a:gd name="T101" fmla="*/ 0 h 252"/>
                    <a:gd name="T102" fmla="*/ 1 w 283"/>
                    <a:gd name="T103" fmla="*/ 0 h 252"/>
                    <a:gd name="T104" fmla="*/ 2 w 283"/>
                    <a:gd name="T105" fmla="*/ 0 h 252"/>
                    <a:gd name="T106" fmla="*/ 2 w 283"/>
                    <a:gd name="T107" fmla="*/ 0 h 252"/>
                    <a:gd name="T108" fmla="*/ 2 w 283"/>
                    <a:gd name="T109" fmla="*/ 0 h 252"/>
                    <a:gd name="T110" fmla="*/ 2 w 283"/>
                    <a:gd name="T111" fmla="*/ 0 h 252"/>
                    <a:gd name="T112" fmla="*/ 3 w 283"/>
                    <a:gd name="T113" fmla="*/ 0 h 252"/>
                    <a:gd name="T114" fmla="*/ 3 w 283"/>
                    <a:gd name="T115" fmla="*/ 0 h 252"/>
                    <a:gd name="T116" fmla="*/ 3 w 283"/>
                    <a:gd name="T117" fmla="*/ 0 h 252"/>
                    <a:gd name="T118" fmla="*/ 3 w 283"/>
                    <a:gd name="T119" fmla="*/ 0 h 252"/>
                    <a:gd name="T120" fmla="*/ 3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4" name="Freeform 1131"/>
                <p:cNvSpPr>
                  <a:spLocks/>
                </p:cNvSpPr>
                <p:nvPr/>
              </p:nvSpPr>
              <p:spPr bwMode="auto">
                <a:xfrm>
                  <a:off x="5047" y="2671"/>
                  <a:ext cx="40" cy="55"/>
                </a:xfrm>
                <a:custGeom>
                  <a:avLst/>
                  <a:gdLst>
                    <a:gd name="T0" fmla="*/ 0 w 114"/>
                    <a:gd name="T1" fmla="*/ 0 h 238"/>
                    <a:gd name="T2" fmla="*/ 0 w 114"/>
                    <a:gd name="T3" fmla="*/ 0 h 238"/>
                    <a:gd name="T4" fmla="*/ 0 w 114"/>
                    <a:gd name="T5" fmla="*/ 0 h 238"/>
                    <a:gd name="T6" fmla="*/ 0 w 114"/>
                    <a:gd name="T7" fmla="*/ 0 h 238"/>
                    <a:gd name="T8" fmla="*/ 0 w 114"/>
                    <a:gd name="T9" fmla="*/ 1 h 238"/>
                    <a:gd name="T10" fmla="*/ 1 w 114"/>
                    <a:gd name="T11" fmla="*/ 1 h 238"/>
                    <a:gd name="T12" fmla="*/ 1 w 114"/>
                    <a:gd name="T13" fmla="*/ 1 h 238"/>
                    <a:gd name="T14" fmla="*/ 1 w 114"/>
                    <a:gd name="T15" fmla="*/ 1 h 238"/>
                    <a:gd name="T16" fmla="*/ 1 w 114"/>
                    <a:gd name="T17" fmla="*/ 1 h 238"/>
                    <a:gd name="T18" fmla="*/ 1 w 114"/>
                    <a:gd name="T19" fmla="*/ 1 h 238"/>
                    <a:gd name="T20" fmla="*/ 2 w 114"/>
                    <a:gd name="T21" fmla="*/ 1 h 238"/>
                    <a:gd name="T22" fmla="*/ 2 w 114"/>
                    <a:gd name="T23" fmla="*/ 1 h 238"/>
                    <a:gd name="T24" fmla="*/ 2 w 114"/>
                    <a:gd name="T25" fmla="*/ 1 h 238"/>
                    <a:gd name="T26" fmla="*/ 2 w 114"/>
                    <a:gd name="T27" fmla="*/ 1 h 238"/>
                    <a:gd name="T28" fmla="*/ 2 w 114"/>
                    <a:gd name="T29" fmla="*/ 1 h 238"/>
                    <a:gd name="T30" fmla="*/ 2 w 114"/>
                    <a:gd name="T31" fmla="*/ 1 h 238"/>
                    <a:gd name="T32" fmla="*/ 1 w 114"/>
                    <a:gd name="T33" fmla="*/ 1 h 238"/>
                    <a:gd name="T34" fmla="*/ 1 w 114"/>
                    <a:gd name="T35" fmla="*/ 1 h 238"/>
                    <a:gd name="T36" fmla="*/ 1 w 114"/>
                    <a:gd name="T37" fmla="*/ 0 h 238"/>
                    <a:gd name="T38" fmla="*/ 1 w 114"/>
                    <a:gd name="T39" fmla="*/ 0 h 238"/>
                    <a:gd name="T40" fmla="*/ 1 w 114"/>
                    <a:gd name="T41" fmla="*/ 0 h 238"/>
                    <a:gd name="T42" fmla="*/ 0 w 114"/>
                    <a:gd name="T43" fmla="*/ 0 h 238"/>
                    <a:gd name="T44" fmla="*/ 0 w 114"/>
                    <a:gd name="T45" fmla="*/ 0 h 238"/>
                    <a:gd name="T46" fmla="*/ 0 w 114"/>
                    <a:gd name="T47" fmla="*/ 0 h 238"/>
                    <a:gd name="T48" fmla="*/ 0 w 114"/>
                    <a:gd name="T49" fmla="*/ 0 h 238"/>
                    <a:gd name="T50" fmla="*/ 1 w 114"/>
                    <a:gd name="T51" fmla="*/ 0 h 238"/>
                    <a:gd name="T52" fmla="*/ 1 w 114"/>
                    <a:gd name="T53" fmla="*/ 0 h 238"/>
                    <a:gd name="T54" fmla="*/ 1 w 114"/>
                    <a:gd name="T55" fmla="*/ 0 h 238"/>
                    <a:gd name="T56" fmla="*/ 1 w 114"/>
                    <a:gd name="T57" fmla="*/ 0 h 238"/>
                    <a:gd name="T58" fmla="*/ 1 w 114"/>
                    <a:gd name="T59" fmla="*/ 0 h 238"/>
                    <a:gd name="T60" fmla="*/ 1 w 114"/>
                    <a:gd name="T61" fmla="*/ 0 h 238"/>
                    <a:gd name="T62" fmla="*/ 2 w 114"/>
                    <a:gd name="T63" fmla="*/ 0 h 238"/>
                    <a:gd name="T64" fmla="*/ 2 w 114"/>
                    <a:gd name="T65" fmla="*/ 0 h 238"/>
                    <a:gd name="T66" fmla="*/ 2 w 114"/>
                    <a:gd name="T67" fmla="*/ 0 h 238"/>
                    <a:gd name="T68" fmla="*/ 1 w 114"/>
                    <a:gd name="T69" fmla="*/ 0 h 238"/>
                    <a:gd name="T70" fmla="*/ 1 w 114"/>
                    <a:gd name="T71" fmla="*/ 0 h 238"/>
                    <a:gd name="T72" fmla="*/ 1 w 114"/>
                    <a:gd name="T73" fmla="*/ 0 h 238"/>
                    <a:gd name="T74" fmla="*/ 1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5" name="Freeform 1132"/>
                <p:cNvSpPr>
                  <a:spLocks/>
                </p:cNvSpPr>
                <p:nvPr/>
              </p:nvSpPr>
              <p:spPr bwMode="auto">
                <a:xfrm>
                  <a:off x="5330" y="2639"/>
                  <a:ext cx="87" cy="73"/>
                </a:xfrm>
                <a:custGeom>
                  <a:avLst/>
                  <a:gdLst>
                    <a:gd name="T0" fmla="*/ 3 w 246"/>
                    <a:gd name="T1" fmla="*/ 0 h 310"/>
                    <a:gd name="T2" fmla="*/ 4 w 246"/>
                    <a:gd name="T3" fmla="*/ 0 h 310"/>
                    <a:gd name="T4" fmla="*/ 4 w 246"/>
                    <a:gd name="T5" fmla="*/ 0 h 310"/>
                    <a:gd name="T6" fmla="*/ 4 w 246"/>
                    <a:gd name="T7" fmla="*/ 0 h 310"/>
                    <a:gd name="T8" fmla="*/ 3 w 246"/>
                    <a:gd name="T9" fmla="*/ 1 h 310"/>
                    <a:gd name="T10" fmla="*/ 3 w 246"/>
                    <a:gd name="T11" fmla="*/ 1 h 310"/>
                    <a:gd name="T12" fmla="*/ 2 w 246"/>
                    <a:gd name="T13" fmla="*/ 1 h 310"/>
                    <a:gd name="T14" fmla="*/ 2 w 246"/>
                    <a:gd name="T15" fmla="*/ 1 h 310"/>
                    <a:gd name="T16" fmla="*/ 2 w 246"/>
                    <a:gd name="T17" fmla="*/ 1 h 310"/>
                    <a:gd name="T18" fmla="*/ 2 w 246"/>
                    <a:gd name="T19" fmla="*/ 1 h 310"/>
                    <a:gd name="T20" fmla="*/ 2 w 246"/>
                    <a:gd name="T21" fmla="*/ 1 h 310"/>
                    <a:gd name="T22" fmla="*/ 2 w 246"/>
                    <a:gd name="T23" fmla="*/ 1 h 310"/>
                    <a:gd name="T24" fmla="*/ 2 w 246"/>
                    <a:gd name="T25" fmla="*/ 1 h 310"/>
                    <a:gd name="T26" fmla="*/ 2 w 246"/>
                    <a:gd name="T27" fmla="*/ 1 h 310"/>
                    <a:gd name="T28" fmla="*/ 2 w 246"/>
                    <a:gd name="T29" fmla="*/ 1 h 310"/>
                    <a:gd name="T30" fmla="*/ 3 w 246"/>
                    <a:gd name="T31" fmla="*/ 1 h 310"/>
                    <a:gd name="T32" fmla="*/ 3 w 246"/>
                    <a:gd name="T33" fmla="*/ 1 h 310"/>
                    <a:gd name="T34" fmla="*/ 4 w 246"/>
                    <a:gd name="T35" fmla="*/ 1 h 310"/>
                    <a:gd name="T36" fmla="*/ 4 w 246"/>
                    <a:gd name="T37" fmla="*/ 0 h 310"/>
                    <a:gd name="T38" fmla="*/ 4 w 246"/>
                    <a:gd name="T39" fmla="*/ 0 h 310"/>
                    <a:gd name="T40" fmla="*/ 4 w 246"/>
                    <a:gd name="T41" fmla="*/ 0 h 310"/>
                    <a:gd name="T42" fmla="*/ 3 w 246"/>
                    <a:gd name="T43" fmla="*/ 0 h 310"/>
                    <a:gd name="T44" fmla="*/ 3 w 246"/>
                    <a:gd name="T45" fmla="*/ 0 h 310"/>
                    <a:gd name="T46" fmla="*/ 2 w 246"/>
                    <a:gd name="T47" fmla="*/ 0 h 310"/>
                    <a:gd name="T48" fmla="*/ 2 w 246"/>
                    <a:gd name="T49" fmla="*/ 0 h 310"/>
                    <a:gd name="T50" fmla="*/ 1 w 246"/>
                    <a:gd name="T51" fmla="*/ 0 h 310"/>
                    <a:gd name="T52" fmla="*/ 1 w 246"/>
                    <a:gd name="T53" fmla="*/ 0 h 310"/>
                    <a:gd name="T54" fmla="*/ 1 w 246"/>
                    <a:gd name="T55" fmla="*/ 0 h 310"/>
                    <a:gd name="T56" fmla="*/ 0 w 246"/>
                    <a:gd name="T57" fmla="*/ 0 h 310"/>
                    <a:gd name="T58" fmla="*/ 0 w 246"/>
                    <a:gd name="T59" fmla="*/ 0 h 310"/>
                    <a:gd name="T60" fmla="*/ 0 w 246"/>
                    <a:gd name="T61" fmla="*/ 0 h 310"/>
                    <a:gd name="T62" fmla="*/ 0 w 246"/>
                    <a:gd name="T63" fmla="*/ 0 h 310"/>
                    <a:gd name="T64" fmla="*/ 1 w 246"/>
                    <a:gd name="T65" fmla="*/ 0 h 310"/>
                    <a:gd name="T66" fmla="*/ 1 w 246"/>
                    <a:gd name="T67" fmla="*/ 0 h 310"/>
                    <a:gd name="T68" fmla="*/ 2 w 246"/>
                    <a:gd name="T69" fmla="*/ 0 h 310"/>
                    <a:gd name="T70" fmla="*/ 2 w 246"/>
                    <a:gd name="T71" fmla="*/ 0 h 310"/>
                    <a:gd name="T72" fmla="*/ 2 w 246"/>
                    <a:gd name="T73" fmla="*/ 0 h 310"/>
                    <a:gd name="T74" fmla="*/ 3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6" name="Freeform 1133"/>
                <p:cNvSpPr>
                  <a:spLocks/>
                </p:cNvSpPr>
                <p:nvPr/>
              </p:nvSpPr>
              <p:spPr bwMode="auto">
                <a:xfrm>
                  <a:off x="5115" y="2660"/>
                  <a:ext cx="69" cy="55"/>
                </a:xfrm>
                <a:custGeom>
                  <a:avLst/>
                  <a:gdLst>
                    <a:gd name="T0" fmla="*/ 1 w 198"/>
                    <a:gd name="T1" fmla="*/ 0 h 236"/>
                    <a:gd name="T2" fmla="*/ 1 w 198"/>
                    <a:gd name="T3" fmla="*/ 0 h 236"/>
                    <a:gd name="T4" fmla="*/ 1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1 h 236"/>
                    <a:gd name="T24" fmla="*/ 1 w 198"/>
                    <a:gd name="T25" fmla="*/ 1 h 236"/>
                    <a:gd name="T26" fmla="*/ 1 w 198"/>
                    <a:gd name="T27" fmla="*/ 1 h 236"/>
                    <a:gd name="T28" fmla="*/ 1 w 198"/>
                    <a:gd name="T29" fmla="*/ 1 h 236"/>
                    <a:gd name="T30" fmla="*/ 2 w 198"/>
                    <a:gd name="T31" fmla="*/ 1 h 236"/>
                    <a:gd name="T32" fmla="*/ 2 w 198"/>
                    <a:gd name="T33" fmla="*/ 1 h 236"/>
                    <a:gd name="T34" fmla="*/ 2 w 198"/>
                    <a:gd name="T35" fmla="*/ 1 h 236"/>
                    <a:gd name="T36" fmla="*/ 2 w 198"/>
                    <a:gd name="T37" fmla="*/ 1 h 236"/>
                    <a:gd name="T38" fmla="*/ 2 w 198"/>
                    <a:gd name="T39" fmla="*/ 1 h 236"/>
                    <a:gd name="T40" fmla="*/ 2 w 198"/>
                    <a:gd name="T41" fmla="*/ 1 h 236"/>
                    <a:gd name="T42" fmla="*/ 2 w 198"/>
                    <a:gd name="T43" fmla="*/ 1 h 236"/>
                    <a:gd name="T44" fmla="*/ 2 w 198"/>
                    <a:gd name="T45" fmla="*/ 1 h 236"/>
                    <a:gd name="T46" fmla="*/ 2 w 198"/>
                    <a:gd name="T47" fmla="*/ 1 h 236"/>
                    <a:gd name="T48" fmla="*/ 2 w 198"/>
                    <a:gd name="T49" fmla="*/ 1 h 236"/>
                    <a:gd name="T50" fmla="*/ 2 w 198"/>
                    <a:gd name="T51" fmla="*/ 1 h 236"/>
                    <a:gd name="T52" fmla="*/ 2 w 198"/>
                    <a:gd name="T53" fmla="*/ 1 h 236"/>
                    <a:gd name="T54" fmla="*/ 2 w 198"/>
                    <a:gd name="T55" fmla="*/ 1 h 236"/>
                    <a:gd name="T56" fmla="*/ 2 w 198"/>
                    <a:gd name="T57" fmla="*/ 1 h 236"/>
                    <a:gd name="T58" fmla="*/ 1 w 198"/>
                    <a:gd name="T59" fmla="*/ 1 h 236"/>
                    <a:gd name="T60" fmla="*/ 1 w 198"/>
                    <a:gd name="T61" fmla="*/ 1 h 236"/>
                    <a:gd name="T62" fmla="*/ 1 w 198"/>
                    <a:gd name="T63" fmla="*/ 1 h 236"/>
                    <a:gd name="T64" fmla="*/ 1 w 198"/>
                    <a:gd name="T65" fmla="*/ 1 h 236"/>
                    <a:gd name="T66" fmla="*/ 1 w 198"/>
                    <a:gd name="T67" fmla="*/ 1 h 236"/>
                    <a:gd name="T68" fmla="*/ 1 w 198"/>
                    <a:gd name="T69" fmla="*/ 1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1 w 198"/>
                    <a:gd name="T83" fmla="*/ 0 h 236"/>
                    <a:gd name="T84" fmla="*/ 1 w 198"/>
                    <a:gd name="T85" fmla="*/ 0 h 236"/>
                    <a:gd name="T86" fmla="*/ 1 w 198"/>
                    <a:gd name="T87" fmla="*/ 0 h 236"/>
                    <a:gd name="T88" fmla="*/ 1 w 198"/>
                    <a:gd name="T89" fmla="*/ 0 h 236"/>
                    <a:gd name="T90" fmla="*/ 1 w 198"/>
                    <a:gd name="T91" fmla="*/ 0 h 236"/>
                    <a:gd name="T92" fmla="*/ 2 w 198"/>
                    <a:gd name="T93" fmla="*/ 0 h 236"/>
                    <a:gd name="T94" fmla="*/ 2 w 198"/>
                    <a:gd name="T95" fmla="*/ 0 h 236"/>
                    <a:gd name="T96" fmla="*/ 2 w 198"/>
                    <a:gd name="T97" fmla="*/ 0 h 236"/>
                    <a:gd name="T98" fmla="*/ 2 w 198"/>
                    <a:gd name="T99" fmla="*/ 0 h 236"/>
                    <a:gd name="T100" fmla="*/ 2 w 198"/>
                    <a:gd name="T101" fmla="*/ 0 h 236"/>
                    <a:gd name="T102" fmla="*/ 3 w 198"/>
                    <a:gd name="T103" fmla="*/ 0 h 236"/>
                    <a:gd name="T104" fmla="*/ 3 w 198"/>
                    <a:gd name="T105" fmla="*/ 0 h 236"/>
                    <a:gd name="T106" fmla="*/ 3 w 198"/>
                    <a:gd name="T107" fmla="*/ 0 h 236"/>
                    <a:gd name="T108" fmla="*/ 3 w 198"/>
                    <a:gd name="T109" fmla="*/ 0 h 236"/>
                    <a:gd name="T110" fmla="*/ 2 w 198"/>
                    <a:gd name="T111" fmla="*/ 0 h 236"/>
                    <a:gd name="T112" fmla="*/ 2 w 198"/>
                    <a:gd name="T113" fmla="*/ 0 h 236"/>
                    <a:gd name="T114" fmla="*/ 2 w 198"/>
                    <a:gd name="T115" fmla="*/ 0 h 236"/>
                    <a:gd name="T116" fmla="*/ 2 w 198"/>
                    <a:gd name="T117" fmla="*/ 0 h 236"/>
                    <a:gd name="T118" fmla="*/ 1 w 198"/>
                    <a:gd name="T119" fmla="*/ 0 h 236"/>
                    <a:gd name="T120" fmla="*/ 1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20857" name="Freeform 1134"/>
                <p:cNvSpPr>
                  <a:spLocks/>
                </p:cNvSpPr>
                <p:nvPr/>
              </p:nvSpPr>
              <p:spPr bwMode="auto">
                <a:xfrm>
                  <a:off x="5233" y="2660"/>
                  <a:ext cx="47" cy="42"/>
                </a:xfrm>
                <a:custGeom>
                  <a:avLst/>
                  <a:gdLst>
                    <a:gd name="T0" fmla="*/ 2 w 128"/>
                    <a:gd name="T1" fmla="*/ 0 h 183"/>
                    <a:gd name="T2" fmla="*/ 2 w 128"/>
                    <a:gd name="T3" fmla="*/ 0 h 183"/>
                    <a:gd name="T4" fmla="*/ 2 w 128"/>
                    <a:gd name="T5" fmla="*/ 0 h 183"/>
                    <a:gd name="T6" fmla="*/ 2 w 128"/>
                    <a:gd name="T7" fmla="*/ 0 h 183"/>
                    <a:gd name="T8" fmla="*/ 1 w 128"/>
                    <a:gd name="T9" fmla="*/ 0 h 183"/>
                    <a:gd name="T10" fmla="*/ 1 w 128"/>
                    <a:gd name="T11" fmla="*/ 0 h 183"/>
                    <a:gd name="T12" fmla="*/ 1 w 128"/>
                    <a:gd name="T13" fmla="*/ 0 h 183"/>
                    <a:gd name="T14" fmla="*/ 1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1 w 128"/>
                    <a:gd name="T31" fmla="*/ 0 h 183"/>
                    <a:gd name="T32" fmla="*/ 1 w 128"/>
                    <a:gd name="T33" fmla="*/ 0 h 183"/>
                    <a:gd name="T34" fmla="*/ 1 w 128"/>
                    <a:gd name="T35" fmla="*/ 0 h 183"/>
                    <a:gd name="T36" fmla="*/ 1 w 128"/>
                    <a:gd name="T37" fmla="*/ 0 h 183"/>
                    <a:gd name="T38" fmla="*/ 1 w 128"/>
                    <a:gd name="T39" fmla="*/ 0 h 183"/>
                    <a:gd name="T40" fmla="*/ 2 w 128"/>
                    <a:gd name="T41" fmla="*/ 0 h 183"/>
                    <a:gd name="T42" fmla="*/ 2 w 128"/>
                    <a:gd name="T43" fmla="*/ 0 h 183"/>
                    <a:gd name="T44" fmla="*/ 2 w 128"/>
                    <a:gd name="T45" fmla="*/ 0 h 183"/>
                    <a:gd name="T46" fmla="*/ 2 w 128"/>
                    <a:gd name="T47" fmla="*/ 0 h 183"/>
                    <a:gd name="T48" fmla="*/ 2 w 128"/>
                    <a:gd name="T49" fmla="*/ 0 h 183"/>
                    <a:gd name="T50" fmla="*/ 2 w 128"/>
                    <a:gd name="T51" fmla="*/ 0 h 183"/>
                    <a:gd name="T52" fmla="*/ 2 w 128"/>
                    <a:gd name="T53" fmla="*/ 0 h 183"/>
                    <a:gd name="T54" fmla="*/ 1 w 128"/>
                    <a:gd name="T55" fmla="*/ 0 h 183"/>
                    <a:gd name="T56" fmla="*/ 1 w 128"/>
                    <a:gd name="T57" fmla="*/ 0 h 183"/>
                    <a:gd name="T58" fmla="*/ 1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1 w 128"/>
                    <a:gd name="T71" fmla="*/ 0 h 183"/>
                    <a:gd name="T72" fmla="*/ 1 w 128"/>
                    <a:gd name="T73" fmla="*/ 0 h 183"/>
                    <a:gd name="T74" fmla="*/ 1 w 128"/>
                    <a:gd name="T75" fmla="*/ 0 h 183"/>
                    <a:gd name="T76" fmla="*/ 1 w 128"/>
                    <a:gd name="T77" fmla="*/ 0 h 183"/>
                    <a:gd name="T78" fmla="*/ 2 w 128"/>
                    <a:gd name="T79" fmla="*/ 0 h 183"/>
                    <a:gd name="T80" fmla="*/ 2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20858" name="Freeform 1135"/>
                <p:cNvSpPr>
                  <a:spLocks/>
                </p:cNvSpPr>
                <p:nvPr/>
              </p:nvSpPr>
              <p:spPr bwMode="auto">
                <a:xfrm>
                  <a:off x="5070" y="2650"/>
                  <a:ext cx="112" cy="88"/>
                </a:xfrm>
                <a:custGeom>
                  <a:avLst/>
                  <a:gdLst>
                    <a:gd name="T0" fmla="*/ 1 w 323"/>
                    <a:gd name="T1" fmla="*/ 0 h 379"/>
                    <a:gd name="T2" fmla="*/ 1 w 323"/>
                    <a:gd name="T3" fmla="*/ 0 h 379"/>
                    <a:gd name="T4" fmla="*/ 0 w 323"/>
                    <a:gd name="T5" fmla="*/ 0 h 379"/>
                    <a:gd name="T6" fmla="*/ 0 w 323"/>
                    <a:gd name="T7" fmla="*/ 1 h 379"/>
                    <a:gd name="T8" fmla="*/ 0 w 323"/>
                    <a:gd name="T9" fmla="*/ 1 h 379"/>
                    <a:gd name="T10" fmla="*/ 0 w 323"/>
                    <a:gd name="T11" fmla="*/ 1 h 379"/>
                    <a:gd name="T12" fmla="*/ 0 w 323"/>
                    <a:gd name="T13" fmla="*/ 1 h 379"/>
                    <a:gd name="T14" fmla="*/ 0 w 323"/>
                    <a:gd name="T15" fmla="*/ 1 h 379"/>
                    <a:gd name="T16" fmla="*/ 1 w 323"/>
                    <a:gd name="T17" fmla="*/ 1 h 379"/>
                    <a:gd name="T18" fmla="*/ 1 w 323"/>
                    <a:gd name="T19" fmla="*/ 1 h 379"/>
                    <a:gd name="T20" fmla="*/ 2 w 323"/>
                    <a:gd name="T21" fmla="*/ 1 h 379"/>
                    <a:gd name="T22" fmla="*/ 2 w 323"/>
                    <a:gd name="T23" fmla="*/ 1 h 379"/>
                    <a:gd name="T24" fmla="*/ 3 w 323"/>
                    <a:gd name="T25" fmla="*/ 1 h 379"/>
                    <a:gd name="T26" fmla="*/ 3 w 323"/>
                    <a:gd name="T27" fmla="*/ 1 h 379"/>
                    <a:gd name="T28" fmla="*/ 4 w 323"/>
                    <a:gd name="T29" fmla="*/ 1 h 379"/>
                    <a:gd name="T30" fmla="*/ 4 w 323"/>
                    <a:gd name="T31" fmla="*/ 1 h 379"/>
                    <a:gd name="T32" fmla="*/ 5 w 323"/>
                    <a:gd name="T33" fmla="*/ 1 h 379"/>
                    <a:gd name="T34" fmla="*/ 5 w 323"/>
                    <a:gd name="T35" fmla="*/ 1 h 379"/>
                    <a:gd name="T36" fmla="*/ 5 w 323"/>
                    <a:gd name="T37" fmla="*/ 1 h 379"/>
                    <a:gd name="T38" fmla="*/ 5 w 323"/>
                    <a:gd name="T39" fmla="*/ 1 h 379"/>
                    <a:gd name="T40" fmla="*/ 4 w 323"/>
                    <a:gd name="T41" fmla="*/ 1 h 379"/>
                    <a:gd name="T42" fmla="*/ 4 w 323"/>
                    <a:gd name="T43" fmla="*/ 1 h 379"/>
                    <a:gd name="T44" fmla="*/ 3 w 323"/>
                    <a:gd name="T45" fmla="*/ 1 h 379"/>
                    <a:gd name="T46" fmla="*/ 3 w 323"/>
                    <a:gd name="T47" fmla="*/ 1 h 379"/>
                    <a:gd name="T48" fmla="*/ 2 w 323"/>
                    <a:gd name="T49" fmla="*/ 1 h 379"/>
                    <a:gd name="T50" fmla="*/ 2 w 323"/>
                    <a:gd name="T51" fmla="*/ 1 h 379"/>
                    <a:gd name="T52" fmla="*/ 2 w 323"/>
                    <a:gd name="T53" fmla="*/ 1 h 379"/>
                    <a:gd name="T54" fmla="*/ 1 w 323"/>
                    <a:gd name="T55" fmla="*/ 1 h 379"/>
                    <a:gd name="T56" fmla="*/ 1 w 323"/>
                    <a:gd name="T57" fmla="*/ 1 h 379"/>
                    <a:gd name="T58" fmla="*/ 0 w 323"/>
                    <a:gd name="T59" fmla="*/ 1 h 379"/>
                    <a:gd name="T60" fmla="*/ 0 w 323"/>
                    <a:gd name="T61" fmla="*/ 1 h 379"/>
                    <a:gd name="T62" fmla="*/ 1 w 323"/>
                    <a:gd name="T63" fmla="*/ 1 h 379"/>
                    <a:gd name="T64" fmla="*/ 1 w 323"/>
                    <a:gd name="T65" fmla="*/ 0 h 379"/>
                    <a:gd name="T66" fmla="*/ 1 w 323"/>
                    <a:gd name="T67" fmla="*/ 0 h 379"/>
                    <a:gd name="T68" fmla="*/ 1 w 323"/>
                    <a:gd name="T69" fmla="*/ 0 h 379"/>
                    <a:gd name="T70" fmla="*/ 2 w 323"/>
                    <a:gd name="T71" fmla="*/ 0 h 379"/>
                    <a:gd name="T72" fmla="*/ 2 w 323"/>
                    <a:gd name="T73" fmla="*/ 0 h 379"/>
                    <a:gd name="T74" fmla="*/ 3 w 323"/>
                    <a:gd name="T75" fmla="*/ 0 h 379"/>
                    <a:gd name="T76" fmla="*/ 3 w 323"/>
                    <a:gd name="T77" fmla="*/ 0 h 379"/>
                    <a:gd name="T78" fmla="*/ 4 w 323"/>
                    <a:gd name="T79" fmla="*/ 0 h 379"/>
                    <a:gd name="T80" fmla="*/ 4 w 323"/>
                    <a:gd name="T81" fmla="*/ 0 h 379"/>
                    <a:gd name="T82" fmla="*/ 3 w 323"/>
                    <a:gd name="T83" fmla="*/ 0 h 379"/>
                    <a:gd name="T84" fmla="*/ 3 w 323"/>
                    <a:gd name="T85" fmla="*/ 0 h 379"/>
                    <a:gd name="T86" fmla="*/ 2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20859" name="Freeform 1136"/>
                <p:cNvSpPr>
                  <a:spLocks/>
                </p:cNvSpPr>
                <p:nvPr/>
              </p:nvSpPr>
              <p:spPr bwMode="auto">
                <a:xfrm>
                  <a:off x="5229" y="2647"/>
                  <a:ext cx="99" cy="59"/>
                </a:xfrm>
                <a:custGeom>
                  <a:avLst/>
                  <a:gdLst>
                    <a:gd name="T0" fmla="*/ 4 w 282"/>
                    <a:gd name="T1" fmla="*/ 0 h 253"/>
                    <a:gd name="T2" fmla="*/ 4 w 282"/>
                    <a:gd name="T3" fmla="*/ 0 h 253"/>
                    <a:gd name="T4" fmla="*/ 4 w 282"/>
                    <a:gd name="T5" fmla="*/ 0 h 253"/>
                    <a:gd name="T6" fmla="*/ 4 w 282"/>
                    <a:gd name="T7" fmla="*/ 0 h 253"/>
                    <a:gd name="T8" fmla="*/ 4 w 282"/>
                    <a:gd name="T9" fmla="*/ 0 h 253"/>
                    <a:gd name="T10" fmla="*/ 4 w 282"/>
                    <a:gd name="T11" fmla="*/ 0 h 253"/>
                    <a:gd name="T12" fmla="*/ 4 w 282"/>
                    <a:gd name="T13" fmla="*/ 0 h 253"/>
                    <a:gd name="T14" fmla="*/ 4 w 282"/>
                    <a:gd name="T15" fmla="*/ 0 h 253"/>
                    <a:gd name="T16" fmla="*/ 4 w 282"/>
                    <a:gd name="T17" fmla="*/ 0 h 253"/>
                    <a:gd name="T18" fmla="*/ 4 w 282"/>
                    <a:gd name="T19" fmla="*/ 1 h 253"/>
                    <a:gd name="T20" fmla="*/ 3 w 282"/>
                    <a:gd name="T21" fmla="*/ 1 h 253"/>
                    <a:gd name="T22" fmla="*/ 3 w 282"/>
                    <a:gd name="T23" fmla="*/ 1 h 253"/>
                    <a:gd name="T24" fmla="*/ 3 w 282"/>
                    <a:gd name="T25" fmla="*/ 1 h 253"/>
                    <a:gd name="T26" fmla="*/ 3 w 282"/>
                    <a:gd name="T27" fmla="*/ 1 h 253"/>
                    <a:gd name="T28" fmla="*/ 3 w 282"/>
                    <a:gd name="T29" fmla="*/ 1 h 253"/>
                    <a:gd name="T30" fmla="*/ 3 w 282"/>
                    <a:gd name="T31" fmla="*/ 1 h 253"/>
                    <a:gd name="T32" fmla="*/ 3 w 282"/>
                    <a:gd name="T33" fmla="*/ 1 h 253"/>
                    <a:gd name="T34" fmla="*/ 3 w 282"/>
                    <a:gd name="T35" fmla="*/ 1 h 253"/>
                    <a:gd name="T36" fmla="*/ 3 w 282"/>
                    <a:gd name="T37" fmla="*/ 1 h 253"/>
                    <a:gd name="T38" fmla="*/ 3 w 282"/>
                    <a:gd name="T39" fmla="*/ 1 h 253"/>
                    <a:gd name="T40" fmla="*/ 3 w 282"/>
                    <a:gd name="T41" fmla="*/ 1 h 253"/>
                    <a:gd name="T42" fmla="*/ 4 w 282"/>
                    <a:gd name="T43" fmla="*/ 1 h 253"/>
                    <a:gd name="T44" fmla="*/ 4 w 282"/>
                    <a:gd name="T45" fmla="*/ 1 h 253"/>
                    <a:gd name="T46" fmla="*/ 4 w 282"/>
                    <a:gd name="T47" fmla="*/ 0 h 253"/>
                    <a:gd name="T48" fmla="*/ 4 w 282"/>
                    <a:gd name="T49" fmla="*/ 0 h 253"/>
                    <a:gd name="T50" fmla="*/ 4 w 282"/>
                    <a:gd name="T51" fmla="*/ 0 h 253"/>
                    <a:gd name="T52" fmla="*/ 4 w 282"/>
                    <a:gd name="T53" fmla="*/ 0 h 253"/>
                    <a:gd name="T54" fmla="*/ 4 w 282"/>
                    <a:gd name="T55" fmla="*/ 0 h 253"/>
                    <a:gd name="T56" fmla="*/ 4 w 282"/>
                    <a:gd name="T57" fmla="*/ 0 h 253"/>
                    <a:gd name="T58" fmla="*/ 4 w 282"/>
                    <a:gd name="T59" fmla="*/ 0 h 253"/>
                    <a:gd name="T60" fmla="*/ 3 w 282"/>
                    <a:gd name="T61" fmla="*/ 0 h 253"/>
                    <a:gd name="T62" fmla="*/ 3 w 282"/>
                    <a:gd name="T63" fmla="*/ 0 h 253"/>
                    <a:gd name="T64" fmla="*/ 3 w 282"/>
                    <a:gd name="T65" fmla="*/ 0 h 253"/>
                    <a:gd name="T66" fmla="*/ 2 w 282"/>
                    <a:gd name="T67" fmla="*/ 0 h 253"/>
                    <a:gd name="T68" fmla="*/ 2 w 282"/>
                    <a:gd name="T69" fmla="*/ 0 h 253"/>
                    <a:gd name="T70" fmla="*/ 2 w 282"/>
                    <a:gd name="T71" fmla="*/ 0 h 253"/>
                    <a:gd name="T72" fmla="*/ 1 w 282"/>
                    <a:gd name="T73" fmla="*/ 0 h 253"/>
                    <a:gd name="T74" fmla="*/ 1 w 282"/>
                    <a:gd name="T75" fmla="*/ 0 h 253"/>
                    <a:gd name="T76" fmla="*/ 1 w 282"/>
                    <a:gd name="T77" fmla="*/ 0 h 253"/>
                    <a:gd name="T78" fmla="*/ 1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1 w 282"/>
                    <a:gd name="T95" fmla="*/ 0 h 253"/>
                    <a:gd name="T96" fmla="*/ 1 w 282"/>
                    <a:gd name="T97" fmla="*/ 0 h 253"/>
                    <a:gd name="T98" fmla="*/ 1 w 282"/>
                    <a:gd name="T99" fmla="*/ 0 h 253"/>
                    <a:gd name="T100" fmla="*/ 1 w 282"/>
                    <a:gd name="T101" fmla="*/ 0 h 253"/>
                    <a:gd name="T102" fmla="*/ 1 w 282"/>
                    <a:gd name="T103" fmla="*/ 0 h 253"/>
                    <a:gd name="T104" fmla="*/ 2 w 282"/>
                    <a:gd name="T105" fmla="*/ 0 h 253"/>
                    <a:gd name="T106" fmla="*/ 2 w 282"/>
                    <a:gd name="T107" fmla="*/ 0 h 253"/>
                    <a:gd name="T108" fmla="*/ 2 w 282"/>
                    <a:gd name="T109" fmla="*/ 0 h 253"/>
                    <a:gd name="T110" fmla="*/ 2 w 282"/>
                    <a:gd name="T111" fmla="*/ 0 h 253"/>
                    <a:gd name="T112" fmla="*/ 3 w 282"/>
                    <a:gd name="T113" fmla="*/ 0 h 253"/>
                    <a:gd name="T114" fmla="*/ 3 w 282"/>
                    <a:gd name="T115" fmla="*/ 0 h 253"/>
                    <a:gd name="T116" fmla="*/ 3 w 282"/>
                    <a:gd name="T117" fmla="*/ 0 h 253"/>
                    <a:gd name="T118" fmla="*/ 3 w 282"/>
                    <a:gd name="T119" fmla="*/ 0 h 253"/>
                    <a:gd name="T120" fmla="*/ 4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20860" name="Freeform 1137"/>
                <p:cNvSpPr>
                  <a:spLocks/>
                </p:cNvSpPr>
                <p:nvPr/>
              </p:nvSpPr>
              <p:spPr bwMode="auto">
                <a:xfrm>
                  <a:off x="5030" y="2680"/>
                  <a:ext cx="40" cy="54"/>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1 w 115"/>
                    <a:gd name="T11" fmla="*/ 1 h 236"/>
                    <a:gd name="T12" fmla="*/ 1 w 115"/>
                    <a:gd name="T13" fmla="*/ 1 h 236"/>
                    <a:gd name="T14" fmla="*/ 1 w 115"/>
                    <a:gd name="T15" fmla="*/ 1 h 236"/>
                    <a:gd name="T16" fmla="*/ 1 w 115"/>
                    <a:gd name="T17" fmla="*/ 1 h 236"/>
                    <a:gd name="T18" fmla="*/ 1 w 115"/>
                    <a:gd name="T19" fmla="*/ 1 h 236"/>
                    <a:gd name="T20" fmla="*/ 2 w 115"/>
                    <a:gd name="T21" fmla="*/ 1 h 236"/>
                    <a:gd name="T22" fmla="*/ 2 w 115"/>
                    <a:gd name="T23" fmla="*/ 1 h 236"/>
                    <a:gd name="T24" fmla="*/ 2 w 115"/>
                    <a:gd name="T25" fmla="*/ 1 h 236"/>
                    <a:gd name="T26" fmla="*/ 2 w 115"/>
                    <a:gd name="T27" fmla="*/ 1 h 236"/>
                    <a:gd name="T28" fmla="*/ 2 w 115"/>
                    <a:gd name="T29" fmla="*/ 1 h 236"/>
                    <a:gd name="T30" fmla="*/ 2 w 115"/>
                    <a:gd name="T31" fmla="*/ 1 h 236"/>
                    <a:gd name="T32" fmla="*/ 1 w 115"/>
                    <a:gd name="T33" fmla="*/ 1 h 236"/>
                    <a:gd name="T34" fmla="*/ 1 w 115"/>
                    <a:gd name="T35" fmla="*/ 1 h 236"/>
                    <a:gd name="T36" fmla="*/ 1 w 115"/>
                    <a:gd name="T37" fmla="*/ 0 h 236"/>
                    <a:gd name="T38" fmla="*/ 1 w 115"/>
                    <a:gd name="T39" fmla="*/ 0 h 236"/>
                    <a:gd name="T40" fmla="*/ 1 w 115"/>
                    <a:gd name="T41" fmla="*/ 0 h 236"/>
                    <a:gd name="T42" fmla="*/ 0 w 115"/>
                    <a:gd name="T43" fmla="*/ 0 h 236"/>
                    <a:gd name="T44" fmla="*/ 0 w 115"/>
                    <a:gd name="T45" fmla="*/ 0 h 236"/>
                    <a:gd name="T46" fmla="*/ 0 w 115"/>
                    <a:gd name="T47" fmla="*/ 0 h 236"/>
                    <a:gd name="T48" fmla="*/ 0 w 115"/>
                    <a:gd name="T49" fmla="*/ 0 h 236"/>
                    <a:gd name="T50" fmla="*/ 1 w 115"/>
                    <a:gd name="T51" fmla="*/ 0 h 236"/>
                    <a:gd name="T52" fmla="*/ 1 w 115"/>
                    <a:gd name="T53" fmla="*/ 0 h 236"/>
                    <a:gd name="T54" fmla="*/ 1 w 115"/>
                    <a:gd name="T55" fmla="*/ 0 h 236"/>
                    <a:gd name="T56" fmla="*/ 1 w 115"/>
                    <a:gd name="T57" fmla="*/ 0 h 236"/>
                    <a:gd name="T58" fmla="*/ 1 w 115"/>
                    <a:gd name="T59" fmla="*/ 0 h 236"/>
                    <a:gd name="T60" fmla="*/ 2 w 115"/>
                    <a:gd name="T61" fmla="*/ 0 h 236"/>
                    <a:gd name="T62" fmla="*/ 2 w 115"/>
                    <a:gd name="T63" fmla="*/ 0 h 236"/>
                    <a:gd name="T64" fmla="*/ 2 w 115"/>
                    <a:gd name="T65" fmla="*/ 0 h 236"/>
                    <a:gd name="T66" fmla="*/ 1 w 115"/>
                    <a:gd name="T67" fmla="*/ 0 h 236"/>
                    <a:gd name="T68" fmla="*/ 1 w 115"/>
                    <a:gd name="T69" fmla="*/ 0 h 236"/>
                    <a:gd name="T70" fmla="*/ 1 w 115"/>
                    <a:gd name="T71" fmla="*/ 0 h 236"/>
                    <a:gd name="T72" fmla="*/ 1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20861" name="Freeform 1138"/>
                <p:cNvSpPr>
                  <a:spLocks/>
                </p:cNvSpPr>
                <p:nvPr/>
              </p:nvSpPr>
              <p:spPr bwMode="auto">
                <a:xfrm>
                  <a:off x="5311" y="2643"/>
                  <a:ext cx="87" cy="73"/>
                </a:xfrm>
                <a:custGeom>
                  <a:avLst/>
                  <a:gdLst>
                    <a:gd name="T0" fmla="*/ 3 w 245"/>
                    <a:gd name="T1" fmla="*/ 0 h 310"/>
                    <a:gd name="T2" fmla="*/ 4 w 245"/>
                    <a:gd name="T3" fmla="*/ 0 h 310"/>
                    <a:gd name="T4" fmla="*/ 4 w 245"/>
                    <a:gd name="T5" fmla="*/ 0 h 310"/>
                    <a:gd name="T6" fmla="*/ 4 w 245"/>
                    <a:gd name="T7" fmla="*/ 0 h 310"/>
                    <a:gd name="T8" fmla="*/ 3 w 245"/>
                    <a:gd name="T9" fmla="*/ 1 h 310"/>
                    <a:gd name="T10" fmla="*/ 3 w 245"/>
                    <a:gd name="T11" fmla="*/ 1 h 310"/>
                    <a:gd name="T12" fmla="*/ 2 w 245"/>
                    <a:gd name="T13" fmla="*/ 1 h 310"/>
                    <a:gd name="T14" fmla="*/ 2 w 245"/>
                    <a:gd name="T15" fmla="*/ 1 h 310"/>
                    <a:gd name="T16" fmla="*/ 2 w 245"/>
                    <a:gd name="T17" fmla="*/ 1 h 310"/>
                    <a:gd name="T18" fmla="*/ 2 w 245"/>
                    <a:gd name="T19" fmla="*/ 1 h 310"/>
                    <a:gd name="T20" fmla="*/ 2 w 245"/>
                    <a:gd name="T21" fmla="*/ 1 h 310"/>
                    <a:gd name="T22" fmla="*/ 2 w 245"/>
                    <a:gd name="T23" fmla="*/ 1 h 310"/>
                    <a:gd name="T24" fmla="*/ 2 w 245"/>
                    <a:gd name="T25" fmla="*/ 1 h 310"/>
                    <a:gd name="T26" fmla="*/ 2 w 245"/>
                    <a:gd name="T27" fmla="*/ 1 h 310"/>
                    <a:gd name="T28" fmla="*/ 2 w 245"/>
                    <a:gd name="T29" fmla="*/ 1 h 310"/>
                    <a:gd name="T30" fmla="*/ 3 w 245"/>
                    <a:gd name="T31" fmla="*/ 1 h 310"/>
                    <a:gd name="T32" fmla="*/ 3 w 245"/>
                    <a:gd name="T33" fmla="*/ 1 h 310"/>
                    <a:gd name="T34" fmla="*/ 4 w 245"/>
                    <a:gd name="T35" fmla="*/ 1 h 310"/>
                    <a:gd name="T36" fmla="*/ 4 w 245"/>
                    <a:gd name="T37" fmla="*/ 0 h 310"/>
                    <a:gd name="T38" fmla="*/ 4 w 245"/>
                    <a:gd name="T39" fmla="*/ 0 h 310"/>
                    <a:gd name="T40" fmla="*/ 4 w 245"/>
                    <a:gd name="T41" fmla="*/ 0 h 310"/>
                    <a:gd name="T42" fmla="*/ 3 w 245"/>
                    <a:gd name="T43" fmla="*/ 0 h 310"/>
                    <a:gd name="T44" fmla="*/ 3 w 245"/>
                    <a:gd name="T45" fmla="*/ 0 h 310"/>
                    <a:gd name="T46" fmla="*/ 2 w 245"/>
                    <a:gd name="T47" fmla="*/ 0 h 310"/>
                    <a:gd name="T48" fmla="*/ 2 w 245"/>
                    <a:gd name="T49" fmla="*/ 0 h 310"/>
                    <a:gd name="T50" fmla="*/ 1 w 245"/>
                    <a:gd name="T51" fmla="*/ 0 h 310"/>
                    <a:gd name="T52" fmla="*/ 1 w 245"/>
                    <a:gd name="T53" fmla="*/ 0 h 310"/>
                    <a:gd name="T54" fmla="*/ 1 w 245"/>
                    <a:gd name="T55" fmla="*/ 0 h 310"/>
                    <a:gd name="T56" fmla="*/ 0 w 245"/>
                    <a:gd name="T57" fmla="*/ 0 h 310"/>
                    <a:gd name="T58" fmla="*/ 0 w 245"/>
                    <a:gd name="T59" fmla="*/ 0 h 310"/>
                    <a:gd name="T60" fmla="*/ 0 w 245"/>
                    <a:gd name="T61" fmla="*/ 0 h 310"/>
                    <a:gd name="T62" fmla="*/ 1 w 245"/>
                    <a:gd name="T63" fmla="*/ 0 h 310"/>
                    <a:gd name="T64" fmla="*/ 1 w 245"/>
                    <a:gd name="T65" fmla="*/ 0 h 310"/>
                    <a:gd name="T66" fmla="*/ 1 w 245"/>
                    <a:gd name="T67" fmla="*/ 0 h 310"/>
                    <a:gd name="T68" fmla="*/ 2 w 245"/>
                    <a:gd name="T69" fmla="*/ 0 h 310"/>
                    <a:gd name="T70" fmla="*/ 2 w 245"/>
                    <a:gd name="T71" fmla="*/ 0 h 310"/>
                    <a:gd name="T72" fmla="*/ 2 w 245"/>
                    <a:gd name="T73" fmla="*/ 0 h 310"/>
                    <a:gd name="T74" fmla="*/ 3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grpSp>
          <p:pic>
            <p:nvPicPr>
              <p:cNvPr id="20849" name="Picture 1139" descr="access_point_stylized_gray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 y="3642"/>
                <a:ext cx="4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31" name="Line 1140"/>
            <p:cNvSpPr>
              <a:spLocks noChangeShapeType="1"/>
            </p:cNvSpPr>
            <p:nvPr/>
          </p:nvSpPr>
          <p:spPr bwMode="auto">
            <a:xfrm rot="5400000" flipV="1">
              <a:off x="5034" y="3427"/>
              <a:ext cx="2" cy="54"/>
            </a:xfrm>
            <a:prstGeom prst="line">
              <a:avLst/>
            </a:prstGeom>
            <a:noFill/>
            <a:ln w="127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20667" name="Group 1141"/>
            <p:cNvGrpSpPr>
              <a:grpSpLocks/>
            </p:cNvGrpSpPr>
            <p:nvPr/>
          </p:nvGrpSpPr>
          <p:grpSpPr bwMode="auto">
            <a:xfrm flipH="1">
              <a:off x="3638" y="2856"/>
              <a:ext cx="261" cy="235"/>
              <a:chOff x="2839" y="3501"/>
              <a:chExt cx="755" cy="803"/>
            </a:xfrm>
          </p:grpSpPr>
          <p:pic>
            <p:nvPicPr>
              <p:cNvPr id="20846" name="Picture 1142"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47" name="Freeform 1143"/>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0668" name="Group 1144"/>
            <p:cNvGrpSpPr>
              <a:grpSpLocks/>
            </p:cNvGrpSpPr>
            <p:nvPr/>
          </p:nvGrpSpPr>
          <p:grpSpPr bwMode="auto">
            <a:xfrm flipH="1">
              <a:off x="3438" y="3121"/>
              <a:ext cx="304" cy="256"/>
              <a:chOff x="2839" y="3501"/>
              <a:chExt cx="755" cy="803"/>
            </a:xfrm>
          </p:grpSpPr>
          <p:pic>
            <p:nvPicPr>
              <p:cNvPr id="20844" name="Picture 1145" descr="desktop_computer_stylized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45" name="Freeform 1146"/>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0669" name="Group 1147"/>
            <p:cNvGrpSpPr>
              <a:grpSpLocks/>
            </p:cNvGrpSpPr>
            <p:nvPr/>
          </p:nvGrpSpPr>
          <p:grpSpPr bwMode="auto">
            <a:xfrm flipH="1">
              <a:off x="3739" y="3311"/>
              <a:ext cx="269" cy="220"/>
              <a:chOff x="2839" y="3501"/>
              <a:chExt cx="755" cy="803"/>
            </a:xfrm>
          </p:grpSpPr>
          <p:pic>
            <p:nvPicPr>
              <p:cNvPr id="20842" name="Picture 1148" descr="desktop_computer_stylized_med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43" name="Freeform 1149"/>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0670" name="Group 1150"/>
            <p:cNvGrpSpPr>
              <a:grpSpLocks/>
            </p:cNvGrpSpPr>
            <p:nvPr/>
          </p:nvGrpSpPr>
          <p:grpSpPr bwMode="auto">
            <a:xfrm>
              <a:off x="4126" y="3300"/>
              <a:ext cx="269" cy="221"/>
              <a:chOff x="2839" y="3501"/>
              <a:chExt cx="755" cy="803"/>
            </a:xfrm>
          </p:grpSpPr>
          <p:pic>
            <p:nvPicPr>
              <p:cNvPr id="20840" name="Picture 1151" descr="desktop_computer_stylized_med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41" name="Freeform 1152"/>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pic>
          <p:nvPicPr>
            <p:cNvPr id="20671" name="Picture 1153" descr="car_icon_sm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 y="1084"/>
              <a:ext cx="53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72" name="Group 1154"/>
            <p:cNvGrpSpPr>
              <a:grpSpLocks/>
            </p:cNvGrpSpPr>
            <p:nvPr/>
          </p:nvGrpSpPr>
          <p:grpSpPr bwMode="auto">
            <a:xfrm>
              <a:off x="3536" y="974"/>
              <a:ext cx="262" cy="243"/>
              <a:chOff x="2751" y="1851"/>
              <a:chExt cx="462" cy="478"/>
            </a:xfrm>
          </p:grpSpPr>
          <p:pic>
            <p:nvPicPr>
              <p:cNvPr id="20838" name="Picture 1155" descr="iphone_stylized_sm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9" name="Picture 1156" descr="antenna_radiation_stylize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673" name="Group 1157"/>
            <p:cNvGrpSpPr>
              <a:grpSpLocks/>
            </p:cNvGrpSpPr>
            <p:nvPr/>
          </p:nvGrpSpPr>
          <p:grpSpPr bwMode="auto">
            <a:xfrm>
              <a:off x="5191" y="3151"/>
              <a:ext cx="143" cy="303"/>
              <a:chOff x="4140" y="429"/>
              <a:chExt cx="1425" cy="2396"/>
            </a:xfrm>
          </p:grpSpPr>
          <p:sp>
            <p:nvSpPr>
              <p:cNvPr id="20806" name="Freeform 1158"/>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2" name="Rectangle 1159"/>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0808" name="Freeform 1160"/>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9" name="Freeform 1161"/>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5" name="Rectangle 1162"/>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20811" name="Group 1163"/>
              <p:cNvGrpSpPr>
                <a:grpSpLocks/>
              </p:cNvGrpSpPr>
              <p:nvPr/>
            </p:nvGrpSpPr>
            <p:grpSpPr bwMode="auto">
              <a:xfrm>
                <a:off x="4749" y="668"/>
                <a:ext cx="581" cy="145"/>
                <a:chOff x="614" y="2568"/>
                <a:chExt cx="725" cy="139"/>
              </a:xfrm>
            </p:grpSpPr>
            <p:sp>
              <p:nvSpPr>
                <p:cNvPr id="6501" name="AutoShape 1164"/>
                <p:cNvSpPr>
                  <a:spLocks noChangeArrowheads="1"/>
                </p:cNvSpPr>
                <p:nvPr/>
              </p:nvSpPr>
              <p:spPr bwMode="auto">
                <a:xfrm>
                  <a:off x="613" y="2566"/>
                  <a:ext cx="721" cy="14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502" name="AutoShape 1165"/>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477" name="Rectangle 1166"/>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20813" name="Group 1167"/>
              <p:cNvGrpSpPr>
                <a:grpSpLocks/>
              </p:cNvGrpSpPr>
              <p:nvPr/>
            </p:nvGrpSpPr>
            <p:grpSpPr bwMode="auto">
              <a:xfrm>
                <a:off x="4747" y="994"/>
                <a:ext cx="581" cy="134"/>
                <a:chOff x="614" y="2568"/>
                <a:chExt cx="725" cy="139"/>
              </a:xfrm>
            </p:grpSpPr>
            <p:sp>
              <p:nvSpPr>
                <p:cNvPr id="6499" name="AutoShape 1168"/>
                <p:cNvSpPr>
                  <a:spLocks noChangeArrowheads="1"/>
                </p:cNvSpPr>
                <p:nvPr/>
              </p:nvSpPr>
              <p:spPr bwMode="auto">
                <a:xfrm>
                  <a:off x="615" y="2564"/>
                  <a:ext cx="721"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500" name="AutoShape 1169"/>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479" name="Rectangle 1170"/>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80" name="Rectangle 1171"/>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20816" name="Group 1172"/>
              <p:cNvGrpSpPr>
                <a:grpSpLocks/>
              </p:cNvGrpSpPr>
              <p:nvPr/>
            </p:nvGrpSpPr>
            <p:grpSpPr bwMode="auto">
              <a:xfrm>
                <a:off x="4735" y="1627"/>
                <a:ext cx="582" cy="151"/>
                <a:chOff x="614" y="2568"/>
                <a:chExt cx="725" cy="139"/>
              </a:xfrm>
            </p:grpSpPr>
            <p:sp>
              <p:nvSpPr>
                <p:cNvPr id="6497" name="AutoShape 1173"/>
                <p:cNvSpPr>
                  <a:spLocks noChangeArrowheads="1"/>
                </p:cNvSpPr>
                <p:nvPr/>
              </p:nvSpPr>
              <p:spPr bwMode="auto">
                <a:xfrm>
                  <a:off x="618" y="2579"/>
                  <a:ext cx="720" cy="131"/>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98" name="AutoShape 1174"/>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0817" name="Freeform 1175"/>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818" name="Group 1176"/>
              <p:cNvGrpSpPr>
                <a:grpSpLocks/>
              </p:cNvGrpSpPr>
              <p:nvPr/>
            </p:nvGrpSpPr>
            <p:grpSpPr bwMode="auto">
              <a:xfrm>
                <a:off x="4739" y="1327"/>
                <a:ext cx="582" cy="139"/>
                <a:chOff x="614" y="2568"/>
                <a:chExt cx="725" cy="139"/>
              </a:xfrm>
            </p:grpSpPr>
            <p:sp>
              <p:nvSpPr>
                <p:cNvPr id="6495" name="AutoShape 1177"/>
                <p:cNvSpPr>
                  <a:spLocks noChangeArrowheads="1"/>
                </p:cNvSpPr>
                <p:nvPr/>
              </p:nvSpPr>
              <p:spPr bwMode="auto">
                <a:xfrm>
                  <a:off x="613" y="2571"/>
                  <a:ext cx="732" cy="13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96" name="AutoShape 1178"/>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484" name="Rectangle 1179"/>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0820" name="Freeform 1180"/>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21" name="Freeform 1181"/>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7" name="Oval 1182"/>
              <p:cNvSpPr>
                <a:spLocks noChangeArrowheads="1"/>
              </p:cNvSpPr>
              <p:nvPr/>
            </p:nvSpPr>
            <p:spPr bwMode="auto">
              <a:xfrm>
                <a:off x="5515" y="2611"/>
                <a:ext cx="50" cy="95"/>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0823" name="Freeform 1183"/>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9" name="AutoShape 1184"/>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90" name="AutoShape 1185"/>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91" name="Oval 1186"/>
              <p:cNvSpPr>
                <a:spLocks noChangeArrowheads="1"/>
              </p:cNvSpPr>
              <p:nvPr/>
            </p:nvSpPr>
            <p:spPr bwMode="auto">
              <a:xfrm>
                <a:off x="4309" y="2382"/>
                <a:ext cx="159" cy="142"/>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92" name="Oval 1187"/>
              <p:cNvSpPr>
                <a:spLocks noChangeArrowheads="1"/>
              </p:cNvSpPr>
              <p:nvPr/>
            </p:nvSpPr>
            <p:spPr bwMode="auto">
              <a:xfrm>
                <a:off x="4489" y="2382"/>
                <a:ext cx="159" cy="142"/>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6493" name="Oval 1188"/>
              <p:cNvSpPr>
                <a:spLocks noChangeArrowheads="1"/>
              </p:cNvSpPr>
              <p:nvPr/>
            </p:nvSpPr>
            <p:spPr bwMode="auto">
              <a:xfrm>
                <a:off x="4658" y="2382"/>
                <a:ext cx="159" cy="142"/>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94" name="Rectangle 1189"/>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20674" name="Group 1190"/>
            <p:cNvGrpSpPr>
              <a:grpSpLocks/>
            </p:cNvGrpSpPr>
            <p:nvPr/>
          </p:nvGrpSpPr>
          <p:grpSpPr bwMode="auto">
            <a:xfrm>
              <a:off x="4992" y="3341"/>
              <a:ext cx="143" cy="303"/>
              <a:chOff x="4140" y="429"/>
              <a:chExt cx="1425" cy="2396"/>
            </a:xfrm>
          </p:grpSpPr>
          <p:sp>
            <p:nvSpPr>
              <p:cNvPr id="20774" name="Freeform 1191"/>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0" name="Rectangle 119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0776" name="Freeform 1193"/>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7" name="Freeform 1194"/>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3" name="Rectangle 119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20779" name="Group 1196"/>
              <p:cNvGrpSpPr>
                <a:grpSpLocks/>
              </p:cNvGrpSpPr>
              <p:nvPr/>
            </p:nvGrpSpPr>
            <p:grpSpPr bwMode="auto">
              <a:xfrm>
                <a:off x="4749" y="668"/>
                <a:ext cx="581" cy="145"/>
                <a:chOff x="614" y="2568"/>
                <a:chExt cx="725" cy="139"/>
              </a:xfrm>
            </p:grpSpPr>
            <p:sp>
              <p:nvSpPr>
                <p:cNvPr id="6469" name="AutoShape 1197"/>
                <p:cNvSpPr>
                  <a:spLocks noChangeArrowheads="1"/>
                </p:cNvSpPr>
                <p:nvPr/>
              </p:nvSpPr>
              <p:spPr bwMode="auto">
                <a:xfrm>
                  <a:off x="613" y="2566"/>
                  <a:ext cx="721" cy="14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70" name="AutoShape 119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445" name="Rectangle 119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20781" name="Group 1200"/>
              <p:cNvGrpSpPr>
                <a:grpSpLocks/>
              </p:cNvGrpSpPr>
              <p:nvPr/>
            </p:nvGrpSpPr>
            <p:grpSpPr bwMode="auto">
              <a:xfrm>
                <a:off x="4747" y="994"/>
                <a:ext cx="581" cy="134"/>
                <a:chOff x="614" y="2568"/>
                <a:chExt cx="725" cy="139"/>
              </a:xfrm>
            </p:grpSpPr>
            <p:sp>
              <p:nvSpPr>
                <p:cNvPr id="6467" name="AutoShape 1201"/>
                <p:cNvSpPr>
                  <a:spLocks noChangeArrowheads="1"/>
                </p:cNvSpPr>
                <p:nvPr/>
              </p:nvSpPr>
              <p:spPr bwMode="auto">
                <a:xfrm>
                  <a:off x="615" y="2564"/>
                  <a:ext cx="721"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68" name="AutoShape 120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447" name="Rectangle 120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48" name="Rectangle 120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20784" name="Group 1205"/>
              <p:cNvGrpSpPr>
                <a:grpSpLocks/>
              </p:cNvGrpSpPr>
              <p:nvPr/>
            </p:nvGrpSpPr>
            <p:grpSpPr bwMode="auto">
              <a:xfrm>
                <a:off x="4735" y="1627"/>
                <a:ext cx="582" cy="151"/>
                <a:chOff x="614" y="2568"/>
                <a:chExt cx="725" cy="139"/>
              </a:xfrm>
            </p:grpSpPr>
            <p:sp>
              <p:nvSpPr>
                <p:cNvPr id="6465" name="AutoShape 1206"/>
                <p:cNvSpPr>
                  <a:spLocks noChangeArrowheads="1"/>
                </p:cNvSpPr>
                <p:nvPr/>
              </p:nvSpPr>
              <p:spPr bwMode="auto">
                <a:xfrm>
                  <a:off x="618" y="2579"/>
                  <a:ext cx="720" cy="131"/>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66" name="AutoShape 120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0785" name="Freeform 1208"/>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786" name="Group 1209"/>
              <p:cNvGrpSpPr>
                <a:grpSpLocks/>
              </p:cNvGrpSpPr>
              <p:nvPr/>
            </p:nvGrpSpPr>
            <p:grpSpPr bwMode="auto">
              <a:xfrm>
                <a:off x="4739" y="1327"/>
                <a:ext cx="582" cy="139"/>
                <a:chOff x="614" y="2568"/>
                <a:chExt cx="725" cy="139"/>
              </a:xfrm>
            </p:grpSpPr>
            <p:sp>
              <p:nvSpPr>
                <p:cNvPr id="6463" name="AutoShape 1210"/>
                <p:cNvSpPr>
                  <a:spLocks noChangeArrowheads="1"/>
                </p:cNvSpPr>
                <p:nvPr/>
              </p:nvSpPr>
              <p:spPr bwMode="auto">
                <a:xfrm>
                  <a:off x="613" y="2571"/>
                  <a:ext cx="732" cy="13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64" name="AutoShape 121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6452" name="Rectangle 121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0788" name="Freeform 1213"/>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9" name="Freeform 1214"/>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5" name="Oval 1215"/>
              <p:cNvSpPr>
                <a:spLocks noChangeArrowheads="1"/>
              </p:cNvSpPr>
              <p:nvPr/>
            </p:nvSpPr>
            <p:spPr bwMode="auto">
              <a:xfrm>
                <a:off x="5515" y="2611"/>
                <a:ext cx="50" cy="95"/>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0791" name="Freeform 1216"/>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7" name="AutoShape 121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58" name="AutoShape 121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59" name="Oval 1219"/>
              <p:cNvSpPr>
                <a:spLocks noChangeArrowheads="1"/>
              </p:cNvSpPr>
              <p:nvPr/>
            </p:nvSpPr>
            <p:spPr bwMode="auto">
              <a:xfrm>
                <a:off x="4309" y="2382"/>
                <a:ext cx="159" cy="142"/>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60" name="Oval 1220"/>
              <p:cNvSpPr>
                <a:spLocks noChangeArrowheads="1"/>
              </p:cNvSpPr>
              <p:nvPr/>
            </p:nvSpPr>
            <p:spPr bwMode="auto">
              <a:xfrm>
                <a:off x="4489" y="2382"/>
                <a:ext cx="159" cy="142"/>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6461" name="Oval 1221"/>
              <p:cNvSpPr>
                <a:spLocks noChangeArrowheads="1"/>
              </p:cNvSpPr>
              <p:nvPr/>
            </p:nvSpPr>
            <p:spPr bwMode="auto">
              <a:xfrm>
                <a:off x="4658" y="2382"/>
                <a:ext cx="159" cy="142"/>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462" name="Rectangle 122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20675" name="Group 1223"/>
            <p:cNvGrpSpPr>
              <a:grpSpLocks/>
            </p:cNvGrpSpPr>
            <p:nvPr/>
          </p:nvGrpSpPr>
          <p:grpSpPr bwMode="auto">
            <a:xfrm>
              <a:off x="3340" y="1287"/>
              <a:ext cx="337" cy="257"/>
              <a:chOff x="877" y="1008"/>
              <a:chExt cx="2747" cy="2591"/>
            </a:xfrm>
          </p:grpSpPr>
          <p:pic>
            <p:nvPicPr>
              <p:cNvPr id="20751" name="Picture 1224" descr="antenna_stylize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2" name="Picture 1225" descr="laptop_keyboar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53" name="Freeform 1226"/>
              <p:cNvSpPr>
                <a:spLocks/>
              </p:cNvSpPr>
              <p:nvPr/>
            </p:nvSpPr>
            <p:spPr bwMode="auto">
              <a:xfrm>
                <a:off x="1753" y="1603"/>
                <a:ext cx="1807" cy="1322"/>
              </a:xfrm>
              <a:custGeom>
                <a:avLst/>
                <a:gdLst>
                  <a:gd name="T0" fmla="*/ 73 w 2982"/>
                  <a:gd name="T1" fmla="*/ 0 h 2442"/>
                  <a:gd name="T2" fmla="*/ 0 w 2982"/>
                  <a:gd name="T3" fmla="*/ 149 h 2442"/>
                  <a:gd name="T4" fmla="*/ 323 w 2982"/>
                  <a:gd name="T5" fmla="*/ 210 h 2442"/>
                  <a:gd name="T6" fmla="*/ 402 w 2982"/>
                  <a:gd name="T7" fmla="*/ 27 h 2442"/>
                  <a:gd name="T8" fmla="*/ 73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754" name="Picture 1227" descr="scre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55" name="Freeform 1228"/>
              <p:cNvSpPr>
                <a:spLocks/>
              </p:cNvSpPr>
              <p:nvPr/>
            </p:nvSpPr>
            <p:spPr bwMode="auto">
              <a:xfrm>
                <a:off x="2082" y="1564"/>
                <a:ext cx="1531" cy="246"/>
              </a:xfrm>
              <a:custGeom>
                <a:avLst/>
                <a:gdLst>
                  <a:gd name="T0" fmla="*/ 2 w 2528"/>
                  <a:gd name="T1" fmla="*/ 0 h 455"/>
                  <a:gd name="T2" fmla="*/ 340 w 2528"/>
                  <a:gd name="T3" fmla="*/ 29 h 455"/>
                  <a:gd name="T4" fmla="*/ 334 w 2528"/>
                  <a:gd name="T5" fmla="*/ 39 h 455"/>
                  <a:gd name="T6" fmla="*/ 0 w 2528"/>
                  <a:gd name="T7" fmla="*/ 8 h 455"/>
                  <a:gd name="T8" fmla="*/ 2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56" name="Freeform 1229"/>
              <p:cNvSpPr>
                <a:spLocks/>
              </p:cNvSpPr>
              <p:nvPr/>
            </p:nvSpPr>
            <p:spPr bwMode="auto">
              <a:xfrm>
                <a:off x="1737" y="1562"/>
                <a:ext cx="425" cy="1024"/>
              </a:xfrm>
              <a:custGeom>
                <a:avLst/>
                <a:gdLst>
                  <a:gd name="T0" fmla="*/ 78 w 702"/>
                  <a:gd name="T1" fmla="*/ 0 h 1893"/>
                  <a:gd name="T2" fmla="*/ 0 w 702"/>
                  <a:gd name="T3" fmla="*/ 160 h 1893"/>
                  <a:gd name="T4" fmla="*/ 15 w 702"/>
                  <a:gd name="T5" fmla="*/ 162 h 1893"/>
                  <a:gd name="T6" fmla="*/ 94 w 702"/>
                  <a:gd name="T7" fmla="*/ 4 h 1893"/>
                  <a:gd name="T8" fmla="*/ 78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57" name="Freeform 1230"/>
              <p:cNvSpPr>
                <a:spLocks/>
              </p:cNvSpPr>
              <p:nvPr/>
            </p:nvSpPr>
            <p:spPr bwMode="auto">
              <a:xfrm>
                <a:off x="3144" y="1745"/>
                <a:ext cx="458" cy="1182"/>
              </a:xfrm>
              <a:custGeom>
                <a:avLst/>
                <a:gdLst>
                  <a:gd name="T0" fmla="*/ 102 w 756"/>
                  <a:gd name="T1" fmla="*/ 0 h 2184"/>
                  <a:gd name="T2" fmla="*/ 19 w 756"/>
                  <a:gd name="T3" fmla="*/ 187 h 2184"/>
                  <a:gd name="T4" fmla="*/ 0 w 756"/>
                  <a:gd name="T5" fmla="*/ 184 h 2184"/>
                  <a:gd name="T6" fmla="*/ 81 w 756"/>
                  <a:gd name="T7" fmla="*/ 6 h 2184"/>
                  <a:gd name="T8" fmla="*/ 102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58" name="Freeform 1231"/>
              <p:cNvSpPr>
                <a:spLocks/>
              </p:cNvSpPr>
              <p:nvPr/>
            </p:nvSpPr>
            <p:spPr bwMode="auto">
              <a:xfrm>
                <a:off x="1732" y="2534"/>
                <a:ext cx="1680" cy="399"/>
              </a:xfrm>
              <a:custGeom>
                <a:avLst/>
                <a:gdLst>
                  <a:gd name="T0" fmla="*/ 4 w 2773"/>
                  <a:gd name="T1" fmla="*/ 0 h 738"/>
                  <a:gd name="T2" fmla="*/ 0 w 2773"/>
                  <a:gd name="T3" fmla="*/ 9 h 738"/>
                  <a:gd name="T4" fmla="*/ 328 w 2773"/>
                  <a:gd name="T5" fmla="*/ 63 h 738"/>
                  <a:gd name="T6" fmla="*/ 320 w 2773"/>
                  <a:gd name="T7" fmla="*/ 51 h 738"/>
                  <a:gd name="T8" fmla="*/ 4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59" name="Freeform 1232"/>
              <p:cNvSpPr>
                <a:spLocks/>
              </p:cNvSpPr>
              <p:nvPr/>
            </p:nvSpPr>
            <p:spPr bwMode="auto">
              <a:xfrm>
                <a:off x="3195" y="1755"/>
                <a:ext cx="429" cy="1187"/>
              </a:xfrm>
              <a:custGeom>
                <a:avLst/>
                <a:gdLst>
                  <a:gd name="T0" fmla="*/ 127 w 637"/>
                  <a:gd name="T1" fmla="*/ 0 h 1659"/>
                  <a:gd name="T2" fmla="*/ 131 w 637"/>
                  <a:gd name="T3" fmla="*/ 0 h 1659"/>
                  <a:gd name="T4" fmla="*/ 14 w 637"/>
                  <a:gd name="T5" fmla="*/ 434 h 1659"/>
                  <a:gd name="T6" fmla="*/ 0 w 637"/>
                  <a:gd name="T7" fmla="*/ 431 h 1659"/>
                  <a:gd name="T8" fmla="*/ 127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0" name="Freeform 1233"/>
              <p:cNvSpPr>
                <a:spLocks/>
              </p:cNvSpPr>
              <p:nvPr/>
            </p:nvSpPr>
            <p:spPr bwMode="auto">
              <a:xfrm>
                <a:off x="1734" y="2587"/>
                <a:ext cx="1494" cy="394"/>
              </a:xfrm>
              <a:custGeom>
                <a:avLst/>
                <a:gdLst>
                  <a:gd name="T0" fmla="*/ 0 w 2216"/>
                  <a:gd name="T1" fmla="*/ 0 h 550"/>
                  <a:gd name="T2" fmla="*/ 2 w 2216"/>
                  <a:gd name="T3" fmla="*/ 15 h 550"/>
                  <a:gd name="T4" fmla="*/ 447 w 2216"/>
                  <a:gd name="T5" fmla="*/ 145 h 550"/>
                  <a:gd name="T6" fmla="*/ 458 w 2216"/>
                  <a:gd name="T7" fmla="*/ 13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761" name="Group 1234"/>
              <p:cNvGrpSpPr>
                <a:grpSpLocks/>
              </p:cNvGrpSpPr>
              <p:nvPr/>
            </p:nvGrpSpPr>
            <p:grpSpPr bwMode="auto">
              <a:xfrm>
                <a:off x="1709" y="3008"/>
                <a:ext cx="507" cy="234"/>
                <a:chOff x="1740" y="2642"/>
                <a:chExt cx="752" cy="327"/>
              </a:xfrm>
            </p:grpSpPr>
            <p:sp>
              <p:nvSpPr>
                <p:cNvPr id="20768" name="Freeform 1235"/>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9" name="Freeform 1236"/>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0" name="Freeform 1237"/>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1" name="Freeform 1238"/>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2" name="Freeform 1239"/>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3" name="Freeform 1240"/>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762" name="Freeform 1241"/>
              <p:cNvSpPr>
                <a:spLocks/>
              </p:cNvSpPr>
              <p:nvPr/>
            </p:nvSpPr>
            <p:spPr bwMode="auto">
              <a:xfrm>
                <a:off x="2577" y="3043"/>
                <a:ext cx="614" cy="514"/>
              </a:xfrm>
              <a:custGeom>
                <a:avLst/>
                <a:gdLst>
                  <a:gd name="T0" fmla="*/ 1 w 990"/>
                  <a:gd name="T1" fmla="*/ 131 h 792"/>
                  <a:gd name="T2" fmla="*/ 146 w 990"/>
                  <a:gd name="T3" fmla="*/ 0 h 792"/>
                  <a:gd name="T4" fmla="*/ 146 w 990"/>
                  <a:gd name="T5" fmla="*/ 10 h 792"/>
                  <a:gd name="T6" fmla="*/ 0 w 990"/>
                  <a:gd name="T7" fmla="*/ 141 h 792"/>
                  <a:gd name="T8" fmla="*/ 1 w 990"/>
                  <a:gd name="T9" fmla="*/ 131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3" name="Freeform 1242"/>
              <p:cNvSpPr>
                <a:spLocks/>
              </p:cNvSpPr>
              <p:nvPr/>
            </p:nvSpPr>
            <p:spPr bwMode="auto">
              <a:xfrm>
                <a:off x="1010" y="3084"/>
                <a:ext cx="1571" cy="469"/>
              </a:xfrm>
              <a:custGeom>
                <a:avLst/>
                <a:gdLst>
                  <a:gd name="T0" fmla="*/ 1 w 2532"/>
                  <a:gd name="T1" fmla="*/ 0 h 723"/>
                  <a:gd name="T2" fmla="*/ 6 w 2532"/>
                  <a:gd name="T3" fmla="*/ 0 h 723"/>
                  <a:gd name="T4" fmla="*/ 375 w 2532"/>
                  <a:gd name="T5" fmla="*/ 120 h 723"/>
                  <a:gd name="T6" fmla="*/ 375 w 2532"/>
                  <a:gd name="T7" fmla="*/ 128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4" name="Freeform 1243"/>
              <p:cNvSpPr>
                <a:spLocks/>
              </p:cNvSpPr>
              <p:nvPr/>
            </p:nvSpPr>
            <p:spPr bwMode="auto">
              <a:xfrm>
                <a:off x="1011" y="2998"/>
                <a:ext cx="17" cy="95"/>
              </a:xfrm>
              <a:custGeom>
                <a:avLst/>
                <a:gdLst>
                  <a:gd name="T0" fmla="*/ 5 w 26"/>
                  <a:gd name="T1" fmla="*/ 2 h 147"/>
                  <a:gd name="T2" fmla="*/ 5 w 26"/>
                  <a:gd name="T3" fmla="*/ 25 h 147"/>
                  <a:gd name="T4" fmla="*/ 0 w 26"/>
                  <a:gd name="T5" fmla="*/ 25 h 147"/>
                  <a:gd name="T6" fmla="*/ 1 w 26"/>
                  <a:gd name="T7" fmla="*/ 0 h 147"/>
                  <a:gd name="T8" fmla="*/ 5 w 26"/>
                  <a:gd name="T9" fmla="*/ 2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5" name="Freeform 1244"/>
              <p:cNvSpPr>
                <a:spLocks/>
              </p:cNvSpPr>
              <p:nvPr/>
            </p:nvSpPr>
            <p:spPr bwMode="auto">
              <a:xfrm>
                <a:off x="1012" y="2611"/>
                <a:ext cx="730" cy="393"/>
              </a:xfrm>
              <a:custGeom>
                <a:avLst/>
                <a:gdLst>
                  <a:gd name="T0" fmla="*/ 174 w 1176"/>
                  <a:gd name="T1" fmla="*/ 0 h 606"/>
                  <a:gd name="T2" fmla="*/ 0 w 1176"/>
                  <a:gd name="T3" fmla="*/ 106 h 606"/>
                  <a:gd name="T4" fmla="*/ 4 w 1176"/>
                  <a:gd name="T5" fmla="*/ 107 h 606"/>
                  <a:gd name="T6" fmla="*/ 174 w 1176"/>
                  <a:gd name="T7" fmla="*/ 3 h 606"/>
                  <a:gd name="T8" fmla="*/ 174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6" name="Freeform 1245"/>
              <p:cNvSpPr>
                <a:spLocks/>
              </p:cNvSpPr>
              <p:nvPr/>
            </p:nvSpPr>
            <p:spPr bwMode="auto">
              <a:xfrm>
                <a:off x="1061" y="3018"/>
                <a:ext cx="1490" cy="451"/>
              </a:xfrm>
              <a:custGeom>
                <a:avLst/>
                <a:gdLst>
                  <a:gd name="T0" fmla="*/ 1 w 2532"/>
                  <a:gd name="T1" fmla="*/ 0 h 723"/>
                  <a:gd name="T2" fmla="*/ 4 w 2532"/>
                  <a:gd name="T3" fmla="*/ 0 h 723"/>
                  <a:gd name="T4" fmla="*/ 304 w 2532"/>
                  <a:gd name="T5" fmla="*/ 103 h 723"/>
                  <a:gd name="T6" fmla="*/ 303 w 2532"/>
                  <a:gd name="T7" fmla="*/ 109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7" name="Freeform 1246"/>
              <p:cNvSpPr>
                <a:spLocks/>
              </p:cNvSpPr>
              <p:nvPr/>
            </p:nvSpPr>
            <p:spPr bwMode="auto">
              <a:xfrm flipV="1">
                <a:off x="2549" y="2986"/>
                <a:ext cx="608" cy="467"/>
              </a:xfrm>
              <a:custGeom>
                <a:avLst/>
                <a:gdLst>
                  <a:gd name="T0" fmla="*/ 0 w 2532"/>
                  <a:gd name="T1" fmla="*/ 0 h 723"/>
                  <a:gd name="T2" fmla="*/ 0 w 2532"/>
                  <a:gd name="T3" fmla="*/ 0 h 723"/>
                  <a:gd name="T4" fmla="*/ 8 w 2532"/>
                  <a:gd name="T5" fmla="*/ 118 h 723"/>
                  <a:gd name="T6" fmla="*/ 8 w 2532"/>
                  <a:gd name="T7" fmla="*/ 126 h 723"/>
                  <a:gd name="T8" fmla="*/ 0 w 2532"/>
                  <a:gd name="T9" fmla="*/ 4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676" name="Group 1247"/>
            <p:cNvGrpSpPr>
              <a:grpSpLocks/>
            </p:cNvGrpSpPr>
            <p:nvPr/>
          </p:nvGrpSpPr>
          <p:grpSpPr bwMode="auto">
            <a:xfrm>
              <a:off x="4329" y="3456"/>
              <a:ext cx="299" cy="257"/>
              <a:chOff x="877" y="1008"/>
              <a:chExt cx="2747" cy="2591"/>
            </a:xfrm>
          </p:grpSpPr>
          <p:pic>
            <p:nvPicPr>
              <p:cNvPr id="20728" name="Picture 1248" descr="antenna_styliz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9" name="Picture 1249" descr="laptop_keyboar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30" name="Freeform 1250"/>
              <p:cNvSpPr>
                <a:spLocks/>
              </p:cNvSpPr>
              <p:nvPr/>
            </p:nvSpPr>
            <p:spPr bwMode="auto">
              <a:xfrm>
                <a:off x="1753" y="1603"/>
                <a:ext cx="1807" cy="1322"/>
              </a:xfrm>
              <a:custGeom>
                <a:avLst/>
                <a:gdLst>
                  <a:gd name="T0" fmla="*/ 73 w 2982"/>
                  <a:gd name="T1" fmla="*/ 0 h 2442"/>
                  <a:gd name="T2" fmla="*/ 0 w 2982"/>
                  <a:gd name="T3" fmla="*/ 149 h 2442"/>
                  <a:gd name="T4" fmla="*/ 323 w 2982"/>
                  <a:gd name="T5" fmla="*/ 210 h 2442"/>
                  <a:gd name="T6" fmla="*/ 402 w 2982"/>
                  <a:gd name="T7" fmla="*/ 27 h 2442"/>
                  <a:gd name="T8" fmla="*/ 73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731" name="Picture 1251" descr="scree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32" name="Freeform 1252"/>
              <p:cNvSpPr>
                <a:spLocks/>
              </p:cNvSpPr>
              <p:nvPr/>
            </p:nvSpPr>
            <p:spPr bwMode="auto">
              <a:xfrm>
                <a:off x="2082" y="1564"/>
                <a:ext cx="1531" cy="246"/>
              </a:xfrm>
              <a:custGeom>
                <a:avLst/>
                <a:gdLst>
                  <a:gd name="T0" fmla="*/ 2 w 2528"/>
                  <a:gd name="T1" fmla="*/ 0 h 455"/>
                  <a:gd name="T2" fmla="*/ 340 w 2528"/>
                  <a:gd name="T3" fmla="*/ 29 h 455"/>
                  <a:gd name="T4" fmla="*/ 334 w 2528"/>
                  <a:gd name="T5" fmla="*/ 39 h 455"/>
                  <a:gd name="T6" fmla="*/ 0 w 2528"/>
                  <a:gd name="T7" fmla="*/ 8 h 455"/>
                  <a:gd name="T8" fmla="*/ 2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3" name="Freeform 1253"/>
              <p:cNvSpPr>
                <a:spLocks/>
              </p:cNvSpPr>
              <p:nvPr/>
            </p:nvSpPr>
            <p:spPr bwMode="auto">
              <a:xfrm>
                <a:off x="1737" y="1562"/>
                <a:ext cx="425" cy="1024"/>
              </a:xfrm>
              <a:custGeom>
                <a:avLst/>
                <a:gdLst>
                  <a:gd name="T0" fmla="*/ 78 w 702"/>
                  <a:gd name="T1" fmla="*/ 0 h 1893"/>
                  <a:gd name="T2" fmla="*/ 0 w 702"/>
                  <a:gd name="T3" fmla="*/ 160 h 1893"/>
                  <a:gd name="T4" fmla="*/ 15 w 702"/>
                  <a:gd name="T5" fmla="*/ 162 h 1893"/>
                  <a:gd name="T6" fmla="*/ 94 w 702"/>
                  <a:gd name="T7" fmla="*/ 4 h 1893"/>
                  <a:gd name="T8" fmla="*/ 78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4" name="Freeform 1254"/>
              <p:cNvSpPr>
                <a:spLocks/>
              </p:cNvSpPr>
              <p:nvPr/>
            </p:nvSpPr>
            <p:spPr bwMode="auto">
              <a:xfrm>
                <a:off x="3144" y="1745"/>
                <a:ext cx="458" cy="1182"/>
              </a:xfrm>
              <a:custGeom>
                <a:avLst/>
                <a:gdLst>
                  <a:gd name="T0" fmla="*/ 102 w 756"/>
                  <a:gd name="T1" fmla="*/ 0 h 2184"/>
                  <a:gd name="T2" fmla="*/ 19 w 756"/>
                  <a:gd name="T3" fmla="*/ 187 h 2184"/>
                  <a:gd name="T4" fmla="*/ 0 w 756"/>
                  <a:gd name="T5" fmla="*/ 184 h 2184"/>
                  <a:gd name="T6" fmla="*/ 81 w 756"/>
                  <a:gd name="T7" fmla="*/ 6 h 2184"/>
                  <a:gd name="T8" fmla="*/ 102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5" name="Freeform 1255"/>
              <p:cNvSpPr>
                <a:spLocks/>
              </p:cNvSpPr>
              <p:nvPr/>
            </p:nvSpPr>
            <p:spPr bwMode="auto">
              <a:xfrm>
                <a:off x="1732" y="2534"/>
                <a:ext cx="1680" cy="399"/>
              </a:xfrm>
              <a:custGeom>
                <a:avLst/>
                <a:gdLst>
                  <a:gd name="T0" fmla="*/ 4 w 2773"/>
                  <a:gd name="T1" fmla="*/ 0 h 738"/>
                  <a:gd name="T2" fmla="*/ 0 w 2773"/>
                  <a:gd name="T3" fmla="*/ 9 h 738"/>
                  <a:gd name="T4" fmla="*/ 328 w 2773"/>
                  <a:gd name="T5" fmla="*/ 63 h 738"/>
                  <a:gd name="T6" fmla="*/ 320 w 2773"/>
                  <a:gd name="T7" fmla="*/ 51 h 738"/>
                  <a:gd name="T8" fmla="*/ 4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6" name="Freeform 1256"/>
              <p:cNvSpPr>
                <a:spLocks/>
              </p:cNvSpPr>
              <p:nvPr/>
            </p:nvSpPr>
            <p:spPr bwMode="auto">
              <a:xfrm>
                <a:off x="3195" y="1755"/>
                <a:ext cx="429" cy="1187"/>
              </a:xfrm>
              <a:custGeom>
                <a:avLst/>
                <a:gdLst>
                  <a:gd name="T0" fmla="*/ 127 w 637"/>
                  <a:gd name="T1" fmla="*/ 0 h 1659"/>
                  <a:gd name="T2" fmla="*/ 131 w 637"/>
                  <a:gd name="T3" fmla="*/ 0 h 1659"/>
                  <a:gd name="T4" fmla="*/ 14 w 637"/>
                  <a:gd name="T5" fmla="*/ 434 h 1659"/>
                  <a:gd name="T6" fmla="*/ 0 w 637"/>
                  <a:gd name="T7" fmla="*/ 431 h 1659"/>
                  <a:gd name="T8" fmla="*/ 127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7" name="Freeform 1257"/>
              <p:cNvSpPr>
                <a:spLocks/>
              </p:cNvSpPr>
              <p:nvPr/>
            </p:nvSpPr>
            <p:spPr bwMode="auto">
              <a:xfrm>
                <a:off x="1734" y="2587"/>
                <a:ext cx="1494" cy="394"/>
              </a:xfrm>
              <a:custGeom>
                <a:avLst/>
                <a:gdLst>
                  <a:gd name="T0" fmla="*/ 0 w 2216"/>
                  <a:gd name="T1" fmla="*/ 0 h 550"/>
                  <a:gd name="T2" fmla="*/ 2 w 2216"/>
                  <a:gd name="T3" fmla="*/ 15 h 550"/>
                  <a:gd name="T4" fmla="*/ 447 w 2216"/>
                  <a:gd name="T5" fmla="*/ 145 h 550"/>
                  <a:gd name="T6" fmla="*/ 458 w 2216"/>
                  <a:gd name="T7" fmla="*/ 13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738" name="Group 1258"/>
              <p:cNvGrpSpPr>
                <a:grpSpLocks/>
              </p:cNvGrpSpPr>
              <p:nvPr/>
            </p:nvGrpSpPr>
            <p:grpSpPr bwMode="auto">
              <a:xfrm>
                <a:off x="1709" y="3008"/>
                <a:ext cx="507" cy="234"/>
                <a:chOff x="1740" y="2642"/>
                <a:chExt cx="752" cy="327"/>
              </a:xfrm>
            </p:grpSpPr>
            <p:sp>
              <p:nvSpPr>
                <p:cNvPr id="20745" name="Freeform 1259"/>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6" name="Freeform 1260"/>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7" name="Freeform 1261"/>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8" name="Freeform 1262"/>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9" name="Freeform 1263"/>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50" name="Freeform 1264"/>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739" name="Freeform 1265"/>
              <p:cNvSpPr>
                <a:spLocks/>
              </p:cNvSpPr>
              <p:nvPr/>
            </p:nvSpPr>
            <p:spPr bwMode="auto">
              <a:xfrm>
                <a:off x="2577" y="3043"/>
                <a:ext cx="614" cy="514"/>
              </a:xfrm>
              <a:custGeom>
                <a:avLst/>
                <a:gdLst>
                  <a:gd name="T0" fmla="*/ 1 w 990"/>
                  <a:gd name="T1" fmla="*/ 131 h 792"/>
                  <a:gd name="T2" fmla="*/ 146 w 990"/>
                  <a:gd name="T3" fmla="*/ 0 h 792"/>
                  <a:gd name="T4" fmla="*/ 146 w 990"/>
                  <a:gd name="T5" fmla="*/ 10 h 792"/>
                  <a:gd name="T6" fmla="*/ 0 w 990"/>
                  <a:gd name="T7" fmla="*/ 141 h 792"/>
                  <a:gd name="T8" fmla="*/ 1 w 990"/>
                  <a:gd name="T9" fmla="*/ 131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0" name="Freeform 1266"/>
              <p:cNvSpPr>
                <a:spLocks/>
              </p:cNvSpPr>
              <p:nvPr/>
            </p:nvSpPr>
            <p:spPr bwMode="auto">
              <a:xfrm>
                <a:off x="1010" y="3084"/>
                <a:ext cx="1571" cy="469"/>
              </a:xfrm>
              <a:custGeom>
                <a:avLst/>
                <a:gdLst>
                  <a:gd name="T0" fmla="*/ 1 w 2532"/>
                  <a:gd name="T1" fmla="*/ 0 h 723"/>
                  <a:gd name="T2" fmla="*/ 6 w 2532"/>
                  <a:gd name="T3" fmla="*/ 0 h 723"/>
                  <a:gd name="T4" fmla="*/ 375 w 2532"/>
                  <a:gd name="T5" fmla="*/ 120 h 723"/>
                  <a:gd name="T6" fmla="*/ 375 w 2532"/>
                  <a:gd name="T7" fmla="*/ 128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1" name="Freeform 1267"/>
              <p:cNvSpPr>
                <a:spLocks/>
              </p:cNvSpPr>
              <p:nvPr/>
            </p:nvSpPr>
            <p:spPr bwMode="auto">
              <a:xfrm>
                <a:off x="1011" y="2998"/>
                <a:ext cx="17" cy="95"/>
              </a:xfrm>
              <a:custGeom>
                <a:avLst/>
                <a:gdLst>
                  <a:gd name="T0" fmla="*/ 5 w 26"/>
                  <a:gd name="T1" fmla="*/ 2 h 147"/>
                  <a:gd name="T2" fmla="*/ 5 w 26"/>
                  <a:gd name="T3" fmla="*/ 25 h 147"/>
                  <a:gd name="T4" fmla="*/ 0 w 26"/>
                  <a:gd name="T5" fmla="*/ 25 h 147"/>
                  <a:gd name="T6" fmla="*/ 1 w 26"/>
                  <a:gd name="T7" fmla="*/ 0 h 147"/>
                  <a:gd name="T8" fmla="*/ 5 w 26"/>
                  <a:gd name="T9" fmla="*/ 2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2" name="Freeform 1268"/>
              <p:cNvSpPr>
                <a:spLocks/>
              </p:cNvSpPr>
              <p:nvPr/>
            </p:nvSpPr>
            <p:spPr bwMode="auto">
              <a:xfrm>
                <a:off x="1012" y="2611"/>
                <a:ext cx="730" cy="393"/>
              </a:xfrm>
              <a:custGeom>
                <a:avLst/>
                <a:gdLst>
                  <a:gd name="T0" fmla="*/ 174 w 1176"/>
                  <a:gd name="T1" fmla="*/ 0 h 606"/>
                  <a:gd name="T2" fmla="*/ 0 w 1176"/>
                  <a:gd name="T3" fmla="*/ 106 h 606"/>
                  <a:gd name="T4" fmla="*/ 4 w 1176"/>
                  <a:gd name="T5" fmla="*/ 107 h 606"/>
                  <a:gd name="T6" fmla="*/ 174 w 1176"/>
                  <a:gd name="T7" fmla="*/ 3 h 606"/>
                  <a:gd name="T8" fmla="*/ 174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3" name="Freeform 1269"/>
              <p:cNvSpPr>
                <a:spLocks/>
              </p:cNvSpPr>
              <p:nvPr/>
            </p:nvSpPr>
            <p:spPr bwMode="auto">
              <a:xfrm>
                <a:off x="1061" y="3018"/>
                <a:ext cx="1490" cy="451"/>
              </a:xfrm>
              <a:custGeom>
                <a:avLst/>
                <a:gdLst>
                  <a:gd name="T0" fmla="*/ 1 w 2532"/>
                  <a:gd name="T1" fmla="*/ 0 h 723"/>
                  <a:gd name="T2" fmla="*/ 4 w 2532"/>
                  <a:gd name="T3" fmla="*/ 0 h 723"/>
                  <a:gd name="T4" fmla="*/ 304 w 2532"/>
                  <a:gd name="T5" fmla="*/ 103 h 723"/>
                  <a:gd name="T6" fmla="*/ 303 w 2532"/>
                  <a:gd name="T7" fmla="*/ 109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4" name="Freeform 1270"/>
              <p:cNvSpPr>
                <a:spLocks/>
              </p:cNvSpPr>
              <p:nvPr/>
            </p:nvSpPr>
            <p:spPr bwMode="auto">
              <a:xfrm flipV="1">
                <a:off x="2549" y="2986"/>
                <a:ext cx="608" cy="467"/>
              </a:xfrm>
              <a:custGeom>
                <a:avLst/>
                <a:gdLst>
                  <a:gd name="T0" fmla="*/ 0 w 2532"/>
                  <a:gd name="T1" fmla="*/ 0 h 723"/>
                  <a:gd name="T2" fmla="*/ 0 w 2532"/>
                  <a:gd name="T3" fmla="*/ 0 h 723"/>
                  <a:gd name="T4" fmla="*/ 8 w 2532"/>
                  <a:gd name="T5" fmla="*/ 118 h 723"/>
                  <a:gd name="T6" fmla="*/ 8 w 2532"/>
                  <a:gd name="T7" fmla="*/ 126 h 723"/>
                  <a:gd name="T8" fmla="*/ 0 w 2532"/>
                  <a:gd name="T9" fmla="*/ 4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677" name="Group 1271"/>
            <p:cNvGrpSpPr>
              <a:grpSpLocks/>
            </p:cNvGrpSpPr>
            <p:nvPr/>
          </p:nvGrpSpPr>
          <p:grpSpPr bwMode="auto">
            <a:xfrm>
              <a:off x="3503" y="1916"/>
              <a:ext cx="280" cy="257"/>
              <a:chOff x="877" y="1008"/>
              <a:chExt cx="2747" cy="2591"/>
            </a:xfrm>
          </p:grpSpPr>
          <p:pic>
            <p:nvPicPr>
              <p:cNvPr id="20705" name="Picture 1272" descr="antenna_stylize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6" name="Picture 1273" descr="laptop_keyboar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7" name="Freeform 1274"/>
              <p:cNvSpPr>
                <a:spLocks/>
              </p:cNvSpPr>
              <p:nvPr/>
            </p:nvSpPr>
            <p:spPr bwMode="auto">
              <a:xfrm>
                <a:off x="1753" y="1603"/>
                <a:ext cx="1807" cy="1322"/>
              </a:xfrm>
              <a:custGeom>
                <a:avLst/>
                <a:gdLst>
                  <a:gd name="T0" fmla="*/ 73 w 2982"/>
                  <a:gd name="T1" fmla="*/ 0 h 2442"/>
                  <a:gd name="T2" fmla="*/ 0 w 2982"/>
                  <a:gd name="T3" fmla="*/ 149 h 2442"/>
                  <a:gd name="T4" fmla="*/ 323 w 2982"/>
                  <a:gd name="T5" fmla="*/ 210 h 2442"/>
                  <a:gd name="T6" fmla="*/ 402 w 2982"/>
                  <a:gd name="T7" fmla="*/ 27 h 2442"/>
                  <a:gd name="T8" fmla="*/ 73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708" name="Picture 1275" descr="screen"/>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9" name="Freeform 1276"/>
              <p:cNvSpPr>
                <a:spLocks/>
              </p:cNvSpPr>
              <p:nvPr/>
            </p:nvSpPr>
            <p:spPr bwMode="auto">
              <a:xfrm>
                <a:off x="2082" y="1564"/>
                <a:ext cx="1531" cy="246"/>
              </a:xfrm>
              <a:custGeom>
                <a:avLst/>
                <a:gdLst>
                  <a:gd name="T0" fmla="*/ 2 w 2528"/>
                  <a:gd name="T1" fmla="*/ 0 h 455"/>
                  <a:gd name="T2" fmla="*/ 340 w 2528"/>
                  <a:gd name="T3" fmla="*/ 29 h 455"/>
                  <a:gd name="T4" fmla="*/ 334 w 2528"/>
                  <a:gd name="T5" fmla="*/ 39 h 455"/>
                  <a:gd name="T6" fmla="*/ 0 w 2528"/>
                  <a:gd name="T7" fmla="*/ 8 h 455"/>
                  <a:gd name="T8" fmla="*/ 2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0" name="Freeform 1277"/>
              <p:cNvSpPr>
                <a:spLocks/>
              </p:cNvSpPr>
              <p:nvPr/>
            </p:nvSpPr>
            <p:spPr bwMode="auto">
              <a:xfrm>
                <a:off x="1737" y="1562"/>
                <a:ext cx="425" cy="1024"/>
              </a:xfrm>
              <a:custGeom>
                <a:avLst/>
                <a:gdLst>
                  <a:gd name="T0" fmla="*/ 78 w 702"/>
                  <a:gd name="T1" fmla="*/ 0 h 1893"/>
                  <a:gd name="T2" fmla="*/ 0 w 702"/>
                  <a:gd name="T3" fmla="*/ 160 h 1893"/>
                  <a:gd name="T4" fmla="*/ 15 w 702"/>
                  <a:gd name="T5" fmla="*/ 162 h 1893"/>
                  <a:gd name="T6" fmla="*/ 94 w 702"/>
                  <a:gd name="T7" fmla="*/ 4 h 1893"/>
                  <a:gd name="T8" fmla="*/ 78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1" name="Freeform 1278"/>
              <p:cNvSpPr>
                <a:spLocks/>
              </p:cNvSpPr>
              <p:nvPr/>
            </p:nvSpPr>
            <p:spPr bwMode="auto">
              <a:xfrm>
                <a:off x="3144" y="1745"/>
                <a:ext cx="458" cy="1182"/>
              </a:xfrm>
              <a:custGeom>
                <a:avLst/>
                <a:gdLst>
                  <a:gd name="T0" fmla="*/ 102 w 756"/>
                  <a:gd name="T1" fmla="*/ 0 h 2184"/>
                  <a:gd name="T2" fmla="*/ 19 w 756"/>
                  <a:gd name="T3" fmla="*/ 187 h 2184"/>
                  <a:gd name="T4" fmla="*/ 0 w 756"/>
                  <a:gd name="T5" fmla="*/ 184 h 2184"/>
                  <a:gd name="T6" fmla="*/ 81 w 756"/>
                  <a:gd name="T7" fmla="*/ 6 h 2184"/>
                  <a:gd name="T8" fmla="*/ 102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2" name="Freeform 1279"/>
              <p:cNvSpPr>
                <a:spLocks/>
              </p:cNvSpPr>
              <p:nvPr/>
            </p:nvSpPr>
            <p:spPr bwMode="auto">
              <a:xfrm>
                <a:off x="1732" y="2534"/>
                <a:ext cx="1680" cy="399"/>
              </a:xfrm>
              <a:custGeom>
                <a:avLst/>
                <a:gdLst>
                  <a:gd name="T0" fmla="*/ 4 w 2773"/>
                  <a:gd name="T1" fmla="*/ 0 h 738"/>
                  <a:gd name="T2" fmla="*/ 0 w 2773"/>
                  <a:gd name="T3" fmla="*/ 9 h 738"/>
                  <a:gd name="T4" fmla="*/ 328 w 2773"/>
                  <a:gd name="T5" fmla="*/ 63 h 738"/>
                  <a:gd name="T6" fmla="*/ 320 w 2773"/>
                  <a:gd name="T7" fmla="*/ 51 h 738"/>
                  <a:gd name="T8" fmla="*/ 4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3" name="Freeform 1280"/>
              <p:cNvSpPr>
                <a:spLocks/>
              </p:cNvSpPr>
              <p:nvPr/>
            </p:nvSpPr>
            <p:spPr bwMode="auto">
              <a:xfrm>
                <a:off x="3195" y="1755"/>
                <a:ext cx="429" cy="1187"/>
              </a:xfrm>
              <a:custGeom>
                <a:avLst/>
                <a:gdLst>
                  <a:gd name="T0" fmla="*/ 127 w 637"/>
                  <a:gd name="T1" fmla="*/ 0 h 1659"/>
                  <a:gd name="T2" fmla="*/ 131 w 637"/>
                  <a:gd name="T3" fmla="*/ 0 h 1659"/>
                  <a:gd name="T4" fmla="*/ 14 w 637"/>
                  <a:gd name="T5" fmla="*/ 434 h 1659"/>
                  <a:gd name="T6" fmla="*/ 0 w 637"/>
                  <a:gd name="T7" fmla="*/ 431 h 1659"/>
                  <a:gd name="T8" fmla="*/ 127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4" name="Freeform 1281"/>
              <p:cNvSpPr>
                <a:spLocks/>
              </p:cNvSpPr>
              <p:nvPr/>
            </p:nvSpPr>
            <p:spPr bwMode="auto">
              <a:xfrm>
                <a:off x="1734" y="2587"/>
                <a:ext cx="1494" cy="394"/>
              </a:xfrm>
              <a:custGeom>
                <a:avLst/>
                <a:gdLst>
                  <a:gd name="T0" fmla="*/ 0 w 2216"/>
                  <a:gd name="T1" fmla="*/ 0 h 550"/>
                  <a:gd name="T2" fmla="*/ 2 w 2216"/>
                  <a:gd name="T3" fmla="*/ 15 h 550"/>
                  <a:gd name="T4" fmla="*/ 447 w 2216"/>
                  <a:gd name="T5" fmla="*/ 145 h 550"/>
                  <a:gd name="T6" fmla="*/ 458 w 2216"/>
                  <a:gd name="T7" fmla="*/ 13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715" name="Group 1282"/>
              <p:cNvGrpSpPr>
                <a:grpSpLocks/>
              </p:cNvGrpSpPr>
              <p:nvPr/>
            </p:nvGrpSpPr>
            <p:grpSpPr bwMode="auto">
              <a:xfrm>
                <a:off x="1709" y="3008"/>
                <a:ext cx="507" cy="234"/>
                <a:chOff x="1740" y="2642"/>
                <a:chExt cx="752" cy="327"/>
              </a:xfrm>
            </p:grpSpPr>
            <p:sp>
              <p:nvSpPr>
                <p:cNvPr id="20722" name="Freeform 1283"/>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23" name="Freeform 1284"/>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24" name="Freeform 1285"/>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25" name="Freeform 1286"/>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26" name="Freeform 1287"/>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27" name="Freeform 1288"/>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716" name="Freeform 1289"/>
              <p:cNvSpPr>
                <a:spLocks/>
              </p:cNvSpPr>
              <p:nvPr/>
            </p:nvSpPr>
            <p:spPr bwMode="auto">
              <a:xfrm>
                <a:off x="2577" y="3043"/>
                <a:ext cx="614" cy="514"/>
              </a:xfrm>
              <a:custGeom>
                <a:avLst/>
                <a:gdLst>
                  <a:gd name="T0" fmla="*/ 1 w 990"/>
                  <a:gd name="T1" fmla="*/ 131 h 792"/>
                  <a:gd name="T2" fmla="*/ 146 w 990"/>
                  <a:gd name="T3" fmla="*/ 0 h 792"/>
                  <a:gd name="T4" fmla="*/ 146 w 990"/>
                  <a:gd name="T5" fmla="*/ 10 h 792"/>
                  <a:gd name="T6" fmla="*/ 0 w 990"/>
                  <a:gd name="T7" fmla="*/ 141 h 792"/>
                  <a:gd name="T8" fmla="*/ 1 w 990"/>
                  <a:gd name="T9" fmla="*/ 131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7" name="Freeform 1290"/>
              <p:cNvSpPr>
                <a:spLocks/>
              </p:cNvSpPr>
              <p:nvPr/>
            </p:nvSpPr>
            <p:spPr bwMode="auto">
              <a:xfrm>
                <a:off x="1010" y="3084"/>
                <a:ext cx="1571" cy="469"/>
              </a:xfrm>
              <a:custGeom>
                <a:avLst/>
                <a:gdLst>
                  <a:gd name="T0" fmla="*/ 1 w 2532"/>
                  <a:gd name="T1" fmla="*/ 0 h 723"/>
                  <a:gd name="T2" fmla="*/ 6 w 2532"/>
                  <a:gd name="T3" fmla="*/ 0 h 723"/>
                  <a:gd name="T4" fmla="*/ 375 w 2532"/>
                  <a:gd name="T5" fmla="*/ 120 h 723"/>
                  <a:gd name="T6" fmla="*/ 375 w 2532"/>
                  <a:gd name="T7" fmla="*/ 128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8" name="Freeform 1291"/>
              <p:cNvSpPr>
                <a:spLocks/>
              </p:cNvSpPr>
              <p:nvPr/>
            </p:nvSpPr>
            <p:spPr bwMode="auto">
              <a:xfrm>
                <a:off x="1011" y="2998"/>
                <a:ext cx="17" cy="95"/>
              </a:xfrm>
              <a:custGeom>
                <a:avLst/>
                <a:gdLst>
                  <a:gd name="T0" fmla="*/ 5 w 26"/>
                  <a:gd name="T1" fmla="*/ 2 h 147"/>
                  <a:gd name="T2" fmla="*/ 5 w 26"/>
                  <a:gd name="T3" fmla="*/ 25 h 147"/>
                  <a:gd name="T4" fmla="*/ 0 w 26"/>
                  <a:gd name="T5" fmla="*/ 25 h 147"/>
                  <a:gd name="T6" fmla="*/ 1 w 26"/>
                  <a:gd name="T7" fmla="*/ 0 h 147"/>
                  <a:gd name="T8" fmla="*/ 5 w 26"/>
                  <a:gd name="T9" fmla="*/ 2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9" name="Freeform 1292"/>
              <p:cNvSpPr>
                <a:spLocks/>
              </p:cNvSpPr>
              <p:nvPr/>
            </p:nvSpPr>
            <p:spPr bwMode="auto">
              <a:xfrm>
                <a:off x="1012" y="2611"/>
                <a:ext cx="730" cy="393"/>
              </a:xfrm>
              <a:custGeom>
                <a:avLst/>
                <a:gdLst>
                  <a:gd name="T0" fmla="*/ 174 w 1176"/>
                  <a:gd name="T1" fmla="*/ 0 h 606"/>
                  <a:gd name="T2" fmla="*/ 0 w 1176"/>
                  <a:gd name="T3" fmla="*/ 106 h 606"/>
                  <a:gd name="T4" fmla="*/ 4 w 1176"/>
                  <a:gd name="T5" fmla="*/ 107 h 606"/>
                  <a:gd name="T6" fmla="*/ 174 w 1176"/>
                  <a:gd name="T7" fmla="*/ 3 h 606"/>
                  <a:gd name="T8" fmla="*/ 174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20" name="Freeform 1293"/>
              <p:cNvSpPr>
                <a:spLocks/>
              </p:cNvSpPr>
              <p:nvPr/>
            </p:nvSpPr>
            <p:spPr bwMode="auto">
              <a:xfrm>
                <a:off x="1061" y="3018"/>
                <a:ext cx="1490" cy="451"/>
              </a:xfrm>
              <a:custGeom>
                <a:avLst/>
                <a:gdLst>
                  <a:gd name="T0" fmla="*/ 1 w 2532"/>
                  <a:gd name="T1" fmla="*/ 0 h 723"/>
                  <a:gd name="T2" fmla="*/ 4 w 2532"/>
                  <a:gd name="T3" fmla="*/ 0 h 723"/>
                  <a:gd name="T4" fmla="*/ 304 w 2532"/>
                  <a:gd name="T5" fmla="*/ 103 h 723"/>
                  <a:gd name="T6" fmla="*/ 303 w 2532"/>
                  <a:gd name="T7" fmla="*/ 109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21" name="Freeform 1294"/>
              <p:cNvSpPr>
                <a:spLocks/>
              </p:cNvSpPr>
              <p:nvPr/>
            </p:nvSpPr>
            <p:spPr bwMode="auto">
              <a:xfrm flipV="1">
                <a:off x="2549" y="2986"/>
                <a:ext cx="608" cy="467"/>
              </a:xfrm>
              <a:custGeom>
                <a:avLst/>
                <a:gdLst>
                  <a:gd name="T0" fmla="*/ 0 w 2532"/>
                  <a:gd name="T1" fmla="*/ 0 h 723"/>
                  <a:gd name="T2" fmla="*/ 0 w 2532"/>
                  <a:gd name="T3" fmla="*/ 0 h 723"/>
                  <a:gd name="T4" fmla="*/ 8 w 2532"/>
                  <a:gd name="T5" fmla="*/ 118 h 723"/>
                  <a:gd name="T6" fmla="*/ 8 w 2532"/>
                  <a:gd name="T7" fmla="*/ 126 h 723"/>
                  <a:gd name="T8" fmla="*/ 0 w 2532"/>
                  <a:gd name="T9" fmla="*/ 4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678" name="Group 1295"/>
            <p:cNvGrpSpPr>
              <a:grpSpLocks/>
            </p:cNvGrpSpPr>
            <p:nvPr/>
          </p:nvGrpSpPr>
          <p:grpSpPr bwMode="auto">
            <a:xfrm flipH="1">
              <a:off x="3742" y="2030"/>
              <a:ext cx="261" cy="235"/>
              <a:chOff x="2839" y="3501"/>
              <a:chExt cx="755" cy="803"/>
            </a:xfrm>
          </p:grpSpPr>
          <p:pic>
            <p:nvPicPr>
              <p:cNvPr id="20703" name="Picture 1296"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4" name="Freeform 1297"/>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0679" name="Group 1298"/>
            <p:cNvGrpSpPr>
              <a:grpSpLocks/>
            </p:cNvGrpSpPr>
            <p:nvPr/>
          </p:nvGrpSpPr>
          <p:grpSpPr bwMode="auto">
            <a:xfrm>
              <a:off x="4603" y="3416"/>
              <a:ext cx="299" cy="257"/>
              <a:chOff x="877" y="1008"/>
              <a:chExt cx="2747" cy="2591"/>
            </a:xfrm>
          </p:grpSpPr>
          <p:pic>
            <p:nvPicPr>
              <p:cNvPr id="20680" name="Picture 1299" descr="antenna_styliz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1" name="Picture 1300" descr="laptop_keyboar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2" name="Freeform 1301"/>
              <p:cNvSpPr>
                <a:spLocks/>
              </p:cNvSpPr>
              <p:nvPr/>
            </p:nvSpPr>
            <p:spPr bwMode="auto">
              <a:xfrm>
                <a:off x="1753" y="1603"/>
                <a:ext cx="1807" cy="1322"/>
              </a:xfrm>
              <a:custGeom>
                <a:avLst/>
                <a:gdLst>
                  <a:gd name="T0" fmla="*/ 73 w 2982"/>
                  <a:gd name="T1" fmla="*/ 0 h 2442"/>
                  <a:gd name="T2" fmla="*/ 0 w 2982"/>
                  <a:gd name="T3" fmla="*/ 149 h 2442"/>
                  <a:gd name="T4" fmla="*/ 323 w 2982"/>
                  <a:gd name="T5" fmla="*/ 210 h 2442"/>
                  <a:gd name="T6" fmla="*/ 402 w 2982"/>
                  <a:gd name="T7" fmla="*/ 27 h 2442"/>
                  <a:gd name="T8" fmla="*/ 73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683" name="Picture 1302" descr="scree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4" name="Freeform 1303"/>
              <p:cNvSpPr>
                <a:spLocks/>
              </p:cNvSpPr>
              <p:nvPr/>
            </p:nvSpPr>
            <p:spPr bwMode="auto">
              <a:xfrm>
                <a:off x="2082" y="1564"/>
                <a:ext cx="1531" cy="246"/>
              </a:xfrm>
              <a:custGeom>
                <a:avLst/>
                <a:gdLst>
                  <a:gd name="T0" fmla="*/ 2 w 2528"/>
                  <a:gd name="T1" fmla="*/ 0 h 455"/>
                  <a:gd name="T2" fmla="*/ 340 w 2528"/>
                  <a:gd name="T3" fmla="*/ 29 h 455"/>
                  <a:gd name="T4" fmla="*/ 334 w 2528"/>
                  <a:gd name="T5" fmla="*/ 39 h 455"/>
                  <a:gd name="T6" fmla="*/ 0 w 2528"/>
                  <a:gd name="T7" fmla="*/ 8 h 455"/>
                  <a:gd name="T8" fmla="*/ 2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5" name="Freeform 1304"/>
              <p:cNvSpPr>
                <a:spLocks/>
              </p:cNvSpPr>
              <p:nvPr/>
            </p:nvSpPr>
            <p:spPr bwMode="auto">
              <a:xfrm>
                <a:off x="1737" y="1562"/>
                <a:ext cx="425" cy="1024"/>
              </a:xfrm>
              <a:custGeom>
                <a:avLst/>
                <a:gdLst>
                  <a:gd name="T0" fmla="*/ 78 w 702"/>
                  <a:gd name="T1" fmla="*/ 0 h 1893"/>
                  <a:gd name="T2" fmla="*/ 0 w 702"/>
                  <a:gd name="T3" fmla="*/ 160 h 1893"/>
                  <a:gd name="T4" fmla="*/ 15 w 702"/>
                  <a:gd name="T5" fmla="*/ 162 h 1893"/>
                  <a:gd name="T6" fmla="*/ 94 w 702"/>
                  <a:gd name="T7" fmla="*/ 4 h 1893"/>
                  <a:gd name="T8" fmla="*/ 78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6" name="Freeform 1305"/>
              <p:cNvSpPr>
                <a:spLocks/>
              </p:cNvSpPr>
              <p:nvPr/>
            </p:nvSpPr>
            <p:spPr bwMode="auto">
              <a:xfrm>
                <a:off x="3144" y="1745"/>
                <a:ext cx="458" cy="1182"/>
              </a:xfrm>
              <a:custGeom>
                <a:avLst/>
                <a:gdLst>
                  <a:gd name="T0" fmla="*/ 102 w 756"/>
                  <a:gd name="T1" fmla="*/ 0 h 2184"/>
                  <a:gd name="T2" fmla="*/ 19 w 756"/>
                  <a:gd name="T3" fmla="*/ 187 h 2184"/>
                  <a:gd name="T4" fmla="*/ 0 w 756"/>
                  <a:gd name="T5" fmla="*/ 184 h 2184"/>
                  <a:gd name="T6" fmla="*/ 81 w 756"/>
                  <a:gd name="T7" fmla="*/ 6 h 2184"/>
                  <a:gd name="T8" fmla="*/ 102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7" name="Freeform 1306"/>
              <p:cNvSpPr>
                <a:spLocks/>
              </p:cNvSpPr>
              <p:nvPr/>
            </p:nvSpPr>
            <p:spPr bwMode="auto">
              <a:xfrm>
                <a:off x="1732" y="2534"/>
                <a:ext cx="1680" cy="399"/>
              </a:xfrm>
              <a:custGeom>
                <a:avLst/>
                <a:gdLst>
                  <a:gd name="T0" fmla="*/ 4 w 2773"/>
                  <a:gd name="T1" fmla="*/ 0 h 738"/>
                  <a:gd name="T2" fmla="*/ 0 w 2773"/>
                  <a:gd name="T3" fmla="*/ 9 h 738"/>
                  <a:gd name="T4" fmla="*/ 328 w 2773"/>
                  <a:gd name="T5" fmla="*/ 63 h 738"/>
                  <a:gd name="T6" fmla="*/ 320 w 2773"/>
                  <a:gd name="T7" fmla="*/ 51 h 738"/>
                  <a:gd name="T8" fmla="*/ 4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8" name="Freeform 1307"/>
              <p:cNvSpPr>
                <a:spLocks/>
              </p:cNvSpPr>
              <p:nvPr/>
            </p:nvSpPr>
            <p:spPr bwMode="auto">
              <a:xfrm>
                <a:off x="3195" y="1755"/>
                <a:ext cx="429" cy="1187"/>
              </a:xfrm>
              <a:custGeom>
                <a:avLst/>
                <a:gdLst>
                  <a:gd name="T0" fmla="*/ 127 w 637"/>
                  <a:gd name="T1" fmla="*/ 0 h 1659"/>
                  <a:gd name="T2" fmla="*/ 131 w 637"/>
                  <a:gd name="T3" fmla="*/ 0 h 1659"/>
                  <a:gd name="T4" fmla="*/ 14 w 637"/>
                  <a:gd name="T5" fmla="*/ 434 h 1659"/>
                  <a:gd name="T6" fmla="*/ 0 w 637"/>
                  <a:gd name="T7" fmla="*/ 431 h 1659"/>
                  <a:gd name="T8" fmla="*/ 127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9" name="Freeform 1308"/>
              <p:cNvSpPr>
                <a:spLocks/>
              </p:cNvSpPr>
              <p:nvPr/>
            </p:nvSpPr>
            <p:spPr bwMode="auto">
              <a:xfrm>
                <a:off x="1734" y="2587"/>
                <a:ext cx="1494" cy="394"/>
              </a:xfrm>
              <a:custGeom>
                <a:avLst/>
                <a:gdLst>
                  <a:gd name="T0" fmla="*/ 0 w 2216"/>
                  <a:gd name="T1" fmla="*/ 0 h 550"/>
                  <a:gd name="T2" fmla="*/ 2 w 2216"/>
                  <a:gd name="T3" fmla="*/ 15 h 550"/>
                  <a:gd name="T4" fmla="*/ 447 w 2216"/>
                  <a:gd name="T5" fmla="*/ 145 h 550"/>
                  <a:gd name="T6" fmla="*/ 458 w 2216"/>
                  <a:gd name="T7" fmla="*/ 13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690" name="Group 1309"/>
              <p:cNvGrpSpPr>
                <a:grpSpLocks/>
              </p:cNvGrpSpPr>
              <p:nvPr/>
            </p:nvGrpSpPr>
            <p:grpSpPr bwMode="auto">
              <a:xfrm>
                <a:off x="1709" y="3008"/>
                <a:ext cx="507" cy="234"/>
                <a:chOff x="1740" y="2642"/>
                <a:chExt cx="752" cy="327"/>
              </a:xfrm>
            </p:grpSpPr>
            <p:sp>
              <p:nvSpPr>
                <p:cNvPr id="20697" name="Freeform 1310"/>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8" name="Freeform 1311"/>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9" name="Freeform 1312"/>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0" name="Freeform 1313"/>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1" name="Freeform 1314"/>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2" name="Freeform 1315"/>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691" name="Freeform 1316"/>
              <p:cNvSpPr>
                <a:spLocks/>
              </p:cNvSpPr>
              <p:nvPr/>
            </p:nvSpPr>
            <p:spPr bwMode="auto">
              <a:xfrm>
                <a:off x="2577" y="3043"/>
                <a:ext cx="614" cy="514"/>
              </a:xfrm>
              <a:custGeom>
                <a:avLst/>
                <a:gdLst>
                  <a:gd name="T0" fmla="*/ 1 w 990"/>
                  <a:gd name="T1" fmla="*/ 131 h 792"/>
                  <a:gd name="T2" fmla="*/ 146 w 990"/>
                  <a:gd name="T3" fmla="*/ 0 h 792"/>
                  <a:gd name="T4" fmla="*/ 146 w 990"/>
                  <a:gd name="T5" fmla="*/ 10 h 792"/>
                  <a:gd name="T6" fmla="*/ 0 w 990"/>
                  <a:gd name="T7" fmla="*/ 141 h 792"/>
                  <a:gd name="T8" fmla="*/ 1 w 990"/>
                  <a:gd name="T9" fmla="*/ 131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2" name="Freeform 1317"/>
              <p:cNvSpPr>
                <a:spLocks/>
              </p:cNvSpPr>
              <p:nvPr/>
            </p:nvSpPr>
            <p:spPr bwMode="auto">
              <a:xfrm>
                <a:off x="1010" y="3084"/>
                <a:ext cx="1571" cy="469"/>
              </a:xfrm>
              <a:custGeom>
                <a:avLst/>
                <a:gdLst>
                  <a:gd name="T0" fmla="*/ 1 w 2532"/>
                  <a:gd name="T1" fmla="*/ 0 h 723"/>
                  <a:gd name="T2" fmla="*/ 6 w 2532"/>
                  <a:gd name="T3" fmla="*/ 0 h 723"/>
                  <a:gd name="T4" fmla="*/ 375 w 2532"/>
                  <a:gd name="T5" fmla="*/ 120 h 723"/>
                  <a:gd name="T6" fmla="*/ 375 w 2532"/>
                  <a:gd name="T7" fmla="*/ 128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3" name="Freeform 1318"/>
              <p:cNvSpPr>
                <a:spLocks/>
              </p:cNvSpPr>
              <p:nvPr/>
            </p:nvSpPr>
            <p:spPr bwMode="auto">
              <a:xfrm>
                <a:off x="1011" y="2998"/>
                <a:ext cx="17" cy="95"/>
              </a:xfrm>
              <a:custGeom>
                <a:avLst/>
                <a:gdLst>
                  <a:gd name="T0" fmla="*/ 5 w 26"/>
                  <a:gd name="T1" fmla="*/ 2 h 147"/>
                  <a:gd name="T2" fmla="*/ 5 w 26"/>
                  <a:gd name="T3" fmla="*/ 25 h 147"/>
                  <a:gd name="T4" fmla="*/ 0 w 26"/>
                  <a:gd name="T5" fmla="*/ 25 h 147"/>
                  <a:gd name="T6" fmla="*/ 1 w 26"/>
                  <a:gd name="T7" fmla="*/ 0 h 147"/>
                  <a:gd name="T8" fmla="*/ 5 w 26"/>
                  <a:gd name="T9" fmla="*/ 2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4" name="Freeform 1319"/>
              <p:cNvSpPr>
                <a:spLocks/>
              </p:cNvSpPr>
              <p:nvPr/>
            </p:nvSpPr>
            <p:spPr bwMode="auto">
              <a:xfrm>
                <a:off x="1012" y="2611"/>
                <a:ext cx="730" cy="393"/>
              </a:xfrm>
              <a:custGeom>
                <a:avLst/>
                <a:gdLst>
                  <a:gd name="T0" fmla="*/ 174 w 1176"/>
                  <a:gd name="T1" fmla="*/ 0 h 606"/>
                  <a:gd name="T2" fmla="*/ 0 w 1176"/>
                  <a:gd name="T3" fmla="*/ 106 h 606"/>
                  <a:gd name="T4" fmla="*/ 4 w 1176"/>
                  <a:gd name="T5" fmla="*/ 107 h 606"/>
                  <a:gd name="T6" fmla="*/ 174 w 1176"/>
                  <a:gd name="T7" fmla="*/ 3 h 606"/>
                  <a:gd name="T8" fmla="*/ 174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5" name="Freeform 1320"/>
              <p:cNvSpPr>
                <a:spLocks/>
              </p:cNvSpPr>
              <p:nvPr/>
            </p:nvSpPr>
            <p:spPr bwMode="auto">
              <a:xfrm>
                <a:off x="1061" y="3018"/>
                <a:ext cx="1490" cy="451"/>
              </a:xfrm>
              <a:custGeom>
                <a:avLst/>
                <a:gdLst>
                  <a:gd name="T0" fmla="*/ 1 w 2532"/>
                  <a:gd name="T1" fmla="*/ 0 h 723"/>
                  <a:gd name="T2" fmla="*/ 4 w 2532"/>
                  <a:gd name="T3" fmla="*/ 0 h 723"/>
                  <a:gd name="T4" fmla="*/ 304 w 2532"/>
                  <a:gd name="T5" fmla="*/ 103 h 723"/>
                  <a:gd name="T6" fmla="*/ 303 w 2532"/>
                  <a:gd name="T7" fmla="*/ 109 h 723"/>
                  <a:gd name="T8" fmla="*/ 0 w 2532"/>
                  <a:gd name="T9" fmla="*/ 4 h 723"/>
                  <a:gd name="T10" fmla="*/ 1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6" name="Freeform 1321"/>
              <p:cNvSpPr>
                <a:spLocks/>
              </p:cNvSpPr>
              <p:nvPr/>
            </p:nvSpPr>
            <p:spPr bwMode="auto">
              <a:xfrm flipV="1">
                <a:off x="2549" y="2986"/>
                <a:ext cx="608" cy="467"/>
              </a:xfrm>
              <a:custGeom>
                <a:avLst/>
                <a:gdLst>
                  <a:gd name="T0" fmla="*/ 0 w 2532"/>
                  <a:gd name="T1" fmla="*/ 0 h 723"/>
                  <a:gd name="T2" fmla="*/ 0 w 2532"/>
                  <a:gd name="T3" fmla="*/ 0 h 723"/>
                  <a:gd name="T4" fmla="*/ 8 w 2532"/>
                  <a:gd name="T5" fmla="*/ 118 h 723"/>
                  <a:gd name="T6" fmla="*/ 8 w 2532"/>
                  <a:gd name="T7" fmla="*/ 126 h 723"/>
                  <a:gd name="T8" fmla="*/ 0 w 2532"/>
                  <a:gd name="T9" fmla="*/ 4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6151" name="Rectangle 3"/>
          <p:cNvSpPr>
            <a:spLocks noGrp="1" noChangeArrowheads="1"/>
          </p:cNvSpPr>
          <p:nvPr>
            <p:ph type="body" sz="half" idx="1"/>
          </p:nvPr>
        </p:nvSpPr>
        <p:spPr>
          <a:xfrm>
            <a:off x="438150" y="1400175"/>
            <a:ext cx="3971925" cy="5114925"/>
          </a:xfrm>
        </p:spPr>
        <p:txBody>
          <a:bodyPr>
            <a:normAutofit lnSpcReduction="10000"/>
          </a:bodyPr>
          <a:lstStyle/>
          <a:p>
            <a:r>
              <a:rPr lang="en-US" altLang="en-US" smtClean="0"/>
              <a:t>reliable, in-order delivery (TCP)</a:t>
            </a:r>
          </a:p>
          <a:p>
            <a:pPr lvl="1"/>
            <a:r>
              <a:rPr lang="en-US" altLang="en-US" smtClean="0"/>
              <a:t>congestion control </a:t>
            </a:r>
          </a:p>
          <a:p>
            <a:pPr lvl="1"/>
            <a:r>
              <a:rPr lang="en-US" altLang="en-US" smtClean="0"/>
              <a:t>flow control</a:t>
            </a:r>
          </a:p>
          <a:p>
            <a:pPr lvl="1"/>
            <a:r>
              <a:rPr lang="en-US" altLang="en-US" smtClean="0"/>
              <a:t>connection setup</a:t>
            </a:r>
            <a:endParaRPr lang="en-US" altLang="en-US" sz="2800" smtClean="0"/>
          </a:p>
          <a:p>
            <a:r>
              <a:rPr lang="en-US" altLang="en-US" smtClean="0"/>
              <a:t>unreliable, unordered delivery: UDP</a:t>
            </a:r>
          </a:p>
          <a:p>
            <a:pPr lvl="1"/>
            <a:r>
              <a:rPr lang="en-US" altLang="en-US" smtClean="0"/>
              <a:t>no-frills extension of </a:t>
            </a:r>
            <a:r>
              <a:rPr lang="ja-JP" altLang="en-US" smtClean="0"/>
              <a:t>“</a:t>
            </a:r>
            <a:r>
              <a:rPr lang="en-US" altLang="ja-JP" smtClean="0"/>
              <a:t>best-effort</a:t>
            </a:r>
            <a:r>
              <a:rPr lang="ja-JP" altLang="en-US" smtClean="0"/>
              <a:t>”</a:t>
            </a:r>
            <a:r>
              <a:rPr lang="en-US" altLang="ja-JP" smtClean="0"/>
              <a:t> IP</a:t>
            </a:r>
          </a:p>
          <a:p>
            <a:r>
              <a:rPr lang="en-US" altLang="en-US" smtClean="0"/>
              <a:t>services not available: </a:t>
            </a:r>
          </a:p>
          <a:p>
            <a:pPr lvl="1"/>
            <a:r>
              <a:rPr lang="en-US" altLang="en-US" smtClean="0"/>
              <a:t>delay guarantees</a:t>
            </a:r>
          </a:p>
          <a:p>
            <a:pPr lvl="1"/>
            <a:r>
              <a:rPr lang="en-US" altLang="en-US" smtClean="0"/>
              <a:t>bandwidth guarantees</a:t>
            </a:r>
          </a:p>
        </p:txBody>
      </p:sp>
      <p:sp>
        <p:nvSpPr>
          <p:cNvPr id="6152" name="Line 677"/>
          <p:cNvSpPr>
            <a:spLocks noChangeShapeType="1"/>
          </p:cNvSpPr>
          <p:nvPr/>
        </p:nvSpPr>
        <p:spPr bwMode="auto">
          <a:xfrm>
            <a:off x="6456363" y="2490788"/>
            <a:ext cx="509587" cy="3175"/>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153" name="Line 683"/>
          <p:cNvSpPr>
            <a:spLocks noChangeShapeType="1"/>
          </p:cNvSpPr>
          <p:nvPr/>
        </p:nvSpPr>
        <p:spPr bwMode="auto">
          <a:xfrm>
            <a:off x="7091363" y="4600575"/>
            <a:ext cx="390525" cy="18415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154" name="Line 684"/>
          <p:cNvSpPr>
            <a:spLocks noChangeShapeType="1"/>
          </p:cNvSpPr>
          <p:nvPr/>
        </p:nvSpPr>
        <p:spPr bwMode="auto">
          <a:xfrm flipV="1">
            <a:off x="6470650" y="4587875"/>
            <a:ext cx="322263" cy="198438"/>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155" name="Line 704"/>
          <p:cNvSpPr>
            <a:spLocks noChangeShapeType="1"/>
          </p:cNvSpPr>
          <p:nvPr/>
        </p:nvSpPr>
        <p:spPr bwMode="auto">
          <a:xfrm flipH="1">
            <a:off x="7029450" y="2836863"/>
            <a:ext cx="98425" cy="704850"/>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20491" name="Group 737"/>
          <p:cNvGrpSpPr>
            <a:grpSpLocks/>
          </p:cNvGrpSpPr>
          <p:nvPr/>
        </p:nvGrpSpPr>
        <p:grpSpPr bwMode="auto">
          <a:xfrm>
            <a:off x="6943725" y="2416175"/>
            <a:ext cx="382588" cy="171450"/>
            <a:chOff x="3855" y="1486"/>
            <a:chExt cx="241" cy="108"/>
          </a:xfrm>
        </p:grpSpPr>
        <p:sp>
          <p:nvSpPr>
            <p:cNvPr id="20605" name="Oval 407"/>
            <p:cNvSpPr>
              <a:spLocks noChangeArrowheads="1"/>
            </p:cNvSpPr>
            <p:nvPr/>
          </p:nvSpPr>
          <p:spPr bwMode="auto">
            <a:xfrm>
              <a:off x="3856" y="1533"/>
              <a:ext cx="240" cy="6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20606" name="Rectangle 410"/>
            <p:cNvSpPr>
              <a:spLocks noChangeArrowheads="1"/>
            </p:cNvSpPr>
            <p:nvPr/>
          </p:nvSpPr>
          <p:spPr bwMode="auto">
            <a:xfrm>
              <a:off x="3855" y="1527"/>
              <a:ext cx="241" cy="37"/>
            </a:xfrm>
            <a:prstGeom prst="rect">
              <a:avLst/>
            </a:prstGeom>
            <a:gradFill rotWithShape="1">
              <a:gsLst>
                <a:gs pos="0">
                  <a:srgbClr val="80808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20607" name="Oval 411"/>
            <p:cNvSpPr>
              <a:spLocks noChangeArrowheads="1"/>
            </p:cNvSpPr>
            <p:nvPr/>
          </p:nvSpPr>
          <p:spPr bwMode="auto">
            <a:xfrm>
              <a:off x="3856" y="1486"/>
              <a:ext cx="240" cy="7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20608" name="Group 741"/>
            <p:cNvGrpSpPr>
              <a:grpSpLocks/>
            </p:cNvGrpSpPr>
            <p:nvPr/>
          </p:nvGrpSpPr>
          <p:grpSpPr bwMode="auto">
            <a:xfrm>
              <a:off x="3905" y="1504"/>
              <a:ext cx="134" cy="33"/>
              <a:chOff x="2468" y="1332"/>
              <a:chExt cx="310" cy="60"/>
            </a:xfrm>
          </p:grpSpPr>
          <p:sp>
            <p:nvSpPr>
              <p:cNvPr id="20611" name="Freeform 74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2" name="Freeform 74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74" name="Line 744"/>
            <p:cNvSpPr>
              <a:spLocks noChangeShapeType="1"/>
            </p:cNvSpPr>
            <p:nvPr/>
          </p:nvSpPr>
          <p:spPr bwMode="auto">
            <a:xfrm>
              <a:off x="3856" y="1520"/>
              <a:ext cx="0" cy="4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75" name="Line 745"/>
            <p:cNvSpPr>
              <a:spLocks noChangeShapeType="1"/>
            </p:cNvSpPr>
            <p:nvPr/>
          </p:nvSpPr>
          <p:spPr bwMode="auto">
            <a:xfrm>
              <a:off x="4096" y="1521"/>
              <a:ext cx="0" cy="4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492" name="Group 746"/>
          <p:cNvGrpSpPr>
            <a:grpSpLocks/>
          </p:cNvGrpSpPr>
          <p:nvPr/>
        </p:nvGrpSpPr>
        <p:grpSpPr bwMode="auto">
          <a:xfrm>
            <a:off x="6969125" y="2660650"/>
            <a:ext cx="382588" cy="171450"/>
            <a:chOff x="3855" y="1486"/>
            <a:chExt cx="241" cy="108"/>
          </a:xfrm>
        </p:grpSpPr>
        <p:sp>
          <p:nvSpPr>
            <p:cNvPr id="20597" name="Oval 407"/>
            <p:cNvSpPr>
              <a:spLocks noChangeArrowheads="1"/>
            </p:cNvSpPr>
            <p:nvPr/>
          </p:nvSpPr>
          <p:spPr bwMode="auto">
            <a:xfrm>
              <a:off x="3856" y="1533"/>
              <a:ext cx="240" cy="6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20598" name="Rectangle 410"/>
            <p:cNvSpPr>
              <a:spLocks noChangeArrowheads="1"/>
            </p:cNvSpPr>
            <p:nvPr/>
          </p:nvSpPr>
          <p:spPr bwMode="auto">
            <a:xfrm>
              <a:off x="3855" y="1527"/>
              <a:ext cx="241" cy="37"/>
            </a:xfrm>
            <a:prstGeom prst="rect">
              <a:avLst/>
            </a:prstGeom>
            <a:gradFill rotWithShape="1">
              <a:gsLst>
                <a:gs pos="0">
                  <a:srgbClr val="80808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20599" name="Oval 411"/>
            <p:cNvSpPr>
              <a:spLocks noChangeArrowheads="1"/>
            </p:cNvSpPr>
            <p:nvPr/>
          </p:nvSpPr>
          <p:spPr bwMode="auto">
            <a:xfrm>
              <a:off x="3856" y="1486"/>
              <a:ext cx="240" cy="7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20600" name="Group 750"/>
            <p:cNvGrpSpPr>
              <a:grpSpLocks/>
            </p:cNvGrpSpPr>
            <p:nvPr/>
          </p:nvGrpSpPr>
          <p:grpSpPr bwMode="auto">
            <a:xfrm>
              <a:off x="3905" y="1504"/>
              <a:ext cx="134" cy="33"/>
              <a:chOff x="2468" y="1332"/>
              <a:chExt cx="310" cy="60"/>
            </a:xfrm>
          </p:grpSpPr>
          <p:sp>
            <p:nvSpPr>
              <p:cNvPr id="20603" name="Freeform 75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4" name="Freeform 75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66" name="Line 753"/>
            <p:cNvSpPr>
              <a:spLocks noChangeShapeType="1"/>
            </p:cNvSpPr>
            <p:nvPr/>
          </p:nvSpPr>
          <p:spPr bwMode="auto">
            <a:xfrm>
              <a:off x="3856" y="1520"/>
              <a:ext cx="0" cy="4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67" name="Line 754"/>
            <p:cNvSpPr>
              <a:spLocks noChangeShapeType="1"/>
            </p:cNvSpPr>
            <p:nvPr/>
          </p:nvSpPr>
          <p:spPr bwMode="auto">
            <a:xfrm>
              <a:off x="4096" y="1521"/>
              <a:ext cx="0" cy="4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493" name="Group 782"/>
          <p:cNvGrpSpPr>
            <a:grpSpLocks/>
          </p:cNvGrpSpPr>
          <p:nvPr/>
        </p:nvGrpSpPr>
        <p:grpSpPr bwMode="auto">
          <a:xfrm>
            <a:off x="6824663" y="3557588"/>
            <a:ext cx="427037" cy="177800"/>
            <a:chOff x="3855" y="1486"/>
            <a:chExt cx="241" cy="108"/>
          </a:xfrm>
        </p:grpSpPr>
        <p:sp>
          <p:nvSpPr>
            <p:cNvPr id="20589" name="Oval 407"/>
            <p:cNvSpPr>
              <a:spLocks noChangeArrowheads="1"/>
            </p:cNvSpPr>
            <p:nvPr/>
          </p:nvSpPr>
          <p:spPr bwMode="auto">
            <a:xfrm>
              <a:off x="3856" y="1533"/>
              <a:ext cx="240" cy="6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20590" name="Rectangle 410"/>
            <p:cNvSpPr>
              <a:spLocks noChangeArrowheads="1"/>
            </p:cNvSpPr>
            <p:nvPr/>
          </p:nvSpPr>
          <p:spPr bwMode="auto">
            <a:xfrm>
              <a:off x="3855" y="1527"/>
              <a:ext cx="241" cy="37"/>
            </a:xfrm>
            <a:prstGeom prst="rect">
              <a:avLst/>
            </a:prstGeom>
            <a:gradFill rotWithShape="1">
              <a:gsLst>
                <a:gs pos="0">
                  <a:srgbClr val="80808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20591" name="Oval 411"/>
            <p:cNvSpPr>
              <a:spLocks noChangeArrowheads="1"/>
            </p:cNvSpPr>
            <p:nvPr/>
          </p:nvSpPr>
          <p:spPr bwMode="auto">
            <a:xfrm>
              <a:off x="3856" y="1486"/>
              <a:ext cx="240" cy="7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20592" name="Group 786"/>
            <p:cNvGrpSpPr>
              <a:grpSpLocks/>
            </p:cNvGrpSpPr>
            <p:nvPr/>
          </p:nvGrpSpPr>
          <p:grpSpPr bwMode="auto">
            <a:xfrm>
              <a:off x="3905" y="1504"/>
              <a:ext cx="134" cy="33"/>
              <a:chOff x="2468" y="1332"/>
              <a:chExt cx="310" cy="60"/>
            </a:xfrm>
          </p:grpSpPr>
          <p:sp>
            <p:nvSpPr>
              <p:cNvPr id="20595" name="Freeform 78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6" name="Freeform 78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58" name="Line 789"/>
            <p:cNvSpPr>
              <a:spLocks noChangeShapeType="1"/>
            </p:cNvSpPr>
            <p:nvPr/>
          </p:nvSpPr>
          <p:spPr bwMode="auto">
            <a:xfrm>
              <a:off x="3856" y="1520"/>
              <a:ext cx="0" cy="4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59" name="Line 790"/>
            <p:cNvSpPr>
              <a:spLocks noChangeShapeType="1"/>
            </p:cNvSpPr>
            <p:nvPr/>
          </p:nvSpPr>
          <p:spPr bwMode="auto">
            <a:xfrm>
              <a:off x="4096" y="1521"/>
              <a:ext cx="0" cy="4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494" name="Group 791"/>
          <p:cNvGrpSpPr>
            <a:grpSpLocks/>
          </p:cNvGrpSpPr>
          <p:nvPr/>
        </p:nvGrpSpPr>
        <p:grpSpPr bwMode="auto">
          <a:xfrm>
            <a:off x="7148513" y="3805238"/>
            <a:ext cx="484187" cy="196850"/>
            <a:chOff x="3855" y="1486"/>
            <a:chExt cx="241" cy="108"/>
          </a:xfrm>
        </p:grpSpPr>
        <p:sp>
          <p:nvSpPr>
            <p:cNvPr id="20581" name="Oval 407"/>
            <p:cNvSpPr>
              <a:spLocks noChangeArrowheads="1"/>
            </p:cNvSpPr>
            <p:nvPr/>
          </p:nvSpPr>
          <p:spPr bwMode="auto">
            <a:xfrm>
              <a:off x="3856" y="1533"/>
              <a:ext cx="240" cy="6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20582" name="Rectangle 410"/>
            <p:cNvSpPr>
              <a:spLocks noChangeArrowheads="1"/>
            </p:cNvSpPr>
            <p:nvPr/>
          </p:nvSpPr>
          <p:spPr bwMode="auto">
            <a:xfrm>
              <a:off x="3855" y="1527"/>
              <a:ext cx="241" cy="37"/>
            </a:xfrm>
            <a:prstGeom prst="rect">
              <a:avLst/>
            </a:prstGeom>
            <a:gradFill rotWithShape="1">
              <a:gsLst>
                <a:gs pos="0">
                  <a:srgbClr val="80808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20583" name="Oval 411"/>
            <p:cNvSpPr>
              <a:spLocks noChangeArrowheads="1"/>
            </p:cNvSpPr>
            <p:nvPr/>
          </p:nvSpPr>
          <p:spPr bwMode="auto">
            <a:xfrm>
              <a:off x="3856" y="1486"/>
              <a:ext cx="240" cy="7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20584" name="Group 795"/>
            <p:cNvGrpSpPr>
              <a:grpSpLocks/>
            </p:cNvGrpSpPr>
            <p:nvPr/>
          </p:nvGrpSpPr>
          <p:grpSpPr bwMode="auto">
            <a:xfrm>
              <a:off x="3905" y="1504"/>
              <a:ext cx="134" cy="33"/>
              <a:chOff x="2468" y="1332"/>
              <a:chExt cx="310" cy="60"/>
            </a:xfrm>
          </p:grpSpPr>
          <p:sp>
            <p:nvSpPr>
              <p:cNvPr id="20587" name="Freeform 79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8" name="Freeform 79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50" name="Line 798"/>
            <p:cNvSpPr>
              <a:spLocks noChangeShapeType="1"/>
            </p:cNvSpPr>
            <p:nvPr/>
          </p:nvSpPr>
          <p:spPr bwMode="auto">
            <a:xfrm>
              <a:off x="3856" y="1520"/>
              <a:ext cx="0" cy="4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51" name="Line 799"/>
            <p:cNvSpPr>
              <a:spLocks noChangeShapeType="1"/>
            </p:cNvSpPr>
            <p:nvPr/>
          </p:nvSpPr>
          <p:spPr bwMode="auto">
            <a:xfrm>
              <a:off x="4096" y="1521"/>
              <a:ext cx="0" cy="4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sp>
        <p:nvSpPr>
          <p:cNvPr id="6160" name="Line 813"/>
          <p:cNvSpPr>
            <a:spLocks noChangeShapeType="1"/>
          </p:cNvSpPr>
          <p:nvPr/>
        </p:nvSpPr>
        <p:spPr bwMode="auto">
          <a:xfrm flipV="1">
            <a:off x="7005638" y="3978275"/>
            <a:ext cx="227012" cy="436563"/>
          </a:xfrm>
          <a:prstGeom prst="line">
            <a:avLst/>
          </a:prstGeom>
          <a:noFill/>
          <a:ln w="952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20496" name="Group 814"/>
          <p:cNvGrpSpPr>
            <a:grpSpLocks/>
          </p:cNvGrpSpPr>
          <p:nvPr/>
        </p:nvGrpSpPr>
        <p:grpSpPr bwMode="auto">
          <a:xfrm>
            <a:off x="6653213" y="4414838"/>
            <a:ext cx="617537" cy="241300"/>
            <a:chOff x="3855" y="1486"/>
            <a:chExt cx="241" cy="108"/>
          </a:xfrm>
        </p:grpSpPr>
        <p:sp>
          <p:nvSpPr>
            <p:cNvPr id="20573" name="Oval 407"/>
            <p:cNvSpPr>
              <a:spLocks noChangeArrowheads="1"/>
            </p:cNvSpPr>
            <p:nvPr/>
          </p:nvSpPr>
          <p:spPr bwMode="auto">
            <a:xfrm>
              <a:off x="3856" y="1533"/>
              <a:ext cx="240" cy="6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20574" name="Rectangle 410"/>
            <p:cNvSpPr>
              <a:spLocks noChangeArrowheads="1"/>
            </p:cNvSpPr>
            <p:nvPr/>
          </p:nvSpPr>
          <p:spPr bwMode="auto">
            <a:xfrm>
              <a:off x="3855" y="1527"/>
              <a:ext cx="241" cy="37"/>
            </a:xfrm>
            <a:prstGeom prst="rect">
              <a:avLst/>
            </a:prstGeom>
            <a:gradFill rotWithShape="1">
              <a:gsLst>
                <a:gs pos="0">
                  <a:srgbClr val="80808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20575" name="Oval 411"/>
            <p:cNvSpPr>
              <a:spLocks noChangeArrowheads="1"/>
            </p:cNvSpPr>
            <p:nvPr/>
          </p:nvSpPr>
          <p:spPr bwMode="auto">
            <a:xfrm>
              <a:off x="3856" y="1486"/>
              <a:ext cx="240" cy="7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20576" name="Group 818"/>
            <p:cNvGrpSpPr>
              <a:grpSpLocks/>
            </p:cNvGrpSpPr>
            <p:nvPr/>
          </p:nvGrpSpPr>
          <p:grpSpPr bwMode="auto">
            <a:xfrm>
              <a:off x="3905" y="1504"/>
              <a:ext cx="134" cy="33"/>
              <a:chOff x="2468" y="1332"/>
              <a:chExt cx="310" cy="60"/>
            </a:xfrm>
          </p:grpSpPr>
          <p:sp>
            <p:nvSpPr>
              <p:cNvPr id="20579" name="Freeform 81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0" name="Freeform 82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42" name="Line 821"/>
            <p:cNvSpPr>
              <a:spLocks noChangeShapeType="1"/>
            </p:cNvSpPr>
            <p:nvPr/>
          </p:nvSpPr>
          <p:spPr bwMode="auto">
            <a:xfrm>
              <a:off x="3856" y="1520"/>
              <a:ext cx="0" cy="4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43" name="Line 822"/>
            <p:cNvSpPr>
              <a:spLocks noChangeShapeType="1"/>
            </p:cNvSpPr>
            <p:nvPr/>
          </p:nvSpPr>
          <p:spPr bwMode="auto">
            <a:xfrm>
              <a:off x="4096" y="1521"/>
              <a:ext cx="0" cy="4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497" name="Group 823"/>
          <p:cNvGrpSpPr>
            <a:grpSpLocks/>
          </p:cNvGrpSpPr>
          <p:nvPr/>
        </p:nvGrpSpPr>
        <p:grpSpPr bwMode="auto">
          <a:xfrm>
            <a:off x="7307263" y="4751388"/>
            <a:ext cx="617537" cy="241300"/>
            <a:chOff x="3855" y="1486"/>
            <a:chExt cx="241" cy="108"/>
          </a:xfrm>
        </p:grpSpPr>
        <p:sp>
          <p:nvSpPr>
            <p:cNvPr id="20565" name="Oval 407"/>
            <p:cNvSpPr>
              <a:spLocks noChangeArrowheads="1"/>
            </p:cNvSpPr>
            <p:nvPr/>
          </p:nvSpPr>
          <p:spPr bwMode="auto">
            <a:xfrm>
              <a:off x="3856" y="1533"/>
              <a:ext cx="240" cy="6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sp>
          <p:nvSpPr>
            <p:cNvPr id="20566" name="Rectangle 410"/>
            <p:cNvSpPr>
              <a:spLocks noChangeArrowheads="1"/>
            </p:cNvSpPr>
            <p:nvPr/>
          </p:nvSpPr>
          <p:spPr bwMode="auto">
            <a:xfrm>
              <a:off x="3855" y="1527"/>
              <a:ext cx="241" cy="37"/>
            </a:xfrm>
            <a:prstGeom prst="rect">
              <a:avLst/>
            </a:prstGeom>
            <a:gradFill rotWithShape="1">
              <a:gsLst>
                <a:gs pos="0">
                  <a:srgbClr val="80808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endParaRPr lang="en-US" altLang="en-US" sz="2400">
                <a:latin typeface="Times New Roman" panose="02020603050405020304" pitchFamily="18" charset="0"/>
                <a:cs typeface="Arial" panose="020B0604020202020204" pitchFamily="34" charset="0"/>
              </a:endParaRPr>
            </a:p>
          </p:txBody>
        </p:sp>
        <p:sp>
          <p:nvSpPr>
            <p:cNvPr id="20567" name="Oval 411"/>
            <p:cNvSpPr>
              <a:spLocks noChangeArrowheads="1"/>
            </p:cNvSpPr>
            <p:nvPr/>
          </p:nvSpPr>
          <p:spPr bwMode="auto">
            <a:xfrm>
              <a:off x="3856" y="1486"/>
              <a:ext cx="240" cy="71"/>
            </a:xfrm>
            <a:prstGeom prst="ellipse">
              <a:avLst/>
            </a:prstGeom>
            <a:gradFill rotWithShape="1">
              <a:gsLst>
                <a:gs pos="0">
                  <a:srgbClr val="808080"/>
                </a:gs>
                <a:gs pos="100000">
                  <a:srgbClr val="FFFFFF"/>
                </a:gs>
              </a:gsLst>
              <a:lin ang="0" scaled="1"/>
            </a:gradFill>
            <a:ln w="9525">
              <a:solidFill>
                <a:srgbClr val="808080"/>
              </a:solidFill>
              <a:round/>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cs typeface="Arial" panose="020B0604020202020204" pitchFamily="34" charset="0"/>
              </a:endParaRPr>
            </a:p>
          </p:txBody>
        </p:sp>
        <p:grpSp>
          <p:nvGrpSpPr>
            <p:cNvPr id="20568" name="Group 827"/>
            <p:cNvGrpSpPr>
              <a:grpSpLocks/>
            </p:cNvGrpSpPr>
            <p:nvPr/>
          </p:nvGrpSpPr>
          <p:grpSpPr bwMode="auto">
            <a:xfrm>
              <a:off x="3905" y="1504"/>
              <a:ext cx="134" cy="33"/>
              <a:chOff x="2468" y="1332"/>
              <a:chExt cx="310" cy="60"/>
            </a:xfrm>
          </p:grpSpPr>
          <p:sp>
            <p:nvSpPr>
              <p:cNvPr id="20571" name="Freeform 82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72" name="Freeform 82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34" name="Line 830"/>
            <p:cNvSpPr>
              <a:spLocks noChangeShapeType="1"/>
            </p:cNvSpPr>
            <p:nvPr/>
          </p:nvSpPr>
          <p:spPr bwMode="auto">
            <a:xfrm>
              <a:off x="3856" y="1520"/>
              <a:ext cx="0" cy="4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35" name="Line 831"/>
            <p:cNvSpPr>
              <a:spLocks noChangeShapeType="1"/>
            </p:cNvSpPr>
            <p:nvPr/>
          </p:nvSpPr>
          <p:spPr bwMode="auto">
            <a:xfrm>
              <a:off x="4096" y="1521"/>
              <a:ext cx="0" cy="4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0498" name="Group 876"/>
          <p:cNvGrpSpPr>
            <a:grpSpLocks/>
          </p:cNvGrpSpPr>
          <p:nvPr/>
        </p:nvGrpSpPr>
        <p:grpSpPr bwMode="auto">
          <a:xfrm>
            <a:off x="5359400" y="1330325"/>
            <a:ext cx="1057275" cy="957263"/>
            <a:chOff x="-153" y="1680"/>
            <a:chExt cx="666" cy="603"/>
          </a:xfrm>
        </p:grpSpPr>
        <p:grpSp>
          <p:nvGrpSpPr>
            <p:cNvPr id="20556" name="Group 877"/>
            <p:cNvGrpSpPr>
              <a:grpSpLocks/>
            </p:cNvGrpSpPr>
            <p:nvPr/>
          </p:nvGrpSpPr>
          <p:grpSpPr bwMode="auto">
            <a:xfrm>
              <a:off x="0" y="1680"/>
              <a:ext cx="513" cy="538"/>
              <a:chOff x="4180" y="744"/>
              <a:chExt cx="513" cy="538"/>
            </a:xfrm>
          </p:grpSpPr>
          <p:sp>
            <p:nvSpPr>
              <p:cNvPr id="6223" name="Rectangle 878"/>
              <p:cNvSpPr>
                <a:spLocks noChangeArrowheads="1"/>
              </p:cNvSpPr>
              <p:nvPr/>
            </p:nvSpPr>
            <p:spPr bwMode="auto">
              <a:xfrm>
                <a:off x="4242" y="747"/>
                <a:ext cx="426" cy="489"/>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24" name="Rectangle 879"/>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25" name="Rectangle 880"/>
              <p:cNvSpPr>
                <a:spLocks noChangeArrowheads="1"/>
              </p:cNvSpPr>
              <p:nvPr/>
            </p:nvSpPr>
            <p:spPr bwMode="auto">
              <a:xfrm>
                <a:off x="4224" y="873"/>
                <a:ext cx="426" cy="10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26" name="Text Box 881"/>
              <p:cNvSpPr txBox="1">
                <a:spLocks noChangeArrowheads="1"/>
              </p:cNvSpPr>
              <p:nvPr/>
            </p:nvSpPr>
            <p:spPr bwMode="auto">
              <a:xfrm>
                <a:off x="4180" y="744"/>
                <a:ext cx="513" cy="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000" smtClean="0"/>
                  <a:t>application</a:t>
                </a:r>
              </a:p>
              <a:p>
                <a:pPr>
                  <a:defRPr/>
                </a:pPr>
                <a:r>
                  <a:rPr lang="en-US" sz="1000" smtClean="0">
                    <a:solidFill>
                      <a:schemeClr val="bg1"/>
                    </a:solidFill>
                  </a:rPr>
                  <a:t>transport</a:t>
                </a:r>
                <a:endParaRPr lang="en-US" sz="1000" smtClean="0"/>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6227" name="Line 882"/>
              <p:cNvSpPr>
                <a:spLocks noChangeShapeType="1"/>
              </p:cNvSpPr>
              <p:nvPr/>
            </p:nvSpPr>
            <p:spPr bwMode="auto">
              <a:xfrm>
                <a:off x="4221" y="978"/>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28" name="Line 883"/>
              <p:cNvSpPr>
                <a:spLocks noChangeShapeType="1"/>
              </p:cNvSpPr>
              <p:nvPr/>
            </p:nvSpPr>
            <p:spPr bwMode="auto">
              <a:xfrm>
                <a:off x="4227" y="1065"/>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29" name="Line 884"/>
              <p:cNvSpPr>
                <a:spLocks noChangeShapeType="1"/>
              </p:cNvSpPr>
              <p:nvPr/>
            </p:nvSpPr>
            <p:spPr bwMode="auto">
              <a:xfrm>
                <a:off x="4227" y="1152"/>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0557" name="Freeform 885"/>
            <p:cNvSpPr>
              <a:spLocks/>
            </p:cNvSpPr>
            <p:nvPr/>
          </p:nvSpPr>
          <p:spPr bwMode="auto">
            <a:xfrm>
              <a:off x="-153" y="1689"/>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99" name="Group 886"/>
          <p:cNvGrpSpPr>
            <a:grpSpLocks/>
          </p:cNvGrpSpPr>
          <p:nvPr/>
        </p:nvGrpSpPr>
        <p:grpSpPr bwMode="auto">
          <a:xfrm>
            <a:off x="7869238" y="4343400"/>
            <a:ext cx="1057275" cy="957263"/>
            <a:chOff x="-153" y="1680"/>
            <a:chExt cx="666" cy="603"/>
          </a:xfrm>
        </p:grpSpPr>
        <p:grpSp>
          <p:nvGrpSpPr>
            <p:cNvPr id="20547" name="Group 887"/>
            <p:cNvGrpSpPr>
              <a:grpSpLocks/>
            </p:cNvGrpSpPr>
            <p:nvPr/>
          </p:nvGrpSpPr>
          <p:grpSpPr bwMode="auto">
            <a:xfrm>
              <a:off x="0" y="1680"/>
              <a:ext cx="513" cy="538"/>
              <a:chOff x="4180" y="744"/>
              <a:chExt cx="513" cy="538"/>
            </a:xfrm>
          </p:grpSpPr>
          <p:sp>
            <p:nvSpPr>
              <p:cNvPr id="6214" name="Rectangle 888"/>
              <p:cNvSpPr>
                <a:spLocks noChangeArrowheads="1"/>
              </p:cNvSpPr>
              <p:nvPr/>
            </p:nvSpPr>
            <p:spPr bwMode="auto">
              <a:xfrm>
                <a:off x="4242" y="747"/>
                <a:ext cx="426" cy="489"/>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15" name="Rectangle 889"/>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16" name="Rectangle 890"/>
              <p:cNvSpPr>
                <a:spLocks noChangeArrowheads="1"/>
              </p:cNvSpPr>
              <p:nvPr/>
            </p:nvSpPr>
            <p:spPr bwMode="auto">
              <a:xfrm>
                <a:off x="4224" y="873"/>
                <a:ext cx="426" cy="10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17" name="Text Box 891"/>
              <p:cNvSpPr txBox="1">
                <a:spLocks noChangeArrowheads="1"/>
              </p:cNvSpPr>
              <p:nvPr/>
            </p:nvSpPr>
            <p:spPr bwMode="auto">
              <a:xfrm>
                <a:off x="4180" y="744"/>
                <a:ext cx="513" cy="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000" smtClean="0"/>
                  <a:t>application</a:t>
                </a:r>
              </a:p>
              <a:p>
                <a:pPr>
                  <a:defRPr/>
                </a:pPr>
                <a:r>
                  <a:rPr lang="en-US" sz="1000" smtClean="0">
                    <a:solidFill>
                      <a:schemeClr val="bg1"/>
                    </a:solidFill>
                  </a:rPr>
                  <a:t>transport</a:t>
                </a:r>
                <a:endParaRPr lang="en-US" sz="1000" smtClean="0"/>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6218" name="Line 892"/>
              <p:cNvSpPr>
                <a:spLocks noChangeShapeType="1"/>
              </p:cNvSpPr>
              <p:nvPr/>
            </p:nvSpPr>
            <p:spPr bwMode="auto">
              <a:xfrm>
                <a:off x="4221" y="978"/>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19" name="Line 893"/>
              <p:cNvSpPr>
                <a:spLocks noChangeShapeType="1"/>
              </p:cNvSpPr>
              <p:nvPr/>
            </p:nvSpPr>
            <p:spPr bwMode="auto">
              <a:xfrm>
                <a:off x="4227" y="1065"/>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20" name="Line 894"/>
              <p:cNvSpPr>
                <a:spLocks noChangeShapeType="1"/>
              </p:cNvSpPr>
              <p:nvPr/>
            </p:nvSpPr>
            <p:spPr bwMode="auto">
              <a:xfrm>
                <a:off x="4227" y="1152"/>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0548" name="Freeform 895"/>
            <p:cNvSpPr>
              <a:spLocks/>
            </p:cNvSpPr>
            <p:nvPr/>
          </p:nvSpPr>
          <p:spPr bwMode="auto">
            <a:xfrm>
              <a:off x="-153" y="1689"/>
              <a:ext cx="192" cy="594"/>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500" name="Group 661"/>
          <p:cNvGrpSpPr>
            <a:grpSpLocks/>
          </p:cNvGrpSpPr>
          <p:nvPr/>
        </p:nvGrpSpPr>
        <p:grpSpPr bwMode="auto">
          <a:xfrm>
            <a:off x="5913438" y="2057400"/>
            <a:ext cx="814387" cy="701675"/>
            <a:chOff x="2923" y="3345"/>
            <a:chExt cx="513" cy="442"/>
          </a:xfrm>
        </p:grpSpPr>
        <p:sp>
          <p:nvSpPr>
            <p:cNvPr id="6207" name="Rectangle 662"/>
            <p:cNvSpPr>
              <a:spLocks noChangeArrowheads="1"/>
            </p:cNvSpPr>
            <p:nvPr/>
          </p:nvSpPr>
          <p:spPr bwMode="auto">
            <a:xfrm>
              <a:off x="2988" y="3444"/>
              <a:ext cx="426" cy="306"/>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08" name="Rectangle 663"/>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09" name="Text Box 664"/>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endParaRPr lang="en-US" sz="1000" smtClean="0">
                <a:latin typeface="Comic Sans MS" charset="0"/>
              </a:endParaRPr>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6210" name="Line 665"/>
            <p:cNvSpPr>
              <a:spLocks noChangeShapeType="1"/>
            </p:cNvSpPr>
            <p:nvPr/>
          </p:nvSpPr>
          <p:spPr bwMode="auto">
            <a:xfrm>
              <a:off x="2958" y="3657"/>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11" name="Line 666"/>
            <p:cNvSpPr>
              <a:spLocks noChangeShapeType="1"/>
            </p:cNvSpPr>
            <p:nvPr/>
          </p:nvSpPr>
          <p:spPr bwMode="auto">
            <a:xfrm>
              <a:off x="2964" y="3561"/>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20501" name="Group 901"/>
          <p:cNvGrpSpPr>
            <a:grpSpLocks/>
          </p:cNvGrpSpPr>
          <p:nvPr/>
        </p:nvGrpSpPr>
        <p:grpSpPr bwMode="auto">
          <a:xfrm>
            <a:off x="6729413" y="2479675"/>
            <a:ext cx="814387" cy="701675"/>
            <a:chOff x="2923" y="3345"/>
            <a:chExt cx="513" cy="442"/>
          </a:xfrm>
        </p:grpSpPr>
        <p:sp>
          <p:nvSpPr>
            <p:cNvPr id="6202" name="Rectangle 902"/>
            <p:cNvSpPr>
              <a:spLocks noChangeArrowheads="1"/>
            </p:cNvSpPr>
            <p:nvPr/>
          </p:nvSpPr>
          <p:spPr bwMode="auto">
            <a:xfrm>
              <a:off x="2988" y="3444"/>
              <a:ext cx="426" cy="306"/>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03" name="Rectangle 903"/>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04" name="Text Box 904"/>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endParaRPr lang="en-US" sz="1000" smtClean="0">
                <a:latin typeface="Comic Sans MS" charset="0"/>
              </a:endParaRPr>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6205" name="Line 905"/>
            <p:cNvSpPr>
              <a:spLocks noChangeShapeType="1"/>
            </p:cNvSpPr>
            <p:nvPr/>
          </p:nvSpPr>
          <p:spPr bwMode="auto">
            <a:xfrm>
              <a:off x="2958" y="3657"/>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06" name="Line 906"/>
            <p:cNvSpPr>
              <a:spLocks noChangeShapeType="1"/>
            </p:cNvSpPr>
            <p:nvPr/>
          </p:nvSpPr>
          <p:spPr bwMode="auto">
            <a:xfrm>
              <a:off x="2964" y="3561"/>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20502" name="Group 907"/>
          <p:cNvGrpSpPr>
            <a:grpSpLocks/>
          </p:cNvGrpSpPr>
          <p:nvPr/>
        </p:nvGrpSpPr>
        <p:grpSpPr bwMode="auto">
          <a:xfrm>
            <a:off x="6738938" y="1901825"/>
            <a:ext cx="814387" cy="701675"/>
            <a:chOff x="2923" y="3345"/>
            <a:chExt cx="513" cy="442"/>
          </a:xfrm>
        </p:grpSpPr>
        <p:sp>
          <p:nvSpPr>
            <p:cNvPr id="6197" name="Rectangle 908"/>
            <p:cNvSpPr>
              <a:spLocks noChangeArrowheads="1"/>
            </p:cNvSpPr>
            <p:nvPr/>
          </p:nvSpPr>
          <p:spPr bwMode="auto">
            <a:xfrm>
              <a:off x="2988" y="3444"/>
              <a:ext cx="426" cy="306"/>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98" name="Rectangle 909"/>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99" name="Text Box 910"/>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endParaRPr lang="en-US" sz="1000" smtClean="0">
                <a:latin typeface="Comic Sans MS" charset="0"/>
              </a:endParaRPr>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6200" name="Line 911"/>
            <p:cNvSpPr>
              <a:spLocks noChangeShapeType="1"/>
            </p:cNvSpPr>
            <p:nvPr/>
          </p:nvSpPr>
          <p:spPr bwMode="auto">
            <a:xfrm>
              <a:off x="2958" y="3657"/>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01" name="Line 912"/>
            <p:cNvSpPr>
              <a:spLocks noChangeShapeType="1"/>
            </p:cNvSpPr>
            <p:nvPr/>
          </p:nvSpPr>
          <p:spPr bwMode="auto">
            <a:xfrm>
              <a:off x="2964" y="3561"/>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20503" name="Group 913"/>
          <p:cNvGrpSpPr>
            <a:grpSpLocks/>
          </p:cNvGrpSpPr>
          <p:nvPr/>
        </p:nvGrpSpPr>
        <p:grpSpPr bwMode="auto">
          <a:xfrm>
            <a:off x="6513513" y="3089275"/>
            <a:ext cx="814387" cy="701675"/>
            <a:chOff x="2923" y="3345"/>
            <a:chExt cx="513" cy="442"/>
          </a:xfrm>
        </p:grpSpPr>
        <p:sp>
          <p:nvSpPr>
            <p:cNvPr id="6192" name="Rectangle 914"/>
            <p:cNvSpPr>
              <a:spLocks noChangeArrowheads="1"/>
            </p:cNvSpPr>
            <p:nvPr/>
          </p:nvSpPr>
          <p:spPr bwMode="auto">
            <a:xfrm>
              <a:off x="2988" y="3444"/>
              <a:ext cx="426" cy="306"/>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93" name="Rectangle 915"/>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94" name="Text Box 916"/>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endParaRPr lang="en-US" sz="1000" smtClean="0">
                <a:latin typeface="Comic Sans MS" charset="0"/>
              </a:endParaRPr>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6195" name="Line 917"/>
            <p:cNvSpPr>
              <a:spLocks noChangeShapeType="1"/>
            </p:cNvSpPr>
            <p:nvPr/>
          </p:nvSpPr>
          <p:spPr bwMode="auto">
            <a:xfrm>
              <a:off x="2958" y="3657"/>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96" name="Line 918"/>
            <p:cNvSpPr>
              <a:spLocks noChangeShapeType="1"/>
            </p:cNvSpPr>
            <p:nvPr/>
          </p:nvSpPr>
          <p:spPr bwMode="auto">
            <a:xfrm>
              <a:off x="2964" y="3561"/>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20504" name="Group 919"/>
          <p:cNvGrpSpPr>
            <a:grpSpLocks/>
          </p:cNvGrpSpPr>
          <p:nvPr/>
        </p:nvGrpSpPr>
        <p:grpSpPr bwMode="auto">
          <a:xfrm>
            <a:off x="7100888" y="3594100"/>
            <a:ext cx="814387" cy="701675"/>
            <a:chOff x="2923" y="3345"/>
            <a:chExt cx="513" cy="442"/>
          </a:xfrm>
        </p:grpSpPr>
        <p:sp>
          <p:nvSpPr>
            <p:cNvPr id="6187" name="Rectangle 920"/>
            <p:cNvSpPr>
              <a:spLocks noChangeArrowheads="1"/>
            </p:cNvSpPr>
            <p:nvPr/>
          </p:nvSpPr>
          <p:spPr bwMode="auto">
            <a:xfrm>
              <a:off x="2988" y="3444"/>
              <a:ext cx="426" cy="306"/>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88" name="Rectangle 921"/>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89" name="Text Box 922"/>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endParaRPr lang="en-US" sz="1000" smtClean="0">
                <a:latin typeface="Comic Sans MS" charset="0"/>
              </a:endParaRPr>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6190" name="Line 923"/>
            <p:cNvSpPr>
              <a:spLocks noChangeShapeType="1"/>
            </p:cNvSpPr>
            <p:nvPr/>
          </p:nvSpPr>
          <p:spPr bwMode="auto">
            <a:xfrm>
              <a:off x="2958" y="3657"/>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91" name="Line 924"/>
            <p:cNvSpPr>
              <a:spLocks noChangeShapeType="1"/>
            </p:cNvSpPr>
            <p:nvPr/>
          </p:nvSpPr>
          <p:spPr bwMode="auto">
            <a:xfrm>
              <a:off x="2964" y="3561"/>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20505" name="Group 925"/>
          <p:cNvGrpSpPr>
            <a:grpSpLocks/>
          </p:cNvGrpSpPr>
          <p:nvPr/>
        </p:nvGrpSpPr>
        <p:grpSpPr bwMode="auto">
          <a:xfrm>
            <a:off x="6589713" y="4003675"/>
            <a:ext cx="814387" cy="701675"/>
            <a:chOff x="2923" y="3345"/>
            <a:chExt cx="513" cy="442"/>
          </a:xfrm>
        </p:grpSpPr>
        <p:sp>
          <p:nvSpPr>
            <p:cNvPr id="6182" name="Rectangle 926"/>
            <p:cNvSpPr>
              <a:spLocks noChangeArrowheads="1"/>
            </p:cNvSpPr>
            <p:nvPr/>
          </p:nvSpPr>
          <p:spPr bwMode="auto">
            <a:xfrm>
              <a:off x="2988" y="3444"/>
              <a:ext cx="426" cy="306"/>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83" name="Rectangle 927"/>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84" name="Text Box 928"/>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endParaRPr lang="en-US" sz="1000" smtClean="0">
                <a:latin typeface="Comic Sans MS" charset="0"/>
              </a:endParaRPr>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6185" name="Line 929"/>
            <p:cNvSpPr>
              <a:spLocks noChangeShapeType="1"/>
            </p:cNvSpPr>
            <p:nvPr/>
          </p:nvSpPr>
          <p:spPr bwMode="auto">
            <a:xfrm>
              <a:off x="2958" y="3657"/>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86" name="Line 930"/>
            <p:cNvSpPr>
              <a:spLocks noChangeShapeType="1"/>
            </p:cNvSpPr>
            <p:nvPr/>
          </p:nvSpPr>
          <p:spPr bwMode="auto">
            <a:xfrm>
              <a:off x="2964" y="3561"/>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20506" name="Group 931"/>
          <p:cNvGrpSpPr>
            <a:grpSpLocks/>
          </p:cNvGrpSpPr>
          <p:nvPr/>
        </p:nvGrpSpPr>
        <p:grpSpPr bwMode="auto">
          <a:xfrm>
            <a:off x="7237413" y="4400550"/>
            <a:ext cx="814387" cy="701675"/>
            <a:chOff x="2923" y="3345"/>
            <a:chExt cx="513" cy="442"/>
          </a:xfrm>
        </p:grpSpPr>
        <p:sp>
          <p:nvSpPr>
            <p:cNvPr id="6177" name="Rectangle 932"/>
            <p:cNvSpPr>
              <a:spLocks noChangeArrowheads="1"/>
            </p:cNvSpPr>
            <p:nvPr/>
          </p:nvSpPr>
          <p:spPr bwMode="auto">
            <a:xfrm>
              <a:off x="2988" y="3444"/>
              <a:ext cx="426" cy="306"/>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78" name="Rectangle 933"/>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79" name="Text Box 934"/>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endParaRPr lang="en-US" sz="1000" smtClean="0">
                <a:latin typeface="Comic Sans MS" charset="0"/>
              </a:endParaRPr>
            </a:p>
            <a:p>
              <a:pPr>
                <a:defRPr/>
              </a:pPr>
              <a:r>
                <a:rPr lang="en-US" sz="1000" smtClean="0"/>
                <a:t>network</a:t>
              </a:r>
            </a:p>
            <a:p>
              <a:pPr>
                <a:defRPr/>
              </a:pPr>
              <a:r>
                <a:rPr lang="en-US" sz="1000" smtClean="0"/>
                <a:t>data link</a:t>
              </a:r>
            </a:p>
            <a:p>
              <a:pPr>
                <a:defRPr/>
              </a:pPr>
              <a:r>
                <a:rPr lang="en-US" sz="1000" smtClean="0"/>
                <a:t>physical</a:t>
              </a:r>
              <a:endParaRPr lang="en-US" sz="2400" smtClean="0"/>
            </a:p>
          </p:txBody>
        </p:sp>
        <p:sp>
          <p:nvSpPr>
            <p:cNvPr id="6180" name="Line 935"/>
            <p:cNvSpPr>
              <a:spLocks noChangeShapeType="1"/>
            </p:cNvSpPr>
            <p:nvPr/>
          </p:nvSpPr>
          <p:spPr bwMode="auto">
            <a:xfrm>
              <a:off x="2958" y="3657"/>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81" name="Line 936"/>
            <p:cNvSpPr>
              <a:spLocks noChangeShapeType="1"/>
            </p:cNvSpPr>
            <p:nvPr/>
          </p:nvSpPr>
          <p:spPr bwMode="auto">
            <a:xfrm>
              <a:off x="2964" y="3561"/>
              <a:ext cx="435" cy="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20507" name="Group 896"/>
          <p:cNvGrpSpPr>
            <a:grpSpLocks/>
          </p:cNvGrpSpPr>
          <p:nvPr/>
        </p:nvGrpSpPr>
        <p:grpSpPr bwMode="auto">
          <a:xfrm rot="2937887">
            <a:off x="5389563" y="2911475"/>
            <a:ext cx="3781425" cy="434975"/>
            <a:chOff x="2937" y="3579"/>
            <a:chExt cx="2382" cy="274"/>
          </a:xfrm>
        </p:grpSpPr>
        <p:sp>
          <p:nvSpPr>
            <p:cNvPr id="6173" name="Rectangle 897"/>
            <p:cNvSpPr>
              <a:spLocks noChangeArrowheads="1"/>
            </p:cNvSpPr>
            <p:nvPr/>
          </p:nvSpPr>
          <p:spPr bwMode="auto">
            <a:xfrm>
              <a:off x="3166" y="3630"/>
              <a:ext cx="1920" cy="174"/>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174" name="Text Box 898"/>
            <p:cNvSpPr txBox="1">
              <a:spLocks noChangeArrowheads="1"/>
            </p:cNvSpPr>
            <p:nvPr/>
          </p:nvSpPr>
          <p:spPr bwMode="auto">
            <a:xfrm>
              <a:off x="3384" y="3612"/>
              <a:ext cx="1529" cy="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solidFill>
                    <a:schemeClr val="bg1"/>
                  </a:solidFill>
                </a:rPr>
                <a:t>logical end-end transport</a:t>
              </a:r>
              <a:endParaRPr lang="en-US" smtClean="0"/>
            </a:p>
          </p:txBody>
        </p:sp>
        <p:sp>
          <p:nvSpPr>
            <p:cNvPr id="20510" name="Freeform 899"/>
            <p:cNvSpPr>
              <a:spLocks/>
            </p:cNvSpPr>
            <p:nvPr/>
          </p:nvSpPr>
          <p:spPr bwMode="auto">
            <a:xfrm>
              <a:off x="2937" y="3579"/>
              <a:ext cx="282" cy="264"/>
            </a:xfrm>
            <a:custGeom>
              <a:avLst/>
              <a:gdLst>
                <a:gd name="T0" fmla="*/ 282 w 282"/>
                <a:gd name="T1" fmla="*/ 0 h 264"/>
                <a:gd name="T2" fmla="*/ 282 w 282"/>
                <a:gd name="T3" fmla="*/ 264 h 264"/>
                <a:gd name="T4" fmla="*/ 0 w 282"/>
                <a:gd name="T5" fmla="*/ 129 h 264"/>
                <a:gd name="T6" fmla="*/ 282 w 282"/>
                <a:gd name="T7" fmla="*/ 0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a:noFill/>
            </a:ln>
            <a:effectLst/>
            <a:extLst>
              <a:ext uri="{91240B29-F687-4F45-9708-019B960494DF}">
                <a14:hiddenLine xmlns:a14="http://schemas.microsoft.com/office/drawing/2010/main" w="952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1" name="Freeform 900"/>
            <p:cNvSpPr>
              <a:spLocks/>
            </p:cNvSpPr>
            <p:nvPr/>
          </p:nvSpPr>
          <p:spPr bwMode="auto">
            <a:xfrm flipH="1">
              <a:off x="5037" y="3589"/>
              <a:ext cx="282" cy="264"/>
            </a:xfrm>
            <a:custGeom>
              <a:avLst/>
              <a:gdLst>
                <a:gd name="T0" fmla="*/ 282 w 282"/>
                <a:gd name="T1" fmla="*/ 0 h 264"/>
                <a:gd name="T2" fmla="*/ 282 w 282"/>
                <a:gd name="T3" fmla="*/ 264 h 264"/>
                <a:gd name="T4" fmla="*/ 0 w 282"/>
                <a:gd name="T5" fmla="*/ 129 h 264"/>
                <a:gd name="T6" fmla="*/ 282 w 282"/>
                <a:gd name="T7" fmla="*/ 0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a:noFill/>
            </a:ln>
            <a:effectLst/>
            <a:extLst>
              <a:ext uri="{91240B29-F687-4F45-9708-019B960494DF}">
                <a14:hiddenLine xmlns:a14="http://schemas.microsoft.com/office/drawing/2010/main" w="952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Title 1"/>
          <p:cNvSpPr>
            <a:spLocks noGrp="1"/>
          </p:cNvSpPr>
          <p:nvPr>
            <p:ph type="title"/>
          </p:nvPr>
        </p:nvSpPr>
        <p:spPr/>
        <p:txBody>
          <a:bodyPr>
            <a:normAutofit fontScale="90000"/>
          </a:bodyPr>
          <a:lstStyle/>
          <a:p>
            <a:r>
              <a:rPr lang="en-US" dirty="0" smtClean="0"/>
              <a:t>Transport Layer: Services/Protocols</a:t>
            </a:r>
            <a:endParaRPr lang="en-US" dirty="0"/>
          </a:p>
        </p:txBody>
      </p:sp>
    </p:spTree>
    <p:extLst>
      <p:ext uri="{BB962C8B-B14F-4D97-AF65-F5344CB8AC3E}">
        <p14:creationId xmlns:p14="http://schemas.microsoft.com/office/powerpoint/2010/main" val="13983467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6" name="Rectangle 3"/>
          <p:cNvSpPr>
            <a:spLocks noGrp="1" noChangeArrowheads="1"/>
          </p:cNvSpPr>
          <p:nvPr>
            <p:ph type="body" idx="1"/>
          </p:nvPr>
        </p:nvSpPr>
        <p:spPr>
          <a:xfrm>
            <a:off x="612775" y="1362075"/>
            <a:ext cx="8269288" cy="4648200"/>
          </a:xfrm>
        </p:spPr>
        <p:txBody>
          <a:bodyPr/>
          <a:lstStyle/>
          <a:p>
            <a:r>
              <a:rPr lang="en-US" altLang="en-US" sz="2800" smtClean="0"/>
              <a:t>avg. TCP thruput as function of window size, RTT?</a:t>
            </a:r>
          </a:p>
          <a:p>
            <a:pPr lvl="1"/>
            <a:r>
              <a:rPr lang="en-US" altLang="en-US" sz="2400" smtClean="0"/>
              <a:t>ignore slow start, assume always data to send</a:t>
            </a:r>
          </a:p>
          <a:p>
            <a:r>
              <a:rPr lang="en-US" altLang="en-US" sz="2800" smtClean="0"/>
              <a:t>W: window size </a:t>
            </a:r>
            <a:r>
              <a:rPr lang="en-US" altLang="en-US" sz="1600" smtClean="0"/>
              <a:t>(measured in bytes)</a:t>
            </a:r>
            <a:r>
              <a:rPr lang="en-US" altLang="en-US" sz="2800" smtClean="0"/>
              <a:t> where loss occurs</a:t>
            </a:r>
          </a:p>
          <a:p>
            <a:pPr lvl="1"/>
            <a:r>
              <a:rPr lang="en-US" altLang="en-US" sz="2400" smtClean="0"/>
              <a:t>avg. window size (# in-flight bytes) is ¾ W</a:t>
            </a:r>
          </a:p>
          <a:p>
            <a:pPr lvl="1"/>
            <a:r>
              <a:rPr lang="en-US" altLang="en-US" sz="2400" smtClean="0"/>
              <a:t>avg. thruput is 3/4W per RTT</a:t>
            </a:r>
          </a:p>
        </p:txBody>
      </p:sp>
      <p:grpSp>
        <p:nvGrpSpPr>
          <p:cNvPr id="124934" name="Group 35"/>
          <p:cNvGrpSpPr>
            <a:grpSpLocks/>
          </p:cNvGrpSpPr>
          <p:nvPr/>
        </p:nvGrpSpPr>
        <p:grpSpPr bwMode="auto">
          <a:xfrm>
            <a:off x="1830388" y="4300538"/>
            <a:ext cx="4873625" cy="1998662"/>
            <a:chOff x="279" y="2432"/>
            <a:chExt cx="3070" cy="1259"/>
          </a:xfrm>
        </p:grpSpPr>
        <p:sp>
          <p:nvSpPr>
            <p:cNvPr id="124945" name="Freeform 26"/>
            <p:cNvSpPr>
              <a:spLocks/>
            </p:cNvSpPr>
            <p:nvPr/>
          </p:nvSpPr>
          <p:spPr bwMode="auto">
            <a:xfrm>
              <a:off x="678" y="2556"/>
              <a:ext cx="2481" cy="579"/>
            </a:xfrm>
            <a:custGeom>
              <a:avLst/>
              <a:gdLst>
                <a:gd name="T0" fmla="*/ 0 w 2481"/>
                <a:gd name="T1" fmla="*/ 573 h 579"/>
                <a:gd name="T2" fmla="*/ 414 w 2481"/>
                <a:gd name="T3" fmla="*/ 18 h 579"/>
                <a:gd name="T4" fmla="*/ 414 w 2481"/>
                <a:gd name="T5" fmla="*/ 579 h 579"/>
                <a:gd name="T6" fmla="*/ 819 w 2481"/>
                <a:gd name="T7" fmla="*/ 18 h 579"/>
                <a:gd name="T8" fmla="*/ 825 w 2481"/>
                <a:gd name="T9" fmla="*/ 579 h 579"/>
                <a:gd name="T10" fmla="*/ 1245 w 2481"/>
                <a:gd name="T11" fmla="*/ 15 h 579"/>
                <a:gd name="T12" fmla="*/ 1245 w 2481"/>
                <a:gd name="T13" fmla="*/ 576 h 579"/>
                <a:gd name="T14" fmla="*/ 1647 w 2481"/>
                <a:gd name="T15" fmla="*/ 6 h 579"/>
                <a:gd name="T16" fmla="*/ 1647 w 2481"/>
                <a:gd name="T17" fmla="*/ 570 h 579"/>
                <a:gd name="T18" fmla="*/ 2064 w 2481"/>
                <a:gd name="T19" fmla="*/ 6 h 579"/>
                <a:gd name="T20" fmla="*/ 2064 w 2481"/>
                <a:gd name="T21" fmla="*/ 564 h 579"/>
                <a:gd name="T22" fmla="*/ 2481 w 2481"/>
                <a:gd name="T23" fmla="*/ 0 h 5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1" h="579">
                  <a:moveTo>
                    <a:pt x="0" y="573"/>
                  </a:moveTo>
                  <a:lnTo>
                    <a:pt x="414" y="18"/>
                  </a:lnTo>
                  <a:lnTo>
                    <a:pt x="414" y="579"/>
                  </a:lnTo>
                  <a:lnTo>
                    <a:pt x="819" y="18"/>
                  </a:lnTo>
                  <a:lnTo>
                    <a:pt x="825" y="579"/>
                  </a:lnTo>
                  <a:lnTo>
                    <a:pt x="1245" y="15"/>
                  </a:lnTo>
                  <a:lnTo>
                    <a:pt x="1245" y="576"/>
                  </a:lnTo>
                  <a:lnTo>
                    <a:pt x="1647" y="6"/>
                  </a:lnTo>
                  <a:lnTo>
                    <a:pt x="1647" y="570"/>
                  </a:lnTo>
                  <a:lnTo>
                    <a:pt x="2064" y="6"/>
                  </a:lnTo>
                  <a:lnTo>
                    <a:pt x="2064" y="564"/>
                  </a:lnTo>
                  <a:lnTo>
                    <a:pt x="2481" y="0"/>
                  </a:lnTo>
                </a:path>
              </a:pathLst>
            </a:custGeom>
            <a:noFill/>
            <a:ln w="2857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7539" name="Line 28"/>
            <p:cNvSpPr>
              <a:spLocks noChangeShapeType="1"/>
            </p:cNvSpPr>
            <p:nvPr/>
          </p:nvSpPr>
          <p:spPr bwMode="auto">
            <a:xfrm>
              <a:off x="675" y="3685"/>
              <a:ext cx="267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07540" name="Line 29"/>
            <p:cNvSpPr>
              <a:spLocks noChangeShapeType="1"/>
            </p:cNvSpPr>
            <p:nvPr/>
          </p:nvSpPr>
          <p:spPr bwMode="auto">
            <a:xfrm>
              <a:off x="682" y="2432"/>
              <a:ext cx="0" cy="1259"/>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07541" name="Line 31"/>
            <p:cNvSpPr>
              <a:spLocks noChangeShapeType="1"/>
            </p:cNvSpPr>
            <p:nvPr/>
          </p:nvSpPr>
          <p:spPr bwMode="auto">
            <a:xfrm>
              <a:off x="606" y="2571"/>
              <a:ext cx="7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07542" name="Line 32"/>
            <p:cNvSpPr>
              <a:spLocks noChangeShapeType="1"/>
            </p:cNvSpPr>
            <p:nvPr/>
          </p:nvSpPr>
          <p:spPr bwMode="auto">
            <a:xfrm>
              <a:off x="606" y="3117"/>
              <a:ext cx="7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07543" name="Text Box 33"/>
            <p:cNvSpPr txBox="1">
              <a:spLocks noChangeArrowheads="1"/>
            </p:cNvSpPr>
            <p:nvPr/>
          </p:nvSpPr>
          <p:spPr bwMode="auto">
            <a:xfrm>
              <a:off x="380" y="2453"/>
              <a:ext cx="231"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W</a:t>
              </a:r>
            </a:p>
          </p:txBody>
        </p:sp>
        <p:sp>
          <p:nvSpPr>
            <p:cNvPr id="107544" name="Text Box 34"/>
            <p:cNvSpPr txBox="1">
              <a:spLocks noChangeArrowheads="1"/>
            </p:cNvSpPr>
            <p:nvPr/>
          </p:nvSpPr>
          <p:spPr bwMode="auto">
            <a:xfrm>
              <a:off x="279" y="3008"/>
              <a:ext cx="35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W/2</a:t>
              </a:r>
            </a:p>
          </p:txBody>
        </p:sp>
      </p:grpSp>
      <p:grpSp>
        <p:nvGrpSpPr>
          <p:cNvPr id="124935" name="Group 45"/>
          <p:cNvGrpSpPr>
            <a:grpSpLocks/>
          </p:cNvGrpSpPr>
          <p:nvPr/>
        </p:nvGrpSpPr>
        <p:grpSpPr bwMode="auto">
          <a:xfrm>
            <a:off x="2733675" y="3440113"/>
            <a:ext cx="3795713" cy="620712"/>
            <a:chOff x="1722" y="2139"/>
            <a:chExt cx="2391" cy="391"/>
          </a:xfrm>
        </p:grpSpPr>
        <p:sp>
          <p:nvSpPr>
            <p:cNvPr id="107529" name="Text Box 36"/>
            <p:cNvSpPr txBox="1">
              <a:spLocks noChangeArrowheads="1"/>
            </p:cNvSpPr>
            <p:nvPr/>
          </p:nvSpPr>
          <p:spPr bwMode="auto">
            <a:xfrm>
              <a:off x="1722" y="2219"/>
              <a:ext cx="134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t>avg TCP thruput = </a:t>
              </a:r>
            </a:p>
          </p:txBody>
        </p:sp>
        <p:grpSp>
          <p:nvGrpSpPr>
            <p:cNvPr id="124937" name="Group 44"/>
            <p:cNvGrpSpPr>
              <a:grpSpLocks/>
            </p:cNvGrpSpPr>
            <p:nvPr/>
          </p:nvGrpSpPr>
          <p:grpSpPr bwMode="auto">
            <a:xfrm>
              <a:off x="2986" y="2139"/>
              <a:ext cx="1127" cy="391"/>
              <a:chOff x="3498" y="2153"/>
              <a:chExt cx="1127" cy="391"/>
            </a:xfrm>
          </p:grpSpPr>
          <p:sp>
            <p:nvSpPr>
              <p:cNvPr id="107531" name="Text Box 37"/>
              <p:cNvSpPr txBox="1">
                <a:spLocks noChangeArrowheads="1"/>
              </p:cNvSpPr>
              <p:nvPr/>
            </p:nvSpPr>
            <p:spPr bwMode="auto">
              <a:xfrm>
                <a:off x="3501" y="2153"/>
                <a:ext cx="195"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t>3</a:t>
                </a:r>
              </a:p>
            </p:txBody>
          </p:sp>
          <p:sp>
            <p:nvSpPr>
              <p:cNvPr id="107532" name="Text Box 38"/>
              <p:cNvSpPr txBox="1">
                <a:spLocks noChangeArrowheads="1"/>
              </p:cNvSpPr>
              <p:nvPr/>
            </p:nvSpPr>
            <p:spPr bwMode="auto">
              <a:xfrm>
                <a:off x="3498" y="2313"/>
                <a:ext cx="195"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t>4</a:t>
                </a:r>
              </a:p>
            </p:txBody>
          </p:sp>
          <p:sp>
            <p:nvSpPr>
              <p:cNvPr id="107533" name="Line 39"/>
              <p:cNvSpPr>
                <a:spLocks noChangeShapeType="1"/>
              </p:cNvSpPr>
              <p:nvPr/>
            </p:nvSpPr>
            <p:spPr bwMode="auto">
              <a:xfrm>
                <a:off x="3550" y="2352"/>
                <a:ext cx="8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07534" name="Text Box 40"/>
              <p:cNvSpPr txBox="1">
                <a:spLocks noChangeArrowheads="1"/>
              </p:cNvSpPr>
              <p:nvPr/>
            </p:nvSpPr>
            <p:spPr bwMode="auto">
              <a:xfrm>
                <a:off x="3702" y="2157"/>
                <a:ext cx="24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t>W</a:t>
                </a:r>
              </a:p>
            </p:txBody>
          </p:sp>
          <p:sp>
            <p:nvSpPr>
              <p:cNvPr id="107535" name="Text Box 41"/>
              <p:cNvSpPr txBox="1">
                <a:spLocks noChangeArrowheads="1"/>
              </p:cNvSpPr>
              <p:nvPr/>
            </p:nvSpPr>
            <p:spPr bwMode="auto">
              <a:xfrm>
                <a:off x="3658" y="2309"/>
                <a:ext cx="373"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1800" smtClean="0"/>
                  <a:t>RTT</a:t>
                </a:r>
              </a:p>
            </p:txBody>
          </p:sp>
          <p:sp>
            <p:nvSpPr>
              <p:cNvPr id="107536" name="Line 42"/>
              <p:cNvSpPr>
                <a:spLocks noChangeShapeType="1"/>
              </p:cNvSpPr>
              <p:nvPr/>
            </p:nvSpPr>
            <p:spPr bwMode="auto">
              <a:xfrm>
                <a:off x="3726" y="2352"/>
                <a:ext cx="21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07537" name="Text Box 43"/>
              <p:cNvSpPr txBox="1">
                <a:spLocks noChangeArrowheads="1"/>
              </p:cNvSpPr>
              <p:nvPr/>
            </p:nvSpPr>
            <p:spPr bwMode="auto">
              <a:xfrm>
                <a:off x="3975" y="2243"/>
                <a:ext cx="65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t>bytes/sec</a:t>
                </a:r>
              </a:p>
            </p:txBody>
          </p:sp>
        </p:grpSp>
      </p:grpSp>
      <p:sp>
        <p:nvSpPr>
          <p:cNvPr id="2" name="Title 1"/>
          <p:cNvSpPr>
            <a:spLocks noGrp="1"/>
          </p:cNvSpPr>
          <p:nvPr>
            <p:ph type="title"/>
          </p:nvPr>
        </p:nvSpPr>
        <p:spPr/>
        <p:txBody>
          <a:bodyPr>
            <a:normAutofit fontScale="90000"/>
          </a:bodyPr>
          <a:lstStyle/>
          <a:p>
            <a:r>
              <a:rPr lang="en-US" dirty="0" smtClean="0"/>
              <a:t>TCP Throughput</a:t>
            </a:r>
            <a:endParaRPr lang="en-US" dirty="0"/>
          </a:p>
        </p:txBody>
      </p:sp>
    </p:spTree>
    <p:extLst>
      <p:ext uri="{BB962C8B-B14F-4D97-AF65-F5344CB8AC3E}">
        <p14:creationId xmlns:p14="http://schemas.microsoft.com/office/powerpoint/2010/main" val="494981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Rectangle 2"/>
          <p:cNvSpPr>
            <a:spLocks noGrp="1" noChangeArrowheads="1"/>
          </p:cNvSpPr>
          <p:nvPr>
            <p:ph type="title"/>
          </p:nvPr>
        </p:nvSpPr>
        <p:spPr/>
        <p:txBody>
          <a:bodyPr/>
          <a:lstStyle/>
          <a:p>
            <a:r>
              <a:rPr lang="en-US" altLang="en-US" sz="3600" dirty="0" smtClean="0"/>
              <a:t>TCP over </a:t>
            </a:r>
            <a:r>
              <a:rPr lang="ja-JP" altLang="en-US" sz="3600" dirty="0" smtClean="0"/>
              <a:t>“</a:t>
            </a:r>
            <a:r>
              <a:rPr lang="en-US" altLang="ja-JP" sz="3600" dirty="0" smtClean="0"/>
              <a:t>long, fat pipes</a:t>
            </a:r>
            <a:r>
              <a:rPr lang="ja-JP" altLang="en-US" sz="3600" dirty="0" smtClean="0"/>
              <a:t>”</a:t>
            </a:r>
            <a:endParaRPr lang="en-US" altLang="en-US" sz="3600" dirty="0" smtClean="0"/>
          </a:p>
        </p:txBody>
      </p:sp>
      <p:sp>
        <p:nvSpPr>
          <p:cNvPr id="108550" name="Rectangle 3"/>
          <p:cNvSpPr>
            <a:spLocks noGrp="1" noChangeArrowheads="1"/>
          </p:cNvSpPr>
          <p:nvPr>
            <p:ph type="body" idx="1"/>
          </p:nvPr>
        </p:nvSpPr>
        <p:spPr>
          <a:xfrm>
            <a:off x="547688" y="1600200"/>
            <a:ext cx="7772400" cy="4648200"/>
          </a:xfrm>
        </p:spPr>
        <p:txBody>
          <a:bodyPr>
            <a:normAutofit lnSpcReduction="10000"/>
          </a:bodyPr>
          <a:lstStyle/>
          <a:p>
            <a:r>
              <a:rPr lang="en-US" altLang="en-US" sz="2800" smtClean="0"/>
              <a:t>example: 1500 byte segments, 100ms RTT, want 10 Gbps throughput</a:t>
            </a:r>
          </a:p>
          <a:p>
            <a:r>
              <a:rPr lang="en-US" altLang="en-US" sz="2800" smtClean="0"/>
              <a:t>requires W = 83,333 in-flight segments</a:t>
            </a:r>
          </a:p>
          <a:p>
            <a:r>
              <a:rPr lang="en-US" altLang="en-US" sz="2800" smtClean="0"/>
              <a:t>throughput in terms of segment loss probability, L </a:t>
            </a:r>
            <a:r>
              <a:rPr lang="en-US" altLang="en-US" sz="2000" smtClean="0"/>
              <a:t>[Mathis 1997]:</a:t>
            </a:r>
            <a:r>
              <a:rPr lang="en-US" altLang="en-US" sz="2800" smtClean="0"/>
              <a:t/>
            </a:r>
            <a:br>
              <a:rPr lang="en-US" altLang="en-US" sz="2800" smtClean="0"/>
            </a:br>
            <a:r>
              <a:rPr lang="en-US" altLang="en-US" sz="2800" smtClean="0"/>
              <a:t/>
            </a:r>
            <a:br>
              <a:rPr lang="en-US" altLang="en-US" sz="2800" smtClean="0"/>
            </a:br>
            <a:r>
              <a:rPr lang="en-US" altLang="en-US" sz="2800" smtClean="0"/>
              <a:t/>
            </a:r>
            <a:br>
              <a:rPr lang="en-US" altLang="en-US" sz="2800" smtClean="0"/>
            </a:br>
            <a:endParaRPr lang="en-US" altLang="en-US" sz="2800" smtClean="0"/>
          </a:p>
          <a:p>
            <a:pPr lvl="1">
              <a:lnSpc>
                <a:spcPct val="90000"/>
              </a:lnSpc>
              <a:buFont typeface="Wingdings" panose="05000000000000000000" pitchFamily="2" charset="2"/>
              <a:buNone/>
            </a:pPr>
            <a:r>
              <a:rPr lang="en-US" altLang="en-US" sz="2400" smtClean="0">
                <a:latin typeface="MS Mincho" panose="02020609040205080304" pitchFamily="49" charset="-128"/>
                <a:ea typeface="MS Mincho" panose="02020609040205080304" pitchFamily="49" charset="-128"/>
              </a:rPr>
              <a:t>➜ </a:t>
            </a:r>
            <a:r>
              <a:rPr lang="en-US" altLang="en-US" sz="2400" smtClean="0">
                <a:ea typeface="MS Mincho" panose="02020609040205080304" pitchFamily="49" charset="-128"/>
              </a:rPr>
              <a:t>to achieve 10 Gbps throughput, need a loss rate of </a:t>
            </a:r>
            <a:r>
              <a:rPr lang="en-US" altLang="en-US" sz="2400" smtClean="0"/>
              <a:t>L = 2</a:t>
            </a:r>
            <a:r>
              <a:rPr lang="el-GR" altLang="en-US" sz="2400" smtClean="0"/>
              <a:t>·</a:t>
            </a:r>
            <a:r>
              <a:rPr lang="en-US" altLang="en-US" sz="2400" smtClean="0"/>
              <a:t>10</a:t>
            </a:r>
            <a:r>
              <a:rPr lang="en-US" altLang="en-US" sz="2400" baseline="30000" smtClean="0"/>
              <a:t>-10  </a:t>
            </a:r>
            <a:r>
              <a:rPr lang="en-US" altLang="en-US" sz="2400" i="1" smtClean="0">
                <a:solidFill>
                  <a:srgbClr val="FF0000"/>
                </a:solidFill>
              </a:rPr>
              <a:t> – a very small loss rate!</a:t>
            </a:r>
          </a:p>
          <a:p>
            <a:r>
              <a:rPr lang="en-US" altLang="en-US" sz="2800" smtClean="0"/>
              <a:t>new versions of TCP for high-speed</a:t>
            </a:r>
            <a:endParaRPr lang="en-US" altLang="en-US" sz="2800" baseline="30000" smtClean="0"/>
          </a:p>
          <a:p>
            <a:endParaRPr lang="en-US" altLang="en-US" sz="2800" smtClean="0"/>
          </a:p>
        </p:txBody>
      </p:sp>
      <p:grpSp>
        <p:nvGrpSpPr>
          <p:cNvPr id="125958" name="Group 16"/>
          <p:cNvGrpSpPr>
            <a:grpSpLocks/>
          </p:cNvGrpSpPr>
          <p:nvPr/>
        </p:nvGrpSpPr>
        <p:grpSpPr bwMode="auto">
          <a:xfrm>
            <a:off x="1947863" y="3462338"/>
            <a:ext cx="4160837" cy="962025"/>
            <a:chOff x="422" y="3400"/>
            <a:chExt cx="2621" cy="606"/>
          </a:xfrm>
        </p:grpSpPr>
        <p:sp>
          <p:nvSpPr>
            <p:cNvPr id="108552" name="Text Box 6"/>
            <p:cNvSpPr txBox="1">
              <a:spLocks noChangeArrowheads="1"/>
            </p:cNvSpPr>
            <p:nvPr/>
          </p:nvSpPr>
          <p:spPr bwMode="auto">
            <a:xfrm>
              <a:off x="422" y="3566"/>
              <a:ext cx="169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smtClean="0">
                  <a:latin typeface="Arial" charset="0"/>
                </a:rPr>
                <a:t>TCP throughput = </a:t>
              </a:r>
            </a:p>
          </p:txBody>
        </p:sp>
        <p:sp>
          <p:nvSpPr>
            <p:cNvPr id="108553" name="Text Box 7"/>
            <p:cNvSpPr txBox="1">
              <a:spLocks noChangeArrowheads="1"/>
            </p:cNvSpPr>
            <p:nvPr/>
          </p:nvSpPr>
          <p:spPr bwMode="auto">
            <a:xfrm>
              <a:off x="2010" y="3470"/>
              <a:ext cx="49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smtClean="0">
                  <a:latin typeface="Arial" charset="0"/>
                </a:rPr>
                <a:t>1.22</a:t>
              </a:r>
            </a:p>
          </p:txBody>
        </p:sp>
        <p:grpSp>
          <p:nvGrpSpPr>
            <p:cNvPr id="125961" name="Group 15"/>
            <p:cNvGrpSpPr>
              <a:grpSpLocks/>
            </p:cNvGrpSpPr>
            <p:nvPr/>
          </p:nvGrpSpPr>
          <p:grpSpPr bwMode="auto">
            <a:xfrm>
              <a:off x="2092" y="3400"/>
              <a:ext cx="951" cy="606"/>
              <a:chOff x="2092" y="3400"/>
              <a:chExt cx="951" cy="606"/>
            </a:xfrm>
          </p:grpSpPr>
          <p:sp>
            <p:nvSpPr>
              <p:cNvPr id="108555" name="Text Box 8"/>
              <p:cNvSpPr txBox="1">
                <a:spLocks noChangeArrowheads="1"/>
              </p:cNvSpPr>
              <p:nvPr/>
            </p:nvSpPr>
            <p:spPr bwMode="auto">
              <a:xfrm>
                <a:off x="2423" y="3400"/>
                <a:ext cx="169"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b="1" smtClean="0">
                    <a:latin typeface="Arial" charset="0"/>
                  </a:rPr>
                  <a:t>.</a:t>
                </a:r>
              </a:p>
            </p:txBody>
          </p:sp>
          <p:sp>
            <p:nvSpPr>
              <p:cNvPr id="108556" name="Text Box 9"/>
              <p:cNvSpPr txBox="1">
                <a:spLocks noChangeArrowheads="1"/>
              </p:cNvSpPr>
              <p:nvPr/>
            </p:nvSpPr>
            <p:spPr bwMode="auto">
              <a:xfrm>
                <a:off x="2511" y="3472"/>
                <a:ext cx="53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smtClean="0">
                    <a:latin typeface="Arial" charset="0"/>
                  </a:rPr>
                  <a:t>MSS</a:t>
                </a:r>
              </a:p>
            </p:txBody>
          </p:sp>
          <p:sp>
            <p:nvSpPr>
              <p:cNvPr id="108557" name="Line 10"/>
              <p:cNvSpPr>
                <a:spLocks noChangeShapeType="1"/>
              </p:cNvSpPr>
              <p:nvPr/>
            </p:nvSpPr>
            <p:spPr bwMode="auto">
              <a:xfrm>
                <a:off x="2092" y="3720"/>
                <a:ext cx="873"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ahoma" charset="0"/>
                  <a:ea typeface="ＭＳ Ｐゴシック" charset="0"/>
                </a:endParaRPr>
              </a:p>
            </p:txBody>
          </p:sp>
          <p:sp>
            <p:nvSpPr>
              <p:cNvPr id="108558" name="Text Box 11"/>
              <p:cNvSpPr txBox="1">
                <a:spLocks noChangeArrowheads="1"/>
              </p:cNvSpPr>
              <p:nvPr/>
            </p:nvSpPr>
            <p:spPr bwMode="auto">
              <a:xfrm>
                <a:off x="2133" y="3696"/>
                <a:ext cx="489"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smtClean="0">
                    <a:latin typeface="Arial" charset="0"/>
                  </a:rPr>
                  <a:t>RTT</a:t>
                </a:r>
              </a:p>
            </p:txBody>
          </p:sp>
          <p:sp>
            <p:nvSpPr>
              <p:cNvPr id="125966" name="Freeform 13"/>
              <p:cNvSpPr>
                <a:spLocks/>
              </p:cNvSpPr>
              <p:nvPr/>
            </p:nvSpPr>
            <p:spPr bwMode="auto">
              <a:xfrm>
                <a:off x="2607" y="3740"/>
                <a:ext cx="294" cy="220"/>
              </a:xfrm>
              <a:custGeom>
                <a:avLst/>
                <a:gdLst>
                  <a:gd name="T0" fmla="*/ 0 w 294"/>
                  <a:gd name="T1" fmla="*/ 158 h 220"/>
                  <a:gd name="T2" fmla="*/ 32 w 294"/>
                  <a:gd name="T3" fmla="*/ 140 h 220"/>
                  <a:gd name="T4" fmla="*/ 72 w 294"/>
                  <a:gd name="T5" fmla="*/ 220 h 220"/>
                  <a:gd name="T6" fmla="*/ 132 w 294"/>
                  <a:gd name="T7" fmla="*/ 0 h 220"/>
                  <a:gd name="T8" fmla="*/ 294 w 294"/>
                  <a:gd name="T9" fmla="*/ 0 h 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 h="220">
                    <a:moveTo>
                      <a:pt x="0" y="158"/>
                    </a:moveTo>
                    <a:lnTo>
                      <a:pt x="32" y="140"/>
                    </a:lnTo>
                    <a:lnTo>
                      <a:pt x="72" y="220"/>
                    </a:lnTo>
                    <a:lnTo>
                      <a:pt x="132" y="0"/>
                    </a:lnTo>
                    <a:lnTo>
                      <a:pt x="294" y="0"/>
                    </a:ln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8560" name="Text Box 14"/>
              <p:cNvSpPr txBox="1">
                <a:spLocks noChangeArrowheads="1"/>
              </p:cNvSpPr>
              <p:nvPr/>
            </p:nvSpPr>
            <p:spPr bwMode="auto">
              <a:xfrm>
                <a:off x="2704" y="3718"/>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smtClean="0">
                    <a:latin typeface="Arial" charset="0"/>
                  </a:rPr>
                  <a:t>L</a:t>
                </a:r>
              </a:p>
            </p:txBody>
          </p:sp>
        </p:grpSp>
      </p:grpSp>
    </p:spTree>
    <p:extLst>
      <p:ext uri="{BB962C8B-B14F-4D97-AF65-F5344CB8AC3E}">
        <p14:creationId xmlns:p14="http://schemas.microsoft.com/office/powerpoint/2010/main" val="31817198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dirty="0"/>
              <a:t>Goals for Today</a:t>
            </a:r>
          </a:p>
        </p:txBody>
      </p:sp>
      <p:sp>
        <p:nvSpPr>
          <p:cNvPr id="71683" name="Rectangle 3"/>
          <p:cNvSpPr>
            <a:spLocks noGrp="1" noChangeArrowheads="1"/>
          </p:cNvSpPr>
          <p:nvPr>
            <p:ph type="body" idx="1"/>
          </p:nvPr>
        </p:nvSpPr>
        <p:spPr>
          <a:xfrm>
            <a:off x="163285" y="852714"/>
            <a:ext cx="8799285" cy="5790363"/>
          </a:xfrm>
        </p:spPr>
        <p:txBody>
          <a:bodyPr>
            <a:normAutofit/>
          </a:bodyPr>
          <a:lstStyle/>
          <a:p>
            <a:r>
              <a:rPr lang="en-US" sz="2800" dirty="0" smtClean="0"/>
              <a:t>Transport Layer</a:t>
            </a:r>
          </a:p>
          <a:p>
            <a:pPr lvl="1"/>
            <a:r>
              <a:rPr lang="en-US" sz="2400" dirty="0" smtClean="0"/>
              <a:t>Abstraction / services</a:t>
            </a:r>
          </a:p>
          <a:p>
            <a:pPr lvl="1"/>
            <a:r>
              <a:rPr lang="en-US" sz="2400" dirty="0" smtClean="0"/>
              <a:t>Multiplexing/</a:t>
            </a:r>
            <a:r>
              <a:rPr lang="en-US" sz="2400" dirty="0" err="1" smtClean="0"/>
              <a:t>Demultiplexing</a:t>
            </a:r>
            <a:endParaRPr lang="en-US" sz="2400" dirty="0" smtClean="0"/>
          </a:p>
          <a:p>
            <a:pPr lvl="1"/>
            <a:r>
              <a:rPr lang="en-US" sz="2400" dirty="0" smtClean="0"/>
              <a:t>UDP: Connectionless Transport</a:t>
            </a:r>
          </a:p>
          <a:p>
            <a:pPr lvl="1"/>
            <a:r>
              <a:rPr lang="en-US" sz="2400" dirty="0" smtClean="0"/>
              <a:t>TCP: Reliable Transport</a:t>
            </a:r>
          </a:p>
          <a:p>
            <a:pPr lvl="2"/>
            <a:r>
              <a:rPr lang="en-US" sz="2000" dirty="0" smtClean="0"/>
              <a:t>Abstraction, Connection Management, Reliable Transport, Flow Control, timeouts</a:t>
            </a:r>
          </a:p>
          <a:p>
            <a:pPr lvl="1"/>
            <a:r>
              <a:rPr lang="en-US" dirty="0" smtClean="0"/>
              <a:t>Congestion control</a:t>
            </a:r>
            <a:endParaRPr lang="en-US" dirty="0"/>
          </a:p>
          <a:p>
            <a:pPr lvl="1"/>
            <a:endParaRPr lang="en-US" sz="2400" dirty="0" smtClean="0"/>
          </a:p>
          <a:p>
            <a:r>
              <a:rPr lang="en-US" sz="2800" dirty="0" smtClean="0"/>
              <a:t>Data Center TCP</a:t>
            </a:r>
          </a:p>
          <a:p>
            <a:pPr lvl="1"/>
            <a:r>
              <a:rPr lang="en-US" sz="2400" dirty="0" err="1" smtClean="0"/>
              <a:t>Incast</a:t>
            </a:r>
            <a:r>
              <a:rPr lang="en-US" sz="2400" dirty="0" smtClean="0"/>
              <a:t> Problem</a:t>
            </a:r>
            <a:endParaRPr lang="en-US" sz="2800" dirty="0" smtClean="0"/>
          </a:p>
          <a:p>
            <a:pPr lvl="1"/>
            <a:endParaRPr lang="en-US" sz="2400" dirty="0" smtClean="0"/>
          </a:p>
          <a:p>
            <a:endParaRPr lang="en-US" sz="2800" dirty="0"/>
          </a:p>
        </p:txBody>
      </p:sp>
      <p:sp>
        <p:nvSpPr>
          <p:cNvPr id="4" name="TextBox 3"/>
          <p:cNvSpPr txBox="1"/>
          <p:nvPr/>
        </p:nvSpPr>
        <p:spPr>
          <a:xfrm>
            <a:off x="-21765" y="5992875"/>
            <a:ext cx="9291261" cy="923330"/>
          </a:xfrm>
          <a:prstGeom prst="rect">
            <a:avLst/>
          </a:prstGeom>
          <a:noFill/>
        </p:spPr>
        <p:txBody>
          <a:bodyPr wrap="none" rtlCol="0">
            <a:spAutoFit/>
          </a:bodyPr>
          <a:lstStyle/>
          <a:p>
            <a:r>
              <a:rPr lang="en-US" dirty="0" smtClean="0"/>
              <a:t>Slides used judiciously from “Measurement </a:t>
            </a:r>
            <a:r>
              <a:rPr lang="en-US" dirty="0"/>
              <a:t>and Analysis of TCP Throughput </a:t>
            </a:r>
            <a:r>
              <a:rPr lang="en-US" dirty="0" smtClean="0"/>
              <a:t>Collapse in Cluster-</a:t>
            </a:r>
          </a:p>
          <a:p>
            <a:r>
              <a:rPr lang="en-US" dirty="0" smtClean="0"/>
              <a:t>based </a:t>
            </a:r>
            <a:r>
              <a:rPr lang="en-US" dirty="0"/>
              <a:t>Storage </a:t>
            </a:r>
            <a:r>
              <a:rPr lang="en-US" dirty="0" smtClean="0"/>
              <a:t>Systems”, </a:t>
            </a:r>
            <a:r>
              <a:rPr lang="sv-SE" dirty="0" smtClean="0"/>
              <a:t>A. </a:t>
            </a:r>
            <a:r>
              <a:rPr lang="sv-SE" dirty="0"/>
              <a:t>Phanishayee, </a:t>
            </a:r>
            <a:r>
              <a:rPr lang="sv-SE" dirty="0" smtClean="0"/>
              <a:t>E. </a:t>
            </a:r>
            <a:r>
              <a:rPr lang="sv-SE" dirty="0"/>
              <a:t>Krevat, </a:t>
            </a:r>
            <a:r>
              <a:rPr lang="sv-SE" dirty="0" smtClean="0"/>
              <a:t>V. </a:t>
            </a:r>
            <a:r>
              <a:rPr lang="sv-SE" dirty="0"/>
              <a:t>Vasudevan, </a:t>
            </a:r>
            <a:r>
              <a:rPr lang="sv-SE" dirty="0" smtClean="0"/>
              <a:t>D. </a:t>
            </a:r>
            <a:r>
              <a:rPr lang="sv-SE" dirty="0"/>
              <a:t>G. Andersen, </a:t>
            </a:r>
            <a:r>
              <a:rPr lang="sv-SE" dirty="0" smtClean="0"/>
              <a:t>G. </a:t>
            </a:r>
            <a:r>
              <a:rPr lang="sv-SE" dirty="0"/>
              <a:t>R. Ganger, </a:t>
            </a:r>
            <a:endParaRPr lang="sv-SE" dirty="0" smtClean="0"/>
          </a:p>
          <a:p>
            <a:r>
              <a:rPr lang="sv-SE" dirty="0" smtClean="0"/>
              <a:t>G. </a:t>
            </a:r>
            <a:r>
              <a:rPr lang="sv-SE" dirty="0"/>
              <a:t>A. Gibson, and </a:t>
            </a:r>
            <a:r>
              <a:rPr lang="sv-SE" dirty="0" smtClean="0"/>
              <a:t>S. Seshan. </a:t>
            </a:r>
            <a:r>
              <a:rPr lang="sv-SE" i="1" dirty="0" smtClean="0"/>
              <a:t>Proc. of USENIX File and Storage Technologies (FAST)</a:t>
            </a:r>
            <a:r>
              <a:rPr lang="sv-SE" dirty="0" smtClean="0"/>
              <a:t>, February 2008.</a:t>
            </a:r>
            <a:endParaRPr lang="en-US" dirty="0"/>
          </a:p>
        </p:txBody>
      </p:sp>
    </p:spTree>
    <p:custDataLst>
      <p:tags r:id="rId1"/>
    </p:custDataLst>
    <p:extLst>
      <p:ext uri="{BB962C8B-B14F-4D97-AF65-F5344CB8AC3E}">
        <p14:creationId xmlns:p14="http://schemas.microsoft.com/office/powerpoint/2010/main" val="23477258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altLang="en-US" dirty="0" smtClean="0"/>
              <a:t>TCP Throughput Collapse</a:t>
            </a:r>
          </a:p>
        </p:txBody>
      </p:sp>
      <p:sp>
        <p:nvSpPr>
          <p:cNvPr id="5123" name="Content Placeholder 2"/>
          <p:cNvSpPr>
            <a:spLocks noGrp="1"/>
          </p:cNvSpPr>
          <p:nvPr>
            <p:ph idx="1"/>
          </p:nvPr>
        </p:nvSpPr>
        <p:spPr>
          <a:xfrm>
            <a:off x="163285" y="712044"/>
            <a:ext cx="8799285" cy="5680941"/>
          </a:xfrm>
        </p:spPr>
        <p:txBody>
          <a:bodyPr>
            <a:normAutofit lnSpcReduction="10000"/>
          </a:bodyPr>
          <a:lstStyle/>
          <a:p>
            <a:pPr marL="0" indent="0">
              <a:buNone/>
            </a:pPr>
            <a:r>
              <a:rPr lang="en-US" altLang="en-US" dirty="0" smtClean="0">
                <a:solidFill>
                  <a:srgbClr val="FF0000"/>
                </a:solidFill>
              </a:rPr>
              <a:t>What happens when TCP is “too friendly”?</a:t>
            </a:r>
          </a:p>
          <a:p>
            <a:pPr marL="0" indent="0">
              <a:buNone/>
            </a:pPr>
            <a:r>
              <a:rPr lang="en-US" altLang="en-US" dirty="0" smtClean="0"/>
              <a:t>E.g.</a:t>
            </a:r>
          </a:p>
          <a:p>
            <a:r>
              <a:rPr lang="en-US" altLang="en-US" dirty="0" smtClean="0"/>
              <a:t>Test on an Ethernet-based storage cluster</a:t>
            </a:r>
          </a:p>
          <a:p>
            <a:endParaRPr lang="en-US" altLang="en-US" dirty="0" smtClean="0"/>
          </a:p>
          <a:p>
            <a:r>
              <a:rPr lang="en-US" altLang="en-US" dirty="0" smtClean="0"/>
              <a:t>Client performs synchronized reads</a:t>
            </a:r>
          </a:p>
          <a:p>
            <a:endParaRPr lang="en-US" altLang="en-US" dirty="0" smtClean="0"/>
          </a:p>
          <a:p>
            <a:r>
              <a:rPr lang="en-US" altLang="en-US" dirty="0" smtClean="0"/>
              <a:t>Increase # of servers involved in transfer</a:t>
            </a:r>
          </a:p>
          <a:p>
            <a:pPr lvl="1"/>
            <a:r>
              <a:rPr lang="en-US" altLang="en-US" dirty="0" smtClean="0"/>
              <a:t>SRU size is fixed</a:t>
            </a:r>
          </a:p>
          <a:p>
            <a:pPr lvl="1"/>
            <a:endParaRPr lang="en-US" altLang="en-US" dirty="0" smtClean="0"/>
          </a:p>
          <a:p>
            <a:r>
              <a:rPr lang="en-US" altLang="en-US" dirty="0" smtClean="0"/>
              <a:t>TCP used as the data transfer protocol</a:t>
            </a:r>
          </a:p>
        </p:txBody>
      </p:sp>
      <p:sp>
        <p:nvSpPr>
          <p:cNvPr id="2" name="TextBox 1"/>
          <p:cNvSpPr txBox="1"/>
          <p:nvPr/>
        </p:nvSpPr>
        <p:spPr>
          <a:xfrm>
            <a:off x="-21765" y="5992875"/>
            <a:ext cx="9291261" cy="923330"/>
          </a:xfrm>
          <a:prstGeom prst="rect">
            <a:avLst/>
          </a:prstGeom>
          <a:noFill/>
        </p:spPr>
        <p:txBody>
          <a:bodyPr wrap="none" rtlCol="0">
            <a:spAutoFit/>
          </a:bodyPr>
          <a:lstStyle/>
          <a:p>
            <a:r>
              <a:rPr lang="en-US" dirty="0" smtClean="0"/>
              <a:t>Slides used judiciously from “Measurement </a:t>
            </a:r>
            <a:r>
              <a:rPr lang="en-US" dirty="0"/>
              <a:t>and Analysis of TCP Throughput </a:t>
            </a:r>
            <a:r>
              <a:rPr lang="en-US" dirty="0" smtClean="0"/>
              <a:t>Collapse in Cluster-</a:t>
            </a:r>
          </a:p>
          <a:p>
            <a:r>
              <a:rPr lang="en-US" dirty="0" smtClean="0"/>
              <a:t>based </a:t>
            </a:r>
            <a:r>
              <a:rPr lang="en-US" dirty="0"/>
              <a:t>Storage </a:t>
            </a:r>
            <a:r>
              <a:rPr lang="en-US" dirty="0" smtClean="0"/>
              <a:t>Systems”, </a:t>
            </a:r>
            <a:r>
              <a:rPr lang="sv-SE" dirty="0" smtClean="0"/>
              <a:t>A. </a:t>
            </a:r>
            <a:r>
              <a:rPr lang="sv-SE" dirty="0"/>
              <a:t>Phanishayee, </a:t>
            </a:r>
            <a:r>
              <a:rPr lang="sv-SE" dirty="0" smtClean="0"/>
              <a:t>E. </a:t>
            </a:r>
            <a:r>
              <a:rPr lang="sv-SE" dirty="0"/>
              <a:t>Krevat, </a:t>
            </a:r>
            <a:r>
              <a:rPr lang="sv-SE" dirty="0" smtClean="0"/>
              <a:t>V. </a:t>
            </a:r>
            <a:r>
              <a:rPr lang="sv-SE" dirty="0"/>
              <a:t>Vasudevan, </a:t>
            </a:r>
            <a:r>
              <a:rPr lang="sv-SE" dirty="0" smtClean="0"/>
              <a:t>D. </a:t>
            </a:r>
            <a:r>
              <a:rPr lang="sv-SE" dirty="0"/>
              <a:t>G. Andersen, </a:t>
            </a:r>
            <a:r>
              <a:rPr lang="sv-SE" dirty="0" smtClean="0"/>
              <a:t>G. </a:t>
            </a:r>
            <a:r>
              <a:rPr lang="sv-SE" dirty="0"/>
              <a:t>R. Ganger, </a:t>
            </a:r>
            <a:endParaRPr lang="sv-SE" dirty="0" smtClean="0"/>
          </a:p>
          <a:p>
            <a:r>
              <a:rPr lang="sv-SE" dirty="0" smtClean="0"/>
              <a:t>G. </a:t>
            </a:r>
            <a:r>
              <a:rPr lang="sv-SE" dirty="0"/>
              <a:t>A. Gibson, and </a:t>
            </a:r>
            <a:r>
              <a:rPr lang="sv-SE" dirty="0" smtClean="0"/>
              <a:t>S. Seshan. </a:t>
            </a:r>
            <a:r>
              <a:rPr lang="sv-SE" i="1" dirty="0" smtClean="0"/>
              <a:t>Proc. of USENIX File and Storage Technologies (FAST)</a:t>
            </a:r>
            <a:r>
              <a:rPr lang="sv-SE" dirty="0" smtClean="0"/>
              <a:t>, February 2008.</a:t>
            </a:r>
            <a:endParaRPr lang="en-US" dirty="0"/>
          </a:p>
        </p:txBody>
      </p:sp>
    </p:spTree>
    <p:extLst>
      <p:ext uri="{BB962C8B-B14F-4D97-AF65-F5344CB8AC3E}">
        <p14:creationId xmlns:p14="http://schemas.microsoft.com/office/powerpoint/2010/main" val="23942576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en-US" altLang="en-US" smtClean="0"/>
              <a:t>Cluster-based Storage Systems</a:t>
            </a:r>
          </a:p>
        </p:txBody>
      </p:sp>
      <p:pic>
        <p:nvPicPr>
          <p:cNvPr id="4099" name="Picture 6" descr="bla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00" y="2986088"/>
            <a:ext cx="1241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6775" y="1814513"/>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0"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24163"/>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1"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3833813"/>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2"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4919663"/>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3" descr="switch_s5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0813" y="3124200"/>
            <a:ext cx="13160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Box 14"/>
          <p:cNvSpPr txBox="1">
            <a:spLocks noChangeArrowheads="1"/>
          </p:cNvSpPr>
          <p:nvPr/>
        </p:nvSpPr>
        <p:spPr bwMode="auto">
          <a:xfrm>
            <a:off x="809625" y="4029075"/>
            <a:ext cx="973138" cy="461963"/>
          </a:xfrm>
          <a:prstGeom prst="rect">
            <a:avLst/>
          </a:prstGeom>
          <a:noFill/>
          <a:ln w="9525">
            <a:noFill/>
            <a:miter lim="800000"/>
            <a:headEnd/>
            <a:tailEnd/>
          </a:ln>
        </p:spPr>
        <p:txBody>
          <a:bodyPr wrap="none">
            <a:spAutoFit/>
          </a:bodyPr>
          <a:lstStyle/>
          <a:p>
            <a:pPr>
              <a:defRPr/>
            </a:pPr>
            <a:r>
              <a:rPr lang="en-US" dirty="0">
                <a:latin typeface="+mn-lt"/>
              </a:rPr>
              <a:t>Client</a:t>
            </a:r>
          </a:p>
        </p:txBody>
      </p:sp>
      <p:sp>
        <p:nvSpPr>
          <p:cNvPr id="14349" name="TextBox 15"/>
          <p:cNvSpPr txBox="1">
            <a:spLocks noChangeArrowheads="1"/>
          </p:cNvSpPr>
          <p:nvPr/>
        </p:nvSpPr>
        <p:spPr bwMode="auto">
          <a:xfrm>
            <a:off x="2847975" y="4038600"/>
            <a:ext cx="1092200" cy="461963"/>
          </a:xfrm>
          <a:prstGeom prst="rect">
            <a:avLst/>
          </a:prstGeom>
          <a:noFill/>
          <a:ln w="9525">
            <a:noFill/>
            <a:miter lim="800000"/>
            <a:headEnd/>
            <a:tailEnd/>
          </a:ln>
        </p:spPr>
        <p:txBody>
          <a:bodyPr wrap="none">
            <a:spAutoFit/>
          </a:bodyPr>
          <a:lstStyle/>
          <a:p>
            <a:pPr>
              <a:defRPr/>
            </a:pPr>
            <a:r>
              <a:rPr lang="en-US" dirty="0">
                <a:latin typeface="+mn-lt"/>
              </a:rPr>
              <a:t>Switch</a:t>
            </a:r>
          </a:p>
        </p:txBody>
      </p:sp>
      <p:sp>
        <p:nvSpPr>
          <p:cNvPr id="14350" name="TextBox 16"/>
          <p:cNvSpPr txBox="1">
            <a:spLocks noChangeArrowheads="1"/>
          </p:cNvSpPr>
          <p:nvPr/>
        </p:nvSpPr>
        <p:spPr bwMode="auto">
          <a:xfrm>
            <a:off x="4305300" y="5743575"/>
            <a:ext cx="2409825" cy="461963"/>
          </a:xfrm>
          <a:prstGeom prst="rect">
            <a:avLst/>
          </a:prstGeom>
          <a:noFill/>
          <a:ln w="9525">
            <a:noFill/>
            <a:miter lim="800000"/>
            <a:headEnd/>
            <a:tailEnd/>
          </a:ln>
        </p:spPr>
        <p:txBody>
          <a:bodyPr wrap="none">
            <a:spAutoFit/>
          </a:bodyPr>
          <a:lstStyle/>
          <a:p>
            <a:pPr>
              <a:defRPr/>
            </a:pPr>
            <a:r>
              <a:rPr lang="en-US" dirty="0">
                <a:latin typeface="+mn-lt"/>
              </a:rPr>
              <a:t>Storage Servers</a:t>
            </a:r>
          </a:p>
        </p:txBody>
      </p:sp>
      <p:sp>
        <p:nvSpPr>
          <p:cNvPr id="18" name="Rounded Rectangle 17"/>
          <p:cNvSpPr/>
          <p:nvPr/>
        </p:nvSpPr>
        <p:spPr>
          <a:xfrm>
            <a:off x="923925" y="2381250"/>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19" name="Rounded Rectangle 18"/>
          <p:cNvSpPr/>
          <p:nvPr/>
        </p:nvSpPr>
        <p:spPr>
          <a:xfrm>
            <a:off x="1076325" y="2533650"/>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20" name="Rounded Rectangle 19"/>
          <p:cNvSpPr/>
          <p:nvPr/>
        </p:nvSpPr>
        <p:spPr>
          <a:xfrm>
            <a:off x="1228725" y="2686050"/>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21" name="Rounded Rectangle 20"/>
          <p:cNvSpPr/>
          <p:nvPr/>
        </p:nvSpPr>
        <p:spPr>
          <a:xfrm>
            <a:off x="1381125" y="2838450"/>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22" name="Rounded Rectangle 21"/>
          <p:cNvSpPr/>
          <p:nvPr/>
        </p:nvSpPr>
        <p:spPr>
          <a:xfrm>
            <a:off x="6467475" y="1857375"/>
            <a:ext cx="741363"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1</a:t>
            </a:r>
          </a:p>
        </p:txBody>
      </p:sp>
      <p:sp>
        <p:nvSpPr>
          <p:cNvPr id="23" name="Rounded Rectangle 22"/>
          <p:cNvSpPr/>
          <p:nvPr/>
        </p:nvSpPr>
        <p:spPr>
          <a:xfrm>
            <a:off x="6467475" y="2881313"/>
            <a:ext cx="728663" cy="2778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2</a:t>
            </a:r>
          </a:p>
        </p:txBody>
      </p:sp>
      <p:sp>
        <p:nvSpPr>
          <p:cNvPr id="26" name="Rounded Rectangle 25"/>
          <p:cNvSpPr/>
          <p:nvPr/>
        </p:nvSpPr>
        <p:spPr>
          <a:xfrm>
            <a:off x="6245225" y="1619250"/>
            <a:ext cx="1176338" cy="400050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58" name="TextBox 26"/>
          <p:cNvSpPr txBox="1">
            <a:spLocks noChangeArrowheads="1"/>
          </p:cNvSpPr>
          <p:nvPr/>
        </p:nvSpPr>
        <p:spPr bwMode="auto">
          <a:xfrm>
            <a:off x="6186488" y="1209675"/>
            <a:ext cx="1300162" cy="369888"/>
          </a:xfrm>
          <a:prstGeom prst="rect">
            <a:avLst/>
          </a:prstGeom>
          <a:noFill/>
          <a:ln w="9525">
            <a:noFill/>
            <a:miter lim="800000"/>
            <a:headEnd/>
            <a:tailEnd/>
          </a:ln>
        </p:spPr>
        <p:txBody>
          <a:bodyPr wrap="none">
            <a:spAutoFit/>
          </a:bodyPr>
          <a:lstStyle/>
          <a:p>
            <a:pPr>
              <a:defRPr/>
            </a:pPr>
            <a:r>
              <a:rPr lang="en-US" sz="1800" dirty="0">
                <a:latin typeface="+mn-lt"/>
              </a:rPr>
              <a:t>Data Block</a:t>
            </a:r>
          </a:p>
        </p:txBody>
      </p:sp>
      <p:sp>
        <p:nvSpPr>
          <p:cNvPr id="14359" name="TextBox 27"/>
          <p:cNvSpPr txBox="1">
            <a:spLocks noChangeArrowheads="1"/>
          </p:cNvSpPr>
          <p:nvPr/>
        </p:nvSpPr>
        <p:spPr bwMode="auto">
          <a:xfrm>
            <a:off x="7532688" y="4691063"/>
            <a:ext cx="1517650" cy="923925"/>
          </a:xfrm>
          <a:prstGeom prst="rect">
            <a:avLst/>
          </a:prstGeom>
          <a:noFill/>
          <a:ln w="9525">
            <a:noFill/>
            <a:miter lim="800000"/>
            <a:headEnd/>
            <a:tailEnd/>
          </a:ln>
        </p:spPr>
        <p:txBody>
          <a:bodyPr wrap="none">
            <a:spAutoFit/>
          </a:bodyPr>
          <a:lstStyle/>
          <a:p>
            <a:pPr>
              <a:defRPr/>
            </a:pPr>
            <a:r>
              <a:rPr lang="en-US" sz="1800" dirty="0">
                <a:latin typeface="+mn-lt"/>
              </a:rPr>
              <a:t>Server </a:t>
            </a:r>
          </a:p>
          <a:p>
            <a:pPr>
              <a:defRPr/>
            </a:pPr>
            <a:r>
              <a:rPr lang="en-US" sz="1800" dirty="0">
                <a:latin typeface="+mn-lt"/>
              </a:rPr>
              <a:t>Request Unit</a:t>
            </a:r>
          </a:p>
          <a:p>
            <a:pPr>
              <a:defRPr/>
            </a:pPr>
            <a:r>
              <a:rPr lang="en-US" sz="1800" dirty="0">
                <a:latin typeface="+mn-lt"/>
              </a:rPr>
              <a:t>(SRU)</a:t>
            </a:r>
          </a:p>
        </p:txBody>
      </p:sp>
      <p:cxnSp>
        <p:nvCxnSpPr>
          <p:cNvPr id="31" name="Straight Arrow Connector 30"/>
          <p:cNvCxnSpPr>
            <a:stCxn id="14359" idx="1"/>
            <a:endCxn id="51" idx="3"/>
          </p:cNvCxnSpPr>
          <p:nvPr/>
        </p:nvCxnSpPr>
        <p:spPr>
          <a:xfrm rot="10800000">
            <a:off x="7185025" y="5145088"/>
            <a:ext cx="347663" cy="79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978025" y="3405188"/>
            <a:ext cx="712788" cy="0"/>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flipV="1">
            <a:off x="4006850" y="2108200"/>
            <a:ext cx="669925" cy="1296988"/>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flipV="1">
            <a:off x="4006850" y="3117850"/>
            <a:ext cx="717550" cy="287338"/>
          </a:xfrm>
          <a:prstGeom prst="line">
            <a:avLst/>
          </a:prstGeom>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a:off x="4006850" y="3405188"/>
            <a:ext cx="746125" cy="722312"/>
          </a:xfrm>
          <a:prstGeom prst="line">
            <a:avLst/>
          </a:prstGeom>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a:off x="4006850" y="3405188"/>
            <a:ext cx="746125" cy="1808162"/>
          </a:xfrm>
          <a:prstGeom prst="line">
            <a:avLst/>
          </a:prstGeom>
        </p:spPr>
        <p:style>
          <a:lnRef idx="2">
            <a:schemeClr val="dk1"/>
          </a:lnRef>
          <a:fillRef idx="0">
            <a:schemeClr val="dk1"/>
          </a:fillRef>
          <a:effectRef idx="1">
            <a:schemeClr val="dk1"/>
          </a:effectRef>
          <a:fontRef idx="minor">
            <a:schemeClr val="tx1"/>
          </a:fontRef>
        </p:style>
      </p:cxnSp>
      <p:sp>
        <p:nvSpPr>
          <p:cNvPr id="50" name="Rounded Rectangle 49"/>
          <p:cNvSpPr/>
          <p:nvPr/>
        </p:nvSpPr>
        <p:spPr>
          <a:xfrm>
            <a:off x="6477000" y="3924300"/>
            <a:ext cx="708025"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3</a:t>
            </a:r>
          </a:p>
        </p:txBody>
      </p:sp>
      <p:sp>
        <p:nvSpPr>
          <p:cNvPr id="51" name="Rounded Rectangle 50"/>
          <p:cNvSpPr/>
          <p:nvPr/>
        </p:nvSpPr>
        <p:spPr>
          <a:xfrm>
            <a:off x="6489700" y="5005388"/>
            <a:ext cx="695325" cy="279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4</a:t>
            </a:r>
          </a:p>
        </p:txBody>
      </p:sp>
      <p:sp>
        <p:nvSpPr>
          <p:cNvPr id="61" name="TextBox 60"/>
          <p:cNvSpPr txBox="1">
            <a:spLocks noChangeArrowheads="1"/>
          </p:cNvSpPr>
          <p:nvPr/>
        </p:nvSpPr>
        <p:spPr bwMode="auto">
          <a:xfrm>
            <a:off x="606425" y="1709738"/>
            <a:ext cx="2874963" cy="461962"/>
          </a:xfrm>
          <a:prstGeom prst="rect">
            <a:avLst/>
          </a:prstGeom>
          <a:noFill/>
          <a:ln w="9525">
            <a:noFill/>
            <a:miter lim="800000"/>
            <a:headEnd/>
            <a:tailEnd/>
          </a:ln>
        </p:spPr>
        <p:txBody>
          <a:bodyPr wrap="none">
            <a:spAutoFit/>
          </a:bodyPr>
          <a:lstStyle/>
          <a:p>
            <a:pPr>
              <a:defRPr/>
            </a:pPr>
            <a:r>
              <a:rPr lang="en-US" dirty="0">
                <a:latin typeface="+mn-lt"/>
              </a:rPr>
              <a:t>Synchronized Read</a:t>
            </a:r>
          </a:p>
        </p:txBody>
      </p:sp>
      <p:sp>
        <p:nvSpPr>
          <p:cNvPr id="37" name="TextBox 36"/>
          <p:cNvSpPr txBox="1">
            <a:spLocks noChangeArrowheads="1"/>
          </p:cNvSpPr>
          <p:nvPr/>
        </p:nvSpPr>
        <p:spPr bwMode="auto">
          <a:xfrm>
            <a:off x="534988" y="5141913"/>
            <a:ext cx="3213100" cy="830262"/>
          </a:xfrm>
          <a:prstGeom prst="rect">
            <a:avLst/>
          </a:prstGeom>
          <a:noFill/>
          <a:ln w="9525">
            <a:noFill/>
            <a:miter lim="800000"/>
            <a:headEnd/>
            <a:tailEnd/>
          </a:ln>
        </p:spPr>
        <p:txBody>
          <a:bodyPr wrap="none">
            <a:spAutoFit/>
          </a:bodyPr>
          <a:lstStyle/>
          <a:p>
            <a:pPr>
              <a:defRPr/>
            </a:pPr>
            <a:r>
              <a:rPr lang="en-US" dirty="0">
                <a:latin typeface="+mn-lt"/>
              </a:rPr>
              <a:t>Client now sends</a:t>
            </a:r>
          </a:p>
          <a:p>
            <a:pPr>
              <a:defRPr/>
            </a:pPr>
            <a:r>
              <a:rPr lang="en-US" dirty="0">
                <a:latin typeface="+mn-lt"/>
              </a:rPr>
              <a:t>next batch of requests</a:t>
            </a:r>
          </a:p>
        </p:txBody>
      </p:sp>
      <p:sp>
        <p:nvSpPr>
          <p:cNvPr id="40" name="Rounded Rectangle 39"/>
          <p:cNvSpPr/>
          <p:nvPr/>
        </p:nvSpPr>
        <p:spPr>
          <a:xfrm>
            <a:off x="550863" y="4824413"/>
            <a:ext cx="741362"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1</a:t>
            </a:r>
          </a:p>
        </p:txBody>
      </p:sp>
      <p:sp>
        <p:nvSpPr>
          <p:cNvPr id="42" name="Rounded Rectangle 41"/>
          <p:cNvSpPr/>
          <p:nvPr/>
        </p:nvSpPr>
        <p:spPr>
          <a:xfrm>
            <a:off x="1309688" y="4822825"/>
            <a:ext cx="739775"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2</a:t>
            </a:r>
          </a:p>
        </p:txBody>
      </p:sp>
      <p:sp>
        <p:nvSpPr>
          <p:cNvPr id="43" name="Rounded Rectangle 42"/>
          <p:cNvSpPr/>
          <p:nvPr/>
        </p:nvSpPr>
        <p:spPr>
          <a:xfrm>
            <a:off x="2081213" y="4822825"/>
            <a:ext cx="741362"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3</a:t>
            </a:r>
          </a:p>
        </p:txBody>
      </p:sp>
      <p:sp>
        <p:nvSpPr>
          <p:cNvPr id="45" name="Rounded Rectangle 44"/>
          <p:cNvSpPr/>
          <p:nvPr/>
        </p:nvSpPr>
        <p:spPr>
          <a:xfrm>
            <a:off x="2841625" y="4822825"/>
            <a:ext cx="739775"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4</a:t>
            </a:r>
          </a:p>
        </p:txBody>
      </p:sp>
    </p:spTree>
    <p:extLst>
      <p:ext uri="{BB962C8B-B14F-4D97-AF65-F5344CB8AC3E}">
        <p14:creationId xmlns:p14="http://schemas.microsoft.com/office/powerpoint/2010/main" val="2121134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1" nodeType="clickEffect">
                                  <p:stCondLst>
                                    <p:cond delay="0"/>
                                  </p:stCondLst>
                                  <p:childTnLst>
                                    <p:animMotion origin="layout" path="M 0 0 C 0.07812 0.06337 0.15642 0.12697 0.23246 0.11772 C 0.3085 0.10847 0.41892 -0.02636 0.4559 -0.05527 " pathEditMode="relative" ptsTypes="aaA">
                                      <p:cBhvr>
                                        <p:cTn id="30" dur="2000" fill="hold"/>
                                        <p:tgtEl>
                                          <p:spTgt spid="18"/>
                                        </p:tgtEl>
                                        <p:attrNameLst>
                                          <p:attrName>ppt_x</p:attrName>
                                          <p:attrName>ppt_y</p:attrName>
                                        </p:attrNameLst>
                                      </p:cBhvr>
                                    </p:animMotion>
                                  </p:childTnLst>
                                </p:cTn>
                              </p:par>
                              <p:par>
                                <p:cTn id="31" presetID="0" presetClass="path" presetSubtype="0" accel="50000" decel="50000" fill="hold" grpId="1" nodeType="withEffect">
                                  <p:stCondLst>
                                    <p:cond delay="0"/>
                                  </p:stCondLst>
                                  <p:childTnLst>
                                    <p:animMotion origin="layout" path="M 0 0 C 0.06354 0.05365 0.12726 0.1073 0.20122 0.11586 C 0.27517 0.12442 0.35955 0.08811 0.4441 0.0518 " pathEditMode="relative" ptsTypes="aaA">
                                      <p:cBhvr>
                                        <p:cTn id="32" dur="2000" fill="hold"/>
                                        <p:tgtEl>
                                          <p:spTgt spid="19"/>
                                        </p:tgtEl>
                                        <p:attrNameLst>
                                          <p:attrName>ppt_x</p:attrName>
                                          <p:attrName>ppt_y</p:attrName>
                                        </p:attrNameLst>
                                      </p:cBhvr>
                                    </p:animMotion>
                                  </p:childTnLst>
                                </p:cTn>
                              </p:par>
                              <p:par>
                                <p:cTn id="33" presetID="0" presetClass="path" presetSubtype="0" accel="50000" decel="50000" fill="hold" grpId="1" nodeType="withEffect">
                                  <p:stCondLst>
                                    <p:cond delay="0"/>
                                  </p:stCondLst>
                                  <p:childTnLst>
                                    <p:animMotion origin="layout" path="M 0 0 C 0.06302 0.02659 0.12622 0.05342 0.19879 0.08302 C 0.27136 0.11262 0.35313 0.14546 0.43507 0.1783 " pathEditMode="relative" ptsTypes="aaA">
                                      <p:cBhvr>
                                        <p:cTn id="34" dur="2000" fill="hold"/>
                                        <p:tgtEl>
                                          <p:spTgt spid="20"/>
                                        </p:tgtEl>
                                        <p:attrNameLst>
                                          <p:attrName>ppt_x</p:attrName>
                                          <p:attrName>ppt_y</p:attrName>
                                        </p:attrNameLst>
                                      </p:cBhvr>
                                    </p:animMotion>
                                  </p:childTnLst>
                                </p:cTn>
                              </p:par>
                              <p:par>
                                <p:cTn id="35" presetID="0" presetClass="path" presetSubtype="0" accel="50000" decel="50000" fill="hold" grpId="1" nodeType="withEffect">
                                  <p:stCondLst>
                                    <p:cond delay="0"/>
                                  </p:stCondLst>
                                  <p:childTnLst>
                                    <p:animMotion origin="layout" path="M 0 0 C 0.05781 0.00694 0.1158 0.01388 0.18576 0.06568 C 0.25573 0.11748 0.3375 0.21439 0.41944 0.31152 " pathEditMode="relative" ptsTypes="aaA">
                                      <p:cBhvr>
                                        <p:cTn id="36" dur="2000" fill="hold"/>
                                        <p:tgtEl>
                                          <p:spTgt spid="21"/>
                                        </p:tgtEl>
                                        <p:attrNameLst>
                                          <p:attrName>ppt_x</p:attrName>
                                          <p:attrName>ppt_y</p:attrName>
                                        </p:attrNameLst>
                                      </p:cBhvr>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path" presetSubtype="0" accel="50000" decel="50000" fill="hold" nodeType="clickEffect">
                                  <p:stCondLst>
                                    <p:cond delay="0"/>
                                  </p:stCondLst>
                                  <p:childTnLst>
                                    <p:animMotion origin="layout" path="M -2.77778E-6 6.10546E-7 C -0.13107 0.05412 -0.26093 0.10823 -0.36962 0.13228 C -0.47812 0.1568 -0.59705 0.11425 -0.65208 0.14408 " pathEditMode="relative" rAng="0" ptsTypes="aaA">
                                      <p:cBhvr>
                                        <p:cTn id="40" dur="2000" fill="hold"/>
                                        <p:tgtEl>
                                          <p:spTgt spid="22"/>
                                        </p:tgtEl>
                                        <p:attrNameLst>
                                          <p:attrName>ppt_x</p:attrName>
                                          <p:attrName>ppt_y</p:attrName>
                                        </p:attrNameLst>
                                      </p:cBhvr>
                                      <p:rCtr x="-32604" y="7840"/>
                                    </p:animMotion>
                                  </p:childTnLst>
                                </p:cTn>
                              </p:par>
                              <p:par>
                                <p:cTn id="41" presetID="1" presetClass="exit"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4358"/>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435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1"/>
                                        </p:tgtEl>
                                        <p:attrNameLst>
                                          <p:attrName>style.visibility</p:attrName>
                                        </p:attrNameLst>
                                      </p:cBhvr>
                                      <p:to>
                                        <p:strVal val="hidden"/>
                                      </p:to>
                                    </p:set>
                                  </p:childTnLst>
                                </p:cTn>
                              </p:par>
                              <p:par>
                                <p:cTn id="49" presetID="0" presetClass="path" presetSubtype="0" accel="50000" decel="50000" fill="hold" nodeType="withEffect">
                                  <p:stCondLst>
                                    <p:cond delay="0"/>
                                  </p:stCondLst>
                                  <p:childTnLst>
                                    <p:animMotion origin="layout" path="M 0 0 C -0.125 0.01966 -0.24983 0.03931 -0.35573 0.04486 C -0.46163 0.05042 -0.54844 0.04163 -0.63507 0.03284 " pathEditMode="relative" ptsTypes="aaA">
                                      <p:cBhvr>
                                        <p:cTn id="50" dur="2000" fill="hold"/>
                                        <p:tgtEl>
                                          <p:spTgt spid="23"/>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0 0 C -0.12413 -0.03978 -0.24774 -0.07932 -0.35191 -0.09343 C -0.45607 -0.10754 -0.54045 -0.09621 -0.62465 -0.08464 " pathEditMode="relative" ptsTypes="aaA">
                                      <p:cBhvr>
                                        <p:cTn id="52" dur="2000" fill="hold"/>
                                        <p:tgtEl>
                                          <p:spTgt spid="50"/>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4.16667E-6 -1.26735E-6 C -0.04635 0.01966 -0.09236 0.03955 -0.15225 -0.00139 C -0.21215 -0.04232 -0.28281 -0.21115 -0.35972 -0.24584 C -0.4368 -0.28053 -0.52569 -0.24584 -0.61423 -0.21091 " pathEditMode="relative" rAng="0" ptsTypes="aaaA">
                                      <p:cBhvr>
                                        <p:cTn id="54" dur="2000" fill="hold"/>
                                        <p:tgtEl>
                                          <p:spTgt spid="51"/>
                                        </p:tgtEl>
                                        <p:attrNameLst>
                                          <p:attrName>ppt_x</p:attrName>
                                          <p:attrName>ppt_y</p:attrName>
                                        </p:attrNameLst>
                                      </p:cBhvr>
                                      <p:rCtr x="-30712" y="-12049"/>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22"/>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50"/>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3" grpId="0" animBg="1"/>
      <p:bldP spid="23" grpId="1" animBg="1"/>
      <p:bldP spid="26" grpId="0" animBg="1"/>
      <p:bldP spid="14358" grpId="0"/>
      <p:bldP spid="14359" grpId="0"/>
      <p:bldP spid="50" grpId="0" animBg="1"/>
      <p:bldP spid="50" grpId="1" animBg="1"/>
      <p:bldP spid="51" grpId="0" animBg="1"/>
      <p:bldP spid="51" grpId="1" animBg="1"/>
      <p:bldP spid="61" grpId="0"/>
      <p:bldP spid="37" grpId="0"/>
      <p:bldP spid="40" grpId="0" animBg="1"/>
      <p:bldP spid="42" grpId="0" animBg="1"/>
      <p:bldP spid="43" grpId="0" animBg="1"/>
      <p:bldP spid="4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en-US" altLang="en-US" smtClean="0"/>
              <a:t>Link idle time due to timeouts</a:t>
            </a:r>
          </a:p>
        </p:txBody>
      </p:sp>
      <p:pic>
        <p:nvPicPr>
          <p:cNvPr id="15363" name="Picture 6" descr="bla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00" y="2986088"/>
            <a:ext cx="1241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7"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6775" y="1814513"/>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24163"/>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3833813"/>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descr="storage_no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4919663"/>
            <a:ext cx="1414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1" descr="switch_s5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0813" y="3124200"/>
            <a:ext cx="13160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TextBox 12"/>
          <p:cNvSpPr txBox="1">
            <a:spLocks noChangeArrowheads="1"/>
          </p:cNvSpPr>
          <p:nvPr/>
        </p:nvSpPr>
        <p:spPr bwMode="auto">
          <a:xfrm>
            <a:off x="809625" y="4029075"/>
            <a:ext cx="973138" cy="461963"/>
          </a:xfrm>
          <a:prstGeom prst="rect">
            <a:avLst/>
          </a:prstGeom>
          <a:noFill/>
          <a:ln w="9525">
            <a:noFill/>
            <a:miter lim="800000"/>
            <a:headEnd/>
            <a:tailEnd/>
          </a:ln>
        </p:spPr>
        <p:txBody>
          <a:bodyPr wrap="none">
            <a:spAutoFit/>
          </a:bodyPr>
          <a:lstStyle/>
          <a:p>
            <a:pPr>
              <a:defRPr/>
            </a:pPr>
            <a:r>
              <a:rPr lang="en-US" dirty="0">
                <a:latin typeface="+mn-lt"/>
              </a:rPr>
              <a:t>Client</a:t>
            </a:r>
          </a:p>
        </p:txBody>
      </p:sp>
      <p:sp>
        <p:nvSpPr>
          <p:cNvPr id="22541" name="TextBox 13"/>
          <p:cNvSpPr txBox="1">
            <a:spLocks noChangeArrowheads="1"/>
          </p:cNvSpPr>
          <p:nvPr/>
        </p:nvSpPr>
        <p:spPr bwMode="auto">
          <a:xfrm>
            <a:off x="2847975" y="4038600"/>
            <a:ext cx="1092200" cy="461963"/>
          </a:xfrm>
          <a:prstGeom prst="rect">
            <a:avLst/>
          </a:prstGeom>
          <a:noFill/>
          <a:ln w="9525">
            <a:noFill/>
            <a:miter lim="800000"/>
            <a:headEnd/>
            <a:tailEnd/>
          </a:ln>
        </p:spPr>
        <p:txBody>
          <a:bodyPr wrap="none">
            <a:spAutoFit/>
          </a:bodyPr>
          <a:lstStyle/>
          <a:p>
            <a:pPr>
              <a:defRPr/>
            </a:pPr>
            <a:r>
              <a:rPr lang="en-US" dirty="0">
                <a:latin typeface="+mn-lt"/>
              </a:rPr>
              <a:t>Switch</a:t>
            </a:r>
          </a:p>
        </p:txBody>
      </p:sp>
      <p:sp>
        <p:nvSpPr>
          <p:cNvPr id="15" name="Rounded Rectangle 14"/>
          <p:cNvSpPr/>
          <p:nvPr/>
        </p:nvSpPr>
        <p:spPr>
          <a:xfrm>
            <a:off x="923925" y="2381250"/>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16" name="Rounded Rectangle 15"/>
          <p:cNvSpPr/>
          <p:nvPr/>
        </p:nvSpPr>
        <p:spPr>
          <a:xfrm>
            <a:off x="1076325" y="2533650"/>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17" name="Rounded Rectangle 16"/>
          <p:cNvSpPr/>
          <p:nvPr/>
        </p:nvSpPr>
        <p:spPr>
          <a:xfrm>
            <a:off x="1228725" y="2686050"/>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18" name="Rounded Rectangle 17"/>
          <p:cNvSpPr/>
          <p:nvPr/>
        </p:nvSpPr>
        <p:spPr>
          <a:xfrm>
            <a:off x="1381125" y="2838450"/>
            <a:ext cx="304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R</a:t>
            </a:r>
          </a:p>
        </p:txBody>
      </p:sp>
      <p:sp>
        <p:nvSpPr>
          <p:cNvPr id="19" name="Rounded Rectangle 18"/>
          <p:cNvSpPr/>
          <p:nvPr/>
        </p:nvSpPr>
        <p:spPr>
          <a:xfrm>
            <a:off x="6467475" y="1857375"/>
            <a:ext cx="728663"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1</a:t>
            </a:r>
          </a:p>
        </p:txBody>
      </p:sp>
      <p:sp>
        <p:nvSpPr>
          <p:cNvPr id="20" name="Rounded Rectangle 19"/>
          <p:cNvSpPr/>
          <p:nvPr/>
        </p:nvSpPr>
        <p:spPr>
          <a:xfrm>
            <a:off x="6467475" y="2881313"/>
            <a:ext cx="717550" cy="2651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2</a:t>
            </a:r>
          </a:p>
        </p:txBody>
      </p:sp>
      <p:cxnSp>
        <p:nvCxnSpPr>
          <p:cNvPr id="24" name="Straight Connector 23"/>
          <p:cNvCxnSpPr/>
          <p:nvPr/>
        </p:nvCxnSpPr>
        <p:spPr>
          <a:xfrm>
            <a:off x="1978025" y="3405188"/>
            <a:ext cx="712788" cy="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4006850" y="2108200"/>
            <a:ext cx="669925" cy="1296988"/>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V="1">
            <a:off x="4006850" y="3117850"/>
            <a:ext cx="717550" cy="287338"/>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4006850" y="3405188"/>
            <a:ext cx="746125" cy="722312"/>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4006850" y="3405188"/>
            <a:ext cx="746125" cy="1808162"/>
          </a:xfrm>
          <a:prstGeom prst="line">
            <a:avLst/>
          </a:prstGeom>
        </p:spPr>
        <p:style>
          <a:lnRef idx="2">
            <a:schemeClr val="dk1"/>
          </a:lnRef>
          <a:fillRef idx="0">
            <a:schemeClr val="dk1"/>
          </a:fillRef>
          <a:effectRef idx="1">
            <a:schemeClr val="dk1"/>
          </a:effectRef>
          <a:fontRef idx="minor">
            <a:schemeClr val="tx1"/>
          </a:fontRef>
        </p:style>
      </p:cxnSp>
      <p:sp>
        <p:nvSpPr>
          <p:cNvPr id="29" name="Rounded Rectangle 28"/>
          <p:cNvSpPr/>
          <p:nvPr/>
        </p:nvSpPr>
        <p:spPr>
          <a:xfrm>
            <a:off x="6477000" y="3924300"/>
            <a:ext cx="719138" cy="3159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3</a:t>
            </a:r>
          </a:p>
        </p:txBody>
      </p:sp>
      <p:sp>
        <p:nvSpPr>
          <p:cNvPr id="30" name="Rounded Rectangle 29"/>
          <p:cNvSpPr/>
          <p:nvPr/>
        </p:nvSpPr>
        <p:spPr>
          <a:xfrm>
            <a:off x="6489700" y="5005388"/>
            <a:ext cx="695325" cy="3143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4</a:t>
            </a:r>
          </a:p>
        </p:txBody>
      </p:sp>
      <p:sp>
        <p:nvSpPr>
          <p:cNvPr id="35" name="TextBox 34"/>
          <p:cNvSpPr txBox="1">
            <a:spLocks noChangeArrowheads="1"/>
          </p:cNvSpPr>
          <p:nvPr/>
        </p:nvSpPr>
        <p:spPr bwMode="auto">
          <a:xfrm>
            <a:off x="606425" y="1709738"/>
            <a:ext cx="2874963" cy="461962"/>
          </a:xfrm>
          <a:prstGeom prst="rect">
            <a:avLst/>
          </a:prstGeom>
          <a:noFill/>
          <a:ln w="9525">
            <a:noFill/>
            <a:miter lim="800000"/>
            <a:headEnd/>
            <a:tailEnd/>
          </a:ln>
        </p:spPr>
        <p:txBody>
          <a:bodyPr wrap="none">
            <a:spAutoFit/>
          </a:bodyPr>
          <a:lstStyle/>
          <a:p>
            <a:pPr>
              <a:defRPr/>
            </a:pPr>
            <a:r>
              <a:rPr lang="en-US" dirty="0">
                <a:latin typeface="+mn-lt"/>
              </a:rPr>
              <a:t>Synchronized Read</a:t>
            </a:r>
          </a:p>
        </p:txBody>
      </p:sp>
      <p:sp>
        <p:nvSpPr>
          <p:cNvPr id="94" name="Rounded Rectangle 93"/>
          <p:cNvSpPr/>
          <p:nvPr/>
        </p:nvSpPr>
        <p:spPr>
          <a:xfrm>
            <a:off x="3087688" y="3279775"/>
            <a:ext cx="658812" cy="342900"/>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4</a:t>
            </a:r>
          </a:p>
        </p:txBody>
      </p:sp>
      <p:sp>
        <p:nvSpPr>
          <p:cNvPr id="36" name="TextBox 35"/>
          <p:cNvSpPr txBox="1">
            <a:spLocks noChangeArrowheads="1"/>
          </p:cNvSpPr>
          <p:nvPr/>
        </p:nvSpPr>
        <p:spPr bwMode="auto">
          <a:xfrm>
            <a:off x="403225" y="5640388"/>
            <a:ext cx="6383338" cy="461962"/>
          </a:xfrm>
          <a:prstGeom prst="rect">
            <a:avLst/>
          </a:prstGeom>
          <a:noFill/>
          <a:ln w="9525">
            <a:noFill/>
            <a:miter lim="800000"/>
            <a:headEnd/>
            <a:tailEnd/>
          </a:ln>
        </p:spPr>
        <p:txBody>
          <a:bodyPr wrap="none">
            <a:spAutoFit/>
          </a:bodyPr>
          <a:lstStyle/>
          <a:p>
            <a:pPr>
              <a:defRPr/>
            </a:pPr>
            <a:r>
              <a:rPr lang="en-US" dirty="0">
                <a:solidFill>
                  <a:srgbClr val="FF0000"/>
                </a:solidFill>
                <a:latin typeface="+mn-lt"/>
              </a:rPr>
              <a:t>Link is idle until server experiences a timeout</a:t>
            </a:r>
          </a:p>
        </p:txBody>
      </p:sp>
      <p:sp>
        <p:nvSpPr>
          <p:cNvPr id="37" name="Rounded Rectangle 36"/>
          <p:cNvSpPr/>
          <p:nvPr/>
        </p:nvSpPr>
        <p:spPr>
          <a:xfrm>
            <a:off x="527050" y="4824413"/>
            <a:ext cx="741363"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1</a:t>
            </a:r>
          </a:p>
        </p:txBody>
      </p:sp>
      <p:sp>
        <p:nvSpPr>
          <p:cNvPr id="38" name="Rounded Rectangle 37"/>
          <p:cNvSpPr/>
          <p:nvPr/>
        </p:nvSpPr>
        <p:spPr>
          <a:xfrm>
            <a:off x="1285875" y="4822825"/>
            <a:ext cx="741363"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2</a:t>
            </a:r>
          </a:p>
        </p:txBody>
      </p:sp>
      <p:sp>
        <p:nvSpPr>
          <p:cNvPr id="39" name="Rounded Rectangle 38"/>
          <p:cNvSpPr/>
          <p:nvPr/>
        </p:nvSpPr>
        <p:spPr>
          <a:xfrm>
            <a:off x="2057400" y="4822825"/>
            <a:ext cx="741363"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3</a:t>
            </a:r>
          </a:p>
        </p:txBody>
      </p:sp>
      <p:sp>
        <p:nvSpPr>
          <p:cNvPr id="40" name="Rounded Rectangle 39"/>
          <p:cNvSpPr/>
          <p:nvPr/>
        </p:nvSpPr>
        <p:spPr>
          <a:xfrm>
            <a:off x="2817813" y="4822825"/>
            <a:ext cx="741362" cy="2921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t>4</a:t>
            </a:r>
          </a:p>
        </p:txBody>
      </p:sp>
      <p:sp>
        <p:nvSpPr>
          <p:cNvPr id="43" name="TextBox 27"/>
          <p:cNvSpPr txBox="1">
            <a:spLocks noChangeArrowheads="1"/>
          </p:cNvSpPr>
          <p:nvPr/>
        </p:nvSpPr>
        <p:spPr bwMode="auto">
          <a:xfrm>
            <a:off x="7532688" y="4691063"/>
            <a:ext cx="1517650" cy="923925"/>
          </a:xfrm>
          <a:prstGeom prst="rect">
            <a:avLst/>
          </a:prstGeom>
          <a:noFill/>
          <a:ln w="9525">
            <a:noFill/>
            <a:miter lim="800000"/>
            <a:headEnd/>
            <a:tailEnd/>
          </a:ln>
        </p:spPr>
        <p:txBody>
          <a:bodyPr wrap="none">
            <a:spAutoFit/>
          </a:bodyPr>
          <a:lstStyle/>
          <a:p>
            <a:pPr>
              <a:defRPr/>
            </a:pPr>
            <a:r>
              <a:rPr lang="en-US" sz="1800" dirty="0">
                <a:latin typeface="+mn-lt"/>
              </a:rPr>
              <a:t>Server </a:t>
            </a:r>
          </a:p>
          <a:p>
            <a:pPr>
              <a:defRPr/>
            </a:pPr>
            <a:r>
              <a:rPr lang="en-US" sz="1800" dirty="0">
                <a:latin typeface="+mn-lt"/>
              </a:rPr>
              <a:t>Request Unit</a:t>
            </a:r>
          </a:p>
          <a:p>
            <a:pPr>
              <a:defRPr/>
            </a:pPr>
            <a:r>
              <a:rPr lang="en-US" sz="1800" dirty="0">
                <a:latin typeface="+mn-lt"/>
              </a:rPr>
              <a:t>(SRU)</a:t>
            </a:r>
          </a:p>
        </p:txBody>
      </p:sp>
      <p:cxnSp>
        <p:nvCxnSpPr>
          <p:cNvPr id="44" name="Straight Arrow Connector 43"/>
          <p:cNvCxnSpPr>
            <a:stCxn id="43" idx="1"/>
          </p:cNvCxnSpPr>
          <p:nvPr/>
        </p:nvCxnSpPr>
        <p:spPr>
          <a:xfrm rot="10800000">
            <a:off x="7185025" y="5145088"/>
            <a:ext cx="347663" cy="79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5" name="Rounded Rectangle 44"/>
          <p:cNvSpPr/>
          <p:nvPr/>
        </p:nvSpPr>
        <p:spPr>
          <a:xfrm>
            <a:off x="6245225" y="1619250"/>
            <a:ext cx="1176338" cy="400050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64671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0" presetClass="path" presetSubtype="0" accel="50000" decel="50000" fill="hold" grpId="1" nodeType="clickEffect">
                                  <p:stCondLst>
                                    <p:cond delay="0"/>
                                  </p:stCondLst>
                                  <p:childTnLst>
                                    <p:animMotion origin="layout" path="M 0 0 C 0.07812 0.06337 0.15642 0.12697 0.23246 0.11772 C 0.3085 0.10847 0.41892 -0.02636 0.4559 -0.05527 " pathEditMode="relative" ptsTypes="aaA">
                                      <p:cBhvr>
                                        <p:cTn id="28" dur="2000" fill="hold"/>
                                        <p:tgtEl>
                                          <p:spTgt spid="15"/>
                                        </p:tgtEl>
                                        <p:attrNameLst>
                                          <p:attrName>ppt_x</p:attrName>
                                          <p:attrName>ppt_y</p:attrName>
                                        </p:attrNameLst>
                                      </p:cBhvr>
                                    </p:animMotion>
                                  </p:childTnLst>
                                </p:cTn>
                              </p:par>
                              <p:par>
                                <p:cTn id="29" presetID="0" presetClass="path" presetSubtype="0" accel="50000" decel="50000" fill="hold" grpId="1" nodeType="withEffect">
                                  <p:stCondLst>
                                    <p:cond delay="0"/>
                                  </p:stCondLst>
                                  <p:childTnLst>
                                    <p:animMotion origin="layout" path="M 0 0 C 0.06354 0.05365 0.12726 0.1073 0.20122 0.11586 C 0.27517 0.12442 0.35955 0.08811 0.4441 0.0518 " pathEditMode="relative" ptsTypes="aaA">
                                      <p:cBhvr>
                                        <p:cTn id="30" dur="2000" fill="hold"/>
                                        <p:tgtEl>
                                          <p:spTgt spid="16"/>
                                        </p:tgtEl>
                                        <p:attrNameLst>
                                          <p:attrName>ppt_x</p:attrName>
                                          <p:attrName>ppt_y</p:attrName>
                                        </p:attrNameLst>
                                      </p:cBhvr>
                                    </p:animMotion>
                                  </p:childTnLst>
                                </p:cTn>
                              </p:par>
                              <p:par>
                                <p:cTn id="31" presetID="0" presetClass="path" presetSubtype="0" accel="50000" decel="50000" fill="hold" grpId="1" nodeType="withEffect">
                                  <p:stCondLst>
                                    <p:cond delay="0"/>
                                  </p:stCondLst>
                                  <p:childTnLst>
                                    <p:animMotion origin="layout" path="M 0 0 C 0.06302 0.02659 0.12622 0.05342 0.19879 0.08302 C 0.27136 0.11262 0.35313 0.14546 0.43507 0.1783 " pathEditMode="relative" ptsTypes="aaA">
                                      <p:cBhvr>
                                        <p:cTn id="32" dur="2000" fill="hold"/>
                                        <p:tgtEl>
                                          <p:spTgt spid="17"/>
                                        </p:tgtEl>
                                        <p:attrNameLst>
                                          <p:attrName>ppt_x</p:attrName>
                                          <p:attrName>ppt_y</p:attrName>
                                        </p:attrNameLst>
                                      </p:cBhvr>
                                    </p:animMotion>
                                  </p:childTnLst>
                                </p:cTn>
                              </p:par>
                              <p:par>
                                <p:cTn id="33" presetID="0" presetClass="path" presetSubtype="0" accel="50000" decel="50000" fill="hold" grpId="1" nodeType="withEffect">
                                  <p:stCondLst>
                                    <p:cond delay="0"/>
                                  </p:stCondLst>
                                  <p:childTnLst>
                                    <p:animMotion origin="layout" path="M 0 0 C 0.05781 0.00694 0.1158 0.01388 0.18576 0.06568 C 0.25573 0.11748 0.3375 0.21439 0.41944 0.31152 " pathEditMode="relative" ptsTypes="aaA">
                                      <p:cBhvr>
                                        <p:cTn id="34" dur="2000" fill="hold"/>
                                        <p:tgtEl>
                                          <p:spTgt spid="18"/>
                                        </p:tgtEl>
                                        <p:attrNameLst>
                                          <p:attrName>ppt_x</p:attrName>
                                          <p:attrName>ppt_y</p:attrName>
                                        </p:attrNameLst>
                                      </p:cBhvr>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path" presetSubtype="0" accel="50000" decel="50000" fill="hold" grpId="1" nodeType="clickEffect">
                                  <p:stCondLst>
                                    <p:cond delay="0"/>
                                  </p:stCondLst>
                                  <p:childTnLst>
                                    <p:animMotion origin="layout" path="M -2.77778E-6 6.10546E-7 C -0.13107 0.05412 -0.26093 0.10823 -0.36962 0.13228 C -0.47812 0.1568 -0.59705 0.11425 -0.65208 0.14408 " pathEditMode="relative" rAng="0" ptsTypes="aaA">
                                      <p:cBhvr>
                                        <p:cTn id="38" dur="2000" fill="hold"/>
                                        <p:tgtEl>
                                          <p:spTgt spid="19"/>
                                        </p:tgtEl>
                                        <p:attrNameLst>
                                          <p:attrName>ppt_x</p:attrName>
                                          <p:attrName>ppt_y</p:attrName>
                                        </p:attrNameLst>
                                      </p:cBhvr>
                                      <p:rCtr x="-32604" y="7840"/>
                                    </p:animMotion>
                                  </p:childTnLst>
                                </p:cTn>
                              </p:par>
                              <p:par>
                                <p:cTn id="39" presetID="0" presetClass="path" presetSubtype="0" accel="50000" decel="50000" fill="hold" grpId="2" nodeType="withEffect">
                                  <p:stCondLst>
                                    <p:cond delay="0"/>
                                  </p:stCondLst>
                                  <p:childTnLst>
                                    <p:animMotion origin="layout" path="M -3.05556E-6 -0.00324 C -0.04027 0.01943 -0.08021 0.04209 -0.14218 0.00023 C -0.20399 -0.0414 -0.28802 -0.14732 -0.3717 -0.25277 " pathEditMode="relative" rAng="0" ptsTypes="aaA">
                                      <p:cBhvr>
                                        <p:cTn id="40" dur="2000" fill="hold"/>
                                        <p:tgtEl>
                                          <p:spTgt spid="30"/>
                                        </p:tgtEl>
                                        <p:attrNameLst>
                                          <p:attrName>ppt_x</p:attrName>
                                          <p:attrName>ppt_y</p:attrName>
                                        </p:attrNameLst>
                                      </p:cBhvr>
                                      <p:rCtr x="-18594" y="-10222"/>
                                    </p:animMotion>
                                  </p:childTnLst>
                                </p:cTn>
                              </p:par>
                              <p:par>
                                <p:cTn id="41" presetID="0" presetClass="path" presetSubtype="0" accel="50000" decel="50000" fill="hold" grpId="1" nodeType="withEffect">
                                  <p:stCondLst>
                                    <p:cond delay="0"/>
                                  </p:stCondLst>
                                  <p:childTnLst>
                                    <p:animMotion origin="layout" path="M 0 0 C -0.125 0.01966 -0.24983 0.03931 -0.35573 0.04486 C -0.46163 0.05042 -0.54844 0.04163 -0.63507 0.03284 " pathEditMode="relative" ptsTypes="aaA">
                                      <p:cBhvr>
                                        <p:cTn id="42" dur="2000" fill="hold"/>
                                        <p:tgtEl>
                                          <p:spTgt spid="20"/>
                                        </p:tgtEl>
                                        <p:attrNameLst>
                                          <p:attrName>ppt_x</p:attrName>
                                          <p:attrName>ppt_y</p:attrName>
                                        </p:attrNameLst>
                                      </p:cBhvr>
                                    </p:animMotion>
                                  </p:childTnLst>
                                </p:cTn>
                              </p:par>
                              <p:par>
                                <p:cTn id="43" presetID="0" presetClass="path" presetSubtype="0" accel="50000" decel="50000" fill="hold" grpId="1" nodeType="withEffect">
                                  <p:stCondLst>
                                    <p:cond delay="0"/>
                                  </p:stCondLst>
                                  <p:childTnLst>
                                    <p:animMotion origin="layout" path="M 0 0 C -0.12413 -0.03978 -0.24774 -0.07932 -0.35191 -0.09343 C -0.45607 -0.10754 -0.54045 -0.09621 -0.62465 -0.08464 " pathEditMode="relative" ptsTypes="aaA">
                                      <p:cBhvr>
                                        <p:cTn id="44" dur="2000" fill="hold"/>
                                        <p:tgtEl>
                                          <p:spTgt spid="29"/>
                                        </p:tgtEl>
                                        <p:attrNameLst>
                                          <p:attrName>ppt_x</p:attrName>
                                          <p:attrName>ppt_y</p:attrName>
                                        </p:attrNameLst>
                                      </p:cBhvr>
                                    </p:animMotion>
                                  </p:childTnLst>
                                </p:cTn>
                              </p:par>
                              <p:par>
                                <p:cTn id="45" presetID="1" presetClass="exit"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4"/>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5" nodeType="clickEffect">
                                  <p:stCondLst>
                                    <p:cond delay="0"/>
                                  </p:stCondLst>
                                  <p:childTnLst>
                                    <p:set>
                                      <p:cBhvr>
                                        <p:cTn id="54" dur="1" fill="hold">
                                          <p:stCondLst>
                                            <p:cond delay="0"/>
                                          </p:stCondLst>
                                        </p:cTn>
                                        <p:tgtEl>
                                          <p:spTgt spid="30"/>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94"/>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35" presetClass="exit" presetSubtype="0" fill="hold" grpId="1" nodeType="clickEffect">
                                  <p:stCondLst>
                                    <p:cond delay="0"/>
                                  </p:stCondLst>
                                  <p:childTnLst>
                                    <p:animEffect transition="out" filter="fade">
                                      <p:cBhvr>
                                        <p:cTn id="60" dur="2000"/>
                                        <p:tgtEl>
                                          <p:spTgt spid="94"/>
                                        </p:tgtEl>
                                      </p:cBhvr>
                                    </p:animEffect>
                                    <p:anim calcmode="lin" valueType="num">
                                      <p:cBhvr>
                                        <p:cTn id="61" dur="2000"/>
                                        <p:tgtEl>
                                          <p:spTgt spid="94"/>
                                        </p:tgtEl>
                                        <p:attrNameLst>
                                          <p:attrName>style.rotation</p:attrName>
                                        </p:attrNameLst>
                                      </p:cBhvr>
                                      <p:tavLst>
                                        <p:tav tm="0">
                                          <p:val>
                                            <p:fltVal val="0"/>
                                          </p:val>
                                        </p:tav>
                                        <p:tav tm="100000">
                                          <p:val>
                                            <p:fltVal val="720"/>
                                          </p:val>
                                        </p:tav>
                                      </p:tavLst>
                                    </p:anim>
                                    <p:anim calcmode="lin" valueType="num">
                                      <p:cBhvr>
                                        <p:cTn id="62" dur="2000"/>
                                        <p:tgtEl>
                                          <p:spTgt spid="94"/>
                                        </p:tgtEl>
                                        <p:attrNameLst>
                                          <p:attrName>ppt_h</p:attrName>
                                        </p:attrNameLst>
                                      </p:cBhvr>
                                      <p:tavLst>
                                        <p:tav tm="0">
                                          <p:val>
                                            <p:strVal val="ppt_h"/>
                                          </p:val>
                                        </p:tav>
                                        <p:tav tm="100000">
                                          <p:val>
                                            <p:fltVal val="0"/>
                                          </p:val>
                                        </p:tav>
                                      </p:tavLst>
                                    </p:anim>
                                    <p:anim calcmode="lin" valueType="num">
                                      <p:cBhvr>
                                        <p:cTn id="63" dur="2000"/>
                                        <p:tgtEl>
                                          <p:spTgt spid="94"/>
                                        </p:tgtEl>
                                        <p:attrNameLst>
                                          <p:attrName>ppt_w</p:attrName>
                                        </p:attrNameLst>
                                      </p:cBhvr>
                                      <p:tavLst>
                                        <p:tav tm="0">
                                          <p:val>
                                            <p:strVal val="ppt_w"/>
                                          </p:val>
                                        </p:tav>
                                        <p:tav tm="100000">
                                          <p:val>
                                            <p:fltVal val="0"/>
                                          </p:val>
                                        </p:tav>
                                      </p:tavLst>
                                    </p:anim>
                                    <p:set>
                                      <p:cBhvr>
                                        <p:cTn id="64" dur="1" fill="hold">
                                          <p:stCondLst>
                                            <p:cond delay="1999"/>
                                          </p:stCondLst>
                                        </p:cTn>
                                        <p:tgtEl>
                                          <p:spTgt spid="94"/>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3"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36"/>
                                        </p:tgtEl>
                                        <p:attrNameLst>
                                          <p:attrName>style.visibility</p:attrName>
                                        </p:attrNameLst>
                                      </p:cBhvr>
                                      <p:to>
                                        <p:strVal val="hidden"/>
                                      </p:to>
                                    </p:set>
                                  </p:childTnLst>
                                </p:cTn>
                              </p:par>
                              <p:par>
                                <p:cTn id="75" presetID="0" presetClass="path" presetSubtype="0" accel="50000" decel="50000" fill="hold" grpId="4" nodeType="withEffect">
                                  <p:stCondLst>
                                    <p:cond delay="0"/>
                                  </p:stCondLst>
                                  <p:childTnLst>
                                    <p:animMotion origin="layout" path="M 0 0 C -0.03021 0.02105 -0.06025 0.04233 -0.12084 0 C -0.18143 -0.04232 -0.28264 -0.21854 -0.36372 -0.25439 C -0.4448 -0.29024 -0.52639 -0.25254 -0.60782 -0.21461 " pathEditMode="relative" ptsTypes="aaaA">
                                      <p:cBhvr>
                                        <p:cTn id="76" dur="2000" fill="hold"/>
                                        <p:tgtEl>
                                          <p:spTgt spid="30"/>
                                        </p:tgtEl>
                                        <p:attrNameLst>
                                          <p:attrName>ppt_x</p:attrName>
                                          <p:attrName>ppt_y</p:attrName>
                                        </p:attrNameLst>
                                      </p:cBhvr>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xit" presetSubtype="0" fill="hold" grpId="2" nodeType="clickEffect">
                                  <p:stCondLst>
                                    <p:cond delay="0"/>
                                  </p:stCondLst>
                                  <p:childTnLst>
                                    <p:set>
                                      <p:cBhvr>
                                        <p:cTn id="80" dur="1" fill="hold">
                                          <p:stCondLst>
                                            <p:cond delay="0"/>
                                          </p:stCondLst>
                                        </p:cTn>
                                        <p:tgtEl>
                                          <p:spTgt spid="19"/>
                                        </p:tgtEl>
                                        <p:attrNameLst>
                                          <p:attrName>style.visibility</p:attrName>
                                        </p:attrNameLst>
                                      </p:cBhvr>
                                      <p:to>
                                        <p:strVal val="hidden"/>
                                      </p:to>
                                    </p:set>
                                  </p:childTnLst>
                                </p:cTn>
                              </p:par>
                              <p:par>
                                <p:cTn id="81" presetID="1" presetClass="exit" presetSubtype="0" fill="hold" grpId="2" nodeType="withEffect">
                                  <p:stCondLst>
                                    <p:cond delay="0"/>
                                  </p:stCondLst>
                                  <p:childTnLst>
                                    <p:set>
                                      <p:cBhvr>
                                        <p:cTn id="82" dur="1" fill="hold">
                                          <p:stCondLst>
                                            <p:cond delay="0"/>
                                          </p:stCondLst>
                                        </p:cTn>
                                        <p:tgtEl>
                                          <p:spTgt spid="20"/>
                                        </p:tgtEl>
                                        <p:attrNameLst>
                                          <p:attrName>style.visibility</p:attrName>
                                        </p:attrNameLst>
                                      </p:cBhvr>
                                      <p:to>
                                        <p:strVal val="hidden"/>
                                      </p:to>
                                    </p:set>
                                  </p:childTnLst>
                                </p:cTn>
                              </p:par>
                              <p:par>
                                <p:cTn id="83" presetID="1" presetClass="exit" presetSubtype="0" fill="hold" grpId="2" nodeType="withEffect">
                                  <p:stCondLst>
                                    <p:cond delay="0"/>
                                  </p:stCondLst>
                                  <p:childTnLst>
                                    <p:set>
                                      <p:cBhvr>
                                        <p:cTn id="84" dur="1" fill="hold">
                                          <p:stCondLst>
                                            <p:cond delay="0"/>
                                          </p:stCondLst>
                                        </p:cTn>
                                        <p:tgtEl>
                                          <p:spTgt spid="29"/>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30"/>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19" grpId="2" animBg="1"/>
      <p:bldP spid="20" grpId="0" animBg="1"/>
      <p:bldP spid="20" grpId="1" animBg="1"/>
      <p:bldP spid="20" grpId="2" animBg="1"/>
      <p:bldP spid="29" grpId="0" animBg="1"/>
      <p:bldP spid="29" grpId="1" animBg="1"/>
      <p:bldP spid="29" grpId="2" animBg="1"/>
      <p:bldP spid="30" grpId="0" animBg="1"/>
      <p:bldP spid="30" grpId="1" animBg="1"/>
      <p:bldP spid="30" grpId="2" animBg="1"/>
      <p:bldP spid="30" grpId="3" animBg="1"/>
      <p:bldP spid="30" grpId="4" animBg="1"/>
      <p:bldP spid="30" grpId="5" animBg="1"/>
      <p:bldP spid="35" grpId="0"/>
      <p:bldP spid="94" grpId="0" animBg="1"/>
      <p:bldP spid="94" grpId="1" animBg="1"/>
      <p:bldP spid="36" grpId="0"/>
      <p:bldP spid="36" grpId="1"/>
      <p:bldP spid="37" grpId="0" animBg="1"/>
      <p:bldP spid="38" grpId="0" animBg="1"/>
      <p:bldP spid="39" grpId="0" animBg="1"/>
      <p:bldP spid="40" grpId="0" animBg="1"/>
      <p:bldP spid="43" grpId="0"/>
      <p:bldP spid="4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r>
              <a:rPr lang="en-US" altLang="en-US" smtClean="0"/>
              <a:t>TCP Throughput Collapse: Incast</a:t>
            </a:r>
          </a:p>
        </p:txBody>
      </p:sp>
      <p:sp>
        <p:nvSpPr>
          <p:cNvPr id="10" name="TextBox 9"/>
          <p:cNvSpPr txBox="1">
            <a:spLocks noChangeArrowheads="1"/>
          </p:cNvSpPr>
          <p:nvPr/>
        </p:nvSpPr>
        <p:spPr bwMode="auto">
          <a:xfrm>
            <a:off x="2339975" y="5391150"/>
            <a:ext cx="6407150" cy="830263"/>
          </a:xfrm>
          <a:prstGeom prst="rect">
            <a:avLst/>
          </a:prstGeom>
          <a:noFill/>
          <a:ln w="9525">
            <a:noFill/>
            <a:miter lim="800000"/>
            <a:headEnd/>
            <a:tailEnd/>
          </a:ln>
        </p:spPr>
        <p:txBody>
          <a:bodyPr wrap="none">
            <a:spAutoFit/>
          </a:bodyPr>
          <a:lstStyle/>
          <a:p>
            <a:pPr>
              <a:buFont typeface="Arial" charset="0"/>
              <a:buChar char="•"/>
              <a:defRPr/>
            </a:pPr>
            <a:r>
              <a:rPr lang="en-US" dirty="0"/>
              <a:t> </a:t>
            </a:r>
            <a:r>
              <a:rPr lang="en-US" dirty="0">
                <a:latin typeface="+mn-lt"/>
              </a:rPr>
              <a:t>[Nagle04] called this </a:t>
            </a:r>
            <a:r>
              <a:rPr lang="en-US" i="1" dirty="0" err="1">
                <a:latin typeface="+mn-lt"/>
              </a:rPr>
              <a:t>Incast</a:t>
            </a:r>
            <a:endParaRPr lang="en-US" dirty="0">
              <a:latin typeface="+mn-lt"/>
            </a:endParaRPr>
          </a:p>
          <a:p>
            <a:pPr>
              <a:buFont typeface="Arial" charset="0"/>
              <a:buChar char="•"/>
              <a:defRPr/>
            </a:pPr>
            <a:r>
              <a:rPr lang="en-US" dirty="0">
                <a:latin typeface="+mn-lt"/>
              </a:rPr>
              <a:t> Cause of throughput collapse: </a:t>
            </a:r>
            <a:r>
              <a:rPr lang="en-US" dirty="0">
                <a:solidFill>
                  <a:srgbClr val="FF0000"/>
                </a:solidFill>
                <a:latin typeface="+mn-lt"/>
              </a:rPr>
              <a:t>TCP timeouts</a:t>
            </a:r>
          </a:p>
        </p:txBody>
      </p:sp>
      <p:sp>
        <p:nvSpPr>
          <p:cNvPr id="12" name="TextBox 7"/>
          <p:cNvSpPr txBox="1">
            <a:spLocks noChangeArrowheads="1"/>
          </p:cNvSpPr>
          <p:nvPr/>
        </p:nvSpPr>
        <p:spPr bwMode="auto">
          <a:xfrm>
            <a:off x="5222875" y="1814513"/>
            <a:ext cx="1866900" cy="461962"/>
          </a:xfrm>
          <a:prstGeom prst="rect">
            <a:avLst/>
          </a:prstGeom>
          <a:solidFill>
            <a:schemeClr val="bg1"/>
          </a:solidFill>
          <a:ln w="9525">
            <a:noFill/>
            <a:miter lim="800000"/>
            <a:headEnd/>
            <a:tailEnd/>
          </a:ln>
        </p:spPr>
        <p:txBody>
          <a:bodyPr>
            <a:spAutoFit/>
          </a:bodyPr>
          <a:lstStyle/>
          <a:p>
            <a:pPr>
              <a:defRPr/>
            </a:pPr>
            <a:endParaRPr lang="en-US" dirty="0">
              <a:latin typeface="+mn-lt"/>
            </a:endParaRPr>
          </a:p>
        </p:txBody>
      </p:sp>
      <p:pic>
        <p:nvPicPr>
          <p:cNvPr id="6149" name="Picture 4" descr="00_real_worl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2588" y="981075"/>
            <a:ext cx="60579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4329113" y="3506788"/>
            <a:ext cx="1182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rgbClr val="FF0000"/>
                </a:solidFill>
              </a:rPr>
              <a:t>Collapse</a:t>
            </a:r>
            <a:r>
              <a:rPr lang="en-US" altLang="en-US">
                <a:solidFill>
                  <a:srgbClr val="FF0000"/>
                </a:solidFill>
              </a:rPr>
              <a:t>!</a:t>
            </a:r>
          </a:p>
        </p:txBody>
      </p:sp>
      <p:cxnSp>
        <p:nvCxnSpPr>
          <p:cNvPr id="11" name="Straight Arrow Connector 10"/>
          <p:cNvCxnSpPr/>
          <p:nvPr/>
        </p:nvCxnSpPr>
        <p:spPr>
          <a:xfrm rot="10800000" flipV="1">
            <a:off x="3724275" y="3878263"/>
            <a:ext cx="639763" cy="4048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11258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hangingPunct="1"/>
            <a:r>
              <a:rPr lang="en-US" altLang="en-US" smtClean="0"/>
              <a:t>TCP: data-driven loss recovery </a:t>
            </a:r>
          </a:p>
        </p:txBody>
      </p:sp>
      <p:cxnSp>
        <p:nvCxnSpPr>
          <p:cNvPr id="9" name="Straight Connector 8"/>
          <p:cNvCxnSpPr>
            <a:endCxn id="19464" idx="0"/>
          </p:cNvCxnSpPr>
          <p:nvPr/>
        </p:nvCxnSpPr>
        <p:spPr>
          <a:xfrm rot="16200000" flipH="1">
            <a:off x="791369" y="3539332"/>
            <a:ext cx="4300537" cy="4445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rot="16200000" flipH="1">
            <a:off x="3742532" y="3493293"/>
            <a:ext cx="4184650" cy="87313"/>
          </a:xfrm>
          <a:prstGeom prst="line">
            <a:avLst/>
          </a:prstGeom>
        </p:spPr>
        <p:style>
          <a:lnRef idx="2">
            <a:schemeClr val="dk1"/>
          </a:lnRef>
          <a:fillRef idx="0">
            <a:schemeClr val="dk1"/>
          </a:fillRef>
          <a:effectRef idx="1">
            <a:schemeClr val="dk1"/>
          </a:effectRef>
          <a:fontRef idx="minor">
            <a:schemeClr val="tx1"/>
          </a:fontRef>
        </p:style>
      </p:cxnSp>
      <p:sp>
        <p:nvSpPr>
          <p:cNvPr id="19464" name="TextBox 11"/>
          <p:cNvSpPr txBox="1">
            <a:spLocks noChangeArrowheads="1"/>
          </p:cNvSpPr>
          <p:nvPr/>
        </p:nvSpPr>
        <p:spPr bwMode="auto">
          <a:xfrm>
            <a:off x="2374900" y="5711825"/>
            <a:ext cx="1177925" cy="461963"/>
          </a:xfrm>
          <a:prstGeom prst="rect">
            <a:avLst/>
          </a:prstGeom>
          <a:noFill/>
          <a:ln w="9525">
            <a:noFill/>
            <a:miter lim="800000"/>
            <a:headEnd/>
            <a:tailEnd/>
          </a:ln>
        </p:spPr>
        <p:txBody>
          <a:bodyPr wrap="none">
            <a:spAutoFit/>
          </a:bodyPr>
          <a:lstStyle/>
          <a:p>
            <a:pPr>
              <a:defRPr/>
            </a:pPr>
            <a:r>
              <a:rPr lang="en-US" dirty="0">
                <a:latin typeface="+mn-lt"/>
              </a:rPr>
              <a:t>Sender</a:t>
            </a:r>
          </a:p>
        </p:txBody>
      </p:sp>
      <p:sp>
        <p:nvSpPr>
          <p:cNvPr id="19465" name="TextBox 12"/>
          <p:cNvSpPr txBox="1">
            <a:spLocks noChangeArrowheads="1"/>
          </p:cNvSpPr>
          <p:nvPr/>
        </p:nvSpPr>
        <p:spPr bwMode="auto">
          <a:xfrm>
            <a:off x="4819650" y="5697538"/>
            <a:ext cx="1401763" cy="461962"/>
          </a:xfrm>
          <a:prstGeom prst="rect">
            <a:avLst/>
          </a:prstGeom>
          <a:noFill/>
          <a:ln w="9525">
            <a:noFill/>
            <a:miter lim="800000"/>
            <a:headEnd/>
            <a:tailEnd/>
          </a:ln>
        </p:spPr>
        <p:txBody>
          <a:bodyPr wrap="none">
            <a:spAutoFit/>
          </a:bodyPr>
          <a:lstStyle/>
          <a:p>
            <a:pPr>
              <a:defRPr/>
            </a:pPr>
            <a:r>
              <a:rPr lang="en-US" dirty="0">
                <a:latin typeface="+mn-lt"/>
              </a:rPr>
              <a:t>Receiver</a:t>
            </a:r>
          </a:p>
        </p:txBody>
      </p:sp>
      <p:cxnSp>
        <p:nvCxnSpPr>
          <p:cNvPr id="15" name="Straight Arrow Connector 14"/>
          <p:cNvCxnSpPr/>
          <p:nvPr/>
        </p:nvCxnSpPr>
        <p:spPr>
          <a:xfrm>
            <a:off x="2933700" y="1412875"/>
            <a:ext cx="2873375" cy="2254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TextBox 15"/>
          <p:cNvSpPr txBox="1">
            <a:spLocks noChangeArrowheads="1"/>
          </p:cNvSpPr>
          <p:nvPr/>
        </p:nvSpPr>
        <p:spPr bwMode="auto">
          <a:xfrm>
            <a:off x="2505075" y="1211263"/>
            <a:ext cx="30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1</a:t>
            </a:r>
          </a:p>
        </p:txBody>
      </p:sp>
      <p:cxnSp>
        <p:nvCxnSpPr>
          <p:cNvPr id="17" name="Straight Arrow Connector 16"/>
          <p:cNvCxnSpPr/>
          <p:nvPr/>
        </p:nvCxnSpPr>
        <p:spPr>
          <a:xfrm>
            <a:off x="2943225" y="1695450"/>
            <a:ext cx="833438" cy="619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a:spLocks noChangeArrowheads="1"/>
          </p:cNvSpPr>
          <p:nvPr/>
        </p:nvSpPr>
        <p:spPr bwMode="auto">
          <a:xfrm>
            <a:off x="2503488" y="1493838"/>
            <a:ext cx="30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2</a:t>
            </a:r>
          </a:p>
        </p:txBody>
      </p:sp>
      <p:sp>
        <p:nvSpPr>
          <p:cNvPr id="20" name="Multiply 19"/>
          <p:cNvSpPr/>
          <p:nvPr/>
        </p:nvSpPr>
        <p:spPr>
          <a:xfrm>
            <a:off x="3763963" y="1590675"/>
            <a:ext cx="261937" cy="3683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Arrow Connector 20"/>
          <p:cNvCxnSpPr/>
          <p:nvPr/>
        </p:nvCxnSpPr>
        <p:spPr>
          <a:xfrm>
            <a:off x="2930525" y="1957388"/>
            <a:ext cx="2874963" cy="2254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2917825" y="2300288"/>
            <a:ext cx="2873375" cy="2254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2927350" y="2641600"/>
            <a:ext cx="2873375" cy="2270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TextBox 23"/>
          <p:cNvSpPr txBox="1">
            <a:spLocks noChangeArrowheads="1"/>
          </p:cNvSpPr>
          <p:nvPr/>
        </p:nvSpPr>
        <p:spPr bwMode="auto">
          <a:xfrm>
            <a:off x="2513013" y="1754188"/>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3</a:t>
            </a:r>
          </a:p>
        </p:txBody>
      </p:sp>
      <p:sp>
        <p:nvSpPr>
          <p:cNvPr id="25" name="TextBox 24"/>
          <p:cNvSpPr txBox="1">
            <a:spLocks noChangeArrowheads="1"/>
          </p:cNvSpPr>
          <p:nvPr/>
        </p:nvSpPr>
        <p:spPr bwMode="auto">
          <a:xfrm>
            <a:off x="2511425" y="2108200"/>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4</a:t>
            </a:r>
          </a:p>
        </p:txBody>
      </p:sp>
      <p:sp>
        <p:nvSpPr>
          <p:cNvPr id="26" name="TextBox 25"/>
          <p:cNvSpPr txBox="1">
            <a:spLocks noChangeArrowheads="1"/>
          </p:cNvSpPr>
          <p:nvPr/>
        </p:nvSpPr>
        <p:spPr bwMode="auto">
          <a:xfrm>
            <a:off x="2509838" y="2473325"/>
            <a:ext cx="30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5</a:t>
            </a:r>
          </a:p>
        </p:txBody>
      </p:sp>
      <p:cxnSp>
        <p:nvCxnSpPr>
          <p:cNvPr id="28" name="Straight Arrow Connector 27"/>
          <p:cNvCxnSpPr/>
          <p:nvPr/>
        </p:nvCxnSpPr>
        <p:spPr>
          <a:xfrm rot="10800000" flipV="1">
            <a:off x="2944813" y="1757363"/>
            <a:ext cx="2827337" cy="1473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p:nvPr/>
        </p:nvCxnSpPr>
        <p:spPr>
          <a:xfrm rot="10800000" flipV="1">
            <a:off x="2967038" y="2325688"/>
            <a:ext cx="2825750" cy="1473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0" name="TextBox 29"/>
          <p:cNvSpPr txBox="1">
            <a:spLocks noChangeArrowheads="1"/>
          </p:cNvSpPr>
          <p:nvPr/>
        </p:nvSpPr>
        <p:spPr bwMode="auto">
          <a:xfrm>
            <a:off x="5876925" y="1601788"/>
            <a:ext cx="762000" cy="369887"/>
          </a:xfrm>
          <a:prstGeom prst="rect">
            <a:avLst/>
          </a:prstGeom>
          <a:noFill/>
          <a:ln w="9525">
            <a:noFill/>
            <a:miter lim="800000"/>
            <a:headEnd/>
            <a:tailEnd/>
          </a:ln>
        </p:spPr>
        <p:txBody>
          <a:bodyPr wrap="none">
            <a:spAutoFit/>
          </a:bodyPr>
          <a:lstStyle/>
          <a:p>
            <a:pPr>
              <a:defRPr/>
            </a:pPr>
            <a:r>
              <a:rPr lang="en-US" sz="1800" dirty="0" err="1">
                <a:latin typeface="+mn-lt"/>
              </a:rPr>
              <a:t>Ack</a:t>
            </a:r>
            <a:r>
              <a:rPr lang="en-US" sz="1800" dirty="0">
                <a:latin typeface="+mn-lt"/>
              </a:rPr>
              <a:t> 1</a:t>
            </a:r>
          </a:p>
        </p:txBody>
      </p:sp>
      <p:sp>
        <p:nvSpPr>
          <p:cNvPr id="31" name="TextBox 30"/>
          <p:cNvSpPr txBox="1">
            <a:spLocks noChangeArrowheads="1"/>
          </p:cNvSpPr>
          <p:nvPr/>
        </p:nvSpPr>
        <p:spPr bwMode="auto">
          <a:xfrm>
            <a:off x="5910263" y="2085975"/>
            <a:ext cx="762000" cy="369888"/>
          </a:xfrm>
          <a:prstGeom prst="rect">
            <a:avLst/>
          </a:prstGeom>
          <a:noFill/>
          <a:ln w="9525">
            <a:noFill/>
            <a:miter lim="800000"/>
            <a:headEnd/>
            <a:tailEnd/>
          </a:ln>
        </p:spPr>
        <p:txBody>
          <a:bodyPr wrap="none">
            <a:spAutoFit/>
          </a:bodyPr>
          <a:lstStyle/>
          <a:p>
            <a:pPr>
              <a:defRPr/>
            </a:pPr>
            <a:r>
              <a:rPr lang="en-US" sz="1800" dirty="0" err="1">
                <a:latin typeface="+mn-lt"/>
              </a:rPr>
              <a:t>Ack</a:t>
            </a:r>
            <a:r>
              <a:rPr lang="en-US" sz="1800" dirty="0">
                <a:latin typeface="+mn-lt"/>
              </a:rPr>
              <a:t> 1</a:t>
            </a:r>
          </a:p>
        </p:txBody>
      </p:sp>
      <p:sp>
        <p:nvSpPr>
          <p:cNvPr id="32" name="TextBox 31"/>
          <p:cNvSpPr txBox="1">
            <a:spLocks noChangeArrowheads="1"/>
          </p:cNvSpPr>
          <p:nvPr/>
        </p:nvSpPr>
        <p:spPr bwMode="auto">
          <a:xfrm>
            <a:off x="5910263" y="2489200"/>
            <a:ext cx="762000" cy="369888"/>
          </a:xfrm>
          <a:prstGeom prst="rect">
            <a:avLst/>
          </a:prstGeom>
          <a:noFill/>
          <a:ln w="9525">
            <a:noFill/>
            <a:miter lim="800000"/>
            <a:headEnd/>
            <a:tailEnd/>
          </a:ln>
        </p:spPr>
        <p:txBody>
          <a:bodyPr wrap="none">
            <a:spAutoFit/>
          </a:bodyPr>
          <a:lstStyle/>
          <a:p>
            <a:pPr>
              <a:defRPr/>
            </a:pPr>
            <a:r>
              <a:rPr lang="en-US" sz="1800" dirty="0" err="1">
                <a:latin typeface="+mn-lt"/>
              </a:rPr>
              <a:t>Ack</a:t>
            </a:r>
            <a:r>
              <a:rPr lang="en-US" sz="1800" dirty="0">
                <a:latin typeface="+mn-lt"/>
              </a:rPr>
              <a:t> 1</a:t>
            </a:r>
          </a:p>
        </p:txBody>
      </p:sp>
      <p:sp>
        <p:nvSpPr>
          <p:cNvPr id="33" name="TextBox 32"/>
          <p:cNvSpPr txBox="1">
            <a:spLocks noChangeArrowheads="1"/>
          </p:cNvSpPr>
          <p:nvPr/>
        </p:nvSpPr>
        <p:spPr bwMode="auto">
          <a:xfrm>
            <a:off x="5910263" y="2917825"/>
            <a:ext cx="762000" cy="369888"/>
          </a:xfrm>
          <a:prstGeom prst="rect">
            <a:avLst/>
          </a:prstGeom>
          <a:noFill/>
          <a:ln w="9525">
            <a:noFill/>
            <a:miter lim="800000"/>
            <a:headEnd/>
            <a:tailEnd/>
          </a:ln>
        </p:spPr>
        <p:txBody>
          <a:bodyPr wrap="none">
            <a:spAutoFit/>
          </a:bodyPr>
          <a:lstStyle/>
          <a:p>
            <a:pPr>
              <a:defRPr/>
            </a:pPr>
            <a:r>
              <a:rPr lang="en-US" sz="1800" dirty="0" err="1">
                <a:latin typeface="+mn-lt"/>
              </a:rPr>
              <a:t>Ack</a:t>
            </a:r>
            <a:r>
              <a:rPr lang="en-US" sz="1800" dirty="0">
                <a:latin typeface="+mn-lt"/>
              </a:rPr>
              <a:t> 1</a:t>
            </a:r>
          </a:p>
        </p:txBody>
      </p:sp>
      <p:cxnSp>
        <p:nvCxnSpPr>
          <p:cNvPr id="34" name="Straight Arrow Connector 33"/>
          <p:cNvCxnSpPr/>
          <p:nvPr/>
        </p:nvCxnSpPr>
        <p:spPr>
          <a:xfrm rot="10800000" flipV="1">
            <a:off x="2952750" y="2632075"/>
            <a:ext cx="2827338" cy="1473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p:nvPr/>
        </p:nvCxnSpPr>
        <p:spPr>
          <a:xfrm rot="10800000" flipV="1">
            <a:off x="2976563" y="2965450"/>
            <a:ext cx="2827337" cy="147161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6" name="TextBox 35"/>
          <p:cNvSpPr txBox="1">
            <a:spLocks noChangeArrowheads="1"/>
          </p:cNvSpPr>
          <p:nvPr/>
        </p:nvSpPr>
        <p:spPr bwMode="auto">
          <a:xfrm>
            <a:off x="160338" y="3592513"/>
            <a:ext cx="2813050" cy="646112"/>
          </a:xfrm>
          <a:prstGeom prst="rect">
            <a:avLst/>
          </a:prstGeom>
          <a:noFill/>
          <a:ln w="9525">
            <a:noFill/>
            <a:miter lim="800000"/>
            <a:headEnd/>
            <a:tailEnd/>
          </a:ln>
        </p:spPr>
        <p:txBody>
          <a:bodyPr wrap="none">
            <a:spAutoFit/>
          </a:bodyPr>
          <a:lstStyle/>
          <a:p>
            <a:pPr>
              <a:defRPr/>
            </a:pPr>
            <a:r>
              <a:rPr lang="en-US" sz="1800" dirty="0">
                <a:latin typeface="+mn-lt"/>
              </a:rPr>
              <a:t>3 duplicate ACKs for 1</a:t>
            </a:r>
          </a:p>
          <a:p>
            <a:pPr>
              <a:defRPr/>
            </a:pPr>
            <a:r>
              <a:rPr lang="en-US" sz="1800" dirty="0">
                <a:latin typeface="+mn-lt"/>
              </a:rPr>
              <a:t>(packet 2 is probably lost)</a:t>
            </a:r>
          </a:p>
        </p:txBody>
      </p:sp>
      <p:cxnSp>
        <p:nvCxnSpPr>
          <p:cNvPr id="37" name="Straight Arrow Connector 36"/>
          <p:cNvCxnSpPr/>
          <p:nvPr/>
        </p:nvCxnSpPr>
        <p:spPr>
          <a:xfrm>
            <a:off x="2978150" y="4594225"/>
            <a:ext cx="2874963" cy="2254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 name="TextBox 40"/>
          <p:cNvSpPr txBox="1">
            <a:spLocks noChangeArrowheads="1"/>
          </p:cNvSpPr>
          <p:nvPr/>
        </p:nvSpPr>
        <p:spPr bwMode="auto">
          <a:xfrm>
            <a:off x="2560638" y="4460875"/>
            <a:ext cx="30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2</a:t>
            </a:r>
          </a:p>
        </p:txBody>
      </p:sp>
      <p:sp>
        <p:nvSpPr>
          <p:cNvPr id="42" name="TextBox 41"/>
          <p:cNvSpPr txBox="1">
            <a:spLocks noChangeArrowheads="1"/>
          </p:cNvSpPr>
          <p:nvPr/>
        </p:nvSpPr>
        <p:spPr bwMode="auto">
          <a:xfrm>
            <a:off x="2157413" y="946150"/>
            <a:ext cx="787400" cy="369888"/>
          </a:xfrm>
          <a:prstGeom prst="rect">
            <a:avLst/>
          </a:prstGeom>
          <a:noFill/>
          <a:ln w="9525">
            <a:noFill/>
            <a:miter lim="800000"/>
            <a:headEnd/>
            <a:tailEnd/>
          </a:ln>
        </p:spPr>
        <p:txBody>
          <a:bodyPr wrap="none">
            <a:spAutoFit/>
          </a:bodyPr>
          <a:lstStyle/>
          <a:p>
            <a:pPr>
              <a:defRPr/>
            </a:pPr>
            <a:r>
              <a:rPr lang="en-US" sz="1800" dirty="0" err="1">
                <a:latin typeface="+mn-lt"/>
              </a:rPr>
              <a:t>Seq</a:t>
            </a:r>
            <a:r>
              <a:rPr lang="en-US" sz="1800" dirty="0">
                <a:latin typeface="+mn-lt"/>
              </a:rPr>
              <a:t> #</a:t>
            </a:r>
          </a:p>
        </p:txBody>
      </p:sp>
      <p:sp>
        <p:nvSpPr>
          <p:cNvPr id="38" name="TextBox 37"/>
          <p:cNvSpPr txBox="1">
            <a:spLocks noChangeArrowheads="1"/>
          </p:cNvSpPr>
          <p:nvPr/>
        </p:nvSpPr>
        <p:spPr bwMode="auto">
          <a:xfrm>
            <a:off x="206375" y="4362450"/>
            <a:ext cx="2300288" cy="1754188"/>
          </a:xfrm>
          <a:prstGeom prst="rect">
            <a:avLst/>
          </a:prstGeom>
          <a:noFill/>
          <a:ln w="9525">
            <a:noFill/>
            <a:miter lim="800000"/>
            <a:headEnd/>
            <a:tailEnd/>
          </a:ln>
        </p:spPr>
        <p:txBody>
          <a:bodyPr wrap="none">
            <a:spAutoFit/>
          </a:bodyPr>
          <a:lstStyle/>
          <a:p>
            <a:pPr>
              <a:defRPr/>
            </a:pPr>
            <a:r>
              <a:rPr lang="en-US" sz="1800" dirty="0">
                <a:latin typeface="+mn-lt"/>
              </a:rPr>
              <a:t>Retransmit packet 2 </a:t>
            </a:r>
          </a:p>
          <a:p>
            <a:pPr>
              <a:defRPr/>
            </a:pPr>
            <a:r>
              <a:rPr lang="en-US" sz="1800" dirty="0">
                <a:latin typeface="+mn-lt"/>
              </a:rPr>
              <a:t>immediately</a:t>
            </a:r>
          </a:p>
          <a:p>
            <a:pPr>
              <a:defRPr/>
            </a:pPr>
            <a:endParaRPr lang="en-US" sz="1800" dirty="0">
              <a:latin typeface="+mn-lt"/>
            </a:endParaRPr>
          </a:p>
          <a:p>
            <a:pPr>
              <a:defRPr/>
            </a:pPr>
            <a:r>
              <a:rPr lang="en-US" sz="1800" dirty="0">
                <a:latin typeface="+mn-lt"/>
              </a:rPr>
              <a:t>In SANs</a:t>
            </a:r>
          </a:p>
          <a:p>
            <a:pPr>
              <a:defRPr/>
            </a:pPr>
            <a:r>
              <a:rPr lang="en-US" sz="1800" dirty="0">
                <a:latin typeface="+mn-lt"/>
              </a:rPr>
              <a:t>recovery in </a:t>
            </a:r>
            <a:r>
              <a:rPr lang="en-US" sz="1800" dirty="0" err="1">
                <a:latin typeface="+mn-lt"/>
              </a:rPr>
              <a:t>usecs</a:t>
            </a:r>
            <a:endParaRPr lang="en-US" sz="1800" dirty="0">
              <a:latin typeface="+mn-lt"/>
            </a:endParaRPr>
          </a:p>
          <a:p>
            <a:pPr>
              <a:defRPr/>
            </a:pPr>
            <a:r>
              <a:rPr lang="en-US" sz="1800" dirty="0">
                <a:latin typeface="+mn-lt"/>
              </a:rPr>
              <a:t>after loss.</a:t>
            </a:r>
          </a:p>
        </p:txBody>
      </p:sp>
      <p:cxnSp>
        <p:nvCxnSpPr>
          <p:cNvPr id="45" name="Straight Arrow Connector 44"/>
          <p:cNvCxnSpPr/>
          <p:nvPr/>
        </p:nvCxnSpPr>
        <p:spPr>
          <a:xfrm rot="10800000" flipV="1">
            <a:off x="2968625" y="4911725"/>
            <a:ext cx="2881313" cy="46831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9" name="TextBox 48"/>
          <p:cNvSpPr txBox="1">
            <a:spLocks noChangeArrowheads="1"/>
          </p:cNvSpPr>
          <p:nvPr/>
        </p:nvSpPr>
        <p:spPr bwMode="auto">
          <a:xfrm>
            <a:off x="5967413" y="4732338"/>
            <a:ext cx="762000" cy="369887"/>
          </a:xfrm>
          <a:prstGeom prst="rect">
            <a:avLst/>
          </a:prstGeom>
          <a:noFill/>
          <a:ln w="9525">
            <a:noFill/>
            <a:miter lim="800000"/>
            <a:headEnd/>
            <a:tailEnd/>
          </a:ln>
        </p:spPr>
        <p:txBody>
          <a:bodyPr wrap="none">
            <a:spAutoFit/>
          </a:bodyPr>
          <a:lstStyle/>
          <a:p>
            <a:pPr>
              <a:defRPr/>
            </a:pPr>
            <a:r>
              <a:rPr lang="en-US" sz="1800" dirty="0" err="1">
                <a:latin typeface="+mn-lt"/>
              </a:rPr>
              <a:t>Ack</a:t>
            </a:r>
            <a:r>
              <a:rPr lang="en-US" sz="1800" dirty="0">
                <a:latin typeface="+mn-lt"/>
              </a:rPr>
              <a:t> 5</a:t>
            </a:r>
          </a:p>
        </p:txBody>
      </p:sp>
    </p:spTree>
    <p:extLst>
      <p:ext uri="{BB962C8B-B14F-4D97-AF65-F5344CB8AC3E}">
        <p14:creationId xmlns:p14="http://schemas.microsoft.com/office/powerpoint/2010/main" val="862402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38">
                                            <p:txEl>
                                              <p:pRg st="3" end="3"/>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8">
                                            <p:txEl>
                                              <p:pRg st="4" end="4"/>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p:bldP spid="31" grpId="0"/>
      <p:bldP spid="32" grpId="0"/>
      <p:bldP spid="33" grpId="0"/>
      <p:bldP spid="36" grpId="0"/>
      <p:bldP spid="41" grpId="0"/>
      <p:bldP spid="42" grpId="0"/>
      <p:bldP spid="4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altLang="en-US" smtClean="0"/>
              <a:t>TCP: timeout-driven loss recovery</a:t>
            </a:r>
          </a:p>
        </p:txBody>
      </p:sp>
      <p:cxnSp>
        <p:nvCxnSpPr>
          <p:cNvPr id="7" name="Straight Connector 6"/>
          <p:cNvCxnSpPr>
            <a:endCxn id="20488" idx="0"/>
          </p:cNvCxnSpPr>
          <p:nvPr/>
        </p:nvCxnSpPr>
        <p:spPr>
          <a:xfrm rot="16200000" flipH="1">
            <a:off x="803275" y="3336925"/>
            <a:ext cx="4300538" cy="46038"/>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a:endCxn id="20489" idx="0"/>
          </p:cNvCxnSpPr>
          <p:nvPr/>
        </p:nvCxnSpPr>
        <p:spPr>
          <a:xfrm rot="16200000" flipH="1">
            <a:off x="3701256" y="3309144"/>
            <a:ext cx="4252913" cy="73025"/>
          </a:xfrm>
          <a:prstGeom prst="line">
            <a:avLst/>
          </a:prstGeom>
        </p:spPr>
        <p:style>
          <a:lnRef idx="2">
            <a:schemeClr val="dk1"/>
          </a:lnRef>
          <a:fillRef idx="0">
            <a:schemeClr val="dk1"/>
          </a:fillRef>
          <a:effectRef idx="1">
            <a:schemeClr val="dk1"/>
          </a:effectRef>
          <a:fontRef idx="minor">
            <a:schemeClr val="tx1"/>
          </a:fontRef>
        </p:style>
      </p:cxnSp>
      <p:sp>
        <p:nvSpPr>
          <p:cNvPr id="20488" name="TextBox 8"/>
          <p:cNvSpPr txBox="1">
            <a:spLocks noChangeArrowheads="1"/>
          </p:cNvSpPr>
          <p:nvPr/>
        </p:nvSpPr>
        <p:spPr bwMode="auto">
          <a:xfrm>
            <a:off x="2387600" y="5510213"/>
            <a:ext cx="1177925" cy="461962"/>
          </a:xfrm>
          <a:prstGeom prst="rect">
            <a:avLst/>
          </a:prstGeom>
          <a:noFill/>
          <a:ln w="9525">
            <a:noFill/>
            <a:miter lim="800000"/>
            <a:headEnd/>
            <a:tailEnd/>
          </a:ln>
        </p:spPr>
        <p:txBody>
          <a:bodyPr wrap="none">
            <a:spAutoFit/>
          </a:bodyPr>
          <a:lstStyle/>
          <a:p>
            <a:pPr>
              <a:defRPr/>
            </a:pPr>
            <a:r>
              <a:rPr lang="en-US" dirty="0">
                <a:latin typeface="+mn-lt"/>
              </a:rPr>
              <a:t>Sender</a:t>
            </a:r>
          </a:p>
        </p:txBody>
      </p:sp>
      <p:sp>
        <p:nvSpPr>
          <p:cNvPr id="20489" name="TextBox 9"/>
          <p:cNvSpPr txBox="1">
            <a:spLocks noChangeArrowheads="1"/>
          </p:cNvSpPr>
          <p:nvPr/>
        </p:nvSpPr>
        <p:spPr bwMode="auto">
          <a:xfrm>
            <a:off x="5164138" y="5472113"/>
            <a:ext cx="1401762" cy="461962"/>
          </a:xfrm>
          <a:prstGeom prst="rect">
            <a:avLst/>
          </a:prstGeom>
          <a:noFill/>
          <a:ln w="9525">
            <a:noFill/>
            <a:miter lim="800000"/>
            <a:headEnd/>
            <a:tailEnd/>
          </a:ln>
        </p:spPr>
        <p:txBody>
          <a:bodyPr wrap="none">
            <a:spAutoFit/>
          </a:bodyPr>
          <a:lstStyle/>
          <a:p>
            <a:pPr>
              <a:defRPr/>
            </a:pPr>
            <a:r>
              <a:rPr lang="en-US" dirty="0">
                <a:latin typeface="+mn-lt"/>
              </a:rPr>
              <a:t>Receiver</a:t>
            </a:r>
          </a:p>
        </p:txBody>
      </p:sp>
      <p:sp>
        <p:nvSpPr>
          <p:cNvPr id="12" name="TextBox 11"/>
          <p:cNvSpPr txBox="1">
            <a:spLocks noChangeArrowheads="1"/>
          </p:cNvSpPr>
          <p:nvPr/>
        </p:nvSpPr>
        <p:spPr bwMode="auto">
          <a:xfrm>
            <a:off x="2505075" y="1211263"/>
            <a:ext cx="30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1</a:t>
            </a:r>
          </a:p>
        </p:txBody>
      </p:sp>
      <p:cxnSp>
        <p:nvCxnSpPr>
          <p:cNvPr id="13" name="Straight Arrow Connector 12"/>
          <p:cNvCxnSpPr/>
          <p:nvPr/>
        </p:nvCxnSpPr>
        <p:spPr>
          <a:xfrm>
            <a:off x="2943225" y="1695450"/>
            <a:ext cx="833438" cy="619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TextBox 13"/>
          <p:cNvSpPr txBox="1">
            <a:spLocks noChangeArrowheads="1"/>
          </p:cNvSpPr>
          <p:nvPr/>
        </p:nvSpPr>
        <p:spPr bwMode="auto">
          <a:xfrm>
            <a:off x="2503488" y="1493838"/>
            <a:ext cx="30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2</a:t>
            </a:r>
          </a:p>
        </p:txBody>
      </p:sp>
      <p:sp>
        <p:nvSpPr>
          <p:cNvPr id="15" name="Multiply 14"/>
          <p:cNvSpPr/>
          <p:nvPr/>
        </p:nvSpPr>
        <p:spPr>
          <a:xfrm>
            <a:off x="3763963" y="1590675"/>
            <a:ext cx="261937" cy="3683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p:cNvSpPr txBox="1">
            <a:spLocks noChangeArrowheads="1"/>
          </p:cNvSpPr>
          <p:nvPr/>
        </p:nvSpPr>
        <p:spPr bwMode="auto">
          <a:xfrm>
            <a:off x="2513013" y="1754188"/>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3</a:t>
            </a:r>
          </a:p>
        </p:txBody>
      </p:sp>
      <p:sp>
        <p:nvSpPr>
          <p:cNvPr id="20" name="TextBox 19"/>
          <p:cNvSpPr txBox="1">
            <a:spLocks noChangeArrowheads="1"/>
          </p:cNvSpPr>
          <p:nvPr/>
        </p:nvSpPr>
        <p:spPr bwMode="auto">
          <a:xfrm>
            <a:off x="2511425" y="2108200"/>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4</a:t>
            </a:r>
          </a:p>
        </p:txBody>
      </p:sp>
      <p:sp>
        <p:nvSpPr>
          <p:cNvPr id="21" name="TextBox 20"/>
          <p:cNvSpPr txBox="1">
            <a:spLocks noChangeArrowheads="1"/>
          </p:cNvSpPr>
          <p:nvPr/>
        </p:nvSpPr>
        <p:spPr bwMode="auto">
          <a:xfrm>
            <a:off x="2509838" y="2473325"/>
            <a:ext cx="30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5</a:t>
            </a:r>
          </a:p>
        </p:txBody>
      </p:sp>
      <p:cxnSp>
        <p:nvCxnSpPr>
          <p:cNvPr id="30" name="Straight Arrow Connector 29"/>
          <p:cNvCxnSpPr/>
          <p:nvPr/>
        </p:nvCxnSpPr>
        <p:spPr>
          <a:xfrm>
            <a:off x="2978150" y="4795838"/>
            <a:ext cx="2874963" cy="2254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TextBox 30"/>
          <p:cNvSpPr txBox="1">
            <a:spLocks noChangeArrowheads="1"/>
          </p:cNvSpPr>
          <p:nvPr/>
        </p:nvSpPr>
        <p:spPr bwMode="auto">
          <a:xfrm>
            <a:off x="2489200" y="4662488"/>
            <a:ext cx="30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1</a:t>
            </a:r>
          </a:p>
        </p:txBody>
      </p:sp>
      <p:cxnSp>
        <p:nvCxnSpPr>
          <p:cNvPr id="32" name="Straight Arrow Connector 31"/>
          <p:cNvCxnSpPr/>
          <p:nvPr/>
        </p:nvCxnSpPr>
        <p:spPr>
          <a:xfrm>
            <a:off x="2941638" y="1433513"/>
            <a:ext cx="833437" cy="603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Multiply 32"/>
          <p:cNvSpPr/>
          <p:nvPr/>
        </p:nvSpPr>
        <p:spPr>
          <a:xfrm>
            <a:off x="3762375" y="1328738"/>
            <a:ext cx="261938" cy="36671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 name="Straight Arrow Connector 33"/>
          <p:cNvCxnSpPr/>
          <p:nvPr/>
        </p:nvCxnSpPr>
        <p:spPr>
          <a:xfrm>
            <a:off x="2941638" y="1955800"/>
            <a:ext cx="833437" cy="603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5" name="Multiply 34"/>
          <p:cNvSpPr/>
          <p:nvPr/>
        </p:nvSpPr>
        <p:spPr>
          <a:xfrm>
            <a:off x="3762375" y="1851025"/>
            <a:ext cx="261938" cy="3683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Arrow Connector 35"/>
          <p:cNvCxnSpPr/>
          <p:nvPr/>
        </p:nvCxnSpPr>
        <p:spPr>
          <a:xfrm>
            <a:off x="2941638" y="2311400"/>
            <a:ext cx="833437" cy="619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7" name="Multiply 36"/>
          <p:cNvSpPr/>
          <p:nvPr/>
        </p:nvSpPr>
        <p:spPr>
          <a:xfrm>
            <a:off x="3762375" y="2206625"/>
            <a:ext cx="261938" cy="3683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8" name="Straight Arrow Connector 37"/>
          <p:cNvCxnSpPr/>
          <p:nvPr/>
        </p:nvCxnSpPr>
        <p:spPr>
          <a:xfrm>
            <a:off x="2941638" y="2644775"/>
            <a:ext cx="833437" cy="603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 name="Multiply 38"/>
          <p:cNvSpPr/>
          <p:nvPr/>
        </p:nvSpPr>
        <p:spPr>
          <a:xfrm>
            <a:off x="3762375" y="2540000"/>
            <a:ext cx="261938" cy="36671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Left Brace 39"/>
          <p:cNvSpPr/>
          <p:nvPr/>
        </p:nvSpPr>
        <p:spPr>
          <a:xfrm>
            <a:off x="2552700" y="2838450"/>
            <a:ext cx="236538" cy="1828800"/>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p>
        </p:txBody>
      </p:sp>
      <p:sp>
        <p:nvSpPr>
          <p:cNvPr id="41" name="TextBox 40"/>
          <p:cNvSpPr txBox="1">
            <a:spLocks noChangeArrowheads="1"/>
          </p:cNvSpPr>
          <p:nvPr/>
        </p:nvSpPr>
        <p:spPr bwMode="auto">
          <a:xfrm>
            <a:off x="344488" y="3159125"/>
            <a:ext cx="2308225" cy="1200150"/>
          </a:xfrm>
          <a:prstGeom prst="rect">
            <a:avLst/>
          </a:prstGeom>
          <a:noFill/>
          <a:ln w="9525">
            <a:noFill/>
            <a:miter lim="800000"/>
            <a:headEnd/>
            <a:tailEnd/>
          </a:ln>
        </p:spPr>
        <p:txBody>
          <a:bodyPr wrap="none">
            <a:spAutoFit/>
          </a:bodyPr>
          <a:lstStyle/>
          <a:p>
            <a:pPr>
              <a:defRPr/>
            </a:pPr>
            <a:r>
              <a:rPr lang="en-US" dirty="0">
                <a:latin typeface="+mn-lt"/>
              </a:rPr>
              <a:t>Retransmission</a:t>
            </a:r>
          </a:p>
          <a:p>
            <a:pPr>
              <a:defRPr/>
            </a:pPr>
            <a:r>
              <a:rPr lang="en-US" dirty="0">
                <a:latin typeface="+mn-lt"/>
              </a:rPr>
              <a:t>Timeout</a:t>
            </a:r>
          </a:p>
          <a:p>
            <a:pPr>
              <a:defRPr/>
            </a:pPr>
            <a:r>
              <a:rPr lang="en-US" dirty="0">
                <a:latin typeface="+mn-lt"/>
              </a:rPr>
              <a:t>(RTO)</a:t>
            </a:r>
          </a:p>
        </p:txBody>
      </p:sp>
      <p:cxnSp>
        <p:nvCxnSpPr>
          <p:cNvPr id="42" name="Straight Arrow Connector 41"/>
          <p:cNvCxnSpPr/>
          <p:nvPr/>
        </p:nvCxnSpPr>
        <p:spPr>
          <a:xfrm rot="10800000" flipV="1">
            <a:off x="2968625" y="5118100"/>
            <a:ext cx="2884488" cy="3206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4" name="TextBox 43"/>
          <p:cNvSpPr txBox="1">
            <a:spLocks noChangeArrowheads="1"/>
          </p:cNvSpPr>
          <p:nvPr/>
        </p:nvSpPr>
        <p:spPr bwMode="auto">
          <a:xfrm>
            <a:off x="5900738" y="4973638"/>
            <a:ext cx="762000" cy="369887"/>
          </a:xfrm>
          <a:prstGeom prst="rect">
            <a:avLst/>
          </a:prstGeom>
          <a:noFill/>
          <a:ln w="9525">
            <a:noFill/>
            <a:miter lim="800000"/>
            <a:headEnd/>
            <a:tailEnd/>
          </a:ln>
        </p:spPr>
        <p:txBody>
          <a:bodyPr wrap="none">
            <a:spAutoFit/>
          </a:bodyPr>
          <a:lstStyle/>
          <a:p>
            <a:pPr>
              <a:defRPr/>
            </a:pPr>
            <a:r>
              <a:rPr lang="en-US" sz="1800" dirty="0" err="1">
                <a:latin typeface="+mn-lt"/>
              </a:rPr>
              <a:t>Ack</a:t>
            </a:r>
            <a:r>
              <a:rPr lang="en-US" sz="1800" dirty="0">
                <a:latin typeface="+mn-lt"/>
              </a:rPr>
              <a:t> 1</a:t>
            </a:r>
          </a:p>
        </p:txBody>
      </p:sp>
      <p:sp>
        <p:nvSpPr>
          <p:cNvPr id="45" name="TextBox 44"/>
          <p:cNvSpPr txBox="1">
            <a:spLocks noChangeArrowheads="1"/>
          </p:cNvSpPr>
          <p:nvPr/>
        </p:nvSpPr>
        <p:spPr bwMode="auto">
          <a:xfrm>
            <a:off x="2157413" y="946150"/>
            <a:ext cx="787400" cy="369888"/>
          </a:xfrm>
          <a:prstGeom prst="rect">
            <a:avLst/>
          </a:prstGeom>
          <a:noFill/>
          <a:ln w="9525">
            <a:noFill/>
            <a:miter lim="800000"/>
            <a:headEnd/>
            <a:tailEnd/>
          </a:ln>
        </p:spPr>
        <p:txBody>
          <a:bodyPr wrap="none">
            <a:spAutoFit/>
          </a:bodyPr>
          <a:lstStyle/>
          <a:p>
            <a:pPr>
              <a:defRPr/>
            </a:pPr>
            <a:r>
              <a:rPr lang="en-US" sz="1800" dirty="0" err="1">
                <a:latin typeface="+mn-lt"/>
              </a:rPr>
              <a:t>Seq</a:t>
            </a:r>
            <a:r>
              <a:rPr lang="en-US" sz="1800" dirty="0">
                <a:latin typeface="+mn-lt"/>
              </a:rPr>
              <a:t> #</a:t>
            </a:r>
          </a:p>
        </p:txBody>
      </p:sp>
      <p:sp>
        <p:nvSpPr>
          <p:cNvPr id="11293" name="TextBox 42"/>
          <p:cNvSpPr txBox="1">
            <a:spLocks noChangeArrowheads="1"/>
          </p:cNvSpPr>
          <p:nvPr/>
        </p:nvSpPr>
        <p:spPr bwMode="auto">
          <a:xfrm>
            <a:off x="5949950" y="1341438"/>
            <a:ext cx="2630488" cy="1570037"/>
          </a:xfrm>
          <a:prstGeom prst="rect">
            <a:avLst/>
          </a:prstGeom>
          <a:noFill/>
          <a:ln w="9525">
            <a:noFill/>
            <a:miter lim="800000"/>
            <a:headEnd/>
            <a:tailEnd/>
          </a:ln>
        </p:spPr>
        <p:txBody>
          <a:bodyPr wrap="none">
            <a:spAutoFit/>
          </a:bodyPr>
          <a:lstStyle/>
          <a:p>
            <a:pPr>
              <a:buFont typeface="Arial" charset="0"/>
              <a:buChar char="•"/>
              <a:defRPr/>
            </a:pPr>
            <a:r>
              <a:rPr lang="en-US" dirty="0"/>
              <a:t> </a:t>
            </a:r>
            <a:r>
              <a:rPr lang="en-US" dirty="0">
                <a:latin typeface="+mn-lt"/>
              </a:rPr>
              <a:t>Timeouts are </a:t>
            </a:r>
          </a:p>
          <a:p>
            <a:pPr>
              <a:defRPr/>
            </a:pPr>
            <a:r>
              <a:rPr lang="en-US" dirty="0">
                <a:latin typeface="+mn-lt"/>
              </a:rPr>
              <a:t>   expensive</a:t>
            </a:r>
          </a:p>
          <a:p>
            <a:pPr>
              <a:defRPr/>
            </a:pPr>
            <a:r>
              <a:rPr lang="en-US" dirty="0">
                <a:latin typeface="+mn-lt"/>
              </a:rPr>
              <a:t>(</a:t>
            </a:r>
            <a:r>
              <a:rPr lang="en-US" dirty="0" err="1">
                <a:latin typeface="+mn-lt"/>
              </a:rPr>
              <a:t>msecs</a:t>
            </a:r>
            <a:r>
              <a:rPr lang="en-US" dirty="0">
                <a:latin typeface="+mn-lt"/>
              </a:rPr>
              <a:t> to recover</a:t>
            </a:r>
          </a:p>
          <a:p>
            <a:pPr>
              <a:defRPr/>
            </a:pPr>
            <a:r>
              <a:rPr lang="en-US" dirty="0">
                <a:latin typeface="+mn-lt"/>
              </a:rPr>
              <a:t>  after loss)</a:t>
            </a:r>
          </a:p>
        </p:txBody>
      </p:sp>
    </p:spTree>
    <p:extLst>
      <p:ext uri="{BB962C8B-B14F-4D97-AF65-F5344CB8AC3E}">
        <p14:creationId xmlns:p14="http://schemas.microsoft.com/office/powerpoint/2010/main" val="2668118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1" grpId="0"/>
      <p:bldP spid="40" grpId="0" animBg="1"/>
      <p:bldP spid="41" grpId="0"/>
      <p:bldP spid="44" grpId="0"/>
      <p:bldP spid="45" grpId="0"/>
      <p:bldP spid="1129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eaLnBrk="1" hangingPunct="1"/>
            <a:r>
              <a:rPr lang="en-US" altLang="en-US" smtClean="0"/>
              <a:t>TCP: Loss recovery comparison</a:t>
            </a:r>
          </a:p>
        </p:txBody>
      </p:sp>
      <p:grpSp>
        <p:nvGrpSpPr>
          <p:cNvPr id="13315" name="Group 47"/>
          <p:cNvGrpSpPr>
            <a:grpSpLocks/>
          </p:cNvGrpSpPr>
          <p:nvPr/>
        </p:nvGrpSpPr>
        <p:grpSpPr bwMode="auto">
          <a:xfrm>
            <a:off x="5362575" y="1835150"/>
            <a:ext cx="3313113" cy="2143125"/>
            <a:chOff x="1473554" y="851150"/>
            <a:chExt cx="3867384" cy="2951050"/>
          </a:xfrm>
        </p:grpSpPr>
        <p:cxnSp>
          <p:nvCxnSpPr>
            <p:cNvPr id="9" name="Straight Connector 8"/>
            <p:cNvCxnSpPr/>
            <p:nvPr/>
          </p:nvCxnSpPr>
          <p:spPr>
            <a:xfrm rot="16200000" flipH="1">
              <a:off x="1232364" y="2347920"/>
              <a:ext cx="2328050" cy="29649"/>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rot="16200000" flipH="1">
              <a:off x="3568174" y="2345328"/>
              <a:ext cx="2328051" cy="12971"/>
            </a:xfrm>
            <a:prstGeom prst="line">
              <a:avLst/>
            </a:prstGeom>
          </p:spPr>
          <p:style>
            <a:lnRef idx="2">
              <a:schemeClr val="dk1"/>
            </a:lnRef>
            <a:fillRef idx="0">
              <a:schemeClr val="dk1"/>
            </a:fillRef>
            <a:effectRef idx="1">
              <a:schemeClr val="dk1"/>
            </a:effectRef>
            <a:fontRef idx="minor">
              <a:schemeClr val="tx1"/>
            </a:fontRef>
          </p:style>
        </p:cxnSp>
        <p:sp>
          <p:nvSpPr>
            <p:cNvPr id="19464" name="TextBox 11"/>
            <p:cNvSpPr txBox="1">
              <a:spLocks noChangeArrowheads="1"/>
            </p:cNvSpPr>
            <p:nvPr/>
          </p:nvSpPr>
          <p:spPr bwMode="auto">
            <a:xfrm>
              <a:off x="2062834" y="3524583"/>
              <a:ext cx="678228" cy="277617"/>
            </a:xfrm>
            <a:prstGeom prst="rect">
              <a:avLst/>
            </a:prstGeom>
            <a:noFill/>
            <a:ln w="9525">
              <a:noFill/>
              <a:miter lim="800000"/>
              <a:headEnd/>
              <a:tailEnd/>
            </a:ln>
          </p:spPr>
          <p:txBody>
            <a:bodyPr wrap="none">
              <a:spAutoFit/>
            </a:bodyPr>
            <a:lstStyle/>
            <a:p>
              <a:pPr>
                <a:defRPr/>
              </a:pPr>
              <a:r>
                <a:rPr lang="en-US" sz="1200" dirty="0">
                  <a:latin typeface="+mn-lt"/>
                </a:rPr>
                <a:t>Sender</a:t>
              </a:r>
            </a:p>
          </p:txBody>
        </p:sp>
        <p:sp>
          <p:nvSpPr>
            <p:cNvPr id="19465" name="TextBox 12"/>
            <p:cNvSpPr txBox="1">
              <a:spLocks noChangeArrowheads="1"/>
            </p:cNvSpPr>
            <p:nvPr/>
          </p:nvSpPr>
          <p:spPr bwMode="auto">
            <a:xfrm>
              <a:off x="4308770" y="3515840"/>
              <a:ext cx="789413" cy="277617"/>
            </a:xfrm>
            <a:prstGeom prst="rect">
              <a:avLst/>
            </a:prstGeom>
            <a:noFill/>
            <a:ln w="9525">
              <a:noFill/>
              <a:miter lim="800000"/>
              <a:headEnd/>
              <a:tailEnd/>
            </a:ln>
          </p:spPr>
          <p:txBody>
            <a:bodyPr wrap="none">
              <a:spAutoFit/>
            </a:bodyPr>
            <a:lstStyle/>
            <a:p>
              <a:pPr>
                <a:defRPr/>
              </a:pPr>
              <a:r>
                <a:rPr lang="en-US" sz="1200" dirty="0">
                  <a:latin typeface="+mn-lt"/>
                </a:rPr>
                <a:t>Receiver</a:t>
              </a:r>
            </a:p>
          </p:txBody>
        </p:sp>
        <p:cxnSp>
          <p:nvCxnSpPr>
            <p:cNvPr id="15" name="Straight Arrow Connector 14"/>
            <p:cNvCxnSpPr/>
            <p:nvPr/>
          </p:nvCxnSpPr>
          <p:spPr>
            <a:xfrm>
              <a:off x="2394537" y="1198719"/>
              <a:ext cx="2314500" cy="1245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354" name="TextBox 15"/>
            <p:cNvSpPr txBox="1">
              <a:spLocks noChangeArrowheads="1"/>
            </p:cNvSpPr>
            <p:nvPr/>
          </p:nvSpPr>
          <p:spPr bwMode="auto">
            <a:xfrm>
              <a:off x="2060631" y="1090282"/>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000"/>
                <a:t>1</a:t>
              </a:r>
            </a:p>
          </p:txBody>
        </p:sp>
        <p:cxnSp>
          <p:nvCxnSpPr>
            <p:cNvPr id="17" name="Straight Arrow Connector 16"/>
            <p:cNvCxnSpPr/>
            <p:nvPr/>
          </p:nvCxnSpPr>
          <p:spPr>
            <a:xfrm>
              <a:off x="2401949" y="1353921"/>
              <a:ext cx="670816" cy="349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356" name="TextBox 17"/>
            <p:cNvSpPr txBox="1">
              <a:spLocks noChangeArrowheads="1"/>
            </p:cNvSpPr>
            <p:nvPr/>
          </p:nvSpPr>
          <p:spPr bwMode="auto">
            <a:xfrm>
              <a:off x="2047478" y="1220158"/>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t>2</a:t>
              </a:r>
            </a:p>
          </p:txBody>
        </p:sp>
        <p:sp>
          <p:nvSpPr>
            <p:cNvPr id="20" name="Multiply 19"/>
            <p:cNvSpPr/>
            <p:nvPr/>
          </p:nvSpPr>
          <p:spPr>
            <a:xfrm>
              <a:off x="3063499" y="1297086"/>
              <a:ext cx="209399" cy="19892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Arrow Connector 20"/>
            <p:cNvCxnSpPr/>
            <p:nvPr/>
          </p:nvCxnSpPr>
          <p:spPr>
            <a:xfrm>
              <a:off x="2390830" y="1496010"/>
              <a:ext cx="2316353" cy="1224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2381564" y="1684003"/>
              <a:ext cx="2314501" cy="12022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2388977" y="1867623"/>
              <a:ext cx="2314501" cy="1224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361" name="TextBox 23"/>
            <p:cNvSpPr txBox="1">
              <a:spLocks noChangeArrowheads="1"/>
            </p:cNvSpPr>
            <p:nvPr/>
          </p:nvSpPr>
          <p:spPr bwMode="auto">
            <a:xfrm>
              <a:off x="2055149" y="1418155"/>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000"/>
                <a:t>3</a:t>
              </a:r>
            </a:p>
          </p:txBody>
        </p:sp>
        <p:sp>
          <p:nvSpPr>
            <p:cNvPr id="13362" name="TextBox 24"/>
            <p:cNvSpPr txBox="1">
              <a:spLocks noChangeArrowheads="1"/>
            </p:cNvSpPr>
            <p:nvPr/>
          </p:nvSpPr>
          <p:spPr bwMode="auto">
            <a:xfrm>
              <a:off x="2053870" y="1577915"/>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000"/>
                <a:t>4</a:t>
              </a:r>
            </a:p>
          </p:txBody>
        </p:sp>
        <p:sp>
          <p:nvSpPr>
            <p:cNvPr id="13363" name="TextBox 25"/>
            <p:cNvSpPr txBox="1">
              <a:spLocks noChangeArrowheads="1"/>
            </p:cNvSpPr>
            <p:nvPr/>
          </p:nvSpPr>
          <p:spPr bwMode="auto">
            <a:xfrm>
              <a:off x="2052592" y="1776420"/>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000"/>
                <a:t>5</a:t>
              </a:r>
            </a:p>
          </p:txBody>
        </p:sp>
        <p:cxnSp>
          <p:nvCxnSpPr>
            <p:cNvPr id="28" name="Straight Arrow Connector 27"/>
            <p:cNvCxnSpPr/>
            <p:nvPr/>
          </p:nvCxnSpPr>
          <p:spPr>
            <a:xfrm rot="10800000" flipV="1">
              <a:off x="2403801" y="1388897"/>
              <a:ext cx="2275585" cy="8000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p:nvPr/>
          </p:nvCxnSpPr>
          <p:spPr>
            <a:xfrm rot="10800000" flipV="1">
              <a:off x="2420480" y="1694932"/>
              <a:ext cx="2275585" cy="80224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0" name="TextBox 29"/>
            <p:cNvSpPr txBox="1">
              <a:spLocks noChangeArrowheads="1"/>
            </p:cNvSpPr>
            <p:nvPr/>
          </p:nvSpPr>
          <p:spPr bwMode="auto">
            <a:xfrm>
              <a:off x="4764629" y="1218392"/>
              <a:ext cx="504038" cy="247015"/>
            </a:xfrm>
            <a:prstGeom prst="rect">
              <a:avLst/>
            </a:prstGeom>
            <a:noFill/>
            <a:ln w="9525">
              <a:noFill/>
              <a:miter lim="800000"/>
              <a:headEnd/>
              <a:tailEnd/>
            </a:ln>
          </p:spPr>
          <p:txBody>
            <a:bodyPr wrap="none">
              <a:spAutoFit/>
            </a:bodyPr>
            <a:lstStyle/>
            <a:p>
              <a:pPr>
                <a:defRPr/>
              </a:pPr>
              <a:r>
                <a:rPr lang="en-US" sz="1000" dirty="0" err="1">
                  <a:latin typeface="+mn-lt"/>
                </a:rPr>
                <a:t>Ack</a:t>
              </a:r>
              <a:r>
                <a:rPr lang="en-US" sz="1000" dirty="0">
                  <a:latin typeface="+mn-lt"/>
                </a:rPr>
                <a:t> 1</a:t>
              </a:r>
            </a:p>
          </p:txBody>
        </p:sp>
        <p:sp>
          <p:nvSpPr>
            <p:cNvPr id="31" name="TextBox 30"/>
            <p:cNvSpPr txBox="1">
              <a:spLocks noChangeArrowheads="1"/>
            </p:cNvSpPr>
            <p:nvPr/>
          </p:nvSpPr>
          <p:spPr bwMode="auto">
            <a:xfrm>
              <a:off x="4790572" y="1565961"/>
              <a:ext cx="504038" cy="247013"/>
            </a:xfrm>
            <a:prstGeom prst="rect">
              <a:avLst/>
            </a:prstGeom>
            <a:noFill/>
            <a:ln w="9525">
              <a:noFill/>
              <a:miter lim="800000"/>
              <a:headEnd/>
              <a:tailEnd/>
            </a:ln>
          </p:spPr>
          <p:txBody>
            <a:bodyPr wrap="none">
              <a:spAutoFit/>
            </a:bodyPr>
            <a:lstStyle/>
            <a:p>
              <a:pPr>
                <a:defRPr/>
              </a:pPr>
              <a:r>
                <a:rPr lang="en-US" sz="1000" dirty="0" err="1">
                  <a:latin typeface="+mn-lt"/>
                </a:rPr>
                <a:t>Ack</a:t>
              </a:r>
              <a:r>
                <a:rPr lang="en-US" sz="1000" dirty="0">
                  <a:latin typeface="+mn-lt"/>
                </a:rPr>
                <a:t> 1</a:t>
              </a:r>
            </a:p>
          </p:txBody>
        </p:sp>
        <p:sp>
          <p:nvSpPr>
            <p:cNvPr id="32" name="TextBox 31"/>
            <p:cNvSpPr txBox="1">
              <a:spLocks noChangeArrowheads="1"/>
            </p:cNvSpPr>
            <p:nvPr/>
          </p:nvSpPr>
          <p:spPr bwMode="auto">
            <a:xfrm>
              <a:off x="4790572" y="1784557"/>
              <a:ext cx="504038" cy="247013"/>
            </a:xfrm>
            <a:prstGeom prst="rect">
              <a:avLst/>
            </a:prstGeom>
            <a:noFill/>
            <a:ln w="9525">
              <a:noFill/>
              <a:miter lim="800000"/>
              <a:headEnd/>
              <a:tailEnd/>
            </a:ln>
          </p:spPr>
          <p:txBody>
            <a:bodyPr wrap="none">
              <a:spAutoFit/>
            </a:bodyPr>
            <a:lstStyle/>
            <a:p>
              <a:pPr>
                <a:defRPr/>
              </a:pPr>
              <a:r>
                <a:rPr lang="en-US" sz="1000" dirty="0" err="1">
                  <a:latin typeface="+mn-lt"/>
                </a:rPr>
                <a:t>Ack</a:t>
              </a:r>
              <a:r>
                <a:rPr lang="en-US" sz="1000" dirty="0">
                  <a:latin typeface="+mn-lt"/>
                </a:rPr>
                <a:t> 1</a:t>
              </a:r>
            </a:p>
          </p:txBody>
        </p:sp>
        <p:sp>
          <p:nvSpPr>
            <p:cNvPr id="33" name="TextBox 32"/>
            <p:cNvSpPr txBox="1">
              <a:spLocks noChangeArrowheads="1"/>
            </p:cNvSpPr>
            <p:nvPr/>
          </p:nvSpPr>
          <p:spPr bwMode="auto">
            <a:xfrm>
              <a:off x="4790572" y="2018454"/>
              <a:ext cx="504038" cy="247015"/>
            </a:xfrm>
            <a:prstGeom prst="rect">
              <a:avLst/>
            </a:prstGeom>
            <a:noFill/>
            <a:ln w="9525">
              <a:noFill/>
              <a:miter lim="800000"/>
              <a:headEnd/>
              <a:tailEnd/>
            </a:ln>
          </p:spPr>
          <p:txBody>
            <a:bodyPr wrap="none">
              <a:spAutoFit/>
            </a:bodyPr>
            <a:lstStyle/>
            <a:p>
              <a:pPr>
                <a:defRPr/>
              </a:pPr>
              <a:r>
                <a:rPr lang="en-US" sz="1000" dirty="0" err="1">
                  <a:latin typeface="+mn-lt"/>
                </a:rPr>
                <a:t>Ack</a:t>
              </a:r>
              <a:r>
                <a:rPr lang="en-US" sz="1000" dirty="0">
                  <a:latin typeface="+mn-lt"/>
                </a:rPr>
                <a:t> 1</a:t>
              </a:r>
            </a:p>
          </p:txBody>
        </p:sp>
        <p:cxnSp>
          <p:nvCxnSpPr>
            <p:cNvPr id="34" name="Straight Arrow Connector 33"/>
            <p:cNvCxnSpPr/>
            <p:nvPr/>
          </p:nvCxnSpPr>
          <p:spPr>
            <a:xfrm rot="10800000" flipV="1">
              <a:off x="2409361" y="1863252"/>
              <a:ext cx="2277438" cy="8000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p:nvPr/>
          </p:nvCxnSpPr>
          <p:spPr>
            <a:xfrm rot="10800000" flipV="1">
              <a:off x="2427892" y="2044686"/>
              <a:ext cx="2277438" cy="8000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p:nvPr/>
          </p:nvCxnSpPr>
          <p:spPr>
            <a:xfrm>
              <a:off x="2429745" y="2930001"/>
              <a:ext cx="2316353" cy="1224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 name="TextBox 40"/>
            <p:cNvSpPr txBox="1">
              <a:spLocks noChangeArrowheads="1"/>
            </p:cNvSpPr>
            <p:nvPr/>
          </p:nvSpPr>
          <p:spPr bwMode="auto">
            <a:xfrm>
              <a:off x="1473554" y="2831632"/>
              <a:ext cx="911717" cy="402217"/>
            </a:xfrm>
            <a:prstGeom prst="rect">
              <a:avLst/>
            </a:prstGeom>
            <a:noFill/>
            <a:ln w="9525">
              <a:noFill/>
              <a:miter lim="800000"/>
              <a:headEnd/>
              <a:tailEnd/>
            </a:ln>
          </p:spPr>
          <p:txBody>
            <a:bodyPr wrap="none">
              <a:spAutoFit/>
            </a:bodyPr>
            <a:lstStyle/>
            <a:p>
              <a:pPr>
                <a:defRPr/>
              </a:pPr>
              <a:r>
                <a:rPr lang="en-US" sz="1000" dirty="0">
                  <a:latin typeface="+mn-lt"/>
                </a:rPr>
                <a:t>Retransmit</a:t>
              </a:r>
            </a:p>
            <a:p>
              <a:pPr>
                <a:defRPr/>
              </a:pPr>
              <a:r>
                <a:rPr lang="en-US" sz="1000" dirty="0"/>
                <a:t>        2</a:t>
              </a:r>
            </a:p>
          </p:txBody>
        </p:sp>
        <p:sp>
          <p:nvSpPr>
            <p:cNvPr id="42" name="TextBox 41"/>
            <p:cNvSpPr txBox="1">
              <a:spLocks noChangeArrowheads="1"/>
            </p:cNvSpPr>
            <p:nvPr/>
          </p:nvSpPr>
          <p:spPr bwMode="auto">
            <a:xfrm>
              <a:off x="1931266" y="851150"/>
              <a:ext cx="515157" cy="247015"/>
            </a:xfrm>
            <a:prstGeom prst="rect">
              <a:avLst/>
            </a:prstGeom>
            <a:noFill/>
            <a:ln w="9525">
              <a:noFill/>
              <a:miter lim="800000"/>
              <a:headEnd/>
              <a:tailEnd/>
            </a:ln>
          </p:spPr>
          <p:txBody>
            <a:bodyPr wrap="none">
              <a:spAutoFit/>
            </a:bodyPr>
            <a:lstStyle/>
            <a:p>
              <a:pPr>
                <a:defRPr/>
              </a:pPr>
              <a:r>
                <a:rPr lang="en-US" sz="1000" dirty="0" err="1">
                  <a:latin typeface="+mn-lt"/>
                </a:rPr>
                <a:t>Seq</a:t>
              </a:r>
              <a:r>
                <a:rPr lang="en-US" sz="1000" dirty="0">
                  <a:latin typeface="+mn-lt"/>
                </a:rPr>
                <a:t> #</a:t>
              </a:r>
            </a:p>
          </p:txBody>
        </p:sp>
        <p:cxnSp>
          <p:nvCxnSpPr>
            <p:cNvPr id="45" name="Straight Arrow Connector 44"/>
            <p:cNvCxnSpPr/>
            <p:nvPr/>
          </p:nvCxnSpPr>
          <p:spPr>
            <a:xfrm rot="10800000" flipV="1">
              <a:off x="2422332" y="3102692"/>
              <a:ext cx="2320059" cy="25357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9" name="TextBox 48"/>
            <p:cNvSpPr txBox="1">
              <a:spLocks noChangeArrowheads="1"/>
            </p:cNvSpPr>
            <p:nvPr/>
          </p:nvSpPr>
          <p:spPr bwMode="auto">
            <a:xfrm>
              <a:off x="4836900" y="3004324"/>
              <a:ext cx="504038" cy="247013"/>
            </a:xfrm>
            <a:prstGeom prst="rect">
              <a:avLst/>
            </a:prstGeom>
            <a:noFill/>
            <a:ln w="9525">
              <a:noFill/>
              <a:miter lim="800000"/>
              <a:headEnd/>
              <a:tailEnd/>
            </a:ln>
          </p:spPr>
          <p:txBody>
            <a:bodyPr wrap="none">
              <a:spAutoFit/>
            </a:bodyPr>
            <a:lstStyle/>
            <a:p>
              <a:pPr>
                <a:defRPr/>
              </a:pPr>
              <a:r>
                <a:rPr lang="en-US" sz="1000" dirty="0" err="1">
                  <a:latin typeface="+mn-lt"/>
                </a:rPr>
                <a:t>Ack</a:t>
              </a:r>
              <a:r>
                <a:rPr lang="en-US" sz="1000" dirty="0">
                  <a:latin typeface="+mn-lt"/>
                </a:rPr>
                <a:t> 5</a:t>
              </a:r>
            </a:p>
          </p:txBody>
        </p:sp>
      </p:grpSp>
      <p:grpSp>
        <p:nvGrpSpPr>
          <p:cNvPr id="13316" name="Group 134"/>
          <p:cNvGrpSpPr>
            <a:grpSpLocks/>
          </p:cNvGrpSpPr>
          <p:nvPr/>
        </p:nvGrpSpPr>
        <p:grpSpPr bwMode="auto">
          <a:xfrm>
            <a:off x="296863" y="1863725"/>
            <a:ext cx="4619625" cy="4419600"/>
            <a:chOff x="427500" y="922400"/>
            <a:chExt cx="4620103" cy="4933395"/>
          </a:xfrm>
        </p:grpSpPr>
        <p:cxnSp>
          <p:nvCxnSpPr>
            <p:cNvPr id="76" name="Straight Connector 75"/>
            <p:cNvCxnSpPr/>
            <p:nvPr/>
          </p:nvCxnSpPr>
          <p:spPr>
            <a:xfrm rot="5400000">
              <a:off x="1535539" y="2037575"/>
              <a:ext cx="1711803" cy="9526"/>
            </a:xfrm>
            <a:prstGeom prst="line">
              <a:avLst/>
            </a:prstGeom>
          </p:spPr>
          <p:style>
            <a:lnRef idx="2">
              <a:schemeClr val="dk1"/>
            </a:lnRef>
            <a:fillRef idx="0">
              <a:schemeClr val="dk1"/>
            </a:fillRef>
            <a:effectRef idx="1">
              <a:schemeClr val="dk1"/>
            </a:effectRef>
            <a:fontRef idx="minor">
              <a:schemeClr val="tx1"/>
            </a:fontRef>
          </p:style>
        </p:cxnSp>
        <p:sp>
          <p:nvSpPr>
            <p:cNvPr id="78" name="TextBox 8"/>
            <p:cNvSpPr txBox="1">
              <a:spLocks noChangeArrowheads="1"/>
            </p:cNvSpPr>
            <p:nvPr/>
          </p:nvSpPr>
          <p:spPr bwMode="auto">
            <a:xfrm>
              <a:off x="1853223" y="5487208"/>
              <a:ext cx="928783" cy="368587"/>
            </a:xfrm>
            <a:prstGeom prst="rect">
              <a:avLst/>
            </a:prstGeom>
            <a:noFill/>
            <a:ln w="9525">
              <a:noFill/>
              <a:miter lim="800000"/>
              <a:headEnd/>
              <a:tailEnd/>
            </a:ln>
          </p:spPr>
          <p:txBody>
            <a:bodyPr wrap="none">
              <a:spAutoFit/>
            </a:bodyPr>
            <a:lstStyle/>
            <a:p>
              <a:pPr>
                <a:defRPr/>
              </a:pPr>
              <a:r>
                <a:rPr lang="en-US" sz="1800" dirty="0">
                  <a:latin typeface="+mn-lt"/>
                </a:rPr>
                <a:t>Sender</a:t>
              </a:r>
            </a:p>
          </p:txBody>
        </p:sp>
        <p:sp>
          <p:nvSpPr>
            <p:cNvPr id="79" name="TextBox 9"/>
            <p:cNvSpPr txBox="1">
              <a:spLocks noChangeArrowheads="1"/>
            </p:cNvSpPr>
            <p:nvPr/>
          </p:nvSpPr>
          <p:spPr bwMode="auto">
            <a:xfrm>
              <a:off x="3786998" y="5437591"/>
              <a:ext cx="1093900" cy="368587"/>
            </a:xfrm>
            <a:prstGeom prst="rect">
              <a:avLst/>
            </a:prstGeom>
            <a:noFill/>
            <a:ln w="9525">
              <a:noFill/>
              <a:miter lim="800000"/>
              <a:headEnd/>
              <a:tailEnd/>
            </a:ln>
          </p:spPr>
          <p:txBody>
            <a:bodyPr wrap="none">
              <a:spAutoFit/>
            </a:bodyPr>
            <a:lstStyle/>
            <a:p>
              <a:pPr>
                <a:defRPr/>
              </a:pPr>
              <a:r>
                <a:rPr lang="en-US" sz="1800" dirty="0">
                  <a:latin typeface="+mn-lt"/>
                </a:rPr>
                <a:t>Receiver</a:t>
              </a:r>
            </a:p>
          </p:txBody>
        </p:sp>
        <p:sp>
          <p:nvSpPr>
            <p:cNvPr id="13322" name="TextBox 79"/>
            <p:cNvSpPr txBox="1">
              <a:spLocks noChangeArrowheads="1"/>
            </p:cNvSpPr>
            <p:nvPr/>
          </p:nvSpPr>
          <p:spPr bwMode="auto">
            <a:xfrm>
              <a:off x="1970587" y="1187513"/>
              <a:ext cx="30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1</a:t>
              </a:r>
            </a:p>
          </p:txBody>
        </p:sp>
        <p:cxnSp>
          <p:nvCxnSpPr>
            <p:cNvPr id="81" name="Straight Arrow Connector 80"/>
            <p:cNvCxnSpPr/>
            <p:nvPr/>
          </p:nvCxnSpPr>
          <p:spPr>
            <a:xfrm>
              <a:off x="2408905" y="1671979"/>
              <a:ext cx="833523" cy="602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324" name="TextBox 81"/>
            <p:cNvSpPr txBox="1">
              <a:spLocks noChangeArrowheads="1"/>
            </p:cNvSpPr>
            <p:nvPr/>
          </p:nvSpPr>
          <p:spPr bwMode="auto">
            <a:xfrm>
              <a:off x="1969000" y="1470088"/>
              <a:ext cx="30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2</a:t>
              </a:r>
            </a:p>
          </p:txBody>
        </p:sp>
        <p:sp>
          <p:nvSpPr>
            <p:cNvPr id="83" name="Multiply 82"/>
            <p:cNvSpPr/>
            <p:nvPr/>
          </p:nvSpPr>
          <p:spPr>
            <a:xfrm>
              <a:off x="3229727" y="1567427"/>
              <a:ext cx="261965" cy="36858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6" name="TextBox 83"/>
            <p:cNvSpPr txBox="1">
              <a:spLocks noChangeArrowheads="1"/>
            </p:cNvSpPr>
            <p:nvPr/>
          </p:nvSpPr>
          <p:spPr bwMode="auto">
            <a:xfrm>
              <a:off x="1978525" y="1730438"/>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3</a:t>
              </a:r>
            </a:p>
          </p:txBody>
        </p:sp>
        <p:sp>
          <p:nvSpPr>
            <p:cNvPr id="13327" name="TextBox 84"/>
            <p:cNvSpPr txBox="1">
              <a:spLocks noChangeArrowheads="1"/>
            </p:cNvSpPr>
            <p:nvPr/>
          </p:nvSpPr>
          <p:spPr bwMode="auto">
            <a:xfrm>
              <a:off x="1976937" y="2084450"/>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4</a:t>
              </a:r>
            </a:p>
          </p:txBody>
        </p:sp>
        <p:sp>
          <p:nvSpPr>
            <p:cNvPr id="13328" name="TextBox 85"/>
            <p:cNvSpPr txBox="1">
              <a:spLocks noChangeArrowheads="1"/>
            </p:cNvSpPr>
            <p:nvPr/>
          </p:nvSpPr>
          <p:spPr bwMode="auto">
            <a:xfrm>
              <a:off x="1975350" y="2449575"/>
              <a:ext cx="30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5</a:t>
              </a:r>
            </a:p>
          </p:txBody>
        </p:sp>
        <p:cxnSp>
          <p:nvCxnSpPr>
            <p:cNvPr id="87" name="Straight Arrow Connector 86"/>
            <p:cNvCxnSpPr/>
            <p:nvPr/>
          </p:nvCxnSpPr>
          <p:spPr>
            <a:xfrm>
              <a:off x="2386678" y="4406256"/>
              <a:ext cx="1805174" cy="1311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330" name="TextBox 87"/>
            <p:cNvSpPr txBox="1">
              <a:spLocks noChangeArrowheads="1"/>
            </p:cNvSpPr>
            <p:nvPr/>
          </p:nvSpPr>
          <p:spPr bwMode="auto">
            <a:xfrm>
              <a:off x="1954712" y="4638738"/>
              <a:ext cx="30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1</a:t>
              </a:r>
            </a:p>
          </p:txBody>
        </p:sp>
        <p:cxnSp>
          <p:nvCxnSpPr>
            <p:cNvPr id="89" name="Straight Arrow Connector 88"/>
            <p:cNvCxnSpPr/>
            <p:nvPr/>
          </p:nvCxnSpPr>
          <p:spPr>
            <a:xfrm>
              <a:off x="2407317" y="1409715"/>
              <a:ext cx="833524" cy="602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0" name="Multiply 89"/>
            <p:cNvSpPr/>
            <p:nvPr/>
          </p:nvSpPr>
          <p:spPr>
            <a:xfrm>
              <a:off x="3228140" y="1305163"/>
              <a:ext cx="261964" cy="36681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1" name="Straight Arrow Connector 90"/>
            <p:cNvCxnSpPr/>
            <p:nvPr/>
          </p:nvCxnSpPr>
          <p:spPr>
            <a:xfrm>
              <a:off x="2407317" y="1930699"/>
              <a:ext cx="833524" cy="620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2" name="Multiply 91"/>
            <p:cNvSpPr/>
            <p:nvPr/>
          </p:nvSpPr>
          <p:spPr>
            <a:xfrm>
              <a:off x="3228140" y="1827920"/>
              <a:ext cx="261964" cy="36681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3" name="Straight Arrow Connector 92"/>
            <p:cNvCxnSpPr/>
            <p:nvPr/>
          </p:nvCxnSpPr>
          <p:spPr>
            <a:xfrm>
              <a:off x="2407317" y="2286881"/>
              <a:ext cx="833524" cy="63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4" name="Multiply 93"/>
            <p:cNvSpPr/>
            <p:nvPr/>
          </p:nvSpPr>
          <p:spPr>
            <a:xfrm>
              <a:off x="3228140" y="2184102"/>
              <a:ext cx="261964" cy="36681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5" name="Straight Arrow Connector 94"/>
            <p:cNvCxnSpPr/>
            <p:nvPr/>
          </p:nvCxnSpPr>
          <p:spPr>
            <a:xfrm>
              <a:off x="2407317" y="2620027"/>
              <a:ext cx="833524" cy="620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6" name="Multiply 95"/>
            <p:cNvSpPr/>
            <p:nvPr/>
          </p:nvSpPr>
          <p:spPr>
            <a:xfrm>
              <a:off x="3228140" y="2517248"/>
              <a:ext cx="261964" cy="36504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Left Brace 96"/>
            <p:cNvSpPr/>
            <p:nvPr/>
          </p:nvSpPr>
          <p:spPr>
            <a:xfrm>
              <a:off x="2018340" y="2814952"/>
              <a:ext cx="249263" cy="1483209"/>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p>
          </p:txBody>
        </p:sp>
        <p:sp>
          <p:nvSpPr>
            <p:cNvPr id="98" name="TextBox 97"/>
            <p:cNvSpPr txBox="1">
              <a:spLocks noChangeArrowheads="1"/>
            </p:cNvSpPr>
            <p:nvPr/>
          </p:nvSpPr>
          <p:spPr bwMode="auto">
            <a:xfrm>
              <a:off x="427500" y="3110886"/>
              <a:ext cx="1775009" cy="923239"/>
            </a:xfrm>
            <a:prstGeom prst="rect">
              <a:avLst/>
            </a:prstGeom>
            <a:noFill/>
            <a:ln w="9525">
              <a:noFill/>
              <a:miter lim="800000"/>
              <a:headEnd/>
              <a:tailEnd/>
            </a:ln>
          </p:spPr>
          <p:txBody>
            <a:bodyPr wrap="none">
              <a:spAutoFit/>
            </a:bodyPr>
            <a:lstStyle/>
            <a:p>
              <a:pPr>
                <a:defRPr/>
              </a:pPr>
              <a:r>
                <a:rPr lang="en-US" sz="1800" dirty="0">
                  <a:latin typeface="+mn-lt"/>
                </a:rPr>
                <a:t>Retransmission</a:t>
              </a:r>
            </a:p>
            <a:p>
              <a:pPr>
                <a:defRPr/>
              </a:pPr>
              <a:r>
                <a:rPr lang="en-US" sz="1800" dirty="0">
                  <a:latin typeface="+mn-lt"/>
                </a:rPr>
                <a:t>Timeout</a:t>
              </a:r>
            </a:p>
            <a:p>
              <a:pPr>
                <a:defRPr/>
              </a:pPr>
              <a:r>
                <a:rPr lang="en-US" sz="1800" dirty="0">
                  <a:latin typeface="+mn-lt"/>
                </a:rPr>
                <a:t>(RTO)</a:t>
              </a:r>
            </a:p>
          </p:txBody>
        </p:sp>
        <p:cxnSp>
          <p:nvCxnSpPr>
            <p:cNvPr id="99" name="Straight Arrow Connector 98"/>
            <p:cNvCxnSpPr/>
            <p:nvPr/>
          </p:nvCxnSpPr>
          <p:spPr>
            <a:xfrm rot="10800000" flipV="1">
              <a:off x="2423193" y="4585234"/>
              <a:ext cx="1757545" cy="21264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0" name="TextBox 99"/>
            <p:cNvSpPr txBox="1">
              <a:spLocks noChangeArrowheads="1"/>
            </p:cNvSpPr>
            <p:nvPr/>
          </p:nvSpPr>
          <p:spPr bwMode="auto">
            <a:xfrm>
              <a:off x="4285524" y="4415117"/>
              <a:ext cx="762079" cy="370358"/>
            </a:xfrm>
            <a:prstGeom prst="rect">
              <a:avLst/>
            </a:prstGeom>
            <a:noFill/>
            <a:ln w="9525">
              <a:noFill/>
              <a:miter lim="800000"/>
              <a:headEnd/>
              <a:tailEnd/>
            </a:ln>
          </p:spPr>
          <p:txBody>
            <a:bodyPr wrap="none">
              <a:spAutoFit/>
            </a:bodyPr>
            <a:lstStyle/>
            <a:p>
              <a:pPr>
                <a:defRPr/>
              </a:pPr>
              <a:r>
                <a:rPr lang="en-US" sz="1800" dirty="0" err="1">
                  <a:latin typeface="+mn-lt"/>
                </a:rPr>
                <a:t>Ack</a:t>
              </a:r>
              <a:r>
                <a:rPr lang="en-US" sz="1800" dirty="0">
                  <a:latin typeface="+mn-lt"/>
                </a:rPr>
                <a:t> 1</a:t>
              </a:r>
            </a:p>
          </p:txBody>
        </p:sp>
        <p:sp>
          <p:nvSpPr>
            <p:cNvPr id="101" name="TextBox 100"/>
            <p:cNvSpPr txBox="1">
              <a:spLocks noChangeArrowheads="1"/>
            </p:cNvSpPr>
            <p:nvPr/>
          </p:nvSpPr>
          <p:spPr bwMode="auto">
            <a:xfrm>
              <a:off x="1623011" y="922400"/>
              <a:ext cx="787481" cy="368587"/>
            </a:xfrm>
            <a:prstGeom prst="rect">
              <a:avLst/>
            </a:prstGeom>
            <a:noFill/>
            <a:ln w="9525">
              <a:noFill/>
              <a:miter lim="800000"/>
              <a:headEnd/>
              <a:tailEnd/>
            </a:ln>
          </p:spPr>
          <p:txBody>
            <a:bodyPr wrap="none">
              <a:spAutoFit/>
            </a:bodyPr>
            <a:lstStyle/>
            <a:p>
              <a:pPr>
                <a:defRPr/>
              </a:pPr>
              <a:r>
                <a:rPr lang="en-US" sz="1800" dirty="0" err="1">
                  <a:latin typeface="+mn-lt"/>
                </a:rPr>
                <a:t>Seq</a:t>
              </a:r>
              <a:r>
                <a:rPr lang="en-US" sz="1800" dirty="0">
                  <a:latin typeface="+mn-lt"/>
                </a:rPr>
                <a:t> #</a:t>
              </a:r>
            </a:p>
          </p:txBody>
        </p:sp>
        <p:cxnSp>
          <p:nvCxnSpPr>
            <p:cNvPr id="109" name="Straight Connector 108"/>
            <p:cNvCxnSpPr/>
            <p:nvPr/>
          </p:nvCxnSpPr>
          <p:spPr>
            <a:xfrm rot="5400000">
              <a:off x="1729154" y="3580571"/>
              <a:ext cx="1316635" cy="1587"/>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116" name="Straight Connector 115"/>
            <p:cNvCxnSpPr/>
            <p:nvPr/>
          </p:nvCxnSpPr>
          <p:spPr>
            <a:xfrm rot="16200000" flipH="1">
              <a:off x="1782981" y="4870810"/>
              <a:ext cx="1228032" cy="4763"/>
            </a:xfrm>
            <a:prstGeom prst="line">
              <a:avLst/>
            </a:prstGeom>
          </p:spPr>
          <p:style>
            <a:lnRef idx="2">
              <a:schemeClr val="dk1"/>
            </a:lnRef>
            <a:fillRef idx="0">
              <a:schemeClr val="dk1"/>
            </a:fillRef>
            <a:effectRef idx="1">
              <a:schemeClr val="dk1"/>
            </a:effectRef>
            <a:fontRef idx="minor">
              <a:schemeClr val="tx1"/>
            </a:fontRef>
          </p:style>
        </p:cxnSp>
        <p:cxnSp>
          <p:nvCxnSpPr>
            <p:cNvPr id="129" name="Straight Connector 128"/>
            <p:cNvCxnSpPr/>
            <p:nvPr/>
          </p:nvCxnSpPr>
          <p:spPr>
            <a:xfrm rot="5400000">
              <a:off x="3350239" y="1975553"/>
              <a:ext cx="1711803" cy="9526"/>
            </a:xfrm>
            <a:prstGeom prst="line">
              <a:avLst/>
            </a:prstGeom>
          </p:spPr>
          <p:style>
            <a:lnRef idx="2">
              <a:schemeClr val="dk1"/>
            </a:lnRef>
            <a:fillRef idx="0">
              <a:schemeClr val="dk1"/>
            </a:fillRef>
            <a:effectRef idx="1">
              <a:schemeClr val="dk1"/>
            </a:effectRef>
            <a:fontRef idx="minor">
              <a:schemeClr val="tx1"/>
            </a:fontRef>
          </p:style>
        </p:cxnSp>
        <p:cxnSp>
          <p:nvCxnSpPr>
            <p:cNvPr id="130" name="Straight Connector 129"/>
            <p:cNvCxnSpPr/>
            <p:nvPr/>
          </p:nvCxnSpPr>
          <p:spPr>
            <a:xfrm rot="5400000">
              <a:off x="3543853" y="3518550"/>
              <a:ext cx="1316636" cy="1588"/>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a:xfrm rot="16200000" flipH="1">
              <a:off x="3597681" y="4808789"/>
              <a:ext cx="1228033" cy="4762"/>
            </a:xfrm>
            <a:prstGeom prst="line">
              <a:avLst/>
            </a:prstGeom>
          </p:spPr>
          <p:style>
            <a:lnRef idx="2">
              <a:schemeClr val="dk1"/>
            </a:lnRef>
            <a:fillRef idx="0">
              <a:schemeClr val="dk1"/>
            </a:fillRef>
            <a:effectRef idx="1">
              <a:schemeClr val="dk1"/>
            </a:effectRef>
            <a:fontRef idx="minor">
              <a:schemeClr val="tx1"/>
            </a:fontRef>
          </p:style>
        </p:cxnSp>
      </p:grpSp>
      <p:sp>
        <p:nvSpPr>
          <p:cNvPr id="63" name="TextBox 62"/>
          <p:cNvSpPr txBox="1"/>
          <p:nvPr/>
        </p:nvSpPr>
        <p:spPr>
          <a:xfrm>
            <a:off x="688975" y="1009650"/>
            <a:ext cx="3784600" cy="830263"/>
          </a:xfrm>
          <a:prstGeom prst="rect">
            <a:avLst/>
          </a:prstGeom>
          <a:noFill/>
        </p:spPr>
        <p:txBody>
          <a:bodyPr wrap="none">
            <a:spAutoFit/>
          </a:bodyPr>
          <a:lstStyle/>
          <a:p>
            <a:pPr algn="ctr">
              <a:defRPr/>
            </a:pPr>
            <a:r>
              <a:rPr lang="en-US" dirty="0">
                <a:latin typeface="+mn-lt"/>
              </a:rPr>
              <a:t>Timeout driven recovery is</a:t>
            </a:r>
          </a:p>
          <a:p>
            <a:pPr algn="ctr">
              <a:defRPr/>
            </a:pPr>
            <a:r>
              <a:rPr lang="en-US" dirty="0">
                <a:latin typeface="+mn-lt"/>
              </a:rPr>
              <a:t> </a:t>
            </a:r>
            <a:r>
              <a:rPr lang="en-US" dirty="0">
                <a:solidFill>
                  <a:srgbClr val="FF0000"/>
                </a:solidFill>
                <a:latin typeface="+mn-lt"/>
              </a:rPr>
              <a:t>slow (ms)</a:t>
            </a:r>
          </a:p>
        </p:txBody>
      </p:sp>
      <p:sp>
        <p:nvSpPr>
          <p:cNvPr id="64" name="TextBox 63"/>
          <p:cNvSpPr txBox="1"/>
          <p:nvPr/>
        </p:nvSpPr>
        <p:spPr>
          <a:xfrm>
            <a:off x="5353050" y="1008063"/>
            <a:ext cx="3335338" cy="830262"/>
          </a:xfrm>
          <a:prstGeom prst="rect">
            <a:avLst/>
          </a:prstGeom>
          <a:noFill/>
        </p:spPr>
        <p:txBody>
          <a:bodyPr wrap="none">
            <a:spAutoFit/>
          </a:bodyPr>
          <a:lstStyle/>
          <a:p>
            <a:pPr algn="ctr">
              <a:defRPr/>
            </a:pPr>
            <a:r>
              <a:rPr lang="en-US" dirty="0">
                <a:latin typeface="+mn-lt"/>
              </a:rPr>
              <a:t>Data-driven recovery is</a:t>
            </a:r>
          </a:p>
          <a:p>
            <a:pPr algn="ctr">
              <a:defRPr/>
            </a:pPr>
            <a:r>
              <a:rPr lang="en-US" dirty="0">
                <a:solidFill>
                  <a:schemeClr val="accent2"/>
                </a:solidFill>
                <a:latin typeface="+mn-lt"/>
              </a:rPr>
              <a:t>super fast (us) in SANs</a:t>
            </a:r>
          </a:p>
        </p:txBody>
      </p:sp>
    </p:spTree>
    <p:extLst>
      <p:ext uri="{BB962C8B-B14F-4D97-AF65-F5344CB8AC3E}">
        <p14:creationId xmlns:p14="http://schemas.microsoft.com/office/powerpoint/2010/main" val="2259717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dirty="0"/>
              <a:t>Goals for Today</a:t>
            </a:r>
          </a:p>
        </p:txBody>
      </p:sp>
      <p:sp>
        <p:nvSpPr>
          <p:cNvPr id="71683" name="Rectangle 3"/>
          <p:cNvSpPr>
            <a:spLocks noGrp="1" noChangeArrowheads="1"/>
          </p:cNvSpPr>
          <p:nvPr>
            <p:ph type="body" idx="1"/>
          </p:nvPr>
        </p:nvSpPr>
        <p:spPr>
          <a:xfrm>
            <a:off x="163285" y="852714"/>
            <a:ext cx="8799285" cy="5790363"/>
          </a:xfrm>
        </p:spPr>
        <p:txBody>
          <a:bodyPr>
            <a:normAutofit/>
          </a:bodyPr>
          <a:lstStyle/>
          <a:p>
            <a:r>
              <a:rPr lang="en-US" sz="2800" dirty="0" smtClean="0"/>
              <a:t>Transport Layer</a:t>
            </a:r>
          </a:p>
          <a:p>
            <a:pPr lvl="1"/>
            <a:r>
              <a:rPr lang="en-US" sz="2400" dirty="0" smtClean="0"/>
              <a:t>Abstraction / services</a:t>
            </a:r>
          </a:p>
          <a:p>
            <a:pPr lvl="1"/>
            <a:r>
              <a:rPr lang="en-US" sz="2400" dirty="0" smtClean="0"/>
              <a:t>Multiplexing/</a:t>
            </a:r>
            <a:r>
              <a:rPr lang="en-US" sz="2400" dirty="0" err="1" smtClean="0"/>
              <a:t>Demultiplexing</a:t>
            </a:r>
            <a:endParaRPr lang="en-US" sz="2400" dirty="0" smtClean="0"/>
          </a:p>
          <a:p>
            <a:pPr lvl="1"/>
            <a:r>
              <a:rPr lang="en-US" sz="2400" dirty="0" smtClean="0"/>
              <a:t>UDP: Connectionless Transport</a:t>
            </a:r>
          </a:p>
          <a:p>
            <a:pPr lvl="1"/>
            <a:r>
              <a:rPr lang="en-US" sz="2400" dirty="0" smtClean="0"/>
              <a:t>TCP: Reliable Transport</a:t>
            </a:r>
          </a:p>
          <a:p>
            <a:pPr lvl="2"/>
            <a:r>
              <a:rPr lang="en-US" sz="2000" dirty="0" smtClean="0"/>
              <a:t>Abstraction, Connection Management, Reliable Transport, Flow Control, timeouts</a:t>
            </a:r>
          </a:p>
          <a:p>
            <a:pPr lvl="2"/>
            <a:r>
              <a:rPr lang="en-US" sz="2000" dirty="0" smtClean="0"/>
              <a:t>Congestion control</a:t>
            </a:r>
            <a:endParaRPr lang="en-US" sz="2000" dirty="0"/>
          </a:p>
          <a:p>
            <a:pPr lvl="1"/>
            <a:endParaRPr lang="en-US" sz="2400" dirty="0" smtClean="0"/>
          </a:p>
          <a:p>
            <a:r>
              <a:rPr lang="en-US" sz="2800" dirty="0" smtClean="0"/>
              <a:t>Data Center TCP</a:t>
            </a:r>
          </a:p>
          <a:p>
            <a:pPr lvl="1"/>
            <a:r>
              <a:rPr lang="en-US" sz="2400" dirty="0" err="1" smtClean="0"/>
              <a:t>Incast</a:t>
            </a:r>
            <a:r>
              <a:rPr lang="en-US" sz="2400" dirty="0" smtClean="0"/>
              <a:t> Problem</a:t>
            </a:r>
            <a:endParaRPr lang="en-US" sz="2800" dirty="0" smtClean="0"/>
          </a:p>
          <a:p>
            <a:pPr lvl="1"/>
            <a:endParaRPr lang="en-US" sz="2400" dirty="0" smtClean="0"/>
          </a:p>
          <a:p>
            <a:endParaRPr lang="en-US" sz="2800" dirty="0"/>
          </a:p>
        </p:txBody>
      </p:sp>
    </p:spTree>
    <p:custDataLst>
      <p:tags r:id="rId1"/>
    </p:custDataLst>
    <p:extLst>
      <p:ext uri="{BB962C8B-B14F-4D97-AF65-F5344CB8AC3E}">
        <p14:creationId xmlns:p14="http://schemas.microsoft.com/office/powerpoint/2010/main" val="74523170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altLang="en-US" dirty="0" smtClean="0"/>
              <a:t>TCP Throughput Collapse Summary</a:t>
            </a:r>
          </a:p>
        </p:txBody>
      </p:sp>
      <p:sp>
        <p:nvSpPr>
          <p:cNvPr id="3" name="Content Placeholder 2"/>
          <p:cNvSpPr>
            <a:spLocks noGrp="1"/>
          </p:cNvSpPr>
          <p:nvPr>
            <p:ph idx="1"/>
          </p:nvPr>
        </p:nvSpPr>
        <p:spPr/>
        <p:txBody>
          <a:bodyPr>
            <a:normAutofit lnSpcReduction="10000"/>
          </a:bodyPr>
          <a:lstStyle/>
          <a:p>
            <a:r>
              <a:rPr lang="en-US" altLang="en-US" dirty="0" smtClean="0"/>
              <a:t>Synchronized Reads and TCP timeouts </a:t>
            </a:r>
            <a:r>
              <a:rPr lang="en-US" altLang="en-US" dirty="0" smtClean="0">
                <a:sym typeface="Wingdings" panose="05000000000000000000" pitchFamily="2" charset="2"/>
              </a:rPr>
              <a:t>cause TCP Throughput Collapse</a:t>
            </a:r>
          </a:p>
          <a:p>
            <a:pPr marL="0" indent="0">
              <a:buNone/>
            </a:pPr>
            <a:endParaRPr lang="en-US" altLang="en-US" dirty="0" smtClean="0">
              <a:sym typeface="Wingdings" panose="05000000000000000000" pitchFamily="2" charset="2"/>
            </a:endParaRPr>
          </a:p>
          <a:p>
            <a:r>
              <a:rPr lang="en-US" altLang="en-US" dirty="0" smtClean="0">
                <a:sym typeface="Wingdings" panose="05000000000000000000" pitchFamily="2" charset="2"/>
              </a:rPr>
              <a:t>Previously tried </a:t>
            </a:r>
            <a:r>
              <a:rPr lang="en-US" altLang="en-US" dirty="0">
                <a:sym typeface="Wingdings" panose="05000000000000000000" pitchFamily="2" charset="2"/>
              </a:rPr>
              <a:t>o</a:t>
            </a:r>
            <a:r>
              <a:rPr lang="en-US" altLang="en-US" dirty="0" smtClean="0">
                <a:sym typeface="Wingdings" panose="05000000000000000000" pitchFamily="2" charset="2"/>
              </a:rPr>
              <a:t>ptions</a:t>
            </a:r>
          </a:p>
          <a:p>
            <a:pPr lvl="1"/>
            <a:r>
              <a:rPr lang="en-US" altLang="en-US" dirty="0" smtClean="0">
                <a:sym typeface="Wingdings" panose="05000000000000000000" pitchFamily="2" charset="2"/>
              </a:rPr>
              <a:t>Increase buffer size (costly)</a:t>
            </a:r>
          </a:p>
          <a:p>
            <a:pPr lvl="1"/>
            <a:r>
              <a:rPr lang="en-US" altLang="en-US" dirty="0" smtClean="0">
                <a:sym typeface="Wingdings" panose="05000000000000000000" pitchFamily="2" charset="2"/>
              </a:rPr>
              <a:t>Reduce </a:t>
            </a:r>
            <a:r>
              <a:rPr lang="en-US" altLang="en-US" dirty="0" err="1" smtClean="0">
                <a:sym typeface="Wingdings" panose="05000000000000000000" pitchFamily="2" charset="2"/>
              </a:rPr>
              <a:t>RTOmin</a:t>
            </a:r>
            <a:r>
              <a:rPr lang="en-US" altLang="en-US" dirty="0" smtClean="0">
                <a:sym typeface="Wingdings" panose="05000000000000000000" pitchFamily="2" charset="2"/>
              </a:rPr>
              <a:t> (unsafe)</a:t>
            </a:r>
          </a:p>
          <a:p>
            <a:pPr lvl="1"/>
            <a:r>
              <a:rPr lang="en-US" altLang="en-US" dirty="0" smtClean="0">
                <a:sym typeface="Wingdings" panose="05000000000000000000" pitchFamily="2" charset="2"/>
              </a:rPr>
              <a:t>Use Ethernet Flow Control (limited applicability)</a:t>
            </a:r>
          </a:p>
          <a:p>
            <a:r>
              <a:rPr lang="en-US" altLang="en-US" dirty="0" smtClean="0">
                <a:sym typeface="Wingdings" panose="05000000000000000000" pitchFamily="2" charset="2"/>
              </a:rPr>
              <a:t>DCTCP (Data Center TCP)</a:t>
            </a:r>
          </a:p>
          <a:p>
            <a:pPr lvl="1"/>
            <a:r>
              <a:rPr lang="en-US" altLang="en-US" dirty="0" smtClean="0">
                <a:sym typeface="Wingdings" panose="05000000000000000000" pitchFamily="2" charset="2"/>
              </a:rPr>
              <a:t>Limited in-network buffer (queue length) via both in-network signaling and end-to-end, TCP, modifications</a:t>
            </a:r>
          </a:p>
          <a:p>
            <a:endParaRPr lang="en-US" altLang="en-US" dirty="0" smtClean="0">
              <a:sym typeface="Wingdings" panose="05000000000000000000" pitchFamily="2" charset="2"/>
            </a:endParaRPr>
          </a:p>
        </p:txBody>
      </p:sp>
    </p:spTree>
    <p:extLst>
      <p:ext uri="{BB962C8B-B14F-4D97-AF65-F5344CB8AC3E}">
        <p14:creationId xmlns:p14="http://schemas.microsoft.com/office/powerpoint/2010/main" val="4230696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6" name="Rectangle 3"/>
          <p:cNvSpPr>
            <a:spLocks noGrp="1" noChangeArrowheads="1"/>
          </p:cNvSpPr>
          <p:nvPr>
            <p:ph type="body" sz="half" idx="1"/>
          </p:nvPr>
        </p:nvSpPr>
        <p:spPr>
          <a:xfrm>
            <a:off x="633413" y="1360488"/>
            <a:ext cx="4398962" cy="3952875"/>
          </a:xfrm>
        </p:spPr>
        <p:txBody>
          <a:bodyPr>
            <a:normAutofit fontScale="85000" lnSpcReduction="20000"/>
          </a:bodyPr>
          <a:lstStyle/>
          <a:p>
            <a:pPr>
              <a:buFont typeface="Wingdings" charset="0"/>
              <a:buChar char="v"/>
              <a:defRPr/>
            </a:pPr>
            <a:r>
              <a:rPr lang="en-US">
                <a:ea typeface="ＭＳ Ｐゴシック" charset="0"/>
                <a:cs typeface="+mn-cs"/>
              </a:rPr>
              <a:t>principles behind transport layer services:</a:t>
            </a:r>
          </a:p>
          <a:p>
            <a:pPr lvl="1">
              <a:buFont typeface="Wingdings" charset="0"/>
              <a:buChar char="§"/>
              <a:defRPr/>
            </a:pPr>
            <a:r>
              <a:rPr lang="en-US" sz="2800">
                <a:ea typeface="ＭＳ Ｐゴシック" charset="0"/>
              </a:rPr>
              <a:t>multiplexing, demultiplexing</a:t>
            </a:r>
          </a:p>
          <a:p>
            <a:pPr lvl="1">
              <a:buFont typeface="Wingdings" charset="0"/>
              <a:buChar char="§"/>
              <a:defRPr/>
            </a:pPr>
            <a:r>
              <a:rPr lang="en-US" sz="2800">
                <a:ea typeface="ＭＳ Ｐゴシック" charset="0"/>
              </a:rPr>
              <a:t>reliable data transfer</a:t>
            </a:r>
          </a:p>
          <a:p>
            <a:pPr lvl="1">
              <a:buFont typeface="Wingdings" charset="0"/>
              <a:buChar char="§"/>
              <a:defRPr/>
            </a:pPr>
            <a:r>
              <a:rPr lang="en-US" sz="2800">
                <a:ea typeface="ＭＳ Ｐゴシック" charset="0"/>
              </a:rPr>
              <a:t>flow control</a:t>
            </a:r>
          </a:p>
          <a:p>
            <a:pPr lvl="1">
              <a:buFont typeface="Wingdings" charset="0"/>
              <a:buChar char="§"/>
              <a:defRPr/>
            </a:pPr>
            <a:r>
              <a:rPr lang="en-US" sz="2800">
                <a:ea typeface="ＭＳ Ｐゴシック" charset="0"/>
              </a:rPr>
              <a:t>congestion control</a:t>
            </a:r>
          </a:p>
          <a:p>
            <a:pPr>
              <a:buFont typeface="Wingdings" charset="0"/>
              <a:buChar char="v"/>
              <a:defRPr/>
            </a:pPr>
            <a:r>
              <a:rPr lang="en-US">
                <a:ea typeface="ＭＳ Ｐゴシック" charset="0"/>
                <a:cs typeface="+mn-cs"/>
              </a:rPr>
              <a:t>instantiation, implementation in the Internet</a:t>
            </a:r>
          </a:p>
          <a:p>
            <a:pPr lvl="1">
              <a:buFont typeface="Wingdings" charset="0"/>
              <a:buChar char="§"/>
              <a:defRPr/>
            </a:pPr>
            <a:r>
              <a:rPr lang="en-US">
                <a:ea typeface="ＭＳ Ｐゴシック" charset="0"/>
              </a:rPr>
              <a:t>UDP</a:t>
            </a:r>
          </a:p>
          <a:p>
            <a:pPr lvl="1">
              <a:buFont typeface="Wingdings" charset="0"/>
              <a:buChar char="§"/>
              <a:defRPr/>
            </a:pPr>
            <a:r>
              <a:rPr lang="en-US">
                <a:ea typeface="ＭＳ Ｐゴシック" charset="0"/>
              </a:rPr>
              <a:t>TCP</a:t>
            </a:r>
          </a:p>
        </p:txBody>
      </p:sp>
      <p:sp>
        <p:nvSpPr>
          <p:cNvPr id="112647" name="Rectangle 4"/>
          <p:cNvSpPr>
            <a:spLocks noGrp="1" noChangeArrowheads="1"/>
          </p:cNvSpPr>
          <p:nvPr>
            <p:ph type="body" sz="half" idx="2"/>
          </p:nvPr>
        </p:nvSpPr>
        <p:spPr>
          <a:xfrm>
            <a:off x="5495925" y="2389187"/>
            <a:ext cx="3483952" cy="2776781"/>
          </a:xfrm>
        </p:spPr>
        <p:txBody>
          <a:bodyPr>
            <a:normAutofit fontScale="92500" lnSpcReduction="20000"/>
          </a:bodyPr>
          <a:lstStyle/>
          <a:p>
            <a:pPr>
              <a:buFont typeface="Wingdings" panose="05000000000000000000" pitchFamily="2" charset="2"/>
              <a:buNone/>
            </a:pPr>
            <a:r>
              <a:rPr lang="en-US" altLang="en-US" u="sng" dirty="0" smtClean="0">
                <a:solidFill>
                  <a:srgbClr val="CC0000"/>
                </a:solidFill>
              </a:rPr>
              <a:t>Next time:</a:t>
            </a:r>
            <a:endParaRPr lang="en-US" altLang="en-US" dirty="0" smtClean="0">
              <a:solidFill>
                <a:srgbClr val="CC0000"/>
              </a:solidFill>
            </a:endParaRPr>
          </a:p>
          <a:p>
            <a:r>
              <a:rPr lang="en-US" altLang="en-US" dirty="0" smtClean="0"/>
              <a:t>Network Layer</a:t>
            </a:r>
          </a:p>
          <a:p>
            <a:r>
              <a:rPr lang="en-US" altLang="en-US" dirty="0" smtClean="0"/>
              <a:t>leaving the network </a:t>
            </a:r>
            <a:r>
              <a:rPr lang="ja-JP" altLang="en-US" dirty="0" smtClean="0"/>
              <a:t>“</a:t>
            </a:r>
            <a:r>
              <a:rPr lang="en-US" altLang="ja-JP" dirty="0" smtClean="0"/>
              <a:t>edge</a:t>
            </a:r>
            <a:r>
              <a:rPr lang="ja-JP" altLang="en-US" dirty="0" smtClean="0"/>
              <a:t>”</a:t>
            </a:r>
            <a:r>
              <a:rPr lang="en-US" altLang="ja-JP" dirty="0" smtClean="0"/>
              <a:t> (application, transport layers)</a:t>
            </a:r>
          </a:p>
          <a:p>
            <a:r>
              <a:rPr lang="en-US" altLang="en-US" dirty="0" smtClean="0"/>
              <a:t>into the network </a:t>
            </a:r>
            <a:r>
              <a:rPr lang="ja-JP" altLang="en-US" dirty="0" smtClean="0"/>
              <a:t>“</a:t>
            </a:r>
            <a:r>
              <a:rPr lang="en-US" altLang="ja-JP" dirty="0" smtClean="0"/>
              <a:t>core</a:t>
            </a:r>
            <a:r>
              <a:rPr lang="ja-JP" altLang="en-US" dirty="0" smtClean="0"/>
              <a:t>”</a:t>
            </a:r>
            <a:endParaRPr lang="en-US" altLang="ja-JP" dirty="0" smtClean="0"/>
          </a:p>
          <a:p>
            <a:endParaRPr lang="en-US" altLang="en-US" dirty="0" smtClean="0"/>
          </a:p>
        </p:txBody>
      </p:sp>
      <p:sp>
        <p:nvSpPr>
          <p:cNvPr id="2" name="Title 1"/>
          <p:cNvSpPr>
            <a:spLocks noGrp="1"/>
          </p:cNvSpPr>
          <p:nvPr>
            <p:ph type="title"/>
          </p:nvPr>
        </p:nvSpPr>
        <p:spPr/>
        <p:txBody>
          <a:bodyPr>
            <a:normAutofit fontScale="90000"/>
          </a:bodyPr>
          <a:lstStyle/>
          <a:p>
            <a:r>
              <a:rPr lang="en-US" dirty="0" smtClean="0"/>
              <a:t>Perspective</a:t>
            </a:r>
            <a:endParaRPr lang="en-US" dirty="0"/>
          </a:p>
        </p:txBody>
      </p:sp>
    </p:spTree>
    <p:extLst>
      <p:ext uri="{BB962C8B-B14F-4D97-AF65-F5344CB8AC3E}">
        <p14:creationId xmlns:p14="http://schemas.microsoft.com/office/powerpoint/2010/main" val="24172129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Before</a:t>
            </a:r>
            <a:r>
              <a:rPr lang="en-US" dirty="0" smtClean="0"/>
              <a:t> Next time</a:t>
            </a:r>
            <a:endParaRPr lang="en-US" dirty="0"/>
          </a:p>
        </p:txBody>
      </p:sp>
      <p:sp>
        <p:nvSpPr>
          <p:cNvPr id="3" name="Content Placeholder 2"/>
          <p:cNvSpPr>
            <a:spLocks noGrp="1"/>
          </p:cNvSpPr>
          <p:nvPr>
            <p:ph idx="1"/>
          </p:nvPr>
        </p:nvSpPr>
        <p:spPr>
          <a:xfrm>
            <a:off x="342900" y="953478"/>
            <a:ext cx="8458200" cy="5556738"/>
          </a:xfrm>
        </p:spPr>
        <p:txBody>
          <a:bodyPr>
            <a:normAutofit/>
          </a:bodyPr>
          <a:lstStyle/>
          <a:p>
            <a:r>
              <a:rPr lang="en-US" sz="2800" dirty="0" smtClean="0"/>
              <a:t>Project Proposal</a:t>
            </a:r>
            <a:endParaRPr lang="en-US" sz="2800" dirty="0"/>
          </a:p>
          <a:p>
            <a:pPr lvl="1"/>
            <a:r>
              <a:rPr lang="en-US" sz="2400" dirty="0" smtClean="0"/>
              <a:t>due in one week</a:t>
            </a:r>
          </a:p>
          <a:p>
            <a:pPr lvl="1"/>
            <a:r>
              <a:rPr lang="en-US" sz="2400" dirty="0" smtClean="0"/>
              <a:t>Meet with groups, TA, and professor</a:t>
            </a:r>
          </a:p>
          <a:p>
            <a:r>
              <a:rPr lang="en-US" sz="2800" dirty="0" smtClean="0"/>
              <a:t>Lab1</a:t>
            </a:r>
          </a:p>
          <a:p>
            <a:pPr lvl="1"/>
            <a:r>
              <a:rPr lang="en-US" sz="2400" dirty="0" smtClean="0"/>
              <a:t>Single threaded TCP proxy</a:t>
            </a:r>
          </a:p>
          <a:p>
            <a:pPr lvl="1"/>
            <a:r>
              <a:rPr lang="en-US" sz="2400" dirty="0" smtClean="0"/>
              <a:t>Due in one week, next Friday</a:t>
            </a:r>
          </a:p>
          <a:p>
            <a:endParaRPr lang="en-US" sz="2800" dirty="0" smtClean="0"/>
          </a:p>
          <a:p>
            <a:r>
              <a:rPr lang="en-US" sz="2800" dirty="0" smtClean="0"/>
              <a:t>But</a:t>
            </a:r>
            <a:r>
              <a:rPr lang="en-US" sz="2800" dirty="0" smtClean="0"/>
              <a:t>, review chapter 4 from the book, Network Layer</a:t>
            </a:r>
          </a:p>
          <a:p>
            <a:pPr lvl="1"/>
            <a:r>
              <a:rPr lang="en-US" sz="2400" dirty="0" smtClean="0"/>
              <a:t>We will also briefly discuss data center topologies</a:t>
            </a:r>
          </a:p>
          <a:p>
            <a:pPr lvl="1"/>
            <a:r>
              <a:rPr lang="en-US" sz="2000" dirty="0" smtClean="0"/>
              <a:t>	</a:t>
            </a:r>
          </a:p>
          <a:p>
            <a:r>
              <a:rPr lang="en-US" sz="2800" dirty="0" smtClean="0"/>
              <a:t>Check website for updated schedule</a:t>
            </a:r>
          </a:p>
          <a:p>
            <a:pPr lvl="1"/>
            <a:endParaRPr lang="en-US" sz="2400" dirty="0"/>
          </a:p>
        </p:txBody>
      </p:sp>
    </p:spTree>
    <p:extLst>
      <p:ext uri="{BB962C8B-B14F-4D97-AF65-F5344CB8AC3E}">
        <p14:creationId xmlns:p14="http://schemas.microsoft.com/office/powerpoint/2010/main" val="4235821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Freeform 157"/>
          <p:cNvSpPr>
            <a:spLocks/>
          </p:cNvSpPr>
          <p:nvPr/>
        </p:nvSpPr>
        <p:spPr bwMode="auto">
          <a:xfrm>
            <a:off x="2767013" y="3143250"/>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chemeClr val="bg1"/>
              </a:gs>
              <a:gs pos="100000">
                <a:schemeClr val="folHlink"/>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Text Box 37"/>
          <p:cNvSpPr txBox="1">
            <a:spLocks noChangeArrowheads="1"/>
          </p:cNvSpPr>
          <p:nvPr/>
        </p:nvSpPr>
        <p:spPr bwMode="auto">
          <a:xfrm>
            <a:off x="8007350" y="4068763"/>
            <a:ext cx="89535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mtClean="0">
                <a:latin typeface="Arial" charset="0"/>
              </a:rPr>
              <a:t>process</a:t>
            </a:r>
          </a:p>
        </p:txBody>
      </p:sp>
      <p:sp>
        <p:nvSpPr>
          <p:cNvPr id="8200" name="Text Box 38"/>
          <p:cNvSpPr txBox="1">
            <a:spLocks noChangeArrowheads="1"/>
          </p:cNvSpPr>
          <p:nvPr/>
        </p:nvSpPr>
        <p:spPr bwMode="auto">
          <a:xfrm>
            <a:off x="7981950" y="3667125"/>
            <a:ext cx="75565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dirty="0" smtClean="0"/>
              <a:t>socket</a:t>
            </a:r>
          </a:p>
        </p:txBody>
      </p:sp>
      <p:grpSp>
        <p:nvGrpSpPr>
          <p:cNvPr id="362673" name="Group 177"/>
          <p:cNvGrpSpPr>
            <a:grpSpLocks/>
          </p:cNvGrpSpPr>
          <p:nvPr/>
        </p:nvGrpSpPr>
        <p:grpSpPr bwMode="auto">
          <a:xfrm>
            <a:off x="4908550" y="1571625"/>
            <a:ext cx="3808413" cy="1468438"/>
            <a:chOff x="3092" y="990"/>
            <a:chExt cx="2399" cy="925"/>
          </a:xfrm>
        </p:grpSpPr>
        <p:sp>
          <p:nvSpPr>
            <p:cNvPr id="8323" name="Rectangle 41"/>
            <p:cNvSpPr>
              <a:spLocks noChangeArrowheads="1"/>
            </p:cNvSpPr>
            <p:nvPr/>
          </p:nvSpPr>
          <p:spPr bwMode="auto">
            <a:xfrm>
              <a:off x="3092" y="1163"/>
              <a:ext cx="2399" cy="752"/>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l">
                <a:lnSpc>
                  <a:spcPct val="80000"/>
                </a:lnSpc>
                <a:defRPr/>
              </a:pPr>
              <a:r>
                <a:rPr lang="en-US" sz="2400">
                  <a:latin typeface="Gill Sans MT" charset="0"/>
                  <a:ea typeface="ＭＳ Ｐゴシック" charset="0"/>
                </a:rPr>
                <a:t>use header info to deliver</a:t>
              </a:r>
            </a:p>
            <a:p>
              <a:pPr algn="l">
                <a:lnSpc>
                  <a:spcPct val="80000"/>
                </a:lnSpc>
                <a:defRPr/>
              </a:pPr>
              <a:r>
                <a:rPr lang="en-US" sz="2400">
                  <a:latin typeface="Gill Sans MT" charset="0"/>
                  <a:ea typeface="ＭＳ Ｐゴシック" charset="0"/>
                </a:rPr>
                <a:t>received segments to correct </a:t>
              </a:r>
            </a:p>
            <a:p>
              <a:pPr algn="l">
                <a:lnSpc>
                  <a:spcPct val="80000"/>
                </a:lnSpc>
                <a:defRPr/>
              </a:pPr>
              <a:r>
                <a:rPr lang="en-US" sz="2400">
                  <a:latin typeface="Gill Sans MT" charset="0"/>
                  <a:ea typeface="ＭＳ Ｐゴシック" charset="0"/>
                </a:rPr>
                <a:t>socket</a:t>
              </a:r>
            </a:p>
          </p:txBody>
        </p:sp>
        <p:grpSp>
          <p:nvGrpSpPr>
            <p:cNvPr id="22659" name="Group 42"/>
            <p:cNvGrpSpPr>
              <a:grpSpLocks/>
            </p:cNvGrpSpPr>
            <p:nvPr/>
          </p:nvGrpSpPr>
          <p:grpSpPr bwMode="auto">
            <a:xfrm>
              <a:off x="3188" y="990"/>
              <a:ext cx="1994" cy="288"/>
              <a:chOff x="1136" y="3681"/>
              <a:chExt cx="1600" cy="288"/>
            </a:xfrm>
          </p:grpSpPr>
          <p:sp>
            <p:nvSpPr>
              <p:cNvPr id="8325" name="Rectangle 43"/>
              <p:cNvSpPr>
                <a:spLocks noChangeArrowheads="1"/>
              </p:cNvSpPr>
              <p:nvPr/>
            </p:nvSpPr>
            <p:spPr bwMode="auto">
              <a:xfrm>
                <a:off x="1422" y="3732"/>
                <a:ext cx="1002" cy="21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326" name="Text Box 44"/>
              <p:cNvSpPr txBox="1">
                <a:spLocks noChangeArrowheads="1"/>
              </p:cNvSpPr>
              <p:nvPr/>
            </p:nvSpPr>
            <p:spPr bwMode="auto">
              <a:xfrm>
                <a:off x="1136" y="3681"/>
                <a:ext cx="1600" cy="28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i="1" smtClean="0">
                    <a:solidFill>
                      <a:srgbClr val="CC0000"/>
                    </a:solidFill>
                    <a:latin typeface="Gill Sans MT" charset="0"/>
                  </a:rPr>
                  <a:t>demultiplexing at receiver:</a:t>
                </a:r>
              </a:p>
            </p:txBody>
          </p:sp>
        </p:grpSp>
      </p:grpSp>
      <p:grpSp>
        <p:nvGrpSpPr>
          <p:cNvPr id="362672" name="Group 176"/>
          <p:cNvGrpSpPr>
            <a:grpSpLocks/>
          </p:cNvGrpSpPr>
          <p:nvPr/>
        </p:nvGrpSpPr>
        <p:grpSpPr bwMode="auto">
          <a:xfrm>
            <a:off x="411163" y="1335088"/>
            <a:ext cx="4029075" cy="1466850"/>
            <a:chOff x="259" y="841"/>
            <a:chExt cx="2538" cy="924"/>
          </a:xfrm>
        </p:grpSpPr>
        <p:sp>
          <p:nvSpPr>
            <p:cNvPr id="8318" name="Text Box 45"/>
            <p:cNvSpPr txBox="1">
              <a:spLocks noChangeArrowheads="1"/>
            </p:cNvSpPr>
            <p:nvPr/>
          </p:nvSpPr>
          <p:spPr bwMode="auto">
            <a:xfrm>
              <a:off x="264" y="1068"/>
              <a:ext cx="2533" cy="6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lgn="l">
                <a:lnSpc>
                  <a:spcPct val="80000"/>
                </a:lnSpc>
                <a:defRPr/>
              </a:pPr>
              <a:r>
                <a:rPr lang="en-US" sz="2400" smtClean="0">
                  <a:latin typeface="Gill Sans MT" charset="0"/>
                </a:rPr>
                <a:t>handle data from multiple</a:t>
              </a:r>
            </a:p>
            <a:p>
              <a:pPr algn="l">
                <a:lnSpc>
                  <a:spcPct val="80000"/>
                </a:lnSpc>
                <a:defRPr/>
              </a:pPr>
              <a:r>
                <a:rPr lang="en-US" sz="2400" smtClean="0">
                  <a:latin typeface="Gill Sans MT" charset="0"/>
                </a:rPr>
                <a:t>sockets, add transport header (later used for demultiplexing)</a:t>
              </a:r>
            </a:p>
          </p:txBody>
        </p:sp>
        <p:sp>
          <p:nvSpPr>
            <p:cNvPr id="8319" name="Rectangle 46"/>
            <p:cNvSpPr>
              <a:spLocks noChangeArrowheads="1"/>
            </p:cNvSpPr>
            <p:nvPr/>
          </p:nvSpPr>
          <p:spPr bwMode="auto">
            <a:xfrm>
              <a:off x="259" y="1009"/>
              <a:ext cx="2479" cy="756"/>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22655" name="Group 47"/>
            <p:cNvGrpSpPr>
              <a:grpSpLocks/>
            </p:cNvGrpSpPr>
            <p:nvPr/>
          </p:nvGrpSpPr>
          <p:grpSpPr bwMode="auto">
            <a:xfrm>
              <a:off x="332" y="841"/>
              <a:ext cx="1742" cy="288"/>
              <a:chOff x="1101" y="3681"/>
              <a:chExt cx="1673" cy="288"/>
            </a:xfrm>
          </p:grpSpPr>
          <p:sp>
            <p:nvSpPr>
              <p:cNvPr id="8321" name="Rectangle 48"/>
              <p:cNvSpPr>
                <a:spLocks noChangeArrowheads="1"/>
              </p:cNvSpPr>
              <p:nvPr/>
            </p:nvSpPr>
            <p:spPr bwMode="auto">
              <a:xfrm>
                <a:off x="1422" y="3732"/>
                <a:ext cx="1004" cy="21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322" name="Text Box 49"/>
              <p:cNvSpPr txBox="1">
                <a:spLocks noChangeArrowheads="1"/>
              </p:cNvSpPr>
              <p:nvPr/>
            </p:nvSpPr>
            <p:spPr bwMode="auto">
              <a:xfrm>
                <a:off x="1101" y="3681"/>
                <a:ext cx="1673" cy="28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a:defRPr/>
                </a:pPr>
                <a:r>
                  <a:rPr lang="en-US" sz="2400" i="1" smtClean="0">
                    <a:solidFill>
                      <a:srgbClr val="CC0000"/>
                    </a:solidFill>
                    <a:latin typeface="Gill Sans MT" charset="0"/>
                  </a:rPr>
                  <a:t>multiplexing at sender:</a:t>
                </a:r>
              </a:p>
            </p:txBody>
          </p:sp>
        </p:grpSp>
      </p:grpSp>
      <p:grpSp>
        <p:nvGrpSpPr>
          <p:cNvPr id="22538" name="Group 57"/>
          <p:cNvGrpSpPr>
            <a:grpSpLocks/>
          </p:cNvGrpSpPr>
          <p:nvPr/>
        </p:nvGrpSpPr>
        <p:grpSpPr bwMode="auto">
          <a:xfrm>
            <a:off x="7481888" y="3741738"/>
            <a:ext cx="533400" cy="206375"/>
            <a:chOff x="344" y="1846"/>
            <a:chExt cx="336" cy="130"/>
          </a:xfrm>
        </p:grpSpPr>
        <p:sp>
          <p:nvSpPr>
            <p:cNvPr id="8314" name="Rectangle 35"/>
            <p:cNvSpPr>
              <a:spLocks noChangeArrowheads="1"/>
            </p:cNvSpPr>
            <p:nvPr/>
          </p:nvSpPr>
          <p:spPr bwMode="auto">
            <a:xfrm>
              <a:off x="344" y="1846"/>
              <a:ext cx="336" cy="13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315" name="Rectangle 54"/>
            <p:cNvSpPr>
              <a:spLocks noChangeArrowheads="1"/>
            </p:cNvSpPr>
            <p:nvPr/>
          </p:nvSpPr>
          <p:spPr bwMode="auto">
            <a:xfrm>
              <a:off x="454" y="1863"/>
              <a:ext cx="110" cy="99"/>
            </a:xfrm>
            <a:prstGeom prst="rect">
              <a:avLst/>
            </a:prstGeom>
            <a:solidFill>
              <a:schemeClr val="bg1"/>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316" name="Rectangle 55"/>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317" name="Rectangle 56"/>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2539" name="Rectangle 23"/>
          <p:cNvSpPr>
            <a:spLocks noChangeArrowheads="1"/>
          </p:cNvSpPr>
          <p:nvPr/>
        </p:nvSpPr>
        <p:spPr bwMode="auto">
          <a:xfrm>
            <a:off x="3314700" y="3194050"/>
            <a:ext cx="1497013" cy="1981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endParaRPr>
          </a:p>
        </p:txBody>
      </p:sp>
      <p:sp>
        <p:nvSpPr>
          <p:cNvPr id="22540" name="Rectangle 24"/>
          <p:cNvSpPr>
            <a:spLocks noChangeArrowheads="1"/>
          </p:cNvSpPr>
          <p:nvPr/>
        </p:nvSpPr>
        <p:spPr bwMode="auto">
          <a:xfrm>
            <a:off x="3279775" y="3248025"/>
            <a:ext cx="1473200" cy="1979613"/>
          </a:xfrm>
          <a:prstGeom prst="rect">
            <a:avLst/>
          </a:prstGeom>
          <a:solidFill>
            <a:schemeClr val="bg1"/>
          </a:solidFill>
          <a:ln w="28575">
            <a:solidFill>
              <a:schemeClr val="tx1"/>
            </a:solidFill>
            <a:miter lim="800000"/>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endParaRPr>
          </a:p>
        </p:txBody>
      </p:sp>
      <p:sp>
        <p:nvSpPr>
          <p:cNvPr id="22541" name="Line 25"/>
          <p:cNvSpPr>
            <a:spLocks noChangeShapeType="1"/>
          </p:cNvSpPr>
          <p:nvPr/>
        </p:nvSpPr>
        <p:spPr bwMode="auto">
          <a:xfrm>
            <a:off x="3286125" y="4017963"/>
            <a:ext cx="146050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2" name="Text Box 26"/>
          <p:cNvSpPr txBox="1">
            <a:spLocks noChangeArrowheads="1"/>
          </p:cNvSpPr>
          <p:nvPr/>
        </p:nvSpPr>
        <p:spPr bwMode="auto">
          <a:xfrm>
            <a:off x="3357563" y="4000500"/>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nSpc>
                <a:spcPct val="110000"/>
              </a:lnSpc>
            </a:pPr>
            <a:r>
              <a:rPr lang="en-US" altLang="en-US" sz="1400"/>
              <a:t>transport</a:t>
            </a:r>
          </a:p>
        </p:txBody>
      </p:sp>
      <p:sp>
        <p:nvSpPr>
          <p:cNvPr id="22543" name="Line 27"/>
          <p:cNvSpPr>
            <a:spLocks noChangeShapeType="1"/>
          </p:cNvSpPr>
          <p:nvPr/>
        </p:nvSpPr>
        <p:spPr bwMode="auto">
          <a:xfrm>
            <a:off x="3287713" y="4335463"/>
            <a:ext cx="14573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4" name="Text Box 26"/>
          <p:cNvSpPr txBox="1">
            <a:spLocks noChangeArrowheads="1"/>
          </p:cNvSpPr>
          <p:nvPr/>
        </p:nvSpPr>
        <p:spPr bwMode="auto">
          <a:xfrm>
            <a:off x="3354388" y="3214688"/>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nSpc>
                <a:spcPct val="110000"/>
              </a:lnSpc>
            </a:pPr>
            <a:r>
              <a:rPr lang="en-US" altLang="en-US" sz="1400"/>
              <a:t>application</a:t>
            </a:r>
          </a:p>
        </p:txBody>
      </p:sp>
      <p:sp>
        <p:nvSpPr>
          <p:cNvPr id="22545" name="Text Box 26"/>
          <p:cNvSpPr txBox="1">
            <a:spLocks noChangeArrowheads="1"/>
          </p:cNvSpPr>
          <p:nvPr/>
        </p:nvSpPr>
        <p:spPr bwMode="auto">
          <a:xfrm>
            <a:off x="3351213" y="4905375"/>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nSpc>
                <a:spcPct val="110000"/>
              </a:lnSpc>
            </a:pPr>
            <a:r>
              <a:rPr lang="en-US" altLang="en-US" sz="1400"/>
              <a:t>physical</a:t>
            </a:r>
          </a:p>
        </p:txBody>
      </p:sp>
      <p:sp>
        <p:nvSpPr>
          <p:cNvPr id="22546" name="Text Box 26"/>
          <p:cNvSpPr txBox="1">
            <a:spLocks noChangeArrowheads="1"/>
          </p:cNvSpPr>
          <p:nvPr/>
        </p:nvSpPr>
        <p:spPr bwMode="auto">
          <a:xfrm>
            <a:off x="3351213" y="4619625"/>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nSpc>
                <a:spcPct val="110000"/>
              </a:lnSpc>
            </a:pPr>
            <a:r>
              <a:rPr lang="en-US" altLang="en-US" sz="1400"/>
              <a:t>link</a:t>
            </a:r>
          </a:p>
        </p:txBody>
      </p:sp>
      <p:sp>
        <p:nvSpPr>
          <p:cNvPr id="22547" name="Text Box 26"/>
          <p:cNvSpPr txBox="1">
            <a:spLocks noChangeArrowheads="1"/>
          </p:cNvSpPr>
          <p:nvPr/>
        </p:nvSpPr>
        <p:spPr bwMode="auto">
          <a:xfrm>
            <a:off x="3351213" y="4321175"/>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nSpc>
                <a:spcPct val="110000"/>
              </a:lnSpc>
            </a:pPr>
            <a:r>
              <a:rPr lang="en-US" altLang="en-US" sz="1400"/>
              <a:t>network</a:t>
            </a:r>
          </a:p>
        </p:txBody>
      </p:sp>
      <p:sp>
        <p:nvSpPr>
          <p:cNvPr id="8213" name="Oval 120"/>
          <p:cNvSpPr>
            <a:spLocks noChangeArrowheads="1"/>
          </p:cNvSpPr>
          <p:nvPr/>
        </p:nvSpPr>
        <p:spPr bwMode="auto">
          <a:xfrm>
            <a:off x="4051300" y="3589338"/>
            <a:ext cx="598488" cy="304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a:latin typeface="Comic Sans MS" charset="0"/>
                <a:ea typeface="ＭＳ Ｐゴシック" charset="0"/>
              </a:rPr>
              <a:t>P2</a:t>
            </a:r>
          </a:p>
        </p:txBody>
      </p:sp>
      <p:sp>
        <p:nvSpPr>
          <p:cNvPr id="22549" name="Line 27"/>
          <p:cNvSpPr>
            <a:spLocks noChangeShapeType="1"/>
          </p:cNvSpPr>
          <p:nvPr/>
        </p:nvSpPr>
        <p:spPr bwMode="auto">
          <a:xfrm>
            <a:off x="3284538" y="4646613"/>
            <a:ext cx="14573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0" name="Line 27"/>
          <p:cNvSpPr>
            <a:spLocks noChangeShapeType="1"/>
          </p:cNvSpPr>
          <p:nvPr/>
        </p:nvSpPr>
        <p:spPr bwMode="auto">
          <a:xfrm>
            <a:off x="3281363" y="4945063"/>
            <a:ext cx="14573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6" name="Oval 128"/>
          <p:cNvSpPr>
            <a:spLocks noChangeArrowheads="1"/>
          </p:cNvSpPr>
          <p:nvPr/>
        </p:nvSpPr>
        <p:spPr bwMode="auto">
          <a:xfrm>
            <a:off x="3346450" y="3589338"/>
            <a:ext cx="598488" cy="304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a:latin typeface="Comic Sans MS" charset="0"/>
                <a:ea typeface="ＭＳ Ｐゴシック" charset="0"/>
              </a:rPr>
              <a:t>P1</a:t>
            </a:r>
          </a:p>
        </p:txBody>
      </p:sp>
      <p:grpSp>
        <p:nvGrpSpPr>
          <p:cNvPr id="22552" name="Group 134"/>
          <p:cNvGrpSpPr>
            <a:grpSpLocks/>
          </p:cNvGrpSpPr>
          <p:nvPr/>
        </p:nvGrpSpPr>
        <p:grpSpPr bwMode="auto">
          <a:xfrm>
            <a:off x="4127500" y="3948113"/>
            <a:ext cx="412750" cy="158750"/>
            <a:chOff x="1383" y="2620"/>
            <a:chExt cx="260" cy="100"/>
          </a:xfrm>
        </p:grpSpPr>
        <p:sp>
          <p:nvSpPr>
            <p:cNvPr id="8310" name="Rectangle 130"/>
            <p:cNvSpPr>
              <a:spLocks noChangeArrowheads="1"/>
            </p:cNvSpPr>
            <p:nvPr/>
          </p:nvSpPr>
          <p:spPr bwMode="auto">
            <a:xfrm>
              <a:off x="1383" y="2620"/>
              <a:ext cx="260" cy="1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311" name="Rectangle 131"/>
            <p:cNvSpPr>
              <a:spLocks noChangeArrowheads="1"/>
            </p:cNvSpPr>
            <p:nvPr/>
          </p:nvSpPr>
          <p:spPr bwMode="auto">
            <a:xfrm>
              <a:off x="1434" y="2633"/>
              <a:ext cx="155" cy="76"/>
            </a:xfrm>
            <a:prstGeom prst="rect">
              <a:avLst/>
            </a:prstGeom>
            <a:solidFill>
              <a:schemeClr val="bg1"/>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312" name="Rectangle 132"/>
            <p:cNvSpPr>
              <a:spLocks noChangeArrowheads="1"/>
            </p:cNvSpPr>
            <p:nvPr/>
          </p:nvSpPr>
          <p:spPr bwMode="auto">
            <a:xfrm>
              <a:off x="1599" y="2678"/>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313" name="Rectangle 133"/>
            <p:cNvSpPr>
              <a:spLocks noChangeArrowheads="1"/>
            </p:cNvSpPr>
            <p:nvPr/>
          </p:nvSpPr>
          <p:spPr bwMode="auto">
            <a:xfrm>
              <a:off x="1394" y="2679"/>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22553" name="Group 135"/>
          <p:cNvGrpSpPr>
            <a:grpSpLocks/>
          </p:cNvGrpSpPr>
          <p:nvPr/>
        </p:nvGrpSpPr>
        <p:grpSpPr bwMode="auto">
          <a:xfrm>
            <a:off x="3425825" y="3940175"/>
            <a:ext cx="412750" cy="158750"/>
            <a:chOff x="1383" y="2620"/>
            <a:chExt cx="260" cy="100"/>
          </a:xfrm>
        </p:grpSpPr>
        <p:sp>
          <p:nvSpPr>
            <p:cNvPr id="8306" name="Rectangle 136"/>
            <p:cNvSpPr>
              <a:spLocks noChangeArrowheads="1"/>
            </p:cNvSpPr>
            <p:nvPr/>
          </p:nvSpPr>
          <p:spPr bwMode="auto">
            <a:xfrm>
              <a:off x="1383" y="2620"/>
              <a:ext cx="260" cy="1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307" name="Rectangle 137"/>
            <p:cNvSpPr>
              <a:spLocks noChangeArrowheads="1"/>
            </p:cNvSpPr>
            <p:nvPr/>
          </p:nvSpPr>
          <p:spPr bwMode="auto">
            <a:xfrm>
              <a:off x="1434" y="2633"/>
              <a:ext cx="155" cy="76"/>
            </a:xfrm>
            <a:prstGeom prst="rect">
              <a:avLst/>
            </a:prstGeom>
            <a:solidFill>
              <a:schemeClr val="bg1"/>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308" name="Rectangle 138"/>
            <p:cNvSpPr>
              <a:spLocks noChangeArrowheads="1"/>
            </p:cNvSpPr>
            <p:nvPr/>
          </p:nvSpPr>
          <p:spPr bwMode="auto">
            <a:xfrm>
              <a:off x="1599" y="2678"/>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309" name="Rectangle 139"/>
            <p:cNvSpPr>
              <a:spLocks noChangeArrowheads="1"/>
            </p:cNvSpPr>
            <p:nvPr/>
          </p:nvSpPr>
          <p:spPr bwMode="auto">
            <a:xfrm>
              <a:off x="1394" y="2679"/>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2554" name="Freeform 141"/>
          <p:cNvSpPr>
            <a:spLocks/>
          </p:cNvSpPr>
          <p:nvPr/>
        </p:nvSpPr>
        <p:spPr bwMode="auto">
          <a:xfrm>
            <a:off x="1793875" y="4003675"/>
            <a:ext cx="2160588" cy="1989138"/>
          </a:xfrm>
          <a:custGeom>
            <a:avLst/>
            <a:gdLst>
              <a:gd name="T0" fmla="*/ 0 w 1361"/>
              <a:gd name="T1" fmla="*/ 2147483647 h 1253"/>
              <a:gd name="T2" fmla="*/ 2147483647 w 1361"/>
              <a:gd name="T3" fmla="*/ 2147483647 h 1253"/>
              <a:gd name="T4" fmla="*/ 2147483647 w 1361"/>
              <a:gd name="T5" fmla="*/ 2147483647 h 1253"/>
              <a:gd name="T6" fmla="*/ 2147483647 w 1361"/>
              <a:gd name="T7" fmla="*/ 2147483647 h 1253"/>
              <a:gd name="T8" fmla="*/ 2147483647 w 1361"/>
              <a:gd name="T9" fmla="*/ 2147483647 h 1253"/>
              <a:gd name="T10" fmla="*/ 2147483647 w 1361"/>
              <a:gd name="T11" fmla="*/ 0 h 12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1" h="1253">
                <a:moveTo>
                  <a:pt x="0" y="216"/>
                </a:moveTo>
                <a:lnTo>
                  <a:pt x="7" y="1252"/>
                </a:lnTo>
                <a:lnTo>
                  <a:pt x="1320" y="1253"/>
                </a:lnTo>
                <a:lnTo>
                  <a:pt x="1361" y="1252"/>
                </a:lnTo>
                <a:lnTo>
                  <a:pt x="1353" y="114"/>
                </a:lnTo>
                <a:lnTo>
                  <a:pt x="1178" y="0"/>
                </a:lnTo>
              </a:path>
            </a:pathLst>
          </a:custGeom>
          <a:noFill/>
          <a:ln w="19050"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55" name="Freeform 142"/>
          <p:cNvSpPr>
            <a:spLocks/>
          </p:cNvSpPr>
          <p:nvPr/>
        </p:nvSpPr>
        <p:spPr bwMode="auto">
          <a:xfrm>
            <a:off x="1857375" y="4029075"/>
            <a:ext cx="1962150" cy="1897063"/>
          </a:xfrm>
          <a:custGeom>
            <a:avLst/>
            <a:gdLst>
              <a:gd name="T0" fmla="*/ 0 w 1236"/>
              <a:gd name="T1" fmla="*/ 2147483647 h 1195"/>
              <a:gd name="T2" fmla="*/ 2147483647 w 1236"/>
              <a:gd name="T3" fmla="*/ 2147483647 h 1195"/>
              <a:gd name="T4" fmla="*/ 2147483647 w 1236"/>
              <a:gd name="T5" fmla="*/ 2147483647 h 1195"/>
              <a:gd name="T6" fmla="*/ 2147483647 w 1236"/>
              <a:gd name="T7" fmla="*/ 2147483647 h 1195"/>
              <a:gd name="T8" fmla="*/ 2147483647 w 1236"/>
              <a:gd name="T9" fmla="*/ 0 h 1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6" h="1195">
                <a:moveTo>
                  <a:pt x="0" y="202"/>
                </a:moveTo>
                <a:lnTo>
                  <a:pt x="6" y="1194"/>
                </a:lnTo>
                <a:lnTo>
                  <a:pt x="1236" y="1195"/>
                </a:lnTo>
                <a:lnTo>
                  <a:pt x="1227" y="150"/>
                </a:lnTo>
                <a:lnTo>
                  <a:pt x="1069" y="0"/>
                </a:lnTo>
              </a:path>
            </a:pathLst>
          </a:custGeom>
          <a:noFill/>
          <a:ln w="19050" cap="flat" cmpd="sng">
            <a:solidFill>
              <a:srgbClr val="000099"/>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56" name="Rectangle 23"/>
          <p:cNvSpPr>
            <a:spLocks noChangeArrowheads="1"/>
          </p:cNvSpPr>
          <p:nvPr/>
        </p:nvSpPr>
        <p:spPr bwMode="auto">
          <a:xfrm>
            <a:off x="5576888" y="3563938"/>
            <a:ext cx="1296987" cy="1981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endParaRPr>
          </a:p>
        </p:txBody>
      </p:sp>
      <p:sp>
        <p:nvSpPr>
          <p:cNvPr id="22557" name="Rectangle 24"/>
          <p:cNvSpPr>
            <a:spLocks noChangeArrowheads="1"/>
          </p:cNvSpPr>
          <p:nvPr/>
        </p:nvSpPr>
        <p:spPr bwMode="auto">
          <a:xfrm>
            <a:off x="5538788" y="3617913"/>
            <a:ext cx="1273175" cy="1979612"/>
          </a:xfrm>
          <a:prstGeom prst="rect">
            <a:avLst/>
          </a:prstGeom>
          <a:solidFill>
            <a:schemeClr val="bg1"/>
          </a:solidFill>
          <a:ln w="28575">
            <a:solidFill>
              <a:schemeClr val="tx1"/>
            </a:solidFill>
            <a:miter lim="800000"/>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endParaRPr>
          </a:p>
        </p:txBody>
      </p:sp>
      <p:sp>
        <p:nvSpPr>
          <p:cNvPr id="22558" name="Line 25"/>
          <p:cNvSpPr>
            <a:spLocks noChangeShapeType="1"/>
          </p:cNvSpPr>
          <p:nvPr/>
        </p:nvSpPr>
        <p:spPr bwMode="auto">
          <a:xfrm>
            <a:off x="5548313" y="4378325"/>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9" name="Text Box 26"/>
          <p:cNvSpPr txBox="1">
            <a:spLocks noChangeArrowheads="1"/>
          </p:cNvSpPr>
          <p:nvPr/>
        </p:nvSpPr>
        <p:spPr bwMode="auto">
          <a:xfrm>
            <a:off x="5505450" y="4360863"/>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nSpc>
                <a:spcPct val="110000"/>
              </a:lnSpc>
            </a:pPr>
            <a:r>
              <a:rPr lang="en-US" altLang="en-US" sz="1400"/>
              <a:t>transport</a:t>
            </a:r>
          </a:p>
        </p:txBody>
      </p:sp>
      <p:sp>
        <p:nvSpPr>
          <p:cNvPr id="22560" name="Line 27"/>
          <p:cNvSpPr>
            <a:spLocks noChangeShapeType="1"/>
          </p:cNvSpPr>
          <p:nvPr/>
        </p:nvSpPr>
        <p:spPr bwMode="auto">
          <a:xfrm>
            <a:off x="5556250" y="4699000"/>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1" name="Line 28"/>
          <p:cNvSpPr>
            <a:spLocks noChangeShapeType="1"/>
          </p:cNvSpPr>
          <p:nvPr/>
        </p:nvSpPr>
        <p:spPr bwMode="auto">
          <a:xfrm>
            <a:off x="5541963" y="5008563"/>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2" name="Line 29"/>
          <p:cNvSpPr>
            <a:spLocks noChangeShapeType="1"/>
          </p:cNvSpPr>
          <p:nvPr/>
        </p:nvSpPr>
        <p:spPr bwMode="auto">
          <a:xfrm>
            <a:off x="5541963" y="5294313"/>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3" name="Text Box 26"/>
          <p:cNvSpPr txBox="1">
            <a:spLocks noChangeArrowheads="1"/>
          </p:cNvSpPr>
          <p:nvPr/>
        </p:nvSpPr>
        <p:spPr bwMode="auto">
          <a:xfrm>
            <a:off x="5540375" y="3608388"/>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nSpc>
                <a:spcPct val="110000"/>
              </a:lnSpc>
            </a:pPr>
            <a:r>
              <a:rPr lang="en-US" altLang="en-US" sz="1400"/>
              <a:t>application</a:t>
            </a:r>
          </a:p>
        </p:txBody>
      </p:sp>
      <p:sp>
        <p:nvSpPr>
          <p:cNvPr id="22564" name="Text Box 26"/>
          <p:cNvSpPr txBox="1">
            <a:spLocks noChangeArrowheads="1"/>
          </p:cNvSpPr>
          <p:nvPr/>
        </p:nvSpPr>
        <p:spPr bwMode="auto">
          <a:xfrm>
            <a:off x="5495925" y="5265738"/>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nSpc>
                <a:spcPct val="110000"/>
              </a:lnSpc>
            </a:pPr>
            <a:r>
              <a:rPr lang="en-US" altLang="en-US" sz="1400"/>
              <a:t>physical</a:t>
            </a:r>
          </a:p>
        </p:txBody>
      </p:sp>
      <p:sp>
        <p:nvSpPr>
          <p:cNvPr id="22565" name="Text Box 26"/>
          <p:cNvSpPr txBox="1">
            <a:spLocks noChangeArrowheads="1"/>
          </p:cNvSpPr>
          <p:nvPr/>
        </p:nvSpPr>
        <p:spPr bwMode="auto">
          <a:xfrm>
            <a:off x="5514975" y="4979988"/>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nSpc>
                <a:spcPct val="110000"/>
              </a:lnSpc>
            </a:pPr>
            <a:r>
              <a:rPr lang="en-US" altLang="en-US" sz="1400"/>
              <a:t>link</a:t>
            </a:r>
          </a:p>
        </p:txBody>
      </p:sp>
      <p:sp>
        <p:nvSpPr>
          <p:cNvPr id="22566" name="Text Box 26"/>
          <p:cNvSpPr txBox="1">
            <a:spLocks noChangeArrowheads="1"/>
          </p:cNvSpPr>
          <p:nvPr/>
        </p:nvSpPr>
        <p:spPr bwMode="auto">
          <a:xfrm>
            <a:off x="5505450" y="4684713"/>
            <a:ext cx="13176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nSpc>
                <a:spcPct val="110000"/>
              </a:lnSpc>
            </a:pPr>
            <a:r>
              <a:rPr lang="en-US" altLang="en-US" sz="1400"/>
              <a:t>network</a:t>
            </a:r>
          </a:p>
        </p:txBody>
      </p:sp>
      <p:sp>
        <p:nvSpPr>
          <p:cNvPr id="8232" name="Oval 101"/>
          <p:cNvSpPr>
            <a:spLocks noChangeArrowheads="1"/>
          </p:cNvSpPr>
          <p:nvPr/>
        </p:nvSpPr>
        <p:spPr bwMode="auto">
          <a:xfrm>
            <a:off x="5875338" y="3949700"/>
            <a:ext cx="598487" cy="304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a:latin typeface="Comic Sans MS" charset="0"/>
                <a:ea typeface="ＭＳ Ｐゴシック" charset="0"/>
              </a:rPr>
              <a:t>P4</a:t>
            </a:r>
          </a:p>
        </p:txBody>
      </p:sp>
      <p:sp>
        <p:nvSpPr>
          <p:cNvPr id="22568" name="Freeform 103"/>
          <p:cNvSpPr>
            <a:spLocks/>
          </p:cNvSpPr>
          <p:nvPr/>
        </p:nvSpPr>
        <p:spPr bwMode="auto">
          <a:xfrm>
            <a:off x="6824663" y="3595688"/>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chemeClr val="folHlink"/>
              </a:gs>
              <a:gs pos="100000">
                <a:schemeClr val="bg1"/>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9" name="Freeform 70"/>
          <p:cNvSpPr>
            <a:spLocks/>
          </p:cNvSpPr>
          <p:nvPr/>
        </p:nvSpPr>
        <p:spPr bwMode="auto">
          <a:xfrm>
            <a:off x="635000" y="3616325"/>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chemeClr val="bg1"/>
              </a:gs>
              <a:gs pos="100000">
                <a:schemeClr val="folHlink"/>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0" name="Rectangle 23"/>
          <p:cNvSpPr>
            <a:spLocks noChangeArrowheads="1"/>
          </p:cNvSpPr>
          <p:nvPr/>
        </p:nvSpPr>
        <p:spPr bwMode="auto">
          <a:xfrm>
            <a:off x="1231900" y="3571875"/>
            <a:ext cx="1296988" cy="1981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endParaRPr>
          </a:p>
        </p:txBody>
      </p:sp>
      <p:sp>
        <p:nvSpPr>
          <p:cNvPr id="22571" name="Rectangle 24"/>
          <p:cNvSpPr>
            <a:spLocks noChangeArrowheads="1"/>
          </p:cNvSpPr>
          <p:nvPr/>
        </p:nvSpPr>
        <p:spPr bwMode="auto">
          <a:xfrm>
            <a:off x="1193800" y="3625850"/>
            <a:ext cx="1273175" cy="1979613"/>
          </a:xfrm>
          <a:prstGeom prst="rect">
            <a:avLst/>
          </a:prstGeom>
          <a:solidFill>
            <a:schemeClr val="bg1"/>
          </a:solidFill>
          <a:ln w="28575">
            <a:solidFill>
              <a:schemeClr val="tx1"/>
            </a:solidFill>
            <a:miter lim="800000"/>
            <a:headEnd/>
            <a:tailEnd/>
          </a:ln>
        </p:spPr>
        <p:txBody>
          <a:bodyPr wrap="none" anchor="ct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gn="l"/>
            <a:endParaRPr lang="en-US" altLang="en-US" sz="2400">
              <a:latin typeface="Times New Roman" panose="02020603050405020304" pitchFamily="18" charset="0"/>
            </a:endParaRPr>
          </a:p>
        </p:txBody>
      </p:sp>
      <p:sp>
        <p:nvSpPr>
          <p:cNvPr id="22572" name="Line 25"/>
          <p:cNvSpPr>
            <a:spLocks noChangeShapeType="1"/>
          </p:cNvSpPr>
          <p:nvPr/>
        </p:nvSpPr>
        <p:spPr bwMode="auto">
          <a:xfrm>
            <a:off x="1203325" y="4386263"/>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3" name="Text Box 26"/>
          <p:cNvSpPr txBox="1">
            <a:spLocks noChangeArrowheads="1"/>
          </p:cNvSpPr>
          <p:nvPr/>
        </p:nvSpPr>
        <p:spPr bwMode="auto">
          <a:xfrm>
            <a:off x="1160463" y="4368800"/>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nSpc>
                <a:spcPct val="110000"/>
              </a:lnSpc>
            </a:pPr>
            <a:r>
              <a:rPr lang="en-US" altLang="en-US" sz="1400"/>
              <a:t>transport</a:t>
            </a:r>
          </a:p>
        </p:txBody>
      </p:sp>
      <p:sp>
        <p:nvSpPr>
          <p:cNvPr id="22574" name="Line 27"/>
          <p:cNvSpPr>
            <a:spLocks noChangeShapeType="1"/>
          </p:cNvSpPr>
          <p:nvPr/>
        </p:nvSpPr>
        <p:spPr bwMode="auto">
          <a:xfrm>
            <a:off x="1211263" y="4706938"/>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5" name="Line 28"/>
          <p:cNvSpPr>
            <a:spLocks noChangeShapeType="1"/>
          </p:cNvSpPr>
          <p:nvPr/>
        </p:nvSpPr>
        <p:spPr bwMode="auto">
          <a:xfrm>
            <a:off x="1196975" y="5016500"/>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6" name="Line 29"/>
          <p:cNvSpPr>
            <a:spLocks noChangeShapeType="1"/>
          </p:cNvSpPr>
          <p:nvPr/>
        </p:nvSpPr>
        <p:spPr bwMode="auto">
          <a:xfrm>
            <a:off x="1196975" y="5302250"/>
            <a:ext cx="1263650" cy="3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7" name="Text Box 26"/>
          <p:cNvSpPr txBox="1">
            <a:spLocks noChangeArrowheads="1"/>
          </p:cNvSpPr>
          <p:nvPr/>
        </p:nvSpPr>
        <p:spPr bwMode="auto">
          <a:xfrm>
            <a:off x="1195388" y="3616325"/>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nSpc>
                <a:spcPct val="110000"/>
              </a:lnSpc>
            </a:pPr>
            <a:r>
              <a:rPr lang="en-US" altLang="en-US" sz="1400"/>
              <a:t>application</a:t>
            </a:r>
          </a:p>
        </p:txBody>
      </p:sp>
      <p:sp>
        <p:nvSpPr>
          <p:cNvPr id="22578" name="Text Box 26"/>
          <p:cNvSpPr txBox="1">
            <a:spLocks noChangeArrowheads="1"/>
          </p:cNvSpPr>
          <p:nvPr/>
        </p:nvSpPr>
        <p:spPr bwMode="auto">
          <a:xfrm>
            <a:off x="1150938" y="5273675"/>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nSpc>
                <a:spcPct val="110000"/>
              </a:lnSpc>
            </a:pPr>
            <a:r>
              <a:rPr lang="en-US" altLang="en-US" sz="1400"/>
              <a:t>physical</a:t>
            </a:r>
          </a:p>
        </p:txBody>
      </p:sp>
      <p:sp>
        <p:nvSpPr>
          <p:cNvPr id="22579" name="Text Box 26"/>
          <p:cNvSpPr txBox="1">
            <a:spLocks noChangeArrowheads="1"/>
          </p:cNvSpPr>
          <p:nvPr/>
        </p:nvSpPr>
        <p:spPr bwMode="auto">
          <a:xfrm>
            <a:off x="1169988" y="4987925"/>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nSpc>
                <a:spcPct val="110000"/>
              </a:lnSpc>
            </a:pPr>
            <a:r>
              <a:rPr lang="en-US" altLang="en-US" sz="1400"/>
              <a:t>link</a:t>
            </a:r>
          </a:p>
        </p:txBody>
      </p:sp>
      <p:sp>
        <p:nvSpPr>
          <p:cNvPr id="22580" name="Text Box 26"/>
          <p:cNvSpPr txBox="1">
            <a:spLocks noChangeArrowheads="1"/>
          </p:cNvSpPr>
          <p:nvPr/>
        </p:nvSpPr>
        <p:spPr bwMode="auto">
          <a:xfrm>
            <a:off x="1160463" y="4692650"/>
            <a:ext cx="1317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MS PGothic" panose="020B0600070205080204" pitchFamily="34" charset="-128"/>
              </a:defRPr>
            </a:lvl1pPr>
            <a:lvl2pPr marL="742950" indent="-285750">
              <a:defRPr sz="1600">
                <a:solidFill>
                  <a:schemeClr val="tx1"/>
                </a:solidFill>
                <a:latin typeface="Tahoma" panose="020B0604030504040204" pitchFamily="34" charset="0"/>
                <a:ea typeface="MS PGothic" panose="020B0600070205080204" pitchFamily="34" charset="-128"/>
              </a:defRPr>
            </a:lvl2pPr>
            <a:lvl3pPr marL="1143000" indent="-228600">
              <a:defRPr sz="1600">
                <a:solidFill>
                  <a:schemeClr val="tx1"/>
                </a:solidFill>
                <a:latin typeface="Tahoma" panose="020B0604030504040204" pitchFamily="34" charset="0"/>
                <a:ea typeface="MS PGothic" panose="020B0600070205080204" pitchFamily="34" charset="-128"/>
              </a:defRPr>
            </a:lvl3pPr>
            <a:lvl4pPr marL="1600200" indent="-228600">
              <a:defRPr sz="1600">
                <a:solidFill>
                  <a:schemeClr val="tx1"/>
                </a:solidFill>
                <a:latin typeface="Tahoma" panose="020B0604030504040204" pitchFamily="34" charset="0"/>
                <a:ea typeface="MS PGothic" panose="020B0600070205080204" pitchFamily="34" charset="-128"/>
              </a:defRPr>
            </a:lvl4pPr>
            <a:lvl5pPr marL="2057400" indent="-228600">
              <a:defRPr sz="1600">
                <a:solidFill>
                  <a:schemeClr val="tx1"/>
                </a:solidFill>
                <a:latin typeface="Tahom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MS PGothic" panose="020B0600070205080204" pitchFamily="34" charset="-128"/>
              </a:defRPr>
            </a:lvl9pPr>
          </a:lstStyle>
          <a:p>
            <a:pPr>
              <a:lnSpc>
                <a:spcPct val="110000"/>
              </a:lnSpc>
            </a:pPr>
            <a:r>
              <a:rPr lang="en-US" altLang="en-US" sz="1400"/>
              <a:t>network</a:t>
            </a:r>
          </a:p>
        </p:txBody>
      </p:sp>
      <p:sp>
        <p:nvSpPr>
          <p:cNvPr id="8246" name="Oval 23"/>
          <p:cNvSpPr>
            <a:spLocks noChangeArrowheads="1"/>
          </p:cNvSpPr>
          <p:nvPr/>
        </p:nvSpPr>
        <p:spPr bwMode="auto">
          <a:xfrm>
            <a:off x="1530350" y="3957638"/>
            <a:ext cx="598488" cy="304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a:latin typeface="Comic Sans MS" charset="0"/>
                <a:ea typeface="ＭＳ Ｐゴシック" charset="0"/>
              </a:rPr>
              <a:t>P3</a:t>
            </a:r>
          </a:p>
        </p:txBody>
      </p:sp>
      <p:grpSp>
        <p:nvGrpSpPr>
          <p:cNvPr id="22582" name="Group 149"/>
          <p:cNvGrpSpPr>
            <a:grpSpLocks/>
          </p:cNvGrpSpPr>
          <p:nvPr/>
        </p:nvGrpSpPr>
        <p:grpSpPr bwMode="auto">
          <a:xfrm>
            <a:off x="1620838" y="4295775"/>
            <a:ext cx="412750" cy="158750"/>
            <a:chOff x="1287" y="2524"/>
            <a:chExt cx="260" cy="100"/>
          </a:xfrm>
        </p:grpSpPr>
        <p:sp>
          <p:nvSpPr>
            <p:cNvPr id="8302" name="Rectangle 73"/>
            <p:cNvSpPr>
              <a:spLocks noChangeArrowheads="1"/>
            </p:cNvSpPr>
            <p:nvPr/>
          </p:nvSpPr>
          <p:spPr bwMode="auto">
            <a:xfrm>
              <a:off x="1287" y="2524"/>
              <a:ext cx="260" cy="1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303" name="Rectangle 74"/>
            <p:cNvSpPr>
              <a:spLocks noChangeArrowheads="1"/>
            </p:cNvSpPr>
            <p:nvPr/>
          </p:nvSpPr>
          <p:spPr bwMode="auto">
            <a:xfrm>
              <a:off x="1338" y="2537"/>
              <a:ext cx="155" cy="76"/>
            </a:xfrm>
            <a:prstGeom prst="rect">
              <a:avLst/>
            </a:prstGeom>
            <a:solidFill>
              <a:schemeClr val="bg1"/>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304" name="Rectangle 75"/>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305" name="Rectangle 129"/>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grpSp>
        <p:nvGrpSpPr>
          <p:cNvPr id="22583" name="Group 150"/>
          <p:cNvGrpSpPr>
            <a:grpSpLocks/>
          </p:cNvGrpSpPr>
          <p:nvPr/>
        </p:nvGrpSpPr>
        <p:grpSpPr bwMode="auto">
          <a:xfrm>
            <a:off x="5961063" y="4294188"/>
            <a:ext cx="412750" cy="158750"/>
            <a:chOff x="1287" y="2524"/>
            <a:chExt cx="260" cy="100"/>
          </a:xfrm>
        </p:grpSpPr>
        <p:sp>
          <p:nvSpPr>
            <p:cNvPr id="8298" name="Rectangle 151"/>
            <p:cNvSpPr>
              <a:spLocks noChangeArrowheads="1"/>
            </p:cNvSpPr>
            <p:nvPr/>
          </p:nvSpPr>
          <p:spPr bwMode="auto">
            <a:xfrm>
              <a:off x="1287" y="2524"/>
              <a:ext cx="260" cy="1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299" name="Rectangle 152"/>
            <p:cNvSpPr>
              <a:spLocks noChangeArrowheads="1"/>
            </p:cNvSpPr>
            <p:nvPr/>
          </p:nvSpPr>
          <p:spPr bwMode="auto">
            <a:xfrm>
              <a:off x="1338" y="2537"/>
              <a:ext cx="155" cy="76"/>
            </a:xfrm>
            <a:prstGeom prst="rect">
              <a:avLst/>
            </a:prstGeom>
            <a:solidFill>
              <a:schemeClr val="bg1"/>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300" name="Rectangle 153"/>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301" name="Rectangle 154"/>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2584" name="Freeform 146"/>
          <p:cNvSpPr>
            <a:spLocks/>
          </p:cNvSpPr>
          <p:nvPr/>
        </p:nvSpPr>
        <p:spPr bwMode="auto">
          <a:xfrm>
            <a:off x="4008438" y="3995738"/>
            <a:ext cx="2173287" cy="1989137"/>
          </a:xfrm>
          <a:custGeom>
            <a:avLst/>
            <a:gdLst>
              <a:gd name="T0" fmla="*/ 2147483647 w 1369"/>
              <a:gd name="T1" fmla="*/ 2147483647 h 1253"/>
              <a:gd name="T2" fmla="*/ 2147483647 w 1369"/>
              <a:gd name="T3" fmla="*/ 2147483647 h 1253"/>
              <a:gd name="T4" fmla="*/ 2147483647 w 1369"/>
              <a:gd name="T5" fmla="*/ 2147483647 h 1253"/>
              <a:gd name="T6" fmla="*/ 0 w 1369"/>
              <a:gd name="T7" fmla="*/ 2147483647 h 1253"/>
              <a:gd name="T8" fmla="*/ 2147483647 w 1369"/>
              <a:gd name="T9" fmla="*/ 0 h 1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9" h="1253">
                <a:moveTo>
                  <a:pt x="1369" y="216"/>
                </a:moveTo>
                <a:lnTo>
                  <a:pt x="1362" y="1252"/>
                </a:lnTo>
                <a:lnTo>
                  <a:pt x="16" y="1253"/>
                </a:lnTo>
                <a:lnTo>
                  <a:pt x="0" y="121"/>
                </a:lnTo>
                <a:lnTo>
                  <a:pt x="191" y="0"/>
                </a:lnTo>
              </a:path>
            </a:pathLst>
          </a:custGeom>
          <a:noFill/>
          <a:ln w="19050"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85" name="Freeform 147"/>
          <p:cNvSpPr>
            <a:spLocks/>
          </p:cNvSpPr>
          <p:nvPr/>
        </p:nvSpPr>
        <p:spPr bwMode="auto">
          <a:xfrm>
            <a:off x="4127500" y="4027488"/>
            <a:ext cx="1984375" cy="1876425"/>
          </a:xfrm>
          <a:custGeom>
            <a:avLst/>
            <a:gdLst>
              <a:gd name="T0" fmla="*/ 2147483647 w 1250"/>
              <a:gd name="T1" fmla="*/ 2147483647 h 1182"/>
              <a:gd name="T2" fmla="*/ 2147483647 w 1250"/>
              <a:gd name="T3" fmla="*/ 2147483647 h 1182"/>
              <a:gd name="T4" fmla="*/ 2147483647 w 1250"/>
              <a:gd name="T5" fmla="*/ 2147483647 h 1182"/>
              <a:gd name="T6" fmla="*/ 0 w 1250"/>
              <a:gd name="T7" fmla="*/ 2147483647 h 1182"/>
              <a:gd name="T8" fmla="*/ 2147483647 w 1250"/>
              <a:gd name="T9" fmla="*/ 0 h 1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0" h="1182">
                <a:moveTo>
                  <a:pt x="1250" y="190"/>
                </a:moveTo>
                <a:lnTo>
                  <a:pt x="1244" y="1182"/>
                </a:lnTo>
                <a:lnTo>
                  <a:pt x="19" y="1181"/>
                </a:lnTo>
                <a:lnTo>
                  <a:pt x="0" y="155"/>
                </a:lnTo>
                <a:lnTo>
                  <a:pt x="171" y="0"/>
                </a:lnTo>
              </a:path>
            </a:pathLst>
          </a:custGeom>
          <a:noFill/>
          <a:ln w="19050" cap="flat" cmpd="sng">
            <a:solidFill>
              <a:srgbClr val="000099"/>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51" name="Oval 36"/>
          <p:cNvSpPr>
            <a:spLocks noChangeArrowheads="1"/>
          </p:cNvSpPr>
          <p:nvPr/>
        </p:nvSpPr>
        <p:spPr bwMode="auto">
          <a:xfrm>
            <a:off x="7467600" y="4106863"/>
            <a:ext cx="598488" cy="304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nvGrpSpPr>
          <p:cNvPr id="362665" name="Group 169"/>
          <p:cNvGrpSpPr>
            <a:grpSpLocks/>
          </p:cNvGrpSpPr>
          <p:nvPr/>
        </p:nvGrpSpPr>
        <p:grpSpPr bwMode="auto">
          <a:xfrm>
            <a:off x="2962275" y="2854325"/>
            <a:ext cx="1292225" cy="1454150"/>
            <a:chOff x="1868" y="1796"/>
            <a:chExt cx="814" cy="916"/>
          </a:xfrm>
        </p:grpSpPr>
        <p:sp>
          <p:nvSpPr>
            <p:cNvPr id="8295" name="Oval 166"/>
            <p:cNvSpPr>
              <a:spLocks noChangeArrowheads="1"/>
            </p:cNvSpPr>
            <p:nvPr/>
          </p:nvSpPr>
          <p:spPr bwMode="auto">
            <a:xfrm>
              <a:off x="2318" y="2668"/>
              <a:ext cx="124" cy="44"/>
            </a:xfrm>
            <a:prstGeom prst="ellipse">
              <a:avLst/>
            </a:prstGeom>
            <a:noFill/>
            <a:ln w="28575">
              <a:solidFill>
                <a:srgbClr val="CC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296" name="Oval 167"/>
            <p:cNvSpPr>
              <a:spLocks noChangeArrowheads="1"/>
            </p:cNvSpPr>
            <p:nvPr/>
          </p:nvSpPr>
          <p:spPr bwMode="auto">
            <a:xfrm>
              <a:off x="2558" y="2668"/>
              <a:ext cx="124" cy="44"/>
            </a:xfrm>
            <a:prstGeom prst="ellipse">
              <a:avLst/>
            </a:prstGeom>
            <a:noFill/>
            <a:ln w="28575">
              <a:solidFill>
                <a:srgbClr val="CC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2632" name="Freeform 168"/>
            <p:cNvSpPr>
              <a:spLocks/>
            </p:cNvSpPr>
            <p:nvPr/>
          </p:nvSpPr>
          <p:spPr bwMode="auto">
            <a:xfrm>
              <a:off x="1868" y="1796"/>
              <a:ext cx="434" cy="904"/>
            </a:xfrm>
            <a:custGeom>
              <a:avLst/>
              <a:gdLst>
                <a:gd name="T0" fmla="*/ 434 w 434"/>
                <a:gd name="T1" fmla="*/ 904 h 904"/>
                <a:gd name="T2" fmla="*/ 2 w 434"/>
                <a:gd name="T3" fmla="*/ 902 h 904"/>
                <a:gd name="T4" fmla="*/ 0 w 434"/>
                <a:gd name="T5" fmla="*/ 0 h 904"/>
                <a:gd name="T6" fmla="*/ 0 60000 65536"/>
                <a:gd name="T7" fmla="*/ 0 60000 65536"/>
                <a:gd name="T8" fmla="*/ 0 60000 65536"/>
              </a:gdLst>
              <a:ahLst/>
              <a:cxnLst>
                <a:cxn ang="T6">
                  <a:pos x="T0" y="T1"/>
                </a:cxn>
                <a:cxn ang="T7">
                  <a:pos x="T2" y="T3"/>
                </a:cxn>
                <a:cxn ang="T8">
                  <a:pos x="T4" y="T5"/>
                </a:cxn>
              </a:cxnLst>
              <a:rect l="0" t="0" r="r" b="b"/>
              <a:pathLst>
                <a:path w="434" h="904">
                  <a:moveTo>
                    <a:pt x="434" y="904"/>
                  </a:moveTo>
                  <a:lnTo>
                    <a:pt x="2" y="902"/>
                  </a:lnTo>
                  <a:lnTo>
                    <a:pt x="0" y="0"/>
                  </a:lnTo>
                </a:path>
              </a:pathLst>
            </a:custGeom>
            <a:noFill/>
            <a:ln w="19050" cap="flat" cmpd="sng">
              <a:solidFill>
                <a:srgbClr val="CC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62668" name="Group 172"/>
          <p:cNvGrpSpPr>
            <a:grpSpLocks/>
          </p:cNvGrpSpPr>
          <p:nvPr/>
        </p:nvGrpSpPr>
        <p:grpSpPr bwMode="auto">
          <a:xfrm>
            <a:off x="3870325" y="2809875"/>
            <a:ext cx="1047750" cy="1441450"/>
            <a:chOff x="2432" y="1758"/>
            <a:chExt cx="660" cy="908"/>
          </a:xfrm>
        </p:grpSpPr>
        <p:sp>
          <p:nvSpPr>
            <p:cNvPr id="8293" name="Oval 170"/>
            <p:cNvSpPr>
              <a:spLocks noChangeArrowheads="1"/>
            </p:cNvSpPr>
            <p:nvPr/>
          </p:nvSpPr>
          <p:spPr bwMode="auto">
            <a:xfrm>
              <a:off x="2432" y="2564"/>
              <a:ext cx="144" cy="102"/>
            </a:xfrm>
            <a:prstGeom prst="ellipse">
              <a:avLst/>
            </a:prstGeom>
            <a:noFill/>
            <a:ln w="28575">
              <a:solidFill>
                <a:srgbClr val="CC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2629" name="Freeform 171"/>
            <p:cNvSpPr>
              <a:spLocks/>
            </p:cNvSpPr>
            <p:nvPr/>
          </p:nvSpPr>
          <p:spPr bwMode="auto">
            <a:xfrm>
              <a:off x="2506" y="1758"/>
              <a:ext cx="586" cy="810"/>
            </a:xfrm>
            <a:custGeom>
              <a:avLst/>
              <a:gdLst>
                <a:gd name="T0" fmla="*/ 0 w 586"/>
                <a:gd name="T1" fmla="*/ 810 h 810"/>
                <a:gd name="T2" fmla="*/ 2 w 586"/>
                <a:gd name="T3" fmla="*/ 808 h 810"/>
                <a:gd name="T4" fmla="*/ 2 w 586"/>
                <a:gd name="T5" fmla="*/ 170 h 810"/>
                <a:gd name="T6" fmla="*/ 586 w 586"/>
                <a:gd name="T7" fmla="*/ 0 h 8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6" h="810">
                  <a:moveTo>
                    <a:pt x="0" y="810"/>
                  </a:moveTo>
                  <a:lnTo>
                    <a:pt x="2" y="808"/>
                  </a:lnTo>
                  <a:lnTo>
                    <a:pt x="2" y="170"/>
                  </a:lnTo>
                  <a:lnTo>
                    <a:pt x="586" y="0"/>
                  </a:lnTo>
                </a:path>
              </a:pathLst>
            </a:custGeom>
            <a:noFill/>
            <a:ln w="12700" cap="flat" cmpd="sng">
              <a:solidFill>
                <a:srgbClr val="CC0000"/>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2589" name="Group 179"/>
          <p:cNvGrpSpPr>
            <a:grpSpLocks/>
          </p:cNvGrpSpPr>
          <p:nvPr/>
        </p:nvGrpSpPr>
        <p:grpSpPr bwMode="auto">
          <a:xfrm>
            <a:off x="169863" y="5126038"/>
            <a:ext cx="800100" cy="828675"/>
            <a:chOff x="-44" y="1473"/>
            <a:chExt cx="981" cy="1105"/>
          </a:xfrm>
        </p:grpSpPr>
        <p:pic>
          <p:nvPicPr>
            <p:cNvPr id="22626" name="Picture 180"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27" name="Freeform 181"/>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2590" name="Group 182"/>
          <p:cNvGrpSpPr>
            <a:grpSpLocks/>
          </p:cNvGrpSpPr>
          <p:nvPr/>
        </p:nvGrpSpPr>
        <p:grpSpPr bwMode="auto">
          <a:xfrm flipH="1">
            <a:off x="7151688" y="5040313"/>
            <a:ext cx="788987" cy="782637"/>
            <a:chOff x="-44" y="1473"/>
            <a:chExt cx="981" cy="1105"/>
          </a:xfrm>
        </p:grpSpPr>
        <p:pic>
          <p:nvPicPr>
            <p:cNvPr id="22624" name="Picture 183"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25" name="Freeform 184"/>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2591" name="Group 185"/>
          <p:cNvGrpSpPr>
            <a:grpSpLocks/>
          </p:cNvGrpSpPr>
          <p:nvPr/>
        </p:nvGrpSpPr>
        <p:grpSpPr bwMode="auto">
          <a:xfrm>
            <a:off x="2741613" y="4625975"/>
            <a:ext cx="358775" cy="704850"/>
            <a:chOff x="4140" y="429"/>
            <a:chExt cx="1425" cy="2396"/>
          </a:xfrm>
        </p:grpSpPr>
        <p:sp>
          <p:nvSpPr>
            <p:cNvPr id="22592" name="Freeform 186"/>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8" name="Rectangle 187"/>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2594" name="Freeform 188"/>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95" name="Freeform 189"/>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1" name="Rectangle 190"/>
            <p:cNvSpPr>
              <a:spLocks noChangeArrowheads="1"/>
            </p:cNvSpPr>
            <p:nvPr/>
          </p:nvSpPr>
          <p:spPr bwMode="auto">
            <a:xfrm>
              <a:off x="4209" y="693"/>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22597" name="Group 191"/>
            <p:cNvGrpSpPr>
              <a:grpSpLocks/>
            </p:cNvGrpSpPr>
            <p:nvPr/>
          </p:nvGrpSpPr>
          <p:grpSpPr bwMode="auto">
            <a:xfrm>
              <a:off x="4749" y="668"/>
              <a:ext cx="581" cy="145"/>
              <a:chOff x="614" y="2568"/>
              <a:chExt cx="725" cy="139"/>
            </a:xfrm>
          </p:grpSpPr>
          <p:sp>
            <p:nvSpPr>
              <p:cNvPr id="8287" name="AutoShape 192"/>
              <p:cNvSpPr>
                <a:spLocks noChangeArrowheads="1"/>
              </p:cNvSpPr>
              <p:nvPr/>
            </p:nvSpPr>
            <p:spPr bwMode="auto">
              <a:xfrm>
                <a:off x="617" y="2567"/>
                <a:ext cx="724"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288" name="AutoShape 193"/>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8263" name="Rectangle 194"/>
            <p:cNvSpPr>
              <a:spLocks noChangeArrowheads="1"/>
            </p:cNvSpPr>
            <p:nvPr/>
          </p:nvSpPr>
          <p:spPr bwMode="auto">
            <a:xfrm>
              <a:off x="4222" y="1017"/>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22599" name="Group 195"/>
            <p:cNvGrpSpPr>
              <a:grpSpLocks/>
            </p:cNvGrpSpPr>
            <p:nvPr/>
          </p:nvGrpSpPr>
          <p:grpSpPr bwMode="auto">
            <a:xfrm>
              <a:off x="4747" y="994"/>
              <a:ext cx="581" cy="134"/>
              <a:chOff x="614" y="2568"/>
              <a:chExt cx="725" cy="139"/>
            </a:xfrm>
          </p:grpSpPr>
          <p:sp>
            <p:nvSpPr>
              <p:cNvPr id="8285" name="AutoShape 196"/>
              <p:cNvSpPr>
                <a:spLocks noChangeArrowheads="1"/>
              </p:cNvSpPr>
              <p:nvPr/>
            </p:nvSpPr>
            <p:spPr bwMode="auto">
              <a:xfrm>
                <a:off x="612" y="2570"/>
                <a:ext cx="724" cy="14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286" name="AutoShape 197"/>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8265" name="Rectangle 198"/>
            <p:cNvSpPr>
              <a:spLocks noChangeArrowheads="1"/>
            </p:cNvSpPr>
            <p:nvPr/>
          </p:nvSpPr>
          <p:spPr bwMode="auto">
            <a:xfrm>
              <a:off x="4216" y="1357"/>
              <a:ext cx="599"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266" name="Rectangle 199"/>
            <p:cNvSpPr>
              <a:spLocks noChangeArrowheads="1"/>
            </p:cNvSpPr>
            <p:nvPr/>
          </p:nvSpPr>
          <p:spPr bwMode="auto">
            <a:xfrm>
              <a:off x="4228" y="1654"/>
              <a:ext cx="593" cy="4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nvGrpSpPr>
            <p:cNvPr id="22602" name="Group 200"/>
            <p:cNvGrpSpPr>
              <a:grpSpLocks/>
            </p:cNvGrpSpPr>
            <p:nvPr/>
          </p:nvGrpSpPr>
          <p:grpSpPr bwMode="auto">
            <a:xfrm>
              <a:off x="4735" y="1627"/>
              <a:ext cx="582" cy="151"/>
              <a:chOff x="614" y="2568"/>
              <a:chExt cx="725" cy="139"/>
            </a:xfrm>
          </p:grpSpPr>
          <p:sp>
            <p:nvSpPr>
              <p:cNvPr id="8283" name="AutoShape 201"/>
              <p:cNvSpPr>
                <a:spLocks noChangeArrowheads="1"/>
              </p:cNvSpPr>
              <p:nvPr/>
            </p:nvSpPr>
            <p:spPr bwMode="auto">
              <a:xfrm>
                <a:off x="611" y="2568"/>
                <a:ext cx="730"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284" name="AutoShape 202"/>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2603" name="Freeform 203"/>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604" name="Group 204"/>
            <p:cNvGrpSpPr>
              <a:grpSpLocks/>
            </p:cNvGrpSpPr>
            <p:nvPr/>
          </p:nvGrpSpPr>
          <p:grpSpPr bwMode="auto">
            <a:xfrm>
              <a:off x="4739" y="1327"/>
              <a:ext cx="582" cy="139"/>
              <a:chOff x="614" y="2568"/>
              <a:chExt cx="725" cy="139"/>
            </a:xfrm>
          </p:grpSpPr>
          <p:sp>
            <p:nvSpPr>
              <p:cNvPr id="8281" name="AutoShape 205"/>
              <p:cNvSpPr>
                <a:spLocks noChangeArrowheads="1"/>
              </p:cNvSpPr>
              <p:nvPr/>
            </p:nvSpPr>
            <p:spPr bwMode="auto">
              <a:xfrm>
                <a:off x="614" y="2566"/>
                <a:ext cx="723"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282" name="AutoShape 206"/>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8270" name="Rectangle 207"/>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2606" name="Freeform 208"/>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07" name="Freeform 209"/>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3" name="Oval 210"/>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2609" name="Freeform 211"/>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5" name="AutoShape 212"/>
            <p:cNvSpPr>
              <a:spLocks noChangeArrowheads="1"/>
            </p:cNvSpPr>
            <p:nvPr/>
          </p:nvSpPr>
          <p:spPr bwMode="auto">
            <a:xfrm>
              <a:off x="4140" y="2679"/>
              <a:ext cx="1198" cy="146"/>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276" name="AutoShape 213"/>
            <p:cNvSpPr>
              <a:spLocks noChangeArrowheads="1"/>
            </p:cNvSpPr>
            <p:nvPr/>
          </p:nvSpPr>
          <p:spPr bwMode="auto">
            <a:xfrm>
              <a:off x="4203" y="2712"/>
              <a:ext cx="1072"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277" name="Oval 214"/>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278" name="Oval 215"/>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sz="1800">
                <a:solidFill>
                  <a:srgbClr val="FF0000"/>
                </a:solidFill>
                <a:latin typeface="Arial" charset="0"/>
                <a:ea typeface="ＭＳ Ｐゴシック" charset="0"/>
                <a:cs typeface="Arial" charset="0"/>
              </a:endParaRPr>
            </a:p>
          </p:txBody>
        </p:sp>
        <p:sp>
          <p:nvSpPr>
            <p:cNvPr id="8279" name="Oval 216"/>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8280" name="Rectangle 217"/>
            <p:cNvSpPr>
              <a:spLocks noChangeArrowheads="1"/>
            </p:cNvSpPr>
            <p:nvPr/>
          </p:nvSpPr>
          <p:spPr bwMode="auto">
            <a:xfrm>
              <a:off x="5061" y="1837"/>
              <a:ext cx="88" cy="761"/>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grpSp>
      <p:sp>
        <p:nvSpPr>
          <p:cNvPr id="2" name="Title 1"/>
          <p:cNvSpPr>
            <a:spLocks noGrp="1"/>
          </p:cNvSpPr>
          <p:nvPr>
            <p:ph type="title"/>
          </p:nvPr>
        </p:nvSpPr>
        <p:spPr/>
        <p:txBody>
          <a:bodyPr>
            <a:normAutofit fontScale="90000"/>
          </a:bodyPr>
          <a:lstStyle/>
          <a:p>
            <a:r>
              <a:rPr lang="en-US" dirty="0" smtClean="0"/>
              <a:t>Transport Layer</a:t>
            </a:r>
            <a:endParaRPr lang="en-US" dirty="0"/>
          </a:p>
        </p:txBody>
      </p:sp>
      <p:sp>
        <p:nvSpPr>
          <p:cNvPr id="136" name="TextBox 135"/>
          <p:cNvSpPr txBox="1"/>
          <p:nvPr/>
        </p:nvSpPr>
        <p:spPr>
          <a:xfrm>
            <a:off x="640862" y="845056"/>
            <a:ext cx="6418360" cy="584775"/>
          </a:xfrm>
          <a:prstGeom prst="rect">
            <a:avLst/>
          </a:prstGeom>
          <a:noFill/>
        </p:spPr>
        <p:txBody>
          <a:bodyPr wrap="none" rtlCol="0">
            <a:spAutoFit/>
          </a:bodyPr>
          <a:lstStyle/>
          <a:p>
            <a:r>
              <a:rPr lang="en-US" sz="3200" dirty="0" smtClean="0">
                <a:solidFill>
                  <a:srgbClr val="FF0000"/>
                </a:solidFill>
              </a:rPr>
              <a:t>Sockets: Multiplexing/</a:t>
            </a:r>
            <a:r>
              <a:rPr lang="en-US" sz="3200" dirty="0" err="1" smtClean="0">
                <a:solidFill>
                  <a:srgbClr val="FF0000"/>
                </a:solidFill>
              </a:rPr>
              <a:t>Demultiplexing</a:t>
            </a:r>
            <a:endParaRPr lang="en-US" sz="3200" dirty="0">
              <a:solidFill>
                <a:srgbClr val="FF0000"/>
              </a:solidFill>
            </a:endParaRPr>
          </a:p>
        </p:txBody>
      </p:sp>
    </p:spTree>
    <p:extLst>
      <p:ext uri="{BB962C8B-B14F-4D97-AF65-F5344CB8AC3E}">
        <p14:creationId xmlns:p14="http://schemas.microsoft.com/office/powerpoint/2010/main" val="4198864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26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26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626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26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3"/>
          <p:cNvSpPr>
            <a:spLocks noGrp="1" noChangeArrowheads="1"/>
          </p:cNvSpPr>
          <p:nvPr>
            <p:ph type="body" sz="half" idx="1"/>
          </p:nvPr>
        </p:nvSpPr>
        <p:spPr>
          <a:xfrm>
            <a:off x="533400" y="1533525"/>
            <a:ext cx="4095750" cy="4648200"/>
          </a:xfrm>
        </p:spPr>
        <p:txBody>
          <a:bodyPr/>
          <a:lstStyle/>
          <a:p>
            <a:pPr>
              <a:lnSpc>
                <a:spcPct val="75000"/>
              </a:lnSpc>
              <a:buFont typeface="Wingdings" panose="05000000000000000000" pitchFamily="2" charset="2"/>
              <a:buNone/>
            </a:pPr>
            <a:r>
              <a:rPr lang="en-US" altLang="en-US" i="1" smtClean="0">
                <a:solidFill>
                  <a:srgbClr val="000099"/>
                </a:solidFill>
              </a:rPr>
              <a:t>TCP service:</a:t>
            </a:r>
          </a:p>
          <a:p>
            <a:pPr>
              <a:lnSpc>
                <a:spcPct val="75000"/>
              </a:lnSpc>
            </a:pPr>
            <a:r>
              <a:rPr lang="en-US" altLang="en-US" sz="2400" i="1" smtClean="0">
                <a:solidFill>
                  <a:srgbClr val="CC0000"/>
                </a:solidFill>
              </a:rPr>
              <a:t>reliable transport</a:t>
            </a:r>
            <a:r>
              <a:rPr lang="en-US" altLang="en-US" sz="2400" i="1" smtClean="0">
                <a:solidFill>
                  <a:schemeClr val="accent2"/>
                </a:solidFill>
              </a:rPr>
              <a:t> </a:t>
            </a:r>
            <a:r>
              <a:rPr lang="en-US" altLang="en-US" sz="2400" smtClean="0"/>
              <a:t>between sending and receiving process</a:t>
            </a:r>
            <a:endParaRPr lang="en-US" altLang="en-US" sz="2400" smtClean="0">
              <a:solidFill>
                <a:schemeClr val="accent2"/>
              </a:solidFill>
            </a:endParaRPr>
          </a:p>
          <a:p>
            <a:pPr>
              <a:lnSpc>
                <a:spcPct val="75000"/>
              </a:lnSpc>
            </a:pPr>
            <a:r>
              <a:rPr lang="en-US" altLang="en-US" sz="2400" i="1" smtClean="0">
                <a:solidFill>
                  <a:srgbClr val="CC0000"/>
                </a:solidFill>
              </a:rPr>
              <a:t>flow control:</a:t>
            </a:r>
            <a:r>
              <a:rPr lang="en-US" altLang="en-US" sz="2400" smtClean="0"/>
              <a:t> sender won</a:t>
            </a:r>
            <a:r>
              <a:rPr lang="ja-JP" altLang="en-US" sz="2400" smtClean="0"/>
              <a:t>’</a:t>
            </a:r>
            <a:r>
              <a:rPr lang="en-US" altLang="ja-JP" sz="2400" smtClean="0"/>
              <a:t>t overwhelm receiver </a:t>
            </a:r>
          </a:p>
          <a:p>
            <a:pPr>
              <a:lnSpc>
                <a:spcPct val="75000"/>
              </a:lnSpc>
            </a:pPr>
            <a:r>
              <a:rPr lang="en-US" altLang="en-US" sz="2400" i="1" smtClean="0">
                <a:solidFill>
                  <a:srgbClr val="CC0000"/>
                </a:solidFill>
              </a:rPr>
              <a:t>congestion control:</a:t>
            </a:r>
            <a:r>
              <a:rPr lang="en-US" altLang="en-US" sz="2400" smtClean="0"/>
              <a:t> throttle sender when network overloaded</a:t>
            </a:r>
          </a:p>
          <a:p>
            <a:pPr>
              <a:lnSpc>
                <a:spcPct val="75000"/>
              </a:lnSpc>
            </a:pPr>
            <a:r>
              <a:rPr lang="en-US" altLang="en-US" sz="2400" i="1" smtClean="0">
                <a:solidFill>
                  <a:srgbClr val="CC0000"/>
                </a:solidFill>
              </a:rPr>
              <a:t>does not provide:</a:t>
            </a:r>
            <a:r>
              <a:rPr lang="en-US" altLang="en-US" sz="2400" smtClean="0"/>
              <a:t> timing, minimum throughput guarantee, security</a:t>
            </a:r>
          </a:p>
          <a:p>
            <a:pPr>
              <a:lnSpc>
                <a:spcPct val="75000"/>
              </a:lnSpc>
            </a:pPr>
            <a:r>
              <a:rPr lang="en-US" altLang="en-US" sz="2400" i="1" smtClean="0">
                <a:solidFill>
                  <a:srgbClr val="CC0000"/>
                </a:solidFill>
              </a:rPr>
              <a:t>connection-oriented:</a:t>
            </a:r>
            <a:r>
              <a:rPr lang="en-US" altLang="en-US" sz="2400" smtClean="0"/>
              <a:t> setup required between client and server processes</a:t>
            </a:r>
          </a:p>
          <a:p>
            <a:pPr>
              <a:lnSpc>
                <a:spcPct val="75000"/>
              </a:lnSpc>
            </a:pPr>
            <a:endParaRPr lang="en-US" altLang="en-US" smtClean="0"/>
          </a:p>
        </p:txBody>
      </p:sp>
      <p:sp>
        <p:nvSpPr>
          <p:cNvPr id="93189" name="Rectangle 4"/>
          <p:cNvSpPr>
            <a:spLocks noGrp="1" noChangeArrowheads="1"/>
          </p:cNvSpPr>
          <p:nvPr>
            <p:ph type="body" sz="half" idx="2"/>
          </p:nvPr>
        </p:nvSpPr>
        <p:spPr>
          <a:xfrm>
            <a:off x="4733925" y="1484313"/>
            <a:ext cx="3667125" cy="4648200"/>
          </a:xfrm>
        </p:spPr>
        <p:txBody>
          <a:bodyPr>
            <a:normAutofit fontScale="92500"/>
          </a:bodyPr>
          <a:lstStyle/>
          <a:p>
            <a:pPr>
              <a:buFont typeface="Wingdings" panose="05000000000000000000" pitchFamily="2" charset="2"/>
              <a:buNone/>
            </a:pPr>
            <a:r>
              <a:rPr lang="en-US" altLang="en-US" i="1" dirty="0" smtClean="0">
                <a:solidFill>
                  <a:srgbClr val="000099"/>
                </a:solidFill>
              </a:rPr>
              <a:t>UDP service:</a:t>
            </a:r>
          </a:p>
          <a:p>
            <a:r>
              <a:rPr lang="en-US" altLang="en-US" sz="2400" i="1" dirty="0" smtClean="0">
                <a:solidFill>
                  <a:srgbClr val="CC0000"/>
                </a:solidFill>
              </a:rPr>
              <a:t>unreliable data transfer</a:t>
            </a:r>
            <a:r>
              <a:rPr lang="en-US" altLang="en-US" sz="2400" dirty="0" smtClean="0"/>
              <a:t> between sending and receiving process</a:t>
            </a:r>
          </a:p>
          <a:p>
            <a:r>
              <a:rPr lang="en-US" altLang="en-US" sz="2400" i="1" dirty="0" smtClean="0">
                <a:solidFill>
                  <a:srgbClr val="CC0000"/>
                </a:solidFill>
              </a:rPr>
              <a:t>does not provide:</a:t>
            </a:r>
            <a:r>
              <a:rPr lang="en-US" altLang="en-US" sz="2400" dirty="0" smtClean="0"/>
              <a:t> reliability, flow control, congestion control, timing, throughput guarantee, security, or connection setup, </a:t>
            </a:r>
          </a:p>
          <a:p>
            <a:endParaRPr lang="en-US" altLang="en-US" sz="2400" dirty="0" smtClean="0"/>
          </a:p>
          <a:p>
            <a:pPr>
              <a:buFont typeface="Wingdings" panose="05000000000000000000" pitchFamily="2" charset="2"/>
              <a:buNone/>
            </a:pPr>
            <a:r>
              <a:rPr lang="en-US" altLang="en-US" sz="2400" u="sng" dirty="0" smtClean="0">
                <a:solidFill>
                  <a:srgbClr val="CC0000"/>
                </a:solidFill>
              </a:rPr>
              <a:t>Q:</a:t>
            </a:r>
            <a:r>
              <a:rPr lang="en-US" altLang="en-US" sz="2400" dirty="0" smtClean="0"/>
              <a:t> why bother?  Why is there a UDP?</a:t>
            </a:r>
          </a:p>
        </p:txBody>
      </p:sp>
      <p:sp>
        <p:nvSpPr>
          <p:cNvPr id="2" name="Title 1"/>
          <p:cNvSpPr>
            <a:spLocks noGrp="1"/>
          </p:cNvSpPr>
          <p:nvPr>
            <p:ph type="title"/>
          </p:nvPr>
        </p:nvSpPr>
        <p:spPr/>
        <p:txBody>
          <a:bodyPr>
            <a:normAutofit fontScale="90000"/>
          </a:bodyPr>
          <a:lstStyle/>
          <a:p>
            <a:r>
              <a:rPr lang="en-US" dirty="0" smtClean="0"/>
              <a:t>Transport Layer: Services/Protocols</a:t>
            </a:r>
            <a:endParaRPr lang="en-US" dirty="0"/>
          </a:p>
        </p:txBody>
      </p:sp>
    </p:spTree>
    <p:extLst>
      <p:ext uri="{BB962C8B-B14F-4D97-AF65-F5344CB8AC3E}">
        <p14:creationId xmlns:p14="http://schemas.microsoft.com/office/powerpoint/2010/main" val="282607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2|17|9.4|16.4|13.2|16"/>
</p:tagLst>
</file>

<file path=ppt/tags/tag2.xml><?xml version="1.0" encoding="utf-8"?>
<p:tagLst xmlns:a="http://schemas.openxmlformats.org/drawingml/2006/main" xmlns:r="http://schemas.openxmlformats.org/officeDocument/2006/relationships" xmlns:p="http://schemas.openxmlformats.org/presentationml/2006/main">
  <p:tag name="TIMING" val="|44.2|17|9.4|16.4|13.2|16"/>
</p:tagLst>
</file>

<file path=ppt/tags/tag3.xml><?xml version="1.0" encoding="utf-8"?>
<p:tagLst xmlns:a="http://schemas.openxmlformats.org/drawingml/2006/main" xmlns:r="http://schemas.openxmlformats.org/officeDocument/2006/relationships" xmlns:p="http://schemas.openxmlformats.org/presentationml/2006/main">
  <p:tag name="TIMING" val="|44.2|17|9.4|16.4|13.2|16"/>
</p:tagLst>
</file>

<file path=ppt/tags/tag4.xml><?xml version="1.0" encoding="utf-8"?>
<p:tagLst xmlns:a="http://schemas.openxmlformats.org/drawingml/2006/main" xmlns:r="http://schemas.openxmlformats.org/officeDocument/2006/relationships" xmlns:p="http://schemas.openxmlformats.org/presentationml/2006/main">
  <p:tag name="TIMING" val="|44.2|17|9.4|16.4|13.2|16"/>
</p:tagLst>
</file>

<file path=ppt/tags/tag5.xml><?xml version="1.0" encoding="utf-8"?>
<p:tagLst xmlns:a="http://schemas.openxmlformats.org/drawingml/2006/main" xmlns:r="http://schemas.openxmlformats.org/officeDocument/2006/relationships" xmlns:p="http://schemas.openxmlformats.org/presentationml/2006/main">
  <p:tag name="TIMING" val="|44.2|17|9.4|16.4|13.2|16"/>
</p:tagLst>
</file>

<file path=ppt/tags/tag6.xml><?xml version="1.0" encoding="utf-8"?>
<p:tagLst xmlns:a="http://schemas.openxmlformats.org/drawingml/2006/main" xmlns:r="http://schemas.openxmlformats.org/officeDocument/2006/relationships" xmlns:p="http://schemas.openxmlformats.org/presentationml/2006/main">
  <p:tag name="TIMING" val="|44.2|17|9.4|16.4|13.2|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7652</TotalTime>
  <Words>5061</Words>
  <Application>Microsoft Office PowerPoint</Application>
  <PresentationFormat>On-screen Show (4:3)</PresentationFormat>
  <Paragraphs>1285</Paragraphs>
  <Slides>72</Slides>
  <Notes>20</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72</vt:i4>
      </vt:variant>
    </vt:vector>
  </HeadingPairs>
  <TitlesOfParts>
    <vt:vector size="86" baseType="lpstr">
      <vt:lpstr>MS PGothic</vt:lpstr>
      <vt:lpstr>MS PGothic</vt:lpstr>
      <vt:lpstr>Arial</vt:lpstr>
      <vt:lpstr>Arial Narrow</vt:lpstr>
      <vt:lpstr>Calibri</vt:lpstr>
      <vt:lpstr>Comic Sans MS</vt:lpstr>
      <vt:lpstr>Courier New</vt:lpstr>
      <vt:lpstr>Gill Sans MT</vt:lpstr>
      <vt:lpstr>MS Mincho</vt:lpstr>
      <vt:lpstr>Symbol</vt:lpstr>
      <vt:lpstr>Tahoma</vt:lpstr>
      <vt:lpstr>Times New Roman</vt:lpstr>
      <vt:lpstr>Wingdings</vt:lpstr>
      <vt:lpstr>Office Theme</vt:lpstr>
      <vt:lpstr>Transport Layer and Data Center TCP</vt:lpstr>
      <vt:lpstr>Administrivia</vt:lpstr>
      <vt:lpstr>Goals for Today</vt:lpstr>
      <vt:lpstr>Transport Layer: Services/Protocols</vt:lpstr>
      <vt:lpstr>Transport Layer: Services/Protocols</vt:lpstr>
      <vt:lpstr>Transport Layer: Services/Protocols</vt:lpstr>
      <vt:lpstr>Goals for Today</vt:lpstr>
      <vt:lpstr>Transport Layer</vt:lpstr>
      <vt:lpstr>Transport Layer: Services/Protocols</vt:lpstr>
      <vt:lpstr>Socket Programming w/ UDP</vt:lpstr>
      <vt:lpstr>Socket Programming w/ UDP</vt:lpstr>
      <vt:lpstr>Socket Programming w/ TCP</vt:lpstr>
      <vt:lpstr>Socket Programming w/ TCP</vt:lpstr>
      <vt:lpstr>Goals for Today</vt:lpstr>
      <vt:lpstr>UDP: Connectionless Transport</vt:lpstr>
      <vt:lpstr>UDP: Connectionless Transport</vt:lpstr>
      <vt:lpstr>Internet checksum: example</vt:lpstr>
      <vt:lpstr>Goals for Today</vt:lpstr>
      <vt:lpstr>Principles of Reliable Transport</vt:lpstr>
      <vt:lpstr>Principles of Reliable Transport</vt:lpstr>
      <vt:lpstr>Principles of Reliable Transport</vt:lpstr>
      <vt:lpstr>Principles of Reliable Transport</vt:lpstr>
      <vt:lpstr>TCP: Reliable Transport</vt:lpstr>
      <vt:lpstr>TCP: Reliable Transport</vt:lpstr>
      <vt:lpstr>TCP: Reliable Transport</vt:lpstr>
      <vt:lpstr>TCP: Reliable Transport</vt:lpstr>
      <vt:lpstr>TCP: Reliable Transport</vt:lpstr>
      <vt:lpstr>TCP: Reliable Transport</vt:lpstr>
      <vt:lpstr>TCP: Reliable Transport</vt:lpstr>
      <vt:lpstr>TCP: Reliable Transport</vt:lpstr>
      <vt:lpstr>TCP: Reliable Transport</vt:lpstr>
      <vt:lpstr>TCP: Reliable Transport</vt:lpstr>
      <vt:lpstr>TCP: Reliable Transport</vt:lpstr>
      <vt:lpstr>TCP: Reliable Transport</vt:lpstr>
      <vt:lpstr>TCP: Reliable Transport</vt:lpstr>
      <vt:lpstr>TCP: Reliable Transport</vt:lpstr>
      <vt:lpstr>TCP: Reliable Transport</vt:lpstr>
      <vt:lpstr>TCP: Reliable Transport</vt:lpstr>
      <vt:lpstr>Reliable Transport</vt:lpstr>
      <vt:lpstr>TCP: Reliable Transport</vt:lpstr>
      <vt:lpstr>TCP: Reliable Transport</vt:lpstr>
      <vt:lpstr>TCP: Reliable Transport</vt:lpstr>
      <vt:lpstr>TCP: Reliable Transport</vt:lpstr>
      <vt:lpstr>TCP: Reliable Transport</vt:lpstr>
      <vt:lpstr>TCP: Reliable Transport</vt:lpstr>
      <vt:lpstr>TCP: Reliable Transport</vt:lpstr>
      <vt:lpstr>TCP: Reliable Transport</vt:lpstr>
      <vt:lpstr>Goals for Today</vt:lpstr>
      <vt:lpstr>Principles of Congestion Control</vt:lpstr>
      <vt:lpstr>Principles of Congestion Control</vt:lpstr>
      <vt:lpstr>TCP Congestion Control</vt:lpstr>
      <vt:lpstr>TCP Congestion Control</vt:lpstr>
      <vt:lpstr>TCP Congestion Control</vt:lpstr>
      <vt:lpstr>TCP Congestion Control</vt:lpstr>
      <vt:lpstr>TCP Congestion Control</vt:lpstr>
      <vt:lpstr>TCP Congestion Control</vt:lpstr>
      <vt:lpstr>TCP Congestion Control</vt:lpstr>
      <vt:lpstr>TCP Congestion Control</vt:lpstr>
      <vt:lpstr>TCP Congestion Control</vt:lpstr>
      <vt:lpstr>TCP Throughput</vt:lpstr>
      <vt:lpstr>TCP over “long, fat pipes”</vt:lpstr>
      <vt:lpstr>Goals for Today</vt:lpstr>
      <vt:lpstr>TCP Throughput Collapse</vt:lpstr>
      <vt:lpstr>Cluster-based Storage Systems</vt:lpstr>
      <vt:lpstr>Link idle time due to timeouts</vt:lpstr>
      <vt:lpstr>TCP Throughput Collapse: Incast</vt:lpstr>
      <vt:lpstr>TCP: data-driven loss recovery </vt:lpstr>
      <vt:lpstr>TCP: timeout-driven loss recovery</vt:lpstr>
      <vt:lpstr>TCP: Loss recovery comparison</vt:lpstr>
      <vt:lpstr>TCP Throughput Collapse Summary</vt:lpstr>
      <vt:lpstr>Perspective</vt:lpstr>
      <vt:lpstr>Before Next time</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147</cp:revision>
  <dcterms:created xsi:type="dcterms:W3CDTF">2011-03-13T12:50:14Z</dcterms:created>
  <dcterms:modified xsi:type="dcterms:W3CDTF">2017-02-06T18:11:33Z</dcterms:modified>
</cp:coreProperties>
</file>