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.xml" ContentType="application/vnd.openxmlformats-officedocument.presentationml.tags+xml"/>
  <Override PartName="/ppt/notesSlides/notesSlide14.xml" ContentType="application/vnd.openxmlformats-officedocument.presentationml.notesSlide+xml"/>
  <Override PartName="/ppt/tags/tag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4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256" r:id="rId2"/>
    <p:sldId id="585" r:id="rId3"/>
    <p:sldId id="586" r:id="rId4"/>
    <p:sldId id="582" r:id="rId5"/>
    <p:sldId id="455" r:id="rId6"/>
    <p:sldId id="557" r:id="rId7"/>
    <p:sldId id="559" r:id="rId8"/>
    <p:sldId id="561" r:id="rId9"/>
    <p:sldId id="562" r:id="rId10"/>
    <p:sldId id="563" r:id="rId11"/>
    <p:sldId id="564" r:id="rId12"/>
    <p:sldId id="565" r:id="rId13"/>
    <p:sldId id="566" r:id="rId14"/>
    <p:sldId id="567" r:id="rId15"/>
    <p:sldId id="568" r:id="rId16"/>
    <p:sldId id="569" r:id="rId17"/>
    <p:sldId id="570" r:id="rId18"/>
    <p:sldId id="571" r:id="rId19"/>
    <p:sldId id="572" r:id="rId20"/>
    <p:sldId id="573" r:id="rId21"/>
    <p:sldId id="574" r:id="rId22"/>
    <p:sldId id="575" r:id="rId23"/>
    <p:sldId id="576" r:id="rId24"/>
    <p:sldId id="577" r:id="rId25"/>
    <p:sldId id="578" r:id="rId26"/>
    <p:sldId id="579" r:id="rId27"/>
    <p:sldId id="580" r:id="rId28"/>
    <p:sldId id="581" r:id="rId29"/>
    <p:sldId id="450" r:id="rId30"/>
    <p:sldId id="583" r:id="rId31"/>
    <p:sldId id="488" r:id="rId32"/>
    <p:sldId id="489" r:id="rId33"/>
    <p:sldId id="490" r:id="rId34"/>
    <p:sldId id="491" r:id="rId35"/>
    <p:sldId id="492" r:id="rId36"/>
    <p:sldId id="493" r:id="rId37"/>
    <p:sldId id="494" r:id="rId38"/>
    <p:sldId id="584" r:id="rId39"/>
    <p:sldId id="512" r:id="rId40"/>
    <p:sldId id="513" r:id="rId41"/>
    <p:sldId id="514" r:id="rId42"/>
    <p:sldId id="515" r:id="rId43"/>
    <p:sldId id="516" r:id="rId44"/>
    <p:sldId id="517" r:id="rId45"/>
    <p:sldId id="518" r:id="rId46"/>
    <p:sldId id="519" r:id="rId47"/>
    <p:sldId id="520" r:id="rId48"/>
    <p:sldId id="521" r:id="rId49"/>
    <p:sldId id="522" r:id="rId50"/>
    <p:sldId id="523" r:id="rId51"/>
    <p:sldId id="524" r:id="rId52"/>
    <p:sldId id="525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9"/>
    <a:srgbClr val="FFFF66"/>
    <a:srgbClr val="B41B1D"/>
    <a:srgbClr val="575757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74" autoAdjust="0"/>
  </p:normalViewPr>
  <p:slideViewPr>
    <p:cSldViewPr snapToGrid="0" snapToObjects="1">
      <p:cViewPr>
        <p:scale>
          <a:sx n="64" d="100"/>
          <a:sy n="64" d="100"/>
        </p:scale>
        <p:origin x="1353" y="483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8772-0606-C348-9152-88923EF61D7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19041-1A58-5848-983A-F7DEF26E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A5CDB9-2B4D-5F4D-88AF-F665B07A3A98}" type="slidenum">
              <a:rPr lang="en-US"/>
              <a:pPr/>
              <a:t>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1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2BE7402-D20A-4430-A608-5596CA4A72C8}" type="slidenum">
              <a:rPr lang="en-US" altLang="en-US" sz="1300">
                <a:latin typeface="Times New Roman" panose="02020603050405020304" pitchFamily="18" charset="0"/>
              </a:rPr>
              <a:pPr/>
              <a:t>12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465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A880F17-F7C2-44C9-ABBD-06975F0B3E8C}" type="slidenum">
              <a:rPr lang="en-US" altLang="en-US" sz="1300">
                <a:latin typeface="Times New Roman" panose="02020603050405020304" pitchFamily="18" charset="0"/>
              </a:rPr>
              <a:pPr/>
              <a:t>13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09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6D7CEB3-531B-4528-9E06-9DD93CBBED9C}" type="slidenum">
              <a:rPr lang="en-US" altLang="en-US" sz="1300">
                <a:latin typeface="Times New Roman" panose="02020603050405020304" pitchFamily="18" charset="0"/>
              </a:rPr>
              <a:pPr/>
              <a:t>14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570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91FD8B0-107E-4BB5-AAD7-58EF360A5129}" type="slidenum">
              <a:rPr lang="en-US" altLang="en-US" sz="1300">
                <a:latin typeface="Times New Roman" panose="02020603050405020304" pitchFamily="18" charset="0"/>
              </a:rPr>
              <a:pPr/>
              <a:t>15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38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0BDB4-5FE0-CC4F-AB76-0867127B2A0A}" type="slidenum">
              <a:rPr lang="en-US"/>
              <a:pPr/>
              <a:t>17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6762" cy="343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18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0BDB4-5FE0-CC4F-AB76-0867127B2A0A}" type="slidenum">
              <a:rPr lang="en-US"/>
              <a:pPr/>
              <a:t>30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6762" cy="343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782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82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D69EEF7-C40F-4409-A21E-5E16EAA0F523}" type="slidenum">
              <a:rPr lang="en-US" altLang="en-US" sz="1300">
                <a:latin typeface="Times New Roman" panose="02020603050405020304" pitchFamily="18" charset="0"/>
              </a:rPr>
              <a:pPr/>
              <a:t>31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2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41B778C-DD5C-4989-9487-939E39EB022D}" type="slidenum">
              <a:rPr lang="en-US" altLang="en-US" sz="1300">
                <a:latin typeface="Times New Roman" panose="02020603050405020304" pitchFamily="18" charset="0"/>
              </a:rPr>
              <a:pPr/>
              <a:t>32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7905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9CD00E0-1094-4442-845D-C120C9A9AEA0}" type="slidenum">
              <a:rPr lang="en-US" altLang="en-US" sz="1300">
                <a:latin typeface="Times New Roman" panose="02020603050405020304" pitchFamily="18" charset="0"/>
              </a:rPr>
              <a:pPr/>
              <a:t>33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00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4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ABCF023-EEB4-45CE-A5E6-4D555C5A3C70}" type="slidenum">
              <a:rPr lang="en-US" altLang="en-US" sz="1300">
                <a:latin typeface="Times New Roman" panose="02020603050405020304" pitchFamily="18" charset="0"/>
              </a:rPr>
              <a:pPr/>
              <a:t>34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28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0BDB4-5FE0-CC4F-AB76-0867127B2A0A}" type="slidenum">
              <a:rPr lang="en-US"/>
              <a:pPr/>
              <a:t>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6762" cy="343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777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E896968-F379-4716-B04D-A3315137D244}" type="slidenum">
              <a:rPr lang="en-US" altLang="en-US" sz="1300">
                <a:latin typeface="Times New Roman" panose="02020603050405020304" pitchFamily="18" charset="0"/>
              </a:rPr>
              <a:pPr/>
              <a:t>35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494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8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8BE48BC-78DB-49DE-8EE1-A7234F0CBEFA}" type="slidenum">
              <a:rPr lang="en-US" altLang="en-US" sz="1300">
                <a:latin typeface="Times New Roman" panose="02020603050405020304" pitchFamily="18" charset="0"/>
              </a:rPr>
              <a:pPr/>
              <a:t>36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242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50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B7C8B49-399A-478D-9428-E418C2BB2EB4}" type="slidenum">
              <a:rPr lang="en-US" altLang="en-US" sz="1300">
                <a:latin typeface="Times New Roman" panose="02020603050405020304" pitchFamily="18" charset="0"/>
              </a:rPr>
              <a:pPr/>
              <a:t>37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47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0BDB4-5FE0-CC4F-AB76-0867127B2A0A}" type="slidenum">
              <a:rPr lang="en-US"/>
              <a:pPr/>
              <a:t>38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6762" cy="343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891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87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46A53A8-8E90-421C-9F4B-CB779FD00BB4}" type="slidenum">
              <a:rPr lang="en-US" altLang="en-US" sz="1300">
                <a:latin typeface="Times New Roman" panose="02020603050405020304" pitchFamily="18" charset="0"/>
              </a:rPr>
              <a:pPr/>
              <a:t>39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033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89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339CF33-99D5-4835-942D-00C9CFF2E6B7}" type="slidenum">
              <a:rPr lang="en-US" altLang="en-US" sz="1300">
                <a:latin typeface="Times New Roman" panose="02020603050405020304" pitchFamily="18" charset="0"/>
              </a:rPr>
              <a:pPr/>
              <a:t>40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0902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1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6529A1-EC88-449C-BC91-54697D7278A7}" type="slidenum">
              <a:rPr lang="en-US" altLang="en-US" sz="1300">
                <a:latin typeface="Times New Roman" panose="02020603050405020304" pitchFamily="18" charset="0"/>
              </a:rPr>
              <a:pPr/>
              <a:t>41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1470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3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3AC7831-83F0-4C5F-A791-99FA05524862}" type="slidenum">
              <a:rPr lang="en-US" altLang="en-US" sz="1300">
                <a:latin typeface="Times New Roman" panose="02020603050405020304" pitchFamily="18" charset="0"/>
              </a:rPr>
              <a:pPr/>
              <a:t>42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2030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5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25762AC-F961-4CE5-9011-4FDF5A8967F5}" type="slidenum">
              <a:rPr lang="en-US" altLang="en-US" sz="1300">
                <a:latin typeface="Times New Roman" panose="02020603050405020304" pitchFamily="18" charset="0"/>
              </a:rPr>
              <a:pPr/>
              <a:t>43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2437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7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6BBD887-88E9-441E-8B41-B304EFC7C883}" type="slidenum">
              <a:rPr lang="en-US" altLang="en-US" sz="1300">
                <a:latin typeface="Times New Roman" panose="02020603050405020304" pitchFamily="18" charset="0"/>
              </a:rPr>
              <a:pPr/>
              <a:t>44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00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9D7D819-271A-44F5-84E8-8888DC0D07FA}" type="slidenum">
              <a:rPr lang="en-US" altLang="en-US" sz="1300">
                <a:latin typeface="Times New Roman" panose="02020603050405020304" pitchFamily="18" charset="0"/>
              </a:rPr>
              <a:pPr/>
              <a:t>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6824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9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5B39DB1-7817-476A-821D-D85AE7775A50}" type="slidenum">
              <a:rPr lang="en-US" altLang="en-US" sz="1300">
                <a:latin typeface="Times New Roman" panose="02020603050405020304" pitchFamily="18" charset="0"/>
              </a:rPr>
              <a:pPr/>
              <a:t>45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5758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1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DB7172D-12CA-4819-8A40-512C390AAFDE}" type="slidenum">
              <a:rPr lang="en-US" altLang="en-US" sz="1300">
                <a:latin typeface="Times New Roman" panose="02020603050405020304" pitchFamily="18" charset="0"/>
              </a:rPr>
              <a:pPr/>
              <a:t>46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072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3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D417FC8-49C9-4A3B-8E2F-95F77E7E9B98}" type="slidenum">
              <a:rPr lang="en-US" altLang="en-US" sz="1300">
                <a:latin typeface="Times New Roman" panose="02020603050405020304" pitchFamily="18" charset="0"/>
              </a:rPr>
              <a:pPr/>
              <a:t>47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647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5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FB7C60C-4302-474D-910C-100015E56E84}" type="slidenum">
              <a:rPr lang="en-US" altLang="en-US" sz="1300">
                <a:latin typeface="Times New Roman" panose="02020603050405020304" pitchFamily="18" charset="0"/>
              </a:rPr>
              <a:pPr/>
              <a:t>48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349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7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B2C77B0-13D8-40C9-82A2-B7F44C5DFEA9}" type="slidenum">
              <a:rPr lang="en-US" altLang="en-US" sz="1300">
                <a:latin typeface="Times New Roman" panose="02020603050405020304" pitchFamily="18" charset="0"/>
              </a:rPr>
              <a:pPr/>
              <a:t>49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269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9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7C4CC3F-9FCA-4CC3-80D5-07A5BD66740E}" type="slidenum">
              <a:rPr lang="en-US" altLang="en-US" sz="1300">
                <a:latin typeface="Times New Roman" panose="02020603050405020304" pitchFamily="18" charset="0"/>
              </a:rPr>
              <a:pPr/>
              <a:t>50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0651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1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B22F682-B280-41AB-A254-47C12943B63A}" type="slidenum">
              <a:rPr lang="en-US" altLang="en-US" sz="1300">
                <a:latin typeface="Times New Roman" panose="02020603050405020304" pitchFamily="18" charset="0"/>
              </a:rPr>
              <a:pPr/>
              <a:t>51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89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AEBCD4D-9A23-49BC-9057-76D2D56582B1}" type="slidenum">
              <a:rPr lang="en-US" altLang="en-US" sz="1300">
                <a:latin typeface="Times New Roman" panose="02020603050405020304" pitchFamily="18" charset="0"/>
              </a:rPr>
              <a:pPr/>
              <a:t>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91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706E3A3-7029-46E5-8BE5-2BC234738C96}" type="slidenum">
              <a:rPr lang="en-US" altLang="en-US" sz="1300">
                <a:latin typeface="Times New Roman" panose="02020603050405020304" pitchFamily="18" charset="0"/>
              </a:rPr>
              <a:pPr/>
              <a:t>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227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C911D63-D8D5-43C4-A0A7-F3B9D6A989E0}" type="slidenum">
              <a:rPr lang="en-US" altLang="en-US" sz="1300">
                <a:latin typeface="Times New Roman" panose="02020603050405020304" pitchFamily="18" charset="0"/>
              </a:rPr>
              <a:pPr/>
              <a:t>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714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7869E5E-89CD-4EC3-95C8-B02D59CE6C42}" type="slidenum">
              <a:rPr lang="en-US" altLang="en-US" sz="1300">
                <a:latin typeface="Times New Roman" panose="02020603050405020304" pitchFamily="18" charset="0"/>
              </a:rPr>
              <a:pPr/>
              <a:t>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030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ED6074E-52B0-4F3C-A889-D0A43666B034}" type="slidenum">
              <a:rPr lang="en-US" altLang="en-US" sz="1300">
                <a:latin typeface="Times New Roman" panose="02020603050405020304" pitchFamily="18" charset="0"/>
              </a:rPr>
              <a:pPr/>
              <a:t>10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89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AC0B25D-C199-457D-B81D-6C48735DFA20}" type="slidenum">
              <a:rPr lang="en-US" altLang="en-US" sz="1300">
                <a:latin typeface="Times New Roman" panose="02020603050405020304" pitchFamily="18" charset="0"/>
              </a:rPr>
              <a:pPr/>
              <a:t>11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1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89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6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512E4-8315-40B7-BBC4-8787343D7068}" type="datetime1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83F3CE43-3F62-49BC-BAAC-CE99381F41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646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8A8DD-3C80-4A06-AC8C-151E407BDA64}" type="datetime1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BBF9FAA0-C2AD-4DE5-B6EE-36F3725FD7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996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C1FC5-ACE4-4ADA-97AC-782713B765E4}" type="datetime1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871719D1-3152-422A-B29A-9AA425E590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72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" y="852714"/>
            <a:ext cx="8799285" cy="52734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516911" y="0"/>
            <a:ext cx="2667000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  <a:solidFill>
            <a:srgbClr val="B41B1D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4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04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4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22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8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8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429" y="816430"/>
            <a:ext cx="8817428" cy="5309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26B9A-0B58-3440-8916-C6A5286BE8E6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  <a:prstGeom prst="rect">
            <a:avLst/>
          </a:prstGeom>
          <a:solidFill>
            <a:srgbClr val="B41B1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1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  <p:sldLayoutId id="2147483664" r:id="rId1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Layer and Socket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199"/>
            <a:ext cx="7909560" cy="23016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Hakim </a:t>
            </a:r>
            <a:r>
              <a:rPr lang="en-US" sz="4000" dirty="0" err="1" smtClean="0"/>
              <a:t>Weatherspoon</a:t>
            </a:r>
            <a:endParaRPr lang="en-US" sz="4000" dirty="0" smtClean="0"/>
          </a:p>
          <a:p>
            <a:r>
              <a:rPr lang="en-US" sz="2800" dirty="0" smtClean="0"/>
              <a:t>Associate </a:t>
            </a:r>
            <a:r>
              <a:rPr lang="en-US" sz="2800" dirty="0" smtClean="0"/>
              <a:t>Professor, </a:t>
            </a:r>
            <a:r>
              <a:rPr lang="en-US" sz="2800" dirty="0" err="1" smtClean="0"/>
              <a:t>Dept</a:t>
            </a:r>
            <a:r>
              <a:rPr lang="en-US" sz="2800" dirty="0" smtClean="0"/>
              <a:t> of Computer Science</a:t>
            </a:r>
          </a:p>
          <a:p>
            <a:r>
              <a:rPr lang="en-US" sz="2800" dirty="0" smtClean="0"/>
              <a:t>CS 5413: High Performance Systems and Networking</a:t>
            </a:r>
          </a:p>
          <a:p>
            <a:r>
              <a:rPr lang="en-US" sz="2800" dirty="0" smtClean="0"/>
              <a:t>February</a:t>
            </a:r>
            <a:r>
              <a:rPr lang="en-US" sz="2800" dirty="0" smtClean="0"/>
              <a:t> 3, 2017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54" y="6314831"/>
            <a:ext cx="9264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Slides used and adapted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judiciously from Computer Networking, A Top-Down Approach</a:t>
            </a:r>
          </a:p>
        </p:txBody>
      </p:sp>
    </p:spTree>
    <p:extLst>
      <p:ext uri="{BB962C8B-B14F-4D97-AF65-F5344CB8AC3E}">
        <p14:creationId xmlns:p14="http://schemas.microsoft.com/office/powerpoint/2010/main" val="26899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8475" y="1365250"/>
            <a:ext cx="4021138" cy="4648200"/>
          </a:xfrm>
        </p:spPr>
        <p:txBody>
          <a:bodyPr/>
          <a:lstStyle/>
          <a:p>
            <a:r>
              <a:rPr lang="en-US" altLang="en-US" sz="2400" smtClean="0"/>
              <a:t>to receive messages, process  must have </a:t>
            </a:r>
            <a:r>
              <a:rPr lang="en-US" altLang="en-US" sz="2400" i="1" smtClean="0">
                <a:solidFill>
                  <a:srgbClr val="CC0000"/>
                </a:solidFill>
              </a:rPr>
              <a:t>identifier</a:t>
            </a:r>
          </a:p>
          <a:p>
            <a:r>
              <a:rPr lang="en-US" altLang="en-US" sz="2400" smtClean="0"/>
              <a:t>host device has unique 32-bit IP address</a:t>
            </a:r>
          </a:p>
          <a:p>
            <a:r>
              <a:rPr lang="en-US" altLang="en-US" sz="2400" i="1" u="sng" smtClean="0">
                <a:solidFill>
                  <a:srgbClr val="CC0000"/>
                </a:solidFill>
              </a:rPr>
              <a:t>Q:</a:t>
            </a:r>
            <a:r>
              <a:rPr lang="en-US" altLang="en-US" sz="2400" smtClean="0"/>
              <a:t> does  IP address of host on which process runs suffice for identifying the process?</a:t>
            </a:r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719638" y="1357313"/>
            <a:ext cx="4125912" cy="5218112"/>
          </a:xfrm>
          <a:noFill/>
        </p:spPr>
        <p:txBody>
          <a:bodyPr/>
          <a:lstStyle/>
          <a:p>
            <a:r>
              <a:rPr lang="en-US" altLang="en-US" sz="2400" i="1" dirty="0" smtClean="0">
                <a:solidFill>
                  <a:srgbClr val="CC0000"/>
                </a:solidFill>
              </a:rPr>
              <a:t>identifier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/>
              <a:t>includes both </a:t>
            </a:r>
            <a:r>
              <a:rPr lang="en-US" altLang="en-US" sz="2400" dirty="0" smtClean="0">
                <a:solidFill>
                  <a:srgbClr val="CC0000"/>
                </a:solidFill>
              </a:rPr>
              <a:t>IP address</a:t>
            </a:r>
            <a:r>
              <a:rPr lang="en-US" altLang="en-US" sz="2400" dirty="0" smtClean="0"/>
              <a:t> and </a:t>
            </a:r>
            <a:r>
              <a:rPr lang="en-US" altLang="en-US" sz="2400" dirty="0" smtClean="0">
                <a:solidFill>
                  <a:srgbClr val="CC0000"/>
                </a:solidFill>
              </a:rPr>
              <a:t>port numbers</a:t>
            </a:r>
            <a:r>
              <a:rPr lang="en-US" altLang="en-US" sz="2400" dirty="0" smtClean="0"/>
              <a:t> associated with process on host.</a:t>
            </a:r>
          </a:p>
          <a:p>
            <a:r>
              <a:rPr lang="en-US" altLang="en-US" sz="2400" dirty="0" smtClean="0"/>
              <a:t>example port numbers:</a:t>
            </a:r>
          </a:p>
          <a:p>
            <a:pPr lvl="1"/>
            <a:r>
              <a:rPr lang="en-US" altLang="en-US" sz="2000" dirty="0" smtClean="0"/>
              <a:t>HTTP server: 80</a:t>
            </a:r>
          </a:p>
          <a:p>
            <a:pPr lvl="1"/>
            <a:r>
              <a:rPr lang="en-US" altLang="en-US" sz="2000" dirty="0" smtClean="0"/>
              <a:t>mail server: 25</a:t>
            </a:r>
          </a:p>
          <a:p>
            <a:r>
              <a:rPr lang="en-US" altLang="en-US" sz="2400" dirty="0" smtClean="0"/>
              <a:t>to send HTTP message to www.cs.cornell.edu web server:</a:t>
            </a:r>
          </a:p>
          <a:p>
            <a:pPr lvl="1"/>
            <a:r>
              <a:rPr lang="en-US" altLang="en-US" sz="2000" dirty="0" smtClean="0">
                <a:solidFill>
                  <a:srgbClr val="CC0000"/>
                </a:solidFill>
              </a:rPr>
              <a:t>IP address:</a:t>
            </a:r>
            <a:r>
              <a:rPr lang="en-US" altLang="en-US" sz="2000" dirty="0" smtClean="0">
                <a:solidFill>
                  <a:schemeClr val="accent2"/>
                </a:solidFill>
              </a:rPr>
              <a:t> </a:t>
            </a:r>
            <a:r>
              <a:rPr lang="en-US" altLang="en-US" sz="2000" dirty="0" smtClean="0"/>
              <a:t>132.236.207.20p</a:t>
            </a:r>
            <a:endParaRPr lang="en-US" altLang="en-US" sz="2000" dirty="0" smtClean="0"/>
          </a:p>
          <a:p>
            <a:pPr lvl="1"/>
            <a:r>
              <a:rPr lang="en-US" altLang="en-US" sz="2000" dirty="0" smtClean="0">
                <a:solidFill>
                  <a:srgbClr val="CC0000"/>
                </a:solidFill>
              </a:rPr>
              <a:t>port number:</a:t>
            </a:r>
            <a:r>
              <a:rPr lang="en-US" altLang="en-US" sz="2000" dirty="0" smtClean="0">
                <a:solidFill>
                  <a:schemeClr val="accent2"/>
                </a:solidFill>
              </a:rPr>
              <a:t> </a:t>
            </a:r>
            <a:r>
              <a:rPr lang="en-US" altLang="en-US" sz="2000" dirty="0" smtClean="0"/>
              <a:t>80</a:t>
            </a:r>
          </a:p>
          <a:p>
            <a:pPr marL="0" indent="0">
              <a:buNone/>
            </a:pPr>
            <a:endParaRPr lang="en-US" altLang="en-US" sz="2400" dirty="0" smtClean="0"/>
          </a:p>
        </p:txBody>
      </p:sp>
      <p:sp>
        <p:nvSpPr>
          <p:cNvPr id="43020" name="Rectangle 3"/>
          <p:cNvSpPr>
            <a:spLocks noChangeArrowheads="1"/>
          </p:cNvSpPr>
          <p:nvPr/>
        </p:nvSpPr>
        <p:spPr bwMode="auto">
          <a:xfrm>
            <a:off x="5862" y="5087938"/>
            <a:ext cx="40211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lnSpc>
                <a:spcPct val="85000"/>
              </a:lnSpc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 i="1" u="sng" dirty="0">
                <a:solidFill>
                  <a:srgbClr val="CC0000"/>
                </a:solidFill>
                <a:latin typeface="Gill Sans MT" panose="020B0502020104020203" pitchFamily="34" charset="0"/>
              </a:rPr>
              <a:t>A:</a:t>
            </a:r>
            <a:r>
              <a:rPr lang="en-US" altLang="en-US" sz="2400" dirty="0">
                <a:latin typeface="Gill Sans MT" panose="020B0502020104020203" pitchFamily="34" charset="0"/>
              </a:rPr>
              <a:t> no, </a:t>
            </a:r>
            <a:r>
              <a:rPr lang="en-US" altLang="en-US" sz="2400" i="1" dirty="0">
                <a:latin typeface="Gill Sans MT" panose="020B0502020104020203" pitchFamily="34" charset="0"/>
              </a:rPr>
              <a:t>many</a:t>
            </a:r>
            <a:r>
              <a:rPr lang="en-US" altLang="en-US" sz="2400" dirty="0">
                <a:latin typeface="Gill Sans MT" panose="020B0502020104020203" pitchFamily="34" charset="0"/>
              </a:rPr>
              <a:t> processes can be running on same host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90524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Network Applications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6492" y="848658"/>
            <a:ext cx="6532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to identify network applications?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6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1650" y="1393825"/>
            <a:ext cx="3973513" cy="4648200"/>
          </a:xfrm>
        </p:spPr>
        <p:txBody>
          <a:bodyPr>
            <a:normAutofit fontScale="92500"/>
          </a:bodyPr>
          <a:lstStyle/>
          <a:p>
            <a:r>
              <a:rPr lang="en-US" altLang="en-US" sz="2400" smtClean="0">
                <a:solidFill>
                  <a:srgbClr val="CC0000"/>
                </a:solidFill>
              </a:rPr>
              <a:t>types of messages exchanged,</a:t>
            </a:r>
            <a:r>
              <a:rPr lang="en-US" altLang="en-US" sz="2400" smtClean="0"/>
              <a:t> </a:t>
            </a:r>
          </a:p>
          <a:p>
            <a:pPr lvl="1"/>
            <a:r>
              <a:rPr lang="en-US" altLang="en-US" smtClean="0"/>
              <a:t>e.g., request, response </a:t>
            </a:r>
          </a:p>
          <a:p>
            <a:r>
              <a:rPr lang="en-US" altLang="en-US" sz="2400" smtClean="0">
                <a:solidFill>
                  <a:srgbClr val="CC0000"/>
                </a:solidFill>
              </a:rPr>
              <a:t>message syntax:</a:t>
            </a:r>
          </a:p>
          <a:p>
            <a:pPr lvl="1"/>
            <a:r>
              <a:rPr lang="en-US" altLang="en-US" smtClean="0"/>
              <a:t>what fields in messages &amp; how fields are delineated</a:t>
            </a:r>
          </a:p>
          <a:p>
            <a:r>
              <a:rPr lang="en-US" altLang="en-US" sz="2400" smtClean="0">
                <a:solidFill>
                  <a:srgbClr val="CC0000"/>
                </a:solidFill>
              </a:rPr>
              <a:t>message semantics</a:t>
            </a:r>
            <a:r>
              <a:rPr lang="en-US" altLang="en-US" sz="2400" smtClean="0"/>
              <a:t> </a:t>
            </a:r>
          </a:p>
          <a:p>
            <a:pPr lvl="1"/>
            <a:r>
              <a:rPr lang="en-US" altLang="en-US" smtClean="0"/>
              <a:t>meaning of information in fields</a:t>
            </a:r>
          </a:p>
          <a:p>
            <a:r>
              <a:rPr lang="en-US" altLang="en-US" sz="2400" smtClean="0">
                <a:solidFill>
                  <a:srgbClr val="CC0000"/>
                </a:solidFill>
              </a:rPr>
              <a:t>rules</a:t>
            </a:r>
            <a:r>
              <a:rPr lang="en-US" altLang="en-US" sz="2400" smtClean="0"/>
              <a:t> for when and how processes send &amp; respond to messages</a:t>
            </a:r>
          </a:p>
        </p:txBody>
      </p:sp>
      <p:sp>
        <p:nvSpPr>
          <p:cNvPr id="440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7750" y="1408113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open protocols:</a:t>
            </a:r>
          </a:p>
          <a:p>
            <a:r>
              <a:rPr lang="en-US" altLang="en-US" sz="2400" smtClean="0"/>
              <a:t>defined in RFCs</a:t>
            </a:r>
          </a:p>
          <a:p>
            <a:r>
              <a:rPr lang="en-US" altLang="en-US" sz="2400" smtClean="0"/>
              <a:t>allows for interoperability</a:t>
            </a:r>
          </a:p>
          <a:p>
            <a:r>
              <a:rPr lang="en-US" altLang="en-US" sz="2400" smtClean="0"/>
              <a:t>e.g., HTTP, SMTP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proprietary protocols:</a:t>
            </a:r>
          </a:p>
          <a:p>
            <a:r>
              <a:rPr lang="en-US" altLang="en-US" sz="2400" smtClean="0"/>
              <a:t>e.g., Skype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Applications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5508" y="738894"/>
            <a:ext cx="4782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App-Layer protocols define: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0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9413" y="1141413"/>
            <a:ext cx="4316412" cy="27971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CC0000"/>
                </a:solidFill>
              </a:rPr>
              <a:t>data integrity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some apps (e.g., file transfer, web transactions) require 100% reliable data transfer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other apps (e.g., audio) can tolerate some loss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4813" y="3724275"/>
            <a:ext cx="3810000" cy="24431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CC0000"/>
                </a:solidFill>
              </a:rPr>
              <a:t>timing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some apps (e.g., Internet telephony, interactive games) require low delay to be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effective</a:t>
            </a:r>
            <a:r>
              <a:rPr lang="ja-JP" altLang="en-US" sz="2400" smtClean="0"/>
              <a:t>”</a:t>
            </a:r>
            <a:endParaRPr lang="en-US" altLang="en-US" sz="2400" smtClean="0"/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4905375" y="1101725"/>
            <a:ext cx="3935413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rgbClr val="CC0000"/>
                </a:solidFill>
                <a:latin typeface="Gill Sans MT" panose="020B0502020104020203" pitchFamily="34" charset="0"/>
              </a:rPr>
              <a:t>throughput</a:t>
            </a:r>
          </a:p>
          <a:p>
            <a:pPr>
              <a:lnSpc>
                <a:spcPct val="90000"/>
              </a:lnSpc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latin typeface="Gill Sans MT" panose="020B0502020104020203" pitchFamily="34" charset="0"/>
              </a:rPr>
              <a:t>some apps (e.g., multimedia) require minimum amount of throughput to be </a:t>
            </a:r>
            <a:r>
              <a:rPr lang="ja-JP" altLang="en-US" sz="2400">
                <a:latin typeface="Gill Sans MT" panose="020B0502020104020203" pitchFamily="34" charset="0"/>
              </a:rPr>
              <a:t>“</a:t>
            </a:r>
            <a:r>
              <a:rPr lang="en-US" altLang="ja-JP" sz="2400">
                <a:latin typeface="Gill Sans MT" panose="020B0502020104020203" pitchFamily="34" charset="0"/>
              </a:rPr>
              <a:t>effective</a:t>
            </a:r>
            <a:r>
              <a:rPr lang="ja-JP" altLang="en-US" sz="2400">
                <a:latin typeface="Gill Sans MT" panose="020B0502020104020203" pitchFamily="34" charset="0"/>
              </a:rPr>
              <a:t>”</a:t>
            </a:r>
            <a:endParaRPr lang="en-US" altLang="ja-JP" sz="2400">
              <a:latin typeface="Gill Sans MT" panose="020B0502020104020203" pitchFamily="34" charset="0"/>
            </a:endParaRPr>
          </a:p>
          <a:p>
            <a:pPr>
              <a:lnSpc>
                <a:spcPct val="90000"/>
              </a:lnSpc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latin typeface="Gill Sans MT" panose="020B0502020104020203" pitchFamily="34" charset="0"/>
              </a:rPr>
              <a:t>other apps (</a:t>
            </a:r>
            <a:r>
              <a:rPr lang="ja-JP" altLang="en-US" sz="2400">
                <a:latin typeface="Gill Sans MT" panose="020B0502020104020203" pitchFamily="34" charset="0"/>
              </a:rPr>
              <a:t>“</a:t>
            </a:r>
            <a:r>
              <a:rPr lang="en-US" altLang="ja-JP" sz="2400">
                <a:latin typeface="Gill Sans MT" panose="020B0502020104020203" pitchFamily="34" charset="0"/>
              </a:rPr>
              <a:t>elastic apps</a:t>
            </a:r>
            <a:r>
              <a:rPr lang="ja-JP" altLang="en-US" sz="2400">
                <a:latin typeface="Gill Sans MT" panose="020B0502020104020203" pitchFamily="34" charset="0"/>
              </a:rPr>
              <a:t>”</a:t>
            </a:r>
            <a:r>
              <a:rPr lang="en-US" altLang="ja-JP" sz="2400">
                <a:latin typeface="Gill Sans MT" panose="020B0502020104020203" pitchFamily="34" charset="0"/>
              </a:rPr>
              <a:t>) make use of whatever throughput they get </a:t>
            </a:r>
            <a:endParaRPr lang="en-US" altLang="en-US" sz="2400">
              <a:latin typeface="Gill Sans MT" panose="020B0502020104020203" pitchFamily="34" charset="0"/>
            </a:endParaRPr>
          </a:p>
        </p:txBody>
      </p:sp>
      <p:sp>
        <p:nvSpPr>
          <p:cNvPr id="45070" name="Rectangle 5"/>
          <p:cNvSpPr>
            <a:spLocks noChangeArrowheads="1"/>
          </p:cNvSpPr>
          <p:nvPr/>
        </p:nvSpPr>
        <p:spPr bwMode="auto">
          <a:xfrm>
            <a:off x="4959350" y="4554538"/>
            <a:ext cx="3935413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rgbClr val="CC0000"/>
                </a:solidFill>
                <a:latin typeface="Gill Sans MT" panose="020B0502020104020203" pitchFamily="34" charset="0"/>
              </a:rPr>
              <a:t>security</a:t>
            </a:r>
          </a:p>
          <a:p>
            <a:pPr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latin typeface="Gill Sans MT" panose="020B0502020104020203" pitchFamily="34" charset="0"/>
              </a:rPr>
              <a:t>encryption, data integrity, …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8001000" cy="685800"/>
          </a:xfrm>
          <a:prstGeom prst="rect">
            <a:avLst/>
          </a:prstGeom>
          <a:solidFill>
            <a:srgbClr val="B41B1D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Communicating Processes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Applications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25026" y="711203"/>
            <a:ext cx="8318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transport layer services does an app need?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69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Text Box 3"/>
          <p:cNvSpPr txBox="1">
            <a:spLocks noChangeArrowheads="1"/>
          </p:cNvSpPr>
          <p:nvPr/>
        </p:nvSpPr>
        <p:spPr bwMode="auto">
          <a:xfrm>
            <a:off x="171450" y="1749425"/>
            <a:ext cx="254158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application</a:t>
            </a:r>
            <a:endParaRPr lang="en-US" altLang="en-US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Web documents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real-time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stored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interactive games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text messaging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1142" name="Text Box 4"/>
          <p:cNvSpPr txBox="1">
            <a:spLocks noChangeArrowheads="1"/>
          </p:cNvSpPr>
          <p:nvPr/>
        </p:nvSpPr>
        <p:spPr bwMode="auto">
          <a:xfrm>
            <a:off x="2816225" y="1752600"/>
            <a:ext cx="15668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data loss</a:t>
            </a: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no loss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1143" name="Text Box 5"/>
          <p:cNvSpPr txBox="1">
            <a:spLocks noChangeArrowheads="1"/>
          </p:cNvSpPr>
          <p:nvPr/>
        </p:nvSpPr>
        <p:spPr bwMode="auto">
          <a:xfrm>
            <a:off x="4535488" y="1751013"/>
            <a:ext cx="25749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throughput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audio: 5kbps-1Mbps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video:10kbps-5Mbps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same as above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few kbps up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elastic</a:t>
            </a:r>
          </a:p>
        </p:txBody>
      </p:sp>
      <p:sp>
        <p:nvSpPr>
          <p:cNvPr id="91144" name="Text Box 6"/>
          <p:cNvSpPr txBox="1">
            <a:spLocks noChangeArrowheads="1"/>
          </p:cNvSpPr>
          <p:nvPr/>
        </p:nvSpPr>
        <p:spPr bwMode="auto">
          <a:xfrm>
            <a:off x="6935788" y="1752600"/>
            <a:ext cx="2062162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time sensitive</a:t>
            </a: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yes, 100</a:t>
            </a:r>
            <a:r>
              <a:rPr lang="ja-JP" altLang="en-US"/>
              <a:t>’</a:t>
            </a:r>
            <a:r>
              <a:rPr lang="en-US" altLang="ja-JP"/>
              <a:t>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yes, few secs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yes, 100</a:t>
            </a:r>
            <a:r>
              <a:rPr lang="ja-JP" altLang="en-US"/>
              <a:t>’</a:t>
            </a:r>
            <a:r>
              <a:rPr lang="en-US" altLang="ja-JP"/>
              <a:t>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yes and no</a:t>
            </a:r>
          </a:p>
        </p:txBody>
      </p:sp>
      <p:sp>
        <p:nvSpPr>
          <p:cNvPr id="91145" name="Line 7"/>
          <p:cNvSpPr>
            <a:spLocks noChangeShapeType="1"/>
          </p:cNvSpPr>
          <p:nvPr/>
        </p:nvSpPr>
        <p:spPr bwMode="auto">
          <a:xfrm flipV="1">
            <a:off x="884238" y="2133600"/>
            <a:ext cx="7562850" cy="95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Line 8"/>
          <p:cNvSpPr>
            <a:spLocks noChangeShapeType="1"/>
          </p:cNvSpPr>
          <p:nvPr/>
        </p:nvSpPr>
        <p:spPr bwMode="auto">
          <a:xfrm flipV="1">
            <a:off x="847725" y="2733675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/>
        </p:nvSpPr>
        <p:spPr bwMode="auto">
          <a:xfrm flipV="1">
            <a:off x="857250" y="3028950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/>
        </p:nvSpPr>
        <p:spPr bwMode="auto">
          <a:xfrm flipV="1">
            <a:off x="866775" y="3324225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/>
        </p:nvSpPr>
        <p:spPr bwMode="auto">
          <a:xfrm flipV="1">
            <a:off x="885825" y="3933825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/>
        </p:nvSpPr>
        <p:spPr bwMode="auto">
          <a:xfrm flipV="1">
            <a:off x="838200" y="4248150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/>
        </p:nvSpPr>
        <p:spPr bwMode="auto">
          <a:xfrm flipV="1">
            <a:off x="838200" y="4572000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/>
        </p:nvSpPr>
        <p:spPr bwMode="auto">
          <a:xfrm flipV="1">
            <a:off x="800100" y="4883150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Network Applications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5026" y="711203"/>
            <a:ext cx="8318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transport layer services does an app need?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0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33525"/>
            <a:ext cx="4095750" cy="46482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000099"/>
                </a:solidFill>
              </a:rPr>
              <a:t>TCP service:</a:t>
            </a:r>
          </a:p>
          <a:p>
            <a:pPr>
              <a:lnSpc>
                <a:spcPct val="75000"/>
              </a:lnSpc>
            </a:pPr>
            <a:r>
              <a:rPr lang="en-US" altLang="en-US" sz="2400" i="1" smtClean="0">
                <a:solidFill>
                  <a:srgbClr val="CC0000"/>
                </a:solidFill>
              </a:rPr>
              <a:t>reliable transport</a:t>
            </a:r>
            <a:r>
              <a:rPr lang="en-US" altLang="en-US" sz="2400" i="1" smtClean="0">
                <a:solidFill>
                  <a:schemeClr val="accent2"/>
                </a:solidFill>
              </a:rPr>
              <a:t> </a:t>
            </a:r>
            <a:r>
              <a:rPr lang="en-US" altLang="en-US" sz="2400" smtClean="0"/>
              <a:t>between sending and receiving process</a:t>
            </a:r>
            <a:endParaRPr lang="en-US" altLang="en-US" sz="2400" smtClean="0">
              <a:solidFill>
                <a:schemeClr val="accent2"/>
              </a:solidFill>
            </a:endParaRPr>
          </a:p>
          <a:p>
            <a:pPr>
              <a:lnSpc>
                <a:spcPct val="75000"/>
              </a:lnSpc>
            </a:pPr>
            <a:r>
              <a:rPr lang="en-US" altLang="en-US" sz="2400" i="1" smtClean="0">
                <a:solidFill>
                  <a:srgbClr val="CC0000"/>
                </a:solidFill>
              </a:rPr>
              <a:t>flow control:</a:t>
            </a:r>
            <a:r>
              <a:rPr lang="en-US" altLang="en-US" sz="2400" smtClean="0"/>
              <a:t> sender won</a:t>
            </a:r>
            <a:r>
              <a:rPr lang="ja-JP" altLang="en-US" sz="2400" smtClean="0"/>
              <a:t>’</a:t>
            </a:r>
            <a:r>
              <a:rPr lang="en-US" altLang="ja-JP" sz="2400" smtClean="0"/>
              <a:t>t overwhelm receiver </a:t>
            </a:r>
          </a:p>
          <a:p>
            <a:pPr>
              <a:lnSpc>
                <a:spcPct val="75000"/>
              </a:lnSpc>
            </a:pPr>
            <a:r>
              <a:rPr lang="en-US" altLang="en-US" sz="2400" i="1" smtClean="0">
                <a:solidFill>
                  <a:srgbClr val="CC0000"/>
                </a:solidFill>
              </a:rPr>
              <a:t>congestion control:</a:t>
            </a:r>
            <a:r>
              <a:rPr lang="en-US" altLang="en-US" sz="2400" smtClean="0"/>
              <a:t> throttle sender when network overloaded</a:t>
            </a:r>
          </a:p>
          <a:p>
            <a:pPr>
              <a:lnSpc>
                <a:spcPct val="75000"/>
              </a:lnSpc>
            </a:pPr>
            <a:r>
              <a:rPr lang="en-US" altLang="en-US" sz="2400" i="1" smtClean="0">
                <a:solidFill>
                  <a:srgbClr val="CC0000"/>
                </a:solidFill>
              </a:rPr>
              <a:t>does not provide:</a:t>
            </a:r>
            <a:r>
              <a:rPr lang="en-US" altLang="en-US" sz="2400" smtClean="0"/>
              <a:t> timing, minimum throughput guarantee, security</a:t>
            </a:r>
          </a:p>
          <a:p>
            <a:pPr>
              <a:lnSpc>
                <a:spcPct val="75000"/>
              </a:lnSpc>
            </a:pPr>
            <a:r>
              <a:rPr lang="en-US" altLang="en-US" sz="2400" i="1" smtClean="0">
                <a:solidFill>
                  <a:srgbClr val="CC0000"/>
                </a:solidFill>
              </a:rPr>
              <a:t>connection-oriented:</a:t>
            </a:r>
            <a:r>
              <a:rPr lang="en-US" altLang="en-US" sz="2400" smtClean="0"/>
              <a:t> setup required between client and server processes</a:t>
            </a:r>
          </a:p>
          <a:p>
            <a:pPr>
              <a:lnSpc>
                <a:spcPct val="75000"/>
              </a:lnSpc>
            </a:pPr>
            <a:endParaRPr lang="en-US" altLang="en-US" smtClean="0"/>
          </a:p>
        </p:txBody>
      </p:sp>
      <p:sp>
        <p:nvSpPr>
          <p:cNvPr id="9318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33925" y="1484313"/>
            <a:ext cx="3667125" cy="46482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dirty="0" smtClean="0">
                <a:solidFill>
                  <a:srgbClr val="000099"/>
                </a:solidFill>
              </a:rPr>
              <a:t>UDP service:</a:t>
            </a:r>
          </a:p>
          <a:p>
            <a:r>
              <a:rPr lang="en-US" altLang="en-US" sz="2400" i="1" dirty="0" smtClean="0">
                <a:solidFill>
                  <a:srgbClr val="CC0000"/>
                </a:solidFill>
              </a:rPr>
              <a:t>unreliable data transfer</a:t>
            </a:r>
            <a:r>
              <a:rPr lang="en-US" altLang="en-US" sz="2400" dirty="0" smtClean="0"/>
              <a:t> between sending and receiving process</a:t>
            </a:r>
          </a:p>
          <a:p>
            <a:r>
              <a:rPr lang="en-US" altLang="en-US" sz="2400" i="1" dirty="0" smtClean="0">
                <a:solidFill>
                  <a:srgbClr val="CC0000"/>
                </a:solidFill>
              </a:rPr>
              <a:t>does not provide:</a:t>
            </a:r>
            <a:r>
              <a:rPr lang="en-US" altLang="en-US" sz="2400" dirty="0" smtClean="0"/>
              <a:t> reliability, flow control, congestion control, timing, throughput guarantee, security, or connection setup, </a:t>
            </a:r>
          </a:p>
          <a:p>
            <a:endParaRPr lang="en-US" altLang="en-US" sz="24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u="sng" dirty="0" smtClean="0">
                <a:solidFill>
                  <a:srgbClr val="CC0000"/>
                </a:solidFill>
              </a:rPr>
              <a:t>Q:</a:t>
            </a:r>
            <a:r>
              <a:rPr lang="en-US" altLang="en-US" sz="2400" dirty="0" smtClean="0"/>
              <a:t> why bother?  Why is there a UDP?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Applications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6108" y="784854"/>
            <a:ext cx="4718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Transport Protocol Services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4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Text Box 3"/>
          <p:cNvSpPr txBox="1">
            <a:spLocks noChangeArrowheads="1"/>
          </p:cNvSpPr>
          <p:nvPr/>
        </p:nvSpPr>
        <p:spPr bwMode="auto">
          <a:xfrm>
            <a:off x="215900" y="1773238"/>
            <a:ext cx="28067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application</a:t>
            </a:r>
            <a:endParaRPr lang="en-US" altLang="en-US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remote terminal access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Web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streaming multimedia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Internet telephony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5238" name="Text Box 4"/>
          <p:cNvSpPr txBox="1">
            <a:spLocks noChangeArrowheads="1"/>
          </p:cNvSpPr>
          <p:nvPr/>
        </p:nvSpPr>
        <p:spPr bwMode="auto">
          <a:xfrm>
            <a:off x="3201988" y="1458913"/>
            <a:ext cx="2820987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application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layer protocol</a:t>
            </a: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SMTP [RFC 2821]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Telnet [RFC 854]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HTTP [RFC 2616]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FTP [RFC 959]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HTTP (e.g., YouTube), </a:t>
            </a:r>
            <a:br>
              <a:rPr lang="en-US" altLang="en-US"/>
            </a:br>
            <a:r>
              <a:rPr lang="en-US" altLang="en-US"/>
              <a:t>RTP [RFC 1889]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SIP, RTP, proprietary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(e.g., Skype)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5239" name="Text Box 5"/>
          <p:cNvSpPr txBox="1">
            <a:spLocks noChangeArrowheads="1"/>
          </p:cNvSpPr>
          <p:nvPr/>
        </p:nvSpPr>
        <p:spPr bwMode="auto">
          <a:xfrm>
            <a:off x="6030913" y="1477963"/>
            <a:ext cx="2624137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underlying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transport protocol</a:t>
            </a: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TCP or UDP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TCP or UDP</a:t>
            </a:r>
          </a:p>
        </p:txBody>
      </p:sp>
      <p:sp>
        <p:nvSpPr>
          <p:cNvPr id="95240" name="Line 7"/>
          <p:cNvSpPr>
            <a:spLocks noChangeShapeType="1"/>
          </p:cNvSpPr>
          <p:nvPr/>
        </p:nvSpPr>
        <p:spPr bwMode="auto">
          <a:xfrm>
            <a:off x="1071563" y="2152650"/>
            <a:ext cx="7334250" cy="95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1" name="Line 8"/>
          <p:cNvSpPr>
            <a:spLocks noChangeShapeType="1"/>
          </p:cNvSpPr>
          <p:nvPr/>
        </p:nvSpPr>
        <p:spPr bwMode="auto">
          <a:xfrm flipV="1">
            <a:off x="1023938" y="2743200"/>
            <a:ext cx="73247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2" name="Line 9"/>
          <p:cNvSpPr>
            <a:spLocks noChangeShapeType="1"/>
          </p:cNvSpPr>
          <p:nvPr/>
        </p:nvSpPr>
        <p:spPr bwMode="auto">
          <a:xfrm flipV="1">
            <a:off x="1044575" y="3038475"/>
            <a:ext cx="72961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Line 10"/>
          <p:cNvSpPr>
            <a:spLocks noChangeShapeType="1"/>
          </p:cNvSpPr>
          <p:nvPr/>
        </p:nvSpPr>
        <p:spPr bwMode="auto">
          <a:xfrm flipV="1">
            <a:off x="1042988" y="3333750"/>
            <a:ext cx="72771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4" name="Line 11"/>
          <p:cNvSpPr>
            <a:spLocks noChangeShapeType="1"/>
          </p:cNvSpPr>
          <p:nvPr/>
        </p:nvSpPr>
        <p:spPr bwMode="auto">
          <a:xfrm flipV="1">
            <a:off x="1073150" y="3657600"/>
            <a:ext cx="7258050" cy="95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5" name="Line 12"/>
          <p:cNvSpPr>
            <a:spLocks noChangeShapeType="1"/>
          </p:cNvSpPr>
          <p:nvPr/>
        </p:nvSpPr>
        <p:spPr bwMode="auto">
          <a:xfrm flipV="1">
            <a:off x="1014413" y="4257675"/>
            <a:ext cx="7315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 flipV="1">
            <a:off x="839788" y="4881563"/>
            <a:ext cx="73437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Network Applications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96108" y="784854"/>
            <a:ext cx="4718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Transport Protocol Services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Network Applications: Securing TCP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0"/>
              </a:rPr>
              <a:t>TCP &amp; UDP 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no encryption</a:t>
            </a:r>
          </a:p>
          <a:p>
            <a:pPr>
              <a:defRPr/>
            </a:pPr>
            <a:r>
              <a:rPr lang="en-US" dirty="0" err="1" smtClean="0">
                <a:ea typeface="ＭＳ Ｐゴシック" charset="0"/>
              </a:rPr>
              <a:t>cleartext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 err="1" smtClean="0">
                <a:ea typeface="ＭＳ Ｐゴシック" charset="0"/>
              </a:rPr>
              <a:t>passwds</a:t>
            </a:r>
            <a:r>
              <a:rPr lang="en-US" dirty="0" smtClean="0">
                <a:ea typeface="ＭＳ Ｐゴシック" charset="0"/>
              </a:rPr>
              <a:t> sent into socket traverse Internet  in </a:t>
            </a:r>
            <a:r>
              <a:rPr lang="en-US" dirty="0" err="1" smtClean="0">
                <a:ea typeface="ＭＳ Ｐゴシック" charset="0"/>
              </a:rPr>
              <a:t>cleartext</a:t>
            </a:r>
            <a:endParaRPr lang="en-US" dirty="0" smtClean="0">
              <a:ea typeface="ＭＳ Ｐゴシック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0"/>
              </a:rPr>
              <a:t>SSL</a:t>
            </a:r>
            <a:r>
              <a:rPr lang="en-US" dirty="0" smtClean="0"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provides encrypted TCP connection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data integrity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end-point authentication</a:t>
            </a:r>
            <a:endParaRPr lang="en-US" dirty="0">
              <a:ea typeface="ＭＳ Ｐゴシック" charset="0"/>
            </a:endParaRPr>
          </a:p>
        </p:txBody>
      </p:sp>
      <p:sp>
        <p:nvSpPr>
          <p:cNvPr id="97283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22228B"/>
                </a:solidFill>
              </a:rPr>
              <a:t>SSL is at app layer</a:t>
            </a:r>
          </a:p>
          <a:p>
            <a:r>
              <a:rPr lang="en-US" altLang="en-US" smtClean="0"/>
              <a:t>Apps use SSL libraries, which </a:t>
            </a:r>
            <a:r>
              <a:rPr lang="ja-JP" altLang="en-US" smtClean="0"/>
              <a:t>“</a:t>
            </a:r>
            <a:r>
              <a:rPr lang="en-US" altLang="ja-JP" smtClean="0"/>
              <a:t>talk</a:t>
            </a:r>
            <a:r>
              <a:rPr lang="ja-JP" altLang="en-US" smtClean="0"/>
              <a:t>”</a:t>
            </a:r>
            <a:r>
              <a:rPr lang="en-US" altLang="ja-JP" smtClean="0"/>
              <a:t> to TCP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22228B"/>
                </a:solidFill>
              </a:rPr>
              <a:t>SSL socket API</a:t>
            </a:r>
          </a:p>
          <a:p>
            <a:pPr marL="342900" lvl="1" indent="-342900">
              <a:buSzPct val="65000"/>
              <a:buFont typeface="Wingdings" panose="05000000000000000000" pitchFamily="2" charset="2"/>
              <a:buChar char="v"/>
            </a:pPr>
            <a:r>
              <a:rPr lang="en-US" altLang="en-US" sz="2800" smtClean="0"/>
              <a:t>cleartext passwds sent into socket traverse Internet  encrypted </a:t>
            </a:r>
          </a:p>
          <a:p>
            <a:pPr marL="342900" lvl="1" indent="-342900">
              <a:buSzPct val="65000"/>
              <a:buFont typeface="Wingdings" panose="05000000000000000000" pitchFamily="2" charset="2"/>
              <a:buChar char="v"/>
            </a:pPr>
            <a:r>
              <a:rPr lang="en-US" altLang="en-US" sz="2800" smtClean="0"/>
              <a:t>See Chapter 7</a:t>
            </a:r>
          </a:p>
          <a:p>
            <a:pPr marL="342900" lvl="1" indent="-342900"/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15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Goals for Today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285" y="852714"/>
            <a:ext cx="8799285" cy="57903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Application Layer</a:t>
            </a:r>
          </a:p>
          <a:p>
            <a:pPr lvl="1"/>
            <a:r>
              <a:rPr lang="en-US" sz="2400" dirty="0" smtClean="0"/>
              <a:t>Example network applications</a:t>
            </a:r>
          </a:p>
          <a:p>
            <a:pPr lvl="1"/>
            <a:r>
              <a:rPr lang="en-US" sz="2400" dirty="0" smtClean="0"/>
              <a:t>conceptual</a:t>
            </a:r>
            <a:r>
              <a:rPr lang="en-US" sz="2400" dirty="0"/>
              <a:t>, implementation aspects of network application protocols</a:t>
            </a:r>
          </a:p>
          <a:p>
            <a:pPr lvl="1"/>
            <a:r>
              <a:rPr lang="en-US" sz="2400" dirty="0"/>
              <a:t>client-server paradigm</a:t>
            </a:r>
          </a:p>
          <a:p>
            <a:pPr lvl="1"/>
            <a:r>
              <a:rPr lang="en-US" sz="2400" dirty="0" smtClean="0"/>
              <a:t>transport-layer </a:t>
            </a:r>
            <a:r>
              <a:rPr lang="en-US" sz="2400" dirty="0"/>
              <a:t>service models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Socket Programming</a:t>
            </a:r>
          </a:p>
          <a:p>
            <a:pPr lvl="1"/>
            <a:r>
              <a:rPr lang="en-US" sz="2400" dirty="0" smtClean="0"/>
              <a:t>Client-Server Example</a:t>
            </a:r>
          </a:p>
          <a:p>
            <a:endParaRPr lang="en-US" sz="2800" dirty="0" smtClean="0"/>
          </a:p>
          <a:p>
            <a:r>
              <a:rPr lang="en-US" sz="2800" dirty="0" smtClean="0"/>
              <a:t>Backup Slides</a:t>
            </a:r>
          </a:p>
          <a:p>
            <a:pPr lvl="1"/>
            <a:r>
              <a:rPr lang="en-US" sz="2400" dirty="0" smtClean="0"/>
              <a:t>Web Caching</a:t>
            </a:r>
          </a:p>
          <a:p>
            <a:pPr lvl="1"/>
            <a:r>
              <a:rPr lang="en-US" sz="2400" dirty="0" smtClean="0"/>
              <a:t>DNS (Domain Name System)</a:t>
            </a:r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6465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395413"/>
            <a:ext cx="8021638" cy="15335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</a:rPr>
              <a:t>goal:</a:t>
            </a:r>
            <a:r>
              <a:rPr lang="en-US" altLang="en-US" smtClean="0">
                <a:solidFill>
                  <a:srgbClr val="000000"/>
                </a:solidFill>
              </a:rPr>
              <a:t> learn how to build client/server applications that communicate using sockets</a:t>
            </a:r>
            <a:endParaRPr lang="en-US" altLang="en-US" i="1" smtClean="0">
              <a:solidFill>
                <a:srgbClr val="CC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</a:rPr>
              <a:t>socket:</a:t>
            </a:r>
            <a:r>
              <a:rPr lang="en-US" altLang="en-US" smtClean="0"/>
              <a:t> door between application process and end-end-transport protocol </a:t>
            </a:r>
          </a:p>
        </p:txBody>
      </p:sp>
      <p:grpSp>
        <p:nvGrpSpPr>
          <p:cNvPr id="243717" name="Group 60"/>
          <p:cNvGrpSpPr>
            <a:grpSpLocks/>
          </p:cNvGrpSpPr>
          <p:nvPr/>
        </p:nvGrpSpPr>
        <p:grpSpPr bwMode="auto">
          <a:xfrm>
            <a:off x="296863" y="3335338"/>
            <a:ext cx="8208962" cy="2536825"/>
            <a:chOff x="358775" y="3459163"/>
            <a:chExt cx="8208963" cy="2536825"/>
          </a:xfrm>
        </p:grpSpPr>
        <p:sp>
          <p:nvSpPr>
            <p:cNvPr id="243719" name="Freeform 44"/>
            <p:cNvSpPr>
              <a:spLocks/>
            </p:cNvSpPr>
            <p:nvPr/>
          </p:nvSpPr>
          <p:spPr bwMode="auto">
            <a:xfrm>
              <a:off x="6654800" y="3468688"/>
              <a:ext cx="736600" cy="1998662"/>
            </a:xfrm>
            <a:custGeom>
              <a:avLst/>
              <a:gdLst>
                <a:gd name="T0" fmla="*/ 2147483647 w 464"/>
                <a:gd name="T1" fmla="*/ 2147483647 h 1259"/>
                <a:gd name="T2" fmla="*/ 0 w 464"/>
                <a:gd name="T3" fmla="*/ 0 h 1259"/>
                <a:gd name="T4" fmla="*/ 2147483647 w 464"/>
                <a:gd name="T5" fmla="*/ 2147483647 h 1259"/>
                <a:gd name="T6" fmla="*/ 2147483647 w 464"/>
                <a:gd name="T7" fmla="*/ 2147483647 h 1259"/>
                <a:gd name="T8" fmla="*/ 2147483647 w 464"/>
                <a:gd name="T9" fmla="*/ 2147483647 h 12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1259"/>
                <a:gd name="T17" fmla="*/ 464 w 464"/>
                <a:gd name="T18" fmla="*/ 1259 h 12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1259">
                  <a:moveTo>
                    <a:pt x="464" y="1060"/>
                  </a:moveTo>
                  <a:lnTo>
                    <a:pt x="0" y="0"/>
                  </a:lnTo>
                  <a:lnTo>
                    <a:pt x="6" y="1258"/>
                  </a:lnTo>
                  <a:lnTo>
                    <a:pt x="382" y="1259"/>
                  </a:lnTo>
                  <a:lnTo>
                    <a:pt x="464" y="106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720" name="Freeform 7"/>
            <p:cNvSpPr>
              <a:spLocks/>
            </p:cNvSpPr>
            <p:nvPr/>
          </p:nvSpPr>
          <p:spPr bwMode="auto">
            <a:xfrm>
              <a:off x="3340100" y="4765675"/>
              <a:ext cx="1808163" cy="1031875"/>
            </a:xfrm>
            <a:custGeom>
              <a:avLst/>
              <a:gdLst>
                <a:gd name="T0" fmla="*/ 2147483647 w 2135"/>
                <a:gd name="T1" fmla="*/ 2147483647 h 1662"/>
                <a:gd name="T2" fmla="*/ 2147483647 w 2135"/>
                <a:gd name="T3" fmla="*/ 2147483647 h 1662"/>
                <a:gd name="T4" fmla="*/ 2147483647 w 2135"/>
                <a:gd name="T5" fmla="*/ 2147483647 h 1662"/>
                <a:gd name="T6" fmla="*/ 2147483647 w 2135"/>
                <a:gd name="T7" fmla="*/ 2147483647 h 1662"/>
                <a:gd name="T8" fmla="*/ 2147483647 w 2135"/>
                <a:gd name="T9" fmla="*/ 2147483647 h 1662"/>
                <a:gd name="T10" fmla="*/ 2147483647 w 2135"/>
                <a:gd name="T11" fmla="*/ 2147483647 h 1662"/>
                <a:gd name="T12" fmla="*/ 2147483647 w 2135"/>
                <a:gd name="T13" fmla="*/ 2147483647 h 1662"/>
                <a:gd name="T14" fmla="*/ 2147483647 w 2135"/>
                <a:gd name="T15" fmla="*/ 2147483647 h 1662"/>
                <a:gd name="T16" fmla="*/ 2147483647 w 2135"/>
                <a:gd name="T17" fmla="*/ 2147483647 h 1662"/>
                <a:gd name="T18" fmla="*/ 2147483647 w 2135"/>
                <a:gd name="T19" fmla="*/ 2147483647 h 1662"/>
                <a:gd name="T20" fmla="*/ 2147483647 w 2135"/>
                <a:gd name="T21" fmla="*/ 2147483647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1" name="Text Box 51"/>
            <p:cNvSpPr txBox="1">
              <a:spLocks noChangeArrowheads="1"/>
            </p:cNvSpPr>
            <p:nvPr/>
          </p:nvSpPr>
          <p:spPr bwMode="auto">
            <a:xfrm>
              <a:off x="3778250" y="4897438"/>
              <a:ext cx="8747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Internet</a:t>
              </a:r>
            </a:p>
          </p:txBody>
        </p:sp>
        <p:sp>
          <p:nvSpPr>
            <p:cNvPr id="243722" name="Line 52"/>
            <p:cNvSpPr>
              <a:spLocks noChangeShapeType="1"/>
            </p:cNvSpPr>
            <p:nvPr/>
          </p:nvSpPr>
          <p:spPr bwMode="auto">
            <a:xfrm>
              <a:off x="3098800" y="5308600"/>
              <a:ext cx="2211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3" name="Text Box 53"/>
            <p:cNvSpPr txBox="1">
              <a:spLocks noChangeArrowheads="1"/>
            </p:cNvSpPr>
            <p:nvPr/>
          </p:nvSpPr>
          <p:spPr bwMode="auto">
            <a:xfrm>
              <a:off x="7119938" y="4533900"/>
              <a:ext cx="1063625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controlled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by OS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3724" name="Text Box 56"/>
            <p:cNvSpPr txBox="1">
              <a:spLocks noChangeArrowheads="1"/>
            </p:cNvSpPr>
            <p:nvPr/>
          </p:nvSpPr>
          <p:spPr bwMode="auto">
            <a:xfrm>
              <a:off x="7097713" y="3633788"/>
              <a:ext cx="1470025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controlled by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app developer</a:t>
              </a:r>
            </a:p>
          </p:txBody>
        </p:sp>
        <p:sp>
          <p:nvSpPr>
            <p:cNvPr id="243725" name="Freeform 50"/>
            <p:cNvSpPr>
              <a:spLocks/>
            </p:cNvSpPr>
            <p:nvPr/>
          </p:nvSpPr>
          <p:spPr bwMode="auto">
            <a:xfrm>
              <a:off x="914400" y="3532188"/>
              <a:ext cx="758825" cy="1997075"/>
            </a:xfrm>
            <a:custGeom>
              <a:avLst/>
              <a:gdLst>
                <a:gd name="T0" fmla="*/ 0 w 478"/>
                <a:gd name="T1" fmla="*/ 2147483647 h 1258"/>
                <a:gd name="T2" fmla="*/ 2147483647 w 478"/>
                <a:gd name="T3" fmla="*/ 0 h 1258"/>
                <a:gd name="T4" fmla="*/ 2147483647 w 478"/>
                <a:gd name="T5" fmla="*/ 2147483647 h 1258"/>
                <a:gd name="T6" fmla="*/ 2147483647 w 478"/>
                <a:gd name="T7" fmla="*/ 2147483647 h 1258"/>
                <a:gd name="T8" fmla="*/ 0 w 478"/>
                <a:gd name="T9" fmla="*/ 2147483647 h 1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1258"/>
                <a:gd name="T17" fmla="*/ 478 w 478"/>
                <a:gd name="T18" fmla="*/ 1258 h 1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1258">
                  <a:moveTo>
                    <a:pt x="0" y="1040"/>
                  </a:moveTo>
                  <a:lnTo>
                    <a:pt x="478" y="0"/>
                  </a:lnTo>
                  <a:lnTo>
                    <a:pt x="472" y="1258"/>
                  </a:lnTo>
                  <a:lnTo>
                    <a:pt x="41" y="1246"/>
                  </a:lnTo>
                  <a:lnTo>
                    <a:pt x="0" y="104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726" name="Rectangle 23"/>
            <p:cNvSpPr>
              <a:spLocks noChangeArrowheads="1"/>
            </p:cNvSpPr>
            <p:nvPr/>
          </p:nvSpPr>
          <p:spPr bwMode="auto">
            <a:xfrm>
              <a:off x="1717675" y="3487738"/>
              <a:ext cx="1296988" cy="19812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3727" name="Rectangle 24"/>
            <p:cNvSpPr>
              <a:spLocks noChangeArrowheads="1"/>
            </p:cNvSpPr>
            <p:nvPr/>
          </p:nvSpPr>
          <p:spPr bwMode="auto">
            <a:xfrm>
              <a:off x="1679575" y="3541713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3728" name="Line 25"/>
            <p:cNvSpPr>
              <a:spLocks noChangeShapeType="1"/>
            </p:cNvSpPr>
            <p:nvPr/>
          </p:nvSpPr>
          <p:spPr bwMode="auto">
            <a:xfrm>
              <a:off x="1689100" y="43021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9" name="Text Box 26"/>
            <p:cNvSpPr txBox="1">
              <a:spLocks noChangeArrowheads="1"/>
            </p:cNvSpPr>
            <p:nvPr/>
          </p:nvSpPr>
          <p:spPr bwMode="auto">
            <a:xfrm>
              <a:off x="1646238" y="428466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969696"/>
                  </a:solidFill>
                  <a:latin typeface="Tahoma" panose="020B0604030504040204" pitchFamily="34" charset="0"/>
                </a:rPr>
                <a:t>transport</a:t>
              </a:r>
            </a:p>
          </p:txBody>
        </p:sp>
        <p:sp>
          <p:nvSpPr>
            <p:cNvPr id="243730" name="Line 27"/>
            <p:cNvSpPr>
              <a:spLocks noChangeShapeType="1"/>
            </p:cNvSpPr>
            <p:nvPr/>
          </p:nvSpPr>
          <p:spPr bwMode="auto">
            <a:xfrm>
              <a:off x="1697038" y="462280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31" name="Line 28"/>
            <p:cNvSpPr>
              <a:spLocks noChangeShapeType="1"/>
            </p:cNvSpPr>
            <p:nvPr/>
          </p:nvSpPr>
          <p:spPr bwMode="auto">
            <a:xfrm>
              <a:off x="1682750" y="493236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32" name="Line 29"/>
            <p:cNvSpPr>
              <a:spLocks noChangeShapeType="1"/>
            </p:cNvSpPr>
            <p:nvPr/>
          </p:nvSpPr>
          <p:spPr bwMode="auto">
            <a:xfrm>
              <a:off x="1682750" y="521811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33" name="Text Box 26"/>
            <p:cNvSpPr txBox="1">
              <a:spLocks noChangeArrowheads="1"/>
            </p:cNvSpPr>
            <p:nvPr/>
          </p:nvSpPr>
          <p:spPr bwMode="auto">
            <a:xfrm>
              <a:off x="1681163" y="35321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</a:rPr>
                <a:t>application</a:t>
              </a:r>
            </a:p>
          </p:txBody>
        </p:sp>
        <p:sp>
          <p:nvSpPr>
            <p:cNvPr id="243734" name="Text Box 26"/>
            <p:cNvSpPr txBox="1">
              <a:spLocks noChangeArrowheads="1"/>
            </p:cNvSpPr>
            <p:nvPr/>
          </p:nvSpPr>
          <p:spPr bwMode="auto">
            <a:xfrm>
              <a:off x="1636713" y="518953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969696"/>
                  </a:solidFill>
                  <a:latin typeface="Tahoma" panose="020B0604030504040204" pitchFamily="34" charset="0"/>
                </a:rPr>
                <a:t>physical</a:t>
              </a:r>
            </a:p>
          </p:txBody>
        </p:sp>
        <p:sp>
          <p:nvSpPr>
            <p:cNvPr id="243735" name="Text Box 26"/>
            <p:cNvSpPr txBox="1">
              <a:spLocks noChangeArrowheads="1"/>
            </p:cNvSpPr>
            <p:nvPr/>
          </p:nvSpPr>
          <p:spPr bwMode="auto">
            <a:xfrm>
              <a:off x="1655763" y="49037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969696"/>
                  </a:solidFill>
                  <a:latin typeface="Tahoma" panose="020B0604030504040204" pitchFamily="34" charset="0"/>
                </a:rPr>
                <a:t>link</a:t>
              </a:r>
            </a:p>
          </p:txBody>
        </p:sp>
        <p:sp>
          <p:nvSpPr>
            <p:cNvPr id="243736" name="Text Box 26"/>
            <p:cNvSpPr txBox="1">
              <a:spLocks noChangeArrowheads="1"/>
            </p:cNvSpPr>
            <p:nvPr/>
          </p:nvSpPr>
          <p:spPr bwMode="auto">
            <a:xfrm>
              <a:off x="1646238" y="46085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969696"/>
                  </a:solidFill>
                  <a:latin typeface="Tahoma" panose="020B0604030504040204" pitchFamily="34" charset="0"/>
                </a:rPr>
                <a:t>network</a:t>
              </a:r>
            </a:p>
          </p:txBody>
        </p:sp>
        <p:sp>
          <p:nvSpPr>
            <p:cNvPr id="243737" name="Oval 62"/>
            <p:cNvSpPr>
              <a:spLocks noChangeArrowheads="1"/>
            </p:cNvSpPr>
            <p:nvPr/>
          </p:nvSpPr>
          <p:spPr bwMode="auto">
            <a:xfrm>
              <a:off x="1814513" y="3806825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243738" name="Group 63"/>
            <p:cNvGrpSpPr>
              <a:grpSpLocks/>
            </p:cNvGrpSpPr>
            <p:nvPr/>
          </p:nvGrpSpPr>
          <p:grpSpPr bwMode="auto">
            <a:xfrm>
              <a:off x="2062163" y="4167188"/>
              <a:ext cx="546100" cy="225425"/>
              <a:chOff x="1287" y="2524"/>
              <a:chExt cx="260" cy="100"/>
            </a:xfrm>
          </p:grpSpPr>
          <p:sp>
            <p:nvSpPr>
              <p:cNvPr id="243768" name="Rectangle 64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buClr>
                    <a:srgbClr val="3333CC"/>
                  </a:buClr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69" name="Rectangle 65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buClr>
                    <a:srgbClr val="3333CC"/>
                  </a:buClr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70" name="Rectangle 66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buClr>
                    <a:srgbClr val="3333CC"/>
                  </a:buClr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71" name="Rectangle 67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buClr>
                    <a:srgbClr val="3333CC"/>
                  </a:buClr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3739" name="Rectangle 23"/>
            <p:cNvSpPr>
              <a:spLocks noChangeArrowheads="1"/>
            </p:cNvSpPr>
            <p:nvPr/>
          </p:nvSpPr>
          <p:spPr bwMode="auto">
            <a:xfrm>
              <a:off x="5380038" y="3459163"/>
              <a:ext cx="1296987" cy="19812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3740" name="Rectangle 24"/>
            <p:cNvSpPr>
              <a:spLocks noChangeArrowheads="1"/>
            </p:cNvSpPr>
            <p:nvPr/>
          </p:nvSpPr>
          <p:spPr bwMode="auto">
            <a:xfrm>
              <a:off x="5341938" y="3513138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3741" name="Line 25"/>
            <p:cNvSpPr>
              <a:spLocks noChangeShapeType="1"/>
            </p:cNvSpPr>
            <p:nvPr/>
          </p:nvSpPr>
          <p:spPr bwMode="auto">
            <a:xfrm>
              <a:off x="5351463" y="427355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42" name="Text Box 26"/>
            <p:cNvSpPr txBox="1">
              <a:spLocks noChangeArrowheads="1"/>
            </p:cNvSpPr>
            <p:nvPr/>
          </p:nvSpPr>
          <p:spPr bwMode="auto">
            <a:xfrm>
              <a:off x="5308600" y="42560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969696"/>
                  </a:solidFill>
                  <a:latin typeface="Tahoma" panose="020B0604030504040204" pitchFamily="34" charset="0"/>
                </a:rPr>
                <a:t>transport</a:t>
              </a:r>
            </a:p>
          </p:txBody>
        </p:sp>
        <p:sp>
          <p:nvSpPr>
            <p:cNvPr id="243743" name="Line 27"/>
            <p:cNvSpPr>
              <a:spLocks noChangeShapeType="1"/>
            </p:cNvSpPr>
            <p:nvPr/>
          </p:nvSpPr>
          <p:spPr bwMode="auto">
            <a:xfrm>
              <a:off x="5359400" y="45942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44" name="Line 28"/>
            <p:cNvSpPr>
              <a:spLocks noChangeShapeType="1"/>
            </p:cNvSpPr>
            <p:nvPr/>
          </p:nvSpPr>
          <p:spPr bwMode="auto">
            <a:xfrm>
              <a:off x="5345113" y="490378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45" name="Line 29"/>
            <p:cNvSpPr>
              <a:spLocks noChangeShapeType="1"/>
            </p:cNvSpPr>
            <p:nvPr/>
          </p:nvSpPr>
          <p:spPr bwMode="auto">
            <a:xfrm>
              <a:off x="5345113" y="518953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46" name="Text Box 26"/>
            <p:cNvSpPr txBox="1">
              <a:spLocks noChangeArrowheads="1"/>
            </p:cNvSpPr>
            <p:nvPr/>
          </p:nvSpPr>
          <p:spPr bwMode="auto">
            <a:xfrm>
              <a:off x="5343525" y="35036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</a:rPr>
                <a:t>application</a:t>
              </a:r>
            </a:p>
          </p:txBody>
        </p:sp>
        <p:sp>
          <p:nvSpPr>
            <p:cNvPr id="243747" name="Text Box 26"/>
            <p:cNvSpPr txBox="1">
              <a:spLocks noChangeArrowheads="1"/>
            </p:cNvSpPr>
            <p:nvPr/>
          </p:nvSpPr>
          <p:spPr bwMode="auto">
            <a:xfrm>
              <a:off x="5299075" y="516096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969696"/>
                  </a:solidFill>
                  <a:latin typeface="Tahoma" panose="020B0604030504040204" pitchFamily="34" charset="0"/>
                </a:rPr>
                <a:t>physical</a:t>
              </a:r>
            </a:p>
          </p:txBody>
        </p:sp>
        <p:sp>
          <p:nvSpPr>
            <p:cNvPr id="243748" name="Text Box 26"/>
            <p:cNvSpPr txBox="1">
              <a:spLocks noChangeArrowheads="1"/>
            </p:cNvSpPr>
            <p:nvPr/>
          </p:nvSpPr>
          <p:spPr bwMode="auto">
            <a:xfrm>
              <a:off x="5318125" y="48752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969696"/>
                  </a:solidFill>
                  <a:latin typeface="Tahoma" panose="020B0604030504040204" pitchFamily="34" charset="0"/>
                </a:rPr>
                <a:t>link</a:t>
              </a:r>
            </a:p>
          </p:txBody>
        </p:sp>
        <p:sp>
          <p:nvSpPr>
            <p:cNvPr id="243749" name="Text Box 26"/>
            <p:cNvSpPr txBox="1">
              <a:spLocks noChangeArrowheads="1"/>
            </p:cNvSpPr>
            <p:nvPr/>
          </p:nvSpPr>
          <p:spPr bwMode="auto">
            <a:xfrm>
              <a:off x="5308600" y="457993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969696"/>
                  </a:solidFill>
                  <a:latin typeface="Tahoma" panose="020B0604030504040204" pitchFamily="34" charset="0"/>
                </a:rPr>
                <a:t>network</a:t>
              </a:r>
            </a:p>
          </p:txBody>
        </p:sp>
        <p:sp>
          <p:nvSpPr>
            <p:cNvPr id="243750" name="Oval 80"/>
            <p:cNvSpPr>
              <a:spLocks noChangeArrowheads="1"/>
            </p:cNvSpPr>
            <p:nvPr/>
          </p:nvSpPr>
          <p:spPr bwMode="auto">
            <a:xfrm>
              <a:off x="5476875" y="3778250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243751" name="Group 81"/>
            <p:cNvGrpSpPr>
              <a:grpSpLocks/>
            </p:cNvGrpSpPr>
            <p:nvPr/>
          </p:nvGrpSpPr>
          <p:grpSpPr bwMode="auto">
            <a:xfrm>
              <a:off x="5724525" y="4138613"/>
              <a:ext cx="546100" cy="225425"/>
              <a:chOff x="1287" y="2524"/>
              <a:chExt cx="260" cy="100"/>
            </a:xfrm>
          </p:grpSpPr>
          <p:sp>
            <p:nvSpPr>
              <p:cNvPr id="243764" name="Rectangle 82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buClr>
                    <a:srgbClr val="3333CC"/>
                  </a:buClr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65" name="Rectangle 83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buClr>
                    <a:srgbClr val="3333CC"/>
                  </a:buClr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66" name="Rectangle 84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buClr>
                    <a:srgbClr val="3333CC"/>
                  </a:buClr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67" name="Rectangle 85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buClr>
                    <a:srgbClr val="3333CC"/>
                  </a:buClr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3752" name="Line 87"/>
            <p:cNvSpPr>
              <a:spLocks noChangeShapeType="1"/>
            </p:cNvSpPr>
            <p:nvPr/>
          </p:nvSpPr>
          <p:spPr bwMode="auto">
            <a:xfrm flipH="1">
              <a:off x="6534150" y="3910013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3" name="Line 88"/>
            <p:cNvSpPr>
              <a:spLocks noChangeShapeType="1"/>
            </p:cNvSpPr>
            <p:nvPr/>
          </p:nvSpPr>
          <p:spPr bwMode="auto">
            <a:xfrm>
              <a:off x="6759575" y="4335463"/>
              <a:ext cx="0" cy="102235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4" name="Line 89"/>
            <p:cNvSpPr>
              <a:spLocks noChangeShapeType="1"/>
            </p:cNvSpPr>
            <p:nvPr/>
          </p:nvSpPr>
          <p:spPr bwMode="auto">
            <a:xfrm flipH="1">
              <a:off x="6783388" y="4835525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5" name="Text Box 56"/>
            <p:cNvSpPr txBox="1">
              <a:spLocks noChangeArrowheads="1"/>
            </p:cNvSpPr>
            <p:nvPr/>
          </p:nvSpPr>
          <p:spPr bwMode="auto">
            <a:xfrm>
              <a:off x="3697288" y="3590925"/>
              <a:ext cx="9175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i="1">
                  <a:solidFill>
                    <a:srgbClr val="CC0000"/>
                  </a:solidFill>
                </a:rPr>
                <a:t>socket</a:t>
              </a:r>
            </a:p>
          </p:txBody>
        </p:sp>
        <p:sp>
          <p:nvSpPr>
            <p:cNvPr id="243756" name="Line 91"/>
            <p:cNvSpPr>
              <a:spLocks noChangeShapeType="1"/>
            </p:cNvSpPr>
            <p:nvPr/>
          </p:nvSpPr>
          <p:spPr bwMode="auto">
            <a:xfrm flipV="1">
              <a:off x="2700338" y="3790950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7" name="Line 92"/>
            <p:cNvSpPr>
              <a:spLocks noChangeShapeType="1"/>
            </p:cNvSpPr>
            <p:nvPr/>
          </p:nvSpPr>
          <p:spPr bwMode="auto">
            <a:xfrm flipH="1" flipV="1">
              <a:off x="4635500" y="3779838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3758" name="Group 93"/>
            <p:cNvGrpSpPr>
              <a:grpSpLocks/>
            </p:cNvGrpSpPr>
            <p:nvPr/>
          </p:nvGrpSpPr>
          <p:grpSpPr bwMode="auto">
            <a:xfrm>
              <a:off x="358775" y="4808538"/>
              <a:ext cx="1035050" cy="904875"/>
              <a:chOff x="-44" y="1473"/>
              <a:chExt cx="981" cy="1105"/>
            </a:xfrm>
          </p:grpSpPr>
          <p:pic>
            <p:nvPicPr>
              <p:cNvPr id="243762" name="Picture 9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3763" name="Freeform 9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3117 w 356"/>
                  <a:gd name="T3" fmla="*/ 180 h 368"/>
                  <a:gd name="T4" fmla="*/ 3697 w 356"/>
                  <a:gd name="T5" fmla="*/ 3762 h 368"/>
                  <a:gd name="T6" fmla="*/ 815 w 356"/>
                  <a:gd name="T7" fmla="*/ 470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3759" name="Group 96"/>
            <p:cNvGrpSpPr>
              <a:grpSpLocks/>
            </p:cNvGrpSpPr>
            <p:nvPr/>
          </p:nvGrpSpPr>
          <p:grpSpPr bwMode="auto">
            <a:xfrm flipH="1">
              <a:off x="7075488" y="5091113"/>
              <a:ext cx="1035050" cy="904875"/>
              <a:chOff x="-44" y="1473"/>
              <a:chExt cx="981" cy="1105"/>
            </a:xfrm>
          </p:grpSpPr>
          <p:pic>
            <p:nvPicPr>
              <p:cNvPr id="243760" name="Picture 9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3761" name="Freeform 9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3117 w 356"/>
                  <a:gd name="T3" fmla="*/ 180 h 368"/>
                  <a:gd name="T4" fmla="*/ 3697 w 356"/>
                  <a:gd name="T5" fmla="*/ 3762 h 368"/>
                  <a:gd name="T6" fmla="*/ 815 w 356"/>
                  <a:gd name="T7" fmla="*/ 470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Socket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9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395413"/>
            <a:ext cx="8021638" cy="1533525"/>
          </a:xfrm>
        </p:spPr>
        <p:txBody>
          <a:bodyPr>
            <a:normAutofit lnSpcReduction="10000"/>
          </a:bodyPr>
          <a:lstStyle/>
          <a:p>
            <a:pPr marL="342900" lvl="1" indent="-342900">
              <a:buSzPct val="65000"/>
              <a:buFont typeface="Wingdings" panose="05000000000000000000" pitchFamily="2" charset="2"/>
              <a:buNone/>
            </a:pPr>
            <a:r>
              <a:rPr lang="en-US" altLang="en-US" sz="2800" i="1" dirty="0" smtClean="0">
                <a:solidFill>
                  <a:srgbClr val="22228B"/>
                </a:solidFill>
              </a:rPr>
              <a:t>Two socket types for two transport services:</a:t>
            </a:r>
          </a:p>
          <a:p>
            <a:pPr marL="342900" lvl="1" indent="-342900">
              <a:buSzPct val="65000"/>
            </a:pPr>
            <a:r>
              <a:rPr lang="en-US" altLang="en-US" sz="2800" i="1" dirty="0" smtClean="0">
                <a:solidFill>
                  <a:srgbClr val="CC0000"/>
                </a:solidFill>
              </a:rPr>
              <a:t>UDP: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smtClean="0"/>
              <a:t>unreliable datagram</a:t>
            </a:r>
            <a:endParaRPr lang="en-US" altLang="en-US" i="1" dirty="0" smtClean="0">
              <a:solidFill>
                <a:srgbClr val="CC0000"/>
              </a:solidFill>
            </a:endParaRPr>
          </a:p>
          <a:p>
            <a:pPr marL="342900" lvl="1" indent="-342900">
              <a:buSzPct val="65000"/>
            </a:pPr>
            <a:r>
              <a:rPr lang="en-US" altLang="en-US" sz="2800" i="1" dirty="0" smtClean="0">
                <a:solidFill>
                  <a:srgbClr val="CC0000"/>
                </a:solidFill>
              </a:rPr>
              <a:t>TCP:</a:t>
            </a:r>
            <a:r>
              <a:rPr lang="en-US" altLang="en-US" sz="2800" dirty="0" smtClean="0"/>
              <a:t> reliable, byte stream-oriented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285750" y="2981325"/>
            <a:ext cx="802163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  <a:defRPr/>
            </a:pPr>
            <a:r>
              <a:rPr lang="en-US" sz="2800" i="1" kern="0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  <a:ea typeface="ＭＳ Ｐゴシック" charset="0"/>
              </a:rPr>
              <a:t>A</a:t>
            </a:r>
            <a:r>
              <a:rPr lang="en-US" sz="2800" i="1" kern="0" dirty="0" err="1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  <a:ea typeface="ＭＳ Ｐゴシック" charset="0"/>
              </a:rPr>
              <a:t>pplication</a:t>
            </a:r>
            <a:r>
              <a:rPr lang="en-US" sz="2800" i="1" kern="0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  <a:ea typeface="ＭＳ Ｐゴシック" charset="0"/>
              </a:rPr>
              <a:t> Example:</a:t>
            </a:r>
          </a:p>
          <a:p>
            <a:pPr marL="514350" indent="-514350">
              <a:lnSpc>
                <a:spcPct val="85000"/>
              </a:lnSpc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ea typeface="ＭＳ Ｐゴシック" pitchFamily="34" charset="-128"/>
                <a:cs typeface="ＭＳ Ｐゴシック" charset="0"/>
              </a:rPr>
              <a:t>Client reads a line of characters (data) from its keyboard and sends the data to the server.</a:t>
            </a:r>
          </a:p>
          <a:p>
            <a:pPr marL="514350" indent="-514350">
              <a:lnSpc>
                <a:spcPct val="85000"/>
              </a:lnSpc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ea typeface="ＭＳ Ｐゴシック" pitchFamily="34" charset="-128"/>
                <a:cs typeface="ＭＳ Ｐゴシック" charset="0"/>
              </a:rPr>
              <a:t>The server receives the data and converts characters to uppercase.</a:t>
            </a:r>
          </a:p>
          <a:p>
            <a:pPr marL="514350" indent="-514350">
              <a:lnSpc>
                <a:spcPct val="85000"/>
              </a:lnSpc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ea typeface="ＭＳ Ｐゴシック" pitchFamily="34" charset="-128"/>
                <a:cs typeface="ＭＳ Ｐゴシック" charset="0"/>
              </a:rPr>
              <a:t>The server sends the modified data to the client.</a:t>
            </a:r>
          </a:p>
          <a:p>
            <a:pPr marL="514350" indent="-514350">
              <a:lnSpc>
                <a:spcPct val="85000"/>
              </a:lnSpc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ea typeface="ＭＳ Ｐゴシック" pitchFamily="34" charset="-128"/>
                <a:cs typeface="ＭＳ Ｐゴシック" charset="0"/>
              </a:rPr>
              <a:t>The client receives the modified data and displays the line on its screen.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Socket Programming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77503" y="6198433"/>
            <a:ext cx="960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More socket examples at https</a:t>
            </a:r>
            <a:r>
              <a:rPr lang="en-US" sz="2400" b="1" dirty="0"/>
              <a:t>://docs.python.org/2/library/socket.html</a:t>
            </a:r>
          </a:p>
        </p:txBody>
      </p:sp>
    </p:spTree>
    <p:extLst>
      <p:ext uri="{BB962C8B-B14F-4D97-AF65-F5344CB8AC3E}">
        <p14:creationId xmlns:p14="http://schemas.microsoft.com/office/powerpoint/2010/main" val="10379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53478"/>
            <a:ext cx="8458200" cy="555673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Project Teams: due by Monday</a:t>
            </a:r>
            <a:endParaRPr lang="en-US" sz="2800" dirty="0"/>
          </a:p>
          <a:p>
            <a:r>
              <a:rPr lang="en-US" sz="2800" dirty="0" smtClean="0"/>
              <a:t>Lab1 due </a:t>
            </a:r>
            <a:r>
              <a:rPr lang="en-US" sz="2800" dirty="0" smtClean="0"/>
              <a:t>today</a:t>
            </a:r>
          </a:p>
          <a:p>
            <a:endParaRPr lang="en-US" sz="2800" dirty="0"/>
          </a:p>
          <a:p>
            <a:r>
              <a:rPr lang="en-US" sz="2800" dirty="0" smtClean="0"/>
              <a:t>Next week</a:t>
            </a:r>
          </a:p>
          <a:p>
            <a:r>
              <a:rPr lang="en-US" sz="2800" dirty="0" smtClean="0"/>
              <a:t>Lab2 done in class next Friday (Feb 10)</a:t>
            </a:r>
            <a:endParaRPr lang="en-US" sz="2800" dirty="0" smtClean="0"/>
          </a:p>
          <a:p>
            <a:r>
              <a:rPr lang="en-US" sz="2800" dirty="0" smtClean="0"/>
              <a:t>HW1</a:t>
            </a:r>
            <a:r>
              <a:rPr lang="en-US" sz="2800" dirty="0" smtClean="0"/>
              <a:t>: </a:t>
            </a:r>
            <a:r>
              <a:rPr lang="en-US" sz="2400" dirty="0" smtClean="0"/>
              <a:t>Single threaded TCP </a:t>
            </a:r>
            <a:r>
              <a:rPr lang="en-US" sz="2400" dirty="0" smtClean="0"/>
              <a:t>proxy handed out next week</a:t>
            </a:r>
          </a:p>
          <a:p>
            <a:pPr lvl="1"/>
            <a:r>
              <a:rPr lang="en-US" sz="2000" dirty="0" smtClean="0"/>
              <a:t>Done in groups</a:t>
            </a:r>
          </a:p>
          <a:p>
            <a:r>
              <a:rPr lang="en-US" sz="2600" dirty="0" smtClean="0"/>
              <a:t>Project Teams due Monday (Feb 6), </a:t>
            </a:r>
          </a:p>
          <a:p>
            <a:pPr marL="0" indent="0">
              <a:buNone/>
            </a:pPr>
            <a:r>
              <a:rPr lang="en-US" sz="2600" dirty="0" smtClean="0"/>
              <a:t>     Project Ideas due following Monday (Feb 13)</a:t>
            </a:r>
            <a:endParaRPr lang="en-US" sz="2600" dirty="0" smtClean="0"/>
          </a:p>
          <a:p>
            <a:endParaRPr lang="en-US" sz="2800" dirty="0" smtClean="0"/>
          </a:p>
          <a:p>
            <a:r>
              <a:rPr lang="en-US" sz="2800" dirty="0"/>
              <a:t>R</a:t>
            </a:r>
            <a:r>
              <a:rPr lang="en-US" sz="2800" dirty="0" smtClean="0"/>
              <a:t>eview </a:t>
            </a:r>
            <a:r>
              <a:rPr lang="en-US" sz="2800" dirty="0" smtClean="0"/>
              <a:t>chapter </a:t>
            </a:r>
            <a:r>
              <a:rPr lang="en-US" sz="2800" dirty="0" smtClean="0"/>
              <a:t>3 </a:t>
            </a:r>
            <a:r>
              <a:rPr lang="en-US" sz="2800" dirty="0" smtClean="0"/>
              <a:t>from the book, </a:t>
            </a:r>
            <a:r>
              <a:rPr lang="en-US" sz="2800" dirty="0" smtClean="0"/>
              <a:t>Transport</a:t>
            </a:r>
            <a:r>
              <a:rPr lang="en-US" sz="2800" dirty="0" smtClean="0"/>
              <a:t> </a:t>
            </a:r>
            <a:r>
              <a:rPr lang="en-US" sz="2800" dirty="0" smtClean="0"/>
              <a:t>Layer</a:t>
            </a:r>
          </a:p>
          <a:p>
            <a:pPr lvl="1"/>
            <a:r>
              <a:rPr lang="en-US" sz="2400" dirty="0" smtClean="0"/>
              <a:t>We will also briefly discuss data center topologies</a:t>
            </a:r>
          </a:p>
          <a:p>
            <a:pPr lvl="1"/>
            <a:endParaRPr lang="en-US" sz="2000" dirty="0" smtClean="0"/>
          </a:p>
          <a:p>
            <a:r>
              <a:rPr lang="en-US" sz="2800" dirty="0" smtClean="0"/>
              <a:t>Check website for updated schedule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7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354138"/>
            <a:ext cx="7265987" cy="4648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CC0000"/>
                </a:solidFill>
              </a:rPr>
              <a:t>UDP: no </a:t>
            </a:r>
            <a:r>
              <a:rPr lang="ja-JP" altLang="en-US" smtClean="0">
                <a:solidFill>
                  <a:srgbClr val="CC0000"/>
                </a:solidFill>
              </a:rPr>
              <a:t>“</a:t>
            </a:r>
            <a:r>
              <a:rPr lang="en-US" altLang="ja-JP" smtClean="0">
                <a:solidFill>
                  <a:srgbClr val="CC0000"/>
                </a:solidFill>
              </a:rPr>
              <a:t>connection</a:t>
            </a:r>
            <a:r>
              <a:rPr lang="ja-JP" altLang="en-US" smtClean="0">
                <a:solidFill>
                  <a:srgbClr val="CC0000"/>
                </a:solidFill>
              </a:rPr>
              <a:t>”</a:t>
            </a:r>
            <a:r>
              <a:rPr lang="en-US" altLang="ja-JP" smtClean="0">
                <a:solidFill>
                  <a:srgbClr val="CC0000"/>
                </a:solidFill>
              </a:rPr>
              <a:t> between client &amp; server</a:t>
            </a:r>
          </a:p>
          <a:p>
            <a:r>
              <a:rPr lang="en-US" altLang="en-US" sz="2400" smtClean="0"/>
              <a:t>no handshaking before sending data</a:t>
            </a:r>
          </a:p>
          <a:p>
            <a:r>
              <a:rPr lang="en-US" altLang="en-US" sz="2400" smtClean="0"/>
              <a:t>sender explicitly attaches IP destination address and port # to each packet</a:t>
            </a:r>
          </a:p>
          <a:p>
            <a:r>
              <a:rPr lang="en-US" altLang="en-US" sz="2400" smtClean="0"/>
              <a:t>rcvr extracts sender IP address and port# from received packet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CC0000"/>
                </a:solidFill>
              </a:rPr>
              <a:t>UDP: transmitted data may be lost or received out-of-order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CC0000"/>
                </a:solidFill>
              </a:rPr>
              <a:t>Application viewpoint:</a:t>
            </a:r>
          </a:p>
          <a:p>
            <a:pPr>
              <a:lnSpc>
                <a:spcPts val="2800"/>
              </a:lnSpc>
              <a:spcBef>
                <a:spcPct val="0"/>
              </a:spcBef>
              <a:buClrTx/>
              <a:buSzTx/>
            </a:pPr>
            <a:r>
              <a:rPr lang="en-US" altLang="en-US" sz="2400" smtClean="0"/>
              <a:t>UDP provides </a:t>
            </a:r>
            <a:r>
              <a:rPr lang="en-US" altLang="en-US" sz="2400" i="1" smtClean="0"/>
              <a:t>unreliable</a:t>
            </a:r>
            <a:r>
              <a:rPr lang="en-US" altLang="en-US" sz="2400" smtClean="0"/>
              <a:t> transfer  of groups of bytes (</a:t>
            </a:r>
            <a:r>
              <a:rPr lang="ja-JP" altLang="en-US" sz="2400" smtClean="0"/>
              <a:t>“</a:t>
            </a:r>
            <a:r>
              <a:rPr lang="en-US" altLang="ja-JP" sz="2400" smtClean="0"/>
              <a:t>datagrams</a:t>
            </a:r>
            <a:r>
              <a:rPr lang="ja-JP" altLang="en-US" sz="2400" smtClean="0"/>
              <a:t>”</a:t>
            </a:r>
            <a:r>
              <a:rPr lang="en-US" altLang="ja-JP" sz="2400" smtClean="0"/>
              <a:t>)  between client and server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00"/>
              </a:solidFill>
            </a:endParaRPr>
          </a:p>
        </p:txBody>
      </p:sp>
      <p:sp>
        <p:nvSpPr>
          <p:cNvPr id="245766" name="Rectangle 7"/>
          <p:cNvSpPr>
            <a:spLocks noChangeArrowheads="1"/>
          </p:cNvSpPr>
          <p:nvPr/>
        </p:nvSpPr>
        <p:spPr bwMode="auto">
          <a:xfrm>
            <a:off x="4995863" y="3198813"/>
            <a:ext cx="1841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3333CC"/>
              </a:buClr>
            </a:pPr>
            <a:endParaRPr lang="en-US" altLang="en-US" sz="24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Socket Programming w/ UDP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10213" y="4081463"/>
            <a:ext cx="2211387" cy="2111375"/>
            <a:chOff x="3485" y="2550"/>
            <a:chExt cx="1393" cy="1330"/>
          </a:xfrm>
        </p:grpSpPr>
        <p:grpSp>
          <p:nvGrpSpPr>
            <p:cNvPr id="246810" name="Group 5"/>
            <p:cNvGrpSpPr>
              <a:grpSpLocks/>
            </p:cNvGrpSpPr>
            <p:nvPr/>
          </p:nvGrpSpPr>
          <p:grpSpPr bwMode="auto">
            <a:xfrm>
              <a:off x="3485" y="2964"/>
              <a:ext cx="1393" cy="916"/>
              <a:chOff x="3485" y="2964"/>
              <a:chExt cx="1393" cy="916"/>
            </a:xfrm>
          </p:grpSpPr>
          <p:sp>
            <p:nvSpPr>
              <p:cNvPr id="246812" name="Text Box 6"/>
              <p:cNvSpPr txBox="1">
                <a:spLocks noChangeArrowheads="1"/>
              </p:cNvSpPr>
              <p:nvPr/>
            </p:nvSpPr>
            <p:spPr bwMode="auto">
              <a:xfrm>
                <a:off x="3509" y="3473"/>
                <a:ext cx="900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close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rgbClr val="CC0000"/>
                    </a:solidFill>
                  </a:rPr>
                  <a:t>clientSocke</a:t>
                </a:r>
                <a:r>
                  <a:rPr lang="en-US" altLang="en-US" sz="1800">
                    <a:solidFill>
                      <a:srgbClr val="FF0000"/>
                    </a:solidFill>
                  </a:rPr>
                  <a:t>t</a:t>
                </a: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813" name="Line 7"/>
              <p:cNvSpPr>
                <a:spLocks noChangeShapeType="1"/>
              </p:cNvSpPr>
              <p:nvPr/>
            </p:nvSpPr>
            <p:spPr bwMode="auto">
              <a:xfrm>
                <a:off x="3936" y="3318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814" name="Text Box 8"/>
              <p:cNvSpPr txBox="1">
                <a:spLocks noChangeArrowheads="1"/>
              </p:cNvSpPr>
              <p:nvPr/>
            </p:nvSpPr>
            <p:spPr bwMode="auto">
              <a:xfrm>
                <a:off x="3485" y="2964"/>
                <a:ext cx="139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read datagram from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rgbClr val="CC0000"/>
                    </a:solidFill>
                  </a:rPr>
                  <a:t>clientSocket</a:t>
                </a:r>
                <a:endParaRPr lang="en-US" altLang="en-US" sz="18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46811" name="Line 9"/>
            <p:cNvSpPr>
              <a:spLocks noChangeShapeType="1"/>
            </p:cNvSpPr>
            <p:nvPr/>
          </p:nvSpPr>
          <p:spPr bwMode="auto">
            <a:xfrm>
              <a:off x="3864" y="2550"/>
              <a:ext cx="0" cy="52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00375" y="1333500"/>
            <a:ext cx="6203950" cy="2690813"/>
            <a:chOff x="1890" y="840"/>
            <a:chExt cx="3908" cy="1695"/>
          </a:xfrm>
        </p:grpSpPr>
        <p:grpSp>
          <p:nvGrpSpPr>
            <p:cNvPr id="246803" name="Group 11"/>
            <p:cNvGrpSpPr>
              <a:grpSpLocks/>
            </p:cNvGrpSpPr>
            <p:nvPr/>
          </p:nvGrpSpPr>
          <p:grpSpPr bwMode="auto">
            <a:xfrm>
              <a:off x="3397" y="1240"/>
              <a:ext cx="2290" cy="612"/>
              <a:chOff x="3241" y="1750"/>
              <a:chExt cx="2290" cy="612"/>
            </a:xfrm>
          </p:grpSpPr>
          <p:sp>
            <p:nvSpPr>
              <p:cNvPr id="246808" name="Text Box 12"/>
              <p:cNvSpPr txBox="1">
                <a:spLocks noChangeArrowheads="1"/>
              </p:cNvSpPr>
              <p:nvPr/>
            </p:nvSpPr>
            <p:spPr bwMode="auto">
              <a:xfrm>
                <a:off x="3241" y="1750"/>
                <a:ext cx="1021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create socket: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809" name="Text Box 13"/>
              <p:cNvSpPr txBox="1">
                <a:spLocks noChangeArrowheads="1"/>
              </p:cNvSpPr>
              <p:nvPr/>
            </p:nvSpPr>
            <p:spPr bwMode="auto">
              <a:xfrm>
                <a:off x="3241" y="1944"/>
                <a:ext cx="2290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lnSpc>
                    <a:spcPts val="2000"/>
                  </a:lnSpc>
                </a:pPr>
                <a:r>
                  <a:rPr lang="en-US" altLang="en-US" sz="1800">
                    <a:solidFill>
                      <a:srgbClr val="CC0000"/>
                    </a:solidFill>
                  </a:rPr>
                  <a:t>clientSocket =</a:t>
                </a:r>
              </a:p>
              <a:p>
                <a:pPr>
                  <a:lnSpc>
                    <a:spcPts val="2000"/>
                  </a:lnSpc>
                </a:pPr>
                <a:r>
                  <a:rPr lang="en-US" altLang="en-US" sz="1800">
                    <a:solidFill>
                      <a:srgbClr val="CC0000"/>
                    </a:solidFill>
                  </a:rPr>
                  <a:t>socket(AF_INET,SOCK_DGRAM)</a:t>
                </a:r>
                <a:endParaRPr lang="en-US" altLang="en-US" sz="18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46804" name="Text Box 14"/>
            <p:cNvSpPr txBox="1">
              <a:spLocks noChangeArrowheads="1"/>
            </p:cNvSpPr>
            <p:nvPr/>
          </p:nvSpPr>
          <p:spPr bwMode="auto">
            <a:xfrm>
              <a:off x="3570" y="84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6805" name="Text Box 15"/>
            <p:cNvSpPr txBox="1">
              <a:spLocks noChangeArrowheads="1"/>
            </p:cNvSpPr>
            <p:nvPr/>
          </p:nvSpPr>
          <p:spPr bwMode="auto">
            <a:xfrm>
              <a:off x="3389" y="1953"/>
              <a:ext cx="2409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Create datagram with server IP and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port=x; send datagram via</a:t>
              </a:r>
              <a:r>
                <a:rPr lang="en-US" altLang="en-US" sz="1800">
                  <a:solidFill>
                    <a:srgbClr val="CC0000"/>
                  </a:solidFill>
                </a:rPr>
                <a:t/>
              </a:r>
              <a:br>
                <a:rPr lang="en-US" altLang="en-US" sz="1800">
                  <a:solidFill>
                    <a:srgbClr val="CC0000"/>
                  </a:solidFill>
                </a:rPr>
              </a:br>
              <a:r>
                <a:rPr lang="en-US" altLang="en-US" sz="1800">
                  <a:solidFill>
                    <a:srgbClr val="CC0000"/>
                  </a:solidFill>
                </a:rPr>
                <a:t>clientSocket</a:t>
              </a:r>
              <a:endParaRPr lang="en-US" altLang="en-US" sz="18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6806" name="Line 16"/>
            <p:cNvSpPr>
              <a:spLocks noChangeShapeType="1"/>
            </p:cNvSpPr>
            <p:nvPr/>
          </p:nvSpPr>
          <p:spPr bwMode="auto">
            <a:xfrm>
              <a:off x="3828" y="1830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807" name="Line 17"/>
            <p:cNvSpPr>
              <a:spLocks noChangeShapeType="1"/>
            </p:cNvSpPr>
            <p:nvPr/>
          </p:nvSpPr>
          <p:spPr bwMode="auto">
            <a:xfrm flipH="1">
              <a:off x="1890" y="2208"/>
              <a:ext cx="1518" cy="25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6788" name="Text Box 18"/>
          <p:cNvSpPr txBox="1">
            <a:spLocks noChangeArrowheads="1"/>
          </p:cNvSpPr>
          <p:nvPr/>
        </p:nvSpPr>
        <p:spPr bwMode="auto">
          <a:xfrm>
            <a:off x="820738" y="2187575"/>
            <a:ext cx="2462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create socket, port= x:</a:t>
            </a: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789" name="Text Box 19"/>
          <p:cNvSpPr txBox="1">
            <a:spLocks noChangeArrowheads="1"/>
          </p:cNvSpPr>
          <p:nvPr/>
        </p:nvSpPr>
        <p:spPr bwMode="auto">
          <a:xfrm>
            <a:off x="833438" y="2482850"/>
            <a:ext cx="36353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000"/>
              </a:lnSpc>
            </a:pPr>
            <a:r>
              <a:rPr lang="en-US" altLang="en-US" sz="1800">
                <a:solidFill>
                  <a:srgbClr val="CC0000"/>
                </a:solidFill>
              </a:rPr>
              <a:t>serverSocket =</a:t>
            </a:r>
          </a:p>
          <a:p>
            <a:pPr>
              <a:lnSpc>
                <a:spcPts val="2000"/>
              </a:lnSpc>
            </a:pPr>
            <a:r>
              <a:rPr lang="en-US" altLang="en-US" sz="1800">
                <a:solidFill>
                  <a:srgbClr val="CC0000"/>
                </a:solidFill>
              </a:rPr>
              <a:t>socket(AF_INET,SOCK_DGRAM)</a:t>
            </a:r>
            <a:endParaRPr lang="en-US" altLang="en-US" sz="18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316038" y="3146425"/>
            <a:ext cx="2211387" cy="1122363"/>
            <a:chOff x="885" y="1982"/>
            <a:chExt cx="1393" cy="707"/>
          </a:xfrm>
        </p:grpSpPr>
        <p:sp>
          <p:nvSpPr>
            <p:cNvPr id="246801" name="Line 21"/>
            <p:cNvSpPr>
              <a:spLocks noChangeShapeType="1"/>
            </p:cNvSpPr>
            <p:nvPr/>
          </p:nvSpPr>
          <p:spPr bwMode="auto">
            <a:xfrm>
              <a:off x="1276" y="1982"/>
              <a:ext cx="0" cy="36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802" name="Text Box 22"/>
            <p:cNvSpPr txBox="1">
              <a:spLocks noChangeArrowheads="1"/>
            </p:cNvSpPr>
            <p:nvPr/>
          </p:nvSpPr>
          <p:spPr bwMode="auto">
            <a:xfrm>
              <a:off x="885" y="2282"/>
              <a:ext cx="139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read datagram from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CC0000"/>
                  </a:solidFill>
                </a:rPr>
                <a:t>serverSocke</a:t>
              </a:r>
              <a:r>
                <a:rPr lang="en-US" altLang="en-US" sz="1800">
                  <a:solidFill>
                    <a:srgbClr val="FF0000"/>
                  </a:solidFill>
                </a:rPr>
                <a:t>t</a:t>
              </a: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1338263" y="4295775"/>
            <a:ext cx="3973512" cy="1660525"/>
            <a:chOff x="899" y="2720"/>
            <a:chExt cx="2503" cy="1046"/>
          </a:xfrm>
        </p:grpSpPr>
        <p:sp>
          <p:nvSpPr>
            <p:cNvPr id="246798" name="Text Box 24"/>
            <p:cNvSpPr txBox="1">
              <a:spLocks noChangeArrowheads="1"/>
            </p:cNvSpPr>
            <p:nvPr/>
          </p:nvSpPr>
          <p:spPr bwMode="auto">
            <a:xfrm>
              <a:off x="899" y="2835"/>
              <a:ext cx="1062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write reply 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CC0000"/>
                  </a:solidFill>
                </a:rPr>
                <a:t>serverSocket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specifying </a:t>
              </a:r>
              <a:br>
                <a:rPr lang="en-US" altLang="en-US" sz="1800">
                  <a:solidFill>
                    <a:srgbClr val="000000"/>
                  </a:solidFill>
                </a:rPr>
              </a:br>
              <a:r>
                <a:rPr lang="en-US" altLang="en-US" sz="1800">
                  <a:solidFill>
                    <a:srgbClr val="000000"/>
                  </a:solidFill>
                </a:rPr>
                <a:t>client address,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port number</a:t>
              </a: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6799" name="Line 25"/>
            <p:cNvSpPr>
              <a:spLocks noChangeShapeType="1"/>
            </p:cNvSpPr>
            <p:nvPr/>
          </p:nvSpPr>
          <p:spPr bwMode="auto">
            <a:xfrm>
              <a:off x="1302" y="2720"/>
              <a:ext cx="0" cy="19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800" name="Line 26"/>
            <p:cNvSpPr>
              <a:spLocks noChangeShapeType="1"/>
            </p:cNvSpPr>
            <p:nvPr/>
          </p:nvSpPr>
          <p:spPr bwMode="auto">
            <a:xfrm>
              <a:off x="1866" y="2970"/>
              <a:ext cx="1536" cy="1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6794" name="Text Box 22"/>
          <p:cNvSpPr txBox="1">
            <a:spLocks noChangeArrowheads="1"/>
          </p:cNvSpPr>
          <p:nvPr/>
        </p:nvSpPr>
        <p:spPr bwMode="auto">
          <a:xfrm>
            <a:off x="647700" y="1304925"/>
            <a:ext cx="3686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server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(running</a:t>
            </a: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0"/>
              </a:rPr>
              <a:t> on</a:t>
            </a:r>
            <a:r>
              <a:rPr lang="en-US" altLang="en-US" sz="1800">
                <a:solidFill>
                  <a:srgbClr val="000000"/>
                </a:solidFill>
                <a:latin typeface="Comic Sans MS" panose="030F0702030302020204" pitchFamily="66" charset="0"/>
              </a:rPr>
              <a:t> serverIP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246795" name="Text Box 23"/>
          <p:cNvSpPr txBox="1">
            <a:spLocks noChangeArrowheads="1"/>
          </p:cNvSpPr>
          <p:nvPr/>
        </p:nvSpPr>
        <p:spPr bwMode="auto">
          <a:xfrm>
            <a:off x="5411788" y="1301750"/>
            <a:ext cx="96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client</a:t>
            </a:r>
          </a:p>
        </p:txBody>
      </p:sp>
      <p:sp>
        <p:nvSpPr>
          <p:cNvPr id="246796" name="Line 35"/>
          <p:cNvSpPr>
            <a:spLocks noChangeShapeType="1"/>
          </p:cNvSpPr>
          <p:nvPr/>
        </p:nvSpPr>
        <p:spPr bwMode="auto">
          <a:xfrm>
            <a:off x="804863" y="1755775"/>
            <a:ext cx="3341687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797" name="Line 36"/>
          <p:cNvSpPr>
            <a:spLocks noChangeShapeType="1"/>
          </p:cNvSpPr>
          <p:nvPr/>
        </p:nvSpPr>
        <p:spPr bwMode="auto">
          <a:xfrm>
            <a:off x="5545138" y="1766888"/>
            <a:ext cx="6762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Socket Programming w/ UDP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1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2" name="TextBox 1"/>
          <p:cNvSpPr txBox="1">
            <a:spLocks noChangeArrowheads="1"/>
          </p:cNvSpPr>
          <p:nvPr/>
        </p:nvSpPr>
        <p:spPr bwMode="auto">
          <a:xfrm>
            <a:off x="2705100" y="1651000"/>
            <a:ext cx="6165470" cy="476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800"/>
              </a:lnSpc>
            </a:pPr>
            <a:r>
              <a:rPr lang="en-US" altLang="en-US" dirty="0"/>
              <a:t>from socket import *</a:t>
            </a:r>
          </a:p>
          <a:p>
            <a:pPr>
              <a:lnSpc>
                <a:spcPts val="2800"/>
              </a:lnSpc>
            </a:pPr>
            <a:r>
              <a:rPr lang="en-US" altLang="en-US" dirty="0" err="1"/>
              <a:t>serverName</a:t>
            </a:r>
            <a:r>
              <a:rPr lang="en-US" altLang="en-US" dirty="0"/>
              <a:t> = </a:t>
            </a:r>
            <a:r>
              <a:rPr lang="en-US" altLang="en-US" dirty="0" smtClean="0"/>
              <a:t>'</a:t>
            </a:r>
            <a:r>
              <a:rPr lang="en-US" altLang="en-US" dirty="0" smtClean="0"/>
              <a:t>localhost</a:t>
            </a:r>
            <a:r>
              <a:rPr lang="en-US" altLang="en-US" dirty="0" smtClean="0"/>
              <a:t>'</a:t>
            </a:r>
            <a:endParaRPr lang="en-US" altLang="en-US" dirty="0"/>
          </a:p>
          <a:p>
            <a:pPr>
              <a:lnSpc>
                <a:spcPts val="2800"/>
              </a:lnSpc>
            </a:pPr>
            <a:r>
              <a:rPr lang="en-US" altLang="en-US" dirty="0" err="1"/>
              <a:t>serverPort</a:t>
            </a:r>
            <a:r>
              <a:rPr lang="en-US" altLang="en-US" dirty="0"/>
              <a:t> = 12000</a:t>
            </a:r>
          </a:p>
          <a:p>
            <a:pPr>
              <a:lnSpc>
                <a:spcPts val="2800"/>
              </a:lnSpc>
            </a:pPr>
            <a:r>
              <a:rPr lang="en-US" altLang="en-US" dirty="0" err="1"/>
              <a:t>clientSocket</a:t>
            </a:r>
            <a:r>
              <a:rPr lang="en-US" altLang="en-US" dirty="0"/>
              <a:t> = </a:t>
            </a:r>
            <a:r>
              <a:rPr lang="en-US" altLang="en-US" dirty="0" smtClean="0"/>
              <a:t>socket(AF_INET</a:t>
            </a:r>
            <a:r>
              <a:rPr lang="en-US" altLang="en-US" dirty="0"/>
              <a:t>, </a:t>
            </a:r>
            <a:r>
              <a:rPr lang="en-US" altLang="en-US" dirty="0" smtClean="0"/>
              <a:t>SOCK_DGRAM)</a:t>
            </a:r>
          </a:p>
          <a:p>
            <a:pPr>
              <a:lnSpc>
                <a:spcPts val="2800"/>
              </a:lnSpc>
            </a:pPr>
            <a:endParaRPr lang="en-US" altLang="en-US" dirty="0" smtClean="0"/>
          </a:p>
          <a:p>
            <a:pPr>
              <a:lnSpc>
                <a:spcPts val="2800"/>
              </a:lnSpc>
            </a:pPr>
            <a:r>
              <a:rPr lang="en-US" altLang="en-US" dirty="0" smtClean="0"/>
              <a:t>message </a:t>
            </a:r>
            <a:r>
              <a:rPr lang="en-US" altLang="en-US" dirty="0"/>
              <a:t>= </a:t>
            </a:r>
            <a:r>
              <a:rPr lang="en-US" altLang="en-US" dirty="0" err="1" smtClean="0"/>
              <a:t>raw_input</a:t>
            </a:r>
            <a:r>
              <a:rPr lang="en-US" altLang="en-US" dirty="0" smtClean="0"/>
              <a:t>('Input </a:t>
            </a:r>
            <a:r>
              <a:rPr lang="en-US" altLang="en-US" dirty="0"/>
              <a:t>lowercase sentence</a:t>
            </a:r>
            <a:r>
              <a:rPr lang="en-US" altLang="en-US" dirty="0" smtClean="0"/>
              <a:t>:')</a:t>
            </a:r>
            <a:endParaRPr lang="en-US" altLang="en-US" dirty="0" smtClean="0"/>
          </a:p>
          <a:p>
            <a:pPr>
              <a:lnSpc>
                <a:spcPts val="2800"/>
              </a:lnSpc>
            </a:pPr>
            <a:endParaRPr lang="en-US" altLang="en-US" dirty="0"/>
          </a:p>
          <a:p>
            <a:pPr>
              <a:lnSpc>
                <a:spcPts val="2800"/>
              </a:lnSpc>
            </a:pPr>
            <a:r>
              <a:rPr lang="en-US" altLang="en-US" dirty="0" err="1"/>
              <a:t>clientSocket.sendto</a:t>
            </a:r>
            <a:r>
              <a:rPr lang="en-US" altLang="en-US" sz="1800" dirty="0"/>
              <a:t>(message,(</a:t>
            </a:r>
            <a:r>
              <a:rPr lang="en-US" altLang="en-US" sz="1800" dirty="0" err="1"/>
              <a:t>serverName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serverPort</a:t>
            </a:r>
            <a:r>
              <a:rPr lang="en-US" altLang="en-US" sz="1800" dirty="0" smtClean="0"/>
              <a:t>))</a:t>
            </a:r>
          </a:p>
          <a:p>
            <a:pPr>
              <a:lnSpc>
                <a:spcPts val="2800"/>
              </a:lnSpc>
            </a:pPr>
            <a:endParaRPr lang="en-US" altLang="en-US" sz="1800" dirty="0"/>
          </a:p>
          <a:p>
            <a:pPr>
              <a:lnSpc>
                <a:spcPts val="2800"/>
              </a:lnSpc>
            </a:pPr>
            <a:r>
              <a:rPr lang="en-US" altLang="en-US" dirty="0" err="1"/>
              <a:t>modifiedMessage</a:t>
            </a:r>
            <a:r>
              <a:rPr lang="en-US" altLang="en-US" dirty="0"/>
              <a:t>, </a:t>
            </a:r>
            <a:r>
              <a:rPr lang="en-US" altLang="en-US" dirty="0" err="1"/>
              <a:t>serverAddress</a:t>
            </a:r>
            <a:r>
              <a:rPr lang="en-US" altLang="en-US" dirty="0"/>
              <a:t> = </a:t>
            </a:r>
          </a:p>
          <a:p>
            <a:pPr>
              <a:lnSpc>
                <a:spcPts val="2800"/>
              </a:lnSpc>
            </a:pPr>
            <a:r>
              <a:rPr lang="en-US" altLang="en-US" dirty="0"/>
              <a:t>                                   </a:t>
            </a:r>
            <a:r>
              <a:rPr lang="en-US" altLang="en-US" dirty="0" err="1"/>
              <a:t>clientSocket.recvfrom</a:t>
            </a:r>
            <a:r>
              <a:rPr lang="en-US" altLang="en-US" dirty="0"/>
              <a:t>(2048)</a:t>
            </a:r>
          </a:p>
          <a:p>
            <a:pPr>
              <a:lnSpc>
                <a:spcPts val="2800"/>
              </a:lnSpc>
            </a:pPr>
            <a:r>
              <a:rPr lang="en-US" altLang="en-US" dirty="0"/>
              <a:t>print </a:t>
            </a:r>
            <a:r>
              <a:rPr lang="en-US" altLang="en-US" dirty="0" err="1"/>
              <a:t>modifiedMessage</a:t>
            </a:r>
            <a:endParaRPr lang="en-US" altLang="en-US" dirty="0"/>
          </a:p>
          <a:p>
            <a:pPr>
              <a:lnSpc>
                <a:spcPts val="2800"/>
              </a:lnSpc>
            </a:pPr>
            <a:r>
              <a:rPr lang="en-US" altLang="en-US" dirty="0" err="1"/>
              <a:t>clientSocket.close</a:t>
            </a:r>
            <a:r>
              <a:rPr lang="en-US" altLang="en-US" dirty="0"/>
              <a:t>()</a:t>
            </a:r>
          </a:p>
        </p:txBody>
      </p:sp>
      <p:sp>
        <p:nvSpPr>
          <p:cNvPr id="247813" name="TextBox 2"/>
          <p:cNvSpPr txBox="1">
            <a:spLocks noChangeArrowheads="1"/>
          </p:cNvSpPr>
          <p:nvPr/>
        </p:nvSpPr>
        <p:spPr bwMode="auto">
          <a:xfrm>
            <a:off x="2717800" y="1168400"/>
            <a:ext cx="2741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 i="1">
                <a:solidFill>
                  <a:srgbClr val="CC0000"/>
                </a:solidFill>
              </a:rPr>
              <a:t>Python UDPClient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28600" y="1606550"/>
            <a:ext cx="2451100" cy="546100"/>
            <a:chOff x="228727" y="1605758"/>
            <a:chExt cx="2450973" cy="547500"/>
          </a:xfrm>
        </p:grpSpPr>
        <p:sp>
          <p:nvSpPr>
            <p:cNvPr id="247832" name="TextBox 3"/>
            <p:cNvSpPr txBox="1">
              <a:spLocks noChangeArrowheads="1"/>
            </p:cNvSpPr>
            <p:nvPr/>
          </p:nvSpPr>
          <p:spPr bwMode="auto">
            <a:xfrm>
              <a:off x="228727" y="1605758"/>
              <a:ext cx="2057612" cy="54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000099"/>
                  </a:solidFill>
                </a:rPr>
                <a:t>include Python’s socket 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000099"/>
                  </a:solidFill>
                </a:rPr>
                <a:t>library</a:t>
              </a:r>
            </a:p>
          </p:txBody>
        </p:sp>
        <p:cxnSp>
          <p:nvCxnSpPr>
            <p:cNvPr id="247833" name="Straight Connector 10"/>
            <p:cNvCxnSpPr>
              <a:cxnSpLocks noChangeShapeType="1"/>
            </p:cNvCxnSpPr>
            <p:nvPr/>
          </p:nvCxnSpPr>
          <p:spPr bwMode="auto">
            <a:xfrm flipV="1">
              <a:off x="952522" y="1930400"/>
              <a:ext cx="1727178" cy="813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155575" y="2723546"/>
            <a:ext cx="2587625" cy="523875"/>
            <a:chOff x="189714" y="2918150"/>
            <a:chExt cx="2587958" cy="523220"/>
          </a:xfrm>
        </p:grpSpPr>
        <p:sp>
          <p:nvSpPr>
            <p:cNvPr id="247830" name="TextBox 31"/>
            <p:cNvSpPr txBox="1">
              <a:spLocks noChangeArrowheads="1"/>
            </p:cNvSpPr>
            <p:nvPr/>
          </p:nvSpPr>
          <p:spPr bwMode="auto">
            <a:xfrm>
              <a:off x="189714" y="2918150"/>
              <a:ext cx="2271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 dirty="0">
                  <a:solidFill>
                    <a:srgbClr val="000099"/>
                  </a:solidFill>
                </a:rPr>
                <a:t>create UDP socket for server</a:t>
              </a:r>
            </a:p>
          </p:txBody>
        </p:sp>
        <p:cxnSp>
          <p:nvCxnSpPr>
            <p:cNvPr id="247831" name="Straight Connector 32"/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209220" y="3301005"/>
            <a:ext cx="2505075" cy="547688"/>
            <a:chOff x="215900" y="3530600"/>
            <a:chExt cx="2505529" cy="547500"/>
          </a:xfrm>
        </p:grpSpPr>
        <p:sp>
          <p:nvSpPr>
            <p:cNvPr id="247828" name="TextBox 34"/>
            <p:cNvSpPr txBox="1">
              <a:spLocks noChangeArrowheads="1"/>
            </p:cNvSpPr>
            <p:nvPr/>
          </p:nvSpPr>
          <p:spPr bwMode="auto">
            <a:xfrm>
              <a:off x="215900" y="3530600"/>
              <a:ext cx="1621833" cy="54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en-US" sz="1400" dirty="0">
                  <a:solidFill>
                    <a:srgbClr val="000099"/>
                  </a:solidFill>
                </a:rPr>
                <a:t>get user keyboard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400" dirty="0">
                  <a:solidFill>
                    <a:srgbClr val="000099"/>
                  </a:solidFill>
                </a:rPr>
                <a:t>input </a:t>
              </a:r>
            </a:p>
          </p:txBody>
        </p:sp>
        <p:cxnSp>
          <p:nvCxnSpPr>
            <p:cNvPr id="247829" name="Straight Connector 35"/>
            <p:cNvCxnSpPr>
              <a:cxnSpLocks noChangeShapeType="1"/>
            </p:cNvCxnSpPr>
            <p:nvPr/>
          </p:nvCxnSpPr>
          <p:spPr bwMode="auto">
            <a:xfrm flipV="1">
              <a:off x="762000" y="3968752"/>
              <a:ext cx="1959429" cy="4534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166688" y="4064000"/>
            <a:ext cx="2568575" cy="523875"/>
            <a:chOff x="166472" y="4064002"/>
            <a:chExt cx="2568858" cy="522566"/>
          </a:xfrm>
        </p:grpSpPr>
        <p:sp>
          <p:nvSpPr>
            <p:cNvPr id="247826" name="TextBox 36"/>
            <p:cNvSpPr txBox="1">
              <a:spLocks noChangeArrowheads="1"/>
            </p:cNvSpPr>
            <p:nvPr/>
          </p:nvSpPr>
          <p:spPr bwMode="auto">
            <a:xfrm>
              <a:off x="166472" y="4064002"/>
              <a:ext cx="2349500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 dirty="0">
                  <a:solidFill>
                    <a:srgbClr val="000099"/>
                  </a:solidFill>
                </a:rPr>
                <a:t>Attach server name, port to message; send into socket</a:t>
              </a:r>
            </a:p>
          </p:txBody>
        </p:sp>
        <p:cxnSp>
          <p:nvCxnSpPr>
            <p:cNvPr id="247827" name="Straight Connector 39"/>
            <p:cNvCxnSpPr>
              <a:cxnSpLocks noChangeShapeType="1"/>
            </p:cNvCxnSpPr>
            <p:nvPr/>
          </p:nvCxnSpPr>
          <p:spPr bwMode="auto">
            <a:xfrm>
              <a:off x="2477922" y="4443249"/>
              <a:ext cx="257408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184883" y="5652098"/>
            <a:ext cx="2511425" cy="523875"/>
            <a:chOff x="214386" y="5472277"/>
            <a:chExt cx="2511708" cy="523220"/>
          </a:xfrm>
        </p:grpSpPr>
        <p:sp>
          <p:nvSpPr>
            <p:cNvPr id="247824" name="TextBox 61"/>
            <p:cNvSpPr txBox="1">
              <a:spLocks noChangeArrowheads="1"/>
            </p:cNvSpPr>
            <p:nvPr/>
          </p:nvSpPr>
          <p:spPr bwMode="auto">
            <a:xfrm>
              <a:off x="214386" y="5472277"/>
              <a:ext cx="23495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 dirty="0">
                  <a:solidFill>
                    <a:srgbClr val="000099"/>
                  </a:solidFill>
                </a:rPr>
                <a:t>print out received string and close socket</a:t>
              </a:r>
            </a:p>
          </p:txBody>
        </p:sp>
        <p:cxnSp>
          <p:nvCxnSpPr>
            <p:cNvPr id="247825" name="Straight Connector 62"/>
            <p:cNvCxnSpPr>
              <a:cxnSpLocks noChangeShapeType="1"/>
            </p:cNvCxnSpPr>
            <p:nvPr/>
          </p:nvCxnSpPr>
          <p:spPr bwMode="auto">
            <a:xfrm>
              <a:off x="2230329" y="5657589"/>
              <a:ext cx="495765" cy="242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-165100" y="4794250"/>
            <a:ext cx="2900363" cy="677863"/>
            <a:chOff x="-157119" y="4530536"/>
            <a:chExt cx="2900123" cy="678317"/>
          </a:xfrm>
        </p:grpSpPr>
        <p:sp>
          <p:nvSpPr>
            <p:cNvPr id="247821" name="TextBox 56"/>
            <p:cNvSpPr txBox="1">
              <a:spLocks noChangeArrowheads="1"/>
            </p:cNvSpPr>
            <p:nvPr/>
          </p:nvSpPr>
          <p:spPr bwMode="auto">
            <a:xfrm>
              <a:off x="192835" y="4642544"/>
              <a:ext cx="2349500" cy="566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 dirty="0">
                  <a:solidFill>
                    <a:srgbClr val="000099"/>
                  </a:solidFill>
                </a:rPr>
                <a:t>read reply characters from</a:t>
              </a:r>
            </a:p>
            <a:p>
              <a:r>
                <a:rPr lang="en-US" altLang="en-US" sz="1400" dirty="0">
                  <a:solidFill>
                    <a:srgbClr val="000099"/>
                  </a:solidFill>
                </a:rPr>
                <a:t>socket into string</a:t>
              </a:r>
            </a:p>
          </p:txBody>
        </p:sp>
        <p:cxnSp>
          <p:nvCxnSpPr>
            <p:cNvPr id="247822" name="Straight Connector 59"/>
            <p:cNvCxnSpPr>
              <a:cxnSpLocks noChangeShapeType="1"/>
            </p:cNvCxnSpPr>
            <p:nvPr/>
          </p:nvCxnSpPr>
          <p:spPr bwMode="auto">
            <a:xfrm flipV="1">
              <a:off x="2415586" y="4830837"/>
              <a:ext cx="327418" cy="41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7823" name="TextBox 53"/>
            <p:cNvSpPr txBox="1">
              <a:spLocks noChangeArrowheads="1"/>
            </p:cNvSpPr>
            <p:nvPr/>
          </p:nvSpPr>
          <p:spPr bwMode="auto">
            <a:xfrm>
              <a:off x="-157119" y="4530536"/>
              <a:ext cx="1846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Socket Programming w/ UDP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4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6" name="TextBox 1"/>
          <p:cNvSpPr txBox="1">
            <a:spLocks noChangeArrowheads="1"/>
          </p:cNvSpPr>
          <p:nvPr/>
        </p:nvSpPr>
        <p:spPr bwMode="auto">
          <a:xfrm>
            <a:off x="2717800" y="1651000"/>
            <a:ext cx="6128601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800"/>
              </a:lnSpc>
            </a:pPr>
            <a:r>
              <a:rPr lang="en-US" altLang="en-US" dirty="0"/>
              <a:t>from socket import *</a:t>
            </a:r>
          </a:p>
          <a:p>
            <a:pPr>
              <a:lnSpc>
                <a:spcPts val="2800"/>
              </a:lnSpc>
            </a:pPr>
            <a:r>
              <a:rPr lang="en-US" altLang="en-US" dirty="0" err="1"/>
              <a:t>serverPort</a:t>
            </a:r>
            <a:r>
              <a:rPr lang="en-US" altLang="en-US" dirty="0"/>
              <a:t> = 12000</a:t>
            </a:r>
          </a:p>
          <a:p>
            <a:pPr>
              <a:lnSpc>
                <a:spcPts val="2800"/>
              </a:lnSpc>
            </a:pPr>
            <a:r>
              <a:rPr lang="en-US" altLang="en-US" dirty="0" err="1"/>
              <a:t>serverSocket</a:t>
            </a:r>
            <a:r>
              <a:rPr lang="en-US" altLang="en-US" dirty="0"/>
              <a:t> = socket(AF_INET, SOCK_DGRAM)</a:t>
            </a:r>
          </a:p>
          <a:p>
            <a:pPr>
              <a:lnSpc>
                <a:spcPts val="2800"/>
              </a:lnSpc>
            </a:pPr>
            <a:r>
              <a:rPr lang="en-US" altLang="en-US" dirty="0" err="1"/>
              <a:t>serverSocket.bind</a:t>
            </a:r>
            <a:r>
              <a:rPr lang="en-US" altLang="en-US" dirty="0"/>
              <a:t>((</a:t>
            </a:r>
            <a:r>
              <a:rPr lang="fr-FR" altLang="en-US" dirty="0"/>
              <a:t>''</a:t>
            </a:r>
            <a:r>
              <a:rPr lang="en-US" altLang="en-US" dirty="0"/>
              <a:t>, </a:t>
            </a:r>
            <a:r>
              <a:rPr lang="en-US" altLang="en-US" dirty="0" err="1"/>
              <a:t>serverPort</a:t>
            </a:r>
            <a:r>
              <a:rPr lang="en-US" altLang="en-US" dirty="0"/>
              <a:t>))</a:t>
            </a:r>
          </a:p>
          <a:p>
            <a:pPr>
              <a:lnSpc>
                <a:spcPts val="2800"/>
              </a:lnSpc>
            </a:pPr>
            <a:r>
              <a:rPr lang="en-US" altLang="en-US" dirty="0"/>
              <a:t>print </a:t>
            </a:r>
            <a:r>
              <a:rPr lang="en-US" altLang="en-US" dirty="0" smtClean="0"/>
              <a:t>'</a:t>
            </a:r>
            <a:r>
              <a:rPr lang="en-US" altLang="ja-JP" i="1" dirty="0" smtClean="0"/>
              <a:t>The </a:t>
            </a:r>
            <a:r>
              <a:rPr lang="en-US" altLang="ja-JP" i="1" dirty="0"/>
              <a:t>server is ready to </a:t>
            </a:r>
            <a:r>
              <a:rPr lang="en-US" altLang="ja-JP" i="1" dirty="0" smtClean="0"/>
              <a:t>receive</a:t>
            </a:r>
            <a:r>
              <a:rPr lang="en-US" altLang="ja-JP" dirty="0" smtClean="0"/>
              <a:t>'</a:t>
            </a:r>
            <a:endParaRPr lang="en-US" altLang="ja-JP" dirty="0"/>
          </a:p>
          <a:p>
            <a:pPr>
              <a:lnSpc>
                <a:spcPts val="2800"/>
              </a:lnSpc>
            </a:pPr>
            <a:r>
              <a:rPr lang="en-US" altLang="en-US" dirty="0"/>
              <a:t>while 1:</a:t>
            </a:r>
          </a:p>
          <a:p>
            <a:pPr>
              <a:lnSpc>
                <a:spcPts val="2400"/>
              </a:lnSpc>
            </a:pPr>
            <a:r>
              <a:rPr lang="en-US" altLang="en-US" sz="1800" dirty="0"/>
              <a:t>    message, </a:t>
            </a:r>
            <a:r>
              <a:rPr lang="en-US" altLang="en-US" sz="1800" dirty="0" err="1"/>
              <a:t>clientAddress</a:t>
            </a:r>
            <a:r>
              <a:rPr lang="en-US" altLang="en-US" sz="1800" dirty="0"/>
              <a:t> = </a:t>
            </a:r>
            <a:r>
              <a:rPr lang="en-US" altLang="en-US" sz="1800" dirty="0" err="1"/>
              <a:t>serverSocket.recvfrom</a:t>
            </a:r>
            <a:r>
              <a:rPr lang="en-US" altLang="en-US" sz="1800" dirty="0"/>
              <a:t>(2048)</a:t>
            </a:r>
          </a:p>
          <a:p>
            <a:pPr>
              <a:lnSpc>
                <a:spcPts val="2400"/>
              </a:lnSpc>
            </a:pPr>
            <a:r>
              <a:rPr lang="en-US" altLang="en-US" sz="1800" dirty="0"/>
              <a:t>    </a:t>
            </a:r>
            <a:r>
              <a:rPr lang="en-US" altLang="en-US" sz="1800" dirty="0" err="1"/>
              <a:t>modifiedMessage</a:t>
            </a:r>
            <a:r>
              <a:rPr lang="en-US" altLang="en-US" sz="1800" dirty="0"/>
              <a:t> = </a:t>
            </a:r>
            <a:r>
              <a:rPr lang="en-US" altLang="en-US" sz="1800" dirty="0" err="1"/>
              <a:t>message.upper</a:t>
            </a:r>
            <a:r>
              <a:rPr lang="en-US" altLang="en-US" sz="1800" dirty="0"/>
              <a:t>()</a:t>
            </a:r>
          </a:p>
          <a:p>
            <a:pPr>
              <a:lnSpc>
                <a:spcPts val="2400"/>
              </a:lnSpc>
            </a:pPr>
            <a:r>
              <a:rPr lang="en-US" altLang="en-US" sz="1800" dirty="0"/>
              <a:t>    </a:t>
            </a:r>
            <a:r>
              <a:rPr lang="en-US" altLang="en-US" sz="1800" dirty="0" err="1"/>
              <a:t>serverSocket.sendto</a:t>
            </a:r>
            <a:r>
              <a:rPr lang="en-US" altLang="en-US" sz="1800" dirty="0"/>
              <a:t>(</a:t>
            </a:r>
            <a:r>
              <a:rPr lang="en-US" altLang="en-US" sz="1800" dirty="0" err="1"/>
              <a:t>modifiedMessage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clientAddress</a:t>
            </a:r>
            <a:r>
              <a:rPr lang="en-US" altLang="en-US" sz="1800" dirty="0"/>
              <a:t>)</a:t>
            </a:r>
          </a:p>
        </p:txBody>
      </p:sp>
      <p:sp>
        <p:nvSpPr>
          <p:cNvPr id="248837" name="TextBox 2"/>
          <p:cNvSpPr txBox="1">
            <a:spLocks noChangeArrowheads="1"/>
          </p:cNvSpPr>
          <p:nvPr/>
        </p:nvSpPr>
        <p:spPr bwMode="auto">
          <a:xfrm>
            <a:off x="2717800" y="1168400"/>
            <a:ext cx="286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 i="1">
                <a:solidFill>
                  <a:srgbClr val="CC0000"/>
                </a:solidFill>
              </a:rPr>
              <a:t>Python UDPServer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65100" y="2374532"/>
            <a:ext cx="2587625" cy="307975"/>
            <a:chOff x="164314" y="2554972"/>
            <a:chExt cx="2587958" cy="307777"/>
          </a:xfrm>
        </p:grpSpPr>
        <p:sp>
          <p:nvSpPr>
            <p:cNvPr id="248852" name="TextBox 31"/>
            <p:cNvSpPr txBox="1">
              <a:spLocks noChangeArrowheads="1"/>
            </p:cNvSpPr>
            <p:nvPr/>
          </p:nvSpPr>
          <p:spPr bwMode="auto">
            <a:xfrm>
              <a:off x="164314" y="2554972"/>
              <a:ext cx="25590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>
                  <a:solidFill>
                    <a:srgbClr val="000099"/>
                  </a:solidFill>
                </a:rPr>
                <a:t>create UDP socket</a:t>
              </a:r>
            </a:p>
          </p:txBody>
        </p:sp>
        <p:cxnSp>
          <p:nvCxnSpPr>
            <p:cNvPr id="248853" name="Straight Connector 32"/>
            <p:cNvCxnSpPr>
              <a:cxnSpLocks noChangeShapeType="1"/>
            </p:cNvCxnSpPr>
            <p:nvPr/>
          </p:nvCxnSpPr>
          <p:spPr bwMode="auto">
            <a:xfrm>
              <a:off x="1822045" y="2748411"/>
              <a:ext cx="930227" cy="113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69863" y="2704732"/>
            <a:ext cx="2540000" cy="523875"/>
            <a:chOff x="169076" y="2884812"/>
            <a:chExt cx="2541127" cy="523220"/>
          </a:xfrm>
        </p:grpSpPr>
        <p:sp>
          <p:nvSpPr>
            <p:cNvPr id="248850" name="TextBox 26"/>
            <p:cNvSpPr txBox="1">
              <a:spLocks noChangeArrowheads="1"/>
            </p:cNvSpPr>
            <p:nvPr/>
          </p:nvSpPr>
          <p:spPr bwMode="auto">
            <a:xfrm>
              <a:off x="169076" y="2884812"/>
              <a:ext cx="2271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>
                  <a:solidFill>
                    <a:srgbClr val="000099"/>
                  </a:solidFill>
                </a:rPr>
                <a:t>bind socket to local port number 12000</a:t>
              </a:r>
            </a:p>
          </p:txBody>
        </p:sp>
        <p:cxnSp>
          <p:nvCxnSpPr>
            <p:cNvPr id="248851" name="Straight Connector 30"/>
            <p:cNvCxnSpPr>
              <a:cxnSpLocks noChangeShapeType="1"/>
            </p:cNvCxnSpPr>
            <p:nvPr/>
          </p:nvCxnSpPr>
          <p:spPr bwMode="auto">
            <a:xfrm>
              <a:off x="1982674" y="3169104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82563" y="3468932"/>
            <a:ext cx="2527300" cy="298450"/>
            <a:chOff x="182564" y="3788573"/>
            <a:chExt cx="2528092" cy="299227"/>
          </a:xfrm>
        </p:grpSpPr>
        <p:sp>
          <p:nvSpPr>
            <p:cNvPr id="248848" name="TextBox 34"/>
            <p:cNvSpPr txBox="1">
              <a:spLocks noChangeArrowheads="1"/>
            </p:cNvSpPr>
            <p:nvPr/>
          </p:nvSpPr>
          <p:spPr bwMode="auto">
            <a:xfrm>
              <a:off x="182564" y="3788573"/>
              <a:ext cx="1194763" cy="299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000099"/>
                  </a:solidFill>
                </a:rPr>
                <a:t>loop forever</a:t>
              </a:r>
            </a:p>
          </p:txBody>
        </p:sp>
        <p:cxnSp>
          <p:nvCxnSpPr>
            <p:cNvPr id="248849" name="Straight Connector 35"/>
            <p:cNvCxnSpPr>
              <a:cxnSpLocks noChangeShapeType="1"/>
            </p:cNvCxnSpPr>
            <p:nvPr/>
          </p:nvCxnSpPr>
          <p:spPr bwMode="auto">
            <a:xfrm flipV="1">
              <a:off x="1266031" y="3964781"/>
              <a:ext cx="1444625" cy="39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6213" y="3729287"/>
            <a:ext cx="2743200" cy="708025"/>
            <a:chOff x="176621" y="4151971"/>
            <a:chExt cx="2743174" cy="707869"/>
          </a:xfrm>
        </p:grpSpPr>
        <p:sp>
          <p:nvSpPr>
            <p:cNvPr id="248846" name="TextBox 36"/>
            <p:cNvSpPr txBox="1">
              <a:spLocks noChangeArrowheads="1"/>
            </p:cNvSpPr>
            <p:nvPr/>
          </p:nvSpPr>
          <p:spPr bwMode="auto">
            <a:xfrm>
              <a:off x="176621" y="4151971"/>
              <a:ext cx="2349500" cy="707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000099"/>
                  </a:solidFill>
                </a:rPr>
                <a:t>Read from UDP socket into message, getting client’s address (client IP and port)</a:t>
              </a:r>
            </a:p>
          </p:txBody>
        </p:sp>
        <p:cxnSp>
          <p:nvCxnSpPr>
            <p:cNvPr id="248847" name="Straight Connector 39"/>
            <p:cNvCxnSpPr>
              <a:cxnSpLocks noChangeShapeType="1"/>
            </p:cNvCxnSpPr>
            <p:nvPr/>
          </p:nvCxnSpPr>
          <p:spPr bwMode="auto">
            <a:xfrm flipV="1">
              <a:off x="1981317" y="4399595"/>
              <a:ext cx="938478" cy="126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12738" y="4526212"/>
            <a:ext cx="2695575" cy="523875"/>
            <a:chOff x="212916" y="4997129"/>
            <a:chExt cx="2696483" cy="523220"/>
          </a:xfrm>
        </p:grpSpPr>
        <p:sp>
          <p:nvSpPr>
            <p:cNvPr id="248844" name="TextBox 61"/>
            <p:cNvSpPr txBox="1">
              <a:spLocks noChangeArrowheads="1"/>
            </p:cNvSpPr>
            <p:nvPr/>
          </p:nvSpPr>
          <p:spPr bwMode="auto">
            <a:xfrm>
              <a:off x="212916" y="4997129"/>
              <a:ext cx="23495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>
                  <a:solidFill>
                    <a:srgbClr val="000099"/>
                  </a:solidFill>
                </a:rPr>
                <a:t>send upper case string back to this client</a:t>
              </a:r>
            </a:p>
          </p:txBody>
        </p:sp>
        <p:cxnSp>
          <p:nvCxnSpPr>
            <p:cNvPr id="248845" name="Straight Connector 62"/>
            <p:cNvCxnSpPr>
              <a:cxnSpLocks noChangeShapeType="1"/>
            </p:cNvCxnSpPr>
            <p:nvPr/>
          </p:nvCxnSpPr>
          <p:spPr bwMode="auto">
            <a:xfrm>
              <a:off x="2147293" y="5106673"/>
              <a:ext cx="762106" cy="120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Socket Programming w/ UDP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2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52550"/>
            <a:ext cx="3810000" cy="4648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CC0000"/>
                </a:solidFill>
              </a:rPr>
              <a:t>client must contact server</a:t>
            </a:r>
          </a:p>
          <a:p>
            <a:r>
              <a:rPr lang="en-US" altLang="en-US" sz="2200" smtClean="0"/>
              <a:t>server process must first be running</a:t>
            </a:r>
          </a:p>
          <a:p>
            <a:r>
              <a:rPr lang="en-US" altLang="en-US" sz="2200" smtClean="0"/>
              <a:t>server must have created socket (door) that welcomes client</a:t>
            </a:r>
            <a:r>
              <a:rPr lang="ja-JP" altLang="en-US" sz="2200" smtClean="0"/>
              <a:t>’</a:t>
            </a:r>
            <a:r>
              <a:rPr lang="en-US" altLang="ja-JP" sz="2200" smtClean="0"/>
              <a:t>s contact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CC0000"/>
                </a:solidFill>
              </a:rPr>
              <a:t>client contacts server by:</a:t>
            </a:r>
          </a:p>
          <a:p>
            <a:r>
              <a:rPr lang="en-US" altLang="en-US" sz="2200" smtClean="0"/>
              <a:t>Creating TCP socket, specifying IP address, port number of server process</a:t>
            </a:r>
          </a:p>
          <a:p>
            <a:r>
              <a:rPr lang="en-US" altLang="en-US" sz="2200" i="1" smtClean="0">
                <a:solidFill>
                  <a:srgbClr val="CC0000"/>
                </a:solidFill>
              </a:rPr>
              <a:t>when client creates socket:</a:t>
            </a:r>
            <a:r>
              <a:rPr lang="en-US" altLang="en-US" sz="2200" smtClean="0"/>
              <a:t> client TCP establishes connection to server TCP</a:t>
            </a:r>
          </a:p>
          <a:p>
            <a:endParaRPr lang="en-US" altLang="en-US" sz="2000" smtClean="0"/>
          </a:p>
        </p:txBody>
      </p:sp>
      <p:sp>
        <p:nvSpPr>
          <p:cNvPr id="2498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90650"/>
            <a:ext cx="3962400" cy="3000375"/>
          </a:xfrm>
        </p:spPr>
        <p:txBody>
          <a:bodyPr>
            <a:normAutofit fontScale="92500"/>
          </a:bodyPr>
          <a:lstStyle/>
          <a:p>
            <a:r>
              <a:rPr lang="en-US" altLang="en-US" sz="2200" smtClean="0"/>
              <a:t>when contacted by client, </a:t>
            </a:r>
            <a:r>
              <a:rPr lang="en-US" altLang="en-US" sz="2200" i="1" smtClean="0">
                <a:solidFill>
                  <a:srgbClr val="CC0000"/>
                </a:solidFill>
              </a:rPr>
              <a:t>server TCP creates new socket</a:t>
            </a:r>
            <a:r>
              <a:rPr lang="en-US" altLang="en-US" sz="2200" smtClean="0"/>
              <a:t> for server process to communicate with that particular client</a:t>
            </a:r>
          </a:p>
          <a:p>
            <a:pPr lvl="1"/>
            <a:r>
              <a:rPr lang="en-US" altLang="en-US" sz="2200" smtClean="0"/>
              <a:t>allows server to talk with multiple clients</a:t>
            </a:r>
          </a:p>
          <a:p>
            <a:pPr lvl="1"/>
            <a:r>
              <a:rPr lang="en-US" altLang="en-US" sz="2200" smtClean="0"/>
              <a:t>source port numbers used to distinguish clients (more in Chap 3)</a:t>
            </a:r>
            <a:endParaRPr lang="en-US" altLang="en-US" sz="2200" i="1" smtClean="0"/>
          </a:p>
        </p:txBody>
      </p:sp>
      <p:sp>
        <p:nvSpPr>
          <p:cNvPr id="249863" name="Text Box 6"/>
          <p:cNvSpPr txBox="1">
            <a:spLocks noChangeArrowheads="1"/>
          </p:cNvSpPr>
          <p:nvPr/>
        </p:nvSpPr>
        <p:spPr bwMode="auto">
          <a:xfrm>
            <a:off x="4733925" y="4964113"/>
            <a:ext cx="4043363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99"/>
                </a:solidFill>
                <a:latin typeface="Gill Sans MT" panose="020B0502020104020203" pitchFamily="34" charset="0"/>
              </a:rPr>
              <a:t>TCP provides reliable, in-order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99"/>
                </a:solidFill>
                <a:latin typeface="Gill Sans MT" panose="020B0502020104020203" pitchFamily="34" charset="0"/>
              </a:rPr>
              <a:t>byte-stream transfer (</a:t>
            </a:r>
            <a:r>
              <a:rPr lang="ja-JP" altLang="en-US" sz="2400">
                <a:solidFill>
                  <a:srgbClr val="000099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400">
                <a:solidFill>
                  <a:srgbClr val="000099"/>
                </a:solidFill>
                <a:latin typeface="Gill Sans MT" panose="020B0502020104020203" pitchFamily="34" charset="0"/>
              </a:rPr>
              <a:t>pipe</a:t>
            </a:r>
            <a:r>
              <a:rPr lang="ja-JP" altLang="en-US" sz="2400">
                <a:solidFill>
                  <a:srgbClr val="000099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400">
                <a:solidFill>
                  <a:srgbClr val="000099"/>
                </a:solidFill>
                <a:latin typeface="Gill Sans MT" panose="020B0502020104020203" pitchFamily="34" charset="0"/>
              </a:rPr>
              <a:t>) 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99"/>
                </a:solidFill>
                <a:latin typeface="Gill Sans MT" panose="020B0502020104020203" pitchFamily="34" charset="0"/>
              </a:rPr>
              <a:t>between client and server</a:t>
            </a:r>
          </a:p>
        </p:txBody>
      </p:sp>
      <p:grpSp>
        <p:nvGrpSpPr>
          <p:cNvPr id="249864" name="Group 8"/>
          <p:cNvGrpSpPr>
            <a:grpSpLocks/>
          </p:cNvGrpSpPr>
          <p:nvPr/>
        </p:nvGrpSpPr>
        <p:grpSpPr bwMode="auto">
          <a:xfrm>
            <a:off x="4605338" y="4521200"/>
            <a:ext cx="2862262" cy="460375"/>
            <a:chOff x="-9" y="3823"/>
            <a:chExt cx="1803" cy="290"/>
          </a:xfrm>
        </p:grpSpPr>
        <p:sp>
          <p:nvSpPr>
            <p:cNvPr id="249865" name="Rectangle 9"/>
            <p:cNvSpPr>
              <a:spLocks noChangeArrowheads="1"/>
            </p:cNvSpPr>
            <p:nvPr/>
          </p:nvSpPr>
          <p:spPr bwMode="auto">
            <a:xfrm>
              <a:off x="96" y="3825"/>
              <a:ext cx="116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Clr>
                  <a:srgbClr val="3333CC"/>
                </a:buClr>
              </a:pPr>
              <a:endParaRPr lang="en-US" altLang="en-US" sz="240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49866" name="Text Box 10"/>
            <p:cNvSpPr txBox="1">
              <a:spLocks noChangeArrowheads="1"/>
            </p:cNvSpPr>
            <p:nvPr/>
          </p:nvSpPr>
          <p:spPr bwMode="auto">
            <a:xfrm>
              <a:off x="-9" y="3823"/>
              <a:ext cx="18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CC0000"/>
                  </a:solidFill>
                  <a:latin typeface="Gill Sans MT" panose="020B0502020104020203" pitchFamily="34" charset="0"/>
                </a:rPr>
                <a:t>application viewpoint: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Socket Programming w/ 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9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57313" y="3016250"/>
            <a:ext cx="1931987" cy="930275"/>
            <a:chOff x="827" y="2027"/>
            <a:chExt cx="1217" cy="586"/>
          </a:xfrm>
        </p:grpSpPr>
        <p:sp>
          <p:nvSpPr>
            <p:cNvPr id="250921" name="Text Box 4"/>
            <p:cNvSpPr txBox="1">
              <a:spLocks noChangeArrowheads="1"/>
            </p:cNvSpPr>
            <p:nvPr/>
          </p:nvSpPr>
          <p:spPr bwMode="auto">
            <a:xfrm>
              <a:off x="827" y="2027"/>
              <a:ext cx="105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wait for incoming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connection request</a:t>
              </a: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0922" name="Text Box 5"/>
            <p:cNvSpPr txBox="1">
              <a:spLocks noChangeArrowheads="1"/>
            </p:cNvSpPr>
            <p:nvPr/>
          </p:nvSpPr>
          <p:spPr bwMode="auto">
            <a:xfrm>
              <a:off x="828" y="2283"/>
              <a:ext cx="121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CC0000"/>
                  </a:solidFill>
                </a:rPr>
                <a:t>connectionSocket =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CC0000"/>
                  </a:solidFill>
                </a:rPr>
                <a:t>serverSocket.accept()</a:t>
              </a:r>
              <a:endPara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338263" y="1776413"/>
            <a:ext cx="2357437" cy="1317625"/>
            <a:chOff x="821" y="1246"/>
            <a:chExt cx="1485" cy="830"/>
          </a:xfrm>
        </p:grpSpPr>
        <p:grpSp>
          <p:nvGrpSpPr>
            <p:cNvPr id="250917" name="Group 7"/>
            <p:cNvGrpSpPr>
              <a:grpSpLocks/>
            </p:cNvGrpSpPr>
            <p:nvPr/>
          </p:nvGrpSpPr>
          <p:grpSpPr bwMode="auto">
            <a:xfrm>
              <a:off x="821" y="1246"/>
              <a:ext cx="1485" cy="586"/>
              <a:chOff x="329" y="1270"/>
              <a:chExt cx="1485" cy="586"/>
            </a:xfrm>
          </p:grpSpPr>
          <p:sp>
            <p:nvSpPr>
              <p:cNvPr id="250919" name="Text Box 8"/>
              <p:cNvSpPr txBox="1">
                <a:spLocks noChangeArrowheads="1"/>
              </p:cNvSpPr>
              <p:nvPr/>
            </p:nvSpPr>
            <p:spPr bwMode="auto">
              <a:xfrm>
                <a:off x="329" y="1270"/>
                <a:ext cx="1213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create socket,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port=</a:t>
                </a:r>
                <a:r>
                  <a:rPr lang="en-US" altLang="en-US" sz="140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x</a:t>
                </a:r>
                <a:r>
                  <a:rPr lang="en-US" altLang="en-US" sz="1400">
                    <a:solidFill>
                      <a:srgbClr val="000000"/>
                    </a:solidFill>
                  </a:rPr>
                  <a:t>, for incoming request:</a:t>
                </a: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20" name="Text Box 9"/>
              <p:cNvSpPr txBox="1">
                <a:spLocks noChangeArrowheads="1"/>
              </p:cNvSpPr>
              <p:nvPr/>
            </p:nvSpPr>
            <p:spPr bwMode="auto">
              <a:xfrm>
                <a:off x="333" y="1662"/>
                <a:ext cx="14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en-US" sz="1400">
                    <a:solidFill>
                      <a:srgbClr val="CC0000"/>
                    </a:solidFill>
                  </a:rPr>
                  <a:t>serverSocket = socket()</a:t>
                </a:r>
                <a:endParaRPr lang="en-US" altLang="en-US" sz="24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50918" name="Line 10"/>
            <p:cNvSpPr>
              <a:spLocks noChangeShapeType="1"/>
            </p:cNvSpPr>
            <p:nvPr/>
          </p:nvSpPr>
          <p:spPr bwMode="auto">
            <a:xfrm>
              <a:off x="1284" y="1872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135563" y="3024188"/>
            <a:ext cx="2357437" cy="728662"/>
            <a:chOff x="3333" y="1204"/>
            <a:chExt cx="1485" cy="459"/>
          </a:xfrm>
        </p:grpSpPr>
        <p:sp>
          <p:nvSpPr>
            <p:cNvPr id="250915" name="Text Box 12"/>
            <p:cNvSpPr txBox="1">
              <a:spLocks noChangeArrowheads="1"/>
            </p:cNvSpPr>
            <p:nvPr/>
          </p:nvSpPr>
          <p:spPr bwMode="auto">
            <a:xfrm>
              <a:off x="3335" y="1204"/>
              <a:ext cx="145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create socket,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connect to </a:t>
              </a:r>
              <a:r>
                <a:rPr lang="en-US" altLang="en-US" sz="1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hostid</a:t>
              </a:r>
              <a:r>
                <a:rPr lang="en-US" altLang="en-US" sz="1400">
                  <a:solidFill>
                    <a:srgbClr val="000000"/>
                  </a:solidFill>
                </a:rPr>
                <a:t>, port=</a:t>
              </a:r>
              <a:r>
                <a:rPr lang="en-US" altLang="en-US" sz="1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x</a:t>
              </a: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0916" name="Text Box 13"/>
            <p:cNvSpPr txBox="1">
              <a:spLocks noChangeArrowheads="1"/>
            </p:cNvSpPr>
            <p:nvPr/>
          </p:nvSpPr>
          <p:spPr bwMode="auto">
            <a:xfrm>
              <a:off x="3333" y="1469"/>
              <a:ext cx="148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CC0000"/>
                  </a:solidFill>
                </a:rPr>
                <a:t>clientSocket = socket()</a:t>
              </a:r>
              <a:endPara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50887" name="Text Box 22"/>
          <p:cNvSpPr txBox="1">
            <a:spLocks noChangeArrowheads="1"/>
          </p:cNvSpPr>
          <p:nvPr/>
        </p:nvSpPr>
        <p:spPr bwMode="auto">
          <a:xfrm>
            <a:off x="725488" y="1139825"/>
            <a:ext cx="353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server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(running</a:t>
            </a: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0"/>
              </a:rPr>
              <a:t> on</a:t>
            </a:r>
            <a:r>
              <a:rPr lang="en-US" altLang="en-US" sz="18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hostid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250888" name="Text Box 23"/>
          <p:cNvSpPr txBox="1">
            <a:spLocks noChangeArrowheads="1"/>
          </p:cNvSpPr>
          <p:nvPr/>
        </p:nvSpPr>
        <p:spPr bwMode="auto">
          <a:xfrm>
            <a:off x="5411788" y="1135063"/>
            <a:ext cx="962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client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978150" y="3808413"/>
            <a:ext cx="4041775" cy="1371600"/>
            <a:chOff x="1848" y="2526"/>
            <a:chExt cx="2546" cy="864"/>
          </a:xfrm>
        </p:grpSpPr>
        <p:sp>
          <p:nvSpPr>
            <p:cNvPr id="250910" name="Line 25"/>
            <p:cNvSpPr>
              <a:spLocks noChangeShapeType="1"/>
            </p:cNvSpPr>
            <p:nvPr/>
          </p:nvSpPr>
          <p:spPr bwMode="auto">
            <a:xfrm flipH="1">
              <a:off x="3792" y="2964"/>
              <a:ext cx="6" cy="42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50911" name="Group 26"/>
            <p:cNvGrpSpPr>
              <a:grpSpLocks/>
            </p:cNvGrpSpPr>
            <p:nvPr/>
          </p:nvGrpSpPr>
          <p:grpSpPr bwMode="auto">
            <a:xfrm>
              <a:off x="1848" y="2526"/>
              <a:ext cx="2546" cy="516"/>
              <a:chOff x="1848" y="2526"/>
              <a:chExt cx="2546" cy="516"/>
            </a:xfrm>
          </p:grpSpPr>
          <p:sp>
            <p:nvSpPr>
              <p:cNvPr id="250912" name="Text Box 27"/>
              <p:cNvSpPr txBox="1">
                <a:spLocks noChangeArrowheads="1"/>
              </p:cNvSpPr>
              <p:nvPr/>
            </p:nvSpPr>
            <p:spPr bwMode="auto">
              <a:xfrm>
                <a:off x="3335" y="2675"/>
                <a:ext cx="105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send request using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CC0000"/>
                    </a:solidFill>
                  </a:rPr>
                  <a:t>clientSocket</a:t>
                </a:r>
                <a:endParaRPr lang="en-US" altLang="en-US" sz="24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13" name="Line 28"/>
              <p:cNvSpPr>
                <a:spLocks noChangeShapeType="1"/>
              </p:cNvSpPr>
              <p:nvPr/>
            </p:nvSpPr>
            <p:spPr bwMode="auto">
              <a:xfrm>
                <a:off x="3792" y="2526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0914" name="Line 29"/>
              <p:cNvSpPr>
                <a:spLocks noChangeShapeType="1"/>
              </p:cNvSpPr>
              <p:nvPr/>
            </p:nvSpPr>
            <p:spPr bwMode="auto">
              <a:xfrm flipH="1">
                <a:off x="1848" y="2790"/>
                <a:ext cx="1518" cy="252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347788" y="3903663"/>
            <a:ext cx="4097337" cy="1487487"/>
            <a:chOff x="821" y="2586"/>
            <a:chExt cx="2581" cy="937"/>
          </a:xfrm>
        </p:grpSpPr>
        <p:sp>
          <p:nvSpPr>
            <p:cNvPr id="250905" name="Text Box 31"/>
            <p:cNvSpPr txBox="1">
              <a:spLocks noChangeArrowheads="1"/>
            </p:cNvSpPr>
            <p:nvPr/>
          </p:nvSpPr>
          <p:spPr bwMode="auto">
            <a:xfrm>
              <a:off x="821" y="2789"/>
              <a:ext cx="99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read request from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CC0000"/>
                  </a:solidFill>
                </a:rPr>
                <a:t>connectionSocke</a:t>
              </a:r>
              <a:r>
                <a:rPr lang="en-US" altLang="en-US" sz="1400">
                  <a:solidFill>
                    <a:srgbClr val="FF0000"/>
                  </a:solidFill>
                </a:rPr>
                <a:t>t</a:t>
              </a: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0906" name="Text Box 32"/>
            <p:cNvSpPr txBox="1">
              <a:spLocks noChangeArrowheads="1"/>
            </p:cNvSpPr>
            <p:nvPr/>
          </p:nvSpPr>
          <p:spPr bwMode="auto">
            <a:xfrm>
              <a:off x="851" y="3197"/>
              <a:ext cx="99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write reply 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CC0000"/>
                  </a:solidFill>
                </a:rPr>
                <a:t>connectionSocket</a:t>
              </a:r>
              <a:endPara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0907" name="Line 33"/>
            <p:cNvSpPr>
              <a:spLocks noChangeShapeType="1"/>
            </p:cNvSpPr>
            <p:nvPr/>
          </p:nvSpPr>
          <p:spPr bwMode="auto">
            <a:xfrm>
              <a:off x="1278" y="2586"/>
              <a:ext cx="0" cy="24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0908" name="Line 34"/>
            <p:cNvSpPr>
              <a:spLocks noChangeShapeType="1"/>
            </p:cNvSpPr>
            <p:nvPr/>
          </p:nvSpPr>
          <p:spPr bwMode="auto">
            <a:xfrm flipH="1">
              <a:off x="1284" y="3090"/>
              <a:ext cx="6" cy="15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0909" name="Line 35"/>
            <p:cNvSpPr>
              <a:spLocks noChangeShapeType="1"/>
            </p:cNvSpPr>
            <p:nvPr/>
          </p:nvSpPr>
          <p:spPr bwMode="auto">
            <a:xfrm>
              <a:off x="1866" y="3306"/>
              <a:ext cx="1536" cy="1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50892" name="Line 49"/>
          <p:cNvSpPr>
            <a:spLocks noChangeShapeType="1"/>
          </p:cNvSpPr>
          <p:nvPr/>
        </p:nvSpPr>
        <p:spPr bwMode="auto">
          <a:xfrm>
            <a:off x="804863" y="1589088"/>
            <a:ext cx="3341687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967038" y="3103563"/>
            <a:ext cx="2200275" cy="587375"/>
            <a:chOff x="3043" y="1189"/>
            <a:chExt cx="1386" cy="370"/>
          </a:xfrm>
        </p:grpSpPr>
        <p:sp>
          <p:nvSpPr>
            <p:cNvPr id="250903" name="Line 37"/>
            <p:cNvSpPr>
              <a:spLocks noChangeShapeType="1"/>
            </p:cNvSpPr>
            <p:nvPr/>
          </p:nvSpPr>
          <p:spPr bwMode="auto">
            <a:xfrm>
              <a:off x="3043" y="1372"/>
              <a:ext cx="138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0904" name="Text Box 38"/>
            <p:cNvSpPr txBox="1">
              <a:spLocks noChangeArrowheads="1"/>
            </p:cNvSpPr>
            <p:nvPr/>
          </p:nvSpPr>
          <p:spPr bwMode="auto">
            <a:xfrm>
              <a:off x="3106" y="1189"/>
              <a:ext cx="120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CC0000"/>
                  </a:solidFill>
                </a:rPr>
                <a:t>TCP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CC0000"/>
                  </a:solidFill>
                </a:rPr>
                <a:t>connection setup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sp>
        <p:nvSpPr>
          <p:cNvPr id="250894" name="Line 50"/>
          <p:cNvSpPr>
            <a:spLocks noChangeShapeType="1"/>
          </p:cNvSpPr>
          <p:nvPr/>
        </p:nvSpPr>
        <p:spPr bwMode="auto">
          <a:xfrm>
            <a:off x="5545138" y="1600200"/>
            <a:ext cx="6762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1298575" y="4251325"/>
            <a:ext cx="5440363" cy="1951038"/>
            <a:chOff x="832" y="2713"/>
            <a:chExt cx="3427" cy="1229"/>
          </a:xfrm>
        </p:grpSpPr>
        <p:sp>
          <p:nvSpPr>
            <p:cNvPr id="250896" name="Text Box 15"/>
            <p:cNvSpPr txBox="1">
              <a:spLocks noChangeArrowheads="1"/>
            </p:cNvSpPr>
            <p:nvPr/>
          </p:nvSpPr>
          <p:spPr bwMode="auto">
            <a:xfrm>
              <a:off x="867" y="3514"/>
              <a:ext cx="99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close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CC0000"/>
                  </a:solidFill>
                </a:rPr>
                <a:t>connectionSocket</a:t>
              </a:r>
              <a:endPara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0897" name="Line 16"/>
            <p:cNvSpPr>
              <a:spLocks noChangeShapeType="1"/>
            </p:cNvSpPr>
            <p:nvPr/>
          </p:nvSpPr>
          <p:spPr bwMode="auto">
            <a:xfrm>
              <a:off x="1318" y="3437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0898" name="Freeform 17"/>
            <p:cNvSpPr>
              <a:spLocks/>
            </p:cNvSpPr>
            <p:nvPr/>
          </p:nvSpPr>
          <p:spPr bwMode="auto">
            <a:xfrm>
              <a:off x="832" y="2713"/>
              <a:ext cx="492" cy="306"/>
            </a:xfrm>
            <a:custGeom>
              <a:avLst/>
              <a:gdLst>
                <a:gd name="T0" fmla="*/ 492 w 492"/>
                <a:gd name="T1" fmla="*/ 0 h 2112"/>
                <a:gd name="T2" fmla="*/ 492 w 492"/>
                <a:gd name="T3" fmla="*/ 0 h 2112"/>
                <a:gd name="T4" fmla="*/ 0 w 492"/>
                <a:gd name="T5" fmla="*/ 0 h 2112"/>
                <a:gd name="T6" fmla="*/ 0 w 492"/>
                <a:gd name="T7" fmla="*/ 0 h 2112"/>
                <a:gd name="T8" fmla="*/ 402 w 492"/>
                <a:gd name="T9" fmla="*/ 0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2112"/>
                <a:gd name="T17" fmla="*/ 492 w 49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2112">
                  <a:moveTo>
                    <a:pt x="492" y="1968"/>
                  </a:moveTo>
                  <a:lnTo>
                    <a:pt x="492" y="2112"/>
                  </a:lnTo>
                  <a:lnTo>
                    <a:pt x="0" y="2112"/>
                  </a:lnTo>
                  <a:lnTo>
                    <a:pt x="0" y="0"/>
                  </a:lnTo>
                  <a:lnTo>
                    <a:pt x="402" y="0"/>
                  </a:ln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50899" name="Group 18"/>
            <p:cNvGrpSpPr>
              <a:grpSpLocks/>
            </p:cNvGrpSpPr>
            <p:nvPr/>
          </p:nvGrpSpPr>
          <p:grpSpPr bwMode="auto">
            <a:xfrm>
              <a:off x="3393" y="3250"/>
              <a:ext cx="866" cy="692"/>
              <a:chOff x="3365" y="3377"/>
              <a:chExt cx="866" cy="692"/>
            </a:xfrm>
          </p:grpSpPr>
          <p:sp>
            <p:nvSpPr>
              <p:cNvPr id="250900" name="Text Box 19"/>
              <p:cNvSpPr txBox="1">
                <a:spLocks noChangeArrowheads="1"/>
              </p:cNvSpPr>
              <p:nvPr/>
            </p:nvSpPr>
            <p:spPr bwMode="auto">
              <a:xfrm>
                <a:off x="3365" y="3377"/>
                <a:ext cx="866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read reply from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CC0000"/>
                    </a:solidFill>
                  </a:rPr>
                  <a:t>clientSocket</a:t>
                </a:r>
                <a:endParaRPr lang="en-US" altLang="en-US" sz="24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01" name="Text Box 20"/>
              <p:cNvSpPr txBox="1">
                <a:spLocks noChangeArrowheads="1"/>
              </p:cNvSpPr>
              <p:nvPr/>
            </p:nvSpPr>
            <p:spPr bwMode="auto">
              <a:xfrm>
                <a:off x="3389" y="3743"/>
                <a:ext cx="71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close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CC0000"/>
                    </a:solidFill>
                  </a:rPr>
                  <a:t>clientSocket</a:t>
                </a:r>
                <a:endParaRPr lang="en-US" altLang="en-US" sz="24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02" name="Line 21"/>
              <p:cNvSpPr>
                <a:spLocks noChangeShapeType="1"/>
              </p:cNvSpPr>
              <p:nvPr/>
            </p:nvSpPr>
            <p:spPr bwMode="auto">
              <a:xfrm>
                <a:off x="3816" y="3690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Socket Programming w/ 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5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TextBox 1"/>
          <p:cNvSpPr txBox="1">
            <a:spLocks noChangeArrowheads="1"/>
          </p:cNvSpPr>
          <p:nvPr/>
        </p:nvSpPr>
        <p:spPr bwMode="auto">
          <a:xfrm>
            <a:off x="2705100" y="1651000"/>
            <a:ext cx="5889754" cy="365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800"/>
              </a:lnSpc>
            </a:pPr>
            <a:r>
              <a:rPr lang="en-US" altLang="en-US" dirty="0"/>
              <a:t>from socket import *</a:t>
            </a:r>
          </a:p>
          <a:p>
            <a:pPr>
              <a:lnSpc>
                <a:spcPts val="2800"/>
              </a:lnSpc>
            </a:pPr>
            <a:r>
              <a:rPr lang="en-US" altLang="en-US" dirty="0" err="1"/>
              <a:t>serverName</a:t>
            </a:r>
            <a:r>
              <a:rPr lang="en-US" altLang="en-US" dirty="0"/>
              <a:t> = </a:t>
            </a:r>
            <a:r>
              <a:rPr lang="en-US" altLang="en-US" dirty="0" smtClean="0"/>
              <a:t>'localhost'</a:t>
            </a:r>
            <a:endParaRPr lang="en-US" altLang="ja-JP" dirty="0"/>
          </a:p>
          <a:p>
            <a:pPr>
              <a:lnSpc>
                <a:spcPts val="2800"/>
              </a:lnSpc>
            </a:pPr>
            <a:r>
              <a:rPr lang="en-US" altLang="en-US" dirty="0" err="1"/>
              <a:t>serverPort</a:t>
            </a:r>
            <a:r>
              <a:rPr lang="en-US" altLang="en-US" dirty="0"/>
              <a:t> = 12000</a:t>
            </a:r>
          </a:p>
          <a:p>
            <a:pPr>
              <a:lnSpc>
                <a:spcPts val="2800"/>
              </a:lnSpc>
            </a:pPr>
            <a:r>
              <a:rPr lang="en-US" altLang="en-US" dirty="0" err="1"/>
              <a:t>clientSocket</a:t>
            </a:r>
            <a:r>
              <a:rPr lang="en-US" altLang="en-US" dirty="0"/>
              <a:t> = socket(AF_INET, SOCK_STREAM)</a:t>
            </a:r>
          </a:p>
          <a:p>
            <a:pPr>
              <a:lnSpc>
                <a:spcPts val="2800"/>
              </a:lnSpc>
            </a:pPr>
            <a:r>
              <a:rPr lang="en-US" altLang="en-US" dirty="0" err="1"/>
              <a:t>clientSocket.connect</a:t>
            </a:r>
            <a:r>
              <a:rPr lang="en-US" altLang="en-US" dirty="0"/>
              <a:t>((</a:t>
            </a:r>
            <a:r>
              <a:rPr lang="en-US" altLang="en-US" dirty="0" err="1"/>
              <a:t>serverName,serverPort</a:t>
            </a:r>
            <a:r>
              <a:rPr lang="en-US" altLang="en-US" dirty="0"/>
              <a:t>))</a:t>
            </a:r>
          </a:p>
          <a:p>
            <a:pPr>
              <a:lnSpc>
                <a:spcPts val="2800"/>
              </a:lnSpc>
            </a:pPr>
            <a:r>
              <a:rPr lang="en-US" altLang="en-US" dirty="0"/>
              <a:t>sentence = </a:t>
            </a:r>
            <a:r>
              <a:rPr lang="en-US" altLang="en-US" dirty="0" err="1" smtClean="0"/>
              <a:t>raw_input</a:t>
            </a:r>
            <a:r>
              <a:rPr lang="en-US" altLang="en-US" dirty="0" smtClean="0"/>
              <a:t>('Input </a:t>
            </a:r>
            <a:r>
              <a:rPr lang="en-US" altLang="en-US" dirty="0"/>
              <a:t>lowercase sentence</a:t>
            </a:r>
            <a:r>
              <a:rPr lang="en-US" altLang="en-US" dirty="0" smtClean="0"/>
              <a:t>:')</a:t>
            </a:r>
            <a:endParaRPr lang="en-US" altLang="en-US" dirty="0"/>
          </a:p>
          <a:p>
            <a:pPr>
              <a:lnSpc>
                <a:spcPts val="2800"/>
              </a:lnSpc>
            </a:pPr>
            <a:r>
              <a:rPr lang="en-US" altLang="en-US" dirty="0" err="1"/>
              <a:t>clientSocket.send</a:t>
            </a:r>
            <a:r>
              <a:rPr lang="en-US" altLang="en-US" dirty="0"/>
              <a:t>(sentence)</a:t>
            </a:r>
          </a:p>
          <a:p>
            <a:pPr>
              <a:lnSpc>
                <a:spcPts val="2800"/>
              </a:lnSpc>
            </a:pPr>
            <a:r>
              <a:rPr lang="en-US" altLang="en-US" dirty="0" err="1"/>
              <a:t>modifiedSentence</a:t>
            </a:r>
            <a:r>
              <a:rPr lang="en-US" altLang="en-US" dirty="0"/>
              <a:t> = </a:t>
            </a:r>
            <a:r>
              <a:rPr lang="en-US" altLang="en-US" dirty="0" err="1"/>
              <a:t>clientSocket.recv</a:t>
            </a:r>
            <a:r>
              <a:rPr lang="en-US" altLang="en-US" dirty="0"/>
              <a:t>(1024)</a:t>
            </a:r>
          </a:p>
          <a:p>
            <a:pPr>
              <a:lnSpc>
                <a:spcPts val="2800"/>
              </a:lnSpc>
            </a:pPr>
            <a:r>
              <a:rPr lang="en-US" altLang="en-US" dirty="0"/>
              <a:t>print </a:t>
            </a:r>
            <a:r>
              <a:rPr lang="en-US" altLang="en-US" dirty="0" smtClean="0"/>
              <a:t>'From </a:t>
            </a:r>
            <a:r>
              <a:rPr lang="en-US" altLang="en-US" dirty="0"/>
              <a:t>Server</a:t>
            </a:r>
            <a:r>
              <a:rPr lang="en-US" altLang="en-US" dirty="0" smtClean="0"/>
              <a:t>:', </a:t>
            </a:r>
            <a:r>
              <a:rPr lang="en-US" altLang="en-US" dirty="0" err="1"/>
              <a:t>modifiedSentence</a:t>
            </a:r>
            <a:endParaRPr lang="en-US" altLang="en-US" dirty="0"/>
          </a:p>
          <a:p>
            <a:pPr>
              <a:lnSpc>
                <a:spcPts val="2800"/>
              </a:lnSpc>
            </a:pPr>
            <a:r>
              <a:rPr lang="en-US" altLang="en-US" dirty="0" err="1"/>
              <a:t>clientSocket.close</a:t>
            </a:r>
            <a:r>
              <a:rPr lang="en-US" altLang="en-US" dirty="0"/>
              <a:t>()</a:t>
            </a:r>
          </a:p>
        </p:txBody>
      </p:sp>
      <p:sp>
        <p:nvSpPr>
          <p:cNvPr id="251909" name="TextBox 2"/>
          <p:cNvSpPr txBox="1">
            <a:spLocks noChangeArrowheads="1"/>
          </p:cNvSpPr>
          <p:nvPr/>
        </p:nvSpPr>
        <p:spPr bwMode="auto">
          <a:xfrm>
            <a:off x="2717800" y="1168400"/>
            <a:ext cx="2706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 i="1">
                <a:solidFill>
                  <a:srgbClr val="CC0000"/>
                </a:solidFill>
              </a:rPr>
              <a:t>Python TCPClient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0" y="2474786"/>
            <a:ext cx="2778125" cy="523875"/>
            <a:chOff x="-811" y="2671324"/>
            <a:chExt cx="2778483" cy="523220"/>
          </a:xfrm>
        </p:grpSpPr>
        <p:sp>
          <p:nvSpPr>
            <p:cNvPr id="251916" name="TextBox 31"/>
            <p:cNvSpPr txBox="1">
              <a:spLocks noChangeArrowheads="1"/>
            </p:cNvSpPr>
            <p:nvPr/>
          </p:nvSpPr>
          <p:spPr bwMode="auto">
            <a:xfrm>
              <a:off x="-811" y="2671324"/>
              <a:ext cx="2271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>
                  <a:solidFill>
                    <a:srgbClr val="000099"/>
                  </a:solidFill>
                </a:rPr>
                <a:t>create TCP socket for server, remote port 12000</a:t>
              </a:r>
            </a:p>
          </p:txBody>
        </p:sp>
        <p:cxnSp>
          <p:nvCxnSpPr>
            <p:cNvPr id="251917" name="Straight Connector 32"/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286500" y="2700211"/>
            <a:ext cx="2247900" cy="508000"/>
          </a:xfrm>
          <a:prstGeom prst="ellips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2400">
              <a:latin typeface="Comic Sans MS" panose="030F0702030302020204" pitchFamily="66" charset="0"/>
            </a:endParaRP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0" y="3790340"/>
            <a:ext cx="2794000" cy="523875"/>
            <a:chOff x="-17288" y="2918148"/>
            <a:chExt cx="2794960" cy="522566"/>
          </a:xfrm>
        </p:grpSpPr>
        <p:sp>
          <p:nvSpPr>
            <p:cNvPr id="251914" name="TextBox 31"/>
            <p:cNvSpPr txBox="1">
              <a:spLocks noChangeArrowheads="1"/>
            </p:cNvSpPr>
            <p:nvPr/>
          </p:nvSpPr>
          <p:spPr bwMode="auto">
            <a:xfrm>
              <a:off x="-17288" y="2918148"/>
              <a:ext cx="2271818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>
                  <a:solidFill>
                    <a:srgbClr val="000099"/>
                  </a:solidFill>
                </a:rPr>
                <a:t>No need to attach server name, port </a:t>
              </a:r>
            </a:p>
          </p:txBody>
        </p:sp>
        <p:cxnSp>
          <p:nvCxnSpPr>
            <p:cNvPr id="251915" name="Straight Connector 32"/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Socket Programming w/ 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2" name="TextBox 1"/>
          <p:cNvSpPr txBox="1">
            <a:spLocks noChangeArrowheads="1"/>
          </p:cNvSpPr>
          <p:nvPr/>
        </p:nvSpPr>
        <p:spPr bwMode="auto">
          <a:xfrm>
            <a:off x="2717800" y="1651000"/>
            <a:ext cx="599715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from </a:t>
            </a:r>
            <a:r>
              <a:rPr lang="en-US" altLang="en-US" dirty="0"/>
              <a:t>socket import *</a:t>
            </a:r>
          </a:p>
          <a:p>
            <a:r>
              <a:rPr lang="en-US" altLang="en-US" dirty="0" err="1"/>
              <a:t>serverPort</a:t>
            </a:r>
            <a:r>
              <a:rPr lang="en-US" altLang="en-US" dirty="0"/>
              <a:t> = 12000</a:t>
            </a:r>
          </a:p>
          <a:p>
            <a:r>
              <a:rPr lang="en-US" altLang="en-US" dirty="0" err="1"/>
              <a:t>serverSocket</a:t>
            </a:r>
            <a:r>
              <a:rPr lang="en-US" altLang="en-US" dirty="0"/>
              <a:t> = socket(AF_INET,SOCK_STREAM)</a:t>
            </a:r>
          </a:p>
          <a:p>
            <a:r>
              <a:rPr lang="en-US" altLang="en-US" dirty="0" err="1"/>
              <a:t>serverSocket.bind</a:t>
            </a:r>
            <a:r>
              <a:rPr lang="en-US" altLang="en-US" dirty="0" smtClean="0"/>
              <a:t>(('',</a:t>
            </a:r>
            <a:r>
              <a:rPr lang="en-US" altLang="en-US" dirty="0" err="1"/>
              <a:t>serverPort</a:t>
            </a:r>
            <a:r>
              <a:rPr lang="en-US" altLang="en-US" dirty="0"/>
              <a:t>))</a:t>
            </a:r>
          </a:p>
          <a:p>
            <a:r>
              <a:rPr lang="en-US" altLang="en-US" dirty="0" err="1"/>
              <a:t>serverSocket.listen</a:t>
            </a:r>
            <a:r>
              <a:rPr lang="en-US" altLang="en-US" dirty="0"/>
              <a:t>(1)</a:t>
            </a:r>
          </a:p>
          <a:p>
            <a:r>
              <a:rPr lang="en-US" altLang="en-US" dirty="0"/>
              <a:t>print </a:t>
            </a:r>
            <a:r>
              <a:rPr lang="en-US" altLang="en-US" dirty="0" smtClean="0"/>
              <a:t>'The </a:t>
            </a:r>
            <a:r>
              <a:rPr lang="en-US" altLang="en-US" dirty="0"/>
              <a:t>server is ready to </a:t>
            </a:r>
            <a:r>
              <a:rPr lang="en-US" altLang="en-US" dirty="0" smtClean="0"/>
              <a:t>receive'</a:t>
            </a:r>
            <a:endParaRPr lang="en-US" altLang="en-US" dirty="0"/>
          </a:p>
          <a:p>
            <a:r>
              <a:rPr lang="en-US" altLang="en-US" dirty="0"/>
              <a:t>while 1:</a:t>
            </a:r>
          </a:p>
          <a:p>
            <a:r>
              <a:rPr lang="en-US" altLang="en-US" dirty="0"/>
              <a:t>     </a:t>
            </a:r>
            <a:r>
              <a:rPr lang="en-US" altLang="en-US" dirty="0" err="1"/>
              <a:t>connectionSocket</a:t>
            </a:r>
            <a:r>
              <a:rPr lang="en-US" altLang="en-US" dirty="0"/>
              <a:t>, </a:t>
            </a:r>
            <a:r>
              <a:rPr lang="en-US" altLang="en-US" dirty="0" err="1"/>
              <a:t>addr</a:t>
            </a:r>
            <a:r>
              <a:rPr lang="en-US" altLang="en-US" dirty="0"/>
              <a:t> = </a:t>
            </a:r>
            <a:r>
              <a:rPr lang="en-US" altLang="en-US" dirty="0" err="1"/>
              <a:t>serverSocket.accept</a:t>
            </a:r>
            <a:r>
              <a:rPr lang="en-US" altLang="en-US" dirty="0"/>
              <a:t>()</a:t>
            </a:r>
          </a:p>
          <a:p>
            <a:r>
              <a:rPr lang="en-US" altLang="en-US" dirty="0"/>
              <a:t>     </a:t>
            </a:r>
          </a:p>
          <a:p>
            <a:r>
              <a:rPr lang="en-US" altLang="en-US" dirty="0"/>
              <a:t>     sentence = </a:t>
            </a:r>
            <a:r>
              <a:rPr lang="en-US" altLang="en-US" dirty="0" err="1"/>
              <a:t>connectionSocket.recv</a:t>
            </a:r>
            <a:r>
              <a:rPr lang="en-US" altLang="en-US" dirty="0"/>
              <a:t>(1024)</a:t>
            </a:r>
          </a:p>
          <a:p>
            <a:r>
              <a:rPr lang="en-US" altLang="en-US" dirty="0"/>
              <a:t>     </a:t>
            </a:r>
            <a:r>
              <a:rPr lang="en-US" altLang="en-US" dirty="0" err="1"/>
              <a:t>capitalizedSentence</a:t>
            </a:r>
            <a:r>
              <a:rPr lang="en-US" altLang="en-US" dirty="0"/>
              <a:t> = </a:t>
            </a:r>
            <a:r>
              <a:rPr lang="en-US" altLang="en-US" dirty="0" err="1"/>
              <a:t>sentence.upper</a:t>
            </a:r>
            <a:r>
              <a:rPr lang="en-US" altLang="en-US" dirty="0"/>
              <a:t>()</a:t>
            </a:r>
          </a:p>
          <a:p>
            <a:r>
              <a:rPr lang="en-US" altLang="en-US" dirty="0"/>
              <a:t>     </a:t>
            </a:r>
            <a:r>
              <a:rPr lang="en-US" altLang="en-US" dirty="0" err="1"/>
              <a:t>connectionSocket.send</a:t>
            </a:r>
            <a:r>
              <a:rPr lang="en-US" altLang="en-US" dirty="0"/>
              <a:t>(</a:t>
            </a:r>
            <a:r>
              <a:rPr lang="en-US" altLang="en-US" dirty="0" err="1"/>
              <a:t>capitalizedSentence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     </a:t>
            </a:r>
            <a:r>
              <a:rPr lang="en-US" altLang="en-US" dirty="0" err="1"/>
              <a:t>connectionSocket.close</a:t>
            </a:r>
            <a:r>
              <a:rPr lang="en-US" altLang="en-US" dirty="0"/>
              <a:t>()</a:t>
            </a:r>
            <a:endParaRPr lang="en-US" altLang="en-US" sz="1800" dirty="0"/>
          </a:p>
        </p:txBody>
      </p:sp>
      <p:sp>
        <p:nvSpPr>
          <p:cNvPr id="252933" name="TextBox 2"/>
          <p:cNvSpPr txBox="1">
            <a:spLocks noChangeArrowheads="1"/>
          </p:cNvSpPr>
          <p:nvPr/>
        </p:nvSpPr>
        <p:spPr bwMode="auto">
          <a:xfrm>
            <a:off x="2717800" y="1168400"/>
            <a:ext cx="2827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 i="1">
                <a:solidFill>
                  <a:srgbClr val="CC0000"/>
                </a:solidFill>
              </a:rPr>
              <a:t>Python TCPServer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400" y="2071693"/>
            <a:ext cx="2559050" cy="566737"/>
            <a:chOff x="151614" y="2173972"/>
            <a:chExt cx="2559082" cy="566309"/>
          </a:xfrm>
        </p:grpSpPr>
        <p:sp>
          <p:nvSpPr>
            <p:cNvPr id="252951" name="TextBox 31"/>
            <p:cNvSpPr txBox="1">
              <a:spLocks noChangeArrowheads="1"/>
            </p:cNvSpPr>
            <p:nvPr/>
          </p:nvSpPr>
          <p:spPr bwMode="auto">
            <a:xfrm>
              <a:off x="151614" y="2173972"/>
              <a:ext cx="2559082" cy="566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>
                  <a:solidFill>
                    <a:srgbClr val="000099"/>
                  </a:solidFill>
                </a:rPr>
                <a:t>create TCP welcoming</a:t>
              </a:r>
            </a:p>
            <a:p>
              <a:r>
                <a:rPr lang="en-US" altLang="en-US" sz="1400">
                  <a:solidFill>
                    <a:srgbClr val="000099"/>
                  </a:solidFill>
                </a:rPr>
                <a:t>socket</a:t>
              </a:r>
            </a:p>
          </p:txBody>
        </p:sp>
        <p:cxnSp>
          <p:nvCxnSpPr>
            <p:cNvPr id="252952" name="Straight Connector 32"/>
            <p:cNvCxnSpPr>
              <a:cxnSpLocks noChangeShapeType="1"/>
            </p:cNvCxnSpPr>
            <p:nvPr/>
          </p:nvCxnSpPr>
          <p:spPr bwMode="auto">
            <a:xfrm>
              <a:off x="1695045" y="2596011"/>
              <a:ext cx="930227" cy="113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31763" y="2841513"/>
            <a:ext cx="2540000" cy="523875"/>
            <a:chOff x="169076" y="2884812"/>
            <a:chExt cx="2541127" cy="523220"/>
          </a:xfrm>
        </p:grpSpPr>
        <p:sp>
          <p:nvSpPr>
            <p:cNvPr id="252949" name="TextBox 26"/>
            <p:cNvSpPr txBox="1">
              <a:spLocks noChangeArrowheads="1"/>
            </p:cNvSpPr>
            <p:nvPr/>
          </p:nvSpPr>
          <p:spPr bwMode="auto">
            <a:xfrm>
              <a:off x="169076" y="2884812"/>
              <a:ext cx="2271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>
                  <a:solidFill>
                    <a:srgbClr val="000099"/>
                  </a:solidFill>
                </a:rPr>
                <a:t>server begins listening for  incoming TCP requests</a:t>
              </a:r>
            </a:p>
          </p:txBody>
        </p:sp>
        <p:cxnSp>
          <p:nvCxnSpPr>
            <p:cNvPr id="252950" name="Straight Connector 30"/>
            <p:cNvCxnSpPr>
              <a:cxnSpLocks noChangeShapeType="1"/>
            </p:cNvCxnSpPr>
            <p:nvPr/>
          </p:nvCxnSpPr>
          <p:spPr bwMode="auto">
            <a:xfrm>
              <a:off x="1982674" y="3169104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28638" y="3409950"/>
            <a:ext cx="2155825" cy="298450"/>
            <a:chOff x="553383" y="3714241"/>
            <a:chExt cx="2157273" cy="299227"/>
          </a:xfrm>
        </p:grpSpPr>
        <p:sp>
          <p:nvSpPr>
            <p:cNvPr id="252947" name="TextBox 34"/>
            <p:cNvSpPr txBox="1">
              <a:spLocks noChangeArrowheads="1"/>
            </p:cNvSpPr>
            <p:nvPr/>
          </p:nvSpPr>
          <p:spPr bwMode="auto">
            <a:xfrm>
              <a:off x="553383" y="3714241"/>
              <a:ext cx="1194763" cy="299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000099"/>
                  </a:solidFill>
                </a:rPr>
                <a:t>loop forever</a:t>
              </a:r>
            </a:p>
          </p:txBody>
        </p:sp>
        <p:cxnSp>
          <p:nvCxnSpPr>
            <p:cNvPr id="252948" name="Straight Connector 35"/>
            <p:cNvCxnSpPr>
              <a:cxnSpLocks noChangeShapeType="1"/>
            </p:cNvCxnSpPr>
            <p:nvPr/>
          </p:nvCxnSpPr>
          <p:spPr bwMode="auto">
            <a:xfrm flipV="1">
              <a:off x="1266031" y="3964781"/>
              <a:ext cx="1444625" cy="39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98438" y="3770313"/>
            <a:ext cx="2813050" cy="752475"/>
            <a:chOff x="380319" y="3965998"/>
            <a:chExt cx="2392469" cy="752685"/>
          </a:xfrm>
        </p:grpSpPr>
        <p:sp>
          <p:nvSpPr>
            <p:cNvPr id="252945" name="TextBox 36"/>
            <p:cNvSpPr txBox="1">
              <a:spLocks noChangeArrowheads="1"/>
            </p:cNvSpPr>
            <p:nvPr/>
          </p:nvSpPr>
          <p:spPr bwMode="auto">
            <a:xfrm>
              <a:off x="380319" y="3965998"/>
              <a:ext cx="2184910" cy="752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000099"/>
                  </a:solidFill>
                </a:rPr>
                <a:t>server waits on accept()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000099"/>
                  </a:solidFill>
                </a:rPr>
                <a:t>for incoming requests, new socket created on return</a:t>
              </a:r>
            </a:p>
          </p:txBody>
        </p:sp>
        <p:cxnSp>
          <p:nvCxnSpPr>
            <p:cNvPr id="252946" name="Straight Connector 39"/>
            <p:cNvCxnSpPr>
              <a:cxnSpLocks noChangeShapeType="1"/>
            </p:cNvCxnSpPr>
            <p:nvPr/>
          </p:nvCxnSpPr>
          <p:spPr bwMode="auto">
            <a:xfrm flipV="1">
              <a:off x="2231565" y="4229808"/>
              <a:ext cx="541223" cy="58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58763" y="4587150"/>
            <a:ext cx="2860675" cy="523875"/>
            <a:chOff x="316741" y="4661874"/>
            <a:chExt cx="2859521" cy="524153"/>
          </a:xfrm>
        </p:grpSpPr>
        <p:sp>
          <p:nvSpPr>
            <p:cNvPr id="252943" name="TextBox 61"/>
            <p:cNvSpPr txBox="1">
              <a:spLocks noChangeArrowheads="1"/>
            </p:cNvSpPr>
            <p:nvPr/>
          </p:nvSpPr>
          <p:spPr bwMode="auto">
            <a:xfrm>
              <a:off x="316741" y="4661874"/>
              <a:ext cx="2349500" cy="524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>
                  <a:solidFill>
                    <a:srgbClr val="000099"/>
                  </a:solidFill>
                </a:rPr>
                <a:t>read bytes from socket (but not address as in UDP)</a:t>
              </a:r>
            </a:p>
          </p:txBody>
        </p:sp>
        <p:cxnSp>
          <p:nvCxnSpPr>
            <p:cNvPr id="252944" name="Straight Connector 62"/>
            <p:cNvCxnSpPr>
              <a:cxnSpLocks noChangeShapeType="1"/>
            </p:cNvCxnSpPr>
            <p:nvPr/>
          </p:nvCxnSpPr>
          <p:spPr bwMode="auto">
            <a:xfrm>
              <a:off x="1875609" y="4682209"/>
              <a:ext cx="1300653" cy="49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27000" y="5360867"/>
            <a:ext cx="2878138" cy="738188"/>
            <a:chOff x="162014" y="4686636"/>
            <a:chExt cx="2878315" cy="738664"/>
          </a:xfrm>
        </p:grpSpPr>
        <p:sp>
          <p:nvSpPr>
            <p:cNvPr id="252941" name="TextBox 29"/>
            <p:cNvSpPr txBox="1">
              <a:spLocks noChangeArrowheads="1"/>
            </p:cNvSpPr>
            <p:nvPr/>
          </p:nvSpPr>
          <p:spPr bwMode="auto">
            <a:xfrm>
              <a:off x="162014" y="4686636"/>
              <a:ext cx="234950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>
                  <a:solidFill>
                    <a:srgbClr val="000099"/>
                  </a:solidFill>
                </a:rPr>
                <a:t>close connection to this client (but </a:t>
              </a:r>
              <a:r>
                <a:rPr lang="en-US" altLang="en-US" sz="1400" i="1">
                  <a:solidFill>
                    <a:srgbClr val="000099"/>
                  </a:solidFill>
                </a:rPr>
                <a:t>not</a:t>
              </a:r>
              <a:r>
                <a:rPr lang="en-US" altLang="en-US" sz="1400">
                  <a:solidFill>
                    <a:srgbClr val="000099"/>
                  </a:solidFill>
                </a:rPr>
                <a:t> welcoming socket)</a:t>
              </a:r>
            </a:p>
          </p:txBody>
        </p:sp>
        <p:cxnSp>
          <p:nvCxnSpPr>
            <p:cNvPr id="252942" name="Straight Connector 33"/>
            <p:cNvCxnSpPr>
              <a:cxnSpLocks noChangeShapeType="1"/>
            </p:cNvCxnSpPr>
            <p:nvPr/>
          </p:nvCxnSpPr>
          <p:spPr bwMode="auto">
            <a:xfrm>
              <a:off x="2184198" y="4843734"/>
              <a:ext cx="856131" cy="22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Socket Programming w/ 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6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854200"/>
            <a:ext cx="4313238" cy="3676650"/>
          </a:xfrm>
        </p:spPr>
        <p:txBody>
          <a:bodyPr>
            <a:normAutofit fontScale="92500"/>
          </a:bodyPr>
          <a:lstStyle/>
          <a:p>
            <a:r>
              <a:rPr lang="en-US" altLang="en-US" sz="2400" dirty="0" smtClean="0"/>
              <a:t>application architectures</a:t>
            </a:r>
          </a:p>
          <a:p>
            <a:pPr lvl="1"/>
            <a:r>
              <a:rPr lang="en-US" altLang="en-US" dirty="0" smtClean="0"/>
              <a:t>client-server</a:t>
            </a:r>
          </a:p>
          <a:p>
            <a:pPr lvl="1"/>
            <a:r>
              <a:rPr lang="en-US" altLang="en-US" dirty="0" smtClean="0"/>
              <a:t>P2P</a:t>
            </a:r>
          </a:p>
          <a:p>
            <a:r>
              <a:rPr lang="en-US" altLang="en-US" sz="2400" dirty="0" smtClean="0"/>
              <a:t>application service requirements:</a:t>
            </a:r>
          </a:p>
          <a:p>
            <a:pPr lvl="1"/>
            <a:r>
              <a:rPr lang="en-US" altLang="en-US" dirty="0" smtClean="0"/>
              <a:t>reliability, bandwidth, delay</a:t>
            </a:r>
          </a:p>
          <a:p>
            <a:r>
              <a:rPr lang="en-US" altLang="en-US" sz="2400" dirty="0" smtClean="0"/>
              <a:t>Internet transport service model</a:t>
            </a:r>
          </a:p>
          <a:p>
            <a:pPr lvl="1"/>
            <a:r>
              <a:rPr lang="en-US" altLang="en-US" dirty="0" smtClean="0"/>
              <a:t>connection-oriented, reliable: TCP</a:t>
            </a:r>
          </a:p>
          <a:p>
            <a:pPr lvl="1"/>
            <a:r>
              <a:rPr lang="en-US" altLang="en-US" dirty="0" smtClean="0"/>
              <a:t>unreliable, datagrams: UDP</a:t>
            </a:r>
          </a:p>
        </p:txBody>
      </p:sp>
      <p:sp>
        <p:nvSpPr>
          <p:cNvPr id="2539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81050" y="5693875"/>
            <a:ext cx="7581900" cy="676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dirty="0" smtClean="0">
                <a:solidFill>
                  <a:srgbClr val="CC0000"/>
                </a:solidFill>
              </a:rPr>
              <a:t>Application Layer is the same in a data center!</a:t>
            </a:r>
          </a:p>
        </p:txBody>
      </p:sp>
      <p:sp>
        <p:nvSpPr>
          <p:cNvPr id="253959" name="Rectangle 5"/>
          <p:cNvSpPr>
            <a:spLocks noChangeArrowheads="1"/>
          </p:cNvSpPr>
          <p:nvPr/>
        </p:nvSpPr>
        <p:spPr bwMode="auto">
          <a:xfrm>
            <a:off x="4967288" y="1809750"/>
            <a:ext cx="39624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specific protocols: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HTTP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FTP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SMTP, POP, IMAP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DNS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P2P: BitTorrent, DHT </a:t>
            </a:r>
          </a:p>
          <a:p>
            <a:pPr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socket programming: TCP, UDP sockets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Before</a:t>
            </a:r>
            <a:r>
              <a:rPr lang="en-US" dirty="0" smtClean="0"/>
              <a:t> 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53478"/>
            <a:ext cx="8458200" cy="555673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Project Group: Make sure that you are part of one</a:t>
            </a:r>
          </a:p>
          <a:p>
            <a:r>
              <a:rPr lang="en-US" sz="2800" dirty="0" smtClean="0"/>
              <a:t>Finish Lab0</a:t>
            </a:r>
          </a:p>
          <a:p>
            <a:endParaRPr lang="en-US" sz="2800" dirty="0" smtClean="0"/>
          </a:p>
          <a:p>
            <a:r>
              <a:rPr lang="en-US" sz="2800" dirty="0" smtClean="0"/>
              <a:t>No required reading and review due</a:t>
            </a:r>
          </a:p>
          <a:p>
            <a:r>
              <a:rPr lang="en-US" sz="2800" dirty="0" smtClean="0"/>
              <a:t>But, review chapter 3 from the book, Transport Layer</a:t>
            </a:r>
          </a:p>
          <a:p>
            <a:pPr lvl="1"/>
            <a:r>
              <a:rPr lang="en-US" sz="2400" dirty="0" smtClean="0"/>
              <a:t>We will also briefly discuss </a:t>
            </a:r>
          </a:p>
          <a:p>
            <a:pPr lvl="1"/>
            <a:r>
              <a:rPr lang="en-US" sz="2400" i="1" dirty="0"/>
              <a:t>Data center TCP (DCTCP</a:t>
            </a:r>
            <a:r>
              <a:rPr lang="en-US" sz="2400" i="1" dirty="0" smtClean="0"/>
              <a:t>)</a:t>
            </a:r>
            <a:r>
              <a:rPr lang="en-US" sz="2400" dirty="0" smtClean="0"/>
              <a:t>, Mohammad </a:t>
            </a:r>
            <a:r>
              <a:rPr lang="en-US" sz="2400" dirty="0"/>
              <a:t>Alizadeh, Albert Greenberg, David A. </a:t>
            </a:r>
            <a:r>
              <a:rPr lang="en-US" sz="2400" dirty="0" err="1"/>
              <a:t>Maltz</a:t>
            </a:r>
            <a:r>
              <a:rPr lang="en-US" sz="2400" dirty="0"/>
              <a:t>, </a:t>
            </a:r>
            <a:r>
              <a:rPr lang="en-US" sz="2400" dirty="0" err="1"/>
              <a:t>Jitendra</a:t>
            </a:r>
            <a:r>
              <a:rPr lang="en-US" sz="2400" dirty="0"/>
              <a:t> </a:t>
            </a:r>
            <a:r>
              <a:rPr lang="en-US" sz="2400" dirty="0" err="1"/>
              <a:t>Padhye</a:t>
            </a:r>
            <a:r>
              <a:rPr lang="en-US" sz="2400" dirty="0"/>
              <a:t>, </a:t>
            </a:r>
            <a:r>
              <a:rPr lang="en-US" sz="2400" dirty="0" err="1"/>
              <a:t>Parveen</a:t>
            </a:r>
            <a:r>
              <a:rPr lang="en-US" sz="2400" dirty="0"/>
              <a:t> Patel, Balaji Prabhakar, </a:t>
            </a:r>
            <a:r>
              <a:rPr lang="en-US" sz="2400" dirty="0" err="1"/>
              <a:t>Sudipta</a:t>
            </a:r>
            <a:r>
              <a:rPr lang="en-US" sz="2400" dirty="0"/>
              <a:t> </a:t>
            </a:r>
            <a:r>
              <a:rPr lang="en-US" sz="2400" dirty="0" err="1"/>
              <a:t>Sengupta</a:t>
            </a:r>
            <a:r>
              <a:rPr lang="en-US" sz="2400" dirty="0"/>
              <a:t>, and </a:t>
            </a:r>
            <a:r>
              <a:rPr lang="en-US" sz="2400" dirty="0" err="1"/>
              <a:t>Murari</a:t>
            </a:r>
            <a:r>
              <a:rPr lang="en-US" sz="2400" dirty="0"/>
              <a:t> </a:t>
            </a:r>
            <a:r>
              <a:rPr lang="en-US" sz="2400" dirty="0" err="1"/>
              <a:t>Sridharan</a:t>
            </a:r>
            <a:r>
              <a:rPr lang="en-US" sz="2400" dirty="0"/>
              <a:t>. </a:t>
            </a:r>
            <a:r>
              <a:rPr lang="en-US" sz="2400" dirty="0" smtClean="0"/>
              <a:t>ACM SIGCOMM Computer Communications Review, </a:t>
            </a:r>
            <a:r>
              <a:rPr lang="en-US" sz="2400" dirty="0" err="1" smtClean="0"/>
              <a:t>Volumne</a:t>
            </a:r>
            <a:r>
              <a:rPr lang="en-US" sz="2400" dirty="0" smtClean="0"/>
              <a:t> </a:t>
            </a:r>
            <a:r>
              <a:rPr lang="en-US" sz="2400" dirty="0"/>
              <a:t>40, </a:t>
            </a:r>
            <a:r>
              <a:rPr lang="en-US" sz="2400" dirty="0" smtClean="0"/>
              <a:t>Issue 4 </a:t>
            </a:r>
            <a:r>
              <a:rPr lang="en-US" sz="2400" dirty="0"/>
              <a:t>(August 2010), </a:t>
            </a:r>
            <a:r>
              <a:rPr lang="en-US" sz="2400" dirty="0" smtClean="0"/>
              <a:t>pages 63-74. </a:t>
            </a:r>
          </a:p>
          <a:p>
            <a:pPr lvl="1">
              <a:buNone/>
            </a:pPr>
            <a:r>
              <a:rPr lang="en-US" sz="2000" dirty="0" smtClean="0"/>
              <a:t>	</a:t>
            </a:r>
          </a:p>
          <a:p>
            <a:r>
              <a:rPr lang="en-US" sz="2800" dirty="0" smtClean="0"/>
              <a:t>Check website for updated schedule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58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604665" y="1297352"/>
            <a:ext cx="6765612" cy="840813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Big Picture</a:t>
            </a:r>
            <a:endParaRPr lang="en-US" sz="3800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76199" y="872128"/>
            <a:ext cx="9067801" cy="5428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dirty="0" smtClean="0"/>
          </a:p>
        </p:txBody>
      </p:sp>
      <p:grpSp>
        <p:nvGrpSpPr>
          <p:cNvPr id="86" name="Group 85"/>
          <p:cNvGrpSpPr/>
          <p:nvPr/>
        </p:nvGrpSpPr>
        <p:grpSpPr>
          <a:xfrm>
            <a:off x="685800" y="4070970"/>
            <a:ext cx="1676400" cy="1752600"/>
            <a:chOff x="685800" y="4191000"/>
            <a:chExt cx="1676400" cy="1752600"/>
          </a:xfrm>
        </p:grpSpPr>
        <p:sp>
          <p:nvSpPr>
            <p:cNvPr id="87" name="Rectangle 86"/>
            <p:cNvSpPr/>
            <p:nvPr/>
          </p:nvSpPr>
          <p:spPr>
            <a:xfrm>
              <a:off x="838200" y="4191000"/>
              <a:ext cx="1219200" cy="1752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8768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89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7244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90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5720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91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4196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92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57150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93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5562600"/>
              <a:ext cx="1676400" cy="113270"/>
            </a:xfrm>
            <a:prstGeom prst="rect">
              <a:avLst/>
            </a:prstGeom>
            <a:noFill/>
          </p:spPr>
        </p:pic>
        <p:sp>
          <p:nvSpPr>
            <p:cNvPr id="94" name="TextBox 93"/>
            <p:cNvSpPr txBox="1"/>
            <p:nvPr/>
          </p:nvSpPr>
          <p:spPr>
            <a:xfrm>
              <a:off x="1143000" y="5105400"/>
              <a:ext cx="461665" cy="381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6019800" y="46805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96" name="Group 95"/>
          <p:cNvGrpSpPr/>
          <p:nvPr/>
        </p:nvGrpSpPr>
        <p:grpSpPr>
          <a:xfrm>
            <a:off x="1981200" y="4070970"/>
            <a:ext cx="1676400" cy="1752600"/>
            <a:chOff x="685800" y="4191000"/>
            <a:chExt cx="1676400" cy="1752600"/>
          </a:xfrm>
        </p:grpSpPr>
        <p:sp>
          <p:nvSpPr>
            <p:cNvPr id="97" name="Rectangle 96"/>
            <p:cNvSpPr/>
            <p:nvPr/>
          </p:nvSpPr>
          <p:spPr>
            <a:xfrm>
              <a:off x="838200" y="4191000"/>
              <a:ext cx="1219200" cy="1752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8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8768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99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7244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00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5720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01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4196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02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57150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03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5562600"/>
              <a:ext cx="1676400" cy="113270"/>
            </a:xfrm>
            <a:prstGeom prst="rect">
              <a:avLst/>
            </a:prstGeom>
            <a:noFill/>
          </p:spPr>
        </p:pic>
        <p:sp>
          <p:nvSpPr>
            <p:cNvPr id="104" name="TextBox 103"/>
            <p:cNvSpPr txBox="1"/>
            <p:nvPr/>
          </p:nvSpPr>
          <p:spPr>
            <a:xfrm>
              <a:off x="1143000" y="5105400"/>
              <a:ext cx="461665" cy="381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781800" y="4070970"/>
            <a:ext cx="1676400" cy="1752600"/>
            <a:chOff x="685800" y="4191000"/>
            <a:chExt cx="1676400" cy="1752600"/>
          </a:xfrm>
        </p:grpSpPr>
        <p:sp>
          <p:nvSpPr>
            <p:cNvPr id="106" name="Rectangle 105"/>
            <p:cNvSpPr/>
            <p:nvPr/>
          </p:nvSpPr>
          <p:spPr>
            <a:xfrm>
              <a:off x="838200" y="4191000"/>
              <a:ext cx="1219200" cy="1752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7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8768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08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7244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09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5720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10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4196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11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57150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12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5562600"/>
              <a:ext cx="1676400" cy="113270"/>
            </a:xfrm>
            <a:prstGeom prst="rect">
              <a:avLst/>
            </a:prstGeom>
            <a:noFill/>
          </p:spPr>
        </p:pic>
        <p:sp>
          <p:nvSpPr>
            <p:cNvPr id="113" name="TextBox 112"/>
            <p:cNvSpPr txBox="1"/>
            <p:nvPr/>
          </p:nvSpPr>
          <p:spPr>
            <a:xfrm>
              <a:off x="1143000" y="5105400"/>
              <a:ext cx="461665" cy="381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pic>
        <p:nvPicPr>
          <p:cNvPr id="114" name="Picture 30" descr="C:\Users\t-jiyshi\AppData\Local\Microsoft\Windows\Temporary Internet Files\Content.IE5\EUEP9VTG\MCj039844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838200" y="3766170"/>
            <a:ext cx="1219200" cy="239877"/>
          </a:xfrm>
          <a:prstGeom prst="rect">
            <a:avLst/>
          </a:prstGeom>
          <a:noFill/>
        </p:spPr>
      </p:pic>
      <p:pic>
        <p:nvPicPr>
          <p:cNvPr id="115" name="Picture 30" descr="C:\Users\t-jiyshi\AppData\Local\Microsoft\Windows\Temporary Internet Files\Content.IE5\EUEP9VTG\MCj039844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133600" y="3766170"/>
            <a:ext cx="1219200" cy="239877"/>
          </a:xfrm>
          <a:prstGeom prst="rect">
            <a:avLst/>
          </a:prstGeom>
          <a:noFill/>
        </p:spPr>
      </p:pic>
      <p:pic>
        <p:nvPicPr>
          <p:cNvPr id="116" name="Picture 30" descr="C:\Users\t-jiyshi\AppData\Local\Microsoft\Windows\Temporary Internet Files\Content.IE5\EUEP9VTG\MCj039844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934200" y="3766170"/>
            <a:ext cx="1219200" cy="239877"/>
          </a:xfrm>
          <a:prstGeom prst="rect">
            <a:avLst/>
          </a:prstGeom>
          <a:noFill/>
        </p:spPr>
      </p:pic>
      <p:pic>
        <p:nvPicPr>
          <p:cNvPr id="117" name="Picture 30" descr="C:\Users\t-jiyshi\AppData\Local\Microsoft\Windows\Temporary Internet Files\Content.IE5\EUEP9VTG\MCj039844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524000" y="2787238"/>
            <a:ext cx="1219200" cy="239877"/>
          </a:xfrm>
          <a:prstGeom prst="rect">
            <a:avLst/>
          </a:prstGeom>
          <a:noFill/>
        </p:spPr>
      </p:pic>
      <p:pic>
        <p:nvPicPr>
          <p:cNvPr id="118" name="Picture 30" descr="C:\Users\t-jiyshi\AppData\Local\Microsoft\Windows\Temporary Internet Files\Content.IE5\EUEP9VTG\MCj039844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324600" y="2775961"/>
            <a:ext cx="1219200" cy="239877"/>
          </a:xfrm>
          <a:prstGeom prst="rect">
            <a:avLst/>
          </a:prstGeom>
          <a:noFill/>
        </p:spPr>
      </p:pic>
      <p:pic>
        <p:nvPicPr>
          <p:cNvPr id="119" name="Picture 30" descr="C:\Users\t-jiyshi\AppData\Local\Microsoft\Windows\Temporary Internet Files\Content.IE5\EUEP9VTG\MCj039844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048000" y="1937370"/>
            <a:ext cx="1219200" cy="239877"/>
          </a:xfrm>
          <a:prstGeom prst="rect">
            <a:avLst/>
          </a:prstGeom>
          <a:noFill/>
        </p:spPr>
      </p:pic>
      <p:pic>
        <p:nvPicPr>
          <p:cNvPr id="120" name="Picture 30" descr="C:\Users\t-jiyshi\AppData\Local\Microsoft\Windows\Temporary Internet Files\Content.IE5\EUEP9VTG\MCj039844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638800" y="1937370"/>
            <a:ext cx="1219200" cy="239877"/>
          </a:xfrm>
          <a:prstGeom prst="rect">
            <a:avLst/>
          </a:prstGeom>
          <a:noFill/>
        </p:spPr>
      </p:pic>
      <p:cxnSp>
        <p:nvCxnSpPr>
          <p:cNvPr id="121" name="Straight Connector 120"/>
          <p:cNvCxnSpPr>
            <a:stCxn id="114" idx="0"/>
            <a:endCxn id="117" idx="2"/>
          </p:cNvCxnSpPr>
          <p:nvPr/>
        </p:nvCxnSpPr>
        <p:spPr>
          <a:xfrm rot="5400000" flipH="1" flipV="1">
            <a:off x="1421173" y="3053743"/>
            <a:ext cx="739055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15" idx="0"/>
            <a:endCxn id="117" idx="2"/>
          </p:cNvCxnSpPr>
          <p:nvPr/>
        </p:nvCxnSpPr>
        <p:spPr>
          <a:xfrm rot="16200000" flipV="1">
            <a:off x="2068873" y="3091843"/>
            <a:ext cx="73905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17" idx="0"/>
            <a:endCxn id="119" idx="2"/>
          </p:cNvCxnSpPr>
          <p:nvPr/>
        </p:nvCxnSpPr>
        <p:spPr>
          <a:xfrm rot="5400000" flipH="1" flipV="1">
            <a:off x="2590605" y="1720243"/>
            <a:ext cx="609991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16" idx="0"/>
            <a:endCxn id="118" idx="2"/>
          </p:cNvCxnSpPr>
          <p:nvPr/>
        </p:nvCxnSpPr>
        <p:spPr>
          <a:xfrm rot="16200000" flipV="1">
            <a:off x="6863834" y="3086204"/>
            <a:ext cx="750332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7" idx="0"/>
            <a:endCxn id="120" idx="2"/>
          </p:cNvCxnSpPr>
          <p:nvPr/>
        </p:nvCxnSpPr>
        <p:spPr>
          <a:xfrm rot="5400000" flipH="1" flipV="1">
            <a:off x="3886005" y="424843"/>
            <a:ext cx="609991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3276600" y="4070970"/>
            <a:ext cx="1676400" cy="1752600"/>
            <a:chOff x="685800" y="4191000"/>
            <a:chExt cx="1676400" cy="1752600"/>
          </a:xfrm>
        </p:grpSpPr>
        <p:sp>
          <p:nvSpPr>
            <p:cNvPr id="127" name="Rectangle 126"/>
            <p:cNvSpPr/>
            <p:nvPr/>
          </p:nvSpPr>
          <p:spPr>
            <a:xfrm>
              <a:off x="838200" y="4191000"/>
              <a:ext cx="1219200" cy="1752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8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8768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29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7244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30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5720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31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4196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32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57150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33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5562600"/>
              <a:ext cx="1676400" cy="113270"/>
            </a:xfrm>
            <a:prstGeom prst="rect">
              <a:avLst/>
            </a:prstGeom>
            <a:noFill/>
          </p:spPr>
        </p:pic>
        <p:sp>
          <p:nvSpPr>
            <p:cNvPr id="134" name="TextBox 133"/>
            <p:cNvSpPr txBox="1"/>
            <p:nvPr/>
          </p:nvSpPr>
          <p:spPr>
            <a:xfrm>
              <a:off x="1143000" y="5105400"/>
              <a:ext cx="461665" cy="381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572000" y="4070970"/>
            <a:ext cx="1676400" cy="1752600"/>
            <a:chOff x="685800" y="4191000"/>
            <a:chExt cx="1676400" cy="1752600"/>
          </a:xfrm>
        </p:grpSpPr>
        <p:sp>
          <p:nvSpPr>
            <p:cNvPr id="136" name="Rectangle 135"/>
            <p:cNvSpPr/>
            <p:nvPr/>
          </p:nvSpPr>
          <p:spPr>
            <a:xfrm>
              <a:off x="838200" y="4191000"/>
              <a:ext cx="1219200" cy="1752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7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8768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38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7244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39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5720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40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44196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41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5715000"/>
              <a:ext cx="1676400" cy="113270"/>
            </a:xfrm>
            <a:prstGeom prst="rect">
              <a:avLst/>
            </a:prstGeom>
            <a:noFill/>
          </p:spPr>
        </p:pic>
        <p:pic>
          <p:nvPicPr>
            <p:cNvPr id="142" name="Picture 11" descr="C:\Users\t-jiyshi\AppData\Local\Microsoft\Windows\Temporary Internet Files\Content.IE5\0MW07YT4\MCj0434845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5562600"/>
              <a:ext cx="1676400" cy="113270"/>
            </a:xfrm>
            <a:prstGeom prst="rect">
              <a:avLst/>
            </a:prstGeom>
            <a:noFill/>
          </p:spPr>
        </p:pic>
        <p:sp>
          <p:nvSpPr>
            <p:cNvPr id="143" name="TextBox 142"/>
            <p:cNvSpPr txBox="1"/>
            <p:nvPr/>
          </p:nvSpPr>
          <p:spPr>
            <a:xfrm>
              <a:off x="1143000" y="5105400"/>
              <a:ext cx="461665" cy="381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pic>
        <p:nvPicPr>
          <p:cNvPr id="144" name="Picture 30" descr="C:\Users\t-jiyshi\AppData\Local\Microsoft\Windows\Temporary Internet Files\Content.IE5\EUEP9VTG\MCj039844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429000" y="3766170"/>
            <a:ext cx="1219200" cy="239877"/>
          </a:xfrm>
          <a:prstGeom prst="rect">
            <a:avLst/>
          </a:prstGeom>
          <a:noFill/>
        </p:spPr>
      </p:pic>
      <p:pic>
        <p:nvPicPr>
          <p:cNvPr id="145" name="Picture 30" descr="C:\Users\t-jiyshi\AppData\Local\Microsoft\Windows\Temporary Internet Files\Content.IE5\EUEP9VTG\MCj039844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724400" y="3766170"/>
            <a:ext cx="1219200" cy="239877"/>
          </a:xfrm>
          <a:prstGeom prst="rect">
            <a:avLst/>
          </a:prstGeom>
          <a:noFill/>
        </p:spPr>
      </p:pic>
      <p:pic>
        <p:nvPicPr>
          <p:cNvPr id="146" name="Picture 30" descr="C:\Users\t-jiyshi\AppData\Local\Microsoft\Windows\Temporary Internet Files\Content.IE5\EUEP9VTG\MCj039844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114800" y="2787238"/>
            <a:ext cx="1219200" cy="239877"/>
          </a:xfrm>
          <a:prstGeom prst="rect">
            <a:avLst/>
          </a:prstGeom>
          <a:noFill/>
        </p:spPr>
      </p:pic>
      <p:cxnSp>
        <p:nvCxnSpPr>
          <p:cNvPr id="147" name="Straight Connector 146"/>
          <p:cNvCxnSpPr>
            <a:stCxn id="144" idx="0"/>
            <a:endCxn id="146" idx="2"/>
          </p:cNvCxnSpPr>
          <p:nvPr/>
        </p:nvCxnSpPr>
        <p:spPr>
          <a:xfrm rot="5400000" flipH="1" flipV="1">
            <a:off x="4011973" y="3053743"/>
            <a:ext cx="739055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5" idx="0"/>
            <a:endCxn id="146" idx="2"/>
          </p:cNvCxnSpPr>
          <p:nvPr/>
        </p:nvCxnSpPr>
        <p:spPr>
          <a:xfrm rot="16200000" flipV="1">
            <a:off x="4659673" y="3091843"/>
            <a:ext cx="73905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6" idx="0"/>
            <a:endCxn id="120" idx="2"/>
          </p:cNvCxnSpPr>
          <p:nvPr/>
        </p:nvCxnSpPr>
        <p:spPr>
          <a:xfrm rot="5400000" flipH="1" flipV="1">
            <a:off x="5181405" y="1720243"/>
            <a:ext cx="609991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6" idx="0"/>
            <a:endCxn id="119" idx="2"/>
          </p:cNvCxnSpPr>
          <p:nvPr/>
        </p:nvCxnSpPr>
        <p:spPr>
          <a:xfrm rot="16200000" flipV="1">
            <a:off x="3886005" y="1948843"/>
            <a:ext cx="609991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18" idx="0"/>
            <a:endCxn id="120" idx="2"/>
          </p:cNvCxnSpPr>
          <p:nvPr/>
        </p:nvCxnSpPr>
        <p:spPr>
          <a:xfrm rot="16200000" flipV="1">
            <a:off x="6291943" y="2133704"/>
            <a:ext cx="598714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18" idx="0"/>
            <a:endCxn id="119" idx="2"/>
          </p:cNvCxnSpPr>
          <p:nvPr/>
        </p:nvCxnSpPr>
        <p:spPr>
          <a:xfrm rot="16200000" flipV="1">
            <a:off x="4996543" y="838304"/>
            <a:ext cx="598714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638800" y="271103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1828800" y="33089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4419600" y="33089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2545" y="1267622"/>
            <a:ext cx="1536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Internet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53958" y="650662"/>
            <a:ext cx="7569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do we understand and optimize the (datacenter) systems and network </a:t>
            </a:r>
            <a:r>
              <a:rPr lang="en-US" sz="2400" smtClean="0"/>
              <a:t>at scale?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19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Goals for Today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285" y="852714"/>
            <a:ext cx="8799285" cy="57903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Application Layer</a:t>
            </a:r>
          </a:p>
          <a:p>
            <a:pPr lvl="1"/>
            <a:r>
              <a:rPr lang="en-US" sz="2400" dirty="0" smtClean="0"/>
              <a:t>Example network applications</a:t>
            </a:r>
          </a:p>
          <a:p>
            <a:pPr lvl="1"/>
            <a:r>
              <a:rPr lang="en-US" sz="2400" dirty="0" smtClean="0"/>
              <a:t>conceptual</a:t>
            </a:r>
            <a:r>
              <a:rPr lang="en-US" sz="2400" dirty="0"/>
              <a:t>, implementation aspects of network application protocols</a:t>
            </a:r>
          </a:p>
          <a:p>
            <a:pPr lvl="1"/>
            <a:r>
              <a:rPr lang="en-US" sz="2400" dirty="0"/>
              <a:t>client-server paradigm</a:t>
            </a:r>
          </a:p>
          <a:p>
            <a:pPr lvl="1"/>
            <a:r>
              <a:rPr lang="en-US" sz="2400" dirty="0" smtClean="0"/>
              <a:t>transport-layer </a:t>
            </a:r>
            <a:r>
              <a:rPr lang="en-US" sz="2400" dirty="0"/>
              <a:t>service models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Socket Programming</a:t>
            </a:r>
          </a:p>
          <a:p>
            <a:pPr lvl="1"/>
            <a:r>
              <a:rPr lang="en-US" sz="2400" dirty="0" smtClean="0"/>
              <a:t>Client-Server Example</a:t>
            </a:r>
          </a:p>
          <a:p>
            <a:endParaRPr lang="en-US" sz="2800" dirty="0" smtClean="0"/>
          </a:p>
          <a:p>
            <a:r>
              <a:rPr lang="en-US" sz="2800" dirty="0" smtClean="0"/>
              <a:t>Backup Slides</a:t>
            </a:r>
          </a:p>
          <a:p>
            <a:pPr lvl="1"/>
            <a:r>
              <a:rPr lang="en-US" sz="2400" dirty="0" smtClean="0"/>
              <a:t>Web Caching</a:t>
            </a:r>
          </a:p>
          <a:p>
            <a:pPr lvl="1"/>
            <a:r>
              <a:rPr lang="en-US" sz="2400" dirty="0" smtClean="0"/>
              <a:t>DNS (Domain Name System)</a:t>
            </a:r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7221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9" name="Group 171"/>
          <p:cNvGrpSpPr>
            <a:grpSpLocks/>
          </p:cNvGrpSpPr>
          <p:nvPr/>
        </p:nvGrpSpPr>
        <p:grpSpPr bwMode="auto">
          <a:xfrm>
            <a:off x="4027488" y="2695575"/>
            <a:ext cx="687387" cy="763588"/>
            <a:chOff x="-44" y="1473"/>
            <a:chExt cx="981" cy="1105"/>
          </a:xfrm>
        </p:grpSpPr>
        <p:pic>
          <p:nvPicPr>
            <p:cNvPr id="137350" name="Picture 1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351" name="Freeform 17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7220" name="Group 102"/>
          <p:cNvGrpSpPr>
            <a:grpSpLocks/>
          </p:cNvGrpSpPr>
          <p:nvPr/>
        </p:nvGrpSpPr>
        <p:grpSpPr bwMode="auto">
          <a:xfrm>
            <a:off x="4092575" y="4568825"/>
            <a:ext cx="687388" cy="763588"/>
            <a:chOff x="-44" y="1473"/>
            <a:chExt cx="981" cy="1105"/>
          </a:xfrm>
        </p:grpSpPr>
        <p:pic>
          <p:nvPicPr>
            <p:cNvPr id="137348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349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7221" name="Group 138"/>
          <p:cNvGrpSpPr>
            <a:grpSpLocks/>
          </p:cNvGrpSpPr>
          <p:nvPr/>
        </p:nvGrpSpPr>
        <p:grpSpPr bwMode="auto">
          <a:xfrm>
            <a:off x="6230938" y="3457575"/>
            <a:ext cx="400050" cy="715963"/>
            <a:chOff x="4140" y="429"/>
            <a:chExt cx="1425" cy="2396"/>
          </a:xfrm>
        </p:grpSpPr>
        <p:sp>
          <p:nvSpPr>
            <p:cNvPr id="137316" name="Freeform 13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17" name="Rectangle 140"/>
            <p:cNvSpPr>
              <a:spLocks noChangeArrowheads="1"/>
            </p:cNvSpPr>
            <p:nvPr/>
          </p:nvSpPr>
          <p:spPr bwMode="auto">
            <a:xfrm>
              <a:off x="4208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318" name="Freeform 14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19" name="Freeform 14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20" name="Rectangle 143"/>
            <p:cNvSpPr>
              <a:spLocks noChangeArrowheads="1"/>
            </p:cNvSpPr>
            <p:nvPr/>
          </p:nvSpPr>
          <p:spPr bwMode="auto">
            <a:xfrm>
              <a:off x="4214" y="695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37321" name="Group 14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7346" name="AutoShape 145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7347" name="AutoShape 146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7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7322" name="Rectangle 147"/>
            <p:cNvSpPr>
              <a:spLocks noChangeArrowheads="1"/>
            </p:cNvSpPr>
            <p:nvPr/>
          </p:nvSpPr>
          <p:spPr bwMode="auto">
            <a:xfrm>
              <a:off x="4225" y="101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37323" name="Group 14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7344" name="AutoShape 14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7345" name="AutoShape 150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2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7324" name="Rectangle 151"/>
            <p:cNvSpPr>
              <a:spLocks noChangeArrowheads="1"/>
            </p:cNvSpPr>
            <p:nvPr/>
          </p:nvSpPr>
          <p:spPr bwMode="auto">
            <a:xfrm>
              <a:off x="4219" y="135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325" name="Rectangle 152"/>
            <p:cNvSpPr>
              <a:spLocks noChangeArrowheads="1"/>
            </p:cNvSpPr>
            <p:nvPr/>
          </p:nvSpPr>
          <p:spPr bwMode="auto">
            <a:xfrm>
              <a:off x="4230" y="1656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37326" name="Group 15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7342" name="AutoShape 154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6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7343" name="AutoShape 155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7327" name="Freeform 15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7328" name="Group 15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7340" name="AutoShape 158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7341" name="AutoShape 159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0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7329" name="Rectangle 160"/>
            <p:cNvSpPr>
              <a:spLocks noChangeArrowheads="1"/>
            </p:cNvSpPr>
            <p:nvPr/>
          </p:nvSpPr>
          <p:spPr bwMode="auto">
            <a:xfrm>
              <a:off x="5248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330" name="Freeform 16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31" name="Freeform 16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32" name="Oval 163"/>
            <p:cNvSpPr>
              <a:spLocks noChangeArrowheads="1"/>
            </p:cNvSpPr>
            <p:nvPr/>
          </p:nvSpPr>
          <p:spPr bwMode="auto">
            <a:xfrm>
              <a:off x="5520" y="2612"/>
              <a:ext cx="45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333" name="Freeform 16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34" name="AutoShape 165"/>
            <p:cNvSpPr>
              <a:spLocks noChangeArrowheads="1"/>
            </p:cNvSpPr>
            <p:nvPr/>
          </p:nvSpPr>
          <p:spPr bwMode="auto">
            <a:xfrm>
              <a:off x="4140" y="2676"/>
              <a:ext cx="1199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335" name="AutoShape 166"/>
            <p:cNvSpPr>
              <a:spLocks noChangeArrowheads="1"/>
            </p:cNvSpPr>
            <p:nvPr/>
          </p:nvSpPr>
          <p:spPr bwMode="auto">
            <a:xfrm>
              <a:off x="4208" y="2713"/>
              <a:ext cx="1069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336" name="Oval 167"/>
            <p:cNvSpPr>
              <a:spLocks noChangeArrowheads="1"/>
            </p:cNvSpPr>
            <p:nvPr/>
          </p:nvSpPr>
          <p:spPr bwMode="auto">
            <a:xfrm>
              <a:off x="4310" y="2384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337" name="Oval 168"/>
            <p:cNvSpPr>
              <a:spLocks noChangeArrowheads="1"/>
            </p:cNvSpPr>
            <p:nvPr/>
          </p:nvSpPr>
          <p:spPr bwMode="auto">
            <a:xfrm>
              <a:off x="4485" y="2384"/>
              <a:ext cx="158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7338" name="Oval 169"/>
            <p:cNvSpPr>
              <a:spLocks noChangeArrowheads="1"/>
            </p:cNvSpPr>
            <p:nvPr/>
          </p:nvSpPr>
          <p:spPr bwMode="auto">
            <a:xfrm>
              <a:off x="4660" y="2379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339" name="Rectangle 170"/>
            <p:cNvSpPr>
              <a:spLocks noChangeArrowheads="1"/>
            </p:cNvSpPr>
            <p:nvPr/>
          </p:nvSpPr>
          <p:spPr bwMode="auto">
            <a:xfrm>
              <a:off x="5062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37222" name="Group 105"/>
          <p:cNvGrpSpPr>
            <a:grpSpLocks/>
          </p:cNvGrpSpPr>
          <p:nvPr/>
        </p:nvGrpSpPr>
        <p:grpSpPr bwMode="auto">
          <a:xfrm>
            <a:off x="8178800" y="2836863"/>
            <a:ext cx="433388" cy="715962"/>
            <a:chOff x="4140" y="429"/>
            <a:chExt cx="1425" cy="2396"/>
          </a:xfrm>
        </p:grpSpPr>
        <p:sp>
          <p:nvSpPr>
            <p:cNvPr id="137284" name="Freeform 10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85" name="Rectangle 107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286" name="Freeform 10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87" name="Freeform 10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88" name="Rectangle 110"/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37289" name="Group 11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7314" name="AutoShape 112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7315" name="AutoShape 113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7290" name="Rectangle 114"/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37291" name="Group 11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7312" name="AutoShape 116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7313" name="AutoShape 117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7292" name="Rectangle 118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293" name="Rectangle 119"/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37294" name="Group 12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7310" name="AutoShape 121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7311" name="AutoShape 122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7295" name="Freeform 12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7296" name="Group 12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7308" name="AutoShape 125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7309" name="AutoShape 126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7297" name="Rectangle 127"/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298" name="Freeform 12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99" name="Freeform 12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00" name="Oval 130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301" name="Freeform 13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02" name="AutoShape 132"/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303" name="AutoShape 133"/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304" name="Oval 134"/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305" name="Oval 135"/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7306" name="Oval 136"/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307" name="Rectangle 137"/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372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9400" y="1957388"/>
            <a:ext cx="3767138" cy="3762375"/>
          </a:xfrm>
        </p:spPr>
        <p:txBody>
          <a:bodyPr>
            <a:normAutofit lnSpcReduction="10000"/>
          </a:bodyPr>
          <a:lstStyle/>
          <a:p>
            <a:r>
              <a:rPr lang="en-US" altLang="en-US" sz="2400" smtClean="0"/>
              <a:t>user sets browser: Web accesses via  cache</a:t>
            </a:r>
          </a:p>
          <a:p>
            <a:r>
              <a:rPr lang="en-US" altLang="en-US" sz="2400" smtClean="0"/>
              <a:t>browser sends all HTTP requests to cache</a:t>
            </a:r>
          </a:p>
          <a:p>
            <a:pPr lvl="1"/>
            <a:r>
              <a:rPr lang="en-US" altLang="en-US" smtClean="0"/>
              <a:t>object in cache: cache returns object </a:t>
            </a:r>
          </a:p>
          <a:p>
            <a:pPr lvl="1"/>
            <a:r>
              <a:rPr lang="en-US" altLang="en-US" smtClean="0"/>
              <a:t>else cache requests object from origin server, then returns object to client</a:t>
            </a:r>
          </a:p>
        </p:txBody>
      </p:sp>
      <p:sp>
        <p:nvSpPr>
          <p:cNvPr id="137226" name="Rectangle 4"/>
          <p:cNvSpPr>
            <a:spLocks noChangeArrowheads="1"/>
          </p:cNvSpPr>
          <p:nvPr/>
        </p:nvSpPr>
        <p:spPr bwMode="auto">
          <a:xfrm>
            <a:off x="393700" y="1265238"/>
            <a:ext cx="87503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i="1">
                <a:solidFill>
                  <a:srgbClr val="CC0000"/>
                </a:solidFill>
                <a:latin typeface="Gill Sans MT" panose="020B0502020104020203" pitchFamily="34" charset="0"/>
              </a:rPr>
              <a:t>goal:</a:t>
            </a:r>
            <a:r>
              <a:rPr lang="en-US" altLang="en-US" sz="2800">
                <a:latin typeface="Gill Sans MT" panose="020B0502020104020203" pitchFamily="34" charset="0"/>
              </a:rPr>
              <a:t> satisfy client request without involving origin server</a:t>
            </a:r>
          </a:p>
        </p:txBody>
      </p:sp>
      <p:sp>
        <p:nvSpPr>
          <p:cNvPr id="137227" name="Text Box 6"/>
          <p:cNvSpPr txBox="1">
            <a:spLocks noChangeArrowheads="1"/>
          </p:cNvSpPr>
          <p:nvPr/>
        </p:nvSpPr>
        <p:spPr bwMode="auto">
          <a:xfrm>
            <a:off x="4171950" y="336867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client</a:t>
            </a:r>
            <a:endParaRPr lang="en-US" altLang="en-US" sz="2400"/>
          </a:p>
        </p:txBody>
      </p:sp>
      <p:sp>
        <p:nvSpPr>
          <p:cNvPr id="137228" name="Text Box 8"/>
          <p:cNvSpPr txBox="1">
            <a:spLocks noChangeArrowheads="1"/>
          </p:cNvSpPr>
          <p:nvPr/>
        </p:nvSpPr>
        <p:spPr bwMode="auto">
          <a:xfrm>
            <a:off x="5957888" y="2774950"/>
            <a:ext cx="88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proxy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server</a:t>
            </a:r>
            <a:endParaRPr lang="en-US" altLang="en-US" sz="2400"/>
          </a:p>
        </p:txBody>
      </p:sp>
      <p:sp>
        <p:nvSpPr>
          <p:cNvPr id="137229" name="Text Box 21"/>
          <p:cNvSpPr txBox="1">
            <a:spLocks noChangeArrowheads="1"/>
          </p:cNvSpPr>
          <p:nvPr/>
        </p:nvSpPr>
        <p:spPr bwMode="auto">
          <a:xfrm>
            <a:off x="4294188" y="53403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client</a:t>
            </a:r>
            <a:endParaRPr lang="en-US" altLang="en-US" sz="2400"/>
          </a:p>
        </p:txBody>
      </p:sp>
      <p:grpSp>
        <p:nvGrpSpPr>
          <p:cNvPr id="14" name="Group 53"/>
          <p:cNvGrpSpPr>
            <a:grpSpLocks/>
          </p:cNvGrpSpPr>
          <p:nvPr/>
        </p:nvGrpSpPr>
        <p:grpSpPr bwMode="auto">
          <a:xfrm>
            <a:off x="4597400" y="4095750"/>
            <a:ext cx="1563688" cy="760413"/>
            <a:chOff x="2896" y="2580"/>
            <a:chExt cx="985" cy="479"/>
          </a:xfrm>
        </p:grpSpPr>
        <p:sp>
          <p:nvSpPr>
            <p:cNvPr id="137282" name="Line 19"/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83" name="Text Box 23"/>
            <p:cNvSpPr txBox="1">
              <a:spLocks noChangeArrowheads="1"/>
            </p:cNvSpPr>
            <p:nvPr/>
          </p:nvSpPr>
          <p:spPr bwMode="auto">
            <a:xfrm rot="-1692639">
              <a:off x="2896" y="264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request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15" name="Group 54"/>
          <p:cNvGrpSpPr>
            <a:grpSpLocks/>
          </p:cNvGrpSpPr>
          <p:nvPr/>
        </p:nvGrpSpPr>
        <p:grpSpPr bwMode="auto">
          <a:xfrm>
            <a:off x="4781550" y="4183063"/>
            <a:ext cx="1604963" cy="785812"/>
            <a:chOff x="3012" y="2635"/>
            <a:chExt cx="1011" cy="495"/>
          </a:xfrm>
        </p:grpSpPr>
        <p:sp>
          <p:nvSpPr>
            <p:cNvPr id="137280" name="Line 20"/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81" name="Text Box 25"/>
            <p:cNvSpPr txBox="1">
              <a:spLocks noChangeArrowheads="1"/>
            </p:cNvSpPr>
            <p:nvPr/>
          </p:nvSpPr>
          <p:spPr bwMode="auto">
            <a:xfrm rot="-1737783">
              <a:off x="3012" y="2847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response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4765675" y="3124200"/>
            <a:ext cx="3251200" cy="730250"/>
            <a:chOff x="3002" y="1979"/>
            <a:chExt cx="2048" cy="460"/>
          </a:xfrm>
        </p:grpSpPr>
        <p:sp>
          <p:nvSpPr>
            <p:cNvPr id="137277" name="Freeform 18"/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78" name="Text Box 22"/>
            <p:cNvSpPr txBox="1">
              <a:spLocks noChangeArrowheads="1"/>
            </p:cNvSpPr>
            <p:nvPr/>
          </p:nvSpPr>
          <p:spPr bwMode="auto">
            <a:xfrm rot="1422049">
              <a:off x="3083" y="200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request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  <p:sp>
          <p:nvSpPr>
            <p:cNvPr id="137279" name="Text Box 45"/>
            <p:cNvSpPr txBox="1">
              <a:spLocks noChangeArrowheads="1"/>
            </p:cNvSpPr>
            <p:nvPr/>
          </p:nvSpPr>
          <p:spPr bwMode="auto">
            <a:xfrm rot="-1419968">
              <a:off x="4114" y="201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request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sp>
        <p:nvSpPr>
          <p:cNvPr id="137233" name="Text Box 47"/>
          <p:cNvSpPr txBox="1">
            <a:spLocks noChangeArrowheads="1"/>
          </p:cNvSpPr>
          <p:nvPr/>
        </p:nvSpPr>
        <p:spPr bwMode="auto">
          <a:xfrm>
            <a:off x="7999413" y="5421313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server</a:t>
            </a:r>
            <a:endParaRPr lang="en-US" altLang="en-US" sz="2400"/>
          </a:p>
        </p:txBody>
      </p:sp>
      <p:sp>
        <p:nvSpPr>
          <p:cNvPr id="137234" name="Text Box 48"/>
          <p:cNvSpPr txBox="1">
            <a:spLocks noChangeArrowheads="1"/>
          </p:cNvSpPr>
          <p:nvPr/>
        </p:nvSpPr>
        <p:spPr bwMode="auto">
          <a:xfrm>
            <a:off x="8016875" y="3484563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server</a:t>
            </a:r>
            <a:endParaRPr lang="en-US" altLang="en-US" sz="2400"/>
          </a:p>
        </p:txBody>
      </p:sp>
      <p:sp>
        <p:nvSpPr>
          <p:cNvPr id="137235" name="Rectangle 55"/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2400">
              <a:latin typeface="Comic Sans MS" panose="030F0702030302020204" pitchFamily="66" charset="0"/>
            </a:endParaRPr>
          </a:p>
        </p:txBody>
      </p:sp>
      <p:pic>
        <p:nvPicPr>
          <p:cNvPr id="137236" name="Picture 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60"/>
          <p:cNvGrpSpPr>
            <a:grpSpLocks/>
          </p:cNvGrpSpPr>
          <p:nvPr/>
        </p:nvGrpSpPr>
        <p:grpSpPr bwMode="auto">
          <a:xfrm>
            <a:off x="3992563" y="2671763"/>
            <a:ext cx="4178300" cy="1814512"/>
            <a:chOff x="2515" y="1687"/>
            <a:chExt cx="2632" cy="1143"/>
          </a:xfrm>
        </p:grpSpPr>
        <p:sp>
          <p:nvSpPr>
            <p:cNvPr id="137272" name="Freeform 44"/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73" name="Text Box 24"/>
            <p:cNvSpPr txBox="1">
              <a:spLocks noChangeArrowheads="1"/>
            </p:cNvSpPr>
            <p:nvPr/>
          </p:nvSpPr>
          <p:spPr bwMode="auto">
            <a:xfrm rot="1411598">
              <a:off x="2906" y="2244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response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  <p:sp>
          <p:nvSpPr>
            <p:cNvPr id="137274" name="Text Box 46"/>
            <p:cNvSpPr txBox="1">
              <a:spLocks noChangeArrowheads="1"/>
            </p:cNvSpPr>
            <p:nvPr/>
          </p:nvSpPr>
          <p:spPr bwMode="auto">
            <a:xfrm rot="-1415789">
              <a:off x="4136" y="2232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response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  <p:pic>
          <p:nvPicPr>
            <p:cNvPr id="137275" name="Picture 5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7276" name="Picture 5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1069" name="Picture 6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7239" name="Group 69"/>
          <p:cNvGrpSpPr>
            <a:grpSpLocks/>
          </p:cNvGrpSpPr>
          <p:nvPr/>
        </p:nvGrpSpPr>
        <p:grpSpPr bwMode="auto">
          <a:xfrm>
            <a:off x="8112125" y="4764088"/>
            <a:ext cx="433388" cy="715962"/>
            <a:chOff x="4140" y="429"/>
            <a:chExt cx="1425" cy="2396"/>
          </a:xfrm>
        </p:grpSpPr>
        <p:sp>
          <p:nvSpPr>
            <p:cNvPr id="137240" name="Freeform 7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41" name="Rectangle 71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242" name="Freeform 7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43" name="Freeform 7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44" name="Rectangle 74"/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37245" name="Group 7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7270" name="AutoShape 76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7271" name="AutoShape 77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7246" name="Rectangle 78"/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37247" name="Group 7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7268" name="AutoShape 80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7269" name="AutoShape 81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7248" name="Rectangle 82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249" name="Rectangle 83"/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37250" name="Group 8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7266" name="AutoShape 85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7267" name="AutoShape 86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7251" name="Freeform 8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7252" name="Group 8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7264" name="AutoShape 89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7265" name="AutoShape 90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7253" name="Rectangle 91"/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254" name="Freeform 9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55" name="Freeform 9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56" name="Oval 94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257" name="Freeform 9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58" name="AutoShape 96"/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259" name="AutoShape 97"/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260" name="Oval 98"/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261" name="Oval 99"/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7262" name="Oval 100"/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7263" name="Rectangle 101"/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Caches (proxies)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4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r>
              <a:rPr lang="en-US" altLang="en-US" smtClean="0"/>
              <a:t>cache acts as both client and server</a:t>
            </a:r>
          </a:p>
          <a:p>
            <a:pPr lvl="1"/>
            <a:r>
              <a:rPr lang="en-US" altLang="en-US" sz="2000" smtClean="0"/>
              <a:t>server for original requesting client</a:t>
            </a:r>
          </a:p>
          <a:p>
            <a:pPr lvl="1"/>
            <a:r>
              <a:rPr lang="en-US" altLang="en-US" sz="2000" smtClean="0"/>
              <a:t>client to origin server</a:t>
            </a:r>
          </a:p>
          <a:p>
            <a:r>
              <a:rPr lang="en-US" altLang="en-US" smtClean="0"/>
              <a:t>typically cache is installed by ISP (university, company, residential ISP)</a:t>
            </a:r>
          </a:p>
        </p:txBody>
      </p:sp>
      <p:sp>
        <p:nvSpPr>
          <p:cNvPr id="13927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4159250" cy="4648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</a:rPr>
              <a:t>why Web caching?</a:t>
            </a:r>
          </a:p>
          <a:p>
            <a:r>
              <a:rPr lang="en-US" altLang="en-US" smtClean="0"/>
              <a:t>reduce response time for client request</a:t>
            </a:r>
          </a:p>
          <a:p>
            <a:r>
              <a:rPr lang="en-US" altLang="en-US" smtClean="0"/>
              <a:t>reduce traffic on an institution</a:t>
            </a:r>
            <a:r>
              <a:rPr lang="ja-JP" altLang="en-US" smtClean="0"/>
              <a:t>’</a:t>
            </a:r>
            <a:r>
              <a:rPr lang="en-US" altLang="ja-JP" smtClean="0"/>
              <a:t>s access link</a:t>
            </a:r>
          </a:p>
          <a:p>
            <a:r>
              <a:rPr lang="en-US" altLang="en-US" smtClean="0"/>
              <a:t>Internet dense with caches: enables </a:t>
            </a:r>
            <a:r>
              <a:rPr lang="ja-JP" altLang="en-US" smtClean="0"/>
              <a:t>“</a:t>
            </a:r>
            <a:r>
              <a:rPr lang="en-US" altLang="ja-JP" smtClean="0"/>
              <a:t>poor</a:t>
            </a:r>
            <a:r>
              <a:rPr lang="ja-JP" altLang="en-US" smtClean="0"/>
              <a:t>”</a:t>
            </a:r>
            <a:r>
              <a:rPr lang="en-US" altLang="ja-JP" smtClean="0"/>
              <a:t> content providers to effectively deliver content (so too does P2P file sharing)</a:t>
            </a: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Caches (proxies)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8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servers</a:t>
            </a:r>
          </a:p>
        </p:txBody>
      </p:sp>
      <p:sp>
        <p:nvSpPr>
          <p:cNvPr id="141319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0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1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2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3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4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 Internet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141325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6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7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8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9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30" name="Line 95"/>
          <p:cNvSpPr>
            <a:spLocks noChangeShapeType="1"/>
          </p:cNvSpPr>
          <p:nvPr/>
        </p:nvSpPr>
        <p:spPr bwMode="auto">
          <a:xfrm>
            <a:off x="6591300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31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network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141332" name="Text Box 98"/>
          <p:cNvSpPr txBox="1">
            <a:spLocks noChangeArrowheads="1"/>
          </p:cNvSpPr>
          <p:nvPr/>
        </p:nvSpPr>
        <p:spPr bwMode="auto">
          <a:xfrm>
            <a:off x="6967538" y="4660900"/>
            <a:ext cx="1290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1 Gbps LAN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141333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1.54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access link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grpSp>
        <p:nvGrpSpPr>
          <p:cNvPr id="141334" name="Group 111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141554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1555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1556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41557" name="Group 115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1560" name="Freeform 11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561" name="Freeform 11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1558" name="Line 118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559" name="Line 119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1335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141546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1547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1548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41549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1552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553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1550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551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336" name="Rectangle 4"/>
          <p:cNvSpPr>
            <a:spLocks noChangeArrowheads="1"/>
          </p:cNvSpPr>
          <p:nvPr/>
        </p:nvSpPr>
        <p:spPr bwMode="auto">
          <a:xfrm>
            <a:off x="398463" y="1335088"/>
            <a:ext cx="4370387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800" i="1" dirty="0">
                <a:solidFill>
                  <a:srgbClr val="CC0000"/>
                </a:solidFill>
                <a:latin typeface="Gill Sans MT" panose="020B0502020104020203" pitchFamily="34" charset="0"/>
              </a:rPr>
              <a:t>assumptions: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dirty="0" err="1">
                <a:latin typeface="Gill Sans MT" panose="020B0502020104020203" pitchFamily="34" charset="0"/>
              </a:rPr>
              <a:t>avg</a:t>
            </a:r>
            <a:r>
              <a:rPr lang="en-US" altLang="en-US" dirty="0">
                <a:latin typeface="Gill Sans MT" panose="020B0502020104020203" pitchFamily="34" charset="0"/>
              </a:rPr>
              <a:t> object size: 100K bits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dirty="0" err="1">
                <a:latin typeface="Gill Sans MT" panose="020B0502020104020203" pitchFamily="34" charset="0"/>
              </a:rPr>
              <a:t>avg</a:t>
            </a:r>
            <a:r>
              <a:rPr lang="en-US" altLang="en-US" dirty="0">
                <a:latin typeface="Gill Sans MT" panose="020B0502020104020203" pitchFamily="34" charset="0"/>
              </a:rPr>
              <a:t> request rate from browsers to origin servers:15/sec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dirty="0" err="1">
                <a:latin typeface="Gill Sans MT" panose="020B0502020104020203" pitchFamily="34" charset="0"/>
              </a:rPr>
              <a:t>avg</a:t>
            </a:r>
            <a:r>
              <a:rPr lang="en-US" altLang="en-US" dirty="0">
                <a:latin typeface="Gill Sans MT" panose="020B0502020104020203" pitchFamily="34" charset="0"/>
              </a:rPr>
              <a:t> data rate to browsers: 1.50 Mbps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dirty="0">
                <a:latin typeface="Gill Sans MT" panose="020B0502020104020203" pitchFamily="34" charset="0"/>
              </a:rPr>
              <a:t>RTT from institutional router to any origin server: 2 sec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dirty="0">
                <a:latin typeface="Gill Sans MT" panose="020B0502020104020203" pitchFamily="34" charset="0"/>
              </a:rPr>
              <a:t>access link rate: 1.54 Mbps</a:t>
            </a:r>
          </a:p>
          <a:p>
            <a:pPr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Gill Sans MT" panose="020B0502020104020203" pitchFamily="34" charset="0"/>
              </a:rPr>
              <a:t>consequences: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dirty="0">
                <a:latin typeface="Gill Sans MT" panose="020B0502020104020203" pitchFamily="34" charset="0"/>
              </a:rPr>
              <a:t>LAN utilization: 15%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dirty="0">
                <a:latin typeface="Gill Sans MT" panose="020B0502020104020203" pitchFamily="34" charset="0"/>
              </a:rPr>
              <a:t>access link utilization = </a:t>
            </a:r>
            <a:r>
              <a:rPr lang="en-US" altLang="en-US" dirty="0">
                <a:solidFill>
                  <a:srgbClr val="CC0000"/>
                </a:solidFill>
                <a:latin typeface="Gill Sans MT" panose="020B0502020104020203" pitchFamily="34" charset="0"/>
              </a:rPr>
              <a:t>99%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dirty="0">
                <a:latin typeface="Gill Sans MT" panose="020B0502020104020203" pitchFamily="34" charset="0"/>
              </a:rPr>
              <a:t>total delay   = Internet delay + access delay + LAN delay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dirty="0">
                <a:latin typeface="Gill Sans MT" panose="020B0502020104020203" pitchFamily="34" charset="0"/>
              </a:rPr>
              <a:t>     =  2 sec + minutes + </a:t>
            </a:r>
            <a:r>
              <a:rPr lang="en-US" altLang="en-US" dirty="0" err="1">
                <a:latin typeface="Gill Sans MT" panose="020B0502020104020203" pitchFamily="34" charset="0"/>
              </a:rPr>
              <a:t>usecs</a:t>
            </a:r>
            <a:endParaRPr lang="en-US" altLang="en-US" dirty="0">
              <a:latin typeface="Gill Sans MT" panose="020B0502020104020203" pitchFamily="34" charset="0"/>
            </a:endParaRP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endParaRPr lang="en-US" altLang="en-US" dirty="0">
              <a:latin typeface="Gill Sans MT" panose="020B0502020104020203" pitchFamily="34" charset="0"/>
            </a:endParaRP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8329" name="Oval 137"/>
          <p:cNvSpPr>
            <a:spLocks noChangeArrowheads="1"/>
          </p:cNvSpPr>
          <p:nvPr/>
        </p:nvSpPr>
        <p:spPr bwMode="auto">
          <a:xfrm>
            <a:off x="3025775" y="4177444"/>
            <a:ext cx="838200" cy="392112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330" name="Text Box 138"/>
          <p:cNvSpPr txBox="1">
            <a:spLocks noChangeArrowheads="1"/>
          </p:cNvSpPr>
          <p:nvPr/>
        </p:nvSpPr>
        <p:spPr bwMode="auto">
          <a:xfrm>
            <a:off x="3379788" y="3823431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i="1" dirty="0">
                <a:solidFill>
                  <a:srgbClr val="CC0000"/>
                </a:solidFill>
              </a:rPr>
              <a:t>problem!</a:t>
            </a:r>
          </a:p>
        </p:txBody>
      </p:sp>
      <p:grpSp>
        <p:nvGrpSpPr>
          <p:cNvPr id="141339" name="Group 139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141514" name="Freeform 14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515" name="Rectangle 14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516" name="Freeform 14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517" name="Freeform 14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518" name="Rectangle 14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519" name="Group 14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1544" name="AutoShape 14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545" name="AutoShape 14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520" name="Rectangle 14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521" name="Group 14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1542" name="AutoShape 15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543" name="AutoShape 15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522" name="Rectangle 15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523" name="Rectangle 15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524" name="Group 15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1540" name="AutoShape 15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541" name="AutoShape 15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525" name="Freeform 15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526" name="Group 15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1538" name="AutoShape 15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539" name="AutoShape 16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527" name="Rectangle 16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528" name="Freeform 16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529" name="Freeform 16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530" name="Oval 16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531" name="Freeform 16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532" name="AutoShape 16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533" name="AutoShape 16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534" name="Oval 16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535" name="Oval 16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1536" name="Oval 17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537" name="Rectangle 17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1340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141512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1513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1341" name="Group 175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141480" name="Freeform 17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81" name="Rectangle 177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82" name="Freeform 17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83" name="Freeform 17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84" name="Rectangle 180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485" name="Group 18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1510" name="AutoShape 182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511" name="AutoShape 183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486" name="Rectangle 184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487" name="Group 18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1508" name="AutoShape 18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509" name="AutoShape 187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488" name="Rectangle 188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89" name="Rectangle 189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490" name="Group 19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1506" name="AutoShape 19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507" name="AutoShape 192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491" name="Freeform 19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492" name="Group 19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1504" name="AutoShape 19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505" name="AutoShape 196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493" name="Rectangle 197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94" name="Freeform 19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95" name="Freeform 19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96" name="Oval 200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97" name="Freeform 20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98" name="AutoShape 202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99" name="AutoShape 203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500" name="Oval 204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501" name="Oval 205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1502" name="Oval 206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503" name="Rectangle 207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1342" name="Group 208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141448" name="Freeform 20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49" name="Rectangle 210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50" name="Freeform 21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51" name="Freeform 21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52" name="Rectangle 213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453" name="Group 21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1478" name="AutoShape 215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479" name="AutoShape 216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454" name="Rectangle 217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455" name="Group 21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1476" name="AutoShape 21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477" name="AutoShape 220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456" name="Rectangle 221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57" name="Rectangle 222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458" name="Group 22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1474" name="AutoShape 22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475" name="AutoShape 225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459" name="Freeform 22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460" name="Group 22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1472" name="AutoShape 228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473" name="AutoShape 229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461" name="Rectangle 230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62" name="Freeform 23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63" name="Freeform 23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64" name="Oval 233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65" name="Freeform 23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66" name="AutoShape 235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67" name="AutoShape 236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68" name="Oval 237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69" name="Oval 238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1470" name="Oval 239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71" name="Rectangle 240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1343" name="Group 241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141416" name="Freeform 24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17" name="Rectangle 243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18" name="Freeform 24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19" name="Freeform 24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20" name="Rectangle 246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421" name="Group 24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1446" name="AutoShape 248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447" name="AutoShape 249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422" name="Rectangle 250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423" name="Group 25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1444" name="AutoShape 25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445" name="AutoShape 253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424" name="Rectangle 254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25" name="Rectangle 255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426" name="Group 25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1442" name="AutoShape 25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443" name="AutoShape 258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427" name="Freeform 25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428" name="Group 26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1440" name="AutoShape 261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441" name="AutoShape 262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429" name="Rectangle 263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30" name="Freeform 26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31" name="Freeform 26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32" name="Oval 266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33" name="Freeform 26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34" name="AutoShape 268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35" name="AutoShape 269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36" name="Oval 270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37" name="Oval 271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1438" name="Oval 272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39" name="Rectangle 273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1344" name="Group 274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141384" name="Freeform 27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85" name="Rectangle 276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386" name="Freeform 27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87" name="Freeform 27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88" name="Rectangle 279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389" name="Group 28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1414" name="AutoShape 281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415" name="AutoShape 282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390" name="Rectangle 283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391" name="Group 28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1412" name="AutoShape 28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413" name="AutoShape 286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392" name="Rectangle 287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393" name="Rectangle 288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394" name="Group 28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1410" name="AutoShape 29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411" name="AutoShape 291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395" name="Freeform 29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396" name="Group 29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1408" name="AutoShape 294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409" name="AutoShape 295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397" name="Rectangle 296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398" name="Freeform 29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99" name="Freeform 29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00" name="Oval 299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01" name="Freeform 30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02" name="AutoShape 301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03" name="AutoShape 302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04" name="Oval 303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05" name="Oval 304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1406" name="Oval 305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407" name="Rectangle 306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1345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141352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53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354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55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56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357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1382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383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358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359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1380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381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360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361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1362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1378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379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363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364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1376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1377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1365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366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67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68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369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70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371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372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373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1374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375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1346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141350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1351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1347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141348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1349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Caching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9" grpId="0" animBg="1"/>
      <p:bldP spid="833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4"/>
          <p:cNvSpPr>
            <a:spLocks noChangeArrowheads="1"/>
          </p:cNvSpPr>
          <p:nvPr/>
        </p:nvSpPr>
        <p:spPr bwMode="auto">
          <a:xfrm>
            <a:off x="398463" y="1335088"/>
            <a:ext cx="437038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800" i="1" dirty="0">
                <a:solidFill>
                  <a:srgbClr val="CC0000"/>
                </a:solidFill>
                <a:latin typeface="Gill Sans MT" panose="020B0502020104020203" pitchFamily="34" charset="0"/>
              </a:rPr>
              <a:t>assumptions: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dirty="0" err="1">
                <a:latin typeface="Gill Sans MT" panose="020B0502020104020203" pitchFamily="34" charset="0"/>
              </a:rPr>
              <a:t>avg</a:t>
            </a:r>
            <a:r>
              <a:rPr lang="en-US" altLang="en-US" dirty="0">
                <a:latin typeface="Gill Sans MT" panose="020B0502020104020203" pitchFamily="34" charset="0"/>
              </a:rPr>
              <a:t> object size: 100K bits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dirty="0" err="1">
                <a:latin typeface="Gill Sans MT" panose="020B0502020104020203" pitchFamily="34" charset="0"/>
              </a:rPr>
              <a:t>avg</a:t>
            </a:r>
            <a:r>
              <a:rPr lang="en-US" altLang="en-US" dirty="0">
                <a:latin typeface="Gill Sans MT" panose="020B0502020104020203" pitchFamily="34" charset="0"/>
              </a:rPr>
              <a:t> request rate from browsers to origin servers:15/sec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dirty="0" err="1">
                <a:latin typeface="Gill Sans MT" panose="020B0502020104020203" pitchFamily="34" charset="0"/>
              </a:rPr>
              <a:t>avg</a:t>
            </a:r>
            <a:r>
              <a:rPr lang="en-US" altLang="en-US" dirty="0">
                <a:latin typeface="Gill Sans MT" panose="020B0502020104020203" pitchFamily="34" charset="0"/>
              </a:rPr>
              <a:t> data rate to browsers: 1.50 Mbps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dirty="0">
                <a:latin typeface="Gill Sans MT" panose="020B0502020104020203" pitchFamily="34" charset="0"/>
              </a:rPr>
              <a:t>RTT from institutional router to any origin server: 2 sec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dirty="0">
                <a:latin typeface="Gill Sans MT" panose="020B0502020104020203" pitchFamily="34" charset="0"/>
              </a:rPr>
              <a:t>access link rate: 1.54 Mbps</a:t>
            </a:r>
          </a:p>
          <a:p>
            <a:pPr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Gill Sans MT" panose="020B0502020104020203" pitchFamily="34" charset="0"/>
              </a:rPr>
              <a:t>consequences: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1800" dirty="0">
                <a:latin typeface="Gill Sans MT" panose="020B0502020104020203" pitchFamily="34" charset="0"/>
              </a:rPr>
              <a:t>LAN utilization: 15%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1800" dirty="0">
                <a:latin typeface="Gill Sans MT" panose="020B0502020104020203" pitchFamily="34" charset="0"/>
              </a:rPr>
              <a:t>access link utilization = </a:t>
            </a:r>
            <a:r>
              <a:rPr lang="en-US" altLang="en-US" sz="1800" dirty="0">
                <a:solidFill>
                  <a:srgbClr val="CC0000"/>
                </a:solidFill>
                <a:latin typeface="Gill Sans MT" panose="020B0502020104020203" pitchFamily="34" charset="0"/>
              </a:rPr>
              <a:t>99%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1800" dirty="0">
                <a:latin typeface="Gill Sans MT" panose="020B0502020104020203" pitchFamily="34" charset="0"/>
              </a:rPr>
              <a:t>total delay   = Internet delay + access delay + LAN delay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1800" dirty="0">
                <a:latin typeface="Gill Sans MT" panose="020B0502020104020203" pitchFamily="34" charset="0"/>
              </a:rPr>
              <a:t>     =  2 sec + minutes + </a:t>
            </a:r>
            <a:r>
              <a:rPr lang="en-US" altLang="en-US" sz="1800" dirty="0" err="1">
                <a:latin typeface="Gill Sans MT" panose="020B0502020104020203" pitchFamily="34" charset="0"/>
              </a:rPr>
              <a:t>usecs</a:t>
            </a:r>
            <a:endParaRPr lang="en-US" altLang="en-US" sz="1800" dirty="0">
              <a:latin typeface="Gill Sans MT" panose="020B0502020104020203" pitchFamily="34" charset="0"/>
            </a:endParaRP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endParaRPr lang="en-US" altLang="en-US" dirty="0">
              <a:latin typeface="Gill Sans MT" panose="020B0502020104020203" pitchFamily="34" charset="0"/>
            </a:endParaRP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143366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servers</a:t>
            </a:r>
          </a:p>
        </p:txBody>
      </p:sp>
      <p:sp>
        <p:nvSpPr>
          <p:cNvPr id="143367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1.54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access link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147507" name="Line 51"/>
          <p:cNvSpPr>
            <a:spLocks noChangeShapeType="1"/>
          </p:cNvSpPr>
          <p:nvPr/>
        </p:nvSpPr>
        <p:spPr bwMode="auto">
          <a:xfrm>
            <a:off x="2581275" y="3498352"/>
            <a:ext cx="990600" cy="15081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508" name="Text Box 52"/>
          <p:cNvSpPr txBox="1">
            <a:spLocks noChangeArrowheads="1"/>
          </p:cNvSpPr>
          <p:nvPr/>
        </p:nvSpPr>
        <p:spPr bwMode="auto">
          <a:xfrm>
            <a:off x="3509963" y="3487240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>
                <a:latin typeface="Gill Sans MT" panose="020B0502020104020203" pitchFamily="34" charset="0"/>
              </a:rPr>
              <a:t>154 Mbps</a:t>
            </a:r>
          </a:p>
        </p:txBody>
      </p:sp>
      <p:sp>
        <p:nvSpPr>
          <p:cNvPr id="147509" name="Line 53"/>
          <p:cNvSpPr>
            <a:spLocks noChangeShapeType="1"/>
          </p:cNvSpPr>
          <p:nvPr/>
        </p:nvSpPr>
        <p:spPr bwMode="auto">
          <a:xfrm>
            <a:off x="6705600" y="3789363"/>
            <a:ext cx="1154113" cy="1746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510" name="Text Box 54"/>
          <p:cNvSpPr txBox="1">
            <a:spLocks noChangeArrowheads="1"/>
          </p:cNvSpPr>
          <p:nvPr/>
        </p:nvSpPr>
        <p:spPr bwMode="auto">
          <a:xfrm>
            <a:off x="7788275" y="3779838"/>
            <a:ext cx="1076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/>
              <a:t>154 Mbps</a:t>
            </a:r>
          </a:p>
        </p:txBody>
      </p:sp>
      <p:sp>
        <p:nvSpPr>
          <p:cNvPr id="147511" name="Line 55"/>
          <p:cNvSpPr>
            <a:spLocks noChangeShapeType="1"/>
          </p:cNvSpPr>
          <p:nvPr/>
        </p:nvSpPr>
        <p:spPr bwMode="auto">
          <a:xfrm>
            <a:off x="1762125" y="5096486"/>
            <a:ext cx="969963" cy="2397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512" name="Text Box 56"/>
          <p:cNvSpPr txBox="1">
            <a:spLocks noChangeArrowheads="1"/>
          </p:cNvSpPr>
          <p:nvPr/>
        </p:nvSpPr>
        <p:spPr bwMode="auto">
          <a:xfrm>
            <a:off x="2616200" y="5199673"/>
            <a:ext cx="809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Gill Sans MT" panose="020B0502020104020203" pitchFamily="34" charset="0"/>
              </a:rPr>
              <a:t>msecs</a:t>
            </a:r>
          </a:p>
        </p:txBody>
      </p:sp>
      <p:sp>
        <p:nvSpPr>
          <p:cNvPr id="147513" name="Text Box 57"/>
          <p:cNvSpPr txBox="1">
            <a:spLocks noChangeArrowheads="1"/>
          </p:cNvSpPr>
          <p:nvPr/>
        </p:nvSpPr>
        <p:spPr bwMode="auto">
          <a:xfrm>
            <a:off x="598488" y="6051550"/>
            <a:ext cx="6507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 i="1">
                <a:solidFill>
                  <a:srgbClr val="CC0000"/>
                </a:solidFill>
              </a:rPr>
              <a:t>Cost:</a:t>
            </a:r>
            <a:r>
              <a:rPr lang="en-US" altLang="en-US" sz="2400"/>
              <a:t> increased access link speed (not cheap!)</a:t>
            </a:r>
          </a:p>
        </p:txBody>
      </p:sp>
      <p:sp>
        <p:nvSpPr>
          <p:cNvPr id="147515" name="Line 59"/>
          <p:cNvSpPr>
            <a:spLocks noChangeShapeType="1"/>
          </p:cNvSpPr>
          <p:nvPr/>
        </p:nvSpPr>
        <p:spPr bwMode="auto">
          <a:xfrm>
            <a:off x="2928938" y="4175128"/>
            <a:ext cx="706437" cy="1174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516" name="Text Box 60"/>
          <p:cNvSpPr txBox="1">
            <a:spLocks noChangeArrowheads="1"/>
          </p:cNvSpPr>
          <p:nvPr/>
        </p:nvSpPr>
        <p:spPr bwMode="auto">
          <a:xfrm>
            <a:off x="3529013" y="4092578"/>
            <a:ext cx="665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Gill Sans MT" panose="020B0502020104020203" pitchFamily="34" charset="0"/>
              </a:rPr>
              <a:t>9.9%</a:t>
            </a:r>
          </a:p>
        </p:txBody>
      </p:sp>
      <p:sp>
        <p:nvSpPr>
          <p:cNvPr id="143377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8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9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0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1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2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3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 Internet</a:t>
            </a:r>
            <a:endParaRPr lang="en-US" altLang="en-US" sz="2400">
              <a:solidFill>
                <a:srgbClr val="CC0000"/>
              </a:solidFill>
            </a:endParaRPr>
          </a:p>
        </p:txBody>
      </p:sp>
      <p:grpSp>
        <p:nvGrpSpPr>
          <p:cNvPr id="143384" name="Group 68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143609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3610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3611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43612" name="Group 72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3615" name="Freeform 7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6" name="Freeform 7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13" name="Line 75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4" name="Line 76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385" name="Group 77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143577" name="Freeform 7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8" name="Rectangle 7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79" name="Freeform 8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0" name="Freeform 8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1" name="Rectangle 8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582" name="Group 8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3607" name="AutoShape 8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608" name="AutoShape 8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583" name="Rectangle 8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584" name="Group 8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3605" name="AutoShape 8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606" name="AutoShape 8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585" name="Rectangle 9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86" name="Rectangle 9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587" name="Group 9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3603" name="AutoShape 9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604" name="AutoShape 9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588" name="Freeform 9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89" name="Group 9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3601" name="AutoShape 9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602" name="AutoShape 9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590" name="Rectangle 9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91" name="Freeform 10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2" name="Freeform 10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3" name="Oval 10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94" name="Freeform 10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5" name="AutoShape 10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96" name="AutoShape 10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97" name="Oval 10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98" name="Oval 10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599" name="Oval 10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00" name="Rectangle 10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386" name="Group 110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143545" name="Freeform 11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6" name="Rectangle 112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47" name="Freeform 11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8" name="Freeform 11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9" name="Rectangle 115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550" name="Group 11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3575" name="AutoShape 117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576" name="AutoShape 118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551" name="Rectangle 119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552" name="Group 12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3573" name="AutoShape 12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574" name="AutoShape 122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553" name="Rectangle 123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54" name="Rectangle 124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555" name="Group 12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3571" name="AutoShape 12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572" name="AutoShape 127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556" name="Freeform 12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57" name="Group 12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3569" name="AutoShape 13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570" name="AutoShape 131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558" name="Rectangle 132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59" name="Freeform 13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0" name="Freeform 13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1" name="Oval 135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62" name="Freeform 13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3" name="AutoShape 137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64" name="AutoShape 138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65" name="Oval 139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66" name="Oval 140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567" name="Oval 141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68" name="Rectangle 142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387" name="Group 143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143513" name="Freeform 14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4" name="Rectangle 145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15" name="Freeform 14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6" name="Freeform 14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7" name="Rectangle 148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518" name="Group 14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3543" name="AutoShape 150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544" name="AutoShape 151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519" name="Rectangle 152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520" name="Group 15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3541" name="AutoShape 15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542" name="AutoShape 155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521" name="Rectangle 156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22" name="Rectangle 157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523" name="Group 15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3539" name="AutoShape 15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540" name="AutoShape 160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524" name="Freeform 16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25" name="Group 16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3537" name="AutoShape 16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538" name="AutoShape 16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526" name="Rectangle 165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27" name="Freeform 16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8" name="Freeform 16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9" name="Oval 168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30" name="Freeform 16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1" name="AutoShape 170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32" name="AutoShape 171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33" name="Oval 172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34" name="Oval 173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535" name="Oval 174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36" name="Rectangle 175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388" name="Group 176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143481" name="Freeform 17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2" name="Rectangle 178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83" name="Freeform 17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4" name="Freeform 18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5" name="Rectangle 181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486" name="Group 18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3511" name="AutoShape 183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512" name="AutoShape 184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487" name="Rectangle 185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488" name="Group 18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3509" name="AutoShape 18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510" name="AutoShape 188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489" name="Rectangle 189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90" name="Rectangle 190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491" name="Group 19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3507" name="AutoShape 19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508" name="AutoShape 19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492" name="Freeform 19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93" name="Group 19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3505" name="AutoShape 196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506" name="AutoShape 197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494" name="Rectangle 198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95" name="Freeform 19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6" name="Freeform 20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7" name="Oval 201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98" name="Freeform 20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9" name="AutoShape 203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00" name="AutoShape 204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01" name="Oval 205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02" name="Oval 206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503" name="Oval 207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04" name="Rectangle 208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389" name="Group 209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143449" name="Freeform 21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0" name="Rectangle 21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51" name="Freeform 21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2" name="Freeform 21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3" name="Rectangle 21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454" name="Group 21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3479" name="AutoShape 21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480" name="AutoShape 21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455" name="Rectangle 21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456" name="Group 21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3477" name="AutoShape 22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478" name="AutoShape 22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457" name="Rectangle 22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58" name="Rectangle 22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459" name="Group 22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3475" name="AutoShape 22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476" name="AutoShape 22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460" name="Freeform 22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61" name="Group 22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3473" name="AutoShape 22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474" name="AutoShape 23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462" name="Rectangle 23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63" name="Freeform 23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4" name="Freeform 23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5" name="Oval 23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66" name="Freeform 23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7" name="AutoShape 23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68" name="AutoShape 23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69" name="Oval 23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70" name="Oval 23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471" name="Oval 24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72" name="Rectangle 24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390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1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2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3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4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5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network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143396" name="Text Box 98"/>
          <p:cNvSpPr txBox="1">
            <a:spLocks noChangeArrowheads="1"/>
          </p:cNvSpPr>
          <p:nvPr/>
        </p:nvSpPr>
        <p:spPr bwMode="auto">
          <a:xfrm>
            <a:off x="6967538" y="4660900"/>
            <a:ext cx="1290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1 Gbps LAN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grpSp>
        <p:nvGrpSpPr>
          <p:cNvPr id="143397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143441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3442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3443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43444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3447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8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45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6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398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143439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40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3399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143407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8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09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0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1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412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3437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438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413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414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3435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436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415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16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3417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3433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434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418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19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3431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3432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3420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21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22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23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24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25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26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27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28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429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30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00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143405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06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3401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143403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04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3402" name="Line 95"/>
          <p:cNvSpPr>
            <a:spLocks noChangeShapeType="1"/>
          </p:cNvSpPr>
          <p:nvPr/>
        </p:nvSpPr>
        <p:spPr bwMode="auto">
          <a:xfrm>
            <a:off x="6591300" y="3467100"/>
            <a:ext cx="19050" cy="989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" name="Title 1"/>
          <p:cNvSpPr txBox="1">
            <a:spLocks/>
          </p:cNvSpPr>
          <p:nvPr/>
        </p:nvSpPr>
        <p:spPr>
          <a:xfrm>
            <a:off x="0" y="0"/>
            <a:ext cx="8001000" cy="685800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Web Caching Example: Fatter access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4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4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4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4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4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4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4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07" grpId="0" animBg="1"/>
      <p:bldP spid="147509" grpId="0" animBg="1"/>
      <p:bldP spid="147510" grpId="0"/>
      <p:bldP spid="147511" grpId="0" animBg="1"/>
      <p:bldP spid="147512" grpId="0"/>
      <p:bldP spid="147513" grpId="0"/>
      <p:bldP spid="147515" grpId="0" animBg="1"/>
      <p:bldP spid="1475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0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1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2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3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4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network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145415" name="Text Box 98"/>
          <p:cNvSpPr txBox="1">
            <a:spLocks noChangeArrowheads="1"/>
          </p:cNvSpPr>
          <p:nvPr/>
        </p:nvSpPr>
        <p:spPr bwMode="auto">
          <a:xfrm>
            <a:off x="6967538" y="4660900"/>
            <a:ext cx="1290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1 Gbps LAN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grpSp>
        <p:nvGrpSpPr>
          <p:cNvPr id="145416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145656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5657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5658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45659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5662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63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5660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661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5417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145654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655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5418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145652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653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5419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145650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651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5424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servers</a:t>
            </a:r>
          </a:p>
        </p:txBody>
      </p:sp>
      <p:sp>
        <p:nvSpPr>
          <p:cNvPr id="145425" name="Line 95"/>
          <p:cNvSpPr>
            <a:spLocks noChangeShapeType="1"/>
          </p:cNvSpPr>
          <p:nvPr/>
        </p:nvSpPr>
        <p:spPr bwMode="auto">
          <a:xfrm>
            <a:off x="6591300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6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1.54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access link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grpSp>
        <p:nvGrpSpPr>
          <p:cNvPr id="7" name="Group 308"/>
          <p:cNvGrpSpPr>
            <a:grpSpLocks/>
          </p:cNvGrpSpPr>
          <p:nvPr/>
        </p:nvGrpSpPr>
        <p:grpSpPr bwMode="auto">
          <a:xfrm>
            <a:off x="6719888" y="4941888"/>
            <a:ext cx="1860550" cy="809625"/>
            <a:chOff x="4217" y="3611"/>
            <a:chExt cx="1172" cy="510"/>
          </a:xfrm>
        </p:grpSpPr>
        <p:sp>
          <p:nvSpPr>
            <p:cNvPr id="145648" name="Rectangle 307"/>
            <p:cNvSpPr>
              <a:spLocks noChangeArrowheads="1"/>
            </p:cNvSpPr>
            <p:nvPr/>
          </p:nvSpPr>
          <p:spPr bwMode="auto">
            <a:xfrm>
              <a:off x="4217" y="3611"/>
              <a:ext cx="329" cy="473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649" name="Text Box 97"/>
            <p:cNvSpPr txBox="1">
              <a:spLocks noChangeArrowheads="1"/>
            </p:cNvSpPr>
            <p:nvPr/>
          </p:nvSpPr>
          <p:spPr bwMode="auto">
            <a:xfrm>
              <a:off x="4561" y="3717"/>
              <a:ext cx="8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</a:rPr>
                <a:t>local web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</a:rPr>
                <a:t>cache</a:t>
              </a:r>
            </a:p>
          </p:txBody>
        </p:sp>
      </p:grpSp>
      <p:sp>
        <p:nvSpPr>
          <p:cNvPr id="145428" name="Rectangle 4"/>
          <p:cNvSpPr>
            <a:spLocks noChangeArrowheads="1"/>
          </p:cNvSpPr>
          <p:nvPr/>
        </p:nvSpPr>
        <p:spPr bwMode="auto">
          <a:xfrm>
            <a:off x="398463" y="1335088"/>
            <a:ext cx="437038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rgbClr val="CC0000"/>
                </a:solidFill>
                <a:latin typeface="Gill Sans MT" panose="020B0502020104020203" pitchFamily="34" charset="0"/>
              </a:rPr>
              <a:t>assumptions: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>
                <a:latin typeface="Gill Sans MT" panose="020B0502020104020203" pitchFamily="34" charset="0"/>
              </a:rPr>
              <a:t>avg object size: 100K bits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>
                <a:latin typeface="Gill Sans MT" panose="020B0502020104020203" pitchFamily="34" charset="0"/>
              </a:rPr>
              <a:t>avg request rate from browsers to origin servers:15/sec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>
                <a:latin typeface="Gill Sans MT" panose="020B0502020104020203" pitchFamily="34" charset="0"/>
              </a:rPr>
              <a:t>avg data rate to browsers: 1.50 Mbps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>
                <a:latin typeface="Gill Sans MT" panose="020B0502020104020203" pitchFamily="34" charset="0"/>
              </a:rPr>
              <a:t>RTT from institutional router to any origin server: 2 sec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>
                <a:latin typeface="Gill Sans MT" panose="020B0502020104020203" pitchFamily="34" charset="0"/>
              </a:rPr>
              <a:t>access link rate: 1.54 Mbps</a:t>
            </a:r>
          </a:p>
          <a:p>
            <a:pPr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 i="1">
                <a:solidFill>
                  <a:srgbClr val="CC0000"/>
                </a:solidFill>
                <a:latin typeface="Gill Sans MT" panose="020B0502020104020203" pitchFamily="34" charset="0"/>
              </a:rPr>
              <a:t>consequences: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1800">
                <a:latin typeface="Gill Sans MT" panose="020B0502020104020203" pitchFamily="34" charset="0"/>
              </a:rPr>
              <a:t>LAN utilization: 15%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1800">
                <a:latin typeface="Gill Sans MT" panose="020B0502020104020203" pitchFamily="34" charset="0"/>
              </a:rPr>
              <a:t>access link utilization = </a:t>
            </a:r>
            <a:r>
              <a:rPr lang="en-US" altLang="en-US" sz="1800">
                <a:solidFill>
                  <a:srgbClr val="FF0000"/>
                </a:solidFill>
                <a:latin typeface="Gill Sans MT" panose="020B0502020104020203" pitchFamily="34" charset="0"/>
              </a:rPr>
              <a:t>100%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1800">
                <a:latin typeface="Gill Sans MT" panose="020B0502020104020203" pitchFamily="34" charset="0"/>
              </a:rPr>
              <a:t>total delay   = Internet delay + access delay + LAN delay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1800">
                <a:latin typeface="Gill Sans MT" panose="020B0502020104020203" pitchFamily="34" charset="0"/>
              </a:rPr>
              <a:t>     =  2 sec + minutes + usecs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endParaRPr lang="en-US" altLang="en-US">
              <a:latin typeface="Gill Sans MT" panose="020B0502020104020203" pitchFamily="34" charset="0"/>
            </a:endParaRP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145429" name="Freeform 82"/>
          <p:cNvSpPr>
            <a:spLocks/>
          </p:cNvSpPr>
          <p:nvPr/>
        </p:nvSpPr>
        <p:spPr bwMode="auto">
          <a:xfrm>
            <a:off x="663575" y="4605338"/>
            <a:ext cx="3973513" cy="1163637"/>
          </a:xfrm>
          <a:custGeom>
            <a:avLst/>
            <a:gdLst>
              <a:gd name="T0" fmla="*/ 2147483647 w 2503"/>
              <a:gd name="T1" fmla="*/ 0 h 733"/>
              <a:gd name="T2" fmla="*/ 2147483647 w 2503"/>
              <a:gd name="T3" fmla="*/ 2147483647 h 733"/>
              <a:gd name="T4" fmla="*/ 2147483647 w 2503"/>
              <a:gd name="T5" fmla="*/ 2147483647 h 733"/>
              <a:gd name="T6" fmla="*/ 2147483647 w 2503"/>
              <a:gd name="T7" fmla="*/ 2147483647 h 733"/>
              <a:gd name="T8" fmla="*/ 0 w 2503"/>
              <a:gd name="T9" fmla="*/ 2147483647 h 733"/>
              <a:gd name="T10" fmla="*/ 2147483647 w 2503"/>
              <a:gd name="T11" fmla="*/ 2147483647 h 733"/>
              <a:gd name="T12" fmla="*/ 2147483647 w 2503"/>
              <a:gd name="T13" fmla="*/ 2147483647 h 733"/>
              <a:gd name="T14" fmla="*/ 2147483647 w 2503"/>
              <a:gd name="T15" fmla="*/ 2147483647 h 733"/>
              <a:gd name="T16" fmla="*/ 2147483647 w 2503"/>
              <a:gd name="T17" fmla="*/ 0 h 7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03"/>
              <a:gd name="T28" fmla="*/ 0 h 733"/>
              <a:gd name="T29" fmla="*/ 2503 w 2503"/>
              <a:gd name="T30" fmla="*/ 733 h 73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03" h="733">
                <a:moveTo>
                  <a:pt x="1481" y="0"/>
                </a:moveTo>
                <a:lnTo>
                  <a:pt x="1481" y="198"/>
                </a:lnTo>
                <a:lnTo>
                  <a:pt x="953" y="198"/>
                </a:lnTo>
                <a:lnTo>
                  <a:pt x="953" y="370"/>
                </a:lnTo>
                <a:lnTo>
                  <a:pt x="0" y="370"/>
                </a:lnTo>
                <a:lnTo>
                  <a:pt x="14" y="733"/>
                </a:lnTo>
                <a:lnTo>
                  <a:pt x="2503" y="713"/>
                </a:lnTo>
                <a:lnTo>
                  <a:pt x="2455" y="6"/>
                </a:lnTo>
                <a:lnTo>
                  <a:pt x="148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59" name="Text Box 79"/>
          <p:cNvSpPr txBox="1">
            <a:spLocks noChangeArrowheads="1"/>
          </p:cNvSpPr>
          <p:nvPr/>
        </p:nvSpPr>
        <p:spPr bwMode="auto">
          <a:xfrm>
            <a:off x="2986088" y="458946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CC0000"/>
                </a:solidFill>
              </a:rPr>
              <a:t>?</a:t>
            </a:r>
          </a:p>
        </p:txBody>
      </p:sp>
      <p:sp>
        <p:nvSpPr>
          <p:cNvPr id="148557" name="Text Box 77"/>
          <p:cNvSpPr txBox="1">
            <a:spLocks noChangeArrowheads="1"/>
          </p:cNvSpPr>
          <p:nvPr/>
        </p:nvSpPr>
        <p:spPr bwMode="auto">
          <a:xfrm>
            <a:off x="2149475" y="486251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CC0000"/>
                </a:solidFill>
              </a:rPr>
              <a:t>?</a:t>
            </a:r>
          </a:p>
        </p:txBody>
      </p:sp>
      <p:sp>
        <p:nvSpPr>
          <p:cNvPr id="148556" name="Text Box 76"/>
          <p:cNvSpPr txBox="1">
            <a:spLocks noChangeArrowheads="1"/>
          </p:cNvSpPr>
          <p:nvPr/>
        </p:nvSpPr>
        <p:spPr bwMode="auto">
          <a:xfrm>
            <a:off x="1123950" y="5262563"/>
            <a:ext cx="2667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en-US" sz="2400" i="1">
                <a:solidFill>
                  <a:srgbClr val="CC0000"/>
                </a:solidFill>
                <a:latin typeface="Gill Sans MT" panose="020B0502020104020203" pitchFamily="34" charset="0"/>
              </a:rPr>
              <a:t>How to compute link 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en-US" sz="2400" i="1">
                <a:solidFill>
                  <a:srgbClr val="CC0000"/>
                </a:solidFill>
                <a:latin typeface="Gill Sans MT" panose="020B0502020104020203" pitchFamily="34" charset="0"/>
              </a:rPr>
              <a:t>utilization, delay?</a:t>
            </a:r>
          </a:p>
        </p:txBody>
      </p:sp>
      <p:sp>
        <p:nvSpPr>
          <p:cNvPr id="148563" name="Text Box 83"/>
          <p:cNvSpPr txBox="1">
            <a:spLocks noChangeArrowheads="1"/>
          </p:cNvSpPr>
          <p:nvPr/>
        </p:nvSpPr>
        <p:spPr bwMode="auto">
          <a:xfrm>
            <a:off x="598488" y="6051550"/>
            <a:ext cx="364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 i="1">
                <a:solidFill>
                  <a:srgbClr val="CC0000"/>
                </a:solidFill>
              </a:rPr>
              <a:t>Cost:</a:t>
            </a:r>
            <a:r>
              <a:rPr lang="en-US" altLang="en-US" sz="2400"/>
              <a:t> web cache (cheap!)</a:t>
            </a:r>
          </a:p>
        </p:txBody>
      </p:sp>
      <p:sp>
        <p:nvSpPr>
          <p:cNvPr id="145434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35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36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37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38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39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40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 Internet</a:t>
            </a:r>
            <a:endParaRPr lang="en-US" altLang="en-US" sz="2400">
              <a:solidFill>
                <a:srgbClr val="CC0000"/>
              </a:solidFill>
            </a:endParaRPr>
          </a:p>
        </p:txBody>
      </p:sp>
      <p:grpSp>
        <p:nvGrpSpPr>
          <p:cNvPr id="145441" name="Group 91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145640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5641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5642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45643" name="Group 95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5646" name="Freeform 9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47" name="Freeform 9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5644" name="Line 98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645" name="Line 99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5442" name="Group 100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145608" name="Freeform 10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609" name="Rectangle 102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610" name="Freeform 10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611" name="Freeform 10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612" name="Rectangle 105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613" name="Group 10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5638" name="AutoShape 107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639" name="AutoShape 108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614" name="Rectangle 109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615" name="Group 11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5636" name="AutoShape 11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637" name="AutoShape 112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616" name="Rectangle 113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617" name="Rectangle 114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618" name="Group 11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5634" name="AutoShape 11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635" name="AutoShape 117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619" name="Freeform 11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620" name="Group 11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5632" name="AutoShape 12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633" name="AutoShape 121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621" name="Rectangle 122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622" name="Freeform 12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623" name="Freeform 12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624" name="Oval 125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625" name="Freeform 12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626" name="AutoShape 127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627" name="AutoShape 128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628" name="Oval 129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629" name="Oval 130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5630" name="Oval 131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631" name="Rectangle 132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5443" name="Group 133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145576" name="Freeform 13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77" name="Rectangle 135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78" name="Freeform 13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79" name="Freeform 13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80" name="Rectangle 138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581" name="Group 13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5606" name="AutoShape 140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607" name="AutoShape 141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582" name="Rectangle 142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583" name="Group 14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5604" name="AutoShape 14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605" name="AutoShape 145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584" name="Rectangle 146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85" name="Rectangle 147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586" name="Group 14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5602" name="AutoShape 14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603" name="AutoShape 150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587" name="Freeform 15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588" name="Group 15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5600" name="AutoShape 15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601" name="AutoShape 15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589" name="Rectangle 155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90" name="Freeform 15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91" name="Freeform 15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92" name="Oval 158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93" name="Freeform 15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94" name="AutoShape 160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95" name="AutoShape 161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96" name="Oval 162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97" name="Oval 163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5598" name="Oval 164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99" name="Rectangle 165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5444" name="Group 166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145544" name="Freeform 16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45" name="Rectangle 168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46" name="Freeform 16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47" name="Freeform 17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48" name="Rectangle 171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549" name="Group 17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5574" name="AutoShape 173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75" name="AutoShape 174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550" name="Rectangle 175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551" name="Group 17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5572" name="AutoShape 17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73" name="AutoShape 178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552" name="Rectangle 179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53" name="Rectangle 180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554" name="Group 18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5570" name="AutoShape 18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71" name="AutoShape 18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555" name="Freeform 18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556" name="Group 18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5568" name="AutoShape 186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69" name="AutoShape 187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557" name="Rectangle 188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58" name="Freeform 18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59" name="Freeform 19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60" name="Oval 191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61" name="Freeform 19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62" name="AutoShape 193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63" name="AutoShape 194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64" name="Oval 195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65" name="Oval 196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5566" name="Oval 197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67" name="Rectangle 198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5445" name="Group 199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145512" name="Freeform 20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13" name="Rectangle 20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14" name="Freeform 20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15" name="Freeform 20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16" name="Rectangle 20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517" name="Group 20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5542" name="AutoShape 20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43" name="AutoShape 20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518" name="Rectangle 20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519" name="Group 20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5540" name="AutoShape 21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41" name="AutoShape 21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520" name="Rectangle 21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21" name="Rectangle 21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522" name="Group 21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5538" name="AutoShape 21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39" name="AutoShape 21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523" name="Freeform 21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524" name="Group 21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5536" name="AutoShape 21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37" name="AutoShape 22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525" name="Rectangle 22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26" name="Freeform 22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27" name="Freeform 22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28" name="Oval 22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29" name="Freeform 22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30" name="AutoShape 22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31" name="AutoShape 22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32" name="Oval 22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33" name="Oval 22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5534" name="Oval 23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35" name="Rectangle 23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5446" name="Group 232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145480" name="Freeform 23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81" name="Rectangle 234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82" name="Freeform 23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83" name="Freeform 23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84" name="Rectangle 237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485" name="Group 23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5510" name="AutoShape 239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11" name="AutoShape 240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486" name="Rectangle 241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487" name="Group 24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5508" name="AutoShape 24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09" name="AutoShape 244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488" name="Rectangle 245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89" name="Rectangle 246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490" name="Group 24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5506" name="AutoShape 24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07" name="AutoShape 249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491" name="Freeform 25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492" name="Group 25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5504" name="AutoShape 252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05" name="AutoShape 253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493" name="Rectangle 254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94" name="Freeform 25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95" name="Freeform 25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96" name="Oval 257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97" name="Freeform 25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98" name="AutoShape 259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99" name="AutoShape 260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00" name="Oval 261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01" name="Oval 262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5502" name="Oval 263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503" name="Rectangle 264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5447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145448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49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50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51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52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453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5478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479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454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455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5476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477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456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57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5458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5474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475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459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460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5472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473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461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62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63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64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65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66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67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68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69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5470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71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57" name="Title 1"/>
          <p:cNvSpPr txBox="1">
            <a:spLocks/>
          </p:cNvSpPr>
          <p:nvPr/>
        </p:nvSpPr>
        <p:spPr>
          <a:xfrm>
            <a:off x="0" y="0"/>
            <a:ext cx="8001000" cy="685800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Web Caching Example: Install Local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8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8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8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6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9588" y="1290638"/>
            <a:ext cx="4459287" cy="1882775"/>
          </a:xfrm>
        </p:spPr>
        <p:txBody>
          <a:bodyPr>
            <a:normAutofit fontScale="85000" lnSpcReduction="20000"/>
          </a:bodyPr>
          <a:lstStyle/>
          <a:p>
            <a:pPr marL="228600" indent="-228600">
              <a:buFont typeface="Wingdings" panose="05000000000000000000" pitchFamily="2" charset="2"/>
              <a:buNone/>
              <a:tabLst>
                <a:tab pos="576263" algn="l"/>
              </a:tabLst>
            </a:pPr>
            <a:r>
              <a:rPr lang="en-US" altLang="en-US" i="1" smtClean="0">
                <a:solidFill>
                  <a:srgbClr val="CC0000"/>
                </a:solidFill>
              </a:rPr>
              <a:t>Calculating access link utilization, delay with cache:</a:t>
            </a:r>
          </a:p>
          <a:p>
            <a:pPr marL="228600" indent="-228600">
              <a:lnSpc>
                <a:spcPct val="80000"/>
              </a:lnSpc>
              <a:tabLst>
                <a:tab pos="576263" algn="l"/>
              </a:tabLst>
            </a:pPr>
            <a:r>
              <a:rPr lang="en-US" altLang="en-US" sz="2400" smtClean="0"/>
              <a:t>suppose cache hit rate is 0.4</a:t>
            </a:r>
          </a:p>
          <a:p>
            <a:pPr marL="576263" lvl="1" indent="-233363">
              <a:tabLst>
                <a:tab pos="576263" algn="l"/>
              </a:tabLst>
            </a:pPr>
            <a:r>
              <a:rPr lang="en-US" altLang="en-US" sz="2000" smtClean="0"/>
              <a:t>40% requests satisfied at cache, 60% requests satisfied at origin </a:t>
            </a:r>
          </a:p>
          <a:p>
            <a:pPr marL="228600" indent="-228600">
              <a:lnSpc>
                <a:spcPct val="80000"/>
              </a:lnSpc>
              <a:buFont typeface="Wingdings" panose="05000000000000000000" pitchFamily="2" charset="2"/>
              <a:buNone/>
              <a:tabLst>
                <a:tab pos="576263" algn="l"/>
              </a:tabLst>
            </a:pPr>
            <a:r>
              <a:rPr lang="en-US" altLang="en-US" sz="2400" smtClean="0"/>
              <a:t>  </a:t>
            </a:r>
          </a:p>
        </p:txBody>
      </p:sp>
      <p:sp>
        <p:nvSpPr>
          <p:cNvPr id="147462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servers</a:t>
            </a:r>
          </a:p>
        </p:txBody>
      </p:sp>
      <p:sp>
        <p:nvSpPr>
          <p:cNvPr id="147463" name="Line 95"/>
          <p:cNvSpPr>
            <a:spLocks noChangeShapeType="1"/>
          </p:cNvSpPr>
          <p:nvPr/>
        </p:nvSpPr>
        <p:spPr bwMode="auto">
          <a:xfrm>
            <a:off x="6591300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4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1.54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access link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149566" name="Rectangle 4"/>
          <p:cNvSpPr>
            <a:spLocks noChangeArrowheads="1"/>
          </p:cNvSpPr>
          <p:nvPr/>
        </p:nvSpPr>
        <p:spPr bwMode="auto">
          <a:xfrm>
            <a:off x="506413" y="3057525"/>
            <a:ext cx="44592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76263" indent="-233363"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2400">
                <a:latin typeface="Gill Sans MT" panose="020B0502020104020203" pitchFamily="34" charset="0"/>
              </a:rPr>
              <a:t>access link utilization: </a:t>
            </a:r>
          </a:p>
          <a:p>
            <a:pPr lvl="1">
              <a:lnSpc>
                <a:spcPct val="80000"/>
              </a:lnSpc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1800">
                <a:latin typeface="Gill Sans MT" panose="020B0502020104020203" pitchFamily="34" charset="0"/>
              </a:rPr>
              <a:t>60% of requests use access link </a:t>
            </a:r>
          </a:p>
          <a:p>
            <a:pPr>
              <a:lnSpc>
                <a:spcPct val="80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>
                <a:latin typeface="Gill Sans MT" panose="020B0502020104020203" pitchFamily="34" charset="0"/>
              </a:rPr>
              <a:t>data rate to browsers over access link = 0.6*1.50 Mbps = .9 Mbps </a:t>
            </a:r>
          </a:p>
          <a:p>
            <a:pPr lvl="1">
              <a:lnSpc>
                <a:spcPct val="80000"/>
              </a:lnSpc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1800">
                <a:latin typeface="Gill Sans MT" panose="020B0502020104020203" pitchFamily="34" charset="0"/>
              </a:rPr>
              <a:t>utilization = 0.9/1.54 = .58</a:t>
            </a:r>
          </a:p>
        </p:txBody>
      </p:sp>
      <p:sp>
        <p:nvSpPr>
          <p:cNvPr id="149567" name="Rectangle 4"/>
          <p:cNvSpPr>
            <a:spLocks noChangeArrowheads="1"/>
          </p:cNvSpPr>
          <p:nvPr/>
        </p:nvSpPr>
        <p:spPr bwMode="auto">
          <a:xfrm>
            <a:off x="538163" y="4557713"/>
            <a:ext cx="445928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76263" indent="-233363"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tabLst>
                <a:tab pos="5762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2400">
                <a:latin typeface="Gill Sans MT" panose="020B0502020104020203" pitchFamily="34" charset="0"/>
              </a:rPr>
              <a:t>total delay</a:t>
            </a:r>
          </a:p>
          <a:p>
            <a:pPr lvl="1">
              <a:lnSpc>
                <a:spcPct val="80000"/>
              </a:lnSpc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1800">
                <a:latin typeface="Gill Sans MT" panose="020B0502020104020203" pitchFamily="34" charset="0"/>
              </a:rPr>
              <a:t>= 0.6 * (delay from origin servers) +0.4 * (delay when satisfied at cache)</a:t>
            </a:r>
          </a:p>
          <a:p>
            <a:pPr lvl="1">
              <a:lnSpc>
                <a:spcPct val="80000"/>
              </a:lnSpc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1800">
                <a:latin typeface="Gill Sans MT" panose="020B0502020104020203" pitchFamily="34" charset="0"/>
              </a:rPr>
              <a:t>= 0.6 (2.01) + 0.4 (~msecs) </a:t>
            </a:r>
          </a:p>
          <a:p>
            <a:pPr lvl="1">
              <a:lnSpc>
                <a:spcPct val="80000"/>
              </a:lnSpc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1800">
                <a:latin typeface="Gill Sans MT" panose="020B0502020104020203" pitchFamily="34" charset="0"/>
              </a:rPr>
              <a:t>= ~ 1.2 secs</a:t>
            </a:r>
          </a:p>
          <a:p>
            <a:pPr lvl="1">
              <a:lnSpc>
                <a:spcPct val="80000"/>
              </a:lnSpc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1800">
                <a:latin typeface="Gill Sans MT" panose="020B0502020104020203" pitchFamily="34" charset="0"/>
              </a:rPr>
              <a:t>less than with 154 Mbps link (and cheaper too!)</a:t>
            </a:r>
          </a:p>
          <a:p>
            <a:pPr>
              <a:lnSpc>
                <a:spcPct val="80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>
                <a:latin typeface="Gill Sans MT" panose="020B0502020104020203" pitchFamily="34" charset="0"/>
              </a:rPr>
              <a:t>  </a:t>
            </a:r>
          </a:p>
        </p:txBody>
      </p:sp>
      <p:sp>
        <p:nvSpPr>
          <p:cNvPr id="147467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8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9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70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71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72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73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 Internet</a:t>
            </a:r>
            <a:endParaRPr lang="en-US" altLang="en-US" sz="2400">
              <a:solidFill>
                <a:srgbClr val="CC0000"/>
              </a:solidFill>
            </a:endParaRPr>
          </a:p>
        </p:txBody>
      </p:sp>
      <p:grpSp>
        <p:nvGrpSpPr>
          <p:cNvPr id="147474" name="Group 71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147701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7702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7703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47704" name="Group 75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7707" name="Freeform 7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708" name="Freeform 7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7705" name="Line 78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706" name="Line 79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7475" name="Group 80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147669" name="Freeform 8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70" name="Rectangle 82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71" name="Freeform 8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72" name="Freeform 8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73" name="Rectangle 85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674" name="Group 8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7699" name="AutoShape 87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700" name="AutoShape 88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675" name="Rectangle 89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676" name="Group 9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7697" name="AutoShape 9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98" name="AutoShape 92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677" name="Rectangle 93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78" name="Rectangle 94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679" name="Group 9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7695" name="AutoShape 9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96" name="AutoShape 97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680" name="Freeform 9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681" name="Group 9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7693" name="AutoShape 10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94" name="AutoShape 101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682" name="Rectangle 102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83" name="Freeform 10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84" name="Freeform 10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85" name="Oval 105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86" name="Freeform 10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87" name="AutoShape 107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88" name="AutoShape 108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89" name="Oval 109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90" name="Oval 110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7691" name="Oval 111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92" name="Rectangle 112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7476" name="Group 113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147637" name="Freeform 11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38" name="Rectangle 115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39" name="Freeform 11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40" name="Freeform 11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41" name="Rectangle 118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642" name="Group 11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7667" name="AutoShape 120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68" name="AutoShape 121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643" name="Rectangle 122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644" name="Group 12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7665" name="AutoShape 12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66" name="AutoShape 125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645" name="Rectangle 126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46" name="Rectangle 127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647" name="Group 12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7663" name="AutoShape 12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64" name="AutoShape 130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648" name="Freeform 13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649" name="Group 13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7661" name="AutoShape 13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62" name="AutoShape 13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650" name="Rectangle 135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51" name="Freeform 13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52" name="Freeform 13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53" name="Oval 138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54" name="Freeform 13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55" name="AutoShape 140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56" name="AutoShape 141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57" name="Oval 142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58" name="Oval 143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7659" name="Oval 144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60" name="Rectangle 145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7477" name="Group 146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147605" name="Freeform 14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06" name="Rectangle 148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07" name="Freeform 14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08" name="Freeform 15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09" name="Rectangle 151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610" name="Group 15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7635" name="AutoShape 153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36" name="AutoShape 154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611" name="Rectangle 155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612" name="Group 15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7633" name="AutoShape 15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34" name="AutoShape 158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613" name="Rectangle 159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14" name="Rectangle 160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615" name="Group 16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7631" name="AutoShape 16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32" name="AutoShape 16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616" name="Freeform 16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617" name="Group 16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7629" name="AutoShape 166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30" name="AutoShape 167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618" name="Rectangle 168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19" name="Freeform 16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20" name="Freeform 17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21" name="Oval 171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22" name="Freeform 17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23" name="AutoShape 173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24" name="AutoShape 174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25" name="Oval 175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26" name="Oval 176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7627" name="Oval 177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628" name="Rectangle 178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7478" name="Group 179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147573" name="Freeform 18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74" name="Rectangle 18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75" name="Freeform 18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76" name="Freeform 18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77" name="Rectangle 18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578" name="Group 18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7603" name="AutoShape 18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04" name="AutoShape 18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579" name="Rectangle 18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580" name="Group 18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7601" name="AutoShape 19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02" name="AutoShape 19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581" name="Rectangle 19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82" name="Rectangle 19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583" name="Group 19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7599" name="AutoShape 19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600" name="AutoShape 19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584" name="Freeform 19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585" name="Group 19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7597" name="AutoShape 19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598" name="AutoShape 20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586" name="Rectangle 20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87" name="Freeform 20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88" name="Freeform 20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89" name="Oval 20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90" name="Freeform 20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91" name="AutoShape 20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92" name="AutoShape 20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93" name="Oval 20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94" name="Oval 20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7595" name="Oval 21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96" name="Rectangle 21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7479" name="Group 212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147541" name="Freeform 21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42" name="Rectangle 214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43" name="Freeform 21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44" name="Freeform 21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45" name="Rectangle 217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546" name="Group 21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7571" name="AutoShape 219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572" name="AutoShape 220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547" name="Rectangle 221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548" name="Group 22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7569" name="AutoShape 2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570" name="AutoShape 224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549" name="Rectangle 225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50" name="Rectangle 226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551" name="Group 22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7567" name="AutoShape 22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568" name="AutoShape 229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552" name="Freeform 23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553" name="Group 23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7565" name="AutoShape 232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566" name="AutoShape 233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554" name="Rectangle 234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55" name="Freeform 23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56" name="Freeform 23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57" name="Oval 237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58" name="Freeform 23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59" name="AutoShape 239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60" name="AutoShape 240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61" name="Oval 241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62" name="Oval 242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7563" name="Oval 243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64" name="Rectangle 244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7480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1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2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3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4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5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network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147486" name="Text Box 98"/>
          <p:cNvSpPr txBox="1">
            <a:spLocks noChangeArrowheads="1"/>
          </p:cNvSpPr>
          <p:nvPr/>
        </p:nvSpPr>
        <p:spPr bwMode="auto">
          <a:xfrm>
            <a:off x="6967538" y="4660900"/>
            <a:ext cx="1290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1 Gbps LAN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grpSp>
        <p:nvGrpSpPr>
          <p:cNvPr id="147487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147533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7534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7535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47536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7539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540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7537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38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7488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147531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7532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7489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147529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7530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7490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147527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7528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0509" name="Group 308"/>
          <p:cNvGrpSpPr>
            <a:grpSpLocks/>
          </p:cNvGrpSpPr>
          <p:nvPr/>
        </p:nvGrpSpPr>
        <p:grpSpPr bwMode="auto">
          <a:xfrm>
            <a:off x="6719888" y="4941888"/>
            <a:ext cx="1860550" cy="809625"/>
            <a:chOff x="4217" y="3611"/>
            <a:chExt cx="1172" cy="510"/>
          </a:xfrm>
        </p:grpSpPr>
        <p:sp>
          <p:nvSpPr>
            <p:cNvPr id="147525" name="Rectangle 307"/>
            <p:cNvSpPr>
              <a:spLocks noChangeArrowheads="1"/>
            </p:cNvSpPr>
            <p:nvPr/>
          </p:nvSpPr>
          <p:spPr bwMode="auto">
            <a:xfrm>
              <a:off x="4217" y="3611"/>
              <a:ext cx="329" cy="473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26" name="Text Box 97"/>
            <p:cNvSpPr txBox="1">
              <a:spLocks noChangeArrowheads="1"/>
            </p:cNvSpPr>
            <p:nvPr/>
          </p:nvSpPr>
          <p:spPr bwMode="auto">
            <a:xfrm>
              <a:off x="4561" y="3717"/>
              <a:ext cx="8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</a:rPr>
                <a:t>local web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</a:rPr>
                <a:t>cache</a:t>
              </a:r>
            </a:p>
          </p:txBody>
        </p:sp>
      </p:grpSp>
      <p:grpSp>
        <p:nvGrpSpPr>
          <p:cNvPr id="147492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147493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94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95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96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97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498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7523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524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499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500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7521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522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501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02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7503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7519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520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504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505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7517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7518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7506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07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8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9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10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11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12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13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14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7515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516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54" name="Title 1"/>
          <p:cNvSpPr txBox="1">
            <a:spLocks/>
          </p:cNvSpPr>
          <p:nvPr/>
        </p:nvSpPr>
        <p:spPr>
          <a:xfrm>
            <a:off x="0" y="0"/>
            <a:ext cx="8001000" cy="685800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Web Caching Example: Install Local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8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66" grpId="0"/>
      <p:bldP spid="14956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8288" y="1403350"/>
            <a:ext cx="3743325" cy="513238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i="1" smtClean="0">
                <a:solidFill>
                  <a:srgbClr val="CC0000"/>
                </a:solidFill>
              </a:rPr>
              <a:t>Goal:</a:t>
            </a:r>
            <a:r>
              <a:rPr lang="en-US" altLang="en-US" sz="2400" smtClean="0"/>
              <a:t> don</a:t>
            </a:r>
            <a:r>
              <a:rPr lang="ja-JP" altLang="en-US" sz="2400" smtClean="0"/>
              <a:t>’</a:t>
            </a:r>
            <a:r>
              <a:rPr lang="en-US" altLang="ja-JP" sz="2400" smtClean="0"/>
              <a:t>t send object if cache has up-to-date cached version</a:t>
            </a:r>
          </a:p>
          <a:p>
            <a:pPr lvl="1"/>
            <a:r>
              <a:rPr lang="en-US" altLang="en-US" sz="2000" smtClean="0"/>
              <a:t>no object transmission delay</a:t>
            </a:r>
          </a:p>
          <a:p>
            <a:pPr lvl="1"/>
            <a:r>
              <a:rPr lang="en-US" altLang="en-US" sz="2000" smtClean="0"/>
              <a:t>lower link utilization</a:t>
            </a:r>
          </a:p>
          <a:p>
            <a:r>
              <a:rPr lang="en-US" altLang="en-US" sz="2400" i="1" smtClean="0"/>
              <a:t>cache:</a:t>
            </a:r>
            <a:r>
              <a:rPr lang="en-US" altLang="en-US" sz="2400" smtClean="0"/>
              <a:t> specify date of cached copy in HTTP request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If-modified-since: &lt;date&gt;</a:t>
            </a:r>
          </a:p>
          <a:p>
            <a:r>
              <a:rPr lang="en-US" altLang="en-US" sz="2400" i="1" smtClean="0"/>
              <a:t>server:</a:t>
            </a:r>
            <a:r>
              <a:rPr lang="en-US" altLang="en-US" sz="2400" smtClean="0"/>
              <a:t> response contains no object if cached copy is up-to-date: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HTTP/1.0 304 Not Modified</a:t>
            </a:r>
            <a:endParaRPr lang="en-US" altLang="en-US" smtClean="0"/>
          </a:p>
        </p:txBody>
      </p:sp>
      <p:sp>
        <p:nvSpPr>
          <p:cNvPr id="67590" name="Line 4"/>
          <p:cNvSpPr>
            <a:spLocks noChangeShapeType="1"/>
          </p:cNvSpPr>
          <p:nvPr/>
        </p:nvSpPr>
        <p:spPr bwMode="auto">
          <a:xfrm>
            <a:off x="4521200" y="21145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4827588" y="1998663"/>
            <a:ext cx="2681287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If-modified-since: &lt;date&gt;</a:t>
            </a:r>
            <a:endParaRPr lang="en-US" altLang="en-US" b="1"/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 flipH="1">
            <a:off x="4540250" y="286067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808538" y="2854325"/>
            <a:ext cx="2643187" cy="865188"/>
            <a:chOff x="2698" y="2036"/>
            <a:chExt cx="1665" cy="545"/>
          </a:xfrm>
        </p:grpSpPr>
        <p:sp>
          <p:nvSpPr>
            <p:cNvPr id="149559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149560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HTTP response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/>
                <a:t>HTTP/1.0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/>
                <a:t>304 Not Modified</a:t>
              </a:r>
              <a:endParaRPr lang="en-US" altLang="en-US" b="1"/>
            </a:p>
          </p:txBody>
        </p:sp>
      </p:grpSp>
      <p:sp>
        <p:nvSpPr>
          <p:cNvPr id="67596" name="Text Box 28"/>
          <p:cNvSpPr txBox="1">
            <a:spLocks noChangeArrowheads="1"/>
          </p:cNvSpPr>
          <p:nvPr/>
        </p:nvSpPr>
        <p:spPr bwMode="auto">
          <a:xfrm>
            <a:off x="7905750" y="2149475"/>
            <a:ext cx="10477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not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modified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before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&lt;date&gt;</a:t>
            </a:r>
          </a:p>
        </p:txBody>
      </p:sp>
      <p:sp>
        <p:nvSpPr>
          <p:cNvPr id="67597" name="Line 31"/>
          <p:cNvSpPr>
            <a:spLocks noChangeShapeType="1"/>
          </p:cNvSpPr>
          <p:nvPr/>
        </p:nvSpPr>
        <p:spPr bwMode="auto">
          <a:xfrm>
            <a:off x="4278313" y="4079875"/>
            <a:ext cx="3905250" cy="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32"/>
          <p:cNvSpPr>
            <a:spLocks noChangeShapeType="1"/>
          </p:cNvSpPr>
          <p:nvPr/>
        </p:nvSpPr>
        <p:spPr bwMode="auto">
          <a:xfrm>
            <a:off x="4587875" y="4678363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Text Box 34"/>
          <p:cNvSpPr txBox="1">
            <a:spLocks noChangeArrowheads="1"/>
          </p:cNvSpPr>
          <p:nvPr/>
        </p:nvSpPr>
        <p:spPr bwMode="auto">
          <a:xfrm>
            <a:off x="4832350" y="4562475"/>
            <a:ext cx="2681288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If-modified-since: &lt;date&gt;</a:t>
            </a:r>
            <a:endParaRPr lang="en-US" altLang="en-US" b="1"/>
          </a:p>
        </p:txBody>
      </p:sp>
      <p:sp>
        <p:nvSpPr>
          <p:cNvPr id="67600" name="Line 35"/>
          <p:cNvSpPr>
            <a:spLocks noChangeShapeType="1"/>
          </p:cNvSpPr>
          <p:nvPr/>
        </p:nvSpPr>
        <p:spPr bwMode="auto">
          <a:xfrm flipH="1">
            <a:off x="4606925" y="54578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Text Box 38"/>
          <p:cNvSpPr txBox="1">
            <a:spLocks noChangeArrowheads="1"/>
          </p:cNvSpPr>
          <p:nvPr/>
        </p:nvSpPr>
        <p:spPr bwMode="auto">
          <a:xfrm>
            <a:off x="4851400" y="5402263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HTTP response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HTTP/1.0 200 OK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&lt;data&gt;</a:t>
            </a:r>
          </a:p>
        </p:txBody>
      </p:sp>
      <p:sp>
        <p:nvSpPr>
          <p:cNvPr id="67602" name="Text Box 39"/>
          <p:cNvSpPr txBox="1">
            <a:spLocks noChangeArrowheads="1"/>
          </p:cNvSpPr>
          <p:nvPr/>
        </p:nvSpPr>
        <p:spPr bwMode="auto">
          <a:xfrm>
            <a:off x="7985125" y="4808538"/>
            <a:ext cx="1047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modified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after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&lt;date&gt;</a:t>
            </a:r>
          </a:p>
        </p:txBody>
      </p:sp>
      <p:sp>
        <p:nvSpPr>
          <p:cNvPr id="149520" name="Text Box 5"/>
          <p:cNvSpPr txBox="1">
            <a:spLocks noChangeArrowheads="1"/>
          </p:cNvSpPr>
          <p:nvPr/>
        </p:nvSpPr>
        <p:spPr bwMode="auto">
          <a:xfrm>
            <a:off x="3797300" y="1062038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client</a:t>
            </a:r>
          </a:p>
        </p:txBody>
      </p:sp>
      <p:sp>
        <p:nvSpPr>
          <p:cNvPr id="149521" name="Text Box 6"/>
          <p:cNvSpPr txBox="1">
            <a:spLocks noChangeArrowheads="1"/>
          </p:cNvSpPr>
          <p:nvPr/>
        </p:nvSpPr>
        <p:spPr bwMode="auto">
          <a:xfrm>
            <a:off x="7483475" y="1057275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server</a:t>
            </a:r>
          </a:p>
        </p:txBody>
      </p:sp>
      <p:grpSp>
        <p:nvGrpSpPr>
          <p:cNvPr id="149523" name="Group 34"/>
          <p:cNvGrpSpPr>
            <a:grpSpLocks/>
          </p:cNvGrpSpPr>
          <p:nvPr/>
        </p:nvGrpSpPr>
        <p:grpSpPr bwMode="auto">
          <a:xfrm>
            <a:off x="7073900" y="977900"/>
            <a:ext cx="422275" cy="685800"/>
            <a:chOff x="4140" y="429"/>
            <a:chExt cx="1425" cy="2396"/>
          </a:xfrm>
        </p:grpSpPr>
        <p:sp>
          <p:nvSpPr>
            <p:cNvPr id="149527" name="Freeform 3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8" name="Rectangle 36"/>
            <p:cNvSpPr>
              <a:spLocks noChangeArrowheads="1"/>
            </p:cNvSpPr>
            <p:nvPr/>
          </p:nvSpPr>
          <p:spPr bwMode="auto">
            <a:xfrm>
              <a:off x="4204" y="429"/>
              <a:ext cx="1050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9529" name="Freeform 3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30" name="Freeform 3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31" name="Rectangle 39"/>
            <p:cNvSpPr>
              <a:spLocks noChangeArrowheads="1"/>
            </p:cNvSpPr>
            <p:nvPr/>
          </p:nvSpPr>
          <p:spPr bwMode="auto">
            <a:xfrm>
              <a:off x="4210" y="695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9532" name="Group 4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9557" name="AutoShape 4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9558" name="AutoShape 42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9533" name="Rectangle 43"/>
            <p:cNvSpPr>
              <a:spLocks noChangeArrowheads="1"/>
            </p:cNvSpPr>
            <p:nvPr/>
          </p:nvSpPr>
          <p:spPr bwMode="auto">
            <a:xfrm>
              <a:off x="4226" y="1017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9534" name="Group 4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9555" name="AutoShape 45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9556" name="AutoShape 46"/>
              <p:cNvSpPr>
                <a:spLocks noChangeArrowheads="1"/>
              </p:cNvSpPr>
              <p:nvPr/>
            </p:nvSpPr>
            <p:spPr bwMode="auto">
              <a:xfrm>
                <a:off x="625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9535" name="Rectangle 47"/>
            <p:cNvSpPr>
              <a:spLocks noChangeArrowheads="1"/>
            </p:cNvSpPr>
            <p:nvPr/>
          </p:nvSpPr>
          <p:spPr bwMode="auto">
            <a:xfrm>
              <a:off x="4215" y="13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9536" name="Rectangle 48"/>
            <p:cNvSpPr>
              <a:spLocks noChangeArrowheads="1"/>
            </p:cNvSpPr>
            <p:nvPr/>
          </p:nvSpPr>
          <p:spPr bwMode="auto">
            <a:xfrm>
              <a:off x="4226" y="16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49537" name="Group 4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9553" name="AutoShape 5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9554" name="AutoShape 51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9538" name="Freeform 5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9539" name="Group 5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9551" name="AutoShape 54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9552" name="AutoShape 55"/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9540" name="Rectangle 56"/>
            <p:cNvSpPr>
              <a:spLocks noChangeArrowheads="1"/>
            </p:cNvSpPr>
            <p:nvPr/>
          </p:nvSpPr>
          <p:spPr bwMode="auto">
            <a:xfrm>
              <a:off x="5249" y="429"/>
              <a:ext cx="70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9541" name="Freeform 5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42" name="Freeform 5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43" name="Oval 59"/>
            <p:cNvSpPr>
              <a:spLocks noChangeArrowheads="1"/>
            </p:cNvSpPr>
            <p:nvPr/>
          </p:nvSpPr>
          <p:spPr bwMode="auto">
            <a:xfrm>
              <a:off x="5517" y="2609"/>
              <a:ext cx="48" cy="10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9544" name="Freeform 6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45" name="AutoShape 61"/>
            <p:cNvSpPr>
              <a:spLocks noChangeArrowheads="1"/>
            </p:cNvSpPr>
            <p:nvPr/>
          </p:nvSpPr>
          <p:spPr bwMode="auto">
            <a:xfrm>
              <a:off x="4140" y="2675"/>
              <a:ext cx="1200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9546" name="AutoShape 62"/>
            <p:cNvSpPr>
              <a:spLocks noChangeArrowheads="1"/>
            </p:cNvSpPr>
            <p:nvPr/>
          </p:nvSpPr>
          <p:spPr bwMode="auto">
            <a:xfrm>
              <a:off x="4204" y="2709"/>
              <a:ext cx="107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9547" name="Oval 63"/>
            <p:cNvSpPr>
              <a:spLocks noChangeArrowheads="1"/>
            </p:cNvSpPr>
            <p:nvPr/>
          </p:nvSpPr>
          <p:spPr bwMode="auto">
            <a:xfrm>
              <a:off x="4306" y="2381"/>
              <a:ext cx="161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9548" name="Oval 64"/>
            <p:cNvSpPr>
              <a:spLocks noChangeArrowheads="1"/>
            </p:cNvSpPr>
            <p:nvPr/>
          </p:nvSpPr>
          <p:spPr bwMode="auto">
            <a:xfrm>
              <a:off x="4488" y="2381"/>
              <a:ext cx="155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9549" name="Oval 65"/>
            <p:cNvSpPr>
              <a:spLocks noChangeArrowheads="1"/>
            </p:cNvSpPr>
            <p:nvPr/>
          </p:nvSpPr>
          <p:spPr bwMode="auto">
            <a:xfrm>
              <a:off x="4660" y="2381"/>
              <a:ext cx="161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9550" name="Rectangle 66"/>
            <p:cNvSpPr>
              <a:spLocks noChangeArrowheads="1"/>
            </p:cNvSpPr>
            <p:nvPr/>
          </p:nvSpPr>
          <p:spPr bwMode="auto">
            <a:xfrm>
              <a:off x="5061" y="1838"/>
              <a:ext cx="86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9524" name="Group 67"/>
          <p:cNvGrpSpPr>
            <a:grpSpLocks/>
          </p:cNvGrpSpPr>
          <p:nvPr/>
        </p:nvGrpSpPr>
        <p:grpSpPr bwMode="auto">
          <a:xfrm>
            <a:off x="4373563" y="1022350"/>
            <a:ext cx="742950" cy="742950"/>
            <a:chOff x="-44" y="1473"/>
            <a:chExt cx="981" cy="1105"/>
          </a:xfrm>
        </p:grpSpPr>
        <p:pic>
          <p:nvPicPr>
            <p:cNvPr id="149525" name="Picture 6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526" name="Freeform 6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93778" y="0"/>
            <a:ext cx="8417169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Web Caching Example: Conditional 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  <p:bldP spid="67593" grpId="0" animBg="1"/>
      <p:bldP spid="67594" grpId="0" animBg="1"/>
      <p:bldP spid="67596" grpId="0"/>
      <p:bldP spid="67597" grpId="0" animBg="1"/>
      <p:bldP spid="67598" grpId="0" animBg="1"/>
      <p:bldP spid="67599" grpId="0" animBg="1"/>
      <p:bldP spid="67600" grpId="0" animBg="1"/>
      <p:bldP spid="67601" grpId="0" animBg="1"/>
      <p:bldP spid="6760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Goals for Today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285" y="852714"/>
            <a:ext cx="8799285" cy="57903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Application Layer</a:t>
            </a:r>
          </a:p>
          <a:p>
            <a:pPr lvl="1"/>
            <a:r>
              <a:rPr lang="en-US" sz="2400" dirty="0" smtClean="0"/>
              <a:t>Example network applications</a:t>
            </a:r>
          </a:p>
          <a:p>
            <a:pPr lvl="1"/>
            <a:r>
              <a:rPr lang="en-US" sz="2400" dirty="0" smtClean="0"/>
              <a:t>conceptual</a:t>
            </a:r>
            <a:r>
              <a:rPr lang="en-US" sz="2400" dirty="0"/>
              <a:t>, implementation aspects of network application protocols</a:t>
            </a:r>
          </a:p>
          <a:p>
            <a:pPr lvl="1"/>
            <a:r>
              <a:rPr lang="en-US" sz="2400" dirty="0"/>
              <a:t>client-server paradigm</a:t>
            </a:r>
          </a:p>
          <a:p>
            <a:pPr lvl="1"/>
            <a:r>
              <a:rPr lang="en-US" sz="2400" dirty="0" smtClean="0"/>
              <a:t>transport-layer </a:t>
            </a:r>
            <a:r>
              <a:rPr lang="en-US" sz="2400" dirty="0"/>
              <a:t>service models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Socket Programming</a:t>
            </a:r>
          </a:p>
          <a:p>
            <a:pPr lvl="1"/>
            <a:r>
              <a:rPr lang="en-US" sz="2400" dirty="0" smtClean="0"/>
              <a:t>Client-Server Example</a:t>
            </a:r>
          </a:p>
          <a:p>
            <a:endParaRPr lang="en-US" sz="2800" dirty="0" smtClean="0"/>
          </a:p>
          <a:p>
            <a:r>
              <a:rPr lang="en-US" sz="2800" dirty="0" smtClean="0"/>
              <a:t>Backup Slides</a:t>
            </a:r>
          </a:p>
          <a:p>
            <a:pPr lvl="1"/>
            <a:r>
              <a:rPr lang="en-US" sz="2400" dirty="0" smtClean="0"/>
              <a:t>Web Caching</a:t>
            </a:r>
          </a:p>
          <a:p>
            <a:pPr lvl="1"/>
            <a:r>
              <a:rPr lang="en-US" sz="2400" dirty="0" smtClean="0"/>
              <a:t>DNS (Domain Name System)</a:t>
            </a:r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2784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11300"/>
            <a:ext cx="3810000" cy="4648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i="1" smtClean="0">
                <a:solidFill>
                  <a:srgbClr val="000099"/>
                </a:solidFill>
              </a:rPr>
              <a:t>people:</a:t>
            </a:r>
            <a:r>
              <a:rPr lang="en-US" altLang="en-US" sz="2400" smtClean="0"/>
              <a:t> many identifiers:</a:t>
            </a:r>
          </a:p>
          <a:p>
            <a:pPr lvl="1"/>
            <a:r>
              <a:rPr lang="en-US" altLang="en-US" smtClean="0"/>
              <a:t>SSN, name, passport #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i="1" smtClean="0">
                <a:solidFill>
                  <a:srgbClr val="000099"/>
                </a:solidFill>
              </a:rPr>
              <a:t>Internet hosts, routers:</a:t>
            </a:r>
          </a:p>
          <a:p>
            <a:pPr lvl="1"/>
            <a:r>
              <a:rPr lang="en-US" altLang="en-US" smtClean="0"/>
              <a:t>IP address (32 bit) - used for addressing datagrams</a:t>
            </a:r>
          </a:p>
          <a:p>
            <a:pPr lvl="1"/>
            <a:r>
              <a:rPr lang="ja-JP" altLang="en-US" smtClean="0"/>
              <a:t>“</a:t>
            </a:r>
            <a:r>
              <a:rPr lang="en-US" altLang="ja-JP" smtClean="0"/>
              <a:t>name</a:t>
            </a:r>
            <a:r>
              <a:rPr lang="ja-JP" altLang="en-US" smtClean="0"/>
              <a:t>”</a:t>
            </a:r>
            <a:r>
              <a:rPr lang="en-US" altLang="ja-JP" smtClean="0"/>
              <a:t>, e.g., www.yahoo.com - used by humans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i="1" u="sng" smtClean="0">
                <a:solidFill>
                  <a:srgbClr val="CC0000"/>
                </a:solidFill>
              </a:rPr>
              <a:t>Q:</a:t>
            </a:r>
            <a:r>
              <a:rPr lang="en-US" altLang="en-US" sz="2400" smtClean="0"/>
              <a:t> how to map between IP address and name, and vice versa ?</a:t>
            </a:r>
          </a:p>
        </p:txBody>
      </p:sp>
      <p:sp>
        <p:nvSpPr>
          <p:cNvPr id="1863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489075"/>
            <a:ext cx="4283075" cy="50069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</a:rPr>
              <a:t>Domain Name System:</a:t>
            </a:r>
          </a:p>
          <a:p>
            <a:r>
              <a:rPr lang="en-US" altLang="en-US" sz="2400" i="1" smtClean="0">
                <a:solidFill>
                  <a:srgbClr val="000099"/>
                </a:solidFill>
              </a:rPr>
              <a:t>distributed database</a:t>
            </a:r>
            <a:r>
              <a:rPr lang="en-US" altLang="en-US" sz="2400" smtClean="0"/>
              <a:t> implemented in hierarchy of many </a:t>
            </a:r>
            <a:r>
              <a:rPr lang="en-US" altLang="en-US" sz="2400" i="1" smtClean="0">
                <a:solidFill>
                  <a:srgbClr val="000099"/>
                </a:solidFill>
              </a:rPr>
              <a:t>name servers</a:t>
            </a:r>
            <a:endParaRPr lang="en-US" altLang="en-US" sz="2400" smtClean="0">
              <a:solidFill>
                <a:srgbClr val="000099"/>
              </a:solidFill>
            </a:endParaRPr>
          </a:p>
          <a:p>
            <a:r>
              <a:rPr lang="en-US" altLang="en-US" sz="2400" i="1" smtClean="0">
                <a:solidFill>
                  <a:srgbClr val="000099"/>
                </a:solidFill>
              </a:rPr>
              <a:t>application-layer protocol:</a:t>
            </a:r>
            <a:r>
              <a:rPr lang="en-US" altLang="en-US" sz="2400" smtClean="0"/>
              <a:t> hosts, name servers communicate to </a:t>
            </a:r>
            <a:r>
              <a:rPr lang="en-US" altLang="en-US" sz="2400" i="1" smtClean="0">
                <a:solidFill>
                  <a:srgbClr val="000099"/>
                </a:solidFill>
              </a:rPr>
              <a:t>resolve</a:t>
            </a:r>
            <a:r>
              <a:rPr lang="en-US" altLang="en-US" sz="24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/>
              <a:t>names (address/name translation)</a:t>
            </a:r>
          </a:p>
          <a:p>
            <a:pPr lvl="1">
              <a:lnSpc>
                <a:spcPct val="90000"/>
              </a:lnSpc>
            </a:pPr>
            <a:r>
              <a:rPr lang="en-US" altLang="en-US" sz="2200" smtClean="0"/>
              <a:t>note: core Internet function, implemented as application-layer protocol</a:t>
            </a:r>
          </a:p>
          <a:p>
            <a:pPr lvl="1">
              <a:lnSpc>
                <a:spcPct val="90000"/>
              </a:lnSpc>
            </a:pPr>
            <a:r>
              <a:rPr lang="en-US" altLang="en-US" sz="2200" smtClean="0"/>
              <a:t>complexity at network</a:t>
            </a:r>
            <a:r>
              <a:rPr lang="ja-JP" altLang="en-US" sz="2200" smtClean="0"/>
              <a:t>’</a:t>
            </a:r>
            <a:r>
              <a:rPr lang="en-US" altLang="ja-JP" sz="2200" smtClean="0"/>
              <a:t>s </a:t>
            </a:r>
            <a:r>
              <a:rPr lang="ja-JP" altLang="en-US" sz="2200" smtClean="0"/>
              <a:t>“</a:t>
            </a:r>
            <a:r>
              <a:rPr lang="en-US" altLang="ja-JP" sz="2200" smtClean="0"/>
              <a:t>edge</a:t>
            </a:r>
            <a:r>
              <a:rPr lang="ja-JP" altLang="en-US" sz="2200" smtClean="0"/>
              <a:t>”</a:t>
            </a:r>
            <a:endParaRPr lang="en-US" altLang="en-US" sz="22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 (Domain Name System)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Goals for Today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285" y="852714"/>
            <a:ext cx="8799285" cy="57903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Application Layer</a:t>
            </a:r>
          </a:p>
          <a:p>
            <a:pPr lvl="1"/>
            <a:r>
              <a:rPr lang="en-US" sz="2400" dirty="0" smtClean="0"/>
              <a:t>Example network applications</a:t>
            </a:r>
          </a:p>
          <a:p>
            <a:pPr lvl="1"/>
            <a:r>
              <a:rPr lang="en-US" sz="2400" dirty="0" smtClean="0"/>
              <a:t>conceptual</a:t>
            </a:r>
            <a:r>
              <a:rPr lang="en-US" sz="2400" dirty="0"/>
              <a:t>, implementation aspects of network application protocols</a:t>
            </a:r>
          </a:p>
          <a:p>
            <a:pPr lvl="1"/>
            <a:r>
              <a:rPr lang="en-US" sz="2400" dirty="0"/>
              <a:t>client-server paradigm</a:t>
            </a:r>
          </a:p>
          <a:p>
            <a:pPr lvl="1"/>
            <a:r>
              <a:rPr lang="en-US" sz="2400" dirty="0" smtClean="0"/>
              <a:t>transport-layer </a:t>
            </a:r>
            <a:r>
              <a:rPr lang="en-US" sz="2400" dirty="0"/>
              <a:t>service models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Socket Programming</a:t>
            </a:r>
          </a:p>
          <a:p>
            <a:pPr lvl="1"/>
            <a:r>
              <a:rPr lang="en-US" sz="2400" dirty="0" smtClean="0"/>
              <a:t>Client-Server Example</a:t>
            </a:r>
          </a:p>
          <a:p>
            <a:endParaRPr lang="en-US" sz="2800" dirty="0" smtClean="0"/>
          </a:p>
          <a:p>
            <a:r>
              <a:rPr lang="en-US" sz="2800" dirty="0" smtClean="0"/>
              <a:t>Backup Slides</a:t>
            </a:r>
          </a:p>
          <a:p>
            <a:pPr lvl="1"/>
            <a:r>
              <a:rPr lang="en-US" sz="2400" dirty="0" smtClean="0"/>
              <a:t>Web Caching</a:t>
            </a:r>
          </a:p>
          <a:p>
            <a:pPr lvl="1"/>
            <a:r>
              <a:rPr lang="en-US" sz="2400" dirty="0" smtClean="0"/>
              <a:t>DNS (Domain Name System)</a:t>
            </a:r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8050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71588"/>
            <a:ext cx="4191000" cy="22637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</a:rPr>
              <a:t>why not centralize DNS?</a:t>
            </a:r>
          </a:p>
          <a:p>
            <a:r>
              <a:rPr lang="en-US" altLang="en-US" sz="2400" smtClean="0"/>
              <a:t>single point of failure</a:t>
            </a:r>
          </a:p>
          <a:p>
            <a:r>
              <a:rPr lang="en-US" altLang="en-US" sz="2400" smtClean="0"/>
              <a:t>traffic volume</a:t>
            </a:r>
          </a:p>
          <a:p>
            <a:r>
              <a:rPr lang="en-US" altLang="en-US" sz="2400" smtClean="0"/>
              <a:t>distant centralized database</a:t>
            </a:r>
          </a:p>
          <a:p>
            <a:r>
              <a:rPr lang="en-US" altLang="en-US" sz="2400" smtClean="0"/>
              <a:t>maintenance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31838" y="1300163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</a:rPr>
              <a:t>DNS services</a:t>
            </a:r>
          </a:p>
          <a:p>
            <a:r>
              <a:rPr lang="en-US" altLang="en-US" sz="2400" smtClean="0"/>
              <a:t>hostname to IP address translation</a:t>
            </a:r>
          </a:p>
          <a:p>
            <a:r>
              <a:rPr lang="en-US" altLang="en-US" sz="2400" smtClean="0"/>
              <a:t>host aliasing</a:t>
            </a:r>
          </a:p>
          <a:p>
            <a:pPr lvl="1"/>
            <a:r>
              <a:rPr lang="en-US" altLang="en-US" sz="2000" smtClean="0"/>
              <a:t>canonical, alias names</a:t>
            </a:r>
          </a:p>
          <a:p>
            <a:r>
              <a:rPr lang="en-US" altLang="en-US" sz="2400" smtClean="0"/>
              <a:t>mail server aliasing</a:t>
            </a:r>
          </a:p>
          <a:p>
            <a:r>
              <a:rPr lang="en-US" altLang="en-US" sz="2400" smtClean="0"/>
              <a:t>load distribution</a:t>
            </a:r>
          </a:p>
          <a:p>
            <a:pPr lvl="1"/>
            <a:r>
              <a:rPr lang="en-US" altLang="en-US" smtClean="0"/>
              <a:t>replicated Web servers: many IP addresses correspond to one name</a:t>
            </a:r>
          </a:p>
          <a:p>
            <a:endParaRPr lang="en-US" altLang="en-US" sz="2400" smtClean="0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5208588" y="3429000"/>
            <a:ext cx="2795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i="1"/>
              <a:t>A: </a:t>
            </a:r>
            <a:r>
              <a:rPr lang="en-US" altLang="en-US" sz="2800" i="1">
                <a:solidFill>
                  <a:srgbClr val="CC0000"/>
                </a:solidFill>
              </a:rPr>
              <a:t>doesn</a:t>
            </a:r>
            <a:r>
              <a:rPr lang="ja-JP" altLang="en-US" sz="2800" i="1">
                <a:solidFill>
                  <a:srgbClr val="CC0000"/>
                </a:solidFill>
              </a:rPr>
              <a:t>’</a:t>
            </a:r>
            <a:r>
              <a:rPr lang="en-US" altLang="ja-JP" sz="2800" i="1">
                <a:solidFill>
                  <a:srgbClr val="CC0000"/>
                </a:solidFill>
              </a:rPr>
              <a:t>t scale!</a:t>
            </a:r>
            <a:endParaRPr lang="en-US" altLang="en-US" sz="2800" i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62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467" name="Group 23"/>
          <p:cNvGrpSpPr>
            <a:grpSpLocks/>
          </p:cNvGrpSpPr>
          <p:nvPr/>
        </p:nvGrpSpPr>
        <p:grpSpPr bwMode="auto">
          <a:xfrm>
            <a:off x="438150" y="1193800"/>
            <a:ext cx="8205788" cy="2444750"/>
            <a:chOff x="230" y="576"/>
            <a:chExt cx="5504" cy="1757"/>
          </a:xfrm>
        </p:grpSpPr>
        <p:sp>
          <p:nvSpPr>
            <p:cNvPr id="190473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Root DNS Servers</a:t>
              </a:r>
            </a:p>
          </p:txBody>
        </p:sp>
        <p:sp>
          <p:nvSpPr>
            <p:cNvPr id="190474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com DNS servers</a:t>
              </a:r>
            </a:p>
          </p:txBody>
        </p:sp>
        <p:sp>
          <p:nvSpPr>
            <p:cNvPr id="190475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org DNS servers</a:t>
              </a:r>
            </a:p>
          </p:txBody>
        </p:sp>
        <p:sp>
          <p:nvSpPr>
            <p:cNvPr id="190476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edu DNS servers</a:t>
              </a:r>
            </a:p>
          </p:txBody>
        </p:sp>
        <p:sp>
          <p:nvSpPr>
            <p:cNvPr id="190477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478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479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480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smtClean="0"/>
                <a:t>umass.edu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190481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smtClean="0"/>
                <a:t>cornell.edu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190482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483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484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190485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190486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487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488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190489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0469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520700" y="3971925"/>
            <a:ext cx="8172450" cy="2133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i="1" smtClean="0">
                <a:solidFill>
                  <a:srgbClr val="000099"/>
                </a:solidFill>
              </a:rPr>
              <a:t>client wants IP for www.amazon.com; 1</a:t>
            </a:r>
            <a:r>
              <a:rPr lang="en-US" altLang="en-US" sz="2400" i="1" baseline="30000" smtClean="0">
                <a:solidFill>
                  <a:srgbClr val="000099"/>
                </a:solidFill>
              </a:rPr>
              <a:t>st</a:t>
            </a:r>
            <a:r>
              <a:rPr lang="en-US" altLang="en-US" sz="2400" i="1" smtClean="0">
                <a:solidFill>
                  <a:srgbClr val="000099"/>
                </a:solidFill>
              </a:rPr>
              <a:t> approx:</a:t>
            </a:r>
          </a:p>
          <a:p>
            <a:r>
              <a:rPr lang="en-US" altLang="en-US" sz="2200" smtClean="0"/>
              <a:t>client queries root server to find com DNS server</a:t>
            </a:r>
          </a:p>
          <a:p>
            <a:r>
              <a:rPr lang="en-US" altLang="en-US" sz="2200" smtClean="0"/>
              <a:t>client queries .com DNS server to get amazon.com DNS server</a:t>
            </a:r>
          </a:p>
          <a:p>
            <a:r>
              <a:rPr lang="en-US" altLang="en-US" sz="2200" smtClean="0"/>
              <a:t>client queries amazon.com DNS server to get  IP address for www.amazon.com</a:t>
            </a:r>
          </a:p>
        </p:txBody>
      </p:sp>
      <p:sp>
        <p:nvSpPr>
          <p:cNvPr id="190471" name="Text Box 29"/>
          <p:cNvSpPr txBox="1">
            <a:spLocks noChangeArrowheads="1"/>
          </p:cNvSpPr>
          <p:nvPr/>
        </p:nvSpPr>
        <p:spPr bwMode="auto">
          <a:xfrm>
            <a:off x="3957638" y="16875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…</a:t>
            </a:r>
          </a:p>
        </p:txBody>
      </p:sp>
      <p:sp>
        <p:nvSpPr>
          <p:cNvPr id="190472" name="Text Box 30"/>
          <p:cNvSpPr txBox="1">
            <a:spLocks noChangeArrowheads="1"/>
          </p:cNvSpPr>
          <p:nvPr/>
        </p:nvSpPr>
        <p:spPr bwMode="auto">
          <a:xfrm>
            <a:off x="4521200" y="16859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…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DNS Structure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8150" y="703386"/>
            <a:ext cx="5974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 distributed hierarchical database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3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8" y="1362075"/>
            <a:ext cx="8478837" cy="4648200"/>
          </a:xfrm>
        </p:spPr>
        <p:txBody>
          <a:bodyPr/>
          <a:lstStyle/>
          <a:p>
            <a:r>
              <a:rPr lang="en-US" altLang="en-US" sz="2400" smtClean="0"/>
              <a:t>contacted by local name server that can not resolve name</a:t>
            </a:r>
          </a:p>
          <a:p>
            <a:r>
              <a:rPr lang="en-US" altLang="en-US" sz="2400" smtClean="0"/>
              <a:t>root name server:</a:t>
            </a:r>
          </a:p>
          <a:p>
            <a:pPr lvl="1"/>
            <a:r>
              <a:rPr lang="en-US" altLang="en-US" sz="2200" smtClean="0"/>
              <a:t>contacts authoritative name server if name mapping not known</a:t>
            </a:r>
          </a:p>
          <a:p>
            <a:pPr lvl="1"/>
            <a:r>
              <a:rPr lang="en-US" altLang="en-US" sz="2200" smtClean="0"/>
              <a:t>gets mapping</a:t>
            </a:r>
          </a:p>
          <a:p>
            <a:pPr lvl="1"/>
            <a:r>
              <a:rPr lang="en-US" altLang="en-US" sz="2200" smtClean="0"/>
              <a:t>returns mapping to local name server</a:t>
            </a:r>
          </a:p>
        </p:txBody>
      </p:sp>
      <p:sp>
        <p:nvSpPr>
          <p:cNvPr id="192517" name="Rectangle 20"/>
          <p:cNvSpPr>
            <a:spLocks noChangeArrowheads="1"/>
          </p:cNvSpPr>
          <p:nvPr/>
        </p:nvSpPr>
        <p:spPr bwMode="auto">
          <a:xfrm>
            <a:off x="6186488" y="5022850"/>
            <a:ext cx="2681287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i="1"/>
              <a:t>    13 root name </a:t>
            </a:r>
            <a:r>
              <a:rPr lang="ja-JP" altLang="en-US" i="1"/>
              <a:t>“</a:t>
            </a:r>
            <a:r>
              <a:rPr lang="en-US" altLang="ja-JP" i="1"/>
              <a:t>servers</a:t>
            </a:r>
            <a:r>
              <a:rPr lang="ja-JP" altLang="en-US" i="1"/>
              <a:t>”</a:t>
            </a:r>
            <a:r>
              <a:rPr lang="en-US" altLang="ja-JP" i="1"/>
              <a:t> worldwide</a:t>
            </a:r>
            <a:endParaRPr lang="en-US" altLang="en-US" sz="2400" i="1"/>
          </a:p>
        </p:txBody>
      </p:sp>
      <p:sp>
        <p:nvSpPr>
          <p:cNvPr id="192518" name="AutoShape 22"/>
          <p:cNvSpPr>
            <a:spLocks noChangeAspect="1" noChangeArrowheads="1"/>
          </p:cNvSpPr>
          <p:nvPr/>
        </p:nvSpPr>
        <p:spPr bwMode="auto">
          <a:xfrm>
            <a:off x="481013" y="3581400"/>
            <a:ext cx="5784850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2400">
              <a:latin typeface="Comic Sans MS" panose="030F0702030302020204" pitchFamily="66" charset="0"/>
            </a:endParaRPr>
          </a:p>
        </p:txBody>
      </p:sp>
      <p:pic>
        <p:nvPicPr>
          <p:cNvPr id="192519" name="Picture 23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4378325"/>
            <a:ext cx="4319587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2520" name="Text Box 25"/>
          <p:cNvSpPr txBox="1">
            <a:spLocks noChangeArrowheads="1"/>
          </p:cNvSpPr>
          <p:nvPr/>
        </p:nvSpPr>
        <p:spPr bwMode="auto">
          <a:xfrm>
            <a:off x="207963" y="5160963"/>
            <a:ext cx="2090737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a. Verisign, Los Angeles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    (5 other sites)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b. USC-ISI Marina del Rey,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l. ICANN Los Angeles,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   (41 other sites)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92521" name="Freeform 26"/>
          <p:cNvSpPr>
            <a:spLocks/>
          </p:cNvSpPr>
          <p:nvPr/>
        </p:nvSpPr>
        <p:spPr bwMode="auto">
          <a:xfrm>
            <a:off x="1757363" y="5113338"/>
            <a:ext cx="531812" cy="341312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22" name="Text Box 27"/>
          <p:cNvSpPr txBox="1">
            <a:spLocks noChangeArrowheads="1"/>
          </p:cNvSpPr>
          <p:nvPr/>
        </p:nvSpPr>
        <p:spPr bwMode="auto">
          <a:xfrm>
            <a:off x="204788" y="4333875"/>
            <a:ext cx="194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e. NASA Mt View,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f. Internet Software C.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Palo Alto, CA (and 48 other   sites)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92523" name="Freeform 28"/>
          <p:cNvSpPr>
            <a:spLocks/>
          </p:cNvSpPr>
          <p:nvPr/>
        </p:nvSpPr>
        <p:spPr bwMode="auto">
          <a:xfrm flipV="1">
            <a:off x="1423988" y="4868863"/>
            <a:ext cx="817562" cy="184150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24" name="Text Box 29"/>
          <p:cNvSpPr txBox="1">
            <a:spLocks noChangeArrowheads="1"/>
          </p:cNvSpPr>
          <p:nvPr/>
        </p:nvSpPr>
        <p:spPr bwMode="auto">
          <a:xfrm>
            <a:off x="4297363" y="3973513"/>
            <a:ext cx="2278062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i. Netnod, Stockholm (37 other sites)</a:t>
            </a:r>
          </a:p>
        </p:txBody>
      </p:sp>
      <p:sp>
        <p:nvSpPr>
          <p:cNvPr id="192525" name="Freeform 30"/>
          <p:cNvSpPr>
            <a:spLocks/>
          </p:cNvSpPr>
          <p:nvPr/>
        </p:nvSpPr>
        <p:spPr bwMode="auto">
          <a:xfrm>
            <a:off x="3932238" y="4068763"/>
            <a:ext cx="446087" cy="65405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26" name="Text Box 31"/>
          <p:cNvSpPr txBox="1">
            <a:spLocks noChangeArrowheads="1"/>
          </p:cNvSpPr>
          <p:nvPr/>
        </p:nvSpPr>
        <p:spPr bwMode="auto">
          <a:xfrm>
            <a:off x="4333875" y="3684588"/>
            <a:ext cx="25193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k. RIPE London (17 other sites)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92527" name="Freeform 32"/>
          <p:cNvSpPr>
            <a:spLocks/>
          </p:cNvSpPr>
          <p:nvPr/>
        </p:nvSpPr>
        <p:spPr bwMode="auto">
          <a:xfrm>
            <a:off x="3751263" y="3862388"/>
            <a:ext cx="615950" cy="946150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28" name="Text Box 33"/>
          <p:cNvSpPr txBox="1">
            <a:spLocks noChangeArrowheads="1"/>
          </p:cNvSpPr>
          <p:nvPr/>
        </p:nvSpPr>
        <p:spPr bwMode="auto">
          <a:xfrm>
            <a:off x="5911850" y="4303713"/>
            <a:ext cx="1766888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m. WIDE Tokyo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(5 other sites)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92529" name="Freeform 34"/>
          <p:cNvSpPr>
            <a:spLocks/>
          </p:cNvSpPr>
          <p:nvPr/>
        </p:nvSpPr>
        <p:spPr bwMode="auto">
          <a:xfrm>
            <a:off x="5575300" y="4598988"/>
            <a:ext cx="400050" cy="4318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30" name="Text Box 35"/>
          <p:cNvSpPr txBox="1">
            <a:spLocks noChangeArrowheads="1"/>
          </p:cNvSpPr>
          <p:nvPr/>
        </p:nvSpPr>
        <p:spPr bwMode="auto">
          <a:xfrm>
            <a:off x="1597025" y="3541713"/>
            <a:ext cx="259873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c. Cogent, Herndon, VA (5 other sites)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d. U Maryland College Park,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h. ARL Aberdeen,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j. Verisign, Dulles VA (69 other sites 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92532" name="Straight Arrow Connector 2"/>
          <p:cNvCxnSpPr>
            <a:cxnSpLocks noChangeShapeType="1"/>
          </p:cNvCxnSpPr>
          <p:nvPr/>
        </p:nvCxnSpPr>
        <p:spPr bwMode="auto">
          <a:xfrm flipH="1">
            <a:off x="2878138" y="4278313"/>
            <a:ext cx="7937" cy="690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2533" name="Text Box 35"/>
          <p:cNvSpPr txBox="1">
            <a:spLocks noChangeArrowheads="1"/>
          </p:cNvSpPr>
          <p:nvPr/>
        </p:nvSpPr>
        <p:spPr bwMode="auto">
          <a:xfrm>
            <a:off x="1550988" y="5889625"/>
            <a:ext cx="1470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g. US DoD Columbus, OH (5 other sites)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92534" name="Straight Arrow Connector 24"/>
          <p:cNvCxnSpPr>
            <a:cxnSpLocks noChangeShapeType="1"/>
            <a:stCxn id="192533" idx="0"/>
          </p:cNvCxnSpPr>
          <p:nvPr/>
        </p:nvCxnSpPr>
        <p:spPr bwMode="auto">
          <a:xfrm flipV="1">
            <a:off x="2286000" y="4945063"/>
            <a:ext cx="481013" cy="944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 Structure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8150" y="703386"/>
            <a:ext cx="3293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Root name servers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17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9750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000099"/>
                </a:solidFill>
              </a:rPr>
              <a:t>top-level domain (TLD) servers:</a:t>
            </a:r>
          </a:p>
          <a:p>
            <a:pPr lvl="1"/>
            <a:r>
              <a:rPr lang="en-US" altLang="en-US" smtClean="0"/>
              <a:t>responsible for com, org, net, edu, aero, jobs, museums, and all top-level country domains, e.g.: uk, fr, ca, jp</a:t>
            </a:r>
          </a:p>
          <a:p>
            <a:pPr lvl="1"/>
            <a:r>
              <a:rPr lang="en-US" altLang="en-US" smtClean="0"/>
              <a:t>Network Solutions maintains servers for .com TLD</a:t>
            </a:r>
          </a:p>
          <a:p>
            <a:pPr lvl="1"/>
            <a:r>
              <a:rPr lang="en-US" altLang="en-US" smtClean="0"/>
              <a:t>Educause for .edu TLD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000099"/>
                </a:solidFill>
              </a:rPr>
              <a:t>authoritative DNS servers:</a:t>
            </a:r>
            <a:r>
              <a:rPr lang="en-US" altLang="en-US" smtClean="0"/>
              <a:t> </a:t>
            </a:r>
          </a:p>
          <a:p>
            <a:pPr lvl="1"/>
            <a:r>
              <a:rPr lang="en-US" altLang="en-US" smtClean="0"/>
              <a:t>organization</a:t>
            </a:r>
            <a:r>
              <a:rPr lang="ja-JP" altLang="en-US" smtClean="0"/>
              <a:t>’</a:t>
            </a:r>
            <a:r>
              <a:rPr lang="en-US" altLang="ja-JP" smtClean="0"/>
              <a:t>s own DNS server(s), providing authoritative hostname to IP mappings for organization</a:t>
            </a:r>
            <a:r>
              <a:rPr lang="ja-JP" altLang="en-US" smtClean="0"/>
              <a:t>’</a:t>
            </a:r>
            <a:r>
              <a:rPr lang="en-US" altLang="ja-JP" smtClean="0"/>
              <a:t>s named hosts </a:t>
            </a:r>
          </a:p>
          <a:p>
            <a:pPr lvl="1"/>
            <a:r>
              <a:rPr lang="en-US" altLang="en-US" smtClean="0"/>
              <a:t>can be maintained by organization or service provider</a:t>
            </a:r>
          </a:p>
          <a:p>
            <a:pPr lvl="1"/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 Structure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22957" y="742461"/>
            <a:ext cx="8465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Top-Level Domain (TLD) and Authoritative Servers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44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does not strictly belong to hierarchy</a:t>
            </a:r>
          </a:p>
          <a:p>
            <a:r>
              <a:rPr lang="en-US" altLang="en-US" dirty="0" smtClean="0"/>
              <a:t>each ISP (residential ISP, company, university) has one</a:t>
            </a:r>
          </a:p>
          <a:p>
            <a:pPr lvl="1"/>
            <a:r>
              <a:rPr lang="en-US" altLang="en-US" dirty="0" smtClean="0"/>
              <a:t>also called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default name server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r>
              <a:rPr lang="en-US" altLang="en-US" dirty="0" smtClean="0"/>
              <a:t>when host makes DNS query, query is sent to its local DNS server</a:t>
            </a:r>
          </a:p>
          <a:p>
            <a:pPr lvl="1"/>
            <a:r>
              <a:rPr lang="en-US" altLang="en-US" dirty="0" smtClean="0"/>
              <a:t>has local cache of recent name-to-address translation pairs (but may be out of date!)</a:t>
            </a:r>
          </a:p>
          <a:p>
            <a:pPr lvl="1"/>
            <a:r>
              <a:rPr lang="en-US" altLang="en-US" dirty="0" smtClean="0"/>
              <a:t>acts as proxy, forwards query into hierarchy</a:t>
            </a:r>
          </a:p>
          <a:p>
            <a:pPr lvl="1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 Structure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8150" y="578342"/>
            <a:ext cx="42360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Local DNS Name Servers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Text Box 5"/>
          <p:cNvSpPr txBox="1">
            <a:spLocks noChangeArrowheads="1"/>
          </p:cNvSpPr>
          <p:nvPr/>
        </p:nvSpPr>
        <p:spPr bwMode="auto">
          <a:xfrm>
            <a:off x="4206875" y="4881563"/>
            <a:ext cx="17462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requesting host</a:t>
            </a:r>
            <a:endParaRPr lang="en-US" altLang="en-US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99"/>
                </a:solidFill>
              </a:rPr>
              <a:t>cis.poly.edu</a:t>
            </a:r>
          </a:p>
        </p:txBody>
      </p:sp>
      <p:sp>
        <p:nvSpPr>
          <p:cNvPr id="198661" name="Text Box 6"/>
          <p:cNvSpPr txBox="1">
            <a:spLocks noChangeArrowheads="1"/>
          </p:cNvSpPr>
          <p:nvPr/>
        </p:nvSpPr>
        <p:spPr bwMode="auto">
          <a:xfrm>
            <a:off x="6653271" y="5775325"/>
            <a:ext cx="19382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smtClean="0"/>
              <a:t>www.cs.cornell.edu</a:t>
            </a:r>
            <a:endParaRPr lang="en-US" altLang="en-US" sz="1600" i="1" dirty="0"/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5286375" y="2916238"/>
            <a:ext cx="0" cy="1314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5400675" y="1220788"/>
            <a:ext cx="914400" cy="971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5686425" y="2382838"/>
            <a:ext cx="1485900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686425" y="2554288"/>
            <a:ext cx="14192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610225" y="1449388"/>
            <a:ext cx="733425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5476875" y="2933700"/>
            <a:ext cx="9525" cy="13239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69" name="Group 24"/>
          <p:cNvGrpSpPr>
            <a:grpSpLocks/>
          </p:cNvGrpSpPr>
          <p:nvPr/>
        </p:nvGrpSpPr>
        <p:grpSpPr bwMode="auto">
          <a:xfrm>
            <a:off x="4179888" y="3062288"/>
            <a:ext cx="1898650" cy="611187"/>
            <a:chOff x="2831" y="2132"/>
            <a:chExt cx="1196" cy="385"/>
          </a:xfrm>
        </p:grpSpPr>
        <p:sp>
          <p:nvSpPr>
            <p:cNvPr id="198823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198824" name="Text Box 26"/>
            <p:cNvSpPr txBox="1">
              <a:spLocks noChangeArrowheads="1"/>
            </p:cNvSpPr>
            <p:nvPr/>
          </p:nvSpPr>
          <p:spPr bwMode="auto">
            <a:xfrm>
              <a:off x="2831" y="2132"/>
              <a:ext cx="1196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local DNS server</a:t>
              </a:r>
              <a:endParaRPr lang="en-US" altLang="en-US" sz="24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i="1">
                  <a:solidFill>
                    <a:srgbClr val="000099"/>
                  </a:solidFill>
                </a:rPr>
                <a:t>dns.poly.edu</a:t>
              </a: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4997450" y="3771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1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5540375" y="1438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2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5978525" y="167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3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6292850" y="20859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4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6323013" y="2573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5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919913" y="3613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6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198676" name="Text Box 60"/>
          <p:cNvSpPr txBox="1">
            <a:spLocks noChangeArrowheads="1"/>
          </p:cNvSpPr>
          <p:nvPr/>
        </p:nvSpPr>
        <p:spPr bwMode="auto">
          <a:xfrm>
            <a:off x="6353175" y="4429125"/>
            <a:ext cx="2397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/>
              <a:t>authoritative DNS server</a:t>
            </a:r>
            <a:endParaRPr lang="en-US" altLang="en-US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smtClean="0"/>
              <a:t>dns.cs.cornell.edu</a:t>
            </a:r>
            <a:endParaRPr lang="en-US" altLang="en-US" sz="1600" dirty="0"/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6292850" y="364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7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5549900" y="37909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8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5619750" y="2714625"/>
            <a:ext cx="1493838" cy="13144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5580063" y="2840038"/>
            <a:ext cx="1493837" cy="13017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681" name="Text Box 65"/>
          <p:cNvSpPr txBox="1">
            <a:spLocks noChangeArrowheads="1"/>
          </p:cNvSpPr>
          <p:nvPr/>
        </p:nvSpPr>
        <p:spPr bwMode="auto">
          <a:xfrm>
            <a:off x="6551613" y="1852613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TLD DNS server</a:t>
            </a:r>
            <a:endParaRPr lang="en-US" altLang="en-US" sz="1600"/>
          </a:p>
        </p:txBody>
      </p:sp>
      <p:sp>
        <p:nvSpPr>
          <p:cNvPr id="198683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725613"/>
            <a:ext cx="3565525" cy="4648200"/>
          </a:xfrm>
        </p:spPr>
        <p:txBody>
          <a:bodyPr/>
          <a:lstStyle/>
          <a:p>
            <a:r>
              <a:rPr lang="en-US" altLang="en-US" sz="2400" dirty="0" smtClean="0"/>
              <a:t>host at cis.poly.edu wants IP address for www.cs.cornell.edu</a:t>
            </a:r>
          </a:p>
        </p:txBody>
      </p:sp>
      <p:sp>
        <p:nvSpPr>
          <p:cNvPr id="198684" name="Rectangle 69"/>
          <p:cNvSpPr>
            <a:spLocks noChangeArrowheads="1"/>
          </p:cNvSpPr>
          <p:nvPr/>
        </p:nvSpPr>
        <p:spPr bwMode="auto">
          <a:xfrm>
            <a:off x="582613" y="3094038"/>
            <a:ext cx="3478212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i="1">
                <a:solidFill>
                  <a:srgbClr val="CC0000"/>
                </a:solidFill>
                <a:latin typeface="Gill Sans MT" panose="020B0502020104020203" pitchFamily="34" charset="0"/>
              </a:rPr>
              <a:t>iterated query: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latin typeface="Gill Sans MT" panose="020B0502020104020203" pitchFamily="34" charset="0"/>
              </a:rPr>
              <a:t>contacted server replies with name of server to contact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ja-JP" altLang="en-US" sz="2400">
                <a:latin typeface="Gill Sans MT" panose="020B0502020104020203" pitchFamily="34" charset="0"/>
              </a:rPr>
              <a:t>“</a:t>
            </a:r>
            <a:r>
              <a:rPr lang="en-US" altLang="ja-JP" sz="2400">
                <a:latin typeface="Gill Sans MT" panose="020B0502020104020203" pitchFamily="34" charset="0"/>
              </a:rPr>
              <a:t>I don</a:t>
            </a:r>
            <a:r>
              <a:rPr lang="ja-JP" altLang="en-US" sz="2400">
                <a:latin typeface="Gill Sans MT" panose="020B0502020104020203" pitchFamily="34" charset="0"/>
              </a:rPr>
              <a:t>’</a:t>
            </a:r>
            <a:r>
              <a:rPr lang="en-US" altLang="ja-JP" sz="2400">
                <a:latin typeface="Gill Sans MT" panose="020B0502020104020203" pitchFamily="34" charset="0"/>
              </a:rPr>
              <a:t>t know this name, but ask this server</a:t>
            </a:r>
            <a:r>
              <a:rPr lang="ja-JP" altLang="en-US" sz="2400">
                <a:latin typeface="Gill Sans MT" panose="020B0502020104020203" pitchFamily="34" charset="0"/>
              </a:rPr>
              <a:t>”</a:t>
            </a:r>
            <a:endParaRPr lang="en-US" altLang="en-US" sz="2400">
              <a:latin typeface="Gill Sans MT" panose="020B0502020104020203" pitchFamily="34" charset="0"/>
            </a:endParaRPr>
          </a:p>
        </p:txBody>
      </p:sp>
      <p:grpSp>
        <p:nvGrpSpPr>
          <p:cNvPr id="198685" name="Group 86"/>
          <p:cNvGrpSpPr>
            <a:grpSpLocks/>
          </p:cNvGrpSpPr>
          <p:nvPr/>
        </p:nvGrpSpPr>
        <p:grpSpPr bwMode="auto">
          <a:xfrm flipH="1">
            <a:off x="7226300" y="5091113"/>
            <a:ext cx="925513" cy="795337"/>
            <a:chOff x="-44" y="1473"/>
            <a:chExt cx="981" cy="1105"/>
          </a:xfrm>
        </p:grpSpPr>
        <p:pic>
          <p:nvPicPr>
            <p:cNvPr id="198821" name="Picture 8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8822" name="Freeform 8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8686" name="Group 89"/>
          <p:cNvGrpSpPr>
            <a:grpSpLocks/>
          </p:cNvGrpSpPr>
          <p:nvPr/>
        </p:nvGrpSpPr>
        <p:grpSpPr bwMode="auto">
          <a:xfrm>
            <a:off x="4765675" y="4244975"/>
            <a:ext cx="925513" cy="795338"/>
            <a:chOff x="-44" y="1473"/>
            <a:chExt cx="981" cy="1105"/>
          </a:xfrm>
        </p:grpSpPr>
        <p:pic>
          <p:nvPicPr>
            <p:cNvPr id="198819" name="Picture 9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8820" name="Freeform 9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8687" name="Group 125"/>
          <p:cNvGrpSpPr>
            <a:grpSpLocks/>
          </p:cNvGrpSpPr>
          <p:nvPr/>
        </p:nvGrpSpPr>
        <p:grpSpPr bwMode="auto">
          <a:xfrm>
            <a:off x="7226300" y="3743325"/>
            <a:ext cx="390525" cy="641350"/>
            <a:chOff x="4140" y="429"/>
            <a:chExt cx="1425" cy="2396"/>
          </a:xfrm>
        </p:grpSpPr>
        <p:sp>
          <p:nvSpPr>
            <p:cNvPr id="198787" name="Freeform 12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88" name="Rectangle 127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89" name="Freeform 12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90" name="Freeform 12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91" name="Rectangle 130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8792" name="Group 13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817" name="AutoShape 132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818" name="AutoShape 133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793" name="Rectangle 134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8794" name="Group 13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8815" name="AutoShape 13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816" name="AutoShape 137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795" name="Rectangle 138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96" name="Rectangle 139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8797" name="Group 14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8813" name="AutoShape 14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814" name="AutoShape 142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798" name="Freeform 14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8799" name="Group 14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8811" name="AutoShape 145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812" name="AutoShape 146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800" name="Rectangle 147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801" name="Freeform 14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802" name="Freeform 14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803" name="Oval 150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804" name="Freeform 15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805" name="AutoShape 152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806" name="AutoShape 153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807" name="Oval 154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808" name="Oval 155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8809" name="Oval 156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810" name="Rectangle 157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98688" name="Group 158"/>
          <p:cNvGrpSpPr>
            <a:grpSpLocks/>
          </p:cNvGrpSpPr>
          <p:nvPr/>
        </p:nvGrpSpPr>
        <p:grpSpPr bwMode="auto">
          <a:xfrm>
            <a:off x="5222875" y="2230438"/>
            <a:ext cx="390525" cy="641350"/>
            <a:chOff x="4140" y="429"/>
            <a:chExt cx="1425" cy="2396"/>
          </a:xfrm>
        </p:grpSpPr>
        <p:sp>
          <p:nvSpPr>
            <p:cNvPr id="198755" name="Freeform 15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6" name="Rectangle 160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57" name="Freeform 16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8" name="Freeform 16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" name="Rectangle 163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8760" name="Group 16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785" name="AutoShape 165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786" name="AutoShape 166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761" name="Rectangle 167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8762" name="Group 16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8783" name="AutoShape 1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784" name="AutoShape 170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763" name="Rectangle 171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64" name="Rectangle 172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8765" name="Group 17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8781" name="AutoShape 174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782" name="AutoShape 175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766" name="Freeform 17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8767" name="Group 17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8779" name="AutoShape 178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780" name="AutoShape 179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768" name="Rectangle 180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69" name="Freeform 18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70" name="Freeform 18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71" name="Oval 183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72" name="Freeform 18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73" name="AutoShape 185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74" name="AutoShape 186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75" name="Oval 187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76" name="Oval 188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8777" name="Oval 189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78" name="Rectangle 190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98689" name="Group 224"/>
          <p:cNvGrpSpPr>
            <a:grpSpLocks/>
          </p:cNvGrpSpPr>
          <p:nvPr/>
        </p:nvGrpSpPr>
        <p:grpSpPr bwMode="auto">
          <a:xfrm>
            <a:off x="6376988" y="968375"/>
            <a:ext cx="390525" cy="641350"/>
            <a:chOff x="4140" y="429"/>
            <a:chExt cx="1425" cy="2396"/>
          </a:xfrm>
        </p:grpSpPr>
        <p:sp>
          <p:nvSpPr>
            <p:cNvPr id="198723" name="Freeform 22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24" name="Rectangle 226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25" name="Freeform 22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26" name="Freeform 22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27" name="Rectangle 229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8728" name="Group 23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753" name="AutoShape 231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754" name="AutoShape 232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729" name="Rectangle 233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8730" name="Group 23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8751" name="AutoShape 235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752" name="AutoShape 236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731" name="Rectangle 237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32" name="Rectangle 238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8733" name="Group 23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8749" name="AutoShape 240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750" name="AutoShape 24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734" name="Freeform 24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8735" name="Group 24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8747" name="AutoShape 244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748" name="AutoShape 245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736" name="Rectangle 246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37" name="Freeform 24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38" name="Freeform 24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39" name="Oval 249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40" name="Freeform 25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41" name="AutoShape 251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42" name="AutoShape 252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43" name="Oval 253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44" name="Oval 254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8745" name="Oval 255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46" name="Rectangle 256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98690" name="Group 257"/>
          <p:cNvGrpSpPr>
            <a:grpSpLocks/>
          </p:cNvGrpSpPr>
          <p:nvPr/>
        </p:nvGrpSpPr>
        <p:grpSpPr bwMode="auto">
          <a:xfrm>
            <a:off x="7192963" y="2220913"/>
            <a:ext cx="390525" cy="641350"/>
            <a:chOff x="4140" y="429"/>
            <a:chExt cx="1425" cy="2396"/>
          </a:xfrm>
        </p:grpSpPr>
        <p:sp>
          <p:nvSpPr>
            <p:cNvPr id="198691" name="Freeform 2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692" name="Rectangle 259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693" name="Freeform 2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694" name="Freeform 2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695" name="Rectangle 262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8696" name="Group 2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721" name="AutoShape 264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722" name="AutoShape 265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697" name="Rectangle 266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8698" name="Group 2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8719" name="AutoShape 268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720" name="AutoShape 269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699" name="Rectangle 270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00" name="Rectangle 271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8701" name="Group 2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8717" name="AutoShape 273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718" name="AutoShape 274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702" name="Freeform 2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8703" name="Group 2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8715" name="AutoShape 277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8716" name="AutoShape 278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98704" name="Rectangle 279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05" name="Freeform 2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06" name="Freeform 2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07" name="Oval 282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08" name="Freeform 2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09" name="AutoShape 284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10" name="AutoShape 285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11" name="Oval 286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12" name="Oval 287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8713" name="Oval 288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8714" name="Rectangle 289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 Structure: Resolution example</a:t>
            </a:r>
            <a:endParaRPr lang="en-US" dirty="0"/>
          </a:p>
        </p:txBody>
      </p:sp>
      <p:sp>
        <p:nvSpPr>
          <p:cNvPr id="198662" name="Text Box 17"/>
          <p:cNvSpPr txBox="1">
            <a:spLocks noChangeArrowheads="1"/>
          </p:cNvSpPr>
          <p:nvPr/>
        </p:nvSpPr>
        <p:spPr bwMode="auto">
          <a:xfrm>
            <a:off x="5791200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root DNS server</a:t>
            </a: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147375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Text Box 24"/>
          <p:cNvSpPr txBox="1">
            <a:spLocks noChangeArrowheads="1"/>
          </p:cNvSpPr>
          <p:nvPr/>
        </p:nvSpPr>
        <p:spPr bwMode="auto">
          <a:xfrm>
            <a:off x="7462838" y="32575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4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0708" name="Text Box 25"/>
          <p:cNvSpPr txBox="1">
            <a:spLocks noChangeArrowheads="1"/>
          </p:cNvSpPr>
          <p:nvPr/>
        </p:nvSpPr>
        <p:spPr bwMode="auto">
          <a:xfrm>
            <a:off x="7005638" y="33337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5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0709" name="Text Box 26"/>
          <p:cNvSpPr txBox="1">
            <a:spLocks noChangeArrowheads="1"/>
          </p:cNvSpPr>
          <p:nvPr/>
        </p:nvSpPr>
        <p:spPr bwMode="auto">
          <a:xfrm>
            <a:off x="6724650" y="1817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6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0710" name="Line 60"/>
          <p:cNvSpPr>
            <a:spLocks noChangeShapeType="1"/>
          </p:cNvSpPr>
          <p:nvPr/>
        </p:nvSpPr>
        <p:spPr bwMode="auto">
          <a:xfrm>
            <a:off x="7440613" y="2941638"/>
            <a:ext cx="0" cy="6746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11" name="Line 61"/>
          <p:cNvSpPr>
            <a:spLocks noChangeShapeType="1"/>
          </p:cNvSpPr>
          <p:nvPr/>
        </p:nvSpPr>
        <p:spPr bwMode="auto">
          <a:xfrm flipH="1" flipV="1">
            <a:off x="7319963" y="2952750"/>
            <a:ext cx="0" cy="7191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12" name="Line 62"/>
          <p:cNvSpPr>
            <a:spLocks noChangeShapeType="1"/>
          </p:cNvSpPr>
          <p:nvPr/>
        </p:nvSpPr>
        <p:spPr bwMode="auto">
          <a:xfrm flipH="1" flipV="1">
            <a:off x="6799263" y="1541463"/>
            <a:ext cx="458787" cy="5667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13" name="Text Box 63"/>
          <p:cNvSpPr txBox="1">
            <a:spLocks noChangeArrowheads="1"/>
          </p:cNvSpPr>
          <p:nvPr/>
        </p:nvSpPr>
        <p:spPr bwMode="auto">
          <a:xfrm>
            <a:off x="7143750" y="13906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3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0714" name="Rectangle 67"/>
          <p:cNvSpPr>
            <a:spLocks noChangeArrowheads="1"/>
          </p:cNvSpPr>
          <p:nvPr/>
        </p:nvSpPr>
        <p:spPr bwMode="auto">
          <a:xfrm>
            <a:off x="468313" y="1687513"/>
            <a:ext cx="3162300" cy="231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i="1">
                <a:solidFill>
                  <a:srgbClr val="CC0000"/>
                </a:solidFill>
                <a:latin typeface="Comic Sans MS" panose="030F0702030302020204" pitchFamily="66" charset="0"/>
              </a:rPr>
              <a:t>recursive query:</a:t>
            </a:r>
          </a:p>
          <a:p>
            <a:pPr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latin typeface="Gill Sans MT" panose="020B0502020104020203" pitchFamily="34" charset="0"/>
              </a:rPr>
              <a:t>puts burden of name resolution on contacted name server</a:t>
            </a:r>
          </a:p>
          <a:p>
            <a:pPr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latin typeface="Gill Sans MT" panose="020B0502020104020203" pitchFamily="34" charset="0"/>
              </a:rPr>
              <a:t>heavy load at upper levels of hierarchy?</a:t>
            </a:r>
          </a:p>
        </p:txBody>
      </p:sp>
      <p:sp>
        <p:nvSpPr>
          <p:cNvPr id="200715" name="Text Box 5"/>
          <p:cNvSpPr txBox="1">
            <a:spLocks noChangeArrowheads="1"/>
          </p:cNvSpPr>
          <p:nvPr/>
        </p:nvSpPr>
        <p:spPr bwMode="auto">
          <a:xfrm>
            <a:off x="4206875" y="4881563"/>
            <a:ext cx="17462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requesting host</a:t>
            </a:r>
            <a:endParaRPr lang="en-US" altLang="en-US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99"/>
                </a:solidFill>
              </a:rPr>
              <a:t>cis.poly.edu</a:t>
            </a:r>
          </a:p>
        </p:txBody>
      </p:sp>
      <p:sp>
        <p:nvSpPr>
          <p:cNvPr id="200716" name="Text Box 6"/>
          <p:cNvSpPr txBox="1">
            <a:spLocks noChangeArrowheads="1"/>
          </p:cNvSpPr>
          <p:nvPr/>
        </p:nvSpPr>
        <p:spPr bwMode="auto">
          <a:xfrm>
            <a:off x="6653271" y="5775325"/>
            <a:ext cx="19382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smtClean="0"/>
              <a:t>www.cs.cornell.edu</a:t>
            </a:r>
            <a:endParaRPr lang="en-US" altLang="en-US" sz="1600" i="1" dirty="0"/>
          </a:p>
        </p:txBody>
      </p:sp>
      <p:sp>
        <p:nvSpPr>
          <p:cNvPr id="200717" name="Text Box 17"/>
          <p:cNvSpPr txBox="1">
            <a:spLocks noChangeArrowheads="1"/>
          </p:cNvSpPr>
          <p:nvPr/>
        </p:nvSpPr>
        <p:spPr bwMode="auto">
          <a:xfrm>
            <a:off x="5791200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root DNS server</a:t>
            </a:r>
            <a:endParaRPr lang="en-US" altLang="en-US" sz="1600"/>
          </a:p>
        </p:txBody>
      </p:sp>
      <p:sp>
        <p:nvSpPr>
          <p:cNvPr id="200718" name="Line 18"/>
          <p:cNvSpPr>
            <a:spLocks noChangeShapeType="1"/>
          </p:cNvSpPr>
          <p:nvPr/>
        </p:nvSpPr>
        <p:spPr bwMode="auto">
          <a:xfrm flipH="1" flipV="1">
            <a:off x="5286375" y="2916238"/>
            <a:ext cx="0" cy="1314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19" name="Line 19"/>
          <p:cNvSpPr>
            <a:spLocks noChangeShapeType="1"/>
          </p:cNvSpPr>
          <p:nvPr/>
        </p:nvSpPr>
        <p:spPr bwMode="auto">
          <a:xfrm flipV="1">
            <a:off x="5391150" y="1220788"/>
            <a:ext cx="914400" cy="971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20" name="Line 22"/>
          <p:cNvSpPr>
            <a:spLocks noChangeShapeType="1"/>
          </p:cNvSpPr>
          <p:nvPr/>
        </p:nvSpPr>
        <p:spPr bwMode="auto">
          <a:xfrm flipH="1">
            <a:off x="5619750" y="1449388"/>
            <a:ext cx="733425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21" name="Line 23"/>
          <p:cNvSpPr>
            <a:spLocks noChangeShapeType="1"/>
          </p:cNvSpPr>
          <p:nvPr/>
        </p:nvSpPr>
        <p:spPr bwMode="auto">
          <a:xfrm>
            <a:off x="5476875" y="2944813"/>
            <a:ext cx="9525" cy="13239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0722" name="Group 24"/>
          <p:cNvGrpSpPr>
            <a:grpSpLocks/>
          </p:cNvGrpSpPr>
          <p:nvPr/>
        </p:nvGrpSpPr>
        <p:grpSpPr bwMode="auto">
          <a:xfrm>
            <a:off x="4179888" y="3062288"/>
            <a:ext cx="1898650" cy="611187"/>
            <a:chOff x="2831" y="2132"/>
            <a:chExt cx="1196" cy="385"/>
          </a:xfrm>
        </p:grpSpPr>
        <p:sp>
          <p:nvSpPr>
            <p:cNvPr id="200870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200871" name="Text Box 26"/>
            <p:cNvSpPr txBox="1">
              <a:spLocks noChangeArrowheads="1"/>
            </p:cNvSpPr>
            <p:nvPr/>
          </p:nvSpPr>
          <p:spPr bwMode="auto">
            <a:xfrm>
              <a:off x="2831" y="2132"/>
              <a:ext cx="1196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local DNS server</a:t>
              </a:r>
              <a:endParaRPr lang="en-US" altLang="en-US" sz="24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i="1">
                  <a:solidFill>
                    <a:srgbClr val="000099"/>
                  </a:solidFill>
                </a:rPr>
                <a:t>dns.poly.edu</a:t>
              </a:r>
            </a:p>
          </p:txBody>
        </p:sp>
      </p:grpSp>
      <p:sp>
        <p:nvSpPr>
          <p:cNvPr id="200723" name="Text Box 27"/>
          <p:cNvSpPr txBox="1">
            <a:spLocks noChangeArrowheads="1"/>
          </p:cNvSpPr>
          <p:nvPr/>
        </p:nvSpPr>
        <p:spPr bwMode="auto">
          <a:xfrm>
            <a:off x="4997450" y="3771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1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0724" name="Text Box 28"/>
          <p:cNvSpPr txBox="1">
            <a:spLocks noChangeArrowheads="1"/>
          </p:cNvSpPr>
          <p:nvPr/>
        </p:nvSpPr>
        <p:spPr bwMode="auto">
          <a:xfrm>
            <a:off x="5540375" y="1438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2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0725" name="Text Box 29"/>
          <p:cNvSpPr txBox="1">
            <a:spLocks noChangeArrowheads="1"/>
          </p:cNvSpPr>
          <p:nvPr/>
        </p:nvSpPr>
        <p:spPr bwMode="auto">
          <a:xfrm>
            <a:off x="5978525" y="167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7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0726" name="Text Box 60"/>
          <p:cNvSpPr txBox="1">
            <a:spLocks noChangeArrowheads="1"/>
          </p:cNvSpPr>
          <p:nvPr/>
        </p:nvSpPr>
        <p:spPr bwMode="auto">
          <a:xfrm>
            <a:off x="6353175" y="4429125"/>
            <a:ext cx="2397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/>
              <a:t>authoritative DNS server</a:t>
            </a:r>
            <a:endParaRPr lang="en-US" altLang="en-US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smtClean="0"/>
              <a:t>dns.cs.cornell.edu</a:t>
            </a:r>
            <a:endParaRPr lang="en-US" altLang="en-US" sz="1600" dirty="0"/>
          </a:p>
        </p:txBody>
      </p:sp>
      <p:sp>
        <p:nvSpPr>
          <p:cNvPr id="200727" name="Text Box 62"/>
          <p:cNvSpPr txBox="1">
            <a:spLocks noChangeArrowheads="1"/>
          </p:cNvSpPr>
          <p:nvPr/>
        </p:nvSpPr>
        <p:spPr bwMode="auto">
          <a:xfrm>
            <a:off x="5549900" y="37814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8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200728" name="Line 62"/>
          <p:cNvSpPr>
            <a:spLocks noChangeShapeType="1"/>
          </p:cNvSpPr>
          <p:nvPr/>
        </p:nvSpPr>
        <p:spPr bwMode="auto">
          <a:xfrm flipH="1" flipV="1">
            <a:off x="6853238" y="1333500"/>
            <a:ext cx="600075" cy="7413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31" name="Text Box 65"/>
          <p:cNvSpPr txBox="1">
            <a:spLocks noChangeArrowheads="1"/>
          </p:cNvSpPr>
          <p:nvPr/>
        </p:nvSpPr>
        <p:spPr bwMode="auto">
          <a:xfrm>
            <a:off x="7600950" y="2287588"/>
            <a:ext cx="13255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TLD DNS 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server</a:t>
            </a:r>
            <a:endParaRPr lang="en-US" altLang="en-US" sz="1600"/>
          </a:p>
        </p:txBody>
      </p:sp>
      <p:grpSp>
        <p:nvGrpSpPr>
          <p:cNvPr id="200732" name="Group 140"/>
          <p:cNvGrpSpPr>
            <a:grpSpLocks/>
          </p:cNvGrpSpPr>
          <p:nvPr/>
        </p:nvGrpSpPr>
        <p:grpSpPr bwMode="auto">
          <a:xfrm flipH="1">
            <a:off x="7226300" y="5091113"/>
            <a:ext cx="925513" cy="795337"/>
            <a:chOff x="-44" y="1473"/>
            <a:chExt cx="981" cy="1105"/>
          </a:xfrm>
        </p:grpSpPr>
        <p:pic>
          <p:nvPicPr>
            <p:cNvPr id="200868" name="Picture 14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0869" name="Freeform 1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0733" name="Group 143"/>
          <p:cNvGrpSpPr>
            <a:grpSpLocks/>
          </p:cNvGrpSpPr>
          <p:nvPr/>
        </p:nvGrpSpPr>
        <p:grpSpPr bwMode="auto">
          <a:xfrm>
            <a:off x="4765675" y="4244975"/>
            <a:ext cx="925513" cy="795338"/>
            <a:chOff x="-44" y="1473"/>
            <a:chExt cx="981" cy="1105"/>
          </a:xfrm>
        </p:grpSpPr>
        <p:pic>
          <p:nvPicPr>
            <p:cNvPr id="200866" name="Picture 14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0867" name="Freeform 1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0734" name="Group 146"/>
          <p:cNvGrpSpPr>
            <a:grpSpLocks/>
          </p:cNvGrpSpPr>
          <p:nvPr/>
        </p:nvGrpSpPr>
        <p:grpSpPr bwMode="auto">
          <a:xfrm>
            <a:off x="7226300" y="3743325"/>
            <a:ext cx="390525" cy="641350"/>
            <a:chOff x="4140" y="429"/>
            <a:chExt cx="1425" cy="2396"/>
          </a:xfrm>
        </p:grpSpPr>
        <p:sp>
          <p:nvSpPr>
            <p:cNvPr id="200834" name="Freeform 14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35" name="Rectangle 148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36" name="Freeform 14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37" name="Freeform 15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38" name="Rectangle 151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0839" name="Group 15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00864" name="AutoShape 153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865" name="AutoShape 154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840" name="Rectangle 155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0841" name="Group 15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00862" name="AutoShape 157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863" name="AutoShape 158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842" name="Rectangle 159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43" name="Rectangle 160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0844" name="Group 16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00860" name="AutoShape 162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861" name="AutoShape 163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845" name="Freeform 16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0846" name="Group 16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00858" name="AutoShape 166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859" name="AutoShape 167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847" name="Rectangle 168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48" name="Freeform 16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49" name="Freeform 17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50" name="Oval 171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51" name="Freeform 17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52" name="AutoShape 173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53" name="AutoShape 174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54" name="Oval 175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55" name="Oval 176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0856" name="Oval 177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57" name="Rectangle 178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00735" name="Group 212"/>
          <p:cNvGrpSpPr>
            <a:grpSpLocks/>
          </p:cNvGrpSpPr>
          <p:nvPr/>
        </p:nvGrpSpPr>
        <p:grpSpPr bwMode="auto">
          <a:xfrm>
            <a:off x="5222875" y="2230438"/>
            <a:ext cx="390525" cy="641350"/>
            <a:chOff x="4140" y="429"/>
            <a:chExt cx="1425" cy="2396"/>
          </a:xfrm>
        </p:grpSpPr>
        <p:sp>
          <p:nvSpPr>
            <p:cNvPr id="200802" name="Freeform 21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03" name="Rectangle 214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04" name="Freeform 21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05" name="Freeform 21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06" name="Rectangle 217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0807" name="Group 21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00832" name="AutoShape 219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833" name="AutoShape 220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808" name="Rectangle 221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0809" name="Group 22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00830" name="AutoShape 223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831" name="AutoShape 224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810" name="Rectangle 225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11" name="Rectangle 226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0812" name="Group 22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00828" name="AutoShape 228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829" name="AutoShape 229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813" name="Freeform 23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0814" name="Group 23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00826" name="AutoShape 232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827" name="AutoShape 233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815" name="Rectangle 234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16" name="Freeform 23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17" name="Freeform 23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18" name="Oval 237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19" name="Freeform 23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20" name="AutoShape 239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21" name="AutoShape 240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22" name="Oval 241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23" name="Oval 242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0824" name="Oval 243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825" name="Rectangle 244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00736" name="Group 245"/>
          <p:cNvGrpSpPr>
            <a:grpSpLocks/>
          </p:cNvGrpSpPr>
          <p:nvPr/>
        </p:nvGrpSpPr>
        <p:grpSpPr bwMode="auto">
          <a:xfrm>
            <a:off x="6376988" y="968375"/>
            <a:ext cx="390525" cy="641350"/>
            <a:chOff x="4140" y="429"/>
            <a:chExt cx="1425" cy="2396"/>
          </a:xfrm>
        </p:grpSpPr>
        <p:sp>
          <p:nvSpPr>
            <p:cNvPr id="200770" name="Freeform 24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71" name="Rectangle 247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72" name="Freeform 24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73" name="Freeform 24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74" name="Rectangle 250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0775" name="Group 25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00800" name="AutoShape 252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801" name="AutoShape 253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776" name="Rectangle 254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0777" name="Group 25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00798" name="AutoShape 25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799" name="AutoShape 257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778" name="Rectangle 258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79" name="Rectangle 259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0780" name="Group 26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00796" name="AutoShape 26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797" name="AutoShape 262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781" name="Freeform 26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0782" name="Group 26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00794" name="AutoShape 265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795" name="AutoShape 266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783" name="Rectangle 267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84" name="Freeform 26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85" name="Freeform 26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86" name="Oval 270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87" name="Freeform 27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88" name="AutoShape 272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89" name="AutoShape 273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90" name="Oval 274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91" name="Oval 275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0792" name="Oval 276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93" name="Rectangle 277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00737" name="Group 311"/>
          <p:cNvGrpSpPr>
            <a:grpSpLocks/>
          </p:cNvGrpSpPr>
          <p:nvPr/>
        </p:nvGrpSpPr>
        <p:grpSpPr bwMode="auto">
          <a:xfrm>
            <a:off x="7192963" y="2220913"/>
            <a:ext cx="390525" cy="641350"/>
            <a:chOff x="4140" y="429"/>
            <a:chExt cx="1425" cy="2396"/>
          </a:xfrm>
        </p:grpSpPr>
        <p:sp>
          <p:nvSpPr>
            <p:cNvPr id="200738" name="Freeform 31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39" name="Rectangle 313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40" name="Freeform 31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41" name="Freeform 31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42" name="Rectangle 316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0743" name="Group 31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00768" name="AutoShape 318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769" name="AutoShape 319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744" name="Rectangle 320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0745" name="Group 32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00766" name="AutoShape 322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767" name="AutoShape 323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746" name="Rectangle 324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47" name="Rectangle 325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0748" name="Group 32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00764" name="AutoShape 327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765" name="AutoShape 328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749" name="Freeform 32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0750" name="Group 33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00762" name="AutoShape 331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0763" name="AutoShape 332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0751" name="Rectangle 333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52" name="Freeform 33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53" name="Freeform 33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54" name="Oval 336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55" name="Freeform 33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56" name="AutoShape 338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57" name="AutoShape 339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58" name="Oval 340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59" name="Oval 341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0760" name="Oval 342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0761" name="Rectangle 343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6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DNS Structure: Resolution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5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9125" y="1438275"/>
            <a:ext cx="7926388" cy="4733925"/>
          </a:xfrm>
        </p:spPr>
        <p:txBody>
          <a:bodyPr>
            <a:normAutofit lnSpcReduction="10000"/>
          </a:bodyPr>
          <a:lstStyle/>
          <a:p>
            <a:r>
              <a:rPr lang="en-US" altLang="en-US" smtClean="0"/>
              <a:t>once (any) name server learns mapping, it </a:t>
            </a:r>
            <a:r>
              <a:rPr lang="en-US" altLang="en-US" i="1" smtClean="0">
                <a:solidFill>
                  <a:srgbClr val="000099"/>
                </a:solidFill>
              </a:rPr>
              <a:t>caches</a:t>
            </a:r>
            <a:r>
              <a:rPr lang="en-US" altLang="en-US" smtClean="0"/>
              <a:t> mapping</a:t>
            </a:r>
          </a:p>
          <a:p>
            <a:pPr lvl="1"/>
            <a:r>
              <a:rPr lang="en-US" altLang="en-US" smtClean="0"/>
              <a:t>cache entries timeout (disappear) after some time (TTL)</a:t>
            </a:r>
          </a:p>
          <a:p>
            <a:pPr lvl="1"/>
            <a:r>
              <a:rPr lang="en-US" altLang="en-US" smtClean="0"/>
              <a:t>TLD servers typically cached in local name servers</a:t>
            </a:r>
          </a:p>
          <a:p>
            <a:pPr lvl="2"/>
            <a:r>
              <a:rPr lang="en-US" altLang="en-US" smtClean="0">
                <a:latin typeface="Gill Sans MT" panose="020B0502020104020203" pitchFamily="34" charset="0"/>
              </a:rPr>
              <a:t>thus root name servers not often visited</a:t>
            </a:r>
            <a:endParaRPr lang="en-US" altLang="en-US" smtClean="0"/>
          </a:p>
          <a:p>
            <a:r>
              <a:rPr lang="en-US" altLang="en-US" smtClean="0"/>
              <a:t>cached entries may be </a:t>
            </a:r>
            <a:r>
              <a:rPr lang="en-US" altLang="en-US" i="1" smtClean="0">
                <a:solidFill>
                  <a:srgbClr val="CC0000"/>
                </a:solidFill>
              </a:rPr>
              <a:t>out-of-date</a:t>
            </a:r>
            <a:r>
              <a:rPr lang="en-US" altLang="en-US" smtClean="0"/>
              <a:t> (best effort name-to-address translation!)</a:t>
            </a:r>
          </a:p>
          <a:p>
            <a:pPr lvl="1"/>
            <a:r>
              <a:rPr lang="en-US" altLang="en-US" smtClean="0"/>
              <a:t>if name host changes IP address, may not be known Internet-wide until all TTLs expire</a:t>
            </a:r>
          </a:p>
          <a:p>
            <a:r>
              <a:rPr lang="en-US" altLang="en-US" smtClean="0"/>
              <a:t>update/notify mechanisms proposed IETF standard</a:t>
            </a:r>
          </a:p>
          <a:p>
            <a:pPr lvl="1"/>
            <a:r>
              <a:rPr lang="en-US" altLang="en-US" smtClean="0"/>
              <a:t>RFC 2136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 Structure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9125" y="791944"/>
            <a:ext cx="5255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Caching and Updating Records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343025"/>
            <a:ext cx="7820025" cy="51435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</a:rPr>
              <a:t>DNS:</a:t>
            </a:r>
            <a:r>
              <a:rPr lang="en-US" altLang="en-US" sz="2400" smtClean="0"/>
              <a:t> distributed db storing resource records </a:t>
            </a:r>
            <a:r>
              <a:rPr lang="en-US" altLang="en-US" smtClean="0">
                <a:solidFill>
                  <a:srgbClr val="CC0000"/>
                </a:solidFill>
              </a:rPr>
              <a:t>(RR)</a:t>
            </a:r>
          </a:p>
        </p:txBody>
      </p:sp>
      <p:sp>
        <p:nvSpPr>
          <p:cNvPr id="20480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897313"/>
            <a:ext cx="3514725" cy="1905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smtClean="0">
                <a:solidFill>
                  <a:srgbClr val="CC0000"/>
                </a:solidFill>
              </a:rPr>
              <a:t>type=NS</a:t>
            </a:r>
          </a:p>
          <a:p>
            <a:pPr lvl="1"/>
            <a:r>
              <a:rPr lang="en-US" altLang="en-US" sz="2000" b="1" smtClean="0">
                <a:latin typeface="Courier New" panose="02070309020205020404" pitchFamily="49" charset="0"/>
              </a:rPr>
              <a:t>name</a:t>
            </a:r>
            <a:r>
              <a:rPr lang="en-US" altLang="en-US" sz="2000" smtClean="0"/>
              <a:t> is domain (e.g., foo.com)</a:t>
            </a:r>
          </a:p>
          <a:p>
            <a:pPr lvl="1"/>
            <a:r>
              <a:rPr lang="en-US" altLang="en-US" sz="2000" b="1" smtClean="0">
                <a:latin typeface="Courier New" panose="02070309020205020404" pitchFamily="49" charset="0"/>
              </a:rPr>
              <a:t>value</a:t>
            </a:r>
            <a:r>
              <a:rPr lang="en-US" altLang="en-US" sz="2000" smtClean="0"/>
              <a:t> is hostname of authoritative name server for this domain</a:t>
            </a:r>
          </a:p>
          <a:p>
            <a:endParaRPr lang="en-US" altLang="en-US" sz="2400" smtClean="0"/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1795463" y="1908175"/>
            <a:ext cx="5364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RR format:</a:t>
            </a:r>
            <a:r>
              <a:rPr lang="en-US" altLang="en-US" sz="2400">
                <a:latin typeface="Comic Sans MS" panose="030F0702030302020204" pitchFamily="66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</a:rPr>
              <a:t>(name, value, type, ttl)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1876425" y="1895475"/>
            <a:ext cx="5267325" cy="5715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08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000099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u="sng">
                <a:solidFill>
                  <a:srgbClr val="CC0000"/>
                </a:solidFill>
                <a:latin typeface="Gill Sans MT" panose="020B0502020104020203" pitchFamily="34" charset="0"/>
              </a:rPr>
              <a:t>type=A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b="1">
                <a:latin typeface="Courier New" panose="02070309020205020404" pitchFamily="49" charset="0"/>
              </a:rPr>
              <a:t>name</a:t>
            </a:r>
            <a:r>
              <a:rPr lang="en-US" altLang="en-US">
                <a:latin typeface="Comic Sans MS" panose="030F0702030302020204" pitchFamily="66" charset="0"/>
              </a:rPr>
              <a:t> </a:t>
            </a:r>
            <a:r>
              <a:rPr lang="en-US" altLang="en-US">
                <a:latin typeface="Gill Sans MT" panose="020B0502020104020203" pitchFamily="34" charset="0"/>
              </a:rPr>
              <a:t>is hostname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b="1">
                <a:latin typeface="Courier New" panose="02070309020205020404" pitchFamily="49" charset="0"/>
              </a:rPr>
              <a:t>value</a:t>
            </a:r>
            <a:r>
              <a:rPr lang="en-US" altLang="en-US">
                <a:latin typeface="Comic Sans MS" panose="030F0702030302020204" pitchFamily="66" charset="0"/>
              </a:rPr>
              <a:t> </a:t>
            </a:r>
            <a:r>
              <a:rPr lang="en-US" altLang="en-US">
                <a:latin typeface="Gill Sans MT" panose="020B0502020104020203" pitchFamily="34" charset="0"/>
              </a:rPr>
              <a:t>is IP address</a:t>
            </a:r>
          </a:p>
          <a:p>
            <a:pPr>
              <a:buFont typeface="ZapfDingbats" pitchFamily="82" charset="2"/>
              <a:buChar char="r"/>
            </a:pPr>
            <a:endParaRPr lang="en-US" altLang="en-US" sz="2400">
              <a:latin typeface="Gill Sans MT" panose="020B0502020104020203" pitchFamily="34" charset="0"/>
            </a:endParaRPr>
          </a:p>
        </p:txBody>
      </p:sp>
      <p:sp>
        <p:nvSpPr>
          <p:cNvPr id="204809" name="Rectangle 9"/>
          <p:cNvSpPr>
            <a:spLocks noChangeArrowheads="1"/>
          </p:cNvSpPr>
          <p:nvPr/>
        </p:nvSpPr>
        <p:spPr bwMode="auto">
          <a:xfrm>
            <a:off x="4229100" y="2697163"/>
            <a:ext cx="45148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u="sng">
                <a:solidFill>
                  <a:srgbClr val="CC0000"/>
                </a:solidFill>
                <a:latin typeface="Gill Sans MT" panose="020B0502020104020203" pitchFamily="34" charset="0"/>
              </a:rPr>
              <a:t>type=CNAME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b="1">
                <a:latin typeface="Courier New" panose="02070309020205020404" pitchFamily="49" charset="0"/>
              </a:rPr>
              <a:t>name</a:t>
            </a:r>
            <a:r>
              <a:rPr lang="en-US" altLang="en-US">
                <a:latin typeface="Comic Sans MS" panose="030F0702030302020204" pitchFamily="66" charset="0"/>
              </a:rPr>
              <a:t> is </a:t>
            </a:r>
            <a:r>
              <a:rPr lang="en-US" altLang="en-US">
                <a:latin typeface="Gill Sans MT" panose="020B0502020104020203" pitchFamily="34" charset="0"/>
              </a:rPr>
              <a:t>alias name for some </a:t>
            </a:r>
            <a:r>
              <a:rPr lang="ja-JP" altLang="en-US">
                <a:latin typeface="Gill Sans MT" panose="020B0502020104020203" pitchFamily="34" charset="0"/>
              </a:rPr>
              <a:t>“</a:t>
            </a:r>
            <a:r>
              <a:rPr lang="en-US" altLang="ja-JP">
                <a:latin typeface="Gill Sans MT" panose="020B0502020104020203" pitchFamily="34" charset="0"/>
              </a:rPr>
              <a:t>canonical</a:t>
            </a:r>
            <a:r>
              <a:rPr lang="ja-JP" altLang="en-US">
                <a:latin typeface="Gill Sans MT" panose="020B0502020104020203" pitchFamily="34" charset="0"/>
              </a:rPr>
              <a:t>”</a:t>
            </a:r>
            <a:r>
              <a:rPr lang="en-US" altLang="ja-JP">
                <a:latin typeface="Gill Sans MT" panose="020B0502020104020203" pitchFamily="34" charset="0"/>
              </a:rPr>
              <a:t> (the real) name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1800" b="1">
                <a:latin typeface="Courier New" panose="02070309020205020404" pitchFamily="49" charset="0"/>
              </a:rPr>
              <a:t>www.ibm.com</a:t>
            </a:r>
            <a:r>
              <a:rPr lang="en-US" altLang="en-US" sz="1800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Gill Sans MT" panose="020B0502020104020203" pitchFamily="34" charset="0"/>
              </a:rPr>
              <a:t>is really</a:t>
            </a:r>
            <a:endParaRPr lang="en-US" altLang="en-US" sz="1800">
              <a:latin typeface="Gill Sans MT" panose="020B0502020104020203" pitchFamily="34" charset="0"/>
            </a:endParaRP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</a:t>
            </a:r>
            <a:r>
              <a:rPr lang="en-US" altLang="en-US" sz="1800" b="1">
                <a:latin typeface="Courier New" panose="02070309020205020404" pitchFamily="49" charset="0"/>
              </a:rPr>
              <a:t>servereast.backup2.ibm.com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b="1">
                <a:latin typeface="Courier New" panose="02070309020205020404" pitchFamily="49" charset="0"/>
              </a:rPr>
              <a:t>value</a:t>
            </a:r>
            <a:r>
              <a:rPr lang="en-US" altLang="en-US">
                <a:latin typeface="Comic Sans MS" panose="030F0702030302020204" pitchFamily="66" charset="0"/>
              </a:rPr>
              <a:t> </a:t>
            </a:r>
            <a:r>
              <a:rPr lang="en-US" altLang="en-US">
                <a:latin typeface="Gill Sans MT" panose="020B0502020104020203" pitchFamily="34" charset="0"/>
              </a:rPr>
              <a:t>is canonical name</a:t>
            </a:r>
          </a:p>
          <a:p>
            <a:pPr>
              <a:buFont typeface="ZapfDingbats" pitchFamily="82" charset="2"/>
              <a:buChar char="r"/>
            </a:pPr>
            <a:endParaRPr lang="en-US" altLang="en-US" sz="2400">
              <a:latin typeface="Gill Sans MT" panose="020B0502020104020203" pitchFamily="34" charset="0"/>
            </a:endParaRPr>
          </a:p>
        </p:txBody>
      </p:sp>
      <p:sp>
        <p:nvSpPr>
          <p:cNvPr id="204810" name="Rectangle 10"/>
          <p:cNvSpPr>
            <a:spLocks noChangeArrowheads="1"/>
          </p:cNvSpPr>
          <p:nvPr/>
        </p:nvSpPr>
        <p:spPr bwMode="auto">
          <a:xfrm>
            <a:off x="4252913" y="5022850"/>
            <a:ext cx="4408487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u="sng">
                <a:solidFill>
                  <a:srgbClr val="CC0000"/>
                </a:solidFill>
                <a:latin typeface="Gill Sans MT" panose="020B0502020104020203" pitchFamily="34" charset="0"/>
              </a:rPr>
              <a:t>type=MX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b="1">
                <a:latin typeface="Courier New" panose="02070309020205020404" pitchFamily="49" charset="0"/>
              </a:rPr>
              <a:t>value</a:t>
            </a:r>
            <a:r>
              <a:rPr lang="en-US" altLang="en-US">
                <a:latin typeface="Comic Sans MS" panose="030F0702030302020204" pitchFamily="66" charset="0"/>
              </a:rPr>
              <a:t> </a:t>
            </a:r>
            <a:r>
              <a:rPr lang="en-US" altLang="en-US">
                <a:latin typeface="Gill Sans MT" panose="020B0502020104020203" pitchFamily="34" charset="0"/>
              </a:rPr>
              <a:t>is name of mailserver associated with</a:t>
            </a:r>
            <a:r>
              <a:rPr lang="en-US" altLang="en-US">
                <a:latin typeface="Comic Sans MS" panose="030F0702030302020204" pitchFamily="66" charset="0"/>
              </a:rPr>
              <a:t> </a:t>
            </a:r>
            <a:r>
              <a:rPr lang="en-US" altLang="en-US" b="1">
                <a:latin typeface="Courier New" panose="02070309020205020404" pitchFamily="49" charset="0"/>
              </a:rPr>
              <a:t>name</a:t>
            </a:r>
            <a:endParaRPr lang="en-US" altLang="en-US">
              <a:latin typeface="Comic Sans MS" panose="030F0702030302020204" pitchFamily="66" charset="0"/>
            </a:endParaRPr>
          </a:p>
          <a:p>
            <a:pPr>
              <a:buFont typeface="ZapfDingbats" pitchFamily="82" charset="2"/>
              <a:buChar char="r"/>
            </a:pP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 Structure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9125" y="791944"/>
            <a:ext cx="2303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DNS Records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15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838" y="1333500"/>
            <a:ext cx="7820025" cy="51435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i="1" smtClean="0">
                <a:solidFill>
                  <a:srgbClr val="CC0000"/>
                </a:solidFill>
              </a:rPr>
              <a:t>query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and </a:t>
            </a:r>
            <a:r>
              <a:rPr lang="en-US" altLang="en-US" i="1" smtClean="0">
                <a:solidFill>
                  <a:srgbClr val="CC0000"/>
                </a:solidFill>
              </a:rPr>
              <a:t>reply</a:t>
            </a:r>
            <a:r>
              <a:rPr lang="en-US" altLang="en-US" smtClean="0"/>
              <a:t> messages, both with same </a:t>
            </a:r>
            <a:r>
              <a:rPr lang="en-US" altLang="en-US" i="1" smtClean="0">
                <a:solidFill>
                  <a:srgbClr val="CC0000"/>
                </a:solidFill>
              </a:rPr>
              <a:t>message format</a:t>
            </a:r>
            <a:endParaRPr lang="en-US" altLang="en-US" smtClean="0">
              <a:solidFill>
                <a:srgbClr val="CC0000"/>
              </a:solidFill>
            </a:endParaRPr>
          </a:p>
        </p:txBody>
      </p:sp>
      <p:sp>
        <p:nvSpPr>
          <p:cNvPr id="206854" name="Rectangle 4"/>
          <p:cNvSpPr>
            <a:spLocks noChangeArrowheads="1"/>
          </p:cNvSpPr>
          <p:nvPr/>
        </p:nvSpPr>
        <p:spPr bwMode="auto">
          <a:xfrm>
            <a:off x="490538" y="2352675"/>
            <a:ext cx="357505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>
                <a:latin typeface="Gill Sans MT" panose="020B0502020104020203" pitchFamily="34" charset="0"/>
              </a:rPr>
              <a:t>msg header</a:t>
            </a:r>
          </a:p>
          <a:p>
            <a:pPr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>
                <a:solidFill>
                  <a:srgbClr val="000099"/>
                </a:solidFill>
                <a:latin typeface="Gill Sans MT" panose="020B0502020104020203" pitchFamily="34" charset="0"/>
              </a:rPr>
              <a:t>identification:</a:t>
            </a:r>
            <a:r>
              <a:rPr lang="en-US" altLang="en-US">
                <a:latin typeface="Gill Sans MT" panose="020B0502020104020203" pitchFamily="34" charset="0"/>
              </a:rPr>
              <a:t> 16 bit # for query, reply to query uses same #</a:t>
            </a:r>
          </a:p>
          <a:p>
            <a:pPr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>
                <a:solidFill>
                  <a:srgbClr val="000099"/>
                </a:solidFill>
                <a:latin typeface="Gill Sans MT" panose="020B0502020104020203" pitchFamily="34" charset="0"/>
              </a:rPr>
              <a:t>flags: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>
                <a:latin typeface="Gill Sans MT" panose="020B0502020104020203" pitchFamily="34" charset="0"/>
              </a:rPr>
              <a:t>query or reply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>
                <a:latin typeface="Gill Sans MT" panose="020B0502020104020203" pitchFamily="34" charset="0"/>
              </a:rPr>
              <a:t>recursion desired 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>
                <a:latin typeface="Gill Sans MT" panose="020B0502020104020203" pitchFamily="34" charset="0"/>
              </a:rPr>
              <a:t>recursion available</a:t>
            </a:r>
          </a:p>
          <a:p>
            <a:pPr lvl="1">
              <a:buClr>
                <a:srgbClr val="000099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>
                <a:latin typeface="Gill Sans MT" panose="020B0502020104020203" pitchFamily="34" charset="0"/>
              </a:rPr>
              <a:t>reply is authoritative</a:t>
            </a:r>
          </a:p>
        </p:txBody>
      </p:sp>
      <p:grpSp>
        <p:nvGrpSpPr>
          <p:cNvPr id="206855" name="Group 36"/>
          <p:cNvGrpSpPr>
            <a:grpSpLocks/>
          </p:cNvGrpSpPr>
          <p:nvPr/>
        </p:nvGrpSpPr>
        <p:grpSpPr bwMode="auto">
          <a:xfrm>
            <a:off x="4241800" y="2216150"/>
            <a:ext cx="3725863" cy="4184650"/>
            <a:chOff x="2672" y="1396"/>
            <a:chExt cx="2347" cy="2636"/>
          </a:xfrm>
        </p:grpSpPr>
        <p:sp>
          <p:nvSpPr>
            <p:cNvPr id="206866" name="Rectangle 33"/>
            <p:cNvSpPr>
              <a:spLocks noChangeArrowheads="1"/>
            </p:cNvSpPr>
            <p:nvPr/>
          </p:nvSpPr>
          <p:spPr bwMode="auto">
            <a:xfrm>
              <a:off x="2742" y="1396"/>
              <a:ext cx="2277" cy="2585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6867" name="Rectangle 12"/>
            <p:cNvSpPr>
              <a:spLocks noChangeArrowheads="1"/>
            </p:cNvSpPr>
            <p:nvPr/>
          </p:nvSpPr>
          <p:spPr bwMode="auto">
            <a:xfrm>
              <a:off x="2688" y="1447"/>
              <a:ext cx="2277" cy="258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6868" name="Line 13"/>
            <p:cNvSpPr>
              <a:spLocks noChangeShapeType="1"/>
            </p:cNvSpPr>
            <p:nvPr/>
          </p:nvSpPr>
          <p:spPr bwMode="auto">
            <a:xfrm>
              <a:off x="2681" y="3606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69" name="Line 14"/>
            <p:cNvSpPr>
              <a:spLocks noChangeShapeType="1"/>
            </p:cNvSpPr>
            <p:nvPr/>
          </p:nvSpPr>
          <p:spPr bwMode="auto">
            <a:xfrm>
              <a:off x="2688" y="3174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70" name="Line 15"/>
            <p:cNvSpPr>
              <a:spLocks noChangeShapeType="1"/>
            </p:cNvSpPr>
            <p:nvPr/>
          </p:nvSpPr>
          <p:spPr bwMode="auto">
            <a:xfrm>
              <a:off x="2681" y="2742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71" name="Line 16"/>
            <p:cNvSpPr>
              <a:spLocks noChangeShapeType="1"/>
            </p:cNvSpPr>
            <p:nvPr/>
          </p:nvSpPr>
          <p:spPr bwMode="auto">
            <a:xfrm>
              <a:off x="2681" y="2317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72" name="Line 17"/>
            <p:cNvSpPr>
              <a:spLocks noChangeShapeType="1"/>
            </p:cNvSpPr>
            <p:nvPr/>
          </p:nvSpPr>
          <p:spPr bwMode="auto">
            <a:xfrm>
              <a:off x="2680" y="2029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73" name="Line 18"/>
            <p:cNvSpPr>
              <a:spLocks noChangeShapeType="1"/>
            </p:cNvSpPr>
            <p:nvPr/>
          </p:nvSpPr>
          <p:spPr bwMode="auto">
            <a:xfrm>
              <a:off x="2672" y="1745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74" name="Line 19"/>
            <p:cNvSpPr>
              <a:spLocks noChangeShapeType="1"/>
            </p:cNvSpPr>
            <p:nvPr/>
          </p:nvSpPr>
          <p:spPr bwMode="auto">
            <a:xfrm>
              <a:off x="3826" y="1454"/>
              <a:ext cx="2" cy="8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75" name="Text Box 20"/>
            <p:cNvSpPr txBox="1">
              <a:spLocks noChangeArrowheads="1"/>
            </p:cNvSpPr>
            <p:nvPr/>
          </p:nvSpPr>
          <p:spPr bwMode="auto">
            <a:xfrm>
              <a:off x="2842" y="1492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identification</a:t>
              </a:r>
            </a:p>
          </p:txBody>
        </p:sp>
        <p:sp>
          <p:nvSpPr>
            <p:cNvPr id="206876" name="Text Box 21"/>
            <p:cNvSpPr txBox="1">
              <a:spLocks noChangeArrowheads="1"/>
            </p:cNvSpPr>
            <p:nvPr/>
          </p:nvSpPr>
          <p:spPr bwMode="auto">
            <a:xfrm>
              <a:off x="4180" y="1492"/>
              <a:ext cx="3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flags</a:t>
              </a:r>
            </a:p>
          </p:txBody>
        </p:sp>
        <p:sp>
          <p:nvSpPr>
            <p:cNvPr id="206877" name="Text Box 22"/>
            <p:cNvSpPr txBox="1">
              <a:spLocks noChangeArrowheads="1"/>
            </p:cNvSpPr>
            <p:nvPr/>
          </p:nvSpPr>
          <p:spPr bwMode="auto">
            <a:xfrm>
              <a:off x="2862" y="1780"/>
              <a:ext cx="7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# questions</a:t>
              </a:r>
            </a:p>
          </p:txBody>
        </p:sp>
        <p:sp>
          <p:nvSpPr>
            <p:cNvPr id="206878" name="Text Box 23"/>
            <p:cNvSpPr txBox="1">
              <a:spLocks noChangeArrowheads="1"/>
            </p:cNvSpPr>
            <p:nvPr/>
          </p:nvSpPr>
          <p:spPr bwMode="auto">
            <a:xfrm>
              <a:off x="2789" y="2417"/>
              <a:ext cx="20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questions (variable # of questions)</a:t>
              </a:r>
            </a:p>
          </p:txBody>
        </p:sp>
        <p:sp>
          <p:nvSpPr>
            <p:cNvPr id="206879" name="Text Box 26"/>
            <p:cNvSpPr txBox="1">
              <a:spLocks noChangeArrowheads="1"/>
            </p:cNvSpPr>
            <p:nvPr/>
          </p:nvSpPr>
          <p:spPr bwMode="auto">
            <a:xfrm>
              <a:off x="3866" y="2067"/>
              <a:ext cx="10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# additional RRs</a:t>
              </a:r>
            </a:p>
          </p:txBody>
        </p:sp>
        <p:sp>
          <p:nvSpPr>
            <p:cNvPr id="206880" name="Text Box 27"/>
            <p:cNvSpPr txBox="1">
              <a:spLocks noChangeArrowheads="1"/>
            </p:cNvSpPr>
            <p:nvPr/>
          </p:nvSpPr>
          <p:spPr bwMode="auto">
            <a:xfrm>
              <a:off x="2762" y="2068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# authority RRs</a:t>
              </a:r>
            </a:p>
          </p:txBody>
        </p:sp>
        <p:sp>
          <p:nvSpPr>
            <p:cNvPr id="206881" name="Text Box 28"/>
            <p:cNvSpPr txBox="1">
              <a:spLocks noChangeArrowheads="1"/>
            </p:cNvSpPr>
            <p:nvPr/>
          </p:nvSpPr>
          <p:spPr bwMode="auto">
            <a:xfrm>
              <a:off x="3928" y="1786"/>
              <a:ext cx="91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# answer RRs</a:t>
              </a:r>
            </a:p>
          </p:txBody>
        </p:sp>
        <p:sp>
          <p:nvSpPr>
            <p:cNvPr id="206882" name="Text Box 30"/>
            <p:cNvSpPr txBox="1">
              <a:spLocks noChangeArrowheads="1"/>
            </p:cNvSpPr>
            <p:nvPr/>
          </p:nvSpPr>
          <p:spPr bwMode="auto">
            <a:xfrm>
              <a:off x="2983" y="2848"/>
              <a:ext cx="16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answers (variable # of RRs)</a:t>
              </a:r>
            </a:p>
          </p:txBody>
        </p:sp>
        <p:sp>
          <p:nvSpPr>
            <p:cNvPr id="206883" name="Text Box 31"/>
            <p:cNvSpPr txBox="1">
              <a:spLocks noChangeArrowheads="1"/>
            </p:cNvSpPr>
            <p:nvPr/>
          </p:nvSpPr>
          <p:spPr bwMode="auto">
            <a:xfrm>
              <a:off x="3002" y="3280"/>
              <a:ext cx="17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authority (variable # of RRs)</a:t>
              </a:r>
            </a:p>
          </p:txBody>
        </p:sp>
        <p:sp>
          <p:nvSpPr>
            <p:cNvPr id="206884" name="Text Box 32"/>
            <p:cNvSpPr txBox="1">
              <a:spLocks noChangeArrowheads="1"/>
            </p:cNvSpPr>
            <p:nvPr/>
          </p:nvSpPr>
          <p:spPr bwMode="auto">
            <a:xfrm>
              <a:off x="2811" y="3700"/>
              <a:ext cx="20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additional info (variable # of RRs)</a:t>
              </a:r>
            </a:p>
          </p:txBody>
        </p:sp>
      </p:grpSp>
      <p:sp>
        <p:nvSpPr>
          <p:cNvPr id="206856" name="Line 34"/>
          <p:cNvSpPr>
            <a:spLocks noChangeShapeType="1"/>
          </p:cNvSpPr>
          <p:nvPr/>
        </p:nvSpPr>
        <p:spPr bwMode="auto">
          <a:xfrm flipV="1">
            <a:off x="3417888" y="2568575"/>
            <a:ext cx="1165225" cy="32702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7" name="Line 35"/>
          <p:cNvSpPr>
            <a:spLocks noChangeShapeType="1"/>
          </p:cNvSpPr>
          <p:nvPr/>
        </p:nvSpPr>
        <p:spPr bwMode="auto">
          <a:xfrm flipV="1">
            <a:off x="1522413" y="2547938"/>
            <a:ext cx="5183187" cy="140493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6858" name="Group 60"/>
          <p:cNvGrpSpPr>
            <a:grpSpLocks/>
          </p:cNvGrpSpPr>
          <p:nvPr/>
        </p:nvGrpSpPr>
        <p:grpSpPr bwMode="auto">
          <a:xfrm>
            <a:off x="4271963" y="1895475"/>
            <a:ext cx="1747837" cy="274638"/>
            <a:chOff x="2691" y="1194"/>
            <a:chExt cx="1101" cy="173"/>
          </a:xfrm>
        </p:grpSpPr>
        <p:sp>
          <p:nvSpPr>
            <p:cNvPr id="206863" name="Text Box 57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200"/>
                <a:t>2 bytes</a:t>
              </a:r>
            </a:p>
          </p:txBody>
        </p:sp>
        <p:sp>
          <p:nvSpPr>
            <p:cNvPr id="206864" name="Line 58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65" name="Line 59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859" name="Group 61"/>
          <p:cNvGrpSpPr>
            <a:grpSpLocks/>
          </p:cNvGrpSpPr>
          <p:nvPr/>
        </p:nvGrpSpPr>
        <p:grpSpPr bwMode="auto">
          <a:xfrm>
            <a:off x="6046788" y="1895475"/>
            <a:ext cx="1747837" cy="274638"/>
            <a:chOff x="2691" y="1194"/>
            <a:chExt cx="1101" cy="173"/>
          </a:xfrm>
        </p:grpSpPr>
        <p:sp>
          <p:nvSpPr>
            <p:cNvPr id="206860" name="Text Box 62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200"/>
                <a:t>2 bytes</a:t>
              </a:r>
            </a:p>
          </p:txBody>
        </p:sp>
        <p:sp>
          <p:nvSpPr>
            <p:cNvPr id="206861" name="Line 63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62" name="Line 64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 Structure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19125" y="791944"/>
            <a:ext cx="4822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DNS Protocol and Messages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Some network apps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r>
              <a:rPr lang="en-US" altLang="en-US" sz="2400" smtClean="0"/>
              <a:t>e-mail</a:t>
            </a:r>
          </a:p>
          <a:p>
            <a:r>
              <a:rPr lang="en-US" altLang="en-US" sz="2400" smtClean="0"/>
              <a:t>web</a:t>
            </a:r>
          </a:p>
          <a:p>
            <a:r>
              <a:rPr lang="en-US" altLang="en-US" sz="2400" smtClean="0"/>
              <a:t>text messaging</a:t>
            </a:r>
          </a:p>
          <a:p>
            <a:r>
              <a:rPr lang="en-US" altLang="en-US" sz="2400" smtClean="0"/>
              <a:t>remote login</a:t>
            </a:r>
          </a:p>
          <a:p>
            <a:r>
              <a:rPr lang="en-US" altLang="en-US" sz="2400" smtClean="0"/>
              <a:t>P2P file sharing</a:t>
            </a:r>
          </a:p>
          <a:p>
            <a:r>
              <a:rPr lang="en-US" altLang="en-US" sz="2400" smtClean="0"/>
              <a:t>multi-user network games</a:t>
            </a:r>
          </a:p>
          <a:p>
            <a:r>
              <a:rPr lang="en-US" altLang="en-US" sz="2400" smtClean="0"/>
              <a:t>streaming stored video (YouTube, Hulu, Netflix) </a:t>
            </a:r>
          </a:p>
          <a:p>
            <a:endParaRPr lang="en-US" altLang="en-US" sz="2400" smtClean="0"/>
          </a:p>
          <a:p>
            <a:pPr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/>
          <a:p>
            <a:r>
              <a:rPr lang="en-US" altLang="en-US" sz="2400" smtClean="0"/>
              <a:t>voice over IP (e.g., Skype)</a:t>
            </a:r>
          </a:p>
          <a:p>
            <a:r>
              <a:rPr lang="en-US" altLang="en-US" sz="2400" smtClean="0"/>
              <a:t>real-time video conferencing</a:t>
            </a:r>
          </a:p>
          <a:p>
            <a:r>
              <a:rPr lang="en-US" altLang="en-US" sz="2400" smtClean="0"/>
              <a:t>social networking</a:t>
            </a:r>
          </a:p>
          <a:p>
            <a:r>
              <a:rPr lang="en-US" altLang="en-US" sz="2400" smtClean="0"/>
              <a:t>search</a:t>
            </a:r>
          </a:p>
          <a:p>
            <a:r>
              <a:rPr lang="en-US" altLang="en-US" sz="2400" smtClean="0"/>
              <a:t>…</a:t>
            </a:r>
          </a:p>
          <a:p>
            <a:r>
              <a:rPr lang="en-US" altLang="en-US" sz="240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654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Text Box 4"/>
          <p:cNvSpPr txBox="1">
            <a:spLocks noChangeArrowheads="1"/>
          </p:cNvSpPr>
          <p:nvPr/>
        </p:nvSpPr>
        <p:spPr bwMode="auto">
          <a:xfrm>
            <a:off x="1185863" y="3703638"/>
            <a:ext cx="1901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Gill Sans MT" panose="020B0502020104020203" pitchFamily="34" charset="0"/>
              </a:rPr>
              <a:t>name, type fields</a:t>
            </a:r>
          </a:p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Gill Sans MT" panose="020B0502020104020203" pitchFamily="34" charset="0"/>
              </a:rPr>
              <a:t> for a query</a:t>
            </a:r>
            <a:endParaRPr lang="en-US" altLang="en-US" sz="2400">
              <a:latin typeface="Gill Sans MT" panose="020B0502020104020203" pitchFamily="34" charset="0"/>
            </a:endParaRPr>
          </a:p>
        </p:txBody>
      </p:sp>
      <p:sp>
        <p:nvSpPr>
          <p:cNvPr id="208900" name="Text Box 5"/>
          <p:cNvSpPr txBox="1">
            <a:spLocks noChangeArrowheads="1"/>
          </p:cNvSpPr>
          <p:nvPr/>
        </p:nvSpPr>
        <p:spPr bwMode="auto">
          <a:xfrm>
            <a:off x="922338" y="4425950"/>
            <a:ext cx="2168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Gill Sans MT" panose="020B0502020104020203" pitchFamily="34" charset="0"/>
              </a:rPr>
              <a:t>RRs in response</a:t>
            </a:r>
          </a:p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Gill Sans MT" panose="020B0502020104020203" pitchFamily="34" charset="0"/>
              </a:rPr>
              <a:t>to query</a:t>
            </a:r>
            <a:endParaRPr lang="en-US" altLang="en-US" sz="2400">
              <a:latin typeface="Gill Sans MT" panose="020B0502020104020203" pitchFamily="34" charset="0"/>
            </a:endParaRPr>
          </a:p>
        </p:txBody>
      </p:sp>
      <p:sp>
        <p:nvSpPr>
          <p:cNvPr id="208901" name="Text Box 6"/>
          <p:cNvSpPr txBox="1">
            <a:spLocks noChangeArrowheads="1"/>
          </p:cNvSpPr>
          <p:nvPr/>
        </p:nvSpPr>
        <p:spPr bwMode="auto">
          <a:xfrm>
            <a:off x="781050" y="5078413"/>
            <a:ext cx="23129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Gill Sans MT" panose="020B0502020104020203" pitchFamily="34" charset="0"/>
              </a:rPr>
              <a:t>records for</a:t>
            </a:r>
          </a:p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Gill Sans MT" panose="020B0502020104020203" pitchFamily="34" charset="0"/>
              </a:rPr>
              <a:t>authoritative servers</a:t>
            </a:r>
            <a:endParaRPr lang="en-US" altLang="en-US" sz="2400">
              <a:latin typeface="Gill Sans MT" panose="020B0502020104020203" pitchFamily="34" charset="0"/>
            </a:endParaRPr>
          </a:p>
        </p:txBody>
      </p:sp>
      <p:sp>
        <p:nvSpPr>
          <p:cNvPr id="208902" name="Text Box 7"/>
          <p:cNvSpPr txBox="1">
            <a:spLocks noChangeArrowheads="1"/>
          </p:cNvSpPr>
          <p:nvPr/>
        </p:nvSpPr>
        <p:spPr bwMode="auto">
          <a:xfrm>
            <a:off x="687388" y="5797550"/>
            <a:ext cx="2393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Gill Sans MT" panose="020B0502020104020203" pitchFamily="34" charset="0"/>
              </a:rPr>
              <a:t>additional </a:t>
            </a:r>
            <a:r>
              <a:rPr lang="ja-JP" altLang="en-US">
                <a:latin typeface="Gill Sans MT" panose="020B0502020104020203" pitchFamily="34" charset="0"/>
              </a:rPr>
              <a:t>“</a:t>
            </a:r>
            <a:r>
              <a:rPr lang="en-US" altLang="ja-JP">
                <a:latin typeface="Gill Sans MT" panose="020B0502020104020203" pitchFamily="34" charset="0"/>
              </a:rPr>
              <a:t>helpful</a:t>
            </a:r>
            <a:r>
              <a:rPr lang="ja-JP" altLang="en-US">
                <a:latin typeface="Gill Sans MT" panose="020B0502020104020203" pitchFamily="34" charset="0"/>
              </a:rPr>
              <a:t>”</a:t>
            </a:r>
            <a:endParaRPr lang="en-US" altLang="ja-JP">
              <a:latin typeface="Gill Sans MT" panose="020B0502020104020203" pitchFamily="34" charset="0"/>
            </a:endParaRPr>
          </a:p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Gill Sans MT" panose="020B0502020104020203" pitchFamily="34" charset="0"/>
              </a:rPr>
              <a:t>info that may be used</a:t>
            </a:r>
            <a:endParaRPr lang="en-US" altLang="en-US" sz="2400">
              <a:latin typeface="Gill Sans MT" panose="020B0502020104020203" pitchFamily="34" charset="0"/>
            </a:endParaRPr>
          </a:p>
        </p:txBody>
      </p:sp>
      <p:grpSp>
        <p:nvGrpSpPr>
          <p:cNvPr id="208903" name="Group 17"/>
          <p:cNvGrpSpPr>
            <a:grpSpLocks/>
          </p:cNvGrpSpPr>
          <p:nvPr/>
        </p:nvGrpSpPr>
        <p:grpSpPr bwMode="auto">
          <a:xfrm>
            <a:off x="4241800" y="2216150"/>
            <a:ext cx="3725863" cy="4184650"/>
            <a:chOff x="2672" y="1396"/>
            <a:chExt cx="2347" cy="2636"/>
          </a:xfrm>
        </p:grpSpPr>
        <p:sp>
          <p:nvSpPr>
            <p:cNvPr id="208918" name="Rectangle 18"/>
            <p:cNvSpPr>
              <a:spLocks noChangeArrowheads="1"/>
            </p:cNvSpPr>
            <p:nvPr/>
          </p:nvSpPr>
          <p:spPr bwMode="auto">
            <a:xfrm>
              <a:off x="2742" y="1396"/>
              <a:ext cx="2277" cy="2585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8919" name="Rectangle 19"/>
            <p:cNvSpPr>
              <a:spLocks noChangeArrowheads="1"/>
            </p:cNvSpPr>
            <p:nvPr/>
          </p:nvSpPr>
          <p:spPr bwMode="auto">
            <a:xfrm>
              <a:off x="2688" y="1447"/>
              <a:ext cx="2277" cy="258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8920" name="Line 20"/>
            <p:cNvSpPr>
              <a:spLocks noChangeShapeType="1"/>
            </p:cNvSpPr>
            <p:nvPr/>
          </p:nvSpPr>
          <p:spPr bwMode="auto">
            <a:xfrm>
              <a:off x="2681" y="3606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21" name="Line 21"/>
            <p:cNvSpPr>
              <a:spLocks noChangeShapeType="1"/>
            </p:cNvSpPr>
            <p:nvPr/>
          </p:nvSpPr>
          <p:spPr bwMode="auto">
            <a:xfrm>
              <a:off x="2688" y="3174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22" name="Line 22"/>
            <p:cNvSpPr>
              <a:spLocks noChangeShapeType="1"/>
            </p:cNvSpPr>
            <p:nvPr/>
          </p:nvSpPr>
          <p:spPr bwMode="auto">
            <a:xfrm>
              <a:off x="2681" y="2742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23" name="Line 23"/>
            <p:cNvSpPr>
              <a:spLocks noChangeShapeType="1"/>
            </p:cNvSpPr>
            <p:nvPr/>
          </p:nvSpPr>
          <p:spPr bwMode="auto">
            <a:xfrm>
              <a:off x="2681" y="2317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24" name="Line 24"/>
            <p:cNvSpPr>
              <a:spLocks noChangeShapeType="1"/>
            </p:cNvSpPr>
            <p:nvPr/>
          </p:nvSpPr>
          <p:spPr bwMode="auto">
            <a:xfrm>
              <a:off x="2680" y="2029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25" name="Line 25"/>
            <p:cNvSpPr>
              <a:spLocks noChangeShapeType="1"/>
            </p:cNvSpPr>
            <p:nvPr/>
          </p:nvSpPr>
          <p:spPr bwMode="auto">
            <a:xfrm>
              <a:off x="2672" y="1745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26" name="Line 26"/>
            <p:cNvSpPr>
              <a:spLocks noChangeShapeType="1"/>
            </p:cNvSpPr>
            <p:nvPr/>
          </p:nvSpPr>
          <p:spPr bwMode="auto">
            <a:xfrm>
              <a:off x="3826" y="1454"/>
              <a:ext cx="2" cy="8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27" name="Text Box 27"/>
            <p:cNvSpPr txBox="1">
              <a:spLocks noChangeArrowheads="1"/>
            </p:cNvSpPr>
            <p:nvPr/>
          </p:nvSpPr>
          <p:spPr bwMode="auto">
            <a:xfrm>
              <a:off x="2842" y="1492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identification</a:t>
              </a:r>
            </a:p>
          </p:txBody>
        </p:sp>
        <p:sp>
          <p:nvSpPr>
            <p:cNvPr id="208928" name="Text Box 28"/>
            <p:cNvSpPr txBox="1">
              <a:spLocks noChangeArrowheads="1"/>
            </p:cNvSpPr>
            <p:nvPr/>
          </p:nvSpPr>
          <p:spPr bwMode="auto">
            <a:xfrm>
              <a:off x="4180" y="1492"/>
              <a:ext cx="3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flags</a:t>
              </a:r>
            </a:p>
          </p:txBody>
        </p:sp>
        <p:sp>
          <p:nvSpPr>
            <p:cNvPr id="208929" name="Text Box 29"/>
            <p:cNvSpPr txBox="1">
              <a:spLocks noChangeArrowheads="1"/>
            </p:cNvSpPr>
            <p:nvPr/>
          </p:nvSpPr>
          <p:spPr bwMode="auto">
            <a:xfrm>
              <a:off x="2862" y="1780"/>
              <a:ext cx="7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# questions</a:t>
              </a:r>
            </a:p>
          </p:txBody>
        </p:sp>
        <p:sp>
          <p:nvSpPr>
            <p:cNvPr id="208930" name="Text Box 30"/>
            <p:cNvSpPr txBox="1">
              <a:spLocks noChangeArrowheads="1"/>
            </p:cNvSpPr>
            <p:nvPr/>
          </p:nvSpPr>
          <p:spPr bwMode="auto">
            <a:xfrm>
              <a:off x="2789" y="2417"/>
              <a:ext cx="20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questions (variable # of questions)</a:t>
              </a:r>
            </a:p>
          </p:txBody>
        </p:sp>
        <p:sp>
          <p:nvSpPr>
            <p:cNvPr id="208931" name="Text Box 31"/>
            <p:cNvSpPr txBox="1">
              <a:spLocks noChangeArrowheads="1"/>
            </p:cNvSpPr>
            <p:nvPr/>
          </p:nvSpPr>
          <p:spPr bwMode="auto">
            <a:xfrm>
              <a:off x="3866" y="2067"/>
              <a:ext cx="10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# additional RRs</a:t>
              </a:r>
            </a:p>
          </p:txBody>
        </p:sp>
        <p:sp>
          <p:nvSpPr>
            <p:cNvPr id="208932" name="Text Box 32"/>
            <p:cNvSpPr txBox="1">
              <a:spLocks noChangeArrowheads="1"/>
            </p:cNvSpPr>
            <p:nvPr/>
          </p:nvSpPr>
          <p:spPr bwMode="auto">
            <a:xfrm>
              <a:off x="2762" y="2068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# authority RRs</a:t>
              </a:r>
            </a:p>
          </p:txBody>
        </p:sp>
        <p:sp>
          <p:nvSpPr>
            <p:cNvPr id="208933" name="Text Box 33"/>
            <p:cNvSpPr txBox="1">
              <a:spLocks noChangeArrowheads="1"/>
            </p:cNvSpPr>
            <p:nvPr/>
          </p:nvSpPr>
          <p:spPr bwMode="auto">
            <a:xfrm>
              <a:off x="3928" y="1786"/>
              <a:ext cx="91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# answer RRs</a:t>
              </a:r>
            </a:p>
          </p:txBody>
        </p:sp>
        <p:sp>
          <p:nvSpPr>
            <p:cNvPr id="208934" name="Text Box 34"/>
            <p:cNvSpPr txBox="1">
              <a:spLocks noChangeArrowheads="1"/>
            </p:cNvSpPr>
            <p:nvPr/>
          </p:nvSpPr>
          <p:spPr bwMode="auto">
            <a:xfrm>
              <a:off x="2983" y="2848"/>
              <a:ext cx="16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answers (variable # of RRs)</a:t>
              </a:r>
            </a:p>
          </p:txBody>
        </p:sp>
        <p:sp>
          <p:nvSpPr>
            <p:cNvPr id="208935" name="Text Box 35"/>
            <p:cNvSpPr txBox="1">
              <a:spLocks noChangeArrowheads="1"/>
            </p:cNvSpPr>
            <p:nvPr/>
          </p:nvSpPr>
          <p:spPr bwMode="auto">
            <a:xfrm>
              <a:off x="3002" y="3280"/>
              <a:ext cx="17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authority (variable # of RRs)</a:t>
              </a:r>
            </a:p>
          </p:txBody>
        </p:sp>
        <p:sp>
          <p:nvSpPr>
            <p:cNvPr id="208936" name="Text Box 36"/>
            <p:cNvSpPr txBox="1">
              <a:spLocks noChangeArrowheads="1"/>
            </p:cNvSpPr>
            <p:nvPr/>
          </p:nvSpPr>
          <p:spPr bwMode="auto">
            <a:xfrm>
              <a:off x="2811" y="3700"/>
              <a:ext cx="20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/>
                <a:t>additional info (variable # of RRs)</a:t>
              </a:r>
            </a:p>
          </p:txBody>
        </p:sp>
      </p:grpSp>
      <p:sp>
        <p:nvSpPr>
          <p:cNvPr id="208905" name="Line 38"/>
          <p:cNvSpPr>
            <a:spLocks noChangeShapeType="1"/>
          </p:cNvSpPr>
          <p:nvPr/>
        </p:nvSpPr>
        <p:spPr bwMode="auto">
          <a:xfrm flipH="1">
            <a:off x="3109913" y="540385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06" name="Line 39"/>
          <p:cNvSpPr>
            <a:spLocks noChangeShapeType="1"/>
          </p:cNvSpPr>
          <p:nvPr/>
        </p:nvSpPr>
        <p:spPr bwMode="auto">
          <a:xfrm flipH="1">
            <a:off x="3117850" y="4745038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07" name="Line 40"/>
          <p:cNvSpPr>
            <a:spLocks noChangeShapeType="1"/>
          </p:cNvSpPr>
          <p:nvPr/>
        </p:nvSpPr>
        <p:spPr bwMode="auto">
          <a:xfrm flipH="1">
            <a:off x="3103563" y="401955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910" name="Group 43"/>
          <p:cNvGrpSpPr>
            <a:grpSpLocks/>
          </p:cNvGrpSpPr>
          <p:nvPr/>
        </p:nvGrpSpPr>
        <p:grpSpPr bwMode="auto">
          <a:xfrm>
            <a:off x="4271963" y="1895475"/>
            <a:ext cx="1747837" cy="274638"/>
            <a:chOff x="2691" y="1194"/>
            <a:chExt cx="1101" cy="173"/>
          </a:xfrm>
        </p:grpSpPr>
        <p:sp>
          <p:nvSpPr>
            <p:cNvPr id="208915" name="Text Box 44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200"/>
                <a:t>2 bytes</a:t>
              </a:r>
            </a:p>
          </p:txBody>
        </p:sp>
        <p:sp>
          <p:nvSpPr>
            <p:cNvPr id="208916" name="Line 45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17" name="Line 46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911" name="Group 47"/>
          <p:cNvGrpSpPr>
            <a:grpSpLocks/>
          </p:cNvGrpSpPr>
          <p:nvPr/>
        </p:nvGrpSpPr>
        <p:grpSpPr bwMode="auto">
          <a:xfrm>
            <a:off x="6046788" y="1895475"/>
            <a:ext cx="1747837" cy="274638"/>
            <a:chOff x="2691" y="1194"/>
            <a:chExt cx="1101" cy="173"/>
          </a:xfrm>
        </p:grpSpPr>
        <p:sp>
          <p:nvSpPr>
            <p:cNvPr id="208912" name="Text Box 48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200"/>
                <a:t>2 bytes</a:t>
              </a:r>
            </a:p>
          </p:txBody>
        </p:sp>
        <p:sp>
          <p:nvSpPr>
            <p:cNvPr id="208913" name="Line 49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14" name="Line 50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DNS Structure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19125" y="791944"/>
            <a:ext cx="4822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DNS Protocol and Messages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1650" y="1370013"/>
            <a:ext cx="8456613" cy="46482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mtClean="0"/>
              <a:t>example: new startup </a:t>
            </a:r>
            <a:r>
              <a:rPr lang="ja-JP" altLang="en-US" smtClean="0"/>
              <a:t>“</a:t>
            </a:r>
            <a:r>
              <a:rPr lang="en-US" altLang="ja-JP" smtClean="0"/>
              <a:t>Network Utopia</a:t>
            </a:r>
            <a:r>
              <a:rPr lang="ja-JP" altLang="en-US" smtClean="0"/>
              <a:t>”</a:t>
            </a:r>
            <a:endParaRPr lang="en-US" altLang="ja-JP" smtClean="0"/>
          </a:p>
          <a:p>
            <a:r>
              <a:rPr lang="en-US" altLang="en-US" smtClean="0"/>
              <a:t>register name networkuptopia.com at </a:t>
            </a:r>
            <a:r>
              <a:rPr lang="en-US" altLang="en-US" i="1" smtClean="0">
                <a:solidFill>
                  <a:srgbClr val="CC0000"/>
                </a:solidFill>
              </a:rPr>
              <a:t>DNS registrar</a:t>
            </a:r>
            <a:r>
              <a:rPr lang="en-US" altLang="en-US" smtClean="0"/>
              <a:t> (e.g., Network Solutions)</a:t>
            </a:r>
          </a:p>
          <a:p>
            <a:pPr lvl="1"/>
            <a:r>
              <a:rPr lang="en-US" altLang="en-US" smtClean="0"/>
              <a:t>provide names, IP addresses of authoritative name server (primary and secondary)</a:t>
            </a:r>
          </a:p>
          <a:p>
            <a:pPr lvl="1"/>
            <a:r>
              <a:rPr lang="en-US" altLang="en-US" smtClean="0"/>
              <a:t>registrar inserts two RRs into .com TLD server: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000" b="1" smtClean="0">
                <a:latin typeface="Courier New" panose="02070309020205020404" pitchFamily="49" charset="0"/>
              </a:rPr>
              <a:t>(networkutopia.com, dns1.networkutopia.com, NS)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  (dns1.networkutopia.com, 212.212.212.1, A)</a:t>
            </a:r>
            <a:endParaRPr lang="en-US" altLang="en-US" smtClean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r>
              <a:rPr lang="en-US" altLang="en-US" smtClean="0"/>
              <a:t>create authoritative server type A record for www.networkuptopia.com; type MX record for networkutopia.com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DNS Structure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125" y="791944"/>
            <a:ext cx="4616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Inserting Records into DNS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5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Attacking DNS</a:t>
            </a:r>
          </a:p>
        </p:txBody>
      </p:sp>
      <p:sp>
        <p:nvSpPr>
          <p:cNvPr id="212994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22228B"/>
                </a:solidFill>
              </a:rPr>
              <a:t>DDoS attacks</a:t>
            </a:r>
          </a:p>
          <a:p>
            <a:r>
              <a:rPr lang="en-US" altLang="en-US" smtClean="0"/>
              <a:t>Bombard root servers with traffic</a:t>
            </a:r>
          </a:p>
          <a:p>
            <a:pPr lvl="1"/>
            <a:r>
              <a:rPr lang="en-US" altLang="en-US" smtClean="0"/>
              <a:t>Not successful to date</a:t>
            </a:r>
          </a:p>
          <a:p>
            <a:pPr lvl="1"/>
            <a:r>
              <a:rPr lang="en-US" altLang="en-US" smtClean="0"/>
              <a:t>Traffic Filtering</a:t>
            </a:r>
          </a:p>
          <a:p>
            <a:pPr lvl="1"/>
            <a:r>
              <a:rPr lang="en-US" altLang="en-US" smtClean="0"/>
              <a:t>Local DNS servers cache IPs of TLD servers, allowing root server bypass</a:t>
            </a:r>
          </a:p>
          <a:p>
            <a:r>
              <a:rPr lang="en-US" altLang="en-US" smtClean="0"/>
              <a:t>Bombard TLD servers</a:t>
            </a:r>
          </a:p>
          <a:p>
            <a:pPr lvl="1"/>
            <a:r>
              <a:rPr lang="en-US" altLang="en-US" smtClean="0"/>
              <a:t>Potentially more dangerous</a:t>
            </a:r>
          </a:p>
          <a:p>
            <a:pPr>
              <a:buFont typeface="Comic Sans MS" panose="030F0702030302020204" pitchFamily="66" charset="0"/>
              <a:buAutoNum type="arabicPeriod"/>
            </a:pPr>
            <a:endParaRPr lang="en-US" alt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0"/>
              </a:rPr>
              <a:t>Redirect attacks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Man-in-middle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Intercept queries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DNS poisoning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Send bogus relies to DNS server, which caches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0"/>
              </a:rPr>
              <a:t>Exploit DNS for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0"/>
              </a:rPr>
              <a:t>DDoS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Send queries with spoofed source address: target IP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Requires amplification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6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7" name="Group 1037"/>
          <p:cNvGrpSpPr>
            <a:grpSpLocks/>
          </p:cNvGrpSpPr>
          <p:nvPr/>
        </p:nvGrpSpPr>
        <p:grpSpPr bwMode="auto">
          <a:xfrm>
            <a:off x="5124450" y="1257300"/>
            <a:ext cx="3540125" cy="4545013"/>
            <a:chOff x="3277" y="974"/>
            <a:chExt cx="2230" cy="2863"/>
          </a:xfrm>
        </p:grpSpPr>
        <p:sp>
          <p:nvSpPr>
            <p:cNvPr id="72740" name="Freeform 1038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116 w 1036"/>
                <a:gd name="T1" fmla="*/ 11 h 675"/>
                <a:gd name="T2" fmla="*/ 673 w 1036"/>
                <a:gd name="T3" fmla="*/ 53 h 675"/>
                <a:gd name="T4" fmla="*/ 356 w 1036"/>
                <a:gd name="T5" fmla="*/ 129 h 675"/>
                <a:gd name="T6" fmla="*/ 264 w 1036"/>
                <a:gd name="T7" fmla="*/ 229 h 675"/>
                <a:gd name="T8" fmla="*/ 37 w 1036"/>
                <a:gd name="T9" fmla="*/ 297 h 675"/>
                <a:gd name="T10" fmla="*/ 29 w 1036"/>
                <a:gd name="T11" fmla="*/ 459 h 675"/>
                <a:gd name="T12" fmla="*/ 227 w 1036"/>
                <a:gd name="T13" fmla="*/ 489 h 675"/>
                <a:gd name="T14" fmla="*/ 792 w 1036"/>
                <a:gd name="T15" fmla="*/ 489 h 675"/>
                <a:gd name="T16" fmla="*/ 1030 w 1036"/>
                <a:gd name="T17" fmla="*/ 555 h 675"/>
                <a:gd name="T18" fmla="*/ 1296 w 1036"/>
                <a:gd name="T19" fmla="*/ 657 h 675"/>
                <a:gd name="T20" fmla="*/ 1499 w 1036"/>
                <a:gd name="T21" fmla="*/ 661 h 675"/>
                <a:gd name="T22" fmla="*/ 1640 w 1036"/>
                <a:gd name="T23" fmla="*/ 603 h 675"/>
                <a:gd name="T24" fmla="*/ 1711 w 1036"/>
                <a:gd name="T25" fmla="*/ 445 h 675"/>
                <a:gd name="T26" fmla="*/ 1755 w 1036"/>
                <a:gd name="T27" fmla="*/ 291 h 675"/>
                <a:gd name="T28" fmla="*/ 1760 w 1036"/>
                <a:gd name="T29" fmla="*/ 107 h 675"/>
                <a:gd name="T30" fmla="*/ 1610 w 1036"/>
                <a:gd name="T31" fmla="*/ 17 h 675"/>
                <a:gd name="T32" fmla="*/ 1337 w 1036"/>
                <a:gd name="T33" fmla="*/ 3 h 675"/>
                <a:gd name="T34" fmla="*/ 111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41" name="Group 1039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73116" name="Rectangle 1040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3117" name="AutoShape 1041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CCFF"/>
                  </a:solidFill>
                </a:endParaRPr>
              </a:p>
            </p:txBody>
          </p:sp>
        </p:grpSp>
        <p:sp>
          <p:nvSpPr>
            <p:cNvPr id="72742" name="Freeform 1042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3" name="Line 1043"/>
            <p:cNvSpPr>
              <a:spLocks noChangeShapeType="1"/>
            </p:cNvSpPr>
            <p:nvPr/>
          </p:nvSpPr>
          <p:spPr bwMode="auto">
            <a:xfrm rot="-5400000">
              <a:off x="4942" y="3252"/>
              <a:ext cx="330" cy="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4" name="Line 1044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5" name="Line 1045"/>
            <p:cNvSpPr>
              <a:spLocks noChangeShapeType="1"/>
            </p:cNvSpPr>
            <p:nvPr/>
          </p:nvSpPr>
          <p:spPr bwMode="auto">
            <a:xfrm rot="-5400000">
              <a:off x="5151" y="3225"/>
              <a:ext cx="0" cy="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6" name="Line 1047"/>
            <p:cNvSpPr>
              <a:spLocks noChangeShapeType="1"/>
            </p:cNvSpPr>
            <p:nvPr/>
          </p:nvSpPr>
          <p:spPr bwMode="auto">
            <a:xfrm>
              <a:off x="3843" y="3009"/>
              <a:ext cx="1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7" name="Line 1048"/>
            <p:cNvSpPr>
              <a:spLocks noChangeShapeType="1"/>
            </p:cNvSpPr>
            <p:nvPr/>
          </p:nvSpPr>
          <p:spPr bwMode="auto">
            <a:xfrm flipV="1">
              <a:off x="3680" y="3155"/>
              <a:ext cx="248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8" name="Line 1051"/>
            <p:cNvSpPr>
              <a:spLocks noChangeShapeType="1"/>
            </p:cNvSpPr>
            <p:nvPr/>
          </p:nvSpPr>
          <p:spPr bwMode="auto">
            <a:xfrm flipH="1">
              <a:off x="3948" y="3208"/>
              <a:ext cx="96" cy="1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9" name="Line 1052"/>
            <p:cNvSpPr>
              <a:spLocks noChangeShapeType="1"/>
            </p:cNvSpPr>
            <p:nvPr/>
          </p:nvSpPr>
          <p:spPr bwMode="auto">
            <a:xfrm flipH="1" flipV="1">
              <a:off x="4144" y="3212"/>
              <a:ext cx="53" cy="11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0" name="Line 1053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1" name="Line 1054"/>
            <p:cNvSpPr>
              <a:spLocks noChangeShapeType="1"/>
            </p:cNvSpPr>
            <p:nvPr/>
          </p:nvSpPr>
          <p:spPr bwMode="auto">
            <a:xfrm>
              <a:off x="3898" y="3025"/>
              <a:ext cx="56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2" name="Line 1055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3" name="Line 1056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54" name="Group 1057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73114" name="Picture 1058" descr="access_point_stylized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115" name="Picture 1059" descr="antenna_radiation_stylize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2755" name="Freeform 1060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6" name="Freeform 1061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14627 w 765"/>
                <a:gd name="T1" fmla="*/ 763 h 459"/>
                <a:gd name="T2" fmla="*/ 9913 w 765"/>
                <a:gd name="T3" fmla="*/ 5420 h 459"/>
                <a:gd name="T4" fmla="*/ 3316 w 765"/>
                <a:gd name="T5" fmla="*/ 7714 h 459"/>
                <a:gd name="T6" fmla="*/ 474 w 765"/>
                <a:gd name="T7" fmla="*/ 25995 h 459"/>
                <a:gd name="T8" fmla="*/ 6202 w 765"/>
                <a:gd name="T9" fmla="*/ 34346 h 459"/>
                <a:gd name="T10" fmla="*/ 11922 w 765"/>
                <a:gd name="T11" fmla="*/ 32921 h 459"/>
                <a:gd name="T12" fmla="*/ 20124 w 765"/>
                <a:gd name="T13" fmla="*/ 34346 h 459"/>
                <a:gd name="T14" fmla="*/ 24081 w 765"/>
                <a:gd name="T15" fmla="*/ 33549 h 459"/>
                <a:gd name="T16" fmla="*/ 25921 w 765"/>
                <a:gd name="T17" fmla="*/ 28785 h 459"/>
                <a:gd name="T18" fmla="*/ 25875 w 765"/>
                <a:gd name="T19" fmla="*/ 12218 h 459"/>
                <a:gd name="T20" fmla="*/ 22836 w 765"/>
                <a:gd name="T21" fmla="*/ 2665 h 459"/>
                <a:gd name="T22" fmla="*/ 14627 w 765"/>
                <a:gd name="T23" fmla="*/ 763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7" name="Line 1062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8" name="Line 1063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9" name="Line 1064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0" name="Line 1065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1" name="Line 1066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2" name="Line 1067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3" name="Line 1068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4" name="Line 1069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5" name="Line 1070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6" name="Line 1071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7" name="Line 1072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8" name="Line 1073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9" name="Line 1074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0" name="Line 1075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1" name="Line 1076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2" name="Line 1077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3" name="Line 1078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74" name="Group 1079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73097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098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099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0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1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2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3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4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5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6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7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8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09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10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11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112" name="Oval 1095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pic>
            <p:nvPicPr>
              <p:cNvPr id="73113" name="Picture 1096" descr="cell_tower_radiation_gra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775" name="Group 1097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73088" name="Line 1098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89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90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91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3092" name="Group 1102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73095" name="Freeform 110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96" name="Freeform 110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93" name="Line 1105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94" name="Line 1106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76" name="Group 1107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7308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8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8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3083" name="Group 111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86" name="Freeform 111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87" name="Freeform 111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84" name="Line 111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85" name="Line 111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77" name="Group 1116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7307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7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7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3075" name="Group 112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78" name="Freeform 112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79" name="Freeform 112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76" name="Line 112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77" name="Line 112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78" name="Group 1125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7306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6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6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3067" name="Group 112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70" name="Freeform 113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71" name="Freeform 113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68" name="Line 113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69" name="Line 113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79" name="Group 1134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7305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5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5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3059" name="Group 113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62" name="Freeform 113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63" name="Freeform 114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60" name="Line 114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61" name="Line 114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0" name="Group 1143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7304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4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5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3051" name="Group 114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54" name="Freeform 11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55" name="Freeform 11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52" name="Line 115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53" name="Line 115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81" name="Line 1152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82" name="Group 1153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7304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4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4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3043" name="Group 115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46" name="Freeform 115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47" name="Freeform 115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44" name="Line 116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45" name="Line 116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3" name="Group 1162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7303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3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3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3035" name="Group 116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38" name="Freeform 116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39" name="Freeform 116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36" name="Line 116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37" name="Line 117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4" name="Group 1171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7302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2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2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3027" name="Group 117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30" name="Freeform 117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31" name="Freeform 117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28" name="Line 117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29" name="Line 117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5" name="Group 1180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7301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1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1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3019" name="Group 118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22" name="Freeform 118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23" name="Freeform 118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20" name="Line 118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21" name="Line 118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6" name="Group 1189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7300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0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1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3011" name="Group 119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14" name="Freeform 119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15" name="Freeform 119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12" name="Line 119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13" name="Line 119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7" name="Group 1198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7300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0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0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3003" name="Group 120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3006" name="Freeform 120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07" name="Freeform 120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04" name="Line 120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05" name="Line 120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788" name="Group 1207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72986" name="Group 1208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72988" name="Freeform 1209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9" name="Freeform 1210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0" name="Freeform 1211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1" name="Freeform 1212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2" name="Freeform 1213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3" name="Freeform 1214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4" name="Freeform 1215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5" name="Freeform 1216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6" name="Freeform 1217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7" name="Freeform 1218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8" name="Freeform 1219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9" name="Freeform 1220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72987" name="Picture 1221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789" name="Group 1222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72972" name="Group 1223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72974" name="Freeform 1224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75" name="Freeform 1225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76" name="Freeform 1226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77" name="Freeform 1227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78" name="Freeform 1228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79" name="Freeform 1229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0" name="Freeform 1230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1" name="Freeform 1231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2" name="Freeform 1232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3" name="Freeform 1233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4" name="Freeform 1234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5" name="Freeform 1235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72973" name="Picture 1236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2790" name="Line 1237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791" name="Group 1238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72970" name="Picture 123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971" name="Freeform 1240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792" name="Group 1241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72968" name="Picture 124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969" name="Freeform 1243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793" name="Group 1244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72966" name="Picture 12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967" name="Freeform 1246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794" name="Group 1247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72964" name="Picture 124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965" name="Freeform 124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72795" name="Picture 1250" descr="car_icon_small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2796" name="Group 1251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72962" name="Picture 1252" descr="iphone_stylized_small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963" name="Picture 1253" descr="antenna_radiation_stylized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797" name="Group 1254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72930" name="Freeform 1255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31" name="Rectangle 1256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32" name="Freeform 1257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33" name="Freeform 1258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34" name="Rectangle 1259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72935" name="Group 1260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2960" name="AutoShape 1261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2961" name="AutoShape 1262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2936" name="Rectangle 1263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72937" name="Group 1264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2958" name="AutoShape 1265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2959" name="AutoShape 1266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2938" name="Rectangle 1267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39" name="Rectangle 1268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72940" name="Group 1269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2956" name="AutoShape 1270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2957" name="AutoShape 1271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2941" name="Freeform 1272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942" name="Group 1273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2954" name="AutoShape 1274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2955" name="AutoShape 1275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2943" name="Rectangle 1276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44" name="Freeform 1277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5" name="Freeform 1278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6" name="Oval 1279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47" name="Freeform 1280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8" name="AutoShape 1281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49" name="AutoShape 1282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50" name="Oval 1283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51" name="Oval 1284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72952" name="Oval 1285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53" name="Rectangle 1286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72798" name="Group 1287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72898" name="Freeform 1288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9" name="Rectangle 1289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00" name="Freeform 1290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01" name="Freeform 1291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02" name="Rectangle 1292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72903" name="Group 1293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2928" name="AutoShape 1294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2929" name="AutoShape 1295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2904" name="Rectangle 1296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72905" name="Group 1297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2926" name="AutoShape 1298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2927" name="AutoShape 1299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2906" name="Rectangle 1300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07" name="Rectangle 1301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72908" name="Group 1302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2924" name="AutoShape 1303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2925" name="AutoShape 1304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2909" name="Freeform 1305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910" name="Group 1306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2922" name="AutoShape 1307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2923" name="AutoShape 1308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2911" name="Rectangle 1309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12" name="Freeform 1310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13" name="Freeform 1311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14" name="Oval 1312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15" name="Freeform 1313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16" name="AutoShape 1314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17" name="AutoShape 1315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18" name="Oval 1316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19" name="Oval 1317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72920" name="Oval 1318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921" name="Rectangle 1319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72799" name="Group 1320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72875" name="Picture 1321" descr="antenna_stylized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876" name="Picture 1322" descr="laptop_keyboard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877" name="Freeform 1323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2878" name="Picture 1324" descr="screen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879" name="Freeform 1325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0" name="Freeform 1326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1" name="Freeform 1327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2" name="Freeform 1328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3" name="Freeform 1329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4" name="Freeform 1330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885" name="Group 1331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2892" name="Freeform 1332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93" name="Freeform 1333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94" name="Freeform 1334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95" name="Freeform 1335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96" name="Freeform 1336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97" name="Freeform 1337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886" name="Freeform 1338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7" name="Freeform 1339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8" name="Freeform 1340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9" name="Freeform 1341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0" name="Freeform 1342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1" name="Freeform 1343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800" name="Group 1344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72852" name="Picture 1345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853" name="Picture 1346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854" name="Freeform 1347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2855" name="Picture 1348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856" name="Freeform 1349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7" name="Freeform 1350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8" name="Freeform 1351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9" name="Freeform 1352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0" name="Freeform 1353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1" name="Freeform 1354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862" name="Group 1355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2869" name="Freeform 1356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70" name="Freeform 1357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71" name="Freeform 1358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72" name="Freeform 1359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73" name="Freeform 1360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74" name="Freeform 1361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863" name="Freeform 1362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4" name="Freeform 1363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5" name="Freeform 1364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6" name="Freeform 1365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7" name="Freeform 1366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8" name="Freeform 1367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801" name="Group 1368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72829" name="Picture 1369" descr="antenna_stylized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830" name="Picture 1370" descr="laptop_keyboard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831" name="Freeform 1371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2832" name="Picture 1372" descr="screen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833" name="Freeform 1373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4" name="Freeform 1374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5" name="Freeform 1375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6" name="Freeform 1376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7" name="Freeform 1377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8" name="Freeform 1378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839" name="Group 1379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2846" name="Freeform 1380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47" name="Freeform 1381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48" name="Freeform 1382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49" name="Freeform 1383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50" name="Freeform 1384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51" name="Freeform 1385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840" name="Freeform 1386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1" name="Freeform 1387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2" name="Freeform 1388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3" name="Freeform 1389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4" name="Freeform 1390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5" name="Freeform 1391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802" name="Group 1392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72827" name="Picture 139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828" name="Freeform 1394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803" name="Group 1395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72804" name="Picture 1396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805" name="Picture 1397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806" name="Freeform 1398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2807" name="Picture 1399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808" name="Freeform 1400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9" name="Freeform 1401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0" name="Freeform 1402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1" name="Freeform 1403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2" name="Freeform 1404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3" name="Freeform 1405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814" name="Group 1406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2821" name="Freeform 1407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22" name="Freeform 1408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23" name="Freeform 1409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24" name="Freeform 1410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25" name="Freeform 1411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26" name="Freeform 1412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815" name="Freeform 1413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6" name="Freeform 1414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7" name="Freeform 1415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8" name="Freeform 1416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9" name="Freeform 1417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0" name="Freeform 1418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5729" name="Line 913"/>
          <p:cNvSpPr>
            <a:spLocks noChangeShapeType="1"/>
          </p:cNvSpPr>
          <p:nvPr/>
        </p:nvSpPr>
        <p:spPr bwMode="auto">
          <a:xfrm>
            <a:off x="6850063" y="3786188"/>
            <a:ext cx="1290637" cy="541337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27" name="Line 911"/>
          <p:cNvSpPr>
            <a:spLocks noChangeShapeType="1"/>
          </p:cNvSpPr>
          <p:nvPr/>
        </p:nvSpPr>
        <p:spPr bwMode="auto">
          <a:xfrm>
            <a:off x="6945313" y="660400"/>
            <a:ext cx="1700212" cy="3386138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3875" y="1116013"/>
            <a:ext cx="4191000" cy="511492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CC0000"/>
                </a:solidFill>
              </a:rPr>
              <a:t>write programs that:</a:t>
            </a:r>
          </a:p>
          <a:p>
            <a:r>
              <a:rPr lang="en-US" altLang="en-US" sz="2400" smtClean="0"/>
              <a:t>run on (different) </a:t>
            </a:r>
            <a:r>
              <a:rPr lang="en-US" altLang="en-US" sz="2400" i="1" smtClean="0"/>
              <a:t>end systems</a:t>
            </a:r>
          </a:p>
          <a:p>
            <a:r>
              <a:rPr lang="en-US" altLang="en-US" sz="2400" smtClean="0"/>
              <a:t>communicate over network</a:t>
            </a:r>
          </a:p>
          <a:p>
            <a:r>
              <a:rPr lang="en-US" altLang="en-US" sz="2400" smtClean="0"/>
              <a:t>e.g., web server software communicates with browser software</a:t>
            </a:r>
          </a:p>
          <a:p>
            <a:pPr>
              <a:spcBef>
                <a:spcPct val="80000"/>
              </a:spcBef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CC0000"/>
                </a:solidFill>
              </a:rPr>
              <a:t>no need to write software for network-core devices</a:t>
            </a:r>
          </a:p>
          <a:p>
            <a:r>
              <a:rPr lang="en-US" altLang="en-US" sz="2400" smtClean="0"/>
              <a:t>network-core devices do not run user applications </a:t>
            </a:r>
          </a:p>
          <a:p>
            <a:r>
              <a:rPr lang="en-US" altLang="en-US" sz="2400" smtClean="0"/>
              <a:t>applications on end systems  allows for rapid app development, propagation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smtClean="0">
              <a:solidFill>
                <a:srgbClr val="FF0000"/>
              </a:solidFill>
            </a:endParaRPr>
          </a:p>
        </p:txBody>
      </p:sp>
      <p:grpSp>
        <p:nvGrpSpPr>
          <p:cNvPr id="35725" name="Group 618"/>
          <p:cNvGrpSpPr>
            <a:grpSpLocks/>
          </p:cNvGrpSpPr>
          <p:nvPr/>
        </p:nvGrpSpPr>
        <p:grpSpPr bwMode="auto">
          <a:xfrm>
            <a:off x="5857875" y="503238"/>
            <a:ext cx="1044575" cy="965200"/>
            <a:chOff x="4047" y="420"/>
            <a:chExt cx="658" cy="608"/>
          </a:xfrm>
        </p:grpSpPr>
        <p:sp>
          <p:nvSpPr>
            <p:cNvPr id="72732" name="Rectangle 227"/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72733" name="Rectangle 228"/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72734" name="Rectangle 229"/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72735" name="Text Box 230"/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chemeClr val="bg1"/>
                  </a:solidFill>
                </a:rPr>
                <a:t>application</a:t>
              </a:r>
              <a:endParaRPr lang="en-US" altLang="en-US" sz="10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transport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network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data link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physical</a:t>
              </a:r>
              <a:endParaRPr lang="en-US" altLang="en-US" sz="2400"/>
            </a:p>
          </p:txBody>
        </p:sp>
        <p:sp>
          <p:nvSpPr>
            <p:cNvPr id="72736" name="Line 231"/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7" name="Line 232"/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8" name="Line 233"/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9" name="Freeform 917"/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726" name="Group 619"/>
          <p:cNvGrpSpPr>
            <a:grpSpLocks/>
          </p:cNvGrpSpPr>
          <p:nvPr/>
        </p:nvGrpSpPr>
        <p:grpSpPr bwMode="auto">
          <a:xfrm>
            <a:off x="7956550" y="4087813"/>
            <a:ext cx="1044575" cy="965200"/>
            <a:chOff x="4047" y="420"/>
            <a:chExt cx="658" cy="608"/>
          </a:xfrm>
        </p:grpSpPr>
        <p:sp>
          <p:nvSpPr>
            <p:cNvPr id="72724" name="Rectangle 227"/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72725" name="Rectangle 228"/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72726" name="Rectangle 229"/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72727" name="Text Box 230"/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chemeClr val="bg1"/>
                  </a:solidFill>
                </a:rPr>
                <a:t>application</a:t>
              </a:r>
              <a:endParaRPr lang="en-US" altLang="en-US" sz="10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transport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network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data link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physical</a:t>
              </a:r>
              <a:endParaRPr lang="en-US" altLang="en-US" sz="2400"/>
            </a:p>
          </p:txBody>
        </p:sp>
        <p:sp>
          <p:nvSpPr>
            <p:cNvPr id="72728" name="Line 231"/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9" name="Line 232"/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0" name="Line 233"/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1" name="Freeform 917"/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728" name="Group 628"/>
          <p:cNvGrpSpPr>
            <a:grpSpLocks/>
          </p:cNvGrpSpPr>
          <p:nvPr/>
        </p:nvGrpSpPr>
        <p:grpSpPr bwMode="auto">
          <a:xfrm>
            <a:off x="5815013" y="3651250"/>
            <a:ext cx="1044575" cy="965200"/>
            <a:chOff x="4047" y="420"/>
            <a:chExt cx="658" cy="608"/>
          </a:xfrm>
        </p:grpSpPr>
        <p:sp>
          <p:nvSpPr>
            <p:cNvPr id="72716" name="Rectangle 227"/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72717" name="Rectangle 228"/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72718" name="Rectangle 229"/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72719" name="Text Box 230"/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chemeClr val="bg1"/>
                  </a:solidFill>
                </a:rPr>
                <a:t>application</a:t>
              </a:r>
              <a:endParaRPr lang="en-US" altLang="en-US" sz="10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transport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network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data link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physical</a:t>
              </a:r>
              <a:endParaRPr lang="en-US" altLang="en-US" sz="2400"/>
            </a:p>
          </p:txBody>
        </p:sp>
        <p:sp>
          <p:nvSpPr>
            <p:cNvPr id="72720" name="Line 231"/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1" name="Line 232"/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2" name="Line 233"/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3" name="Freeform 917"/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" name="Rectangle 4"/>
          <p:cNvSpPr txBox="1">
            <a:spLocks noChangeArrowheads="1"/>
          </p:cNvSpPr>
          <p:nvPr/>
        </p:nvSpPr>
        <p:spPr>
          <a:xfrm>
            <a:off x="0" y="0"/>
            <a:ext cx="800100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Creating a network app</a:t>
            </a:r>
          </a:p>
        </p:txBody>
      </p:sp>
    </p:spTree>
    <p:extLst>
      <p:ext uri="{BB962C8B-B14F-4D97-AF65-F5344CB8AC3E}">
        <p14:creationId xmlns:p14="http://schemas.microsoft.com/office/powerpoint/2010/main" val="17541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29" grpId="0" animBg="1"/>
      <p:bldP spid="357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3" name="Group 582"/>
          <p:cNvGrpSpPr>
            <a:grpSpLocks/>
          </p:cNvGrpSpPr>
          <p:nvPr/>
        </p:nvGrpSpPr>
        <p:grpSpPr bwMode="auto">
          <a:xfrm>
            <a:off x="542925" y="1492250"/>
            <a:ext cx="3540125" cy="4545013"/>
            <a:chOff x="3277" y="974"/>
            <a:chExt cx="2230" cy="2863"/>
          </a:xfrm>
        </p:grpSpPr>
        <p:sp>
          <p:nvSpPr>
            <p:cNvPr id="76810" name="Freeform 583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116 w 1036"/>
                <a:gd name="T1" fmla="*/ 11 h 675"/>
                <a:gd name="T2" fmla="*/ 673 w 1036"/>
                <a:gd name="T3" fmla="*/ 53 h 675"/>
                <a:gd name="T4" fmla="*/ 356 w 1036"/>
                <a:gd name="T5" fmla="*/ 129 h 675"/>
                <a:gd name="T6" fmla="*/ 264 w 1036"/>
                <a:gd name="T7" fmla="*/ 229 h 675"/>
                <a:gd name="T8" fmla="*/ 37 w 1036"/>
                <a:gd name="T9" fmla="*/ 297 h 675"/>
                <a:gd name="T10" fmla="*/ 29 w 1036"/>
                <a:gd name="T11" fmla="*/ 459 h 675"/>
                <a:gd name="T12" fmla="*/ 227 w 1036"/>
                <a:gd name="T13" fmla="*/ 489 h 675"/>
                <a:gd name="T14" fmla="*/ 792 w 1036"/>
                <a:gd name="T15" fmla="*/ 489 h 675"/>
                <a:gd name="T16" fmla="*/ 1030 w 1036"/>
                <a:gd name="T17" fmla="*/ 555 h 675"/>
                <a:gd name="T18" fmla="*/ 1296 w 1036"/>
                <a:gd name="T19" fmla="*/ 657 h 675"/>
                <a:gd name="T20" fmla="*/ 1499 w 1036"/>
                <a:gd name="T21" fmla="*/ 661 h 675"/>
                <a:gd name="T22" fmla="*/ 1640 w 1036"/>
                <a:gd name="T23" fmla="*/ 603 h 675"/>
                <a:gd name="T24" fmla="*/ 1711 w 1036"/>
                <a:gd name="T25" fmla="*/ 445 h 675"/>
                <a:gd name="T26" fmla="*/ 1755 w 1036"/>
                <a:gd name="T27" fmla="*/ 291 h 675"/>
                <a:gd name="T28" fmla="*/ 1760 w 1036"/>
                <a:gd name="T29" fmla="*/ 107 h 675"/>
                <a:gd name="T30" fmla="*/ 1610 w 1036"/>
                <a:gd name="T31" fmla="*/ 17 h 675"/>
                <a:gd name="T32" fmla="*/ 1337 w 1036"/>
                <a:gd name="T33" fmla="*/ 3 h 675"/>
                <a:gd name="T34" fmla="*/ 111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11" name="Group 584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77185" name="Rectangle 585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7186" name="AutoShape 586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CCFF"/>
                  </a:solidFill>
                </a:endParaRPr>
              </a:p>
            </p:txBody>
          </p:sp>
        </p:grpSp>
        <p:sp>
          <p:nvSpPr>
            <p:cNvPr id="76812" name="Freeform 587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3" name="Line 588"/>
            <p:cNvSpPr>
              <a:spLocks noChangeShapeType="1"/>
            </p:cNvSpPr>
            <p:nvPr/>
          </p:nvSpPr>
          <p:spPr bwMode="auto">
            <a:xfrm rot="16200000" flipV="1">
              <a:off x="4915" y="3313"/>
              <a:ext cx="285" cy="1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4" name="Line 589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5" name="Line 590"/>
            <p:cNvSpPr>
              <a:spLocks noChangeShapeType="1"/>
            </p:cNvSpPr>
            <p:nvPr/>
          </p:nvSpPr>
          <p:spPr bwMode="auto">
            <a:xfrm rot="16200000" flipH="1">
              <a:off x="5116" y="3190"/>
              <a:ext cx="96" cy="4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6" name="Line 592"/>
            <p:cNvSpPr>
              <a:spLocks noChangeShapeType="1"/>
            </p:cNvSpPr>
            <p:nvPr/>
          </p:nvSpPr>
          <p:spPr bwMode="auto">
            <a:xfrm>
              <a:off x="3843" y="3009"/>
              <a:ext cx="94" cy="10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7" name="Line 593"/>
            <p:cNvSpPr>
              <a:spLocks noChangeShapeType="1"/>
            </p:cNvSpPr>
            <p:nvPr/>
          </p:nvSpPr>
          <p:spPr bwMode="auto">
            <a:xfrm flipV="1">
              <a:off x="3680" y="3150"/>
              <a:ext cx="261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8" name="Line 596"/>
            <p:cNvSpPr>
              <a:spLocks noChangeShapeType="1"/>
            </p:cNvSpPr>
            <p:nvPr/>
          </p:nvSpPr>
          <p:spPr bwMode="auto">
            <a:xfrm flipH="1">
              <a:off x="3948" y="3209"/>
              <a:ext cx="98" cy="1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9" name="Line 597"/>
            <p:cNvSpPr>
              <a:spLocks noChangeShapeType="1"/>
            </p:cNvSpPr>
            <p:nvPr/>
          </p:nvSpPr>
          <p:spPr bwMode="auto">
            <a:xfrm flipH="1" flipV="1">
              <a:off x="4132" y="3213"/>
              <a:ext cx="65" cy="10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0" name="Line 598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1" name="Line 600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2" name="Line 601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23" name="Group 602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77183" name="Picture 603" descr="access_point_stylized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7184" name="Picture 604" descr="antenna_radiation_stylize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6824" name="Freeform 605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5" name="Freeform 606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14627 w 765"/>
                <a:gd name="T1" fmla="*/ 763 h 459"/>
                <a:gd name="T2" fmla="*/ 9913 w 765"/>
                <a:gd name="T3" fmla="*/ 5420 h 459"/>
                <a:gd name="T4" fmla="*/ 3316 w 765"/>
                <a:gd name="T5" fmla="*/ 7714 h 459"/>
                <a:gd name="T6" fmla="*/ 474 w 765"/>
                <a:gd name="T7" fmla="*/ 25995 h 459"/>
                <a:gd name="T8" fmla="*/ 6202 w 765"/>
                <a:gd name="T9" fmla="*/ 34346 h 459"/>
                <a:gd name="T10" fmla="*/ 11922 w 765"/>
                <a:gd name="T11" fmla="*/ 32921 h 459"/>
                <a:gd name="T12" fmla="*/ 20124 w 765"/>
                <a:gd name="T13" fmla="*/ 34346 h 459"/>
                <a:gd name="T14" fmla="*/ 24081 w 765"/>
                <a:gd name="T15" fmla="*/ 33549 h 459"/>
                <a:gd name="T16" fmla="*/ 25921 w 765"/>
                <a:gd name="T17" fmla="*/ 28785 h 459"/>
                <a:gd name="T18" fmla="*/ 25875 w 765"/>
                <a:gd name="T19" fmla="*/ 12218 h 459"/>
                <a:gd name="T20" fmla="*/ 22836 w 765"/>
                <a:gd name="T21" fmla="*/ 2665 h 459"/>
                <a:gd name="T22" fmla="*/ 14627 w 765"/>
                <a:gd name="T23" fmla="*/ 763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6" name="Line 607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7" name="Line 608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8" name="Line 609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9" name="Line 610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0" name="Line 611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1" name="Line 612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2" name="Line 613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3" name="Line 614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4" name="Line 615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5" name="Line 616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6" name="Line 617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7" name="Line 618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8" name="Line 619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9" name="Line 620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0" name="Line 621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1" name="Line 622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2" name="Line 623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43" name="Group 624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77166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67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68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69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0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1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2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3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4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5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6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7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8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79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80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181" name="Oval 640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pic>
            <p:nvPicPr>
              <p:cNvPr id="77182" name="Picture 641" descr="cell_tower_radiation_gra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6844" name="Group 642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77157" name="Line 643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58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59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60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161" name="Group 647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77164" name="Freeform 6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65" name="Freeform 6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62" name="Line 650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63" name="Line 651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45" name="Group 652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7714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5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5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152" name="Group 65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55" name="Freeform 65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56" name="Freeform 65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53" name="Line 65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54" name="Line 66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46" name="Group 661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7714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4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4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144" name="Group 66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47" name="Freeform 66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48" name="Freeform 66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45" name="Line 66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46" name="Line 66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47" name="Group 670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7713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3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3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136" name="Group 67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39" name="Freeform 67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40" name="Freeform 67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37" name="Line 67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38" name="Line 67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48" name="Group 679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7712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2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2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128" name="Group 68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31" name="Freeform 68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32" name="Freeform 68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29" name="Line 68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30" name="Line 68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49" name="Group 688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7711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1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1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120" name="Group 69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23" name="Freeform 69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24" name="Freeform 69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21" name="Line 69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22" name="Line 69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850" name="Line 697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51" name="Group 698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7710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1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1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112" name="Group 70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15" name="Freeform 70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16" name="Freeform 70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13" name="Line 70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14" name="Line 70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52" name="Group 707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7710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0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0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104" name="Group 71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107" name="Freeform 71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08" name="Freeform 71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105" name="Line 71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06" name="Line 71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53" name="Group 716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7709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09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09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096" name="Group 72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099" name="Freeform 72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100" name="Freeform 72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097" name="Line 72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98" name="Line 72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54" name="Group 725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7708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08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08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088" name="Group 72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091" name="Freeform 73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92" name="Freeform 73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089" name="Line 73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90" name="Line 73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55" name="Group 734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7707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07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07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080" name="Group 73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083" name="Freeform 73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84" name="Freeform 74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081" name="Line 74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82" name="Line 74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56" name="Group 743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7706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07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07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072" name="Group 74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7075" name="Freeform 7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76" name="Freeform 7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7073" name="Line 75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74" name="Line 75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57" name="Group 752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77055" name="Group 753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77057" name="Freeform 754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8" name="Freeform 755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9" name="Freeform 756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0" name="Freeform 757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1" name="Freeform 758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2" name="Freeform 759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3" name="Freeform 760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4" name="Freeform 761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5" name="Freeform 762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6" name="Freeform 763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7" name="Freeform 764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68" name="Freeform 765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77056" name="Picture 766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6858" name="Group 767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77041" name="Group 768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77043" name="Freeform 769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44" name="Freeform 770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45" name="Freeform 771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46" name="Freeform 772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47" name="Freeform 773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48" name="Freeform 774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49" name="Freeform 775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0" name="Freeform 776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1" name="Freeform 777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2" name="Freeform 778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3" name="Freeform 779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054" name="Freeform 780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77042" name="Picture 781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6859" name="Line 782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860" name="Group 783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77039" name="Picture 78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7040" name="Freeform 785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6861" name="Group 786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77037" name="Picture 78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7038" name="Freeform 78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6862" name="Group 789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77035" name="Picture 79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7036" name="Freeform 79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6863" name="Group 792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77033" name="Picture 79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7034" name="Freeform 794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76864" name="Picture 795" descr="car_icon_small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6865" name="Group 796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77031" name="Picture 797" descr="iphone_stylized_small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7032" name="Picture 798" descr="antenna_radiation_stylized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6866" name="Group 799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76999" name="Freeform 80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0" name="Rectangle 801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7001" name="Freeform 80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2" name="Freeform 80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03" name="Rectangle 804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77004" name="Group 80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7029" name="AutoShape 806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7030" name="AutoShape 807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7005" name="Rectangle 808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77006" name="Group 80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7027" name="AutoShape 810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7028" name="AutoShape 811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7007" name="Rectangle 812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7008" name="Rectangle 813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77009" name="Group 81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7025" name="AutoShape 815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7026" name="AutoShape 816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7010" name="Freeform 81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7011" name="Group 81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7023" name="AutoShape 819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7024" name="AutoShape 820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7012" name="Rectangle 821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7013" name="Freeform 82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14" name="Freeform 82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15" name="Oval 824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7016" name="Freeform 82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17" name="AutoShape 826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7018" name="AutoShape 827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7019" name="Oval 828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7020" name="Oval 829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77021" name="Oval 830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7022" name="Rectangle 831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76867" name="Group 832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76967" name="Freeform 833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8" name="Rectangle 834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6969" name="Freeform 835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0" name="Freeform 836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71" name="Rectangle 837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76972" name="Group 838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6997" name="AutoShape 839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6998" name="AutoShape 840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6973" name="Rectangle 841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76974" name="Group 842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6995" name="AutoShape 843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6996" name="AutoShape 844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6975" name="Rectangle 845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6976" name="Rectangle 846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76977" name="Group 847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6993" name="AutoShape 848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6994" name="AutoShape 849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6978" name="Freeform 850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6979" name="Group 851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6991" name="AutoShape 852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6992" name="AutoShape 853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76980" name="Rectangle 854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6981" name="Freeform 855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2" name="Freeform 856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3" name="Oval 857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6984" name="Freeform 858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85" name="AutoShape 859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6986" name="AutoShape 860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6987" name="Oval 861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6988" name="Oval 862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76989" name="Oval 863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6990" name="Rectangle 864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76868" name="Group 865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76944" name="Picture 866" descr="antenna_stylized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6945" name="Picture 867" descr="laptop_keyboard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946" name="Freeform 868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6947" name="Picture 869" descr="screen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948" name="Freeform 870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49" name="Freeform 871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0" name="Freeform 872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1" name="Freeform 873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2" name="Freeform 874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3" name="Freeform 875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6954" name="Group 876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6961" name="Freeform 877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62" name="Freeform 878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63" name="Freeform 879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64" name="Freeform 880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65" name="Freeform 881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66" name="Freeform 882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955" name="Freeform 883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6" name="Freeform 884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7" name="Freeform 885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8" name="Freeform 886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59" name="Freeform 887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60" name="Freeform 888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69" name="Group 889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76921" name="Picture 890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6922" name="Picture 891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923" name="Freeform 892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6924" name="Picture 893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925" name="Freeform 894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6" name="Freeform 895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7" name="Freeform 896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8" name="Freeform 897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29" name="Freeform 898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0" name="Freeform 899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6931" name="Group 900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6938" name="Freeform 901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39" name="Freeform 902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40" name="Freeform 903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41" name="Freeform 904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42" name="Freeform 905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43" name="Freeform 906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932" name="Freeform 907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3" name="Freeform 908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4" name="Freeform 909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5" name="Freeform 910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6" name="Freeform 911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37" name="Freeform 912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70" name="Group 913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76898" name="Picture 914" descr="antenna_stylized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6899" name="Picture 915" descr="laptop_keyboard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900" name="Freeform 916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6901" name="Picture 917" descr="screen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902" name="Freeform 918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3" name="Freeform 919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4" name="Freeform 920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5" name="Freeform 921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6" name="Freeform 922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07" name="Freeform 923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6908" name="Group 924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6915" name="Freeform 925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16" name="Freeform 926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17" name="Freeform 927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18" name="Freeform 928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19" name="Freeform 929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920" name="Freeform 930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909" name="Freeform 931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0" name="Freeform 932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1" name="Freeform 933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2" name="Freeform 934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3" name="Freeform 935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14" name="Freeform 936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871" name="Group 937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76896" name="Picture 93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897" name="Freeform 93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6872" name="Group 940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76873" name="Picture 941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6874" name="Picture 942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875" name="Freeform 943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6876" name="Picture 944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877" name="Freeform 945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8" name="Freeform 946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9" name="Freeform 947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0" name="Freeform 948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1" name="Freeform 949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2" name="Freeform 950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6883" name="Group 951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6890" name="Freeform 952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1" name="Freeform 953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2" name="Freeform 954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3" name="Freeform 955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4" name="Freeform 956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95" name="Freeform 957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884" name="Freeform 958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5" name="Freeform 959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6" name="Freeform 960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7" name="Freeform 961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8" name="Freeform 962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9" name="Freeform 963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6805" name="Rectangle 460"/>
          <p:cNvSpPr>
            <a:spLocks noGrp="1" noChangeArrowheads="1"/>
          </p:cNvSpPr>
          <p:nvPr>
            <p:ph type="body" sz="half" idx="2"/>
          </p:nvPr>
        </p:nvSpPr>
        <p:spPr>
          <a:xfrm>
            <a:off x="4752975" y="1416050"/>
            <a:ext cx="4143375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CC0000"/>
                </a:solidFill>
              </a:rPr>
              <a:t>server: </a:t>
            </a:r>
          </a:p>
          <a:p>
            <a:r>
              <a:rPr lang="en-US" altLang="en-US" sz="2400" dirty="0" smtClean="0"/>
              <a:t>always-on host</a:t>
            </a:r>
          </a:p>
          <a:p>
            <a:r>
              <a:rPr lang="en-US" altLang="en-US" sz="2400" dirty="0" smtClean="0"/>
              <a:t>permanent IP address</a:t>
            </a:r>
          </a:p>
          <a:p>
            <a:r>
              <a:rPr lang="en-US" altLang="en-US" sz="2400" b="1" i="1" dirty="0" smtClean="0"/>
              <a:t>data centers for scaling</a:t>
            </a:r>
          </a:p>
          <a:p>
            <a:pPr>
              <a:spcBef>
                <a:spcPct val="75000"/>
              </a:spcBef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CC0000"/>
                </a:solidFill>
              </a:rPr>
              <a:t>clients:</a:t>
            </a:r>
          </a:p>
          <a:p>
            <a:r>
              <a:rPr lang="en-US" altLang="en-US" sz="2400" dirty="0" smtClean="0"/>
              <a:t>communicate with server</a:t>
            </a:r>
          </a:p>
          <a:p>
            <a:r>
              <a:rPr lang="en-US" altLang="en-US" sz="2400" dirty="0" smtClean="0"/>
              <a:t>may be intermittently connected</a:t>
            </a:r>
          </a:p>
          <a:p>
            <a:r>
              <a:rPr lang="en-US" altLang="en-US" sz="2400" dirty="0" smtClean="0"/>
              <a:t>may have dynamic IP addresses</a:t>
            </a:r>
          </a:p>
          <a:p>
            <a:r>
              <a:rPr lang="en-US" altLang="en-US" sz="2400" dirty="0" smtClean="0"/>
              <a:t>do not communicate directly with each other</a:t>
            </a:r>
          </a:p>
        </p:txBody>
      </p:sp>
      <p:sp>
        <p:nvSpPr>
          <p:cNvPr id="76807" name="Line 913"/>
          <p:cNvSpPr>
            <a:spLocks noChangeShapeType="1"/>
          </p:cNvSpPr>
          <p:nvPr/>
        </p:nvSpPr>
        <p:spPr bwMode="auto">
          <a:xfrm>
            <a:off x="1249363" y="3235325"/>
            <a:ext cx="2006600" cy="19780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Line 800"/>
          <p:cNvSpPr>
            <a:spLocks noChangeShapeType="1"/>
          </p:cNvSpPr>
          <p:nvPr/>
        </p:nvSpPr>
        <p:spPr bwMode="auto">
          <a:xfrm>
            <a:off x="2211388" y="1844675"/>
            <a:ext cx="1481137" cy="3109913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9" name="Text Box 803"/>
          <p:cNvSpPr txBox="1">
            <a:spLocks noChangeArrowheads="1"/>
          </p:cNvSpPr>
          <p:nvPr/>
        </p:nvSpPr>
        <p:spPr bwMode="auto">
          <a:xfrm>
            <a:off x="254000" y="4067175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client/server</a:t>
            </a:r>
          </a:p>
        </p:txBody>
      </p:sp>
      <p:sp>
        <p:nvSpPr>
          <p:cNvPr id="389" name="Rectangle 4"/>
          <p:cNvSpPr txBox="1">
            <a:spLocks noChangeArrowheads="1"/>
          </p:cNvSpPr>
          <p:nvPr/>
        </p:nvSpPr>
        <p:spPr>
          <a:xfrm>
            <a:off x="0" y="0"/>
            <a:ext cx="800100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Client-Server Architecture</a:t>
            </a:r>
          </a:p>
        </p:txBody>
      </p:sp>
    </p:spTree>
    <p:extLst>
      <p:ext uri="{BB962C8B-B14F-4D97-AF65-F5344CB8AC3E}">
        <p14:creationId xmlns:p14="http://schemas.microsoft.com/office/powerpoint/2010/main" val="37030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44638"/>
            <a:ext cx="3989388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</a:rPr>
              <a:t>process:</a:t>
            </a:r>
            <a:r>
              <a:rPr lang="en-US" altLang="en-US" smtClean="0"/>
              <a:t> program running within a host</a:t>
            </a:r>
          </a:p>
          <a:p>
            <a:r>
              <a:rPr lang="en-US" altLang="en-US" sz="2400" smtClean="0"/>
              <a:t>within same host, two processes communicate using  </a:t>
            </a:r>
            <a:r>
              <a:rPr lang="en-US" altLang="en-US" sz="2400" smtClean="0">
                <a:solidFill>
                  <a:srgbClr val="CC0000"/>
                </a:solidFill>
              </a:rPr>
              <a:t>inter-process communication</a:t>
            </a:r>
            <a:r>
              <a:rPr lang="en-US" altLang="en-US" sz="2400" smtClean="0"/>
              <a:t> (defined by OS)</a:t>
            </a:r>
          </a:p>
          <a:p>
            <a:r>
              <a:rPr lang="en-US" altLang="en-US" sz="2400" smtClean="0"/>
              <a:t>processes in different hosts communicate by exchanging </a:t>
            </a:r>
            <a:r>
              <a:rPr lang="en-US" altLang="en-US" sz="2400" smtClean="0">
                <a:solidFill>
                  <a:srgbClr val="CC0000"/>
                </a:solidFill>
              </a:rPr>
              <a:t>messages</a:t>
            </a:r>
          </a:p>
        </p:txBody>
      </p:sp>
      <p:sp>
        <p:nvSpPr>
          <p:cNvPr id="809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3788" y="1979613"/>
            <a:ext cx="3810000" cy="2033587"/>
          </a:xfrm>
          <a:noFill/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</a:rPr>
              <a:t>client process:</a:t>
            </a:r>
            <a:r>
              <a:rPr lang="en-US" altLang="en-US" smtClean="0"/>
              <a:t> </a:t>
            </a:r>
            <a:r>
              <a:rPr lang="en-US" altLang="en-US" sz="2400" smtClean="0"/>
              <a:t>process that initiates communication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</a:rPr>
              <a:t>server process:</a:t>
            </a:r>
            <a:r>
              <a:rPr lang="en-US" altLang="en-US" smtClean="0"/>
              <a:t> </a:t>
            </a:r>
            <a:r>
              <a:rPr lang="en-US" altLang="en-US" sz="2400" smtClean="0"/>
              <a:t>process that waits to be contacted</a:t>
            </a:r>
            <a:endParaRPr lang="en-US" altLang="en-US" smtClean="0"/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80902" name="Rectangle 7"/>
          <p:cNvSpPr>
            <a:spLocks noChangeArrowheads="1"/>
          </p:cNvSpPr>
          <p:nvPr/>
        </p:nvSpPr>
        <p:spPr bwMode="auto">
          <a:xfrm>
            <a:off x="4691063" y="4238625"/>
            <a:ext cx="3989387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latin typeface="Gill Sans MT" panose="020B0502020104020203" pitchFamily="34" charset="0"/>
              </a:rPr>
              <a:t>aside: applications with P2P architectures have client processes &amp; server processes</a:t>
            </a:r>
          </a:p>
        </p:txBody>
      </p:sp>
      <p:sp>
        <p:nvSpPr>
          <p:cNvPr id="80904" name="Rectangle 13"/>
          <p:cNvSpPr>
            <a:spLocks noChangeArrowheads="1"/>
          </p:cNvSpPr>
          <p:nvPr/>
        </p:nvSpPr>
        <p:spPr bwMode="auto">
          <a:xfrm>
            <a:off x="4749800" y="1762125"/>
            <a:ext cx="4092575" cy="2062163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0905" name="Text Box 14"/>
          <p:cNvSpPr txBox="1">
            <a:spLocks noChangeArrowheads="1"/>
          </p:cNvSpPr>
          <p:nvPr/>
        </p:nvSpPr>
        <p:spPr bwMode="auto">
          <a:xfrm>
            <a:off x="4870450" y="1463675"/>
            <a:ext cx="2325688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latin typeface="Gill Sans MT" panose="020B0502020104020203" pitchFamily="34" charset="0"/>
              </a:rPr>
              <a:t>clients, servers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Applications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84739" y="797981"/>
            <a:ext cx="4529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Communicating Processes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7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" y="1208088"/>
            <a:ext cx="8232775" cy="2328862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400" dirty="0" smtClean="0"/>
              <a:t>process sends/receives messages to/from its </a:t>
            </a:r>
            <a:r>
              <a:rPr lang="en-US" altLang="en-US" sz="2400" b="1" i="1" dirty="0" smtClean="0">
                <a:solidFill>
                  <a:srgbClr val="CC0000"/>
                </a:solidFill>
              </a:rPr>
              <a:t>socket</a:t>
            </a:r>
          </a:p>
          <a:p>
            <a:r>
              <a:rPr lang="en-US" altLang="en-US" sz="2400" dirty="0" smtClean="0"/>
              <a:t>socket analogous to door</a:t>
            </a:r>
          </a:p>
          <a:p>
            <a:pPr lvl="1"/>
            <a:r>
              <a:rPr lang="en-US" altLang="en-US" dirty="0" smtClean="0"/>
              <a:t>sending process shoves message out door</a:t>
            </a:r>
          </a:p>
          <a:p>
            <a:pPr lvl="1"/>
            <a:r>
              <a:rPr lang="en-US" altLang="en-US" dirty="0" smtClean="0"/>
              <a:t>sending process relies on transport infrastructure on other side of door to deliver message to socket at receiving process</a:t>
            </a:r>
          </a:p>
        </p:txBody>
      </p:sp>
      <p:sp>
        <p:nvSpPr>
          <p:cNvPr id="82950" name="Freeform 66"/>
          <p:cNvSpPr>
            <a:spLocks/>
          </p:cNvSpPr>
          <p:nvPr/>
        </p:nvSpPr>
        <p:spPr bwMode="auto">
          <a:xfrm>
            <a:off x="6948488" y="3751263"/>
            <a:ext cx="736600" cy="1998662"/>
          </a:xfrm>
          <a:custGeom>
            <a:avLst/>
            <a:gdLst>
              <a:gd name="T0" fmla="*/ 2147483647 w 464"/>
              <a:gd name="T1" fmla="*/ 2147483647 h 1259"/>
              <a:gd name="T2" fmla="*/ 0 w 464"/>
              <a:gd name="T3" fmla="*/ 0 h 1259"/>
              <a:gd name="T4" fmla="*/ 2147483647 w 464"/>
              <a:gd name="T5" fmla="*/ 2147483647 h 1259"/>
              <a:gd name="T6" fmla="*/ 2147483647 w 464"/>
              <a:gd name="T7" fmla="*/ 2147483647 h 1259"/>
              <a:gd name="T8" fmla="*/ 2147483647 w 464"/>
              <a:gd name="T9" fmla="*/ 2147483647 h 12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4"/>
              <a:gd name="T16" fmla="*/ 0 h 1259"/>
              <a:gd name="T17" fmla="*/ 464 w 464"/>
              <a:gd name="T18" fmla="*/ 1259 h 12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4" h="1259">
                <a:moveTo>
                  <a:pt x="464" y="1060"/>
                </a:moveTo>
                <a:lnTo>
                  <a:pt x="0" y="0"/>
                </a:lnTo>
                <a:lnTo>
                  <a:pt x="6" y="1258"/>
                </a:lnTo>
                <a:lnTo>
                  <a:pt x="382" y="1259"/>
                </a:lnTo>
                <a:lnTo>
                  <a:pt x="464" y="106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Freeform 7"/>
          <p:cNvSpPr>
            <a:spLocks/>
          </p:cNvSpPr>
          <p:nvPr/>
        </p:nvSpPr>
        <p:spPr bwMode="auto">
          <a:xfrm>
            <a:off x="3633788" y="5048250"/>
            <a:ext cx="1808162" cy="1031875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Text Box 51"/>
          <p:cNvSpPr txBox="1">
            <a:spLocks noChangeArrowheads="1"/>
          </p:cNvSpPr>
          <p:nvPr/>
        </p:nvSpPr>
        <p:spPr bwMode="auto">
          <a:xfrm>
            <a:off x="4071938" y="5180013"/>
            <a:ext cx="87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Internet</a:t>
            </a:r>
          </a:p>
        </p:txBody>
      </p:sp>
      <p:sp>
        <p:nvSpPr>
          <p:cNvPr id="82953" name="Line 52"/>
          <p:cNvSpPr>
            <a:spLocks noChangeShapeType="1"/>
          </p:cNvSpPr>
          <p:nvPr/>
        </p:nvSpPr>
        <p:spPr bwMode="auto">
          <a:xfrm>
            <a:off x="3392488" y="5591175"/>
            <a:ext cx="2211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Text Box 53"/>
          <p:cNvSpPr txBox="1">
            <a:spLocks noChangeArrowheads="1"/>
          </p:cNvSpPr>
          <p:nvPr/>
        </p:nvSpPr>
        <p:spPr bwMode="auto">
          <a:xfrm>
            <a:off x="7413625" y="4816475"/>
            <a:ext cx="10636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controlled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by 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55" name="Text Box 56"/>
          <p:cNvSpPr txBox="1">
            <a:spLocks noChangeArrowheads="1"/>
          </p:cNvSpPr>
          <p:nvPr/>
        </p:nvSpPr>
        <p:spPr bwMode="auto">
          <a:xfrm>
            <a:off x="7391400" y="3916363"/>
            <a:ext cx="14700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controlled by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app developer</a:t>
            </a:r>
          </a:p>
        </p:txBody>
      </p:sp>
      <p:sp>
        <p:nvSpPr>
          <p:cNvPr id="82956" name="Freeform 45"/>
          <p:cNvSpPr>
            <a:spLocks/>
          </p:cNvSpPr>
          <p:nvPr/>
        </p:nvSpPr>
        <p:spPr bwMode="auto">
          <a:xfrm>
            <a:off x="1208088" y="3814763"/>
            <a:ext cx="758825" cy="1997075"/>
          </a:xfrm>
          <a:custGeom>
            <a:avLst/>
            <a:gdLst>
              <a:gd name="T0" fmla="*/ 0 w 478"/>
              <a:gd name="T1" fmla="*/ 2147483647 h 1258"/>
              <a:gd name="T2" fmla="*/ 2147483647 w 478"/>
              <a:gd name="T3" fmla="*/ 0 h 1258"/>
              <a:gd name="T4" fmla="*/ 2147483647 w 478"/>
              <a:gd name="T5" fmla="*/ 2147483647 h 1258"/>
              <a:gd name="T6" fmla="*/ 2147483647 w 478"/>
              <a:gd name="T7" fmla="*/ 2147483647 h 1258"/>
              <a:gd name="T8" fmla="*/ 0 w 478"/>
              <a:gd name="T9" fmla="*/ 2147483647 h 1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8"/>
              <a:gd name="T16" fmla="*/ 0 h 1258"/>
              <a:gd name="T17" fmla="*/ 478 w 478"/>
              <a:gd name="T18" fmla="*/ 1258 h 1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8" h="1258">
                <a:moveTo>
                  <a:pt x="0" y="1040"/>
                </a:moveTo>
                <a:lnTo>
                  <a:pt x="478" y="0"/>
                </a:lnTo>
                <a:lnTo>
                  <a:pt x="472" y="1258"/>
                </a:lnTo>
                <a:lnTo>
                  <a:pt x="41" y="1246"/>
                </a:lnTo>
                <a:lnTo>
                  <a:pt x="0" y="104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7" name="Rectangle 23"/>
          <p:cNvSpPr>
            <a:spLocks noChangeArrowheads="1"/>
          </p:cNvSpPr>
          <p:nvPr/>
        </p:nvSpPr>
        <p:spPr bwMode="auto">
          <a:xfrm>
            <a:off x="2011363" y="3770313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2958" name="Rectangle 24"/>
          <p:cNvSpPr>
            <a:spLocks noChangeArrowheads="1"/>
          </p:cNvSpPr>
          <p:nvPr/>
        </p:nvSpPr>
        <p:spPr bwMode="auto">
          <a:xfrm>
            <a:off x="1973263" y="3824288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2959" name="Line 25"/>
          <p:cNvSpPr>
            <a:spLocks noChangeShapeType="1"/>
          </p:cNvSpPr>
          <p:nvPr/>
        </p:nvSpPr>
        <p:spPr bwMode="auto">
          <a:xfrm>
            <a:off x="1982788" y="45847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Text Box 26"/>
          <p:cNvSpPr txBox="1">
            <a:spLocks noChangeArrowheads="1"/>
          </p:cNvSpPr>
          <p:nvPr/>
        </p:nvSpPr>
        <p:spPr bwMode="auto">
          <a:xfrm>
            <a:off x="1939925" y="45672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transport</a:t>
            </a:r>
          </a:p>
        </p:txBody>
      </p:sp>
      <p:sp>
        <p:nvSpPr>
          <p:cNvPr id="82961" name="Line 27"/>
          <p:cNvSpPr>
            <a:spLocks noChangeShapeType="1"/>
          </p:cNvSpPr>
          <p:nvPr/>
        </p:nvSpPr>
        <p:spPr bwMode="auto">
          <a:xfrm>
            <a:off x="1990725" y="490537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Line 28"/>
          <p:cNvSpPr>
            <a:spLocks noChangeShapeType="1"/>
          </p:cNvSpPr>
          <p:nvPr/>
        </p:nvSpPr>
        <p:spPr bwMode="auto">
          <a:xfrm>
            <a:off x="1976438" y="52149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3" name="Line 29"/>
          <p:cNvSpPr>
            <a:spLocks noChangeShapeType="1"/>
          </p:cNvSpPr>
          <p:nvPr/>
        </p:nvSpPr>
        <p:spPr bwMode="auto">
          <a:xfrm>
            <a:off x="1976438" y="550068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Text Box 26"/>
          <p:cNvSpPr txBox="1">
            <a:spLocks noChangeArrowheads="1"/>
          </p:cNvSpPr>
          <p:nvPr/>
        </p:nvSpPr>
        <p:spPr bwMode="auto">
          <a:xfrm>
            <a:off x="1974850" y="38147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application</a:t>
            </a:r>
          </a:p>
        </p:txBody>
      </p:sp>
      <p:sp>
        <p:nvSpPr>
          <p:cNvPr id="82965" name="Text Box 26"/>
          <p:cNvSpPr txBox="1">
            <a:spLocks noChangeArrowheads="1"/>
          </p:cNvSpPr>
          <p:nvPr/>
        </p:nvSpPr>
        <p:spPr bwMode="auto">
          <a:xfrm>
            <a:off x="1930400" y="54721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physical</a:t>
            </a:r>
          </a:p>
        </p:txBody>
      </p:sp>
      <p:sp>
        <p:nvSpPr>
          <p:cNvPr id="82966" name="Text Box 26"/>
          <p:cNvSpPr txBox="1">
            <a:spLocks noChangeArrowheads="1"/>
          </p:cNvSpPr>
          <p:nvPr/>
        </p:nvSpPr>
        <p:spPr bwMode="auto">
          <a:xfrm>
            <a:off x="1949450" y="51863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link</a:t>
            </a:r>
          </a:p>
        </p:txBody>
      </p:sp>
      <p:sp>
        <p:nvSpPr>
          <p:cNvPr id="82967" name="Text Box 26"/>
          <p:cNvSpPr txBox="1">
            <a:spLocks noChangeArrowheads="1"/>
          </p:cNvSpPr>
          <p:nvPr/>
        </p:nvSpPr>
        <p:spPr bwMode="auto">
          <a:xfrm>
            <a:off x="1939925" y="48910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network</a:t>
            </a:r>
          </a:p>
        </p:txBody>
      </p:sp>
      <p:sp>
        <p:nvSpPr>
          <p:cNvPr id="82968" name="Oval 57"/>
          <p:cNvSpPr>
            <a:spLocks noChangeArrowheads="1"/>
          </p:cNvSpPr>
          <p:nvPr/>
        </p:nvSpPr>
        <p:spPr bwMode="auto">
          <a:xfrm>
            <a:off x="2108200" y="4089400"/>
            <a:ext cx="9906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process</a:t>
            </a:r>
          </a:p>
        </p:txBody>
      </p:sp>
      <p:grpSp>
        <p:nvGrpSpPr>
          <p:cNvPr id="82969" name="Group 58"/>
          <p:cNvGrpSpPr>
            <a:grpSpLocks/>
          </p:cNvGrpSpPr>
          <p:nvPr/>
        </p:nvGrpSpPr>
        <p:grpSpPr bwMode="auto">
          <a:xfrm>
            <a:off x="2355850" y="4449763"/>
            <a:ext cx="546100" cy="225425"/>
            <a:chOff x="1287" y="2524"/>
            <a:chExt cx="260" cy="100"/>
          </a:xfrm>
        </p:grpSpPr>
        <p:sp>
          <p:nvSpPr>
            <p:cNvPr id="82999" name="Rectangle 59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000" name="Rectangle 60"/>
            <p:cNvSpPr>
              <a:spLocks noChangeArrowheads="1"/>
            </p:cNvSpPr>
            <p:nvPr/>
          </p:nvSpPr>
          <p:spPr bwMode="auto">
            <a:xfrm>
              <a:off x="1338" y="2537"/>
              <a:ext cx="156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001" name="Rectangle 61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002" name="Rectangle 62"/>
            <p:cNvSpPr>
              <a:spLocks noChangeArrowheads="1"/>
            </p:cNvSpPr>
            <p:nvPr/>
          </p:nvSpPr>
          <p:spPr bwMode="auto">
            <a:xfrm>
              <a:off x="1298" y="2583"/>
              <a:ext cx="26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82970" name="Rectangle 23"/>
          <p:cNvSpPr>
            <a:spLocks noChangeArrowheads="1"/>
          </p:cNvSpPr>
          <p:nvPr/>
        </p:nvSpPr>
        <p:spPr bwMode="auto">
          <a:xfrm>
            <a:off x="5673725" y="3741738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2971" name="Rectangle 24"/>
          <p:cNvSpPr>
            <a:spLocks noChangeArrowheads="1"/>
          </p:cNvSpPr>
          <p:nvPr/>
        </p:nvSpPr>
        <p:spPr bwMode="auto">
          <a:xfrm>
            <a:off x="5635625" y="3795713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2972" name="Line 25"/>
          <p:cNvSpPr>
            <a:spLocks noChangeShapeType="1"/>
          </p:cNvSpPr>
          <p:nvPr/>
        </p:nvSpPr>
        <p:spPr bwMode="auto">
          <a:xfrm>
            <a:off x="5645150" y="45561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73" name="Text Box 26"/>
          <p:cNvSpPr txBox="1">
            <a:spLocks noChangeArrowheads="1"/>
          </p:cNvSpPr>
          <p:nvPr/>
        </p:nvSpPr>
        <p:spPr bwMode="auto">
          <a:xfrm>
            <a:off x="5602288" y="45386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transport</a:t>
            </a:r>
          </a:p>
        </p:txBody>
      </p:sp>
      <p:sp>
        <p:nvSpPr>
          <p:cNvPr id="82974" name="Line 27"/>
          <p:cNvSpPr>
            <a:spLocks noChangeShapeType="1"/>
          </p:cNvSpPr>
          <p:nvPr/>
        </p:nvSpPr>
        <p:spPr bwMode="auto">
          <a:xfrm>
            <a:off x="5653088" y="48768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75" name="Line 28"/>
          <p:cNvSpPr>
            <a:spLocks noChangeShapeType="1"/>
          </p:cNvSpPr>
          <p:nvPr/>
        </p:nvSpPr>
        <p:spPr bwMode="auto">
          <a:xfrm>
            <a:off x="5638800" y="51863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76" name="Line 29"/>
          <p:cNvSpPr>
            <a:spLocks noChangeShapeType="1"/>
          </p:cNvSpPr>
          <p:nvPr/>
        </p:nvSpPr>
        <p:spPr bwMode="auto">
          <a:xfrm>
            <a:off x="5638800" y="54721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77" name="Text Box 26"/>
          <p:cNvSpPr txBox="1">
            <a:spLocks noChangeArrowheads="1"/>
          </p:cNvSpPr>
          <p:nvPr/>
        </p:nvSpPr>
        <p:spPr bwMode="auto">
          <a:xfrm>
            <a:off x="5637213" y="37861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application</a:t>
            </a:r>
          </a:p>
        </p:txBody>
      </p:sp>
      <p:sp>
        <p:nvSpPr>
          <p:cNvPr id="82978" name="Text Box 26"/>
          <p:cNvSpPr txBox="1">
            <a:spLocks noChangeArrowheads="1"/>
          </p:cNvSpPr>
          <p:nvPr/>
        </p:nvSpPr>
        <p:spPr bwMode="auto">
          <a:xfrm>
            <a:off x="5592763" y="54435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physical</a:t>
            </a:r>
          </a:p>
        </p:txBody>
      </p:sp>
      <p:sp>
        <p:nvSpPr>
          <p:cNvPr id="82979" name="Text Box 26"/>
          <p:cNvSpPr txBox="1">
            <a:spLocks noChangeArrowheads="1"/>
          </p:cNvSpPr>
          <p:nvPr/>
        </p:nvSpPr>
        <p:spPr bwMode="auto">
          <a:xfrm>
            <a:off x="5611813" y="51577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link</a:t>
            </a:r>
          </a:p>
        </p:txBody>
      </p:sp>
      <p:sp>
        <p:nvSpPr>
          <p:cNvPr id="82980" name="Text Box 26"/>
          <p:cNvSpPr txBox="1">
            <a:spLocks noChangeArrowheads="1"/>
          </p:cNvSpPr>
          <p:nvPr/>
        </p:nvSpPr>
        <p:spPr bwMode="auto">
          <a:xfrm>
            <a:off x="5602288" y="48625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network</a:t>
            </a:r>
          </a:p>
        </p:txBody>
      </p:sp>
      <p:sp>
        <p:nvSpPr>
          <p:cNvPr id="82981" name="Oval 78"/>
          <p:cNvSpPr>
            <a:spLocks noChangeArrowheads="1"/>
          </p:cNvSpPr>
          <p:nvPr/>
        </p:nvSpPr>
        <p:spPr bwMode="auto">
          <a:xfrm>
            <a:off x="5770563" y="4060825"/>
            <a:ext cx="9906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process</a:t>
            </a:r>
          </a:p>
        </p:txBody>
      </p:sp>
      <p:grpSp>
        <p:nvGrpSpPr>
          <p:cNvPr id="82982" name="Group 79"/>
          <p:cNvGrpSpPr>
            <a:grpSpLocks/>
          </p:cNvGrpSpPr>
          <p:nvPr/>
        </p:nvGrpSpPr>
        <p:grpSpPr bwMode="auto">
          <a:xfrm>
            <a:off x="6018213" y="4421188"/>
            <a:ext cx="546100" cy="225425"/>
            <a:chOff x="1287" y="2524"/>
            <a:chExt cx="260" cy="100"/>
          </a:xfrm>
        </p:grpSpPr>
        <p:sp>
          <p:nvSpPr>
            <p:cNvPr id="82995" name="Rectangle 80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996" name="Rectangle 81"/>
            <p:cNvSpPr>
              <a:spLocks noChangeArrowheads="1"/>
            </p:cNvSpPr>
            <p:nvPr/>
          </p:nvSpPr>
          <p:spPr bwMode="auto">
            <a:xfrm>
              <a:off x="1338" y="2537"/>
              <a:ext cx="156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997" name="Rectangle 82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998" name="Rectangle 83"/>
            <p:cNvSpPr>
              <a:spLocks noChangeArrowheads="1"/>
            </p:cNvSpPr>
            <p:nvPr/>
          </p:nvSpPr>
          <p:spPr bwMode="auto">
            <a:xfrm>
              <a:off x="1298" y="2583"/>
              <a:ext cx="26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82983" name="Line 88"/>
          <p:cNvSpPr>
            <a:spLocks noChangeShapeType="1"/>
          </p:cNvSpPr>
          <p:nvPr/>
        </p:nvSpPr>
        <p:spPr bwMode="auto">
          <a:xfrm flipH="1">
            <a:off x="6827838" y="4192588"/>
            <a:ext cx="609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4" name="Line 89"/>
          <p:cNvSpPr>
            <a:spLocks noChangeShapeType="1"/>
          </p:cNvSpPr>
          <p:nvPr/>
        </p:nvSpPr>
        <p:spPr bwMode="auto">
          <a:xfrm>
            <a:off x="7053263" y="4618038"/>
            <a:ext cx="0" cy="102235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5" name="Line 90"/>
          <p:cNvSpPr>
            <a:spLocks noChangeShapeType="1"/>
          </p:cNvSpPr>
          <p:nvPr/>
        </p:nvSpPr>
        <p:spPr bwMode="auto">
          <a:xfrm flipH="1">
            <a:off x="7077075" y="5118100"/>
            <a:ext cx="609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6" name="Text Box 56"/>
          <p:cNvSpPr txBox="1">
            <a:spLocks noChangeArrowheads="1"/>
          </p:cNvSpPr>
          <p:nvPr/>
        </p:nvSpPr>
        <p:spPr bwMode="auto">
          <a:xfrm>
            <a:off x="3990975" y="3873500"/>
            <a:ext cx="917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rgbClr val="CC0000"/>
                </a:solidFill>
              </a:rPr>
              <a:t>socket</a:t>
            </a:r>
          </a:p>
        </p:txBody>
      </p:sp>
      <p:sp>
        <p:nvSpPr>
          <p:cNvPr id="82987" name="Line 92"/>
          <p:cNvSpPr>
            <a:spLocks noChangeShapeType="1"/>
          </p:cNvSpPr>
          <p:nvPr/>
        </p:nvSpPr>
        <p:spPr bwMode="auto">
          <a:xfrm flipV="1">
            <a:off x="2994025" y="4073525"/>
            <a:ext cx="9683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8" name="Line 93"/>
          <p:cNvSpPr>
            <a:spLocks noChangeShapeType="1"/>
          </p:cNvSpPr>
          <p:nvPr/>
        </p:nvSpPr>
        <p:spPr bwMode="auto">
          <a:xfrm flipH="1" flipV="1">
            <a:off x="4929188" y="4062413"/>
            <a:ext cx="9683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989" name="Group 96"/>
          <p:cNvGrpSpPr>
            <a:grpSpLocks/>
          </p:cNvGrpSpPr>
          <p:nvPr/>
        </p:nvGrpSpPr>
        <p:grpSpPr bwMode="auto">
          <a:xfrm>
            <a:off x="784225" y="5127625"/>
            <a:ext cx="719138" cy="773113"/>
            <a:chOff x="-44" y="1473"/>
            <a:chExt cx="981" cy="1105"/>
          </a:xfrm>
        </p:grpSpPr>
        <p:pic>
          <p:nvPicPr>
            <p:cNvPr id="82993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994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2990" name="Group 99"/>
          <p:cNvGrpSpPr>
            <a:grpSpLocks/>
          </p:cNvGrpSpPr>
          <p:nvPr/>
        </p:nvGrpSpPr>
        <p:grpSpPr bwMode="auto">
          <a:xfrm flipH="1">
            <a:off x="7480300" y="5322888"/>
            <a:ext cx="719138" cy="773112"/>
            <a:chOff x="-44" y="1473"/>
            <a:chExt cx="981" cy="1105"/>
          </a:xfrm>
        </p:grpSpPr>
        <p:pic>
          <p:nvPicPr>
            <p:cNvPr id="82991" name="Picture 10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992" name="Freeform 10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" name="Rectangle 4"/>
          <p:cNvSpPr txBox="1">
            <a:spLocks noChangeArrowheads="1"/>
          </p:cNvSpPr>
          <p:nvPr/>
        </p:nvSpPr>
        <p:spPr>
          <a:xfrm>
            <a:off x="0" y="0"/>
            <a:ext cx="800100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Network Applications</a:t>
            </a:r>
          </a:p>
        </p:txBody>
      </p:sp>
    </p:spTree>
    <p:extLst>
      <p:ext uri="{BB962C8B-B14F-4D97-AF65-F5344CB8AC3E}">
        <p14:creationId xmlns:p14="http://schemas.microsoft.com/office/powerpoint/2010/main" val="329498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17|9.4|16.4|13.2|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17|9.4|16.4|13.2|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17|9.4|16.4|13.2|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17|9.4|16.4|13.2|1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4177</TotalTime>
  <Words>3920</Words>
  <Application>Microsoft Office PowerPoint</Application>
  <PresentationFormat>On-screen Show (4:3)</PresentationFormat>
  <Paragraphs>957</Paragraphs>
  <Slides>52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4" baseType="lpstr">
      <vt:lpstr>ＭＳ Ｐゴシック</vt:lpstr>
      <vt:lpstr>ＭＳ Ｐゴシック</vt:lpstr>
      <vt:lpstr>Arial</vt:lpstr>
      <vt:lpstr>Calibri</vt:lpstr>
      <vt:lpstr>Comic Sans MS</vt:lpstr>
      <vt:lpstr>Courier New</vt:lpstr>
      <vt:lpstr>Gill Sans MT</vt:lpstr>
      <vt:lpstr>Tahoma</vt:lpstr>
      <vt:lpstr>Times New Roman</vt:lpstr>
      <vt:lpstr>Wingdings</vt:lpstr>
      <vt:lpstr>ZapfDingbats</vt:lpstr>
      <vt:lpstr>Office Theme</vt:lpstr>
      <vt:lpstr>Application Layer and Socket Programming</vt:lpstr>
      <vt:lpstr>Administrivia</vt:lpstr>
      <vt:lpstr>Big Picture</vt:lpstr>
      <vt:lpstr>Goals for Today</vt:lpstr>
      <vt:lpstr>Some network apps</vt:lpstr>
      <vt:lpstr>PowerPoint Presentation</vt:lpstr>
      <vt:lpstr>PowerPoint Presentation</vt:lpstr>
      <vt:lpstr>Network Applications</vt:lpstr>
      <vt:lpstr>PowerPoint Presentation</vt:lpstr>
      <vt:lpstr>Network Applications</vt:lpstr>
      <vt:lpstr>Network Applications</vt:lpstr>
      <vt:lpstr>Network Applications</vt:lpstr>
      <vt:lpstr>Network Applications</vt:lpstr>
      <vt:lpstr>Network Applications</vt:lpstr>
      <vt:lpstr>Network Applications</vt:lpstr>
      <vt:lpstr>Network Applications: Securing TCP</vt:lpstr>
      <vt:lpstr>Goals for Today</vt:lpstr>
      <vt:lpstr>Socket Programming</vt:lpstr>
      <vt:lpstr>Socket Programming</vt:lpstr>
      <vt:lpstr>Socket Programming w/ UDP</vt:lpstr>
      <vt:lpstr>Socket Programming w/ UDP</vt:lpstr>
      <vt:lpstr>Socket Programming w/ UDP</vt:lpstr>
      <vt:lpstr>Socket Programming w/ UDP</vt:lpstr>
      <vt:lpstr>Socket Programming w/ TCP</vt:lpstr>
      <vt:lpstr>Socket Programming w/ TCP</vt:lpstr>
      <vt:lpstr>Socket Programming w/ TCP</vt:lpstr>
      <vt:lpstr>Socket Programming w/ TCP</vt:lpstr>
      <vt:lpstr>Perspective</vt:lpstr>
      <vt:lpstr>Before Next time</vt:lpstr>
      <vt:lpstr>Goals for Today</vt:lpstr>
      <vt:lpstr>Web Caches (proxies)</vt:lpstr>
      <vt:lpstr>Web Caches (proxies)</vt:lpstr>
      <vt:lpstr>Web Caching Example</vt:lpstr>
      <vt:lpstr>PowerPoint Presentation</vt:lpstr>
      <vt:lpstr>PowerPoint Presentation</vt:lpstr>
      <vt:lpstr>PowerPoint Presentation</vt:lpstr>
      <vt:lpstr>Web Caching Example: Conditional GET</vt:lpstr>
      <vt:lpstr>Goals for Today</vt:lpstr>
      <vt:lpstr>DNS (Domain Name System)</vt:lpstr>
      <vt:lpstr>DNS Structure</vt:lpstr>
      <vt:lpstr>DNS Structure</vt:lpstr>
      <vt:lpstr>DNS Structure</vt:lpstr>
      <vt:lpstr>DNS Structure</vt:lpstr>
      <vt:lpstr>DNS Structure</vt:lpstr>
      <vt:lpstr>DNS Structure: Resolution example</vt:lpstr>
      <vt:lpstr>DNS Structure: Resolution example</vt:lpstr>
      <vt:lpstr>DNS Structure</vt:lpstr>
      <vt:lpstr>DNS Structure</vt:lpstr>
      <vt:lpstr>DNS Structure</vt:lpstr>
      <vt:lpstr>DNS Structure</vt:lpstr>
      <vt:lpstr>DNS Structure</vt:lpstr>
      <vt:lpstr>Attacking DNS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134</cp:revision>
  <dcterms:created xsi:type="dcterms:W3CDTF">2011-03-13T12:50:14Z</dcterms:created>
  <dcterms:modified xsi:type="dcterms:W3CDTF">2017-02-03T18:15:05Z</dcterms:modified>
</cp:coreProperties>
</file>