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475" r:id="rId3"/>
    <p:sldId id="472" r:id="rId4"/>
    <p:sldId id="473" r:id="rId5"/>
    <p:sldId id="474" r:id="rId6"/>
    <p:sldId id="467" r:id="rId7"/>
    <p:sldId id="466" r:id="rId8"/>
    <p:sldId id="469" r:id="rId9"/>
    <p:sldId id="468" r:id="rId10"/>
    <p:sldId id="470" r:id="rId11"/>
    <p:sldId id="471" r:id="rId12"/>
    <p:sldId id="459" r:id="rId13"/>
    <p:sldId id="465" r:id="rId14"/>
    <p:sldId id="461" r:id="rId15"/>
    <p:sldId id="462" r:id="rId16"/>
    <p:sldId id="463" r:id="rId17"/>
    <p:sldId id="464" r:id="rId18"/>
    <p:sldId id="449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89"/>
    <a:srgbClr val="FFFF66"/>
    <a:srgbClr val="B41B1D"/>
    <a:srgbClr val="575757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3" autoAdjust="0"/>
    <p:restoredTop sz="81574" autoAdjust="0"/>
  </p:normalViewPr>
  <p:slideViewPr>
    <p:cSldViewPr snapToGrid="0" snapToObjects="1">
      <p:cViewPr varScale="1">
        <p:scale>
          <a:sx n="79" d="100"/>
          <a:sy n="79" d="100"/>
        </p:scale>
        <p:origin x="75" y="3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6E8772-0606-C348-9152-88923EF61D77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819041-1A58-5848-983A-F7DEF26E5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27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B282368-FC1A-4A46-937C-81D2C15B7FBB}" type="slidenum">
              <a:rPr lang="en-US" altLang="en-US" sz="1300">
                <a:latin typeface="Times New Roman" panose="02020603050405020304" pitchFamily="18" charset="0"/>
              </a:rPr>
              <a:pPr/>
              <a:t>3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9368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29144EF-9E95-4CD0-9559-D63CF29E2E6D}" type="slidenum">
              <a:rPr lang="en-US" altLang="en-US" sz="1300">
                <a:latin typeface="Times New Roman" panose="02020603050405020304" pitchFamily="18" charset="0"/>
              </a:rPr>
              <a:pPr/>
              <a:t>4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60794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CB0BC2C-8A1B-490E-9484-81A0367E4AD2}" type="slidenum">
              <a:rPr lang="en-US" altLang="en-US" sz="1300">
                <a:latin typeface="Times New Roman" panose="02020603050405020304" pitchFamily="18" charset="0"/>
              </a:rPr>
              <a:pPr/>
              <a:t>5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80453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Also</a:t>
            </a:r>
          </a:p>
          <a:p>
            <a:r>
              <a:rPr lang="en-US" dirty="0" smtClean="0"/>
              <a:t>Cheaper building and operating costs</a:t>
            </a:r>
          </a:p>
          <a:p>
            <a:r>
              <a:rPr lang="en-US" dirty="0" smtClean="0"/>
              <a:t>Consume less energy (efficiency)</a:t>
            </a:r>
          </a:p>
          <a:p>
            <a:r>
              <a:rPr lang="en-US" dirty="0" smtClean="0"/>
              <a:t>Greener material and processes</a:t>
            </a:r>
          </a:p>
          <a:p>
            <a:r>
              <a:rPr lang="en-US" dirty="0" smtClean="0"/>
              <a:t>Make the facility more flexible and easier to manage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19041-1A58-5848-983A-F7DEF26E511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2669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A house = 10x 100W lightbulbs or 1kW, so 200MW is 200k houses</a:t>
            </a:r>
          </a:p>
          <a:p>
            <a:endParaRPr lang="en-US" dirty="0" smtClean="0"/>
          </a:p>
          <a:p>
            <a:r>
              <a:rPr lang="en-US" dirty="0" smtClean="0"/>
              <a:t>Also</a:t>
            </a:r>
          </a:p>
          <a:p>
            <a:r>
              <a:rPr lang="en-US" dirty="0" smtClean="0"/>
              <a:t>Cheaper building and operating costs</a:t>
            </a:r>
          </a:p>
          <a:p>
            <a:r>
              <a:rPr lang="en-US" dirty="0" smtClean="0"/>
              <a:t>Consume less energy (efficiency)</a:t>
            </a:r>
          </a:p>
          <a:p>
            <a:r>
              <a:rPr lang="en-US" dirty="0" smtClean="0"/>
              <a:t>Greener material and processes</a:t>
            </a:r>
          </a:p>
          <a:p>
            <a:r>
              <a:rPr lang="en-US" dirty="0" smtClean="0"/>
              <a:t>Make the facility more flexible and easier to manage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19041-1A58-5848-983A-F7DEF26E511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866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Also</a:t>
            </a:r>
          </a:p>
          <a:p>
            <a:r>
              <a:rPr lang="en-US" dirty="0" smtClean="0"/>
              <a:t>Cheaper building and operating costs</a:t>
            </a:r>
          </a:p>
          <a:p>
            <a:r>
              <a:rPr lang="en-US" dirty="0" smtClean="0"/>
              <a:t>Consume less energy (efficiency)</a:t>
            </a:r>
          </a:p>
          <a:p>
            <a:r>
              <a:rPr lang="en-US" dirty="0" smtClean="0"/>
              <a:t>Greener material and processes</a:t>
            </a:r>
          </a:p>
          <a:p>
            <a:r>
              <a:rPr lang="en-US" dirty="0" smtClean="0"/>
              <a:t>Make the facility more flexible and easier to manage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19041-1A58-5848-983A-F7DEF26E511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6242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A house = 10x 100W lightbulbs or 1kW, so 200MW is 200k houses</a:t>
            </a:r>
          </a:p>
          <a:p>
            <a:endParaRPr lang="en-US" dirty="0" smtClean="0"/>
          </a:p>
          <a:p>
            <a:r>
              <a:rPr lang="en-US" dirty="0" smtClean="0"/>
              <a:t>Also</a:t>
            </a:r>
          </a:p>
          <a:p>
            <a:r>
              <a:rPr lang="en-US" dirty="0" smtClean="0"/>
              <a:t>Cheaper building and operating costs</a:t>
            </a:r>
          </a:p>
          <a:p>
            <a:r>
              <a:rPr lang="en-US" dirty="0" smtClean="0"/>
              <a:t>Consume less energy (efficiency)</a:t>
            </a:r>
          </a:p>
          <a:p>
            <a:r>
              <a:rPr lang="en-US" dirty="0" smtClean="0"/>
              <a:t>Greener material and processes</a:t>
            </a:r>
          </a:p>
          <a:p>
            <a:r>
              <a:rPr lang="en-US" dirty="0" smtClean="0"/>
              <a:t>Make the facility more flexible and easier to manage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19041-1A58-5848-983A-F7DEF26E511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4143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A house = 10x 100W lightbulbs or 1kW, so 200MW is 200k houses</a:t>
            </a:r>
          </a:p>
          <a:p>
            <a:endParaRPr lang="en-US" dirty="0" smtClean="0"/>
          </a:p>
          <a:p>
            <a:r>
              <a:rPr lang="en-US" dirty="0" smtClean="0"/>
              <a:t>Also</a:t>
            </a:r>
          </a:p>
          <a:p>
            <a:r>
              <a:rPr lang="en-US" dirty="0" smtClean="0"/>
              <a:t>Cheaper building and operating costs</a:t>
            </a:r>
          </a:p>
          <a:p>
            <a:r>
              <a:rPr lang="en-US" dirty="0" smtClean="0"/>
              <a:t>Consume less energy (efficiency)</a:t>
            </a:r>
          </a:p>
          <a:p>
            <a:r>
              <a:rPr lang="en-US" dirty="0" smtClean="0"/>
              <a:t>Greener material and processes</a:t>
            </a:r>
          </a:p>
          <a:p>
            <a:r>
              <a:rPr lang="en-US" dirty="0" smtClean="0"/>
              <a:t>Make the facility more flexible and easier to manage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19041-1A58-5848-983A-F7DEF26E511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114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26B9A-0B58-3440-8916-C6A5286BE8E6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8E661-B494-314E-8590-24C6A1446C4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83911" cy="685800"/>
          </a:xfrm>
          <a:prstGeom prst="rect">
            <a:avLst/>
          </a:prstGeom>
          <a:solidFill>
            <a:srgbClr val="B41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ornell_logo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001000" y="1"/>
            <a:ext cx="1142999" cy="114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774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26B9A-0B58-3440-8916-C6A5286BE8E6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8E661-B494-314E-8590-24C6A1446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189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26B9A-0B58-3440-8916-C6A5286BE8E6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8E661-B494-314E-8590-24C6A1446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868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285" y="852714"/>
            <a:ext cx="8799285" cy="527344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26B9A-0B58-3440-8916-C6A5286BE8E6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8E661-B494-314E-8590-24C6A1446C4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6516911" y="0"/>
            <a:ext cx="2667000" cy="685800"/>
          </a:xfrm>
          <a:prstGeom prst="rect">
            <a:avLst/>
          </a:prstGeom>
          <a:solidFill>
            <a:srgbClr val="B41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ornell_logo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001000" y="1"/>
            <a:ext cx="1142999" cy="1142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648"/>
            <a:ext cx="7874000" cy="683305"/>
          </a:xfrm>
          <a:solidFill>
            <a:srgbClr val="B41B1D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444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26B9A-0B58-3440-8916-C6A5286BE8E6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8E661-B494-314E-8590-24C6A1446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504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26B9A-0B58-3440-8916-C6A5286BE8E6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8E661-B494-314E-8590-24C6A1446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404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26B9A-0B58-3440-8916-C6A5286BE8E6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8E661-B494-314E-8590-24C6A1446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22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26B9A-0B58-3440-8916-C6A5286BE8E6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8E661-B494-314E-8590-24C6A1446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98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26B9A-0B58-3440-8916-C6A5286BE8E6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8E661-B494-314E-8590-24C6A1446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787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26B9A-0B58-3440-8916-C6A5286BE8E6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8E661-B494-314E-8590-24C6A1446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151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26B9A-0B58-3440-8916-C6A5286BE8E6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8E661-B494-314E-8590-24C6A1446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798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1429" y="816430"/>
            <a:ext cx="8817428" cy="53097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26B9A-0B58-3440-8916-C6A5286BE8E6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8E661-B494-314E-8590-24C6A1446C4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83911" cy="685800"/>
          </a:xfrm>
          <a:prstGeom prst="rect">
            <a:avLst/>
          </a:prstGeom>
          <a:solidFill>
            <a:srgbClr val="B41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ornell_logo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001000" y="1"/>
            <a:ext cx="1142999" cy="114299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8001000" cy="685800"/>
          </a:xfrm>
          <a:prstGeom prst="rect">
            <a:avLst/>
          </a:prstGeom>
          <a:solidFill>
            <a:srgbClr val="B41B1D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110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Overview: Cloud Datacenters II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199"/>
            <a:ext cx="7909560" cy="2301621"/>
          </a:xfrm>
        </p:spPr>
        <p:txBody>
          <a:bodyPr>
            <a:normAutofit/>
          </a:bodyPr>
          <a:lstStyle/>
          <a:p>
            <a:r>
              <a:rPr lang="en-US" sz="4000" dirty="0" smtClean="0"/>
              <a:t>Hakim </a:t>
            </a:r>
            <a:r>
              <a:rPr lang="en-US" sz="4000" dirty="0" err="1" smtClean="0"/>
              <a:t>Weatherspoon</a:t>
            </a:r>
            <a:endParaRPr lang="en-US" sz="4000" dirty="0" smtClean="0"/>
          </a:p>
          <a:p>
            <a:r>
              <a:rPr lang="en-US" sz="2800" dirty="0" smtClean="0"/>
              <a:t>Associate Professor, </a:t>
            </a:r>
            <a:r>
              <a:rPr lang="en-US" sz="2800" dirty="0" err="1" smtClean="0"/>
              <a:t>Dept</a:t>
            </a:r>
            <a:r>
              <a:rPr lang="en-US" sz="2800" dirty="0" smtClean="0"/>
              <a:t> of Computer Science</a:t>
            </a:r>
          </a:p>
          <a:p>
            <a:r>
              <a:rPr lang="en-US" sz="2800" dirty="0" smtClean="0"/>
              <a:t>CS 5413: High Performance Systems and Networking</a:t>
            </a:r>
          </a:p>
          <a:p>
            <a:r>
              <a:rPr lang="en-US" sz="2800" smtClean="0"/>
              <a:t>January </a:t>
            </a:r>
            <a:r>
              <a:rPr lang="en-US" sz="2800" smtClean="0"/>
              <a:t>30</a:t>
            </a:r>
            <a:r>
              <a:rPr lang="en-US" sz="2800" dirty="0" smtClean="0"/>
              <a:t>, 2017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8999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Tech Titans Building Boom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163285" y="852714"/>
            <a:ext cx="8799285" cy="619578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What does it take to build a million server datacenter?</a:t>
            </a:r>
            <a:endParaRPr lang="en-US" dirty="0"/>
          </a:p>
          <a:p>
            <a:r>
              <a:rPr lang="en-US" sz="2800" dirty="0" smtClean="0"/>
              <a:t>Server Utilization</a:t>
            </a:r>
          </a:p>
          <a:p>
            <a:pPr lvl="1"/>
            <a:r>
              <a:rPr lang="en-US" sz="2400" dirty="0" smtClean="0"/>
              <a:t>40x 200W pizza boxes</a:t>
            </a:r>
          </a:p>
          <a:p>
            <a:pPr lvl="1"/>
            <a:r>
              <a:rPr lang="en-US" sz="2400" dirty="0" smtClean="0"/>
              <a:t>CPUs are 60% of power</a:t>
            </a:r>
          </a:p>
          <a:p>
            <a:pPr lvl="1"/>
            <a:r>
              <a:rPr lang="en-US" sz="2400" dirty="0" smtClean="0"/>
              <a:t>8 to 16kW per rack</a:t>
            </a:r>
          </a:p>
          <a:p>
            <a:pPr lvl="1"/>
            <a:r>
              <a:rPr lang="en-US" sz="2400" dirty="0" smtClean="0"/>
              <a:t>0.5kW/m</a:t>
            </a:r>
            <a:r>
              <a:rPr lang="en-US" sz="2400" baseline="30000" dirty="0" smtClean="0"/>
              <a:t>2</a:t>
            </a:r>
          </a:p>
          <a:p>
            <a:pPr lvl="1"/>
            <a:r>
              <a:rPr lang="en-US" sz="2400" dirty="0" smtClean="0"/>
              <a:t>Air cooling</a:t>
            </a:r>
          </a:p>
          <a:p>
            <a:pPr lvl="1"/>
            <a:endParaRPr lang="en-US" sz="2000" dirty="0"/>
          </a:p>
          <a:p>
            <a:pPr lvl="1"/>
            <a:endParaRPr lang="en-US" sz="2400" dirty="0" smtClean="0"/>
          </a:p>
          <a:p>
            <a:endParaRPr lang="en-US" sz="2800" dirty="0"/>
          </a:p>
        </p:txBody>
      </p:sp>
      <p:pic>
        <p:nvPicPr>
          <p:cNvPr id="4098" name="Picture 2" descr="http://www.telepartes.com.pe/media/file/categoria/galeria/cfd9999ec3ebb99f70d752b58f8da27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310" y="1429591"/>
            <a:ext cx="4561260" cy="284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or.com.my/wordpress/wp-content/uploads/2011/01/server_rack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6" y="4338587"/>
            <a:ext cx="4814232" cy="238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36542" y="4245868"/>
            <a:ext cx="40074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Google/Microsoft</a:t>
            </a:r>
          </a:p>
          <a:p>
            <a:pPr lvl="1"/>
            <a:r>
              <a:rPr lang="en-US" sz="2400" dirty="0" smtClean="0"/>
              <a:t>- Better </a:t>
            </a:r>
            <a:r>
              <a:rPr lang="en-US" sz="2400" dirty="0"/>
              <a:t>power mgmt.</a:t>
            </a:r>
          </a:p>
          <a:p>
            <a:pPr lvl="2"/>
            <a:r>
              <a:rPr lang="en-US" sz="2000" dirty="0" smtClean="0"/>
              <a:t>. </a:t>
            </a:r>
            <a:r>
              <a:rPr lang="en-US" sz="2000" dirty="0" err="1" smtClean="0"/>
              <a:t>Avg</a:t>
            </a:r>
            <a:r>
              <a:rPr lang="en-US" sz="2000" dirty="0" smtClean="0"/>
              <a:t> </a:t>
            </a:r>
            <a:r>
              <a:rPr lang="en-US" sz="2000" dirty="0"/>
              <a:t>instead of peak</a:t>
            </a:r>
          </a:p>
          <a:p>
            <a:pPr lvl="1"/>
            <a:r>
              <a:rPr lang="en-US" sz="2400" dirty="0" smtClean="0"/>
              <a:t>- Better </a:t>
            </a:r>
            <a:r>
              <a:rPr lang="en-US" sz="2400" dirty="0"/>
              <a:t>power supplies </a:t>
            </a:r>
          </a:p>
          <a:p>
            <a:pPr lvl="1"/>
            <a:r>
              <a:rPr lang="en-US" sz="2400" dirty="0"/>
              <a:t>    voltage regulators, fans</a:t>
            </a:r>
          </a:p>
          <a:p>
            <a:pPr lvl="1"/>
            <a:r>
              <a:rPr lang="en-US" sz="2400" dirty="0" smtClean="0"/>
              <a:t>- Remove GPU</a:t>
            </a:r>
          </a:p>
          <a:p>
            <a:pPr lvl="1"/>
            <a:r>
              <a:rPr lang="en-US" sz="2400" dirty="0" smtClean="0"/>
              <a:t>- Water cooling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2719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Tech Titans Building Boom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163285" y="852714"/>
            <a:ext cx="8799285" cy="619578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What does it take to build a million server datacenter?</a:t>
            </a:r>
            <a:endParaRPr lang="en-US" dirty="0"/>
          </a:p>
          <a:p>
            <a:r>
              <a:rPr lang="en-US" sz="2800" dirty="0" smtClean="0"/>
              <a:t>Containers (server, power, cooling efficiency)</a:t>
            </a:r>
          </a:p>
          <a:p>
            <a:pPr lvl="1"/>
            <a:r>
              <a:rPr lang="en-US" sz="2400" dirty="0" smtClean="0"/>
              <a:t>2500 to 3000 servers, instead of 40 to 80</a:t>
            </a:r>
          </a:p>
          <a:p>
            <a:pPr lvl="1"/>
            <a:r>
              <a:rPr lang="en-US" sz="2400" dirty="0" smtClean="0"/>
              <a:t>Power and cooling efficiency</a:t>
            </a:r>
          </a:p>
          <a:p>
            <a:pPr lvl="1"/>
            <a:r>
              <a:rPr lang="en-US" sz="2400" dirty="0" smtClean="0"/>
              <a:t>Power density, 16kW/m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</a:t>
            </a:r>
            <a:r>
              <a:rPr lang="en-US" sz="2400" dirty="0"/>
              <a:t>instead of </a:t>
            </a:r>
            <a:r>
              <a:rPr lang="en-US" sz="2400" dirty="0" smtClean="0"/>
              <a:t>0.5 kW/m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</a:t>
            </a:r>
            <a:endParaRPr lang="en-US" sz="2400" baseline="30000" dirty="0" smtClean="0"/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endParaRPr lang="en-US" sz="2800" dirty="0"/>
          </a:p>
          <a:p>
            <a:pPr lvl="1"/>
            <a:endParaRPr lang="en-US" sz="2400" dirty="0" smtClean="0"/>
          </a:p>
          <a:p>
            <a:endParaRPr lang="en-US" sz="2800" dirty="0"/>
          </a:p>
        </p:txBody>
      </p:sp>
      <p:pic>
        <p:nvPicPr>
          <p:cNvPr id="5122" name="Picture 2" descr="http://gunnarpeipman.com/wp-content/uploads/2013/05/data-center-server-contain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422" y="3324224"/>
            <a:ext cx="4962525" cy="353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43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Tech Titans Building Boom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What does it take to build a million server datacenter?</a:t>
            </a:r>
            <a:endParaRPr lang="en-US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596" y="1588532"/>
            <a:ext cx="8031816" cy="46482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424208" y="6236732"/>
            <a:ext cx="3361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Titan tech boom, randy </a:t>
            </a:r>
            <a:r>
              <a:rPr lang="en-US" dirty="0" err="1" smtClean="0"/>
              <a:t>katz</a:t>
            </a:r>
            <a:r>
              <a:rPr lang="en-US" dirty="0" smtClean="0"/>
              <a:t>, 2008</a:t>
            </a:r>
            <a:endParaRPr lang="en-US" dirty="0"/>
          </a:p>
        </p:txBody>
      </p:sp>
      <p:sp>
        <p:nvSpPr>
          <p:cNvPr id="2" name="Rounded Rectangular Callout 1"/>
          <p:cNvSpPr/>
          <p:nvPr/>
        </p:nvSpPr>
        <p:spPr>
          <a:xfrm>
            <a:off x="3009900" y="1325880"/>
            <a:ext cx="1379220" cy="510540"/>
          </a:xfrm>
          <a:prstGeom prst="wedgeRoundRectCallout">
            <a:avLst>
              <a:gd name="adj1" fmla="val -50115"/>
              <a:gd name="adj2" fmla="val 95336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Cooling Efficiency</a:t>
            </a:r>
            <a:endParaRPr lang="en-US" dirty="0"/>
          </a:p>
        </p:txBody>
      </p:sp>
      <p:sp>
        <p:nvSpPr>
          <p:cNvPr id="3" name="Rounded Rectangular Callout 2"/>
          <p:cNvSpPr/>
          <p:nvPr/>
        </p:nvSpPr>
        <p:spPr>
          <a:xfrm>
            <a:off x="6934200" y="1403474"/>
            <a:ext cx="1851212" cy="623445"/>
          </a:xfrm>
          <a:prstGeom prst="wedgeRoundRectCallout">
            <a:avLst>
              <a:gd name="adj1" fmla="val 30225"/>
              <a:gd name="adj2" fmla="val 121660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Power supply and distribution</a:t>
            </a:r>
            <a:endParaRPr lang="en-US" dirty="0"/>
          </a:p>
        </p:txBody>
      </p:sp>
      <p:sp>
        <p:nvSpPr>
          <p:cNvPr id="4" name="Rounded Rectangular Callout 3"/>
          <p:cNvSpPr/>
          <p:nvPr/>
        </p:nvSpPr>
        <p:spPr>
          <a:xfrm>
            <a:off x="3824624" y="4930140"/>
            <a:ext cx="1889760" cy="701040"/>
          </a:xfrm>
          <a:prstGeom prst="wedgeRoundRectCallout">
            <a:avLst>
              <a:gd name="adj1" fmla="val -62396"/>
              <a:gd name="adj2" fmla="val 78976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 efficiency and  density</a:t>
            </a:r>
            <a:endParaRPr lang="en-US" dirty="0"/>
          </a:p>
        </p:txBody>
      </p:sp>
      <p:sp>
        <p:nvSpPr>
          <p:cNvPr id="5" name="Rounded Rectangular Callout 4"/>
          <p:cNvSpPr/>
          <p:nvPr/>
        </p:nvSpPr>
        <p:spPr>
          <a:xfrm>
            <a:off x="8055430" y="3360420"/>
            <a:ext cx="1088570" cy="624840"/>
          </a:xfrm>
          <a:prstGeom prst="wedgeRoundRectCallout">
            <a:avLst>
              <a:gd name="adj1" fmla="val -90133"/>
              <a:gd name="adj2" fmla="val 63720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Software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12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Tech Titans Building Boom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163285" y="852714"/>
            <a:ext cx="8799285" cy="580716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What does it take to build a million server datacenter?</a:t>
            </a:r>
            <a:endParaRPr lang="en-US" sz="2800" dirty="0"/>
          </a:p>
          <a:p>
            <a:pPr lvl="1"/>
            <a:r>
              <a:rPr lang="en-US" sz="2400" dirty="0" smtClean="0"/>
              <a:t>Power efficiency</a:t>
            </a:r>
          </a:p>
          <a:p>
            <a:pPr lvl="1"/>
            <a:r>
              <a:rPr lang="en-US" sz="2400" dirty="0" smtClean="0"/>
              <a:t>Cooling efficiency</a:t>
            </a:r>
          </a:p>
          <a:p>
            <a:pPr lvl="1"/>
            <a:r>
              <a:rPr lang="en-US" sz="2400" dirty="0" smtClean="0"/>
              <a:t>Server efficiency</a:t>
            </a:r>
          </a:p>
          <a:p>
            <a:pPr lvl="2"/>
            <a:r>
              <a:rPr lang="en-US" sz="2000" dirty="0" smtClean="0"/>
              <a:t>Power proportionality</a:t>
            </a:r>
          </a:p>
          <a:p>
            <a:pPr lvl="2"/>
            <a:r>
              <a:rPr lang="en-US" sz="2000" dirty="0" smtClean="0"/>
              <a:t>utilization</a:t>
            </a:r>
          </a:p>
          <a:p>
            <a:pPr lvl="1"/>
            <a:r>
              <a:rPr lang="en-US" sz="2400" dirty="0" smtClean="0"/>
              <a:t>Power density</a:t>
            </a:r>
          </a:p>
          <a:p>
            <a:pPr lvl="2"/>
            <a:r>
              <a:rPr lang="en-US" sz="2000" dirty="0" smtClean="0"/>
              <a:t>0.5 kW/m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– raised floor datacenter</a:t>
            </a:r>
          </a:p>
          <a:p>
            <a:pPr lvl="2"/>
            <a:r>
              <a:rPr lang="en-US" sz="2000" dirty="0" smtClean="0"/>
              <a:t>16 kW/m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– containerized datacenter</a:t>
            </a:r>
          </a:p>
          <a:p>
            <a:pPr lvl="1"/>
            <a:r>
              <a:rPr lang="en-US" sz="2400" dirty="0" smtClean="0"/>
              <a:t>Management/failure</a:t>
            </a:r>
          </a:p>
          <a:p>
            <a:pPr lvl="2"/>
            <a:r>
              <a:rPr lang="en-US" sz="2000" dirty="0" smtClean="0"/>
              <a:t>Software masked failures</a:t>
            </a:r>
          </a:p>
          <a:p>
            <a:pPr lvl="2"/>
            <a:r>
              <a:rPr lang="en-US" sz="2000" dirty="0" smtClean="0"/>
              <a:t>containerization</a:t>
            </a:r>
          </a:p>
          <a:p>
            <a:pPr lvl="1"/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5424208" y="6236732"/>
            <a:ext cx="3361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Titan tech boom, randy </a:t>
            </a:r>
            <a:r>
              <a:rPr lang="en-US" dirty="0" err="1" smtClean="0"/>
              <a:t>katz</a:t>
            </a:r>
            <a:r>
              <a:rPr lang="en-US" dirty="0" smtClean="0"/>
              <a:t>, 2008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14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Power efficiency</a:t>
            </a:r>
          </a:p>
          <a:p>
            <a:pPr lvl="1"/>
            <a:r>
              <a:rPr lang="en-US" dirty="0" smtClean="0"/>
              <a:t>Tune power supply for average, not peak</a:t>
            </a:r>
          </a:p>
          <a:p>
            <a:pPr lvl="1"/>
            <a:r>
              <a:rPr lang="en-US" dirty="0" smtClean="0"/>
              <a:t>Voltage regulators</a:t>
            </a:r>
          </a:p>
          <a:p>
            <a:pPr lvl="1"/>
            <a:r>
              <a:rPr lang="en-US" dirty="0" smtClean="0"/>
              <a:t>Remove unnecessary components</a:t>
            </a:r>
          </a:p>
          <a:p>
            <a:pPr lvl="1"/>
            <a:endParaRPr lang="en-US" dirty="0"/>
          </a:p>
          <a:p>
            <a:r>
              <a:rPr lang="en-US" dirty="0" smtClean="0"/>
              <a:t>Cooling efficiency</a:t>
            </a:r>
          </a:p>
          <a:p>
            <a:pPr lvl="1"/>
            <a:r>
              <a:rPr lang="en-US" dirty="0" smtClean="0"/>
              <a:t>HP “smart cooling”</a:t>
            </a:r>
          </a:p>
          <a:p>
            <a:pPr lvl="1"/>
            <a:r>
              <a:rPr lang="en-US" dirty="0" smtClean="0"/>
              <a:t>Air-side economization</a:t>
            </a:r>
          </a:p>
          <a:p>
            <a:pPr lvl="1"/>
            <a:r>
              <a:rPr lang="en-US" dirty="0" smtClean="0"/>
              <a:t>Containers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Tech Titans Building Boom</a:t>
            </a:r>
          </a:p>
        </p:txBody>
      </p:sp>
    </p:spTree>
    <p:extLst>
      <p:ext uri="{BB962C8B-B14F-4D97-AF65-F5344CB8AC3E}">
        <p14:creationId xmlns:p14="http://schemas.microsoft.com/office/powerpoint/2010/main" val="314772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3285" y="852714"/>
            <a:ext cx="8799285" cy="629484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PUE</a:t>
            </a:r>
          </a:p>
          <a:p>
            <a:pPr lvl="1"/>
            <a:r>
              <a:rPr lang="en-US" dirty="0" smtClean="0"/>
              <a:t>Total power consumption / total power used by consumers</a:t>
            </a:r>
          </a:p>
          <a:p>
            <a:pPr lvl="1"/>
            <a:endParaRPr lang="en-US" dirty="0"/>
          </a:p>
          <a:p>
            <a:r>
              <a:rPr lang="en-US" dirty="0" smtClean="0"/>
              <a:t>Results</a:t>
            </a:r>
          </a:p>
          <a:p>
            <a:pPr lvl="1"/>
            <a:r>
              <a:rPr lang="en-US" dirty="0" smtClean="0"/>
              <a:t>Typical enterprise DC</a:t>
            </a:r>
          </a:p>
          <a:p>
            <a:pPr lvl="2"/>
            <a:r>
              <a:rPr lang="en-US" dirty="0" smtClean="0"/>
              <a:t>2007 – 2 </a:t>
            </a:r>
          </a:p>
          <a:p>
            <a:pPr lvl="2"/>
            <a:r>
              <a:rPr lang="en-US" dirty="0" smtClean="0"/>
              <a:t>2011 – 1.7 (with optimizations may reach 1.3)</a:t>
            </a:r>
          </a:p>
          <a:p>
            <a:pPr lvl="1"/>
            <a:r>
              <a:rPr lang="en-US" dirty="0" smtClean="0"/>
              <a:t>Google DCs</a:t>
            </a:r>
          </a:p>
          <a:p>
            <a:pPr lvl="2"/>
            <a:r>
              <a:rPr lang="en-US" dirty="0" err="1" smtClean="0"/>
              <a:t>Avg</a:t>
            </a:r>
            <a:r>
              <a:rPr lang="en-US" dirty="0" smtClean="0"/>
              <a:t> – 1.21</a:t>
            </a:r>
          </a:p>
          <a:p>
            <a:pPr lvl="2"/>
            <a:r>
              <a:rPr lang="en-US" dirty="0" smtClean="0"/>
              <a:t>Best – 1.15</a:t>
            </a:r>
          </a:p>
          <a:p>
            <a:pPr lvl="1"/>
            <a:r>
              <a:rPr lang="en-US" dirty="0" smtClean="0"/>
              <a:t>Microsoft</a:t>
            </a:r>
          </a:p>
          <a:p>
            <a:pPr lvl="2"/>
            <a:r>
              <a:rPr lang="en-US" dirty="0" smtClean="0"/>
              <a:t>Chicago – 1.22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Tech Titans Building Boom</a:t>
            </a:r>
          </a:p>
        </p:txBody>
      </p:sp>
    </p:spTree>
    <p:extLst>
      <p:ext uri="{BB962C8B-B14F-4D97-AF65-F5344CB8AC3E}">
        <p14:creationId xmlns:p14="http://schemas.microsoft.com/office/powerpoint/2010/main" val="233180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Virtualization</a:t>
            </a:r>
          </a:p>
          <a:p>
            <a:pPr lvl="1"/>
            <a:r>
              <a:rPr lang="en-US" dirty="0" smtClean="0"/>
              <a:t>DCs run at 15% of their capacity without virtualization</a:t>
            </a:r>
          </a:p>
          <a:p>
            <a:pPr lvl="1"/>
            <a:r>
              <a:rPr lang="en-US" dirty="0" smtClean="0"/>
              <a:t>DCs run at 80% with virtualization</a:t>
            </a:r>
          </a:p>
          <a:p>
            <a:pPr lvl="1"/>
            <a:endParaRPr lang="en-US" dirty="0"/>
          </a:p>
          <a:p>
            <a:r>
              <a:rPr lang="en-US" dirty="0" smtClean="0"/>
              <a:t>Other SW tools</a:t>
            </a:r>
          </a:p>
          <a:p>
            <a:pPr lvl="1"/>
            <a:r>
              <a:rPr lang="en-US" dirty="0" smtClean="0"/>
              <a:t>Power usage control</a:t>
            </a:r>
          </a:p>
          <a:p>
            <a:pPr lvl="1"/>
            <a:r>
              <a:rPr lang="en-US" dirty="0" smtClean="0"/>
              <a:t>Shared distributed data</a:t>
            </a:r>
          </a:p>
          <a:p>
            <a:pPr lvl="1"/>
            <a:r>
              <a:rPr lang="en-US" dirty="0" smtClean="0"/>
              <a:t>Handle software failures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Tech Titans Building Boom</a:t>
            </a:r>
          </a:p>
        </p:txBody>
      </p:sp>
    </p:spTree>
    <p:extLst>
      <p:ext uri="{BB962C8B-B14F-4D97-AF65-F5344CB8AC3E}">
        <p14:creationId xmlns:p14="http://schemas.microsoft.com/office/powerpoint/2010/main" val="20652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build large and efficient datacenters</a:t>
            </a:r>
          </a:p>
          <a:p>
            <a:pPr lvl="1"/>
            <a:r>
              <a:rPr lang="en-US" dirty="0" smtClean="0"/>
              <a:t>Better power efficiency</a:t>
            </a:r>
          </a:p>
          <a:p>
            <a:pPr lvl="1"/>
            <a:r>
              <a:rPr lang="en-US" dirty="0" smtClean="0"/>
              <a:t>Better cooling efficiency</a:t>
            </a:r>
          </a:p>
          <a:p>
            <a:pPr lvl="1"/>
            <a:r>
              <a:rPr lang="en-US" dirty="0" smtClean="0"/>
              <a:t>Specialized systems for datacenters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Perspective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01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smtClean="0"/>
              <a:t>Before</a:t>
            </a:r>
            <a:r>
              <a:rPr lang="en-US" dirty="0" smtClean="0"/>
              <a:t> Next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447800"/>
            <a:ext cx="84582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Finish Lab0 by Tuesday</a:t>
            </a:r>
          </a:p>
          <a:p>
            <a:endParaRPr lang="en-US" sz="2800" dirty="0"/>
          </a:p>
          <a:p>
            <a:r>
              <a:rPr lang="en-US" sz="2800" dirty="0" smtClean="0"/>
              <a:t>Fill out survey to help form groups</a:t>
            </a:r>
          </a:p>
          <a:p>
            <a:endParaRPr lang="en-US" sz="2800" dirty="0" smtClean="0"/>
          </a:p>
          <a:p>
            <a:r>
              <a:rPr lang="en-US" sz="2800" dirty="0" smtClean="0"/>
              <a:t>Create a project group </a:t>
            </a:r>
          </a:p>
          <a:p>
            <a:pPr lvl="1"/>
            <a:r>
              <a:rPr lang="en-US" sz="2400" dirty="0" smtClean="0"/>
              <a:t>Start asking questions about possible projects</a:t>
            </a:r>
          </a:p>
          <a:p>
            <a:pPr lvl="1">
              <a:buNone/>
            </a:pPr>
            <a:r>
              <a:rPr lang="en-US" sz="2000" dirty="0" smtClean="0"/>
              <a:t>	</a:t>
            </a:r>
          </a:p>
          <a:p>
            <a:r>
              <a:rPr lang="en-US" sz="2800" dirty="0" smtClean="0"/>
              <a:t>Check website for updated schedule</a:t>
            </a:r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1135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do we get bits into and out of datacenters?</a:t>
            </a:r>
            <a:endParaRPr lang="en-US" dirty="0"/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0" y="119524"/>
            <a:ext cx="7874000" cy="683305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Background: The Internet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32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1" name="Rectangle 2"/>
          <p:cNvSpPr>
            <a:spLocks noChangeArrowheads="1"/>
          </p:cNvSpPr>
          <p:nvPr/>
        </p:nvSpPr>
        <p:spPr bwMode="auto">
          <a:xfrm>
            <a:off x="7243332" y="1727200"/>
            <a:ext cx="1892300" cy="353060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40293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1564" y="771277"/>
            <a:ext cx="7394713" cy="5915769"/>
          </a:xfrm>
        </p:spPr>
        <p:txBody>
          <a:bodyPr>
            <a:normAutofit fontScale="92500"/>
          </a:bodyPr>
          <a:lstStyle/>
          <a:p>
            <a:pPr marL="0" indent="0" eaLnBrk="1" hangingPunct="1">
              <a:lnSpc>
                <a:spcPct val="80000"/>
              </a:lnSpc>
              <a:buSzPct val="75000"/>
              <a:buNone/>
            </a:pPr>
            <a:r>
              <a:rPr lang="en-US" altLang="en-US" sz="3500" dirty="0" smtClean="0">
                <a:ea typeface="ＭＳ Ｐゴシック" panose="020B0600070205080204" pitchFamily="34" charset="-128"/>
              </a:rPr>
              <a:t>Internet Protocol / Internet Protocol Stack</a:t>
            </a:r>
          </a:p>
          <a:p>
            <a:pPr marL="0" indent="0" eaLnBrk="1" hangingPunct="1">
              <a:lnSpc>
                <a:spcPct val="80000"/>
              </a:lnSpc>
              <a:buSzPct val="75000"/>
              <a:buNone/>
            </a:pPr>
            <a:endParaRPr lang="en-US" altLang="en-US" dirty="0" smtClean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buSzPct val="75000"/>
            </a:pPr>
            <a:r>
              <a:rPr lang="en-US" altLang="en-US" i="1" dirty="0" smtClean="0">
                <a:solidFill>
                  <a:srgbClr val="CC0000"/>
                </a:solidFill>
                <a:ea typeface="ＭＳ Ｐゴシック" panose="020B0600070205080204" pitchFamily="34" charset="-128"/>
              </a:rPr>
              <a:t>application:</a:t>
            </a:r>
            <a:r>
              <a:rPr lang="en-US" altLang="en-US" dirty="0" smtClean="0">
                <a:ea typeface="ＭＳ Ｐゴシック" panose="020B0600070205080204" pitchFamily="34" charset="-128"/>
              </a:rPr>
              <a:t> supporting network applications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dirty="0" smtClean="0">
                <a:ea typeface="Arial" panose="020B0604020202020204" pitchFamily="34" charset="0"/>
              </a:rPr>
              <a:t>FTP, SMTP, HTTP</a:t>
            </a:r>
          </a:p>
          <a:p>
            <a:pPr eaLnBrk="1" hangingPunct="1">
              <a:lnSpc>
                <a:spcPct val="80000"/>
              </a:lnSpc>
              <a:buSzPct val="75000"/>
            </a:pPr>
            <a:r>
              <a:rPr lang="en-US" altLang="en-US" i="1" dirty="0" smtClean="0">
                <a:solidFill>
                  <a:srgbClr val="CC0000"/>
                </a:solidFill>
                <a:ea typeface="ＭＳ Ｐゴシック" panose="020B0600070205080204" pitchFamily="34" charset="-128"/>
              </a:rPr>
              <a:t>transport:</a:t>
            </a:r>
            <a:r>
              <a:rPr lang="en-US" altLang="en-US" dirty="0" smtClean="0">
                <a:ea typeface="ＭＳ Ｐゴシック" panose="020B0600070205080204" pitchFamily="34" charset="-128"/>
              </a:rPr>
              <a:t> process-process data transfer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dirty="0" smtClean="0">
                <a:ea typeface="Arial" panose="020B0604020202020204" pitchFamily="34" charset="0"/>
              </a:rPr>
              <a:t>TCP, UDP</a:t>
            </a:r>
          </a:p>
          <a:p>
            <a:pPr eaLnBrk="1" hangingPunct="1">
              <a:lnSpc>
                <a:spcPct val="80000"/>
              </a:lnSpc>
              <a:buSzPct val="75000"/>
            </a:pPr>
            <a:r>
              <a:rPr lang="en-US" altLang="en-US" i="1" dirty="0" smtClean="0">
                <a:solidFill>
                  <a:srgbClr val="CC0000"/>
                </a:solidFill>
                <a:ea typeface="ＭＳ Ｐゴシック" panose="020B0600070205080204" pitchFamily="34" charset="-128"/>
              </a:rPr>
              <a:t>network:</a:t>
            </a:r>
            <a:r>
              <a:rPr lang="en-US" altLang="en-US" dirty="0" smtClean="0">
                <a:ea typeface="ＭＳ Ｐゴシック" panose="020B0600070205080204" pitchFamily="34" charset="-128"/>
              </a:rPr>
              <a:t> routing of datagrams from source to destination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dirty="0" smtClean="0">
                <a:ea typeface="Arial" panose="020B0604020202020204" pitchFamily="34" charset="0"/>
              </a:rPr>
              <a:t>IP, routing protocols</a:t>
            </a:r>
          </a:p>
          <a:p>
            <a:pPr eaLnBrk="1" hangingPunct="1">
              <a:lnSpc>
                <a:spcPct val="80000"/>
              </a:lnSpc>
              <a:buSzPct val="75000"/>
            </a:pPr>
            <a:r>
              <a:rPr lang="en-US" altLang="en-US" i="1" dirty="0" smtClean="0">
                <a:solidFill>
                  <a:srgbClr val="CC0000"/>
                </a:solidFill>
                <a:ea typeface="ＭＳ Ｐゴシック" panose="020B0600070205080204" pitchFamily="34" charset="-128"/>
              </a:rPr>
              <a:t>link:</a:t>
            </a:r>
            <a:r>
              <a:rPr lang="en-US" altLang="en-US" dirty="0" smtClean="0">
                <a:ea typeface="ＭＳ Ｐゴシック" panose="020B0600070205080204" pitchFamily="34" charset="-128"/>
              </a:rPr>
              <a:t> data transfer between neighboring  network elements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dirty="0" smtClean="0">
                <a:ea typeface="Arial" panose="020B0604020202020204" pitchFamily="34" charset="0"/>
              </a:rPr>
              <a:t>Ethernet, 802.111 (</a:t>
            </a:r>
            <a:r>
              <a:rPr lang="en-US" altLang="en-US" dirty="0" err="1" smtClean="0">
                <a:ea typeface="Arial" panose="020B0604020202020204" pitchFamily="34" charset="0"/>
              </a:rPr>
              <a:t>WiFi</a:t>
            </a:r>
            <a:r>
              <a:rPr lang="en-US" altLang="en-US" dirty="0" smtClean="0">
                <a:ea typeface="Arial" panose="020B0604020202020204" pitchFamily="34" charset="0"/>
              </a:rPr>
              <a:t>), PPP</a:t>
            </a:r>
          </a:p>
          <a:p>
            <a:pPr eaLnBrk="1" hangingPunct="1">
              <a:lnSpc>
                <a:spcPct val="80000"/>
              </a:lnSpc>
              <a:buSzPct val="75000"/>
            </a:pPr>
            <a:r>
              <a:rPr lang="en-US" altLang="en-US" i="1" dirty="0" smtClean="0">
                <a:solidFill>
                  <a:srgbClr val="CC0000"/>
                </a:solidFill>
                <a:ea typeface="ＭＳ Ｐゴシック" panose="020B0600070205080204" pitchFamily="34" charset="-128"/>
              </a:rPr>
              <a:t>physical:</a:t>
            </a:r>
            <a:r>
              <a:rPr lang="en-US" altLang="en-US" dirty="0" smtClean="0">
                <a:ea typeface="ＭＳ Ｐゴシック" panose="020B0600070205080204" pitchFamily="34" charset="-128"/>
              </a:rPr>
              <a:t> bits </a:t>
            </a:r>
            <a:r>
              <a:rPr lang="ja-JP" altLang="en-US" dirty="0" smtClean="0">
                <a:ea typeface="ＭＳ Ｐゴシック" panose="020B0600070205080204" pitchFamily="34" charset="-128"/>
              </a:rPr>
              <a:t>“</a:t>
            </a:r>
            <a:r>
              <a:rPr lang="en-US" altLang="ja-JP" dirty="0" smtClean="0">
                <a:ea typeface="ＭＳ Ｐゴシック" panose="020B0600070205080204" pitchFamily="34" charset="-128"/>
              </a:rPr>
              <a:t>on the wire</a:t>
            </a:r>
            <a:r>
              <a:rPr lang="ja-JP" altLang="en-US" dirty="0" smtClean="0">
                <a:ea typeface="ＭＳ Ｐゴシック" panose="020B0600070205080204" pitchFamily="34" charset="-128"/>
              </a:rPr>
              <a:t>”</a:t>
            </a:r>
            <a:endParaRPr lang="en-US" altLang="ja-JP" dirty="0" smtClean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endParaRPr lang="en-US" altLang="en-US" dirty="0" smtClean="0">
              <a:ea typeface="ＭＳ Ｐゴシック" panose="020B0600070205080204" pitchFamily="34" charset="-128"/>
            </a:endParaRPr>
          </a:p>
        </p:txBody>
      </p:sp>
      <p:sp>
        <p:nvSpPr>
          <p:cNvPr id="140294" name="Rectangle 6"/>
          <p:cNvSpPr>
            <a:spLocks noChangeArrowheads="1"/>
          </p:cNvSpPr>
          <p:nvPr/>
        </p:nvSpPr>
        <p:spPr bwMode="auto">
          <a:xfrm>
            <a:off x="7125857" y="1824038"/>
            <a:ext cx="1892300" cy="35306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40295" name="Text Box 7"/>
          <p:cNvSpPr txBox="1">
            <a:spLocks noChangeArrowheads="1"/>
          </p:cNvSpPr>
          <p:nvPr/>
        </p:nvSpPr>
        <p:spPr bwMode="auto">
          <a:xfrm>
            <a:off x="7230632" y="1920875"/>
            <a:ext cx="164465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/>
              <a:t>application</a:t>
            </a:r>
          </a:p>
          <a:p>
            <a:pPr algn="ctr"/>
            <a:endParaRPr lang="en-US" altLang="en-US"/>
          </a:p>
          <a:p>
            <a:pPr algn="ctr"/>
            <a:r>
              <a:rPr lang="en-US" altLang="en-US"/>
              <a:t>transport</a:t>
            </a:r>
          </a:p>
          <a:p>
            <a:pPr algn="ctr"/>
            <a:endParaRPr lang="en-US" altLang="en-US"/>
          </a:p>
          <a:p>
            <a:pPr algn="ctr"/>
            <a:r>
              <a:rPr lang="en-US" altLang="en-US"/>
              <a:t>network</a:t>
            </a:r>
          </a:p>
          <a:p>
            <a:pPr algn="ctr"/>
            <a:endParaRPr lang="en-US" altLang="en-US"/>
          </a:p>
          <a:p>
            <a:pPr algn="ctr"/>
            <a:r>
              <a:rPr lang="en-US" altLang="en-US"/>
              <a:t>link</a:t>
            </a:r>
          </a:p>
          <a:p>
            <a:pPr algn="ctr"/>
            <a:endParaRPr lang="en-US" altLang="en-US"/>
          </a:p>
          <a:p>
            <a:pPr algn="ctr"/>
            <a:r>
              <a:rPr lang="en-US" altLang="en-US"/>
              <a:t>physical</a:t>
            </a:r>
          </a:p>
        </p:txBody>
      </p:sp>
      <p:sp>
        <p:nvSpPr>
          <p:cNvPr id="140296" name="Line 8"/>
          <p:cNvSpPr>
            <a:spLocks noChangeShapeType="1"/>
          </p:cNvSpPr>
          <p:nvPr/>
        </p:nvSpPr>
        <p:spPr bwMode="auto">
          <a:xfrm>
            <a:off x="7119507" y="2516188"/>
            <a:ext cx="18859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297" name="Line 9"/>
          <p:cNvSpPr>
            <a:spLocks noChangeShapeType="1"/>
          </p:cNvSpPr>
          <p:nvPr/>
        </p:nvSpPr>
        <p:spPr bwMode="auto">
          <a:xfrm>
            <a:off x="7119507" y="3221038"/>
            <a:ext cx="18859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298" name="Line 10"/>
          <p:cNvSpPr>
            <a:spLocks noChangeShapeType="1"/>
          </p:cNvSpPr>
          <p:nvPr/>
        </p:nvSpPr>
        <p:spPr bwMode="auto">
          <a:xfrm>
            <a:off x="7119507" y="3932238"/>
            <a:ext cx="18859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299" name="Line 11"/>
          <p:cNvSpPr>
            <a:spLocks noChangeShapeType="1"/>
          </p:cNvSpPr>
          <p:nvPr/>
        </p:nvSpPr>
        <p:spPr bwMode="auto">
          <a:xfrm>
            <a:off x="7119507" y="4643438"/>
            <a:ext cx="18859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0" y="119524"/>
            <a:ext cx="7874000" cy="683305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Background: The Internet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56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7" name="Freeform 99"/>
          <p:cNvSpPr>
            <a:spLocks/>
          </p:cNvSpPr>
          <p:nvPr/>
        </p:nvSpPr>
        <p:spPr bwMode="auto">
          <a:xfrm>
            <a:off x="6978650" y="4657008"/>
            <a:ext cx="655638" cy="1135063"/>
          </a:xfrm>
          <a:custGeom>
            <a:avLst/>
            <a:gdLst>
              <a:gd name="T0" fmla="*/ 2147483647 w 413"/>
              <a:gd name="T1" fmla="*/ 2147483647 h 715"/>
              <a:gd name="T2" fmla="*/ 2147483647 w 413"/>
              <a:gd name="T3" fmla="*/ 0 h 715"/>
              <a:gd name="T4" fmla="*/ 0 w 413"/>
              <a:gd name="T5" fmla="*/ 2147483647 h 715"/>
              <a:gd name="T6" fmla="*/ 2147483647 w 413"/>
              <a:gd name="T7" fmla="*/ 2147483647 h 715"/>
              <a:gd name="T8" fmla="*/ 2147483647 w 413"/>
              <a:gd name="T9" fmla="*/ 2147483647 h 7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13"/>
              <a:gd name="T16" fmla="*/ 0 h 715"/>
              <a:gd name="T17" fmla="*/ 413 w 413"/>
              <a:gd name="T18" fmla="*/ 715 h 71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13" h="715">
                <a:moveTo>
                  <a:pt x="413" y="570"/>
                </a:moveTo>
                <a:lnTo>
                  <a:pt x="9" y="0"/>
                </a:lnTo>
                <a:lnTo>
                  <a:pt x="0" y="604"/>
                </a:lnTo>
                <a:lnTo>
                  <a:pt x="397" y="715"/>
                </a:lnTo>
                <a:lnTo>
                  <a:pt x="413" y="570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388" name="Freeform 3"/>
          <p:cNvSpPr>
            <a:spLocks/>
          </p:cNvSpPr>
          <p:nvPr/>
        </p:nvSpPr>
        <p:spPr bwMode="auto">
          <a:xfrm>
            <a:off x="7129463" y="2747246"/>
            <a:ext cx="638175" cy="852487"/>
          </a:xfrm>
          <a:custGeom>
            <a:avLst/>
            <a:gdLst>
              <a:gd name="T0" fmla="*/ 2147483647 w 402"/>
              <a:gd name="T1" fmla="*/ 2147483647 h 537"/>
              <a:gd name="T2" fmla="*/ 2147483647 w 402"/>
              <a:gd name="T3" fmla="*/ 0 h 537"/>
              <a:gd name="T4" fmla="*/ 0 w 402"/>
              <a:gd name="T5" fmla="*/ 2147483647 h 537"/>
              <a:gd name="T6" fmla="*/ 2147483647 w 402"/>
              <a:gd name="T7" fmla="*/ 2147483647 h 537"/>
              <a:gd name="T8" fmla="*/ 2147483647 w 402"/>
              <a:gd name="T9" fmla="*/ 2147483647 h 5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2"/>
              <a:gd name="T16" fmla="*/ 0 h 537"/>
              <a:gd name="T17" fmla="*/ 402 w 402"/>
              <a:gd name="T18" fmla="*/ 537 h 53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2" h="537">
                <a:moveTo>
                  <a:pt x="402" y="363"/>
                </a:moveTo>
                <a:lnTo>
                  <a:pt x="28" y="0"/>
                </a:lnTo>
                <a:lnTo>
                  <a:pt x="0" y="470"/>
                </a:lnTo>
                <a:lnTo>
                  <a:pt x="242" y="537"/>
                </a:lnTo>
                <a:lnTo>
                  <a:pt x="402" y="363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44389" name="Group 180"/>
          <p:cNvGrpSpPr>
            <a:grpSpLocks/>
          </p:cNvGrpSpPr>
          <p:nvPr/>
        </p:nvGrpSpPr>
        <p:grpSpPr bwMode="auto">
          <a:xfrm>
            <a:off x="7329488" y="3255246"/>
            <a:ext cx="1052512" cy="355600"/>
            <a:chOff x="4410" y="1365"/>
            <a:chExt cx="663" cy="224"/>
          </a:xfrm>
        </p:grpSpPr>
        <p:sp>
          <p:nvSpPr>
            <p:cNvPr id="144523" name="Rectangle 181"/>
            <p:cNvSpPr>
              <a:spLocks noChangeArrowheads="1"/>
            </p:cNvSpPr>
            <p:nvPr/>
          </p:nvSpPr>
          <p:spPr bwMode="auto">
            <a:xfrm>
              <a:off x="4410" y="1500"/>
              <a:ext cx="495" cy="87"/>
            </a:xfrm>
            <a:prstGeom prst="rect">
              <a:avLst/>
            </a:prstGeom>
            <a:gradFill rotWithShape="1">
              <a:gsLst>
                <a:gs pos="0">
                  <a:srgbClr val="009999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524" name="AutoShape 182"/>
            <p:cNvSpPr>
              <a:spLocks noChangeArrowheads="1"/>
            </p:cNvSpPr>
            <p:nvPr/>
          </p:nvSpPr>
          <p:spPr bwMode="auto">
            <a:xfrm>
              <a:off x="4410" y="1368"/>
              <a:ext cx="663" cy="135"/>
            </a:xfrm>
            <a:prstGeom prst="parallelogram">
              <a:avLst>
                <a:gd name="adj" fmla="val 122778"/>
              </a:avLst>
            </a:prstGeom>
            <a:gradFill rotWithShape="1">
              <a:gsLst>
                <a:gs pos="0">
                  <a:srgbClr val="009999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525" name="Freeform 183"/>
            <p:cNvSpPr>
              <a:spLocks/>
            </p:cNvSpPr>
            <p:nvPr/>
          </p:nvSpPr>
          <p:spPr bwMode="auto">
            <a:xfrm>
              <a:off x="4904" y="1365"/>
              <a:ext cx="169" cy="224"/>
            </a:xfrm>
            <a:custGeom>
              <a:avLst/>
              <a:gdLst>
                <a:gd name="T0" fmla="*/ 0 w 169"/>
                <a:gd name="T1" fmla="*/ 138 h 224"/>
                <a:gd name="T2" fmla="*/ 0 w 169"/>
                <a:gd name="T3" fmla="*/ 224 h 224"/>
                <a:gd name="T4" fmla="*/ 169 w 169"/>
                <a:gd name="T5" fmla="*/ 77 h 224"/>
                <a:gd name="T6" fmla="*/ 169 w 169"/>
                <a:gd name="T7" fmla="*/ 0 h 224"/>
                <a:gd name="T8" fmla="*/ 0 w 169"/>
                <a:gd name="T9" fmla="*/ 138 h 2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9"/>
                <a:gd name="T16" fmla="*/ 0 h 224"/>
                <a:gd name="T17" fmla="*/ 169 w 169"/>
                <a:gd name="T18" fmla="*/ 224 h 2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9" h="224">
                  <a:moveTo>
                    <a:pt x="0" y="138"/>
                  </a:moveTo>
                  <a:lnTo>
                    <a:pt x="0" y="224"/>
                  </a:lnTo>
                  <a:lnTo>
                    <a:pt x="169" y="77"/>
                  </a:lnTo>
                  <a:lnTo>
                    <a:pt x="169" y="0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rgbClr val="BBE0E3"/>
            </a:solidFill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526" name="Freeform 184"/>
            <p:cNvSpPr>
              <a:spLocks/>
            </p:cNvSpPr>
            <p:nvPr/>
          </p:nvSpPr>
          <p:spPr bwMode="auto">
            <a:xfrm>
              <a:off x="4475" y="1395"/>
              <a:ext cx="506" cy="80"/>
            </a:xfrm>
            <a:custGeom>
              <a:avLst/>
              <a:gdLst>
                <a:gd name="T0" fmla="*/ 0 w 280"/>
                <a:gd name="T1" fmla="*/ 693 h 63"/>
                <a:gd name="T2" fmla="*/ 13798 w 280"/>
                <a:gd name="T3" fmla="*/ 674 h 63"/>
                <a:gd name="T4" fmla="*/ 81432 w 280"/>
                <a:gd name="T5" fmla="*/ 0 h 63"/>
                <a:gd name="T6" fmla="*/ 103965 w 280"/>
                <a:gd name="T7" fmla="*/ 0 h 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0"/>
                <a:gd name="T13" fmla="*/ 0 h 63"/>
                <a:gd name="T14" fmla="*/ 280 w 280"/>
                <a:gd name="T15" fmla="*/ 63 h 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0" h="63">
                  <a:moveTo>
                    <a:pt x="0" y="63"/>
                  </a:moveTo>
                  <a:lnTo>
                    <a:pt x="37" y="62"/>
                  </a:lnTo>
                  <a:lnTo>
                    <a:pt x="219" y="0"/>
                  </a:lnTo>
                  <a:lnTo>
                    <a:pt x="280" y="0"/>
                  </a:ln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4527" name="Freeform 185"/>
            <p:cNvSpPr>
              <a:spLocks/>
            </p:cNvSpPr>
            <p:nvPr/>
          </p:nvSpPr>
          <p:spPr bwMode="auto">
            <a:xfrm>
              <a:off x="4593" y="1391"/>
              <a:ext cx="293" cy="93"/>
            </a:xfrm>
            <a:custGeom>
              <a:avLst/>
              <a:gdLst>
                <a:gd name="T0" fmla="*/ 0 w 293"/>
                <a:gd name="T1" fmla="*/ 0 h 93"/>
                <a:gd name="T2" fmla="*/ 67 w 293"/>
                <a:gd name="T3" fmla="*/ 1 h 93"/>
                <a:gd name="T4" fmla="*/ 195 w 293"/>
                <a:gd name="T5" fmla="*/ 93 h 93"/>
                <a:gd name="T6" fmla="*/ 293 w 293"/>
                <a:gd name="T7" fmla="*/ 93 h 9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3"/>
                <a:gd name="T13" fmla="*/ 0 h 93"/>
                <a:gd name="T14" fmla="*/ 293 w 293"/>
                <a:gd name="T15" fmla="*/ 93 h 9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3" h="93">
                  <a:moveTo>
                    <a:pt x="0" y="0"/>
                  </a:moveTo>
                  <a:lnTo>
                    <a:pt x="67" y="1"/>
                  </a:lnTo>
                  <a:lnTo>
                    <a:pt x="195" y="93"/>
                  </a:lnTo>
                  <a:lnTo>
                    <a:pt x="293" y="93"/>
                  </a:ln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144390" name="Group 170"/>
          <p:cNvGrpSpPr>
            <a:grpSpLocks/>
          </p:cNvGrpSpPr>
          <p:nvPr/>
        </p:nvGrpSpPr>
        <p:grpSpPr bwMode="auto">
          <a:xfrm>
            <a:off x="7392988" y="5514258"/>
            <a:ext cx="881062" cy="422275"/>
            <a:chOff x="2356" y="1300"/>
            <a:chExt cx="555" cy="194"/>
          </a:xfrm>
        </p:grpSpPr>
        <p:sp>
          <p:nvSpPr>
            <p:cNvPr id="144515" name="Oval 407"/>
            <p:cNvSpPr>
              <a:spLocks noChangeArrowheads="1"/>
            </p:cNvSpPr>
            <p:nvPr/>
          </p:nvSpPr>
          <p:spPr bwMode="auto">
            <a:xfrm>
              <a:off x="2357" y="1385"/>
              <a:ext cx="551" cy="109"/>
            </a:xfrm>
            <a:prstGeom prst="ellipse">
              <a:avLst/>
            </a:prstGeom>
            <a:gradFill rotWithShape="1">
              <a:gsLst>
                <a:gs pos="0">
                  <a:srgbClr val="009999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44516" name="Rectangle 410"/>
            <p:cNvSpPr>
              <a:spLocks noChangeArrowheads="1"/>
            </p:cNvSpPr>
            <p:nvPr/>
          </p:nvSpPr>
          <p:spPr bwMode="auto">
            <a:xfrm>
              <a:off x="2357" y="1374"/>
              <a:ext cx="554" cy="66"/>
            </a:xfrm>
            <a:prstGeom prst="rect">
              <a:avLst/>
            </a:prstGeom>
            <a:gradFill rotWithShape="1">
              <a:gsLst>
                <a:gs pos="0">
                  <a:srgbClr val="009999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44517" name="Oval 411"/>
            <p:cNvSpPr>
              <a:spLocks noChangeArrowheads="1"/>
            </p:cNvSpPr>
            <p:nvPr/>
          </p:nvSpPr>
          <p:spPr bwMode="auto">
            <a:xfrm>
              <a:off x="2356" y="1300"/>
              <a:ext cx="551" cy="127"/>
            </a:xfrm>
            <a:prstGeom prst="ellipse">
              <a:avLst/>
            </a:prstGeom>
            <a:gradFill rotWithShape="1">
              <a:gsLst>
                <a:gs pos="0">
                  <a:srgbClr val="009999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</a:endParaRPr>
            </a:p>
          </p:txBody>
        </p:sp>
        <p:grpSp>
          <p:nvGrpSpPr>
            <p:cNvPr id="144518" name="Group 174"/>
            <p:cNvGrpSpPr>
              <a:grpSpLocks/>
            </p:cNvGrpSpPr>
            <p:nvPr/>
          </p:nvGrpSpPr>
          <p:grpSpPr bwMode="auto">
            <a:xfrm>
              <a:off x="2468" y="1332"/>
              <a:ext cx="310" cy="60"/>
              <a:chOff x="2468" y="1332"/>
              <a:chExt cx="310" cy="60"/>
            </a:xfrm>
          </p:grpSpPr>
          <p:sp>
            <p:nvSpPr>
              <p:cNvPr id="144521" name="Freeform 175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28575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522" name="Freeform 176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28575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4519" name="Line 177"/>
            <p:cNvSpPr>
              <a:spLocks noChangeShapeType="1"/>
            </p:cNvSpPr>
            <p:nvPr/>
          </p:nvSpPr>
          <p:spPr bwMode="auto">
            <a:xfrm>
              <a:off x="2357" y="1361"/>
              <a:ext cx="0" cy="8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520" name="Line 178"/>
            <p:cNvSpPr>
              <a:spLocks noChangeShapeType="1"/>
            </p:cNvSpPr>
            <p:nvPr/>
          </p:nvSpPr>
          <p:spPr bwMode="auto">
            <a:xfrm>
              <a:off x="2907" y="1363"/>
              <a:ext cx="0" cy="8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4391" name="Freeform 2"/>
          <p:cNvSpPr>
            <a:spLocks/>
          </p:cNvSpPr>
          <p:nvPr/>
        </p:nvSpPr>
        <p:spPr bwMode="auto">
          <a:xfrm>
            <a:off x="3817938" y="1948733"/>
            <a:ext cx="4048125" cy="3833813"/>
          </a:xfrm>
          <a:custGeom>
            <a:avLst/>
            <a:gdLst>
              <a:gd name="T0" fmla="*/ 2147483647 w 2550"/>
              <a:gd name="T1" fmla="*/ 0 h 2415"/>
              <a:gd name="T2" fmla="*/ 2147483647 w 2550"/>
              <a:gd name="T3" fmla="*/ 0 h 2415"/>
              <a:gd name="T4" fmla="*/ 2147483647 w 2550"/>
              <a:gd name="T5" fmla="*/ 2147483647 h 2415"/>
              <a:gd name="T6" fmla="*/ 0 w 2550"/>
              <a:gd name="T7" fmla="*/ 2147483647 h 2415"/>
              <a:gd name="T8" fmla="*/ 0 60000 65536"/>
              <a:gd name="T9" fmla="*/ 0 60000 65536"/>
              <a:gd name="T10" fmla="*/ 0 60000 65536"/>
              <a:gd name="T11" fmla="*/ 0 60000 65536"/>
              <a:gd name="T12" fmla="*/ 0 w 2550"/>
              <a:gd name="T13" fmla="*/ 0 h 2415"/>
              <a:gd name="T14" fmla="*/ 2550 w 2550"/>
              <a:gd name="T15" fmla="*/ 2415 h 241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550" h="2415">
                <a:moveTo>
                  <a:pt x="592" y="0"/>
                </a:moveTo>
                <a:lnTo>
                  <a:pt x="2544" y="0"/>
                </a:lnTo>
                <a:lnTo>
                  <a:pt x="2550" y="2415"/>
                </a:lnTo>
                <a:lnTo>
                  <a:pt x="0" y="2415"/>
                </a:lnTo>
              </a:path>
            </a:pathLst>
          </a:cu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392" name="Text Box 8"/>
          <p:cNvSpPr txBox="1">
            <a:spLocks noChangeArrowheads="1"/>
          </p:cNvSpPr>
          <p:nvPr/>
        </p:nvSpPr>
        <p:spPr bwMode="auto">
          <a:xfrm>
            <a:off x="2716213" y="597548"/>
            <a:ext cx="1100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i="1">
                <a:solidFill>
                  <a:srgbClr val="000099"/>
                </a:solidFill>
              </a:rPr>
              <a:t>source</a:t>
            </a:r>
          </a:p>
        </p:txBody>
      </p:sp>
      <p:sp>
        <p:nvSpPr>
          <p:cNvPr id="144393" name="Freeform 10"/>
          <p:cNvSpPr>
            <a:spLocks/>
          </p:cNvSpPr>
          <p:nvPr/>
        </p:nvSpPr>
        <p:spPr bwMode="auto">
          <a:xfrm>
            <a:off x="3868738" y="1151808"/>
            <a:ext cx="360362" cy="1577975"/>
          </a:xfrm>
          <a:custGeom>
            <a:avLst/>
            <a:gdLst>
              <a:gd name="T0" fmla="*/ 2147483647 w 267"/>
              <a:gd name="T1" fmla="*/ 2147483647 h 1186"/>
              <a:gd name="T2" fmla="*/ 0 w 267"/>
              <a:gd name="T3" fmla="*/ 0 h 1186"/>
              <a:gd name="T4" fmla="*/ 0 w 267"/>
              <a:gd name="T5" fmla="*/ 2147483647 h 1186"/>
              <a:gd name="T6" fmla="*/ 2147483647 w 267"/>
              <a:gd name="T7" fmla="*/ 2147483647 h 1186"/>
              <a:gd name="T8" fmla="*/ 2147483647 w 267"/>
              <a:gd name="T9" fmla="*/ 2147483647 h 118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7"/>
              <a:gd name="T16" fmla="*/ 0 h 1186"/>
              <a:gd name="T17" fmla="*/ 267 w 267"/>
              <a:gd name="T18" fmla="*/ 1186 h 118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7" h="1186">
                <a:moveTo>
                  <a:pt x="254" y="466"/>
                </a:moveTo>
                <a:lnTo>
                  <a:pt x="0" y="0"/>
                </a:lnTo>
                <a:lnTo>
                  <a:pt x="0" y="1186"/>
                </a:lnTo>
                <a:lnTo>
                  <a:pt x="267" y="652"/>
                </a:lnTo>
                <a:lnTo>
                  <a:pt x="254" y="466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394" name="Rectangle 23"/>
          <p:cNvSpPr>
            <a:spLocks noChangeArrowheads="1"/>
          </p:cNvSpPr>
          <p:nvPr/>
        </p:nvSpPr>
        <p:spPr bwMode="auto">
          <a:xfrm>
            <a:off x="2644775" y="1161333"/>
            <a:ext cx="1296988" cy="1546225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44395" name="Rectangle 24"/>
          <p:cNvSpPr>
            <a:spLocks noChangeArrowheads="1"/>
          </p:cNvSpPr>
          <p:nvPr/>
        </p:nvSpPr>
        <p:spPr bwMode="auto">
          <a:xfrm>
            <a:off x="2597150" y="1232771"/>
            <a:ext cx="1273175" cy="15367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44396" name="Line 25"/>
          <p:cNvSpPr>
            <a:spLocks noChangeShapeType="1"/>
          </p:cNvSpPr>
          <p:nvPr/>
        </p:nvSpPr>
        <p:spPr bwMode="auto">
          <a:xfrm>
            <a:off x="2597150" y="1550271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397" name="Text Box 26"/>
          <p:cNvSpPr txBox="1">
            <a:spLocks noChangeArrowheads="1"/>
          </p:cNvSpPr>
          <p:nvPr/>
        </p:nvSpPr>
        <p:spPr bwMode="auto">
          <a:xfrm>
            <a:off x="2554288" y="1199433"/>
            <a:ext cx="13176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en-US" sz="1800"/>
              <a:t>application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transport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network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link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physical</a:t>
            </a:r>
          </a:p>
        </p:txBody>
      </p:sp>
      <p:sp>
        <p:nvSpPr>
          <p:cNvPr id="144398" name="Line 27"/>
          <p:cNvSpPr>
            <a:spLocks noChangeShapeType="1"/>
          </p:cNvSpPr>
          <p:nvPr/>
        </p:nvSpPr>
        <p:spPr bwMode="auto">
          <a:xfrm>
            <a:off x="2605088" y="1870946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399" name="Line 28"/>
          <p:cNvSpPr>
            <a:spLocks noChangeShapeType="1"/>
          </p:cNvSpPr>
          <p:nvPr/>
        </p:nvSpPr>
        <p:spPr bwMode="auto">
          <a:xfrm>
            <a:off x="2609850" y="2151933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400" name="Line 29"/>
          <p:cNvSpPr>
            <a:spLocks noChangeShapeType="1"/>
          </p:cNvSpPr>
          <p:nvPr/>
        </p:nvSpPr>
        <p:spPr bwMode="auto">
          <a:xfrm>
            <a:off x="2609850" y="2428158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39"/>
          <p:cNvGrpSpPr>
            <a:grpSpLocks/>
          </p:cNvGrpSpPr>
          <p:nvPr/>
        </p:nvGrpSpPr>
        <p:grpSpPr bwMode="auto">
          <a:xfrm>
            <a:off x="1219200" y="1869358"/>
            <a:ext cx="1208088" cy="303213"/>
            <a:chOff x="501" y="1990"/>
            <a:chExt cx="761" cy="191"/>
          </a:xfrm>
        </p:grpSpPr>
        <p:sp>
          <p:nvSpPr>
            <p:cNvPr id="144509" name="Rectangle 40"/>
            <p:cNvSpPr>
              <a:spLocks noChangeArrowheads="1"/>
            </p:cNvSpPr>
            <p:nvPr/>
          </p:nvSpPr>
          <p:spPr bwMode="auto">
            <a:xfrm>
              <a:off x="501" y="2007"/>
              <a:ext cx="682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510" name="Rectangle 41"/>
            <p:cNvSpPr>
              <a:spLocks noChangeArrowheads="1"/>
            </p:cNvSpPr>
            <p:nvPr/>
          </p:nvSpPr>
          <p:spPr bwMode="auto">
            <a:xfrm>
              <a:off x="704" y="1990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400"/>
                <a:t>H</a:t>
              </a:r>
              <a:r>
                <a:rPr lang="en-US" altLang="en-US" sz="1800" baseline="-25000"/>
                <a:t>t</a:t>
              </a:r>
            </a:p>
          </p:txBody>
        </p:sp>
        <p:sp>
          <p:nvSpPr>
            <p:cNvPr id="144511" name="Rectangle 42"/>
            <p:cNvSpPr>
              <a:spLocks noChangeArrowheads="1"/>
            </p:cNvSpPr>
            <p:nvPr/>
          </p:nvSpPr>
          <p:spPr bwMode="auto">
            <a:xfrm>
              <a:off x="518" y="1990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400"/>
                <a:t>H</a:t>
              </a:r>
              <a:r>
                <a:rPr lang="en-US" altLang="en-US" sz="1800" baseline="-25000"/>
                <a:t>n</a:t>
              </a:r>
            </a:p>
          </p:txBody>
        </p:sp>
        <p:sp>
          <p:nvSpPr>
            <p:cNvPr id="144512" name="Rectangle 43"/>
            <p:cNvSpPr>
              <a:spLocks noChangeArrowheads="1"/>
            </p:cNvSpPr>
            <p:nvPr/>
          </p:nvSpPr>
          <p:spPr bwMode="auto">
            <a:xfrm>
              <a:off x="834" y="1991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400"/>
                <a:t>M</a:t>
              </a:r>
            </a:p>
          </p:txBody>
        </p:sp>
        <p:sp>
          <p:nvSpPr>
            <p:cNvPr id="144513" name="Line 44"/>
            <p:cNvSpPr>
              <a:spLocks noChangeShapeType="1"/>
            </p:cNvSpPr>
            <p:nvPr/>
          </p:nvSpPr>
          <p:spPr bwMode="auto">
            <a:xfrm>
              <a:off x="688" y="2013"/>
              <a:ext cx="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514" name="Line 45"/>
            <p:cNvSpPr>
              <a:spLocks noChangeShapeType="1"/>
            </p:cNvSpPr>
            <p:nvPr/>
          </p:nvSpPr>
          <p:spPr bwMode="auto">
            <a:xfrm>
              <a:off x="880" y="2010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645" name="Text Box 5"/>
          <p:cNvSpPr txBox="1">
            <a:spLocks noChangeArrowheads="1"/>
          </p:cNvSpPr>
          <p:nvPr/>
        </p:nvSpPr>
        <p:spPr bwMode="auto">
          <a:xfrm>
            <a:off x="395288" y="1497883"/>
            <a:ext cx="9636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>
                <a:solidFill>
                  <a:srgbClr val="CC0000"/>
                </a:solidFill>
              </a:rPr>
              <a:t>segment</a:t>
            </a:r>
          </a:p>
        </p:txBody>
      </p:sp>
      <p:grpSp>
        <p:nvGrpSpPr>
          <p:cNvPr id="6" name="Group 178"/>
          <p:cNvGrpSpPr>
            <a:grpSpLocks/>
          </p:cNvGrpSpPr>
          <p:nvPr/>
        </p:nvGrpSpPr>
        <p:grpSpPr bwMode="auto">
          <a:xfrm>
            <a:off x="1533525" y="1534396"/>
            <a:ext cx="301625" cy="292100"/>
            <a:chOff x="1962" y="2058"/>
            <a:chExt cx="190" cy="184"/>
          </a:xfrm>
        </p:grpSpPr>
        <p:sp>
          <p:nvSpPr>
            <p:cNvPr id="144507" name="Rectangle 47"/>
            <p:cNvSpPr>
              <a:spLocks noChangeArrowheads="1"/>
            </p:cNvSpPr>
            <p:nvPr/>
          </p:nvSpPr>
          <p:spPr bwMode="auto">
            <a:xfrm>
              <a:off x="1962" y="2075"/>
              <a:ext cx="177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508" name="Rectangle 48"/>
            <p:cNvSpPr>
              <a:spLocks noChangeArrowheads="1"/>
            </p:cNvSpPr>
            <p:nvPr/>
          </p:nvSpPr>
          <p:spPr bwMode="auto">
            <a:xfrm>
              <a:off x="1965" y="2058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400"/>
                <a:t>H</a:t>
              </a:r>
              <a:r>
                <a:rPr lang="en-US" altLang="en-US" sz="1800" baseline="-25000"/>
                <a:t>t</a:t>
              </a:r>
            </a:p>
          </p:txBody>
        </p:sp>
      </p:grpSp>
      <p:sp>
        <p:nvSpPr>
          <p:cNvPr id="112644" name="Text Box 4"/>
          <p:cNvSpPr txBox="1">
            <a:spLocks noChangeArrowheads="1"/>
          </p:cNvSpPr>
          <p:nvPr/>
        </p:nvSpPr>
        <p:spPr bwMode="auto">
          <a:xfrm>
            <a:off x="195263" y="1837608"/>
            <a:ext cx="10429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>
                <a:solidFill>
                  <a:srgbClr val="CC0000"/>
                </a:solidFill>
              </a:rPr>
              <a:t>datagram</a:t>
            </a:r>
          </a:p>
        </p:txBody>
      </p:sp>
      <p:sp>
        <p:nvSpPr>
          <p:cNvPr id="144405" name="Text Box 54"/>
          <p:cNvSpPr txBox="1">
            <a:spLocks noChangeArrowheads="1"/>
          </p:cNvSpPr>
          <p:nvPr/>
        </p:nvSpPr>
        <p:spPr bwMode="auto">
          <a:xfrm>
            <a:off x="1547813" y="4658596"/>
            <a:ext cx="1412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i="1">
                <a:solidFill>
                  <a:srgbClr val="000099"/>
                </a:solidFill>
              </a:rPr>
              <a:t>destination</a:t>
            </a:r>
          </a:p>
        </p:txBody>
      </p:sp>
      <p:sp>
        <p:nvSpPr>
          <p:cNvPr id="144406" name="Freeform 56"/>
          <p:cNvSpPr>
            <a:spLocks/>
          </p:cNvSpPr>
          <p:nvPr/>
        </p:nvSpPr>
        <p:spPr bwMode="auto">
          <a:xfrm>
            <a:off x="2979738" y="5041183"/>
            <a:ext cx="360362" cy="1577975"/>
          </a:xfrm>
          <a:custGeom>
            <a:avLst/>
            <a:gdLst>
              <a:gd name="T0" fmla="*/ 2147483647 w 267"/>
              <a:gd name="T1" fmla="*/ 2147483647 h 1186"/>
              <a:gd name="T2" fmla="*/ 0 w 267"/>
              <a:gd name="T3" fmla="*/ 0 h 1186"/>
              <a:gd name="T4" fmla="*/ 0 w 267"/>
              <a:gd name="T5" fmla="*/ 2147483647 h 1186"/>
              <a:gd name="T6" fmla="*/ 2147483647 w 267"/>
              <a:gd name="T7" fmla="*/ 2147483647 h 1186"/>
              <a:gd name="T8" fmla="*/ 2147483647 w 267"/>
              <a:gd name="T9" fmla="*/ 2147483647 h 118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7"/>
              <a:gd name="T16" fmla="*/ 0 h 1186"/>
              <a:gd name="T17" fmla="*/ 267 w 267"/>
              <a:gd name="T18" fmla="*/ 1186 h 118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7" h="1186">
                <a:moveTo>
                  <a:pt x="254" y="466"/>
                </a:moveTo>
                <a:lnTo>
                  <a:pt x="0" y="0"/>
                </a:lnTo>
                <a:lnTo>
                  <a:pt x="0" y="1186"/>
                </a:lnTo>
                <a:lnTo>
                  <a:pt x="267" y="652"/>
                </a:lnTo>
                <a:lnTo>
                  <a:pt x="254" y="466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407" name="Rectangle 57"/>
          <p:cNvSpPr>
            <a:spLocks noChangeArrowheads="1"/>
          </p:cNvSpPr>
          <p:nvPr/>
        </p:nvSpPr>
        <p:spPr bwMode="auto">
          <a:xfrm>
            <a:off x="1755775" y="5047533"/>
            <a:ext cx="1296988" cy="1546225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44408" name="Rectangle 58"/>
          <p:cNvSpPr>
            <a:spLocks noChangeArrowheads="1"/>
          </p:cNvSpPr>
          <p:nvPr/>
        </p:nvSpPr>
        <p:spPr bwMode="auto">
          <a:xfrm>
            <a:off x="1708150" y="5118971"/>
            <a:ext cx="1273175" cy="15367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44409" name="Line 59"/>
          <p:cNvSpPr>
            <a:spLocks noChangeShapeType="1"/>
          </p:cNvSpPr>
          <p:nvPr/>
        </p:nvSpPr>
        <p:spPr bwMode="auto">
          <a:xfrm>
            <a:off x="1708150" y="5436471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410" name="Text Box 60"/>
          <p:cNvSpPr txBox="1">
            <a:spLocks noChangeArrowheads="1"/>
          </p:cNvSpPr>
          <p:nvPr/>
        </p:nvSpPr>
        <p:spPr bwMode="auto">
          <a:xfrm>
            <a:off x="1665288" y="5085633"/>
            <a:ext cx="13176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en-US" sz="1800"/>
              <a:t>application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transport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network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link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physical</a:t>
            </a:r>
          </a:p>
        </p:txBody>
      </p:sp>
      <p:sp>
        <p:nvSpPr>
          <p:cNvPr id="144411" name="Line 61"/>
          <p:cNvSpPr>
            <a:spLocks noChangeShapeType="1"/>
          </p:cNvSpPr>
          <p:nvPr/>
        </p:nvSpPr>
        <p:spPr bwMode="auto">
          <a:xfrm>
            <a:off x="1716088" y="5757146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412" name="Line 62"/>
          <p:cNvSpPr>
            <a:spLocks noChangeShapeType="1"/>
          </p:cNvSpPr>
          <p:nvPr/>
        </p:nvSpPr>
        <p:spPr bwMode="auto">
          <a:xfrm>
            <a:off x="1720850" y="6038133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413" name="Line 63"/>
          <p:cNvSpPr>
            <a:spLocks noChangeShapeType="1"/>
          </p:cNvSpPr>
          <p:nvPr/>
        </p:nvSpPr>
        <p:spPr bwMode="auto">
          <a:xfrm>
            <a:off x="1720850" y="6314358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44414" name="Group 64"/>
          <p:cNvGrpSpPr>
            <a:grpSpLocks/>
          </p:cNvGrpSpPr>
          <p:nvPr/>
        </p:nvGrpSpPr>
        <p:grpSpPr bwMode="auto">
          <a:xfrm>
            <a:off x="152400" y="6028608"/>
            <a:ext cx="1479550" cy="303213"/>
            <a:chOff x="332" y="2224"/>
            <a:chExt cx="932" cy="191"/>
          </a:xfrm>
        </p:grpSpPr>
        <p:sp>
          <p:nvSpPr>
            <p:cNvPr id="144499" name="Rectangle 65"/>
            <p:cNvSpPr>
              <a:spLocks noChangeArrowheads="1"/>
            </p:cNvSpPr>
            <p:nvPr/>
          </p:nvSpPr>
          <p:spPr bwMode="auto">
            <a:xfrm>
              <a:off x="345" y="2241"/>
              <a:ext cx="840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500" name="Rectangle 66"/>
            <p:cNvSpPr>
              <a:spLocks noChangeArrowheads="1"/>
            </p:cNvSpPr>
            <p:nvPr/>
          </p:nvSpPr>
          <p:spPr bwMode="auto">
            <a:xfrm>
              <a:off x="706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400"/>
                <a:t>H</a:t>
              </a:r>
              <a:r>
                <a:rPr lang="en-US" altLang="en-US" sz="1800" baseline="-25000"/>
                <a:t>t</a:t>
              </a:r>
            </a:p>
          </p:txBody>
        </p:sp>
        <p:sp>
          <p:nvSpPr>
            <p:cNvPr id="144501" name="Rectangle 67"/>
            <p:cNvSpPr>
              <a:spLocks noChangeArrowheads="1"/>
            </p:cNvSpPr>
            <p:nvPr/>
          </p:nvSpPr>
          <p:spPr bwMode="auto">
            <a:xfrm>
              <a:off x="520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400"/>
                <a:t>H</a:t>
              </a:r>
              <a:r>
                <a:rPr lang="en-US" altLang="en-US" sz="1800" baseline="-25000"/>
                <a:t>n</a:t>
              </a:r>
            </a:p>
          </p:txBody>
        </p:sp>
        <p:sp>
          <p:nvSpPr>
            <p:cNvPr id="144502" name="Rectangle 68"/>
            <p:cNvSpPr>
              <a:spLocks noChangeArrowheads="1"/>
            </p:cNvSpPr>
            <p:nvPr/>
          </p:nvSpPr>
          <p:spPr bwMode="auto">
            <a:xfrm>
              <a:off x="332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400"/>
                <a:t>H</a:t>
              </a:r>
              <a:r>
                <a:rPr lang="en-US" altLang="en-US" sz="1800" baseline="-25000"/>
                <a:t>l</a:t>
              </a:r>
            </a:p>
          </p:txBody>
        </p:sp>
        <p:sp>
          <p:nvSpPr>
            <p:cNvPr id="144503" name="Rectangle 69"/>
            <p:cNvSpPr>
              <a:spLocks noChangeArrowheads="1"/>
            </p:cNvSpPr>
            <p:nvPr/>
          </p:nvSpPr>
          <p:spPr bwMode="auto">
            <a:xfrm>
              <a:off x="836" y="2225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400"/>
                <a:t>M</a:t>
              </a:r>
            </a:p>
          </p:txBody>
        </p:sp>
        <p:sp>
          <p:nvSpPr>
            <p:cNvPr id="144504" name="Line 70"/>
            <p:cNvSpPr>
              <a:spLocks noChangeShapeType="1"/>
            </p:cNvSpPr>
            <p:nvPr/>
          </p:nvSpPr>
          <p:spPr bwMode="auto">
            <a:xfrm>
              <a:off x="510" y="2241"/>
              <a:ext cx="0" cy="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505" name="Line 71"/>
            <p:cNvSpPr>
              <a:spLocks noChangeShapeType="1"/>
            </p:cNvSpPr>
            <p:nvPr/>
          </p:nvSpPr>
          <p:spPr bwMode="auto">
            <a:xfrm>
              <a:off x="690" y="2247"/>
              <a:ext cx="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506" name="Line 72"/>
            <p:cNvSpPr>
              <a:spLocks noChangeShapeType="1"/>
            </p:cNvSpPr>
            <p:nvPr/>
          </p:nvSpPr>
          <p:spPr bwMode="auto">
            <a:xfrm>
              <a:off x="882" y="2244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4415" name="Group 73"/>
          <p:cNvGrpSpPr>
            <a:grpSpLocks/>
          </p:cNvGrpSpPr>
          <p:nvPr/>
        </p:nvGrpSpPr>
        <p:grpSpPr bwMode="auto">
          <a:xfrm>
            <a:off x="420688" y="5730158"/>
            <a:ext cx="1208087" cy="303213"/>
            <a:chOff x="501" y="1990"/>
            <a:chExt cx="761" cy="191"/>
          </a:xfrm>
        </p:grpSpPr>
        <p:sp>
          <p:nvSpPr>
            <p:cNvPr id="144493" name="Rectangle 74"/>
            <p:cNvSpPr>
              <a:spLocks noChangeArrowheads="1"/>
            </p:cNvSpPr>
            <p:nvPr/>
          </p:nvSpPr>
          <p:spPr bwMode="auto">
            <a:xfrm>
              <a:off x="501" y="2007"/>
              <a:ext cx="682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494" name="Rectangle 75"/>
            <p:cNvSpPr>
              <a:spLocks noChangeArrowheads="1"/>
            </p:cNvSpPr>
            <p:nvPr/>
          </p:nvSpPr>
          <p:spPr bwMode="auto">
            <a:xfrm>
              <a:off x="704" y="1990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400"/>
                <a:t>H</a:t>
              </a:r>
              <a:r>
                <a:rPr lang="en-US" altLang="en-US" sz="1800" baseline="-25000"/>
                <a:t>t</a:t>
              </a:r>
            </a:p>
          </p:txBody>
        </p:sp>
        <p:sp>
          <p:nvSpPr>
            <p:cNvPr id="144495" name="Rectangle 76"/>
            <p:cNvSpPr>
              <a:spLocks noChangeArrowheads="1"/>
            </p:cNvSpPr>
            <p:nvPr/>
          </p:nvSpPr>
          <p:spPr bwMode="auto">
            <a:xfrm>
              <a:off x="518" y="1990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400"/>
                <a:t>H</a:t>
              </a:r>
              <a:r>
                <a:rPr lang="en-US" altLang="en-US" sz="1800" baseline="-25000"/>
                <a:t>n</a:t>
              </a:r>
            </a:p>
          </p:txBody>
        </p:sp>
        <p:sp>
          <p:nvSpPr>
            <p:cNvPr id="144496" name="Rectangle 77"/>
            <p:cNvSpPr>
              <a:spLocks noChangeArrowheads="1"/>
            </p:cNvSpPr>
            <p:nvPr/>
          </p:nvSpPr>
          <p:spPr bwMode="auto">
            <a:xfrm>
              <a:off x="834" y="1991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400"/>
                <a:t>M</a:t>
              </a:r>
            </a:p>
          </p:txBody>
        </p:sp>
        <p:sp>
          <p:nvSpPr>
            <p:cNvPr id="144497" name="Line 78"/>
            <p:cNvSpPr>
              <a:spLocks noChangeShapeType="1"/>
            </p:cNvSpPr>
            <p:nvPr/>
          </p:nvSpPr>
          <p:spPr bwMode="auto">
            <a:xfrm>
              <a:off x="688" y="2013"/>
              <a:ext cx="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98" name="Line 79"/>
            <p:cNvSpPr>
              <a:spLocks noChangeShapeType="1"/>
            </p:cNvSpPr>
            <p:nvPr/>
          </p:nvSpPr>
          <p:spPr bwMode="auto">
            <a:xfrm>
              <a:off x="880" y="2010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4416" name="Group 80"/>
          <p:cNvGrpSpPr>
            <a:grpSpLocks/>
          </p:cNvGrpSpPr>
          <p:nvPr/>
        </p:nvGrpSpPr>
        <p:grpSpPr bwMode="auto">
          <a:xfrm>
            <a:off x="723900" y="5422183"/>
            <a:ext cx="890588" cy="303213"/>
            <a:chOff x="645" y="1734"/>
            <a:chExt cx="561" cy="191"/>
          </a:xfrm>
        </p:grpSpPr>
        <p:sp>
          <p:nvSpPr>
            <p:cNvPr id="144489" name="Rectangle 81"/>
            <p:cNvSpPr>
              <a:spLocks noChangeArrowheads="1"/>
            </p:cNvSpPr>
            <p:nvPr/>
          </p:nvSpPr>
          <p:spPr bwMode="auto">
            <a:xfrm>
              <a:off x="645" y="1751"/>
              <a:ext cx="482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490" name="Rectangle 82"/>
            <p:cNvSpPr>
              <a:spLocks noChangeArrowheads="1"/>
            </p:cNvSpPr>
            <p:nvPr/>
          </p:nvSpPr>
          <p:spPr bwMode="auto">
            <a:xfrm>
              <a:off x="648" y="173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400"/>
                <a:t>H</a:t>
              </a:r>
              <a:r>
                <a:rPr lang="en-US" altLang="en-US" sz="1800" baseline="-25000"/>
                <a:t>t</a:t>
              </a:r>
            </a:p>
          </p:txBody>
        </p:sp>
        <p:sp>
          <p:nvSpPr>
            <p:cNvPr id="144491" name="Rectangle 83"/>
            <p:cNvSpPr>
              <a:spLocks noChangeArrowheads="1"/>
            </p:cNvSpPr>
            <p:nvPr/>
          </p:nvSpPr>
          <p:spPr bwMode="auto">
            <a:xfrm>
              <a:off x="778" y="1735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400"/>
                <a:t>M</a:t>
              </a:r>
            </a:p>
          </p:txBody>
        </p:sp>
        <p:sp>
          <p:nvSpPr>
            <p:cNvPr id="144492" name="Line 84"/>
            <p:cNvSpPr>
              <a:spLocks noChangeShapeType="1"/>
            </p:cNvSpPr>
            <p:nvPr/>
          </p:nvSpPr>
          <p:spPr bwMode="auto">
            <a:xfrm>
              <a:off x="824" y="1754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4417" name="Group 85"/>
          <p:cNvGrpSpPr>
            <a:grpSpLocks/>
          </p:cNvGrpSpPr>
          <p:nvPr/>
        </p:nvGrpSpPr>
        <p:grpSpPr bwMode="auto">
          <a:xfrm>
            <a:off x="930275" y="5111033"/>
            <a:ext cx="679450" cy="301625"/>
            <a:chOff x="780" y="1553"/>
            <a:chExt cx="428" cy="190"/>
          </a:xfrm>
        </p:grpSpPr>
        <p:sp>
          <p:nvSpPr>
            <p:cNvPr id="144487" name="Rectangle 86"/>
            <p:cNvSpPr>
              <a:spLocks noChangeArrowheads="1"/>
            </p:cNvSpPr>
            <p:nvPr/>
          </p:nvSpPr>
          <p:spPr bwMode="auto">
            <a:xfrm>
              <a:off x="817" y="1569"/>
              <a:ext cx="312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488" name="Rectangle 87"/>
            <p:cNvSpPr>
              <a:spLocks noChangeArrowheads="1"/>
            </p:cNvSpPr>
            <p:nvPr/>
          </p:nvSpPr>
          <p:spPr bwMode="auto">
            <a:xfrm>
              <a:off x="780" y="1553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400"/>
                <a:t>M</a:t>
              </a:r>
            </a:p>
          </p:txBody>
        </p:sp>
      </p:grpSp>
      <p:grpSp>
        <p:nvGrpSpPr>
          <p:cNvPr id="144418" name="Group 88"/>
          <p:cNvGrpSpPr>
            <a:grpSpLocks/>
          </p:cNvGrpSpPr>
          <p:nvPr/>
        </p:nvGrpSpPr>
        <p:grpSpPr bwMode="auto">
          <a:xfrm>
            <a:off x="5654675" y="4664946"/>
            <a:ext cx="1387475" cy="1035050"/>
            <a:chOff x="3601" y="168"/>
            <a:chExt cx="874" cy="652"/>
          </a:xfrm>
        </p:grpSpPr>
        <p:sp>
          <p:nvSpPr>
            <p:cNvPr id="144482" name="Rectangle 89"/>
            <p:cNvSpPr>
              <a:spLocks noChangeArrowheads="1"/>
            </p:cNvSpPr>
            <p:nvPr/>
          </p:nvSpPr>
          <p:spPr bwMode="auto">
            <a:xfrm>
              <a:off x="3658" y="168"/>
              <a:ext cx="817" cy="596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483" name="Rectangle 90"/>
            <p:cNvSpPr>
              <a:spLocks noChangeArrowheads="1"/>
            </p:cNvSpPr>
            <p:nvPr/>
          </p:nvSpPr>
          <p:spPr bwMode="auto">
            <a:xfrm>
              <a:off x="3628" y="213"/>
              <a:ext cx="802" cy="59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484" name="Line 91"/>
            <p:cNvSpPr>
              <a:spLocks noChangeShapeType="1"/>
            </p:cNvSpPr>
            <p:nvPr/>
          </p:nvSpPr>
          <p:spPr bwMode="auto">
            <a:xfrm>
              <a:off x="3628" y="413"/>
              <a:ext cx="796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485" name="Text Box 92"/>
            <p:cNvSpPr txBox="1">
              <a:spLocks noChangeArrowheads="1"/>
            </p:cNvSpPr>
            <p:nvPr/>
          </p:nvSpPr>
          <p:spPr bwMode="auto">
            <a:xfrm>
              <a:off x="3601" y="192"/>
              <a:ext cx="830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110000"/>
                </a:lnSpc>
              </a:pPr>
              <a:r>
                <a:rPr lang="en-US" altLang="en-US" sz="1800"/>
                <a:t>network</a:t>
              </a:r>
            </a:p>
            <a:p>
              <a:pPr algn="ctr">
                <a:lnSpc>
                  <a:spcPct val="110000"/>
                </a:lnSpc>
              </a:pPr>
              <a:r>
                <a:rPr lang="en-US" altLang="en-US" sz="1800"/>
                <a:t>link</a:t>
              </a:r>
            </a:p>
            <a:p>
              <a:pPr algn="ctr">
                <a:lnSpc>
                  <a:spcPct val="110000"/>
                </a:lnSpc>
              </a:pPr>
              <a:r>
                <a:rPr lang="en-US" altLang="en-US" sz="1800"/>
                <a:t>physical</a:t>
              </a:r>
            </a:p>
          </p:txBody>
        </p:sp>
        <p:sp>
          <p:nvSpPr>
            <p:cNvPr id="144486" name="Line 93"/>
            <p:cNvSpPr>
              <a:spLocks noChangeShapeType="1"/>
            </p:cNvSpPr>
            <p:nvPr/>
          </p:nvSpPr>
          <p:spPr bwMode="auto">
            <a:xfrm>
              <a:off x="3633" y="615"/>
              <a:ext cx="796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4419" name="Group 94"/>
          <p:cNvGrpSpPr>
            <a:grpSpLocks/>
          </p:cNvGrpSpPr>
          <p:nvPr/>
        </p:nvGrpSpPr>
        <p:grpSpPr bwMode="auto">
          <a:xfrm>
            <a:off x="5821363" y="2772646"/>
            <a:ext cx="1387475" cy="733425"/>
            <a:chOff x="4696" y="597"/>
            <a:chExt cx="874" cy="462"/>
          </a:xfrm>
        </p:grpSpPr>
        <p:sp>
          <p:nvSpPr>
            <p:cNvPr id="144478" name="Rectangle 95"/>
            <p:cNvSpPr>
              <a:spLocks noChangeArrowheads="1"/>
            </p:cNvSpPr>
            <p:nvPr/>
          </p:nvSpPr>
          <p:spPr bwMode="auto">
            <a:xfrm>
              <a:off x="4753" y="597"/>
              <a:ext cx="817" cy="416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479" name="Rectangle 96"/>
            <p:cNvSpPr>
              <a:spLocks noChangeArrowheads="1"/>
            </p:cNvSpPr>
            <p:nvPr/>
          </p:nvSpPr>
          <p:spPr bwMode="auto">
            <a:xfrm>
              <a:off x="4723" y="642"/>
              <a:ext cx="802" cy="41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480" name="Line 97"/>
            <p:cNvSpPr>
              <a:spLocks noChangeShapeType="1"/>
            </p:cNvSpPr>
            <p:nvPr/>
          </p:nvSpPr>
          <p:spPr bwMode="auto">
            <a:xfrm>
              <a:off x="4723" y="842"/>
              <a:ext cx="796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481" name="Text Box 98"/>
            <p:cNvSpPr txBox="1">
              <a:spLocks noChangeArrowheads="1"/>
            </p:cNvSpPr>
            <p:nvPr/>
          </p:nvSpPr>
          <p:spPr bwMode="auto">
            <a:xfrm>
              <a:off x="4696" y="621"/>
              <a:ext cx="830" cy="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110000"/>
                </a:lnSpc>
              </a:pPr>
              <a:r>
                <a:rPr lang="en-US" altLang="en-US" sz="1800"/>
                <a:t>link</a:t>
              </a:r>
            </a:p>
            <a:p>
              <a:pPr algn="ctr">
                <a:lnSpc>
                  <a:spcPct val="110000"/>
                </a:lnSpc>
              </a:pPr>
              <a:r>
                <a:rPr lang="en-US" altLang="en-US" sz="1800"/>
                <a:t>physical</a:t>
              </a:r>
            </a:p>
          </p:txBody>
        </p:sp>
      </p:grpSp>
      <p:sp>
        <p:nvSpPr>
          <p:cNvPr id="144420" name="Freeform 114"/>
          <p:cNvSpPr>
            <a:spLocks/>
          </p:cNvSpPr>
          <p:nvPr/>
        </p:nvSpPr>
        <p:spPr bwMode="auto">
          <a:xfrm>
            <a:off x="1828800" y="1034333"/>
            <a:ext cx="5264150" cy="5494338"/>
          </a:xfrm>
          <a:custGeom>
            <a:avLst/>
            <a:gdLst>
              <a:gd name="T0" fmla="*/ 2147483647 w 3316"/>
              <a:gd name="T1" fmla="*/ 0 h 3461"/>
              <a:gd name="T2" fmla="*/ 2147483647 w 3316"/>
              <a:gd name="T3" fmla="*/ 2147483647 h 3461"/>
              <a:gd name="T4" fmla="*/ 2147483647 w 3316"/>
              <a:gd name="T5" fmla="*/ 2147483647 h 3461"/>
              <a:gd name="T6" fmla="*/ 2147483647 w 3316"/>
              <a:gd name="T7" fmla="*/ 2147483647 h 3461"/>
              <a:gd name="T8" fmla="*/ 2147483647 w 3316"/>
              <a:gd name="T9" fmla="*/ 2147483647 h 3461"/>
              <a:gd name="T10" fmla="*/ 2147483647 w 3316"/>
              <a:gd name="T11" fmla="*/ 2147483647 h 3461"/>
              <a:gd name="T12" fmla="*/ 2147483647 w 3316"/>
              <a:gd name="T13" fmla="*/ 2147483647 h 3461"/>
              <a:gd name="T14" fmla="*/ 2147483647 w 3316"/>
              <a:gd name="T15" fmla="*/ 2147483647 h 3461"/>
              <a:gd name="T16" fmla="*/ 2147483647 w 3316"/>
              <a:gd name="T17" fmla="*/ 2147483647 h 3461"/>
              <a:gd name="T18" fmla="*/ 2147483647 w 3316"/>
              <a:gd name="T19" fmla="*/ 2147483647 h 3461"/>
              <a:gd name="T20" fmla="*/ 2147483647 w 3316"/>
              <a:gd name="T21" fmla="*/ 2147483647 h 3461"/>
              <a:gd name="T22" fmla="*/ 0 w 3316"/>
              <a:gd name="T23" fmla="*/ 2147483647 h 3461"/>
              <a:gd name="T24" fmla="*/ 0 w 3316"/>
              <a:gd name="T25" fmla="*/ 2147483647 h 346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316"/>
              <a:gd name="T40" fmla="*/ 0 h 3461"/>
              <a:gd name="T41" fmla="*/ 3316 w 3316"/>
              <a:gd name="T42" fmla="*/ 3461 h 346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316" h="3461">
                <a:moveTo>
                  <a:pt x="872" y="0"/>
                </a:moveTo>
                <a:lnTo>
                  <a:pt x="878" y="1481"/>
                </a:lnTo>
                <a:lnTo>
                  <a:pt x="2612" y="1481"/>
                </a:lnTo>
                <a:lnTo>
                  <a:pt x="2612" y="1179"/>
                </a:lnTo>
                <a:lnTo>
                  <a:pt x="3294" y="1179"/>
                </a:lnTo>
                <a:lnTo>
                  <a:pt x="3316" y="3131"/>
                </a:lnTo>
                <a:lnTo>
                  <a:pt x="3148" y="2986"/>
                </a:lnTo>
                <a:lnTo>
                  <a:pt x="3143" y="2387"/>
                </a:lnTo>
                <a:lnTo>
                  <a:pt x="2505" y="2387"/>
                </a:lnTo>
                <a:lnTo>
                  <a:pt x="2505" y="3070"/>
                </a:lnTo>
                <a:lnTo>
                  <a:pt x="1057" y="3461"/>
                </a:lnTo>
                <a:lnTo>
                  <a:pt x="0" y="3461"/>
                </a:lnTo>
                <a:lnTo>
                  <a:pt x="0" y="2505"/>
                </a:lnTo>
              </a:path>
            </a:pathLst>
          </a:cu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44421" name="Group 115"/>
          <p:cNvGrpSpPr>
            <a:grpSpLocks/>
          </p:cNvGrpSpPr>
          <p:nvPr/>
        </p:nvGrpSpPr>
        <p:grpSpPr bwMode="auto">
          <a:xfrm>
            <a:off x="4238625" y="5047533"/>
            <a:ext cx="1479550" cy="303213"/>
            <a:chOff x="332" y="2224"/>
            <a:chExt cx="932" cy="191"/>
          </a:xfrm>
        </p:grpSpPr>
        <p:sp>
          <p:nvSpPr>
            <p:cNvPr id="144470" name="Rectangle 116"/>
            <p:cNvSpPr>
              <a:spLocks noChangeArrowheads="1"/>
            </p:cNvSpPr>
            <p:nvPr/>
          </p:nvSpPr>
          <p:spPr bwMode="auto">
            <a:xfrm>
              <a:off x="345" y="2241"/>
              <a:ext cx="840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471" name="Rectangle 117"/>
            <p:cNvSpPr>
              <a:spLocks noChangeArrowheads="1"/>
            </p:cNvSpPr>
            <p:nvPr/>
          </p:nvSpPr>
          <p:spPr bwMode="auto">
            <a:xfrm>
              <a:off x="706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400"/>
                <a:t>H</a:t>
              </a:r>
              <a:r>
                <a:rPr lang="en-US" altLang="en-US" sz="1800" baseline="-25000"/>
                <a:t>t</a:t>
              </a:r>
            </a:p>
          </p:txBody>
        </p:sp>
        <p:sp>
          <p:nvSpPr>
            <p:cNvPr id="144472" name="Rectangle 118"/>
            <p:cNvSpPr>
              <a:spLocks noChangeArrowheads="1"/>
            </p:cNvSpPr>
            <p:nvPr/>
          </p:nvSpPr>
          <p:spPr bwMode="auto">
            <a:xfrm>
              <a:off x="520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400"/>
                <a:t>H</a:t>
              </a:r>
              <a:r>
                <a:rPr lang="en-US" altLang="en-US" sz="1800" baseline="-25000"/>
                <a:t>n</a:t>
              </a:r>
            </a:p>
          </p:txBody>
        </p:sp>
        <p:sp>
          <p:nvSpPr>
            <p:cNvPr id="144473" name="Rectangle 119"/>
            <p:cNvSpPr>
              <a:spLocks noChangeArrowheads="1"/>
            </p:cNvSpPr>
            <p:nvPr/>
          </p:nvSpPr>
          <p:spPr bwMode="auto">
            <a:xfrm>
              <a:off x="332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400"/>
                <a:t>H</a:t>
              </a:r>
              <a:r>
                <a:rPr lang="en-US" altLang="en-US" sz="1800" baseline="-25000"/>
                <a:t>l</a:t>
              </a:r>
            </a:p>
          </p:txBody>
        </p:sp>
        <p:sp>
          <p:nvSpPr>
            <p:cNvPr id="144474" name="Rectangle 120"/>
            <p:cNvSpPr>
              <a:spLocks noChangeArrowheads="1"/>
            </p:cNvSpPr>
            <p:nvPr/>
          </p:nvSpPr>
          <p:spPr bwMode="auto">
            <a:xfrm>
              <a:off x="836" y="2225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400"/>
                <a:t>M</a:t>
              </a:r>
            </a:p>
          </p:txBody>
        </p:sp>
        <p:sp>
          <p:nvSpPr>
            <p:cNvPr id="144475" name="Line 121"/>
            <p:cNvSpPr>
              <a:spLocks noChangeShapeType="1"/>
            </p:cNvSpPr>
            <p:nvPr/>
          </p:nvSpPr>
          <p:spPr bwMode="auto">
            <a:xfrm>
              <a:off x="510" y="2241"/>
              <a:ext cx="0" cy="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76" name="Line 122"/>
            <p:cNvSpPr>
              <a:spLocks noChangeShapeType="1"/>
            </p:cNvSpPr>
            <p:nvPr/>
          </p:nvSpPr>
          <p:spPr bwMode="auto">
            <a:xfrm>
              <a:off x="690" y="2247"/>
              <a:ext cx="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77" name="Line 123"/>
            <p:cNvSpPr>
              <a:spLocks noChangeShapeType="1"/>
            </p:cNvSpPr>
            <p:nvPr/>
          </p:nvSpPr>
          <p:spPr bwMode="auto">
            <a:xfrm>
              <a:off x="882" y="2244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4422" name="Group 124"/>
          <p:cNvGrpSpPr>
            <a:grpSpLocks/>
          </p:cNvGrpSpPr>
          <p:nvPr/>
        </p:nvGrpSpPr>
        <p:grpSpPr bwMode="auto">
          <a:xfrm>
            <a:off x="4497388" y="4741146"/>
            <a:ext cx="1208087" cy="303212"/>
            <a:chOff x="501" y="1990"/>
            <a:chExt cx="761" cy="191"/>
          </a:xfrm>
        </p:grpSpPr>
        <p:sp>
          <p:nvSpPr>
            <p:cNvPr id="144464" name="Rectangle 125"/>
            <p:cNvSpPr>
              <a:spLocks noChangeArrowheads="1"/>
            </p:cNvSpPr>
            <p:nvPr/>
          </p:nvSpPr>
          <p:spPr bwMode="auto">
            <a:xfrm>
              <a:off x="501" y="2007"/>
              <a:ext cx="682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465" name="Rectangle 126"/>
            <p:cNvSpPr>
              <a:spLocks noChangeArrowheads="1"/>
            </p:cNvSpPr>
            <p:nvPr/>
          </p:nvSpPr>
          <p:spPr bwMode="auto">
            <a:xfrm>
              <a:off x="704" y="1990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400"/>
                <a:t>H</a:t>
              </a:r>
              <a:r>
                <a:rPr lang="en-US" altLang="en-US" sz="1800" baseline="-25000"/>
                <a:t>t</a:t>
              </a:r>
            </a:p>
          </p:txBody>
        </p:sp>
        <p:sp>
          <p:nvSpPr>
            <p:cNvPr id="144466" name="Rectangle 127"/>
            <p:cNvSpPr>
              <a:spLocks noChangeArrowheads="1"/>
            </p:cNvSpPr>
            <p:nvPr/>
          </p:nvSpPr>
          <p:spPr bwMode="auto">
            <a:xfrm>
              <a:off x="518" y="1990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400"/>
                <a:t>H</a:t>
              </a:r>
              <a:r>
                <a:rPr lang="en-US" altLang="en-US" sz="1800" baseline="-25000"/>
                <a:t>n</a:t>
              </a:r>
            </a:p>
          </p:txBody>
        </p:sp>
        <p:sp>
          <p:nvSpPr>
            <p:cNvPr id="144467" name="Rectangle 128"/>
            <p:cNvSpPr>
              <a:spLocks noChangeArrowheads="1"/>
            </p:cNvSpPr>
            <p:nvPr/>
          </p:nvSpPr>
          <p:spPr bwMode="auto">
            <a:xfrm>
              <a:off x="834" y="1991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400"/>
                <a:t>M</a:t>
              </a:r>
            </a:p>
          </p:txBody>
        </p:sp>
        <p:sp>
          <p:nvSpPr>
            <p:cNvPr id="144468" name="Line 129"/>
            <p:cNvSpPr>
              <a:spLocks noChangeShapeType="1"/>
            </p:cNvSpPr>
            <p:nvPr/>
          </p:nvSpPr>
          <p:spPr bwMode="auto">
            <a:xfrm>
              <a:off x="688" y="2013"/>
              <a:ext cx="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69" name="Line 130"/>
            <p:cNvSpPr>
              <a:spLocks noChangeShapeType="1"/>
            </p:cNvSpPr>
            <p:nvPr/>
          </p:nvSpPr>
          <p:spPr bwMode="auto">
            <a:xfrm>
              <a:off x="880" y="2010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40"/>
          <p:cNvGrpSpPr>
            <a:grpSpLocks/>
          </p:cNvGrpSpPr>
          <p:nvPr/>
        </p:nvGrpSpPr>
        <p:grpSpPr bwMode="auto">
          <a:xfrm>
            <a:off x="7269163" y="5107858"/>
            <a:ext cx="1208087" cy="303213"/>
            <a:chOff x="501" y="1990"/>
            <a:chExt cx="761" cy="191"/>
          </a:xfrm>
        </p:grpSpPr>
        <p:sp>
          <p:nvSpPr>
            <p:cNvPr id="144458" name="Rectangle 141"/>
            <p:cNvSpPr>
              <a:spLocks noChangeArrowheads="1"/>
            </p:cNvSpPr>
            <p:nvPr/>
          </p:nvSpPr>
          <p:spPr bwMode="auto">
            <a:xfrm>
              <a:off x="501" y="2007"/>
              <a:ext cx="682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459" name="Rectangle 142"/>
            <p:cNvSpPr>
              <a:spLocks noChangeArrowheads="1"/>
            </p:cNvSpPr>
            <p:nvPr/>
          </p:nvSpPr>
          <p:spPr bwMode="auto">
            <a:xfrm>
              <a:off x="704" y="1990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400"/>
                <a:t>H</a:t>
              </a:r>
              <a:r>
                <a:rPr lang="en-US" altLang="en-US" sz="1800" baseline="-25000"/>
                <a:t>t</a:t>
              </a:r>
            </a:p>
          </p:txBody>
        </p:sp>
        <p:sp>
          <p:nvSpPr>
            <p:cNvPr id="144460" name="Rectangle 143"/>
            <p:cNvSpPr>
              <a:spLocks noChangeArrowheads="1"/>
            </p:cNvSpPr>
            <p:nvPr/>
          </p:nvSpPr>
          <p:spPr bwMode="auto">
            <a:xfrm>
              <a:off x="518" y="1990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400"/>
                <a:t>H</a:t>
              </a:r>
              <a:r>
                <a:rPr lang="en-US" altLang="en-US" sz="1800" baseline="-25000"/>
                <a:t>n</a:t>
              </a:r>
            </a:p>
          </p:txBody>
        </p:sp>
        <p:sp>
          <p:nvSpPr>
            <p:cNvPr id="144461" name="Rectangle 144"/>
            <p:cNvSpPr>
              <a:spLocks noChangeArrowheads="1"/>
            </p:cNvSpPr>
            <p:nvPr/>
          </p:nvSpPr>
          <p:spPr bwMode="auto">
            <a:xfrm>
              <a:off x="834" y="1991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400"/>
                <a:t>M</a:t>
              </a:r>
            </a:p>
          </p:txBody>
        </p:sp>
        <p:sp>
          <p:nvSpPr>
            <p:cNvPr id="144462" name="Line 145"/>
            <p:cNvSpPr>
              <a:spLocks noChangeShapeType="1"/>
            </p:cNvSpPr>
            <p:nvPr/>
          </p:nvSpPr>
          <p:spPr bwMode="auto">
            <a:xfrm>
              <a:off x="688" y="2013"/>
              <a:ext cx="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63" name="Line 146"/>
            <p:cNvSpPr>
              <a:spLocks noChangeShapeType="1"/>
            </p:cNvSpPr>
            <p:nvPr/>
          </p:nvSpPr>
          <p:spPr bwMode="auto">
            <a:xfrm>
              <a:off x="880" y="2010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56"/>
          <p:cNvGrpSpPr>
            <a:grpSpLocks/>
          </p:cNvGrpSpPr>
          <p:nvPr/>
        </p:nvGrpSpPr>
        <p:grpSpPr bwMode="auto">
          <a:xfrm>
            <a:off x="938213" y="2166221"/>
            <a:ext cx="1479550" cy="303212"/>
            <a:chOff x="332" y="2224"/>
            <a:chExt cx="932" cy="191"/>
          </a:xfrm>
        </p:grpSpPr>
        <p:sp>
          <p:nvSpPr>
            <p:cNvPr id="144450" name="Rectangle 157"/>
            <p:cNvSpPr>
              <a:spLocks noChangeArrowheads="1"/>
            </p:cNvSpPr>
            <p:nvPr/>
          </p:nvSpPr>
          <p:spPr bwMode="auto">
            <a:xfrm>
              <a:off x="345" y="2241"/>
              <a:ext cx="840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451" name="Rectangle 158"/>
            <p:cNvSpPr>
              <a:spLocks noChangeArrowheads="1"/>
            </p:cNvSpPr>
            <p:nvPr/>
          </p:nvSpPr>
          <p:spPr bwMode="auto">
            <a:xfrm>
              <a:off x="706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400"/>
                <a:t>H</a:t>
              </a:r>
              <a:r>
                <a:rPr lang="en-US" altLang="en-US" sz="1800" baseline="-25000"/>
                <a:t>t</a:t>
              </a:r>
            </a:p>
          </p:txBody>
        </p:sp>
        <p:sp>
          <p:nvSpPr>
            <p:cNvPr id="144452" name="Rectangle 159"/>
            <p:cNvSpPr>
              <a:spLocks noChangeArrowheads="1"/>
            </p:cNvSpPr>
            <p:nvPr/>
          </p:nvSpPr>
          <p:spPr bwMode="auto">
            <a:xfrm>
              <a:off x="520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400"/>
                <a:t>H</a:t>
              </a:r>
              <a:r>
                <a:rPr lang="en-US" altLang="en-US" sz="1800" baseline="-25000"/>
                <a:t>n</a:t>
              </a:r>
            </a:p>
          </p:txBody>
        </p:sp>
        <p:sp>
          <p:nvSpPr>
            <p:cNvPr id="144453" name="Rectangle 160"/>
            <p:cNvSpPr>
              <a:spLocks noChangeArrowheads="1"/>
            </p:cNvSpPr>
            <p:nvPr/>
          </p:nvSpPr>
          <p:spPr bwMode="auto">
            <a:xfrm>
              <a:off x="332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400"/>
                <a:t>H</a:t>
              </a:r>
              <a:r>
                <a:rPr lang="en-US" altLang="en-US" sz="1800" baseline="-25000"/>
                <a:t>l</a:t>
              </a:r>
            </a:p>
          </p:txBody>
        </p:sp>
        <p:sp>
          <p:nvSpPr>
            <p:cNvPr id="144454" name="Rectangle 161"/>
            <p:cNvSpPr>
              <a:spLocks noChangeArrowheads="1"/>
            </p:cNvSpPr>
            <p:nvPr/>
          </p:nvSpPr>
          <p:spPr bwMode="auto">
            <a:xfrm>
              <a:off x="836" y="2225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400"/>
                <a:t>M</a:t>
              </a:r>
            </a:p>
          </p:txBody>
        </p:sp>
        <p:sp>
          <p:nvSpPr>
            <p:cNvPr id="144455" name="Line 162"/>
            <p:cNvSpPr>
              <a:spLocks noChangeShapeType="1"/>
            </p:cNvSpPr>
            <p:nvPr/>
          </p:nvSpPr>
          <p:spPr bwMode="auto">
            <a:xfrm>
              <a:off x="510" y="2241"/>
              <a:ext cx="0" cy="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56" name="Line 163"/>
            <p:cNvSpPr>
              <a:spLocks noChangeShapeType="1"/>
            </p:cNvSpPr>
            <p:nvPr/>
          </p:nvSpPr>
          <p:spPr bwMode="auto">
            <a:xfrm>
              <a:off x="690" y="2247"/>
              <a:ext cx="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57" name="Line 164"/>
            <p:cNvSpPr>
              <a:spLocks noChangeShapeType="1"/>
            </p:cNvSpPr>
            <p:nvPr/>
          </p:nvSpPr>
          <p:spPr bwMode="auto">
            <a:xfrm>
              <a:off x="882" y="2244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4425" name="Text Box 166"/>
          <p:cNvSpPr txBox="1">
            <a:spLocks noChangeArrowheads="1"/>
          </p:cNvSpPr>
          <p:nvPr/>
        </p:nvSpPr>
        <p:spPr bwMode="auto">
          <a:xfrm>
            <a:off x="7921625" y="5912721"/>
            <a:ext cx="844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/>
              <a:t>router</a:t>
            </a:r>
          </a:p>
        </p:txBody>
      </p:sp>
      <p:sp>
        <p:nvSpPr>
          <p:cNvPr id="144426" name="Text Box 167"/>
          <p:cNvSpPr txBox="1">
            <a:spLocks noChangeArrowheads="1"/>
          </p:cNvSpPr>
          <p:nvPr/>
        </p:nvSpPr>
        <p:spPr bwMode="auto">
          <a:xfrm>
            <a:off x="7935913" y="3599733"/>
            <a:ext cx="895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/>
              <a:t>switch</a:t>
            </a:r>
          </a:p>
        </p:txBody>
      </p:sp>
      <p:sp>
        <p:nvSpPr>
          <p:cNvPr id="112814" name="Text Box 174"/>
          <p:cNvSpPr txBox="1">
            <a:spLocks noChangeArrowheads="1"/>
          </p:cNvSpPr>
          <p:nvPr/>
        </p:nvSpPr>
        <p:spPr bwMode="auto">
          <a:xfrm>
            <a:off x="703263" y="1193083"/>
            <a:ext cx="10080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>
                <a:solidFill>
                  <a:srgbClr val="CC0000"/>
                </a:solidFill>
              </a:rPr>
              <a:t>message</a:t>
            </a:r>
          </a:p>
        </p:txBody>
      </p:sp>
      <p:grpSp>
        <p:nvGrpSpPr>
          <p:cNvPr id="17" name="Group 175"/>
          <p:cNvGrpSpPr>
            <a:grpSpLocks/>
          </p:cNvGrpSpPr>
          <p:nvPr/>
        </p:nvGrpSpPr>
        <p:grpSpPr bwMode="auto">
          <a:xfrm>
            <a:off x="1763713" y="1220071"/>
            <a:ext cx="679450" cy="301625"/>
            <a:chOff x="780" y="1553"/>
            <a:chExt cx="428" cy="190"/>
          </a:xfrm>
        </p:grpSpPr>
        <p:sp>
          <p:nvSpPr>
            <p:cNvPr id="144448" name="Rectangle 176"/>
            <p:cNvSpPr>
              <a:spLocks noChangeArrowheads="1"/>
            </p:cNvSpPr>
            <p:nvPr/>
          </p:nvSpPr>
          <p:spPr bwMode="auto">
            <a:xfrm>
              <a:off x="817" y="1569"/>
              <a:ext cx="312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449" name="Rectangle 177"/>
            <p:cNvSpPr>
              <a:spLocks noChangeArrowheads="1"/>
            </p:cNvSpPr>
            <p:nvPr/>
          </p:nvSpPr>
          <p:spPr bwMode="auto">
            <a:xfrm>
              <a:off x="780" y="1553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400"/>
                <a:t>M</a:t>
              </a:r>
            </a:p>
          </p:txBody>
        </p:sp>
      </p:grpSp>
      <p:grpSp>
        <p:nvGrpSpPr>
          <p:cNvPr id="18" name="Group 185"/>
          <p:cNvGrpSpPr>
            <a:grpSpLocks/>
          </p:cNvGrpSpPr>
          <p:nvPr/>
        </p:nvGrpSpPr>
        <p:grpSpPr bwMode="auto">
          <a:xfrm>
            <a:off x="1528763" y="1540746"/>
            <a:ext cx="903287" cy="301625"/>
            <a:chOff x="1851" y="2046"/>
            <a:chExt cx="569" cy="190"/>
          </a:xfrm>
        </p:grpSpPr>
        <p:grpSp>
          <p:nvGrpSpPr>
            <p:cNvPr id="144442" name="Group 179"/>
            <p:cNvGrpSpPr>
              <a:grpSpLocks/>
            </p:cNvGrpSpPr>
            <p:nvPr/>
          </p:nvGrpSpPr>
          <p:grpSpPr bwMode="auto">
            <a:xfrm>
              <a:off x="1851" y="2047"/>
              <a:ext cx="190" cy="184"/>
              <a:chOff x="1962" y="2058"/>
              <a:chExt cx="190" cy="184"/>
            </a:xfrm>
          </p:grpSpPr>
          <p:sp>
            <p:nvSpPr>
              <p:cNvPr id="144446" name="Rectangle 180"/>
              <p:cNvSpPr>
                <a:spLocks noChangeArrowheads="1"/>
              </p:cNvSpPr>
              <p:nvPr/>
            </p:nvSpPr>
            <p:spPr bwMode="auto">
              <a:xfrm>
                <a:off x="1962" y="2075"/>
                <a:ext cx="177" cy="16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4447" name="Rectangle 181"/>
              <p:cNvSpPr>
                <a:spLocks noChangeArrowheads="1"/>
              </p:cNvSpPr>
              <p:nvPr/>
            </p:nvSpPr>
            <p:spPr bwMode="auto">
              <a:xfrm>
                <a:off x="1965" y="2058"/>
                <a:ext cx="187" cy="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en-US" altLang="en-US" sz="1400"/>
                  <a:t>H</a:t>
                </a:r>
                <a:r>
                  <a:rPr lang="en-US" altLang="en-US" sz="1800" baseline="-25000"/>
                  <a:t>t</a:t>
                </a:r>
              </a:p>
            </p:txBody>
          </p:sp>
        </p:grpSp>
        <p:grpSp>
          <p:nvGrpSpPr>
            <p:cNvPr id="144443" name="Group 182"/>
            <p:cNvGrpSpPr>
              <a:grpSpLocks/>
            </p:cNvGrpSpPr>
            <p:nvPr/>
          </p:nvGrpSpPr>
          <p:grpSpPr bwMode="auto">
            <a:xfrm>
              <a:off x="1992" y="2046"/>
              <a:ext cx="428" cy="190"/>
              <a:chOff x="780" y="1553"/>
              <a:chExt cx="428" cy="190"/>
            </a:xfrm>
          </p:grpSpPr>
          <p:sp>
            <p:nvSpPr>
              <p:cNvPr id="144444" name="Rectangle 183"/>
              <p:cNvSpPr>
                <a:spLocks noChangeArrowheads="1"/>
              </p:cNvSpPr>
              <p:nvPr/>
            </p:nvSpPr>
            <p:spPr bwMode="auto">
              <a:xfrm>
                <a:off x="817" y="1569"/>
                <a:ext cx="312" cy="16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4445" name="Rectangle 184"/>
              <p:cNvSpPr>
                <a:spLocks noChangeArrowheads="1"/>
              </p:cNvSpPr>
              <p:nvPr/>
            </p:nvSpPr>
            <p:spPr bwMode="auto">
              <a:xfrm>
                <a:off x="780" y="1553"/>
                <a:ext cx="428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en-US" altLang="en-US" sz="1400"/>
                  <a:t>M</a:t>
                </a:r>
              </a:p>
            </p:txBody>
          </p:sp>
        </p:grpSp>
      </p:grpSp>
      <p:grpSp>
        <p:nvGrpSpPr>
          <p:cNvPr id="21" name="Group 187"/>
          <p:cNvGrpSpPr>
            <a:grpSpLocks/>
          </p:cNvGrpSpPr>
          <p:nvPr/>
        </p:nvGrpSpPr>
        <p:grpSpPr bwMode="auto">
          <a:xfrm>
            <a:off x="1235075" y="1864596"/>
            <a:ext cx="301625" cy="292100"/>
            <a:chOff x="1962" y="2058"/>
            <a:chExt cx="190" cy="184"/>
          </a:xfrm>
        </p:grpSpPr>
        <p:sp>
          <p:nvSpPr>
            <p:cNvPr id="144440" name="Rectangle 188"/>
            <p:cNvSpPr>
              <a:spLocks noChangeArrowheads="1"/>
            </p:cNvSpPr>
            <p:nvPr/>
          </p:nvSpPr>
          <p:spPr bwMode="auto">
            <a:xfrm>
              <a:off x="1962" y="2075"/>
              <a:ext cx="177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4441" name="Rectangle 189"/>
            <p:cNvSpPr>
              <a:spLocks noChangeArrowheads="1"/>
            </p:cNvSpPr>
            <p:nvPr/>
          </p:nvSpPr>
          <p:spPr bwMode="auto">
            <a:xfrm>
              <a:off x="1965" y="2058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400"/>
                <a:t>H</a:t>
              </a:r>
              <a:r>
                <a:rPr lang="en-US" altLang="en-US" sz="1800" baseline="-25000"/>
                <a:t>n</a:t>
              </a:r>
            </a:p>
          </p:txBody>
        </p:sp>
      </p:grpSp>
      <p:sp>
        <p:nvSpPr>
          <p:cNvPr id="112647" name="Text Box 7"/>
          <p:cNvSpPr txBox="1">
            <a:spLocks noChangeArrowheads="1"/>
          </p:cNvSpPr>
          <p:nvPr/>
        </p:nvSpPr>
        <p:spPr bwMode="auto">
          <a:xfrm>
            <a:off x="157163" y="2143996"/>
            <a:ext cx="7048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>
                <a:solidFill>
                  <a:srgbClr val="CC0000"/>
                </a:solidFill>
              </a:rPr>
              <a:t>frame</a:t>
            </a:r>
          </a:p>
        </p:txBody>
      </p:sp>
      <p:grpSp>
        <p:nvGrpSpPr>
          <p:cNvPr id="144433" name="Group 187"/>
          <p:cNvGrpSpPr>
            <a:grpSpLocks/>
          </p:cNvGrpSpPr>
          <p:nvPr/>
        </p:nvGrpSpPr>
        <p:grpSpPr bwMode="auto">
          <a:xfrm flipH="1">
            <a:off x="3178175" y="5471396"/>
            <a:ext cx="803275" cy="771525"/>
            <a:chOff x="-44" y="1473"/>
            <a:chExt cx="981" cy="1105"/>
          </a:xfrm>
        </p:grpSpPr>
        <p:pic>
          <p:nvPicPr>
            <p:cNvPr id="144438" name="Picture 188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4439" name="Freeform 189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5595 w 356"/>
                <a:gd name="T3" fmla="*/ 341 h 368"/>
                <a:gd name="T4" fmla="*/ 6638 w 356"/>
                <a:gd name="T5" fmla="*/ 7113 h 368"/>
                <a:gd name="T6" fmla="*/ 1463 w 356"/>
                <a:gd name="T7" fmla="*/ 8895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144434" name="Group 190"/>
          <p:cNvGrpSpPr>
            <a:grpSpLocks/>
          </p:cNvGrpSpPr>
          <p:nvPr/>
        </p:nvGrpSpPr>
        <p:grpSpPr bwMode="auto">
          <a:xfrm flipH="1">
            <a:off x="4140200" y="1588371"/>
            <a:ext cx="803275" cy="771525"/>
            <a:chOff x="-44" y="1473"/>
            <a:chExt cx="981" cy="1105"/>
          </a:xfrm>
        </p:grpSpPr>
        <p:pic>
          <p:nvPicPr>
            <p:cNvPr id="144436" name="Picture 191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4437" name="Freeform 192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5595 w 356"/>
                <a:gd name="T3" fmla="*/ 341 h 368"/>
                <a:gd name="T4" fmla="*/ 6638 w 356"/>
                <a:gd name="T5" fmla="*/ 7113 h 368"/>
                <a:gd name="T6" fmla="*/ 1463 w 356"/>
                <a:gd name="T7" fmla="*/ 8895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44" name="Title 2"/>
          <p:cNvSpPr txBox="1">
            <a:spLocks/>
          </p:cNvSpPr>
          <p:nvPr/>
        </p:nvSpPr>
        <p:spPr>
          <a:xfrm>
            <a:off x="0" y="119524"/>
            <a:ext cx="7874000" cy="683305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Background: The Internet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16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0.0037 L -4.72222E-6 0.0458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7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1128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0.00926 L -3.05556E-6 0.0479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07407E-6 L 4.44444E-6 0.0421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96296E-6 L 3.05556E-6 0.13889 L 0.40295 0.13889 L 0.40295 0.09885 L 0.57152 0.10093 L 0.57152 0.57709 L 0.66371 0.50857 L 0.66371 0.42848 " pathEditMode="relative" rAng="0" ptsTypes="AAAAAAAA">
                                      <p:cBhvr>
                                        <p:cTn id="61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77" y="2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0046 L 0.00156 -0.04815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5" grpId="0"/>
      <p:bldP spid="112645" grpId="1"/>
      <p:bldP spid="112644" grpId="0"/>
      <p:bldP spid="112644" grpId="1"/>
      <p:bldP spid="112814" grpId="0"/>
      <p:bldP spid="112647" grpId="0"/>
      <p:bldP spid="11264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195" name="Group 38"/>
          <p:cNvGrpSpPr>
            <a:grpSpLocks/>
          </p:cNvGrpSpPr>
          <p:nvPr/>
        </p:nvGrpSpPr>
        <p:grpSpPr bwMode="auto">
          <a:xfrm>
            <a:off x="434975" y="1314450"/>
            <a:ext cx="8418513" cy="2835275"/>
            <a:chOff x="258" y="1214"/>
            <a:chExt cx="5303" cy="1786"/>
          </a:xfrm>
        </p:grpSpPr>
        <p:sp>
          <p:nvSpPr>
            <p:cNvPr id="136199" name="Rectangle 2"/>
            <p:cNvSpPr>
              <a:spLocks noChangeArrowheads="1"/>
            </p:cNvSpPr>
            <p:nvPr/>
          </p:nvSpPr>
          <p:spPr bwMode="auto">
            <a:xfrm>
              <a:off x="264" y="1544"/>
              <a:ext cx="1028" cy="108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36200" name="Text Box 3"/>
            <p:cNvSpPr txBox="1">
              <a:spLocks noChangeArrowheads="1"/>
            </p:cNvSpPr>
            <p:nvPr/>
          </p:nvSpPr>
          <p:spPr bwMode="auto">
            <a:xfrm>
              <a:off x="258" y="1597"/>
              <a:ext cx="1071" cy="1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altLang="en-US" sz="1400"/>
                <a:t>ticket (purchase)</a:t>
              </a:r>
            </a:p>
            <a:p>
              <a:pPr algn="ctr">
                <a:lnSpc>
                  <a:spcPct val="80000"/>
                </a:lnSpc>
              </a:pPr>
              <a:endParaRPr lang="en-US" altLang="en-US" sz="1400"/>
            </a:p>
            <a:p>
              <a:pPr algn="ctr">
                <a:lnSpc>
                  <a:spcPct val="80000"/>
                </a:lnSpc>
              </a:pPr>
              <a:r>
                <a:rPr lang="en-US" altLang="en-US" sz="1400"/>
                <a:t>baggage (check)</a:t>
              </a:r>
            </a:p>
            <a:p>
              <a:pPr algn="ctr">
                <a:lnSpc>
                  <a:spcPct val="80000"/>
                </a:lnSpc>
              </a:pPr>
              <a:endParaRPr lang="en-US" altLang="en-US" sz="1400"/>
            </a:p>
            <a:p>
              <a:pPr algn="ctr">
                <a:lnSpc>
                  <a:spcPct val="80000"/>
                </a:lnSpc>
              </a:pPr>
              <a:r>
                <a:rPr lang="en-US" altLang="en-US" sz="1400"/>
                <a:t>gates (load)</a:t>
              </a:r>
            </a:p>
            <a:p>
              <a:pPr algn="ctr">
                <a:lnSpc>
                  <a:spcPct val="80000"/>
                </a:lnSpc>
              </a:pPr>
              <a:endParaRPr lang="en-US" altLang="en-US" sz="1400"/>
            </a:p>
            <a:p>
              <a:pPr algn="ctr">
                <a:lnSpc>
                  <a:spcPct val="80000"/>
                </a:lnSpc>
              </a:pPr>
              <a:r>
                <a:rPr lang="en-US" altLang="en-US" sz="1400"/>
                <a:t>runway (takeoff)</a:t>
              </a:r>
            </a:p>
            <a:p>
              <a:pPr algn="ctr">
                <a:lnSpc>
                  <a:spcPct val="80000"/>
                </a:lnSpc>
              </a:pPr>
              <a:endParaRPr lang="en-US" altLang="en-US" sz="1400"/>
            </a:p>
            <a:p>
              <a:pPr algn="ctr">
                <a:lnSpc>
                  <a:spcPct val="80000"/>
                </a:lnSpc>
              </a:pPr>
              <a:r>
                <a:rPr lang="en-US" altLang="en-US" sz="1400"/>
                <a:t>airplane routing</a:t>
              </a:r>
            </a:p>
          </p:txBody>
        </p:sp>
        <p:sp>
          <p:nvSpPr>
            <p:cNvPr id="136201" name="Line 4"/>
            <p:cNvSpPr>
              <a:spLocks noChangeShapeType="1"/>
            </p:cNvSpPr>
            <p:nvPr/>
          </p:nvSpPr>
          <p:spPr bwMode="auto">
            <a:xfrm>
              <a:off x="271" y="1770"/>
              <a:ext cx="1021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02" name="Line 5"/>
            <p:cNvSpPr>
              <a:spLocks noChangeShapeType="1"/>
            </p:cNvSpPr>
            <p:nvPr/>
          </p:nvSpPr>
          <p:spPr bwMode="auto">
            <a:xfrm>
              <a:off x="275" y="1989"/>
              <a:ext cx="1021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03" name="Line 6"/>
            <p:cNvSpPr>
              <a:spLocks noChangeShapeType="1"/>
            </p:cNvSpPr>
            <p:nvPr/>
          </p:nvSpPr>
          <p:spPr bwMode="auto">
            <a:xfrm>
              <a:off x="271" y="2207"/>
              <a:ext cx="1021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04" name="Line 7"/>
            <p:cNvSpPr>
              <a:spLocks noChangeShapeType="1"/>
            </p:cNvSpPr>
            <p:nvPr/>
          </p:nvSpPr>
          <p:spPr bwMode="auto">
            <a:xfrm>
              <a:off x="279" y="2426"/>
              <a:ext cx="1021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05" name="Text Box 8"/>
            <p:cNvSpPr txBox="1">
              <a:spLocks noChangeArrowheads="1"/>
            </p:cNvSpPr>
            <p:nvPr/>
          </p:nvSpPr>
          <p:spPr bwMode="auto">
            <a:xfrm>
              <a:off x="493" y="2706"/>
              <a:ext cx="52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1200"/>
                <a:t>departure</a:t>
              </a:r>
            </a:p>
            <a:p>
              <a:pPr algn="ctr" eaLnBrk="1" hangingPunct="1"/>
              <a:r>
                <a:rPr lang="en-US" altLang="en-US" sz="1200"/>
                <a:t>airport</a:t>
              </a:r>
            </a:p>
          </p:txBody>
        </p:sp>
        <p:sp>
          <p:nvSpPr>
            <p:cNvPr id="136206" name="Text Box 9"/>
            <p:cNvSpPr txBox="1">
              <a:spLocks noChangeArrowheads="1"/>
            </p:cNvSpPr>
            <p:nvPr/>
          </p:nvSpPr>
          <p:spPr bwMode="auto">
            <a:xfrm>
              <a:off x="3756" y="2712"/>
              <a:ext cx="38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1200"/>
                <a:t>arrival</a:t>
              </a:r>
            </a:p>
            <a:p>
              <a:pPr algn="ctr" eaLnBrk="1" hangingPunct="1"/>
              <a:r>
                <a:rPr lang="en-US" altLang="en-US" sz="1200"/>
                <a:t>airport</a:t>
              </a:r>
            </a:p>
          </p:txBody>
        </p:sp>
        <p:sp>
          <p:nvSpPr>
            <p:cNvPr id="136207" name="Text Box 10"/>
            <p:cNvSpPr txBox="1">
              <a:spLocks noChangeArrowheads="1"/>
            </p:cNvSpPr>
            <p:nvPr/>
          </p:nvSpPr>
          <p:spPr bwMode="auto">
            <a:xfrm>
              <a:off x="1859" y="2709"/>
              <a:ext cx="104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1200"/>
                <a:t>intermediate air-traffic</a:t>
              </a:r>
            </a:p>
            <a:p>
              <a:pPr algn="ctr" eaLnBrk="1" hangingPunct="1"/>
              <a:r>
                <a:rPr lang="en-US" altLang="en-US" sz="1200"/>
                <a:t>control centers</a:t>
              </a:r>
            </a:p>
          </p:txBody>
        </p:sp>
        <p:pic>
          <p:nvPicPr>
            <p:cNvPr id="136208" name="Picture 11" descr="yylgaifm[1]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30" y="1315"/>
              <a:ext cx="963" cy="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6209" name="Line 12"/>
            <p:cNvSpPr>
              <a:spLocks noChangeShapeType="1"/>
            </p:cNvSpPr>
            <p:nvPr/>
          </p:nvSpPr>
          <p:spPr bwMode="auto">
            <a:xfrm>
              <a:off x="2133" y="1214"/>
              <a:ext cx="284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10" name="Line 13"/>
            <p:cNvSpPr>
              <a:spLocks noChangeShapeType="1"/>
            </p:cNvSpPr>
            <p:nvPr/>
          </p:nvSpPr>
          <p:spPr bwMode="auto">
            <a:xfrm>
              <a:off x="2229" y="1310"/>
              <a:ext cx="284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11" name="Line 14"/>
            <p:cNvSpPr>
              <a:spLocks noChangeShapeType="1"/>
            </p:cNvSpPr>
            <p:nvPr/>
          </p:nvSpPr>
          <p:spPr bwMode="auto">
            <a:xfrm>
              <a:off x="2325" y="1406"/>
              <a:ext cx="284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36212" name="Group 15"/>
            <p:cNvGrpSpPr>
              <a:grpSpLocks/>
            </p:cNvGrpSpPr>
            <p:nvPr/>
          </p:nvGrpSpPr>
          <p:grpSpPr bwMode="auto">
            <a:xfrm>
              <a:off x="1436" y="2441"/>
              <a:ext cx="1071" cy="186"/>
              <a:chOff x="1813" y="2187"/>
              <a:chExt cx="1071" cy="186"/>
            </a:xfrm>
          </p:grpSpPr>
          <p:sp>
            <p:nvSpPr>
              <p:cNvPr id="136232" name="Rectangle 16"/>
              <p:cNvSpPr>
                <a:spLocks noChangeArrowheads="1"/>
              </p:cNvSpPr>
              <p:nvPr/>
            </p:nvSpPr>
            <p:spPr bwMode="auto">
              <a:xfrm>
                <a:off x="1817" y="2187"/>
                <a:ext cx="871" cy="18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6233" name="Text Box 17"/>
              <p:cNvSpPr txBox="1">
                <a:spLocks noChangeArrowheads="1"/>
              </p:cNvSpPr>
              <p:nvPr/>
            </p:nvSpPr>
            <p:spPr bwMode="auto">
              <a:xfrm>
                <a:off x="1813" y="2200"/>
                <a:ext cx="1071" cy="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80000"/>
                  </a:lnSpc>
                </a:pPr>
                <a:r>
                  <a:rPr lang="en-US" altLang="en-US" sz="1400"/>
                  <a:t>airplane routing</a:t>
                </a:r>
              </a:p>
            </p:txBody>
          </p:sp>
        </p:grpSp>
        <p:grpSp>
          <p:nvGrpSpPr>
            <p:cNvPr id="136213" name="Group 18"/>
            <p:cNvGrpSpPr>
              <a:grpSpLocks/>
            </p:cNvGrpSpPr>
            <p:nvPr/>
          </p:nvGrpSpPr>
          <p:grpSpPr bwMode="auto">
            <a:xfrm>
              <a:off x="2417" y="2441"/>
              <a:ext cx="1071" cy="186"/>
              <a:chOff x="1813" y="2187"/>
              <a:chExt cx="1071" cy="186"/>
            </a:xfrm>
          </p:grpSpPr>
          <p:sp>
            <p:nvSpPr>
              <p:cNvPr id="136230" name="Rectangle 19"/>
              <p:cNvSpPr>
                <a:spLocks noChangeArrowheads="1"/>
              </p:cNvSpPr>
              <p:nvPr/>
            </p:nvSpPr>
            <p:spPr bwMode="auto">
              <a:xfrm>
                <a:off x="1817" y="2187"/>
                <a:ext cx="871" cy="18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6231" name="Text Box 20"/>
              <p:cNvSpPr txBox="1">
                <a:spLocks noChangeArrowheads="1"/>
              </p:cNvSpPr>
              <p:nvPr/>
            </p:nvSpPr>
            <p:spPr bwMode="auto">
              <a:xfrm>
                <a:off x="1813" y="2200"/>
                <a:ext cx="1071" cy="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80000"/>
                  </a:lnSpc>
                </a:pPr>
                <a:r>
                  <a:rPr lang="en-US" altLang="en-US" sz="1400"/>
                  <a:t>airplane routing</a:t>
                </a:r>
              </a:p>
            </p:txBody>
          </p:sp>
        </p:grpSp>
        <p:sp>
          <p:nvSpPr>
            <p:cNvPr id="136214" name="Rectangle 21"/>
            <p:cNvSpPr>
              <a:spLocks noChangeArrowheads="1"/>
            </p:cNvSpPr>
            <p:nvPr/>
          </p:nvSpPr>
          <p:spPr bwMode="auto">
            <a:xfrm>
              <a:off x="3446" y="1551"/>
              <a:ext cx="1028" cy="108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36215" name="Text Box 22"/>
            <p:cNvSpPr txBox="1">
              <a:spLocks noChangeArrowheads="1"/>
            </p:cNvSpPr>
            <p:nvPr/>
          </p:nvSpPr>
          <p:spPr bwMode="auto">
            <a:xfrm>
              <a:off x="3412" y="1598"/>
              <a:ext cx="1071" cy="1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altLang="en-US" sz="1400"/>
                <a:t>ticket (complain)</a:t>
              </a:r>
            </a:p>
            <a:p>
              <a:pPr algn="ctr">
                <a:lnSpc>
                  <a:spcPct val="80000"/>
                </a:lnSpc>
              </a:pPr>
              <a:endParaRPr lang="en-US" altLang="en-US" sz="1400"/>
            </a:p>
            <a:p>
              <a:pPr algn="ctr">
                <a:lnSpc>
                  <a:spcPct val="80000"/>
                </a:lnSpc>
              </a:pPr>
              <a:r>
                <a:rPr lang="en-US" altLang="en-US" sz="1400"/>
                <a:t>baggage (claim</a:t>
              </a:r>
            </a:p>
            <a:p>
              <a:pPr algn="ctr">
                <a:lnSpc>
                  <a:spcPct val="80000"/>
                </a:lnSpc>
              </a:pPr>
              <a:endParaRPr lang="en-US" altLang="en-US" sz="1400"/>
            </a:p>
            <a:p>
              <a:pPr algn="ctr">
                <a:lnSpc>
                  <a:spcPct val="80000"/>
                </a:lnSpc>
              </a:pPr>
              <a:r>
                <a:rPr lang="en-US" altLang="en-US" sz="1400"/>
                <a:t>gates (unload)</a:t>
              </a:r>
            </a:p>
            <a:p>
              <a:pPr algn="ctr">
                <a:lnSpc>
                  <a:spcPct val="80000"/>
                </a:lnSpc>
              </a:pPr>
              <a:endParaRPr lang="en-US" altLang="en-US" sz="1400"/>
            </a:p>
            <a:p>
              <a:pPr algn="ctr">
                <a:lnSpc>
                  <a:spcPct val="80000"/>
                </a:lnSpc>
              </a:pPr>
              <a:r>
                <a:rPr lang="en-US" altLang="en-US" sz="1400"/>
                <a:t>runway (land)</a:t>
              </a:r>
            </a:p>
            <a:p>
              <a:pPr algn="ctr">
                <a:lnSpc>
                  <a:spcPct val="80000"/>
                </a:lnSpc>
              </a:pPr>
              <a:endParaRPr lang="en-US" altLang="en-US" sz="1400"/>
            </a:p>
            <a:p>
              <a:pPr algn="ctr">
                <a:lnSpc>
                  <a:spcPct val="80000"/>
                </a:lnSpc>
              </a:pPr>
              <a:r>
                <a:rPr lang="en-US" altLang="en-US" sz="1400"/>
                <a:t>airplane routing</a:t>
              </a:r>
            </a:p>
          </p:txBody>
        </p:sp>
        <p:sp>
          <p:nvSpPr>
            <p:cNvPr id="136216" name="Line 23"/>
            <p:cNvSpPr>
              <a:spLocks noChangeShapeType="1"/>
            </p:cNvSpPr>
            <p:nvPr/>
          </p:nvSpPr>
          <p:spPr bwMode="auto">
            <a:xfrm>
              <a:off x="3453" y="1777"/>
              <a:ext cx="1021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17" name="Line 24"/>
            <p:cNvSpPr>
              <a:spLocks noChangeShapeType="1"/>
            </p:cNvSpPr>
            <p:nvPr/>
          </p:nvSpPr>
          <p:spPr bwMode="auto">
            <a:xfrm>
              <a:off x="3457" y="1996"/>
              <a:ext cx="1021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18" name="Line 25"/>
            <p:cNvSpPr>
              <a:spLocks noChangeShapeType="1"/>
            </p:cNvSpPr>
            <p:nvPr/>
          </p:nvSpPr>
          <p:spPr bwMode="auto">
            <a:xfrm>
              <a:off x="3453" y="2214"/>
              <a:ext cx="1021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19" name="Line 26"/>
            <p:cNvSpPr>
              <a:spLocks noChangeShapeType="1"/>
            </p:cNvSpPr>
            <p:nvPr/>
          </p:nvSpPr>
          <p:spPr bwMode="auto">
            <a:xfrm>
              <a:off x="3461" y="2433"/>
              <a:ext cx="1021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220" name="Rectangle 27"/>
            <p:cNvSpPr>
              <a:spLocks noChangeArrowheads="1"/>
            </p:cNvSpPr>
            <p:nvPr/>
          </p:nvSpPr>
          <p:spPr bwMode="auto">
            <a:xfrm>
              <a:off x="268" y="2476"/>
              <a:ext cx="5293" cy="116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alpha val="53000"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36221" name="Rectangle 28"/>
            <p:cNvSpPr>
              <a:spLocks noChangeArrowheads="1"/>
            </p:cNvSpPr>
            <p:nvPr/>
          </p:nvSpPr>
          <p:spPr bwMode="auto">
            <a:xfrm>
              <a:off x="268" y="2256"/>
              <a:ext cx="5293" cy="123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alpha val="53000"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36222" name="Rectangle 29"/>
            <p:cNvSpPr>
              <a:spLocks noChangeArrowheads="1"/>
            </p:cNvSpPr>
            <p:nvPr/>
          </p:nvSpPr>
          <p:spPr bwMode="auto">
            <a:xfrm>
              <a:off x="268" y="2050"/>
              <a:ext cx="5293" cy="116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alpha val="53000"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36223" name="Rectangle 30"/>
            <p:cNvSpPr>
              <a:spLocks noChangeArrowheads="1"/>
            </p:cNvSpPr>
            <p:nvPr/>
          </p:nvSpPr>
          <p:spPr bwMode="auto">
            <a:xfrm>
              <a:off x="268" y="1830"/>
              <a:ext cx="5286" cy="123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alpha val="53000"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36224" name="Rectangle 31"/>
            <p:cNvSpPr>
              <a:spLocks noChangeArrowheads="1"/>
            </p:cNvSpPr>
            <p:nvPr/>
          </p:nvSpPr>
          <p:spPr bwMode="auto">
            <a:xfrm>
              <a:off x="268" y="1617"/>
              <a:ext cx="5287" cy="123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alpha val="53000"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36225" name="Text Box 32"/>
            <p:cNvSpPr txBox="1">
              <a:spLocks noChangeArrowheads="1"/>
            </p:cNvSpPr>
            <p:nvPr/>
          </p:nvSpPr>
          <p:spPr bwMode="auto">
            <a:xfrm>
              <a:off x="4776" y="1588"/>
              <a:ext cx="34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1200"/>
                <a:t>ticket</a:t>
              </a:r>
            </a:p>
          </p:txBody>
        </p:sp>
        <p:sp>
          <p:nvSpPr>
            <p:cNvPr id="136226" name="Text Box 33"/>
            <p:cNvSpPr txBox="1">
              <a:spLocks noChangeArrowheads="1"/>
            </p:cNvSpPr>
            <p:nvPr/>
          </p:nvSpPr>
          <p:spPr bwMode="auto">
            <a:xfrm>
              <a:off x="4774" y="1801"/>
              <a:ext cx="48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1200"/>
                <a:t>baggage</a:t>
              </a:r>
            </a:p>
          </p:txBody>
        </p:sp>
        <p:sp>
          <p:nvSpPr>
            <p:cNvPr id="136227" name="Text Box 34"/>
            <p:cNvSpPr txBox="1">
              <a:spLocks noChangeArrowheads="1"/>
            </p:cNvSpPr>
            <p:nvPr/>
          </p:nvSpPr>
          <p:spPr bwMode="auto">
            <a:xfrm>
              <a:off x="4772" y="2013"/>
              <a:ext cx="30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1200"/>
                <a:t>gate</a:t>
              </a:r>
            </a:p>
          </p:txBody>
        </p:sp>
        <p:sp>
          <p:nvSpPr>
            <p:cNvPr id="136228" name="Text Box 35"/>
            <p:cNvSpPr txBox="1">
              <a:spLocks noChangeArrowheads="1"/>
            </p:cNvSpPr>
            <p:nvPr/>
          </p:nvSpPr>
          <p:spPr bwMode="auto">
            <a:xfrm>
              <a:off x="4767" y="2225"/>
              <a:ext cx="73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1200"/>
                <a:t>takeoff/landing</a:t>
              </a:r>
            </a:p>
          </p:txBody>
        </p:sp>
        <p:sp>
          <p:nvSpPr>
            <p:cNvPr id="136229" name="Text Box 36"/>
            <p:cNvSpPr txBox="1">
              <a:spLocks noChangeArrowheads="1"/>
            </p:cNvSpPr>
            <p:nvPr/>
          </p:nvSpPr>
          <p:spPr bwMode="auto">
            <a:xfrm>
              <a:off x="4769" y="2444"/>
              <a:ext cx="77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1200"/>
                <a:t>airplane routing</a:t>
              </a:r>
            </a:p>
          </p:txBody>
        </p:sp>
      </p:grpSp>
      <p:sp>
        <p:nvSpPr>
          <p:cNvPr id="136197" name="Rectangle 40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4441825"/>
            <a:ext cx="7613650" cy="1763713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i="1" smtClean="0">
                <a:solidFill>
                  <a:srgbClr val="CC0000"/>
                </a:solidFill>
                <a:ea typeface="ＭＳ Ｐゴシック" panose="020B0600070205080204" pitchFamily="34" charset="-128"/>
              </a:rPr>
              <a:t>layers:</a:t>
            </a:r>
            <a:r>
              <a:rPr lang="en-US" altLang="en-US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mtClean="0">
                <a:ea typeface="ＭＳ Ｐゴシック" panose="020B0600070205080204" pitchFamily="34" charset="-128"/>
              </a:rPr>
              <a:t>each layer implements a service</a:t>
            </a:r>
          </a:p>
          <a:p>
            <a:pPr lvl="1" eaLnBrk="1" hangingPunct="1"/>
            <a:r>
              <a:rPr lang="en-US" altLang="en-US" sz="2800" smtClean="0">
                <a:ea typeface="Arial" panose="020B0604020202020204" pitchFamily="34" charset="0"/>
              </a:rPr>
              <a:t>via its own internal-layer actions</a:t>
            </a:r>
          </a:p>
          <a:p>
            <a:pPr lvl="1" eaLnBrk="1" hangingPunct="1"/>
            <a:r>
              <a:rPr lang="en-US" altLang="en-US" sz="2800" smtClean="0">
                <a:ea typeface="Arial" panose="020B0604020202020204" pitchFamily="34" charset="0"/>
              </a:rPr>
              <a:t>relying on services provided by layer below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mtClean="0">
              <a:ea typeface="ＭＳ Ｐゴシック" panose="020B0600070205080204" pitchFamily="34" charset="-128"/>
            </a:endParaRPr>
          </a:p>
        </p:txBody>
      </p:sp>
      <p:sp>
        <p:nvSpPr>
          <p:cNvPr id="43" name="Title 2"/>
          <p:cNvSpPr txBox="1">
            <a:spLocks/>
          </p:cNvSpPr>
          <p:nvPr/>
        </p:nvSpPr>
        <p:spPr>
          <a:xfrm>
            <a:off x="0" y="-15648"/>
            <a:ext cx="7874000" cy="683305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Network Protocol “Layers”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-159026" y="893188"/>
            <a:ext cx="9891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Network Protocol “Layers” </a:t>
            </a:r>
            <a:r>
              <a:rPr lang="en-US" sz="3200" dirty="0"/>
              <a:t>s</a:t>
            </a:r>
            <a:r>
              <a:rPr lang="en-US" sz="3200" dirty="0" smtClean="0"/>
              <a:t>imilar to traveling protocol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49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Tech Titans Building Boom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What does it take to build a million server datacenter?</a:t>
            </a:r>
          </a:p>
          <a:p>
            <a:pPr lvl="1"/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5424208" y="6236732"/>
            <a:ext cx="3361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Titan tech boom, randy </a:t>
            </a:r>
            <a:r>
              <a:rPr lang="en-US" dirty="0" err="1" smtClean="0"/>
              <a:t>katz</a:t>
            </a:r>
            <a:r>
              <a:rPr lang="en-US" dirty="0" smtClean="0"/>
              <a:t>, 2008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03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Tech Titans Building Boom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What does it take to build a million server datacenter?</a:t>
            </a:r>
            <a:endParaRPr lang="en-US" dirty="0"/>
          </a:p>
          <a:p>
            <a:r>
              <a:rPr lang="en-US" sz="2800" dirty="0"/>
              <a:t>Challenges</a:t>
            </a:r>
          </a:p>
          <a:p>
            <a:pPr lvl="1"/>
            <a:r>
              <a:rPr lang="en-US" sz="2400" dirty="0" smtClean="0"/>
              <a:t>Readily available (fiber-optic) networking</a:t>
            </a:r>
          </a:p>
          <a:p>
            <a:pPr lvl="1"/>
            <a:r>
              <a:rPr lang="en-US" sz="2400" dirty="0" smtClean="0"/>
              <a:t>Abundant water</a:t>
            </a:r>
          </a:p>
          <a:p>
            <a:pPr lvl="1"/>
            <a:r>
              <a:rPr lang="en-US" sz="2400" dirty="0" smtClean="0"/>
              <a:t>Inexpensive electricity</a:t>
            </a:r>
          </a:p>
          <a:p>
            <a:pPr lvl="2"/>
            <a:r>
              <a:rPr lang="en-US" sz="2000" dirty="0" smtClean="0"/>
              <a:t>How much electricity?</a:t>
            </a:r>
          </a:p>
          <a:p>
            <a:pPr lvl="2"/>
            <a:r>
              <a:rPr lang="en-US" sz="2000" dirty="0" smtClean="0"/>
              <a:t>200W per server * 1M servers = 200MW!</a:t>
            </a:r>
            <a:endParaRPr lang="en-US" sz="2000" dirty="0"/>
          </a:p>
          <a:p>
            <a:pPr lvl="2"/>
            <a:r>
              <a:rPr lang="en-US" sz="2000" dirty="0" smtClean="0"/>
              <a:t>Equivalent to 200k houses! </a:t>
            </a:r>
            <a:endParaRPr lang="en-US" sz="1600" dirty="0" smtClean="0"/>
          </a:p>
          <a:p>
            <a:pPr lvl="1"/>
            <a:r>
              <a:rPr lang="en-US" sz="2400" dirty="0" smtClean="0"/>
              <a:t>Management (e.g. installation, failures)</a:t>
            </a:r>
          </a:p>
          <a:p>
            <a:pPr lvl="1"/>
            <a:r>
              <a:rPr lang="en-US" sz="2400" dirty="0" smtClean="0"/>
              <a:t>Environmental impact</a:t>
            </a:r>
          </a:p>
          <a:p>
            <a:pPr lvl="1"/>
            <a:endParaRPr lang="en-US" sz="2400" dirty="0"/>
          </a:p>
          <a:p>
            <a:pPr lvl="1"/>
            <a:endParaRPr lang="en-US" sz="2400" dirty="0" smtClean="0"/>
          </a:p>
          <a:p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5424208" y="6236732"/>
            <a:ext cx="3361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Titan tech boom, randy </a:t>
            </a:r>
            <a:r>
              <a:rPr lang="en-US" dirty="0" err="1" smtClean="0"/>
              <a:t>katz</a:t>
            </a:r>
            <a:r>
              <a:rPr lang="en-US" dirty="0" smtClean="0"/>
              <a:t>, 2008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90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Tech Titans Building Boom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163285" y="852714"/>
            <a:ext cx="8799285" cy="619578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What does it take to build a million server datacenter?</a:t>
            </a:r>
            <a:endParaRPr lang="en-US" dirty="0"/>
          </a:p>
          <a:p>
            <a:r>
              <a:rPr lang="en-US" sz="2800" dirty="0"/>
              <a:t>Challenges</a:t>
            </a:r>
          </a:p>
          <a:p>
            <a:pPr lvl="1"/>
            <a:r>
              <a:rPr lang="en-US" sz="2400" dirty="0" smtClean="0"/>
              <a:t>Readily available (fiber-optic) networking</a:t>
            </a:r>
          </a:p>
          <a:p>
            <a:pPr lvl="1"/>
            <a:r>
              <a:rPr lang="en-US" sz="2400" dirty="0" smtClean="0"/>
              <a:t>Abundant water</a:t>
            </a:r>
          </a:p>
          <a:p>
            <a:pPr lvl="1"/>
            <a:r>
              <a:rPr lang="en-US" sz="2400" dirty="0" smtClean="0"/>
              <a:t>Inexpensive electricity</a:t>
            </a:r>
          </a:p>
          <a:p>
            <a:pPr lvl="2"/>
            <a:r>
              <a:rPr lang="en-US" sz="2000" dirty="0" smtClean="0"/>
              <a:t>How much electricity?</a:t>
            </a:r>
          </a:p>
          <a:p>
            <a:pPr lvl="2"/>
            <a:r>
              <a:rPr lang="en-US" sz="2000" dirty="0" smtClean="0"/>
              <a:t>200W per server * 1M servers = 200MW!</a:t>
            </a:r>
            <a:endParaRPr lang="en-US" sz="2000" dirty="0"/>
          </a:p>
          <a:p>
            <a:pPr lvl="2"/>
            <a:r>
              <a:rPr lang="en-US" sz="2000" dirty="0" smtClean="0"/>
              <a:t>Equivalent to 200k houses! </a:t>
            </a:r>
            <a:endParaRPr lang="en-US" sz="1600" dirty="0" smtClean="0"/>
          </a:p>
          <a:p>
            <a:pPr lvl="1"/>
            <a:r>
              <a:rPr lang="en-US" sz="2400" dirty="0" smtClean="0"/>
              <a:t>Management (e.g. installation, failures)</a:t>
            </a:r>
          </a:p>
          <a:p>
            <a:pPr lvl="1"/>
            <a:r>
              <a:rPr lang="en-US" sz="2400" dirty="0" smtClean="0"/>
              <a:t>Environmental impact</a:t>
            </a:r>
          </a:p>
          <a:p>
            <a:r>
              <a:rPr lang="en-US" sz="2800" dirty="0" smtClean="0"/>
              <a:t>Prior state of the art, dot-com era of 1990’s to 2000’s</a:t>
            </a:r>
          </a:p>
          <a:p>
            <a:pPr lvl="1"/>
            <a:r>
              <a:rPr lang="en-US" sz="2400" dirty="0" smtClean="0"/>
              <a:t>1k to 2k servers -&gt; 1MW to 2MW</a:t>
            </a:r>
          </a:p>
          <a:p>
            <a:pPr lvl="1"/>
            <a:r>
              <a:rPr lang="en-US" sz="2400" dirty="0" smtClean="0"/>
              <a:t>Setup and management was fairly manual</a:t>
            </a:r>
          </a:p>
          <a:p>
            <a:pPr lvl="1"/>
            <a:endParaRPr lang="en-US" sz="2400" dirty="0"/>
          </a:p>
          <a:p>
            <a:pPr lvl="1"/>
            <a:endParaRPr lang="en-US" sz="2400" dirty="0" smtClean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877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Tech Titans Building Boom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What does it take to build a million server datacenter?</a:t>
            </a:r>
            <a:endParaRPr lang="en-US" dirty="0"/>
          </a:p>
          <a:p>
            <a:r>
              <a:rPr lang="en-US" sz="2800" dirty="0" smtClean="0"/>
              <a:t>Locations (power/cooling/water)</a:t>
            </a:r>
            <a:endParaRPr lang="en-US" sz="2800" dirty="0"/>
          </a:p>
          <a:p>
            <a:pPr lvl="1"/>
            <a:r>
              <a:rPr lang="en-US" sz="2400" dirty="0" smtClean="0"/>
              <a:t>Washington, N.C., S.C., Iowa, Oklahoma,…,Siberia!</a:t>
            </a:r>
          </a:p>
          <a:p>
            <a:pPr lvl="1"/>
            <a:endParaRPr lang="en-US" sz="2400" dirty="0"/>
          </a:p>
          <a:p>
            <a:pPr lvl="1"/>
            <a:endParaRPr lang="en-US" sz="2400" dirty="0" smtClean="0"/>
          </a:p>
          <a:p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5424208" y="6236732"/>
            <a:ext cx="3361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Titan tech boom, randy </a:t>
            </a:r>
            <a:r>
              <a:rPr lang="en-US" dirty="0" err="1" smtClean="0"/>
              <a:t>katz</a:t>
            </a:r>
            <a:r>
              <a:rPr lang="en-US" dirty="0" smtClean="0"/>
              <a:t>, 2008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97" y="2207932"/>
            <a:ext cx="8455260" cy="410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42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4170</TotalTime>
  <Words>972</Words>
  <Application>Microsoft Office PowerPoint</Application>
  <PresentationFormat>On-screen Show (4:3)</PresentationFormat>
  <Paragraphs>288</Paragraphs>
  <Slides>18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ＭＳ Ｐゴシック</vt:lpstr>
      <vt:lpstr>Arial</vt:lpstr>
      <vt:lpstr>Calibri</vt:lpstr>
      <vt:lpstr>Times New Roman</vt:lpstr>
      <vt:lpstr>Wingdings</vt:lpstr>
      <vt:lpstr>Office Theme</vt:lpstr>
      <vt:lpstr>Overview: Cloud Datacenters II</vt:lpstr>
      <vt:lpstr>PowerPoint Presentation</vt:lpstr>
      <vt:lpstr>PowerPoint Presentation</vt:lpstr>
      <vt:lpstr>PowerPoint Presentation</vt:lpstr>
      <vt:lpstr>PowerPoint Presentation</vt:lpstr>
      <vt:lpstr>Tech Titans Building Boom</vt:lpstr>
      <vt:lpstr>Tech Titans Building Boom</vt:lpstr>
      <vt:lpstr>Tech Titans Building Boom</vt:lpstr>
      <vt:lpstr>Tech Titans Building Boom</vt:lpstr>
      <vt:lpstr>Tech Titans Building Boom</vt:lpstr>
      <vt:lpstr>Tech Titans Building Boom</vt:lpstr>
      <vt:lpstr>Tech Titans Building Boom</vt:lpstr>
      <vt:lpstr>Tech Titans Building Boom</vt:lpstr>
      <vt:lpstr>Tech Titans Building Boom</vt:lpstr>
      <vt:lpstr>Tech Titans Building Boom</vt:lpstr>
      <vt:lpstr>Tech Titans Building Boom</vt:lpstr>
      <vt:lpstr>Perspective</vt:lpstr>
      <vt:lpstr>Before Next time</vt:lpstr>
    </vt:vector>
  </TitlesOfParts>
  <Company>Cornell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Hakim Weatherspoon</dc:creator>
  <cp:lastModifiedBy>Hakim Weatherspoon</cp:lastModifiedBy>
  <cp:revision>138</cp:revision>
  <dcterms:created xsi:type="dcterms:W3CDTF">2011-03-13T12:50:14Z</dcterms:created>
  <dcterms:modified xsi:type="dcterms:W3CDTF">2017-01-30T17:38:59Z</dcterms:modified>
</cp:coreProperties>
</file>