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50" r:id="rId3"/>
    <p:sldId id="451" r:id="rId4"/>
    <p:sldId id="422" r:id="rId5"/>
    <p:sldId id="423" r:id="rId6"/>
    <p:sldId id="424" r:id="rId7"/>
    <p:sldId id="425" r:id="rId8"/>
    <p:sldId id="454" r:id="rId9"/>
    <p:sldId id="455" r:id="rId10"/>
    <p:sldId id="427" r:id="rId11"/>
    <p:sldId id="428" r:id="rId12"/>
    <p:sldId id="457" r:id="rId13"/>
    <p:sldId id="303" r:id="rId14"/>
    <p:sldId id="430" r:id="rId15"/>
    <p:sldId id="299" r:id="rId16"/>
    <p:sldId id="456" r:id="rId17"/>
    <p:sldId id="458" r:id="rId18"/>
    <p:sldId id="448" r:id="rId19"/>
    <p:sldId id="44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74" autoAdjust="0"/>
  </p:normalViewPr>
  <p:slideViewPr>
    <p:cSldViewPr snapToGrid="0" snapToObjects="1">
      <p:cViewPr varScale="1">
        <p:scale>
          <a:sx n="64" d="100"/>
          <a:sy n="64" d="100"/>
        </p:scale>
        <p:origin x="642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5CDB9-2B4D-5F4D-88AF-F665B07A3A98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6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5CDB9-2B4D-5F4D-88AF-F665B07A3A98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6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5CDB9-2B4D-5F4D-88AF-F665B07A3A98}" type="slidenum">
              <a:rPr lang="en-US"/>
              <a:pPr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3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discussed in Section 1.3.3, online service providers, such as Google and</a:t>
            </a:r>
          </a:p>
          <a:p>
            <a:r>
              <a:rPr lang="en-US" dirty="0" smtClean="0"/>
              <a:t>Microsoft, have deployed their own extensive private networks, which not only</a:t>
            </a:r>
          </a:p>
          <a:p>
            <a:r>
              <a:rPr lang="en-US" dirty="0" smtClean="0"/>
              <a:t>connect together their globally distributed data centers, but are used to bypass</a:t>
            </a:r>
          </a:p>
          <a:p>
            <a:r>
              <a:rPr lang="en-US" dirty="0" smtClean="0"/>
              <a:t>the Internet as much as possible by peering directly with lower-tier ISPs. As a</a:t>
            </a:r>
          </a:p>
          <a:p>
            <a:r>
              <a:rPr lang="en-US" dirty="0" smtClean="0"/>
              <a:t>result, Google provides search results and email access almost instantaneously,</a:t>
            </a:r>
          </a:p>
          <a:p>
            <a:r>
              <a:rPr lang="en-US" dirty="0" smtClean="0"/>
              <a:t>as if their data centers were running within one’s own computer.</a:t>
            </a:r>
          </a:p>
          <a:p>
            <a:r>
              <a:rPr lang="en-US" dirty="0" smtClean="0"/>
              <a:t>• Many Internet commerce companies are now running their applications in the</a:t>
            </a:r>
          </a:p>
          <a:p>
            <a:r>
              <a:rPr lang="en-US" dirty="0" smtClean="0"/>
              <a:t>“cloud”—such as in Amazon’s EC2, in Google’s Application Engine, or in</a:t>
            </a:r>
          </a:p>
          <a:p>
            <a:r>
              <a:rPr lang="en-US" dirty="0" smtClean="0"/>
              <a:t>Microsoft’s Azure. Many companies and universities have also migrated their Internet</a:t>
            </a:r>
          </a:p>
          <a:p>
            <a:r>
              <a:rPr lang="en-US" dirty="0" smtClean="0"/>
              <a:t>applications (e.g., email and Web hosting) to the cloud. Cloud companies not</a:t>
            </a:r>
          </a:p>
          <a:p>
            <a:r>
              <a:rPr lang="en-US" dirty="0" smtClean="0"/>
              <a:t>only provide applications scalable computing and storage environments, but also</a:t>
            </a:r>
          </a:p>
          <a:p>
            <a:r>
              <a:rPr lang="en-US" dirty="0" smtClean="0"/>
              <a:t>provide the applications implicit access to their high-performance private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7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29DED61-49DD-4A8B-BC61-BAEBD4E7C170}" type="slidenum">
              <a:rPr lang="en-US" altLang="en-US" sz="1300">
                <a:latin typeface="Times New Roman" panose="02020603050405020304" pitchFamily="18" charset="0"/>
              </a:rPr>
              <a:pPr algn="r"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84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153274-B5CB-41FB-9DC1-49ED3D2B35BC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7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A5DF3E-40D3-486C-9DE0-3A51E592289F}" type="slidenum">
              <a:rPr lang="en-US" altLang="en-US" sz="1300">
                <a:latin typeface="Times New Roman" panose="02020603050405020304" pitchFamily="18" charset="0"/>
              </a:rPr>
              <a:pPr/>
              <a:t>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25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028297-31B7-4DE7-A573-F732696AF04B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67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5CDB9-2B4D-5F4D-88AF-F665B07A3A98}" type="slidenum">
              <a:rPr lang="en-US"/>
              <a:pPr/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3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5CDB9-2B4D-5F4D-88AF-F665B07A3A98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9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1.emf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</a:t>
            </a:r>
            <a:r>
              <a:rPr lang="en-US" smtClean="0"/>
              <a:t>Cloud </a:t>
            </a:r>
            <a:r>
              <a:rPr lang="en-US" smtClean="0"/>
              <a:t>Datacenters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Associate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January 27,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610297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Cost</a:t>
            </a:r>
          </a:p>
          <a:p>
            <a:pPr lvl="1"/>
            <a:r>
              <a:rPr lang="en-US" sz="2400" dirty="0" smtClean="0"/>
              <a:t>“It is the economics stupid”</a:t>
            </a:r>
          </a:p>
          <a:p>
            <a:pPr lvl="2"/>
            <a:r>
              <a:rPr lang="en-US" sz="2000" dirty="0" smtClean="0"/>
              <a:t>James </a:t>
            </a:r>
            <a:r>
              <a:rPr lang="en-US" sz="2000" dirty="0"/>
              <a:t>Hamilton, VP &amp; Distinguished engineer, Amazon Web Services</a:t>
            </a:r>
          </a:p>
          <a:p>
            <a:pPr lvl="1"/>
            <a:r>
              <a:rPr lang="en-US" sz="2400" dirty="0"/>
              <a:t> In 2008, data center staff to servers was 1:1000</a:t>
            </a:r>
          </a:p>
          <a:p>
            <a:pPr marL="457200" lvl="1" indent="0">
              <a:buNone/>
            </a:pPr>
            <a:r>
              <a:rPr lang="en-US" sz="2400" dirty="0" smtClean="0"/>
              <a:t>     Today</a:t>
            </a:r>
            <a:r>
              <a:rPr lang="en-US" sz="2400" dirty="0"/>
              <a:t>, closer to </a:t>
            </a:r>
            <a:r>
              <a:rPr lang="en-US" sz="2400" dirty="0" smtClean="0"/>
              <a:t>1:10,000</a:t>
            </a:r>
          </a:p>
          <a:p>
            <a:r>
              <a:rPr lang="en-US" sz="3000" dirty="0"/>
              <a:t>S</a:t>
            </a:r>
            <a:r>
              <a:rPr lang="en-US" sz="3000" dirty="0" smtClean="0"/>
              <a:t>cale</a:t>
            </a:r>
            <a:endParaRPr lang="en-US" sz="3000" dirty="0"/>
          </a:p>
          <a:p>
            <a:pPr lvl="1"/>
            <a:r>
              <a:rPr lang="en-US" sz="2600" dirty="0"/>
              <a:t>Millions of servers, billions of users, trillions of </a:t>
            </a:r>
            <a:r>
              <a:rPr lang="en-US" sz="2600" dirty="0" smtClean="0"/>
              <a:t>objects</a:t>
            </a:r>
          </a:p>
          <a:p>
            <a:pPr lvl="1"/>
            <a:r>
              <a:rPr lang="en-US" sz="2600" dirty="0" smtClean="0"/>
              <a:t>Scale out instead of scale up</a:t>
            </a:r>
          </a:p>
          <a:p>
            <a:r>
              <a:rPr lang="en-US" sz="3000" dirty="0" smtClean="0"/>
              <a:t>Efficient</a:t>
            </a:r>
          </a:p>
          <a:p>
            <a:pPr lvl="1"/>
            <a:r>
              <a:rPr lang="en-US" sz="2600" dirty="0" smtClean="0"/>
              <a:t>Massive scale in the same location eases design and lowers costs</a:t>
            </a:r>
          </a:p>
          <a:p>
            <a:r>
              <a:rPr lang="en-US" sz="3000" dirty="0" smtClean="0"/>
              <a:t>Global scale data centers </a:t>
            </a:r>
          </a:p>
          <a:p>
            <a:pPr lvl="1"/>
            <a:r>
              <a:rPr lang="en-US" sz="2600" dirty="0" smtClean="0"/>
              <a:t>Data Centers strategically placed where power is cheap and close to consumers</a:t>
            </a:r>
            <a:endParaRPr lang="en-US" sz="2600" dirty="0"/>
          </a:p>
          <a:p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80264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different about Data Centers?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Breakdown</a:t>
            </a:r>
          </a:p>
          <a:p>
            <a:pPr lvl="1"/>
            <a:r>
              <a:rPr lang="en-US" sz="2400" dirty="0" smtClean="0"/>
              <a:t>45%	Servers			- CPU, memory, storage subsystems</a:t>
            </a:r>
          </a:p>
          <a:p>
            <a:pPr lvl="1"/>
            <a:r>
              <a:rPr lang="en-US" sz="2400" dirty="0" smtClean="0"/>
              <a:t>25%	Infrastructure	- Power distribution and cooling</a:t>
            </a:r>
          </a:p>
          <a:p>
            <a:pPr lvl="1"/>
            <a:r>
              <a:rPr lang="en-US" sz="2400" dirty="0" smtClean="0"/>
              <a:t>15%	Power draw	- Electrical utility costs</a:t>
            </a:r>
          </a:p>
          <a:p>
            <a:pPr lvl="1"/>
            <a:r>
              <a:rPr lang="en-US" sz="2400" dirty="0" smtClean="0"/>
              <a:t>15% Network		- Links, transit, equipment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the costs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Breakdown</a:t>
            </a:r>
          </a:p>
          <a:p>
            <a:pPr lvl="1"/>
            <a:r>
              <a:rPr lang="en-US" sz="2400" dirty="0" smtClean="0"/>
              <a:t>45%	Servers			- CPU, memory, storage subsystems</a:t>
            </a:r>
          </a:p>
          <a:p>
            <a:pPr lvl="1"/>
            <a:r>
              <a:rPr lang="en-US" sz="2400" dirty="0" smtClean="0"/>
              <a:t>25%	Infrastructure	- Power distribution and cooling</a:t>
            </a:r>
          </a:p>
          <a:p>
            <a:pPr lvl="1"/>
            <a:r>
              <a:rPr lang="en-US" sz="2400" dirty="0" smtClean="0"/>
              <a:t>15%	Power draw	- Electrical utility costs</a:t>
            </a:r>
          </a:p>
          <a:p>
            <a:pPr lvl="1"/>
            <a:r>
              <a:rPr lang="en-US" sz="2400" dirty="0" smtClean="0"/>
              <a:t>15% Network		- Links, transit, equipment</a:t>
            </a:r>
          </a:p>
          <a:p>
            <a:endParaRPr lang="en-US" sz="2800" dirty="0"/>
          </a:p>
          <a:p>
            <a:r>
              <a:rPr lang="en-US" sz="2800" dirty="0" smtClean="0"/>
              <a:t>Walk through problems in paper</a:t>
            </a:r>
          </a:p>
          <a:p>
            <a:pPr lvl="1"/>
            <a:r>
              <a:rPr lang="en-US" sz="2400" dirty="0" smtClean="0"/>
              <a:t>Server cost</a:t>
            </a:r>
          </a:p>
          <a:p>
            <a:pPr lvl="1"/>
            <a:r>
              <a:rPr lang="en-US" sz="2400" dirty="0" smtClean="0"/>
              <a:t>Infrastructure cost</a:t>
            </a:r>
          </a:p>
          <a:p>
            <a:pPr lvl="1"/>
            <a:r>
              <a:rPr lang="en-US" sz="2400" dirty="0" smtClean="0"/>
              <a:t>Power</a:t>
            </a:r>
          </a:p>
          <a:p>
            <a:pPr lvl="1"/>
            <a:r>
              <a:rPr lang="en-US" sz="2400" b="1" i="1" dirty="0" smtClean="0"/>
              <a:t>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the costs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04665" y="1297352"/>
            <a:ext cx="6765612" cy="8408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Networking in Data Centers</a:t>
            </a:r>
            <a:endParaRPr lang="en-US" sz="3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6199" y="872128"/>
            <a:ext cx="9067801" cy="542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86" name="Group 85"/>
          <p:cNvGrpSpPr/>
          <p:nvPr/>
        </p:nvGrpSpPr>
        <p:grpSpPr>
          <a:xfrm>
            <a:off x="685800" y="4070970"/>
            <a:ext cx="1676400" cy="1752600"/>
            <a:chOff x="685800" y="4191000"/>
            <a:chExt cx="1676400" cy="1752600"/>
          </a:xfrm>
        </p:grpSpPr>
        <p:sp>
          <p:nvSpPr>
            <p:cNvPr id="87" name="Rectangle 8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8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019800" y="46805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981200" y="4070970"/>
            <a:ext cx="1676400" cy="1752600"/>
            <a:chOff x="685800" y="4191000"/>
            <a:chExt cx="1676400" cy="1752600"/>
          </a:xfrm>
        </p:grpSpPr>
        <p:sp>
          <p:nvSpPr>
            <p:cNvPr id="97" name="Rectangle 9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04" name="TextBox 10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781800" y="4070970"/>
            <a:ext cx="1676400" cy="1752600"/>
            <a:chOff x="685800" y="4191000"/>
            <a:chExt cx="1676400" cy="1752600"/>
          </a:xfrm>
        </p:grpSpPr>
        <p:sp>
          <p:nvSpPr>
            <p:cNvPr id="106" name="Rectangle 10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1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336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7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0" y="2787238"/>
            <a:ext cx="1219200" cy="239877"/>
          </a:xfrm>
          <a:prstGeom prst="rect">
            <a:avLst/>
          </a:prstGeom>
          <a:noFill/>
        </p:spPr>
      </p:pic>
      <p:pic>
        <p:nvPicPr>
          <p:cNvPr id="118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24600" y="2775961"/>
            <a:ext cx="1219200" cy="239877"/>
          </a:xfrm>
          <a:prstGeom prst="rect">
            <a:avLst/>
          </a:prstGeom>
          <a:noFill/>
        </p:spPr>
      </p:pic>
      <p:pic>
        <p:nvPicPr>
          <p:cNvPr id="119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0" y="1937370"/>
            <a:ext cx="1219200" cy="239877"/>
          </a:xfrm>
          <a:prstGeom prst="rect">
            <a:avLst/>
          </a:prstGeom>
          <a:noFill/>
        </p:spPr>
      </p:pic>
      <p:pic>
        <p:nvPicPr>
          <p:cNvPr id="120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38800" y="1937370"/>
            <a:ext cx="1219200" cy="239877"/>
          </a:xfrm>
          <a:prstGeom prst="rect">
            <a:avLst/>
          </a:prstGeom>
          <a:noFill/>
        </p:spPr>
      </p:pic>
      <p:cxnSp>
        <p:nvCxnSpPr>
          <p:cNvPr id="121" name="Straight Connector 120"/>
          <p:cNvCxnSpPr>
            <a:stCxn id="114" idx="0"/>
            <a:endCxn id="117" idx="2"/>
          </p:cNvCxnSpPr>
          <p:nvPr/>
        </p:nvCxnSpPr>
        <p:spPr>
          <a:xfrm rot="5400000" flipH="1" flipV="1">
            <a:off x="14211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5" idx="0"/>
            <a:endCxn id="117" idx="2"/>
          </p:cNvCxnSpPr>
          <p:nvPr/>
        </p:nvCxnSpPr>
        <p:spPr>
          <a:xfrm rot="16200000" flipV="1">
            <a:off x="20688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7" idx="0"/>
            <a:endCxn id="119" idx="2"/>
          </p:cNvCxnSpPr>
          <p:nvPr/>
        </p:nvCxnSpPr>
        <p:spPr>
          <a:xfrm rot="5400000" flipH="1" flipV="1">
            <a:off x="25906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6" idx="0"/>
            <a:endCxn id="118" idx="2"/>
          </p:cNvCxnSpPr>
          <p:nvPr/>
        </p:nvCxnSpPr>
        <p:spPr>
          <a:xfrm rot="16200000" flipV="1">
            <a:off x="6863834" y="3086204"/>
            <a:ext cx="750332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7" idx="0"/>
            <a:endCxn id="120" idx="2"/>
          </p:cNvCxnSpPr>
          <p:nvPr/>
        </p:nvCxnSpPr>
        <p:spPr>
          <a:xfrm rot="5400000" flipH="1" flipV="1">
            <a:off x="3886005" y="424843"/>
            <a:ext cx="609991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276600" y="4070970"/>
            <a:ext cx="1676400" cy="1752600"/>
            <a:chOff x="685800" y="4191000"/>
            <a:chExt cx="1676400" cy="1752600"/>
          </a:xfrm>
        </p:grpSpPr>
        <p:sp>
          <p:nvSpPr>
            <p:cNvPr id="127" name="Rectangle 12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2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572000" y="4070970"/>
            <a:ext cx="1676400" cy="1752600"/>
            <a:chOff x="685800" y="4191000"/>
            <a:chExt cx="1676400" cy="1752600"/>
          </a:xfrm>
        </p:grpSpPr>
        <p:sp>
          <p:nvSpPr>
            <p:cNvPr id="136" name="Rectangle 13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4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90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244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14800" y="2787238"/>
            <a:ext cx="1219200" cy="239877"/>
          </a:xfrm>
          <a:prstGeom prst="rect">
            <a:avLst/>
          </a:prstGeom>
          <a:noFill/>
        </p:spPr>
      </p:pic>
      <p:cxnSp>
        <p:nvCxnSpPr>
          <p:cNvPr id="147" name="Straight Connector 146"/>
          <p:cNvCxnSpPr>
            <a:stCxn id="144" idx="0"/>
            <a:endCxn id="146" idx="2"/>
          </p:cNvCxnSpPr>
          <p:nvPr/>
        </p:nvCxnSpPr>
        <p:spPr>
          <a:xfrm rot="5400000" flipH="1" flipV="1">
            <a:off x="40119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5" idx="0"/>
            <a:endCxn id="146" idx="2"/>
          </p:cNvCxnSpPr>
          <p:nvPr/>
        </p:nvCxnSpPr>
        <p:spPr>
          <a:xfrm rot="16200000" flipV="1">
            <a:off x="46596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46" idx="0"/>
            <a:endCxn id="120" idx="2"/>
          </p:cNvCxnSpPr>
          <p:nvPr/>
        </p:nvCxnSpPr>
        <p:spPr>
          <a:xfrm rot="5400000" flipH="1" flipV="1">
            <a:off x="51814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6" idx="0"/>
            <a:endCxn id="119" idx="2"/>
          </p:cNvCxnSpPr>
          <p:nvPr/>
        </p:nvCxnSpPr>
        <p:spPr>
          <a:xfrm rot="16200000" flipV="1">
            <a:off x="3886005" y="1948843"/>
            <a:ext cx="60999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18" idx="0"/>
            <a:endCxn id="120" idx="2"/>
          </p:cNvCxnSpPr>
          <p:nvPr/>
        </p:nvCxnSpPr>
        <p:spPr>
          <a:xfrm rot="16200000" flipV="1">
            <a:off x="6291943" y="2133704"/>
            <a:ext cx="598714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18" idx="0"/>
            <a:endCxn id="119" idx="2"/>
          </p:cNvCxnSpPr>
          <p:nvPr/>
        </p:nvCxnSpPr>
        <p:spPr>
          <a:xfrm rot="16200000" flipV="1">
            <a:off x="4996543" y="838304"/>
            <a:ext cx="598714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638800" y="27110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18288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4196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" y="3461370"/>
            <a:ext cx="71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ToR</a:t>
            </a:r>
            <a:endParaRPr lang="en-US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76200" y="2354863"/>
            <a:ext cx="1815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Aggregate</a:t>
            </a:r>
          </a:p>
          <a:p>
            <a:r>
              <a:rPr lang="en-US" sz="2800" dirty="0" smtClean="0"/>
              <a:t>Switch (AS)</a:t>
            </a:r>
            <a:endParaRPr lang="en-US" sz="2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76200" y="1556370"/>
            <a:ext cx="2557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Core Switch (CS)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62545" y="1267622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7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53" grpId="0"/>
      <p:bldP spid="154" grpId="0"/>
      <p:bldP spid="155" grpId="0"/>
      <p:bldP spid="156" grpId="0"/>
      <p:bldP spid="157" grpId="0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04665" y="1297352"/>
            <a:ext cx="6765612" cy="8408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Networking in Data Centers</a:t>
            </a:r>
            <a:endParaRPr lang="en-US" sz="3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6199" y="872128"/>
            <a:ext cx="9067801" cy="542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86" name="Group 85"/>
          <p:cNvGrpSpPr/>
          <p:nvPr/>
        </p:nvGrpSpPr>
        <p:grpSpPr>
          <a:xfrm>
            <a:off x="685800" y="4070970"/>
            <a:ext cx="1676400" cy="1752600"/>
            <a:chOff x="685800" y="4191000"/>
            <a:chExt cx="1676400" cy="1752600"/>
          </a:xfrm>
        </p:grpSpPr>
        <p:sp>
          <p:nvSpPr>
            <p:cNvPr id="87" name="Rectangle 8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8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019800" y="46805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981200" y="4070970"/>
            <a:ext cx="1676400" cy="1752600"/>
            <a:chOff x="685800" y="4191000"/>
            <a:chExt cx="1676400" cy="1752600"/>
          </a:xfrm>
        </p:grpSpPr>
        <p:sp>
          <p:nvSpPr>
            <p:cNvPr id="97" name="Rectangle 9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04" name="TextBox 10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781800" y="4070970"/>
            <a:ext cx="1676400" cy="1752600"/>
            <a:chOff x="685800" y="4191000"/>
            <a:chExt cx="1676400" cy="1752600"/>
          </a:xfrm>
        </p:grpSpPr>
        <p:sp>
          <p:nvSpPr>
            <p:cNvPr id="106" name="Rectangle 10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1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336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7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0" y="2787238"/>
            <a:ext cx="1219200" cy="239877"/>
          </a:xfrm>
          <a:prstGeom prst="rect">
            <a:avLst/>
          </a:prstGeom>
          <a:noFill/>
        </p:spPr>
      </p:pic>
      <p:pic>
        <p:nvPicPr>
          <p:cNvPr id="118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24600" y="2775961"/>
            <a:ext cx="1219200" cy="239877"/>
          </a:xfrm>
          <a:prstGeom prst="rect">
            <a:avLst/>
          </a:prstGeom>
          <a:noFill/>
        </p:spPr>
      </p:pic>
      <p:pic>
        <p:nvPicPr>
          <p:cNvPr id="119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0" y="1937370"/>
            <a:ext cx="1219200" cy="239877"/>
          </a:xfrm>
          <a:prstGeom prst="rect">
            <a:avLst/>
          </a:prstGeom>
          <a:noFill/>
        </p:spPr>
      </p:pic>
      <p:pic>
        <p:nvPicPr>
          <p:cNvPr id="120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38800" y="1937370"/>
            <a:ext cx="1219200" cy="239877"/>
          </a:xfrm>
          <a:prstGeom prst="rect">
            <a:avLst/>
          </a:prstGeom>
          <a:noFill/>
        </p:spPr>
      </p:pic>
      <p:cxnSp>
        <p:nvCxnSpPr>
          <p:cNvPr id="121" name="Straight Connector 120"/>
          <p:cNvCxnSpPr>
            <a:stCxn id="114" idx="0"/>
            <a:endCxn id="117" idx="2"/>
          </p:cNvCxnSpPr>
          <p:nvPr/>
        </p:nvCxnSpPr>
        <p:spPr>
          <a:xfrm rot="5400000" flipH="1" flipV="1">
            <a:off x="14211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5" idx="0"/>
            <a:endCxn id="117" idx="2"/>
          </p:cNvCxnSpPr>
          <p:nvPr/>
        </p:nvCxnSpPr>
        <p:spPr>
          <a:xfrm rot="16200000" flipV="1">
            <a:off x="20688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7" idx="0"/>
            <a:endCxn id="119" idx="2"/>
          </p:cNvCxnSpPr>
          <p:nvPr/>
        </p:nvCxnSpPr>
        <p:spPr>
          <a:xfrm rot="5400000" flipH="1" flipV="1">
            <a:off x="25906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6" idx="0"/>
            <a:endCxn id="118" idx="2"/>
          </p:cNvCxnSpPr>
          <p:nvPr/>
        </p:nvCxnSpPr>
        <p:spPr>
          <a:xfrm rot="16200000" flipV="1">
            <a:off x="6863834" y="3086204"/>
            <a:ext cx="750332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7" idx="0"/>
            <a:endCxn id="120" idx="2"/>
          </p:cNvCxnSpPr>
          <p:nvPr/>
        </p:nvCxnSpPr>
        <p:spPr>
          <a:xfrm rot="5400000" flipH="1" flipV="1">
            <a:off x="3886005" y="424843"/>
            <a:ext cx="609991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276600" y="4070970"/>
            <a:ext cx="1676400" cy="1752600"/>
            <a:chOff x="685800" y="4191000"/>
            <a:chExt cx="1676400" cy="1752600"/>
          </a:xfrm>
        </p:grpSpPr>
        <p:sp>
          <p:nvSpPr>
            <p:cNvPr id="127" name="Rectangle 12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2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572000" y="4070970"/>
            <a:ext cx="1676400" cy="1752600"/>
            <a:chOff x="685800" y="4191000"/>
            <a:chExt cx="1676400" cy="1752600"/>
          </a:xfrm>
        </p:grpSpPr>
        <p:sp>
          <p:nvSpPr>
            <p:cNvPr id="136" name="Rectangle 13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4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90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244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14800" y="2787238"/>
            <a:ext cx="1219200" cy="239877"/>
          </a:xfrm>
          <a:prstGeom prst="rect">
            <a:avLst/>
          </a:prstGeom>
          <a:noFill/>
        </p:spPr>
      </p:pic>
      <p:cxnSp>
        <p:nvCxnSpPr>
          <p:cNvPr id="147" name="Straight Connector 146"/>
          <p:cNvCxnSpPr>
            <a:stCxn id="144" idx="0"/>
            <a:endCxn id="146" idx="2"/>
          </p:cNvCxnSpPr>
          <p:nvPr/>
        </p:nvCxnSpPr>
        <p:spPr>
          <a:xfrm rot="5400000" flipH="1" flipV="1">
            <a:off x="40119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5" idx="0"/>
            <a:endCxn id="146" idx="2"/>
          </p:cNvCxnSpPr>
          <p:nvPr/>
        </p:nvCxnSpPr>
        <p:spPr>
          <a:xfrm rot="16200000" flipV="1">
            <a:off x="46596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46" idx="0"/>
            <a:endCxn id="120" idx="2"/>
          </p:cNvCxnSpPr>
          <p:nvPr/>
        </p:nvCxnSpPr>
        <p:spPr>
          <a:xfrm rot="5400000" flipH="1" flipV="1">
            <a:off x="51814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6" idx="0"/>
            <a:endCxn id="119" idx="2"/>
          </p:cNvCxnSpPr>
          <p:nvPr/>
        </p:nvCxnSpPr>
        <p:spPr>
          <a:xfrm rot="16200000" flipV="1">
            <a:off x="3886005" y="1948843"/>
            <a:ext cx="60999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18" idx="0"/>
            <a:endCxn id="120" idx="2"/>
          </p:cNvCxnSpPr>
          <p:nvPr/>
        </p:nvCxnSpPr>
        <p:spPr>
          <a:xfrm rot="16200000" flipV="1">
            <a:off x="6291943" y="2133704"/>
            <a:ext cx="598714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18" idx="0"/>
            <a:endCxn id="119" idx="2"/>
          </p:cNvCxnSpPr>
          <p:nvPr/>
        </p:nvCxnSpPr>
        <p:spPr>
          <a:xfrm rot="16200000" flipV="1">
            <a:off x="4996543" y="838304"/>
            <a:ext cx="598714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638800" y="27110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18288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4196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" y="3461370"/>
            <a:ext cx="71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ToR</a:t>
            </a:r>
            <a:endParaRPr lang="en-US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76200" y="2354863"/>
            <a:ext cx="1815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Aggregate</a:t>
            </a:r>
          </a:p>
          <a:p>
            <a:r>
              <a:rPr lang="en-US" sz="2800" dirty="0" smtClean="0"/>
              <a:t>Switch (AS)</a:t>
            </a:r>
            <a:endParaRPr lang="en-US" sz="2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76200" y="1556370"/>
            <a:ext cx="2557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Core Switch (CS)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62545" y="1267622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533400" y="2042877"/>
            <a:ext cx="1524000" cy="1295400"/>
            <a:chOff x="7086600" y="2133600"/>
            <a:chExt cx="2209800" cy="1371600"/>
          </a:xfrm>
        </p:grpSpPr>
        <p:sp>
          <p:nvSpPr>
            <p:cNvPr id="80" name="Rounded Rectangular Callout 79"/>
            <p:cNvSpPr/>
            <p:nvPr/>
          </p:nvSpPr>
          <p:spPr>
            <a:xfrm>
              <a:off x="7086600" y="2133600"/>
              <a:ext cx="2209800" cy="1371600"/>
            </a:xfrm>
            <a:prstGeom prst="wedgeRoundRectCallout">
              <a:avLst>
                <a:gd name="adj1" fmla="val -3592"/>
                <a:gd name="adj2" fmla="val 12430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2" descr="C:\Users\t-jiyshi\AppData\Local\Microsoft\Windows\Temporary Internet Files\Content.IE5\EUEP9VTG\MPj04025140000[1].jpg"/>
            <p:cNvPicPr>
              <a:picLocks noChangeAspect="1" noChangeArrowheads="1"/>
            </p:cNvPicPr>
            <p:nvPr/>
          </p:nvPicPr>
          <p:blipFill>
            <a:blip r:embed="rId5" cstate="print"/>
            <a:srcRect t="38889"/>
            <a:stretch>
              <a:fillRect/>
            </a:stretch>
          </p:blipFill>
          <p:spPr bwMode="auto">
            <a:xfrm>
              <a:off x="7239000" y="2209801"/>
              <a:ext cx="1905000" cy="1219200"/>
            </a:xfrm>
            <a:prstGeom prst="rect">
              <a:avLst/>
            </a:prstGeom>
            <a:noFill/>
          </p:spPr>
        </p:pic>
      </p:grpSp>
      <p:grpSp>
        <p:nvGrpSpPr>
          <p:cNvPr id="82" name="Group 81"/>
          <p:cNvGrpSpPr/>
          <p:nvPr/>
        </p:nvGrpSpPr>
        <p:grpSpPr>
          <a:xfrm>
            <a:off x="7239000" y="1738077"/>
            <a:ext cx="1524000" cy="1295400"/>
            <a:chOff x="6096000" y="1600200"/>
            <a:chExt cx="1905000" cy="1752600"/>
          </a:xfrm>
        </p:grpSpPr>
        <p:sp>
          <p:nvSpPr>
            <p:cNvPr id="83" name="Rounded Rectangular Callout 82"/>
            <p:cNvSpPr/>
            <p:nvPr/>
          </p:nvSpPr>
          <p:spPr>
            <a:xfrm>
              <a:off x="6096000" y="1600200"/>
              <a:ext cx="1905000" cy="1752600"/>
            </a:xfrm>
            <a:prstGeom prst="wedgeRoundRectCallout">
              <a:avLst>
                <a:gd name="adj1" fmla="val -39916"/>
                <a:gd name="adj2" fmla="val 10424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34" descr="C:\Users\t-jiyshi\AppData\Local\Microsoft\Windows\Temporary Internet Files\Content.IE5\0MW07YT4\MCj0442130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1676400"/>
              <a:ext cx="1602662" cy="1581150"/>
            </a:xfrm>
            <a:prstGeom prst="rect">
              <a:avLst/>
            </a:prstGeom>
            <a:noFill/>
          </p:spPr>
        </p:pic>
      </p:grpSp>
      <p:grpSp>
        <p:nvGrpSpPr>
          <p:cNvPr id="85" name="Group 84"/>
          <p:cNvGrpSpPr/>
          <p:nvPr/>
        </p:nvGrpSpPr>
        <p:grpSpPr>
          <a:xfrm>
            <a:off x="6858000" y="-14523"/>
            <a:ext cx="1524000" cy="1295400"/>
            <a:chOff x="3581400" y="3048000"/>
            <a:chExt cx="1905000" cy="1752600"/>
          </a:xfrm>
        </p:grpSpPr>
        <p:sp>
          <p:nvSpPr>
            <p:cNvPr id="159" name="Rounded Rectangular Callout 158"/>
            <p:cNvSpPr/>
            <p:nvPr/>
          </p:nvSpPr>
          <p:spPr>
            <a:xfrm>
              <a:off x="3581400" y="3048000"/>
              <a:ext cx="1905000" cy="1752600"/>
            </a:xfrm>
            <a:prstGeom prst="wedgeRoundRectCallout">
              <a:avLst>
                <a:gd name="adj1" fmla="val -67791"/>
                <a:gd name="adj2" fmla="val 10296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Picture 35" descr="C:\Users\t-jiyshi\AppData\Local\Microsoft\Windows\Temporary Internet Files\Content.IE5\DVEXFCUI\MCj042598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6200" y="3200401"/>
              <a:ext cx="1295400" cy="1371600"/>
            </a:xfrm>
            <a:prstGeom prst="rect">
              <a:avLst/>
            </a:prstGeom>
            <a:noFill/>
          </p:spPr>
        </p:pic>
      </p:grpSp>
      <p:grpSp>
        <p:nvGrpSpPr>
          <p:cNvPr id="161" name="Group 160"/>
          <p:cNvGrpSpPr/>
          <p:nvPr/>
        </p:nvGrpSpPr>
        <p:grpSpPr>
          <a:xfrm>
            <a:off x="4724400" y="976077"/>
            <a:ext cx="1524000" cy="1295400"/>
            <a:chOff x="2667000" y="2819400"/>
            <a:chExt cx="1524000" cy="1295400"/>
          </a:xfrm>
        </p:grpSpPr>
        <p:sp>
          <p:nvSpPr>
            <p:cNvPr id="162" name="Rounded Rectangular Callout 161"/>
            <p:cNvSpPr/>
            <p:nvPr/>
          </p:nvSpPr>
          <p:spPr>
            <a:xfrm>
              <a:off x="2667000" y="2819400"/>
              <a:ext cx="1524000" cy="1295400"/>
            </a:xfrm>
            <a:prstGeom prst="wedgeRoundRectCallout">
              <a:avLst>
                <a:gd name="adj1" fmla="val -45916"/>
                <a:gd name="adj2" fmla="val 9120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36" descr="C:\Users\t-jiyshi\AppData\Local\Microsoft\Windows\Temporary Internet Files\Content.IE5\EUEP9VTG\MCj0441795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9400" y="2819400"/>
              <a:ext cx="1219200" cy="1295400"/>
            </a:xfrm>
            <a:prstGeom prst="rect">
              <a:avLst/>
            </a:prstGeom>
            <a:noFill/>
          </p:spPr>
        </p:pic>
      </p:grpSp>
      <p:grpSp>
        <p:nvGrpSpPr>
          <p:cNvPr id="164" name="Group 163"/>
          <p:cNvGrpSpPr/>
          <p:nvPr/>
        </p:nvGrpSpPr>
        <p:grpSpPr>
          <a:xfrm>
            <a:off x="2438400" y="1738077"/>
            <a:ext cx="1524000" cy="1295400"/>
            <a:chOff x="2438400" y="1905000"/>
            <a:chExt cx="1524000" cy="1295400"/>
          </a:xfrm>
        </p:grpSpPr>
        <p:sp>
          <p:nvSpPr>
            <p:cNvPr id="165" name="Rounded Rectangular Callout 164"/>
            <p:cNvSpPr/>
            <p:nvPr/>
          </p:nvSpPr>
          <p:spPr>
            <a:xfrm>
              <a:off x="2438400" y="1905000"/>
              <a:ext cx="1524000" cy="1295400"/>
            </a:xfrm>
            <a:prstGeom prst="wedgeRoundRectCallout">
              <a:avLst>
                <a:gd name="adj1" fmla="val 38790"/>
                <a:gd name="adj2" fmla="val 10504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&quot;No&quot; Symbol 165"/>
            <p:cNvSpPr/>
            <p:nvPr/>
          </p:nvSpPr>
          <p:spPr>
            <a:xfrm>
              <a:off x="2667000" y="2057400"/>
              <a:ext cx="1066800" cy="990600"/>
            </a:xfrm>
            <a:prstGeom prst="noSmoking">
              <a:avLst>
                <a:gd name="adj" fmla="val 1031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7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53" grpId="0"/>
      <p:bldP spid="154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Geo-distributed Data Centers</a:t>
            </a:r>
            <a:endParaRPr lang="en-US" sz="3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6199" y="872128"/>
            <a:ext cx="8876379" cy="542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949483" y="2880919"/>
            <a:ext cx="6674088" cy="3946100"/>
            <a:chOff x="1124176" y="4223163"/>
            <a:chExt cx="6723063" cy="3112430"/>
          </a:xfrm>
        </p:grpSpPr>
        <p:pic>
          <p:nvPicPr>
            <p:cNvPr id="41" name="Picture 40" descr="MC91021633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2779" y="4223163"/>
              <a:ext cx="6654460" cy="3112430"/>
            </a:xfrm>
            <a:prstGeom prst="rect">
              <a:avLst/>
            </a:prstGeom>
          </p:spPr>
        </p:pic>
        <p:pic>
          <p:nvPicPr>
            <p:cNvPr id="42" name="Picture 41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6583" y="5449019"/>
              <a:ext cx="617424" cy="286119"/>
            </a:xfrm>
            <a:prstGeom prst="rect">
              <a:avLst/>
            </a:prstGeom>
          </p:spPr>
        </p:pic>
        <p:pic>
          <p:nvPicPr>
            <p:cNvPr id="43" name="Picture 42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4748" y="5677694"/>
              <a:ext cx="617424" cy="286119"/>
            </a:xfrm>
            <a:prstGeom prst="rect">
              <a:avLst/>
            </a:prstGeom>
          </p:spPr>
        </p:pic>
        <p:pic>
          <p:nvPicPr>
            <p:cNvPr id="44" name="Picture 43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9681" y="5048836"/>
              <a:ext cx="617424" cy="286119"/>
            </a:xfrm>
            <a:prstGeom prst="rect">
              <a:avLst/>
            </a:prstGeom>
          </p:spPr>
        </p:pic>
        <p:pic>
          <p:nvPicPr>
            <p:cNvPr id="45" name="Picture 44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7105" y="4820161"/>
              <a:ext cx="617424" cy="286119"/>
            </a:xfrm>
            <a:prstGeom prst="rect">
              <a:avLst/>
            </a:prstGeom>
          </p:spPr>
        </p:pic>
        <p:pic>
          <p:nvPicPr>
            <p:cNvPr id="46" name="Picture 45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627" y="5048836"/>
              <a:ext cx="617424" cy="286119"/>
            </a:xfrm>
            <a:prstGeom prst="rect">
              <a:avLst/>
            </a:prstGeom>
          </p:spPr>
        </p:pic>
        <p:pic>
          <p:nvPicPr>
            <p:cNvPr id="47" name="Picture 46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5792" y="4991667"/>
              <a:ext cx="617424" cy="286119"/>
            </a:xfrm>
            <a:prstGeom prst="rect">
              <a:avLst/>
            </a:prstGeom>
          </p:spPr>
        </p:pic>
        <p:pic>
          <p:nvPicPr>
            <p:cNvPr id="48" name="Picture 47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4176" y="4591485"/>
              <a:ext cx="617424" cy="286119"/>
            </a:xfrm>
            <a:prstGeom prst="rect">
              <a:avLst/>
            </a:prstGeom>
          </p:spPr>
        </p:pic>
        <p:pic>
          <p:nvPicPr>
            <p:cNvPr id="49" name="Picture 48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024" y="5963539"/>
              <a:ext cx="617424" cy="286119"/>
            </a:xfrm>
            <a:prstGeom prst="rect">
              <a:avLst/>
            </a:prstGeom>
          </p:spPr>
        </p:pic>
        <p:pic>
          <p:nvPicPr>
            <p:cNvPr id="50" name="Picture 49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4966" y="6706735"/>
              <a:ext cx="617424" cy="286119"/>
            </a:xfrm>
            <a:prstGeom prst="rect">
              <a:avLst/>
            </a:prstGeom>
          </p:spPr>
        </p:pic>
        <p:pic>
          <p:nvPicPr>
            <p:cNvPr id="51" name="Picture 50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2694" y="5620526"/>
              <a:ext cx="617424" cy="286119"/>
            </a:xfrm>
            <a:prstGeom prst="rect">
              <a:avLst/>
            </a:prstGeom>
          </p:spPr>
        </p:pic>
        <p:pic>
          <p:nvPicPr>
            <p:cNvPr id="52" name="Picture 51" descr="contain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2172" y="4877330"/>
              <a:ext cx="617424" cy="286119"/>
            </a:xfrm>
            <a:prstGeom prst="rect">
              <a:avLst/>
            </a:prstGeom>
          </p:spPr>
        </p:pic>
        <p:cxnSp>
          <p:nvCxnSpPr>
            <p:cNvPr id="53" name="Straight Connector 52"/>
            <p:cNvCxnSpPr>
              <a:stCxn id="48" idx="2"/>
              <a:endCxn id="47" idx="0"/>
            </p:cNvCxnSpPr>
            <p:nvPr/>
          </p:nvCxnSpPr>
          <p:spPr>
            <a:xfrm rot="16200000" flipH="1">
              <a:off x="1581664" y="4728828"/>
              <a:ext cx="114063" cy="411616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3"/>
              <a:endCxn id="46" idx="1"/>
            </p:cNvCxnSpPr>
            <p:nvPr/>
          </p:nvCxnSpPr>
          <p:spPr>
            <a:xfrm>
              <a:off x="2153216" y="5134727"/>
              <a:ext cx="274411" cy="57169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2"/>
              <a:endCxn id="49" idx="0"/>
            </p:cNvCxnSpPr>
            <p:nvPr/>
          </p:nvCxnSpPr>
          <p:spPr>
            <a:xfrm rot="16200000" flipH="1">
              <a:off x="1913244" y="5209047"/>
              <a:ext cx="685752" cy="823232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6" idx="3"/>
              <a:endCxn id="44" idx="1"/>
            </p:cNvCxnSpPr>
            <p:nvPr/>
          </p:nvCxnSpPr>
          <p:spPr>
            <a:xfrm>
              <a:off x="3045051" y="5191896"/>
              <a:ext cx="754630" cy="1191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3"/>
              <a:endCxn id="44" idx="1"/>
            </p:cNvCxnSpPr>
            <p:nvPr/>
          </p:nvCxnSpPr>
          <p:spPr>
            <a:xfrm flipV="1">
              <a:off x="2976448" y="5191896"/>
              <a:ext cx="823232" cy="914703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9" idx="3"/>
              <a:endCxn id="51" idx="1"/>
            </p:cNvCxnSpPr>
            <p:nvPr/>
          </p:nvCxnSpPr>
          <p:spPr>
            <a:xfrm flipV="1">
              <a:off x="2976448" y="5763585"/>
              <a:ext cx="1166246" cy="343013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4" idx="3"/>
              <a:endCxn id="45" idx="2"/>
            </p:cNvCxnSpPr>
            <p:nvPr/>
          </p:nvCxnSpPr>
          <p:spPr>
            <a:xfrm flipV="1">
              <a:off x="4417105" y="5106280"/>
              <a:ext cx="308712" cy="85616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5" idx="3"/>
              <a:endCxn id="52" idx="1"/>
            </p:cNvCxnSpPr>
            <p:nvPr/>
          </p:nvCxnSpPr>
          <p:spPr>
            <a:xfrm>
              <a:off x="5034529" y="4963220"/>
              <a:ext cx="1097643" cy="57169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3" idx="0"/>
              <a:endCxn id="52" idx="2"/>
            </p:cNvCxnSpPr>
            <p:nvPr/>
          </p:nvCxnSpPr>
          <p:spPr>
            <a:xfrm rot="5400000" flipH="1" flipV="1">
              <a:off x="5875049" y="5111860"/>
              <a:ext cx="514246" cy="617424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2" idx="2"/>
              <a:endCxn id="42" idx="0"/>
            </p:cNvCxnSpPr>
            <p:nvPr/>
          </p:nvCxnSpPr>
          <p:spPr>
            <a:xfrm rot="16200000" flipH="1">
              <a:off x="6435304" y="5169028"/>
              <a:ext cx="285570" cy="274411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2" idx="2"/>
              <a:endCxn id="50" idx="0"/>
            </p:cNvCxnSpPr>
            <p:nvPr/>
          </p:nvCxnSpPr>
          <p:spPr>
            <a:xfrm rot="5400000">
              <a:off x="6023688" y="6015128"/>
              <a:ext cx="971597" cy="411616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3" idx="2"/>
              <a:endCxn id="50" idx="0"/>
            </p:cNvCxnSpPr>
            <p:nvPr/>
          </p:nvCxnSpPr>
          <p:spPr>
            <a:xfrm rot="16200000" flipH="1">
              <a:off x="5692108" y="6095165"/>
              <a:ext cx="742921" cy="480219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3" idx="3"/>
              <a:endCxn id="42" idx="2"/>
            </p:cNvCxnSpPr>
            <p:nvPr/>
          </p:nvCxnSpPr>
          <p:spPr>
            <a:xfrm flipV="1">
              <a:off x="6132172" y="5735138"/>
              <a:ext cx="583123" cy="85616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3" idx="1"/>
              <a:endCxn id="51" idx="3"/>
            </p:cNvCxnSpPr>
            <p:nvPr/>
          </p:nvCxnSpPr>
          <p:spPr>
            <a:xfrm rot="10800000">
              <a:off x="4760118" y="5763585"/>
              <a:ext cx="754630" cy="57169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4" idx="2"/>
              <a:endCxn id="51" idx="0"/>
            </p:cNvCxnSpPr>
            <p:nvPr/>
          </p:nvCxnSpPr>
          <p:spPr>
            <a:xfrm rot="16200000" flipH="1">
              <a:off x="4137114" y="5306234"/>
              <a:ext cx="285570" cy="343013"/>
            </a:xfrm>
            <a:prstGeom prst="line">
              <a:avLst/>
            </a:prstGeom>
            <a:ln w="571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57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8029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Breakdown</a:t>
            </a:r>
          </a:p>
          <a:p>
            <a:pPr lvl="1"/>
            <a:r>
              <a:rPr lang="en-US" sz="2400" dirty="0" smtClean="0"/>
              <a:t>45%	Servers			- CPU, memory, storage subsystems</a:t>
            </a:r>
          </a:p>
          <a:p>
            <a:pPr lvl="1"/>
            <a:r>
              <a:rPr lang="en-US" sz="2400" dirty="0" smtClean="0"/>
              <a:t>25%	Infrastructure	- Power distribution and cooling</a:t>
            </a:r>
          </a:p>
          <a:p>
            <a:pPr lvl="1"/>
            <a:r>
              <a:rPr lang="en-US" sz="2400" dirty="0" smtClean="0"/>
              <a:t>15%	Power draw	- Electrical utility costs</a:t>
            </a:r>
          </a:p>
          <a:p>
            <a:pPr lvl="1"/>
            <a:r>
              <a:rPr lang="en-US" sz="2400" dirty="0" smtClean="0"/>
              <a:t>15% Network		- Links, transit, equipment</a:t>
            </a:r>
          </a:p>
          <a:p>
            <a:endParaRPr lang="en-US" sz="2800" dirty="0" smtClean="0"/>
          </a:p>
          <a:p>
            <a:r>
              <a:rPr lang="en-US" sz="2800" dirty="0" smtClean="0"/>
              <a:t>How to reduced costs</a:t>
            </a:r>
          </a:p>
          <a:p>
            <a:pPr lvl="1"/>
            <a:r>
              <a:rPr lang="en-US" sz="2400" dirty="0" smtClean="0"/>
              <a:t>Servers and Infrastructure</a:t>
            </a:r>
          </a:p>
          <a:p>
            <a:pPr lvl="2"/>
            <a:r>
              <a:rPr lang="en-US" sz="2000" dirty="0" smtClean="0"/>
              <a:t>Let servers fail and infrastructure fail</a:t>
            </a:r>
          </a:p>
          <a:p>
            <a:pPr lvl="2"/>
            <a:r>
              <a:rPr lang="en-US" sz="2000" dirty="0" smtClean="0"/>
              <a:t>Software, Replication and network efficiency can help</a:t>
            </a:r>
          </a:p>
          <a:p>
            <a:pPr lvl="1"/>
            <a:r>
              <a:rPr lang="en-US" sz="2400" dirty="0" smtClean="0"/>
              <a:t>Power and Network</a:t>
            </a:r>
          </a:p>
          <a:p>
            <a:pPr lvl="2"/>
            <a:r>
              <a:rPr lang="en-US" sz="2000" dirty="0" smtClean="0"/>
              <a:t>High utilization (better on than off)</a:t>
            </a:r>
          </a:p>
          <a:p>
            <a:pPr lvl="2"/>
            <a:r>
              <a:rPr lang="en-US" sz="2000" dirty="0" smtClean="0"/>
              <a:t>Agility (ability to run applications anywhere in data center)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the costs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04665" y="1297352"/>
            <a:ext cx="6765612" cy="8408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Networking in Data Centers</a:t>
            </a:r>
            <a:endParaRPr lang="en-US" sz="3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6199" y="872128"/>
            <a:ext cx="9067801" cy="542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86" name="Group 85"/>
          <p:cNvGrpSpPr/>
          <p:nvPr/>
        </p:nvGrpSpPr>
        <p:grpSpPr>
          <a:xfrm>
            <a:off x="685800" y="4070970"/>
            <a:ext cx="1676400" cy="1752600"/>
            <a:chOff x="685800" y="4191000"/>
            <a:chExt cx="1676400" cy="1752600"/>
          </a:xfrm>
        </p:grpSpPr>
        <p:sp>
          <p:nvSpPr>
            <p:cNvPr id="87" name="Rectangle 8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8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019800" y="46805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981200" y="4070970"/>
            <a:ext cx="1676400" cy="1752600"/>
            <a:chOff x="685800" y="4191000"/>
            <a:chExt cx="1676400" cy="1752600"/>
          </a:xfrm>
        </p:grpSpPr>
        <p:sp>
          <p:nvSpPr>
            <p:cNvPr id="97" name="Rectangle 9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04" name="TextBox 10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781800" y="4070970"/>
            <a:ext cx="1676400" cy="1752600"/>
            <a:chOff x="685800" y="4191000"/>
            <a:chExt cx="1676400" cy="1752600"/>
          </a:xfrm>
        </p:grpSpPr>
        <p:sp>
          <p:nvSpPr>
            <p:cNvPr id="106" name="Rectangle 10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1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336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7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0" y="2787238"/>
            <a:ext cx="1219200" cy="239877"/>
          </a:xfrm>
          <a:prstGeom prst="rect">
            <a:avLst/>
          </a:prstGeom>
          <a:noFill/>
        </p:spPr>
      </p:pic>
      <p:pic>
        <p:nvPicPr>
          <p:cNvPr id="118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24600" y="2775961"/>
            <a:ext cx="1219200" cy="239877"/>
          </a:xfrm>
          <a:prstGeom prst="rect">
            <a:avLst/>
          </a:prstGeom>
          <a:noFill/>
        </p:spPr>
      </p:pic>
      <p:pic>
        <p:nvPicPr>
          <p:cNvPr id="119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0" y="1937370"/>
            <a:ext cx="1219200" cy="239877"/>
          </a:xfrm>
          <a:prstGeom prst="rect">
            <a:avLst/>
          </a:prstGeom>
          <a:noFill/>
        </p:spPr>
      </p:pic>
      <p:pic>
        <p:nvPicPr>
          <p:cNvPr id="120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38800" y="1937370"/>
            <a:ext cx="1219200" cy="239877"/>
          </a:xfrm>
          <a:prstGeom prst="rect">
            <a:avLst/>
          </a:prstGeom>
          <a:noFill/>
        </p:spPr>
      </p:pic>
      <p:cxnSp>
        <p:nvCxnSpPr>
          <p:cNvPr id="121" name="Straight Connector 120"/>
          <p:cNvCxnSpPr>
            <a:stCxn id="114" idx="0"/>
            <a:endCxn id="117" idx="2"/>
          </p:cNvCxnSpPr>
          <p:nvPr/>
        </p:nvCxnSpPr>
        <p:spPr>
          <a:xfrm rot="5400000" flipH="1" flipV="1">
            <a:off x="14211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5" idx="0"/>
            <a:endCxn id="117" idx="2"/>
          </p:cNvCxnSpPr>
          <p:nvPr/>
        </p:nvCxnSpPr>
        <p:spPr>
          <a:xfrm rot="16200000" flipV="1">
            <a:off x="20688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7" idx="0"/>
            <a:endCxn id="119" idx="2"/>
          </p:cNvCxnSpPr>
          <p:nvPr/>
        </p:nvCxnSpPr>
        <p:spPr>
          <a:xfrm rot="5400000" flipH="1" flipV="1">
            <a:off x="25906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6" idx="0"/>
            <a:endCxn id="118" idx="2"/>
          </p:cNvCxnSpPr>
          <p:nvPr/>
        </p:nvCxnSpPr>
        <p:spPr>
          <a:xfrm rot="16200000" flipV="1">
            <a:off x="6863834" y="3086204"/>
            <a:ext cx="750332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7" idx="0"/>
            <a:endCxn id="120" idx="2"/>
          </p:cNvCxnSpPr>
          <p:nvPr/>
        </p:nvCxnSpPr>
        <p:spPr>
          <a:xfrm rot="5400000" flipH="1" flipV="1">
            <a:off x="3886005" y="424843"/>
            <a:ext cx="609991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276600" y="4070970"/>
            <a:ext cx="1676400" cy="1752600"/>
            <a:chOff x="685800" y="4191000"/>
            <a:chExt cx="1676400" cy="1752600"/>
          </a:xfrm>
        </p:grpSpPr>
        <p:sp>
          <p:nvSpPr>
            <p:cNvPr id="127" name="Rectangle 12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2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572000" y="4070970"/>
            <a:ext cx="1676400" cy="1752600"/>
            <a:chOff x="685800" y="4191000"/>
            <a:chExt cx="1676400" cy="1752600"/>
          </a:xfrm>
        </p:grpSpPr>
        <p:sp>
          <p:nvSpPr>
            <p:cNvPr id="136" name="Rectangle 13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4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90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244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14800" y="2787238"/>
            <a:ext cx="1219200" cy="239877"/>
          </a:xfrm>
          <a:prstGeom prst="rect">
            <a:avLst/>
          </a:prstGeom>
          <a:noFill/>
        </p:spPr>
      </p:pic>
      <p:cxnSp>
        <p:nvCxnSpPr>
          <p:cNvPr id="147" name="Straight Connector 146"/>
          <p:cNvCxnSpPr>
            <a:stCxn id="144" idx="0"/>
            <a:endCxn id="146" idx="2"/>
          </p:cNvCxnSpPr>
          <p:nvPr/>
        </p:nvCxnSpPr>
        <p:spPr>
          <a:xfrm rot="5400000" flipH="1" flipV="1">
            <a:off x="40119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5" idx="0"/>
            <a:endCxn id="146" idx="2"/>
          </p:cNvCxnSpPr>
          <p:nvPr/>
        </p:nvCxnSpPr>
        <p:spPr>
          <a:xfrm rot="16200000" flipV="1">
            <a:off x="46596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46" idx="0"/>
            <a:endCxn id="120" idx="2"/>
          </p:cNvCxnSpPr>
          <p:nvPr/>
        </p:nvCxnSpPr>
        <p:spPr>
          <a:xfrm rot="5400000" flipH="1" flipV="1">
            <a:off x="51814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6" idx="0"/>
            <a:endCxn id="119" idx="2"/>
          </p:cNvCxnSpPr>
          <p:nvPr/>
        </p:nvCxnSpPr>
        <p:spPr>
          <a:xfrm rot="16200000" flipV="1">
            <a:off x="3886005" y="1948843"/>
            <a:ext cx="60999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18" idx="0"/>
            <a:endCxn id="120" idx="2"/>
          </p:cNvCxnSpPr>
          <p:nvPr/>
        </p:nvCxnSpPr>
        <p:spPr>
          <a:xfrm rot="16200000" flipV="1">
            <a:off x="6291943" y="2133704"/>
            <a:ext cx="598714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18" idx="0"/>
            <a:endCxn id="119" idx="2"/>
          </p:cNvCxnSpPr>
          <p:nvPr/>
        </p:nvCxnSpPr>
        <p:spPr>
          <a:xfrm rot="16200000" flipV="1">
            <a:off x="4996543" y="838304"/>
            <a:ext cx="598714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638800" y="27110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18288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4196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" y="3461370"/>
            <a:ext cx="71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ToR</a:t>
            </a:r>
            <a:endParaRPr lang="en-US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76200" y="2354863"/>
            <a:ext cx="1815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Aggregate</a:t>
            </a:r>
          </a:p>
          <a:p>
            <a:r>
              <a:rPr lang="en-US" sz="2800" dirty="0" smtClean="0"/>
              <a:t>Switch (AS)</a:t>
            </a:r>
            <a:endParaRPr lang="en-US" sz="2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76200" y="1556370"/>
            <a:ext cx="2557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Core Switch (CS)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62545" y="1267622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533400" y="2042877"/>
            <a:ext cx="1524000" cy="1295400"/>
            <a:chOff x="7086600" y="2133600"/>
            <a:chExt cx="2209800" cy="1371600"/>
          </a:xfrm>
        </p:grpSpPr>
        <p:sp>
          <p:nvSpPr>
            <p:cNvPr id="80" name="Rounded Rectangular Callout 79"/>
            <p:cNvSpPr/>
            <p:nvPr/>
          </p:nvSpPr>
          <p:spPr>
            <a:xfrm>
              <a:off x="7086600" y="2133600"/>
              <a:ext cx="2209800" cy="1371600"/>
            </a:xfrm>
            <a:prstGeom prst="wedgeRoundRectCallout">
              <a:avLst>
                <a:gd name="adj1" fmla="val -3592"/>
                <a:gd name="adj2" fmla="val 12430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2" descr="C:\Users\t-jiyshi\AppData\Local\Microsoft\Windows\Temporary Internet Files\Content.IE5\EUEP9VTG\MPj04025140000[1].jpg"/>
            <p:cNvPicPr>
              <a:picLocks noChangeAspect="1" noChangeArrowheads="1"/>
            </p:cNvPicPr>
            <p:nvPr/>
          </p:nvPicPr>
          <p:blipFill>
            <a:blip r:embed="rId5" cstate="print"/>
            <a:srcRect t="38889"/>
            <a:stretch>
              <a:fillRect/>
            </a:stretch>
          </p:blipFill>
          <p:spPr bwMode="auto">
            <a:xfrm>
              <a:off x="7239000" y="2209801"/>
              <a:ext cx="1905000" cy="1219200"/>
            </a:xfrm>
            <a:prstGeom prst="rect">
              <a:avLst/>
            </a:prstGeom>
            <a:noFill/>
          </p:spPr>
        </p:pic>
      </p:grpSp>
      <p:grpSp>
        <p:nvGrpSpPr>
          <p:cNvPr id="82" name="Group 81"/>
          <p:cNvGrpSpPr/>
          <p:nvPr/>
        </p:nvGrpSpPr>
        <p:grpSpPr>
          <a:xfrm>
            <a:off x="7239000" y="1738077"/>
            <a:ext cx="1524000" cy="1295400"/>
            <a:chOff x="6096000" y="1600200"/>
            <a:chExt cx="1905000" cy="1752600"/>
          </a:xfrm>
        </p:grpSpPr>
        <p:sp>
          <p:nvSpPr>
            <p:cNvPr id="83" name="Rounded Rectangular Callout 82"/>
            <p:cNvSpPr/>
            <p:nvPr/>
          </p:nvSpPr>
          <p:spPr>
            <a:xfrm>
              <a:off x="6096000" y="1600200"/>
              <a:ext cx="1905000" cy="1752600"/>
            </a:xfrm>
            <a:prstGeom prst="wedgeRoundRectCallout">
              <a:avLst>
                <a:gd name="adj1" fmla="val -39916"/>
                <a:gd name="adj2" fmla="val 10424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34" descr="C:\Users\t-jiyshi\AppData\Local\Microsoft\Windows\Temporary Internet Files\Content.IE5\0MW07YT4\MCj0442130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1676400"/>
              <a:ext cx="1602662" cy="1581150"/>
            </a:xfrm>
            <a:prstGeom prst="rect">
              <a:avLst/>
            </a:prstGeom>
            <a:noFill/>
          </p:spPr>
        </p:pic>
      </p:grpSp>
      <p:grpSp>
        <p:nvGrpSpPr>
          <p:cNvPr id="85" name="Group 84"/>
          <p:cNvGrpSpPr/>
          <p:nvPr/>
        </p:nvGrpSpPr>
        <p:grpSpPr>
          <a:xfrm>
            <a:off x="6858000" y="-14523"/>
            <a:ext cx="1524000" cy="1295400"/>
            <a:chOff x="3581400" y="3048000"/>
            <a:chExt cx="1905000" cy="1752600"/>
          </a:xfrm>
        </p:grpSpPr>
        <p:sp>
          <p:nvSpPr>
            <p:cNvPr id="159" name="Rounded Rectangular Callout 158"/>
            <p:cNvSpPr/>
            <p:nvPr/>
          </p:nvSpPr>
          <p:spPr>
            <a:xfrm>
              <a:off x="3581400" y="3048000"/>
              <a:ext cx="1905000" cy="1752600"/>
            </a:xfrm>
            <a:prstGeom prst="wedgeRoundRectCallout">
              <a:avLst>
                <a:gd name="adj1" fmla="val -67791"/>
                <a:gd name="adj2" fmla="val 10296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Picture 35" descr="C:\Users\t-jiyshi\AppData\Local\Microsoft\Windows\Temporary Internet Files\Content.IE5\DVEXFCUI\MCj042598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6200" y="3200401"/>
              <a:ext cx="1295400" cy="1371600"/>
            </a:xfrm>
            <a:prstGeom prst="rect">
              <a:avLst/>
            </a:prstGeom>
            <a:noFill/>
          </p:spPr>
        </p:pic>
      </p:grpSp>
      <p:grpSp>
        <p:nvGrpSpPr>
          <p:cNvPr id="161" name="Group 160"/>
          <p:cNvGrpSpPr/>
          <p:nvPr/>
        </p:nvGrpSpPr>
        <p:grpSpPr>
          <a:xfrm>
            <a:off x="4724400" y="976077"/>
            <a:ext cx="1524000" cy="1295400"/>
            <a:chOff x="2667000" y="2819400"/>
            <a:chExt cx="1524000" cy="1295400"/>
          </a:xfrm>
        </p:grpSpPr>
        <p:sp>
          <p:nvSpPr>
            <p:cNvPr id="162" name="Rounded Rectangular Callout 161"/>
            <p:cNvSpPr/>
            <p:nvPr/>
          </p:nvSpPr>
          <p:spPr>
            <a:xfrm>
              <a:off x="2667000" y="2819400"/>
              <a:ext cx="1524000" cy="1295400"/>
            </a:xfrm>
            <a:prstGeom prst="wedgeRoundRectCallout">
              <a:avLst>
                <a:gd name="adj1" fmla="val -45916"/>
                <a:gd name="adj2" fmla="val 9120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36" descr="C:\Users\t-jiyshi\AppData\Local\Microsoft\Windows\Temporary Internet Files\Content.IE5\EUEP9VTG\MCj0441795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9400" y="2819400"/>
              <a:ext cx="1219200" cy="1295400"/>
            </a:xfrm>
            <a:prstGeom prst="rect">
              <a:avLst/>
            </a:prstGeom>
            <a:noFill/>
          </p:spPr>
        </p:pic>
      </p:grpSp>
      <p:grpSp>
        <p:nvGrpSpPr>
          <p:cNvPr id="164" name="Group 163"/>
          <p:cNvGrpSpPr/>
          <p:nvPr/>
        </p:nvGrpSpPr>
        <p:grpSpPr>
          <a:xfrm>
            <a:off x="2438400" y="1738077"/>
            <a:ext cx="1524000" cy="1295400"/>
            <a:chOff x="2438400" y="1905000"/>
            <a:chExt cx="1524000" cy="1295400"/>
          </a:xfrm>
        </p:grpSpPr>
        <p:sp>
          <p:nvSpPr>
            <p:cNvPr id="165" name="Rounded Rectangular Callout 164"/>
            <p:cNvSpPr/>
            <p:nvPr/>
          </p:nvSpPr>
          <p:spPr>
            <a:xfrm>
              <a:off x="2438400" y="1905000"/>
              <a:ext cx="1524000" cy="1295400"/>
            </a:xfrm>
            <a:prstGeom prst="wedgeRoundRectCallout">
              <a:avLst>
                <a:gd name="adj1" fmla="val 38790"/>
                <a:gd name="adj2" fmla="val 10504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&quot;No&quot; Symbol 165"/>
            <p:cNvSpPr/>
            <p:nvPr/>
          </p:nvSpPr>
          <p:spPr>
            <a:xfrm>
              <a:off x="2667000" y="2057400"/>
              <a:ext cx="1066800" cy="990600"/>
            </a:xfrm>
            <a:prstGeom prst="noSmoking">
              <a:avLst>
                <a:gd name="adj" fmla="val 1031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9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cloud service provides have deployed their own networks</a:t>
            </a:r>
          </a:p>
          <a:p>
            <a:pPr lvl="1"/>
            <a:r>
              <a:rPr lang="en-US" dirty="0" smtClean="0"/>
              <a:t>Private networks, perhaps as large as the Internet</a:t>
            </a:r>
          </a:p>
          <a:p>
            <a:pPr lvl="1"/>
            <a:r>
              <a:rPr lang="en-US" dirty="0" smtClean="0"/>
              <a:t>But, bypass the Internet core and connect directly with ISPs</a:t>
            </a:r>
          </a:p>
          <a:p>
            <a:pPr lvl="1"/>
            <a:r>
              <a:rPr lang="en-US" dirty="0" smtClean="0"/>
              <a:t>Near instantaneous access </a:t>
            </a:r>
            <a:r>
              <a:rPr lang="en-US" dirty="0" err="1" smtClean="0"/>
              <a:t>betwee</a:t>
            </a:r>
            <a:r>
              <a:rPr lang="en-US" dirty="0" smtClean="0"/>
              <a:t> consumers and data centers</a:t>
            </a:r>
          </a:p>
          <a:p>
            <a:r>
              <a:rPr lang="en-US" dirty="0" smtClean="0"/>
              <a:t>Economies of scale dominate in cloud data centers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</a:t>
            </a:r>
            <a:r>
              <a:rPr lang="en-US" sz="2800" smtClean="0"/>
              <a:t>Tech Titan </a:t>
            </a:r>
            <a:r>
              <a:rPr lang="en-US" sz="2800" dirty="0" smtClean="0"/>
              <a:t>Building Boom</a:t>
            </a:r>
          </a:p>
          <a:p>
            <a:pPr lvl="1"/>
            <a:r>
              <a:rPr lang="en-US" sz="2400" dirty="0" smtClean="0"/>
              <a:t>Answer question via CMS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Lab0 due before Tuesday</a:t>
            </a:r>
          </a:p>
          <a:p>
            <a:endParaRPr lang="en-US" sz="2800" dirty="0"/>
          </a:p>
          <a:p>
            <a:r>
              <a:rPr lang="en-US" sz="2800" dirty="0" smtClean="0"/>
              <a:t>Create a project group </a:t>
            </a:r>
          </a:p>
          <a:p>
            <a:pPr lvl="1"/>
            <a:r>
              <a:rPr lang="en-US" sz="2400" dirty="0" smtClean="0"/>
              <a:t>Start asking questions about possible projects</a:t>
            </a:r>
          </a:p>
          <a:p>
            <a:pPr lvl="1">
              <a:buNone/>
            </a:pPr>
            <a:r>
              <a:rPr lang="en-US" sz="2000" dirty="0" smtClean="0"/>
              <a:t>	</a:t>
            </a:r>
          </a:p>
          <a:p>
            <a:r>
              <a:rPr lang="en-US" sz="2800" dirty="0" smtClean="0"/>
              <a:t>Check website for updated schedule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13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on-demand network access to a shared pool of configurable computing resources (e.g., networks, servers, storage, applications, and services) that can be rapidly provisioned and released with minimal management effort or service provider </a:t>
            </a:r>
            <a:r>
              <a:rPr lang="en-US" i="1" dirty="0" smtClean="0"/>
              <a:t>interaction.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9779" y="3564374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Cloud Definition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6" y="3841939"/>
            <a:ext cx="1857113" cy="19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logo_aw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389120"/>
            <a:ext cx="1595297" cy="583645"/>
          </a:xfrm>
          <a:prstGeom prst="rect">
            <a:avLst/>
          </a:prstGeom>
        </p:spPr>
      </p:pic>
      <p:pic>
        <p:nvPicPr>
          <p:cNvPr id="10" name="Picture 9" descr="rackspac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1" name="Picture 10" descr="gogri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2" name="Picture 11" descr="nirvanix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0" y="5760681"/>
            <a:ext cx="2697346" cy="500116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04158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3982196"/>
            <a:ext cx="1638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cdn.sheknows.com/articles/2011/08/Apple-iClou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0" y="3884649"/>
            <a:ext cx="955334" cy="10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1.gstatic.com/images?q=tbn:ANd9GcTI1PI9fcSzmWeVFNfjQ1dsPYo7A2Jq4Qp9sHtBi50wRZHRy2R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7" y="3982196"/>
            <a:ext cx="857771" cy="5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06979" y="4472396"/>
            <a:ext cx="1054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SEATTLE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111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</a:t>
            </a:r>
            <a:r>
              <a:rPr lang="en-US" i="1" dirty="0">
                <a:solidFill>
                  <a:srgbClr val="FF0000"/>
                </a:solidFill>
              </a:rPr>
              <a:t>on-demand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network access </a:t>
            </a:r>
            <a:r>
              <a:rPr lang="en-US" i="1" dirty="0"/>
              <a:t>to a </a:t>
            </a:r>
            <a:r>
              <a:rPr lang="en-US" i="1" dirty="0">
                <a:solidFill>
                  <a:srgbClr val="FF0000"/>
                </a:solidFill>
              </a:rPr>
              <a:t>shared pool </a:t>
            </a:r>
            <a:r>
              <a:rPr lang="en-US" i="1" dirty="0"/>
              <a:t>of configurable computing resources (e.g., networks, servers, storage, applications, and services) that can be </a:t>
            </a:r>
            <a:r>
              <a:rPr lang="en-US" i="1" dirty="0">
                <a:solidFill>
                  <a:srgbClr val="FF0000"/>
                </a:solidFill>
              </a:rPr>
              <a:t>rapidly provisioned and released </a:t>
            </a:r>
            <a:r>
              <a:rPr lang="en-US" i="1" dirty="0"/>
              <a:t>with minimal management effort or service provider interaction. </a:t>
            </a:r>
          </a:p>
          <a:p>
            <a:endParaRPr lang="en-US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6" y="3841939"/>
            <a:ext cx="1857113" cy="19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logo_aw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389120"/>
            <a:ext cx="1595297" cy="583645"/>
          </a:xfrm>
          <a:prstGeom prst="rect">
            <a:avLst/>
          </a:prstGeom>
        </p:spPr>
      </p:pic>
      <p:pic>
        <p:nvPicPr>
          <p:cNvPr id="10" name="Picture 9" descr="rackspac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1" name="Picture 10" descr="gogri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2" name="Picture 11" descr="nirvanix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0" y="5760681"/>
            <a:ext cx="2697346" cy="500116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04158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3982196"/>
            <a:ext cx="1638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59779" y="3564374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Cloud Definition</a:t>
            </a:r>
            <a:endParaRPr lang="en-US" dirty="0"/>
          </a:p>
        </p:txBody>
      </p:sp>
      <p:pic>
        <p:nvPicPr>
          <p:cNvPr id="16" name="Picture 4" descr="http://cdn.sheknows.com/articles/2011/08/Apple-iClou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0" y="3884649"/>
            <a:ext cx="955334" cy="10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1.gstatic.com/images?q=tbn:ANd9GcTI1PI9fcSzmWeVFNfjQ1dsPYo7A2Jq4Qp9sHtBi50wRZHRy2R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7" y="3982196"/>
            <a:ext cx="857771" cy="5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06979" y="4472396"/>
            <a:ext cx="1054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SEATTLE</a:t>
            </a:r>
            <a:endParaRPr lang="en-US" sz="2000" b="1" dirty="0"/>
          </a:p>
        </p:txBody>
      </p:sp>
      <p:sp>
        <p:nvSpPr>
          <p:cNvPr id="20" name="Oval 19"/>
          <p:cNvSpPr/>
          <p:nvPr/>
        </p:nvSpPr>
        <p:spPr>
          <a:xfrm>
            <a:off x="5935579" y="1411705"/>
            <a:ext cx="1299410" cy="54543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7350" y="1436688"/>
            <a:ext cx="3779838" cy="1271587"/>
          </a:xfrm>
        </p:spPr>
        <p:txBody>
          <a:bodyPr>
            <a:normAutofit fontScale="77500" lnSpcReduction="20000"/>
          </a:bodyPr>
          <a:lstStyle/>
          <a:p>
            <a:pPr marL="231775" indent="-231775" eaLnBrk="1" hangingPunct="1">
              <a:spcBef>
                <a:spcPct val="15000"/>
              </a:spcBef>
              <a:buSzPct val="75000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millions of connected computing devices: </a:t>
            </a:r>
          </a:p>
          <a:p>
            <a:pPr marL="631825" lvl="1" indent="-231775" eaLnBrk="1" hangingPunct="1">
              <a:spcBef>
                <a:spcPct val="15000"/>
              </a:spcBef>
              <a:buSzPct val="75000"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hosts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=</a:t>
            </a:r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end systems</a:t>
            </a:r>
            <a:r>
              <a:rPr lang="en-US" altLang="en-US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631825" lvl="1" indent="-231775" eaLnBrk="1" hangingPunct="1">
              <a:buSzPct val="75000"/>
            </a:pPr>
            <a:r>
              <a:rPr lang="en-US" altLang="en-US" dirty="0" smtClean="0">
                <a:ea typeface="Arial" panose="020B0604020202020204" pitchFamily="34" charset="0"/>
              </a:rPr>
              <a:t>running </a:t>
            </a:r>
            <a:r>
              <a:rPr lang="en-US" altLang="en-US" i="1" dirty="0" smtClean="0">
                <a:solidFill>
                  <a:srgbClr val="CC0000"/>
                </a:solidFill>
                <a:ea typeface="Arial" panose="020B0604020202020204" pitchFamily="34" charset="0"/>
              </a:rPr>
              <a:t>network apps</a:t>
            </a:r>
            <a:endParaRPr lang="en-US" altLang="en-US" dirty="0" smtClean="0">
              <a:solidFill>
                <a:srgbClr val="CC0000"/>
              </a:solidFill>
              <a:ea typeface="Arial" panose="020B0604020202020204" pitchFamily="34" charset="0"/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695450" y="3152775"/>
            <a:ext cx="33686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communication links</a:t>
            </a:r>
            <a:endParaRPr lang="en-US" altLang="en-US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Gill Sans MT" panose="020B0502020104020203" pitchFamily="34" charset="0"/>
              </a:rPr>
              <a:t>fiber, copper, radio, satellite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Gill Sans MT" panose="020B0502020104020203" pitchFamily="34" charset="0"/>
              </a:rPr>
              <a:t>transmission rate: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bandwidth</a:t>
            </a:r>
            <a:endParaRPr lang="en-US" altLang="en-US">
              <a:solidFill>
                <a:srgbClr val="CC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11338" y="5307013"/>
            <a:ext cx="377983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0"/>
              </a:rPr>
              <a:t>Packet switches:</a:t>
            </a:r>
            <a:r>
              <a:rPr lang="en-US" altLang="en-US" dirty="0">
                <a:latin typeface="Gill Sans MT" panose="020B0502020104020203" pitchFamily="34" charset="0"/>
              </a:rPr>
              <a:t> forward packets (chunks of data)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rgbClr val="C00000"/>
                </a:solidFill>
                <a:latin typeface="Gill Sans MT" panose="020B0502020104020203" pitchFamily="34" charset="0"/>
              </a:rPr>
              <a:t>routers</a:t>
            </a:r>
            <a:r>
              <a:rPr lang="en-US" altLang="en-US" dirty="0">
                <a:latin typeface="Gill Sans MT" panose="020B0502020104020203" pitchFamily="34" charset="0"/>
              </a:rPr>
              <a:t> and </a:t>
            </a:r>
            <a:r>
              <a:rPr lang="en-US" altLang="en-US" i="1" dirty="0">
                <a:solidFill>
                  <a:srgbClr val="C00000"/>
                </a:solidFill>
                <a:latin typeface="Gill Sans MT" panose="020B0502020104020203" pitchFamily="34" charset="0"/>
              </a:rPr>
              <a:t>switches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en-US" altLang="en-US" dirty="0">
              <a:latin typeface="Gill Sans MT" panose="020B0502020104020203" pitchFamily="34" charset="0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338138" y="3454400"/>
            <a:ext cx="1573212" cy="1060450"/>
            <a:chOff x="98" y="2320"/>
            <a:chExt cx="991" cy="668"/>
          </a:xfrm>
        </p:grpSpPr>
        <p:sp>
          <p:nvSpPr>
            <p:cNvPr id="3526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/>
                <a:t>links</a:t>
              </a:r>
            </a:p>
          </p:txBody>
        </p:sp>
        <p:sp>
          <p:nvSpPr>
            <p:cNvPr id="35261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/>
                <a:t>links</a:t>
              </a:r>
            </a:p>
          </p:txBody>
        </p:sp>
        <p:grpSp>
          <p:nvGrpSpPr>
            <p:cNvPr id="3526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3526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27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26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6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526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3526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6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26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633413" y="5457825"/>
            <a:ext cx="646112" cy="477838"/>
            <a:chOff x="293" y="3440"/>
            <a:chExt cx="407" cy="301"/>
          </a:xfrm>
        </p:grpSpPr>
        <p:sp>
          <p:nvSpPr>
            <p:cNvPr id="3525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/>
                <a:t>router</a:t>
              </a:r>
            </a:p>
          </p:txBody>
        </p:sp>
        <p:grpSp>
          <p:nvGrpSpPr>
            <p:cNvPr id="35251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35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55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58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9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56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33375" y="1322388"/>
            <a:ext cx="1555750" cy="1622425"/>
            <a:chOff x="210" y="833"/>
            <a:chExt cx="980" cy="1022"/>
          </a:xfrm>
        </p:grpSpPr>
        <p:sp>
          <p:nvSpPr>
            <p:cNvPr id="34828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smartphone</a:t>
              </a:r>
            </a:p>
          </p:txBody>
        </p:sp>
        <p:sp>
          <p:nvSpPr>
            <p:cNvPr id="34829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/>
                <a:t>PC</a:t>
              </a:r>
            </a:p>
          </p:txBody>
        </p:sp>
        <p:sp>
          <p:nvSpPr>
            <p:cNvPr id="34830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/>
                <a:t>server</a:t>
              </a:r>
            </a:p>
          </p:txBody>
        </p:sp>
        <p:sp>
          <p:nvSpPr>
            <p:cNvPr id="34831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/>
                <a:t>laptop</a:t>
              </a:r>
            </a:p>
          </p:txBody>
        </p:sp>
        <p:grpSp>
          <p:nvGrpSpPr>
            <p:cNvPr id="34832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34893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94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833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34891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92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34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34868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9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0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71" name="Picture 1092" descr="screen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2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78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885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79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5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34836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8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841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866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7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2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843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86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5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4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45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846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862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3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7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8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60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1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9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0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3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5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6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7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58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9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70" name="Rectangle 2"/>
          <p:cNvSpPr txBox="1">
            <a:spLocks noChangeArrowheads="1"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network?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460500"/>
            <a:ext cx="24955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895350" y="2789238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IP picture frame</a:t>
            </a:r>
          </a:p>
          <a:p>
            <a:r>
              <a:rPr lang="en-US" altLang="en-US" sz="1600"/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626100" y="1989138"/>
            <a:ext cx="2246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Web-enabled toaster +</a:t>
            </a:r>
          </a:p>
          <a:p>
            <a:r>
              <a:rPr lang="en-US" altLang="en-US" sz="1600"/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387850"/>
            <a:ext cx="23955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911850" y="6016625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7" imgW="1434415" imgH="3873016" progId="">
                  <p:embed/>
                </p:oleObj>
              </mc:Choice>
              <mc:Fallback>
                <p:oleObj r:id="rId7" imgW="1434415" imgH="38730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179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Internet </a:t>
            </a:r>
          </a:p>
          <a:p>
            <a:r>
              <a:rPr lang="en-US" altLang="en-US" sz="1600"/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584700"/>
            <a:ext cx="155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824163" y="5202238"/>
            <a:ext cx="2487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Slingbox: watch,</a:t>
            </a:r>
          </a:p>
          <a:p>
            <a:r>
              <a:rPr lang="en-US" altLang="en-US" sz="1600"/>
              <a:t>control cable TV remotely</a:t>
            </a:r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754313"/>
            <a:ext cx="695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753225" y="3841750"/>
            <a:ext cx="194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Tweet-a-watt: </a:t>
            </a:r>
          </a:p>
          <a:p>
            <a:r>
              <a:rPr lang="en-US" altLang="en-US" sz="1600"/>
              <a:t>monitor energy use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network?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smtClean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Internet: 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 of networks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 sz="240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smtClean="0">
                <a:ea typeface="Arial" panose="020B0604020202020204" pitchFamily="34" charset="0"/>
              </a:rPr>
              <a:t>Interconnected ISPs</a:t>
            </a:r>
          </a:p>
          <a:p>
            <a:pPr eaLnBrk="1" hangingPunct="1">
              <a:buSzPct val="75000"/>
            </a:pPr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protocols</a:t>
            </a:r>
            <a:r>
              <a:rPr lang="en-US" altLang="en-US" sz="24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control sending, receiving of msgs</a:t>
            </a:r>
          </a:p>
          <a:p>
            <a:pPr lvl="1" eaLnBrk="1" hangingPunct="1"/>
            <a:r>
              <a:rPr lang="en-US" altLang="en-US" sz="2000" smtClean="0">
                <a:ea typeface="Arial" panose="020B0604020202020204" pitchFamily="34" charset="0"/>
              </a:rPr>
              <a:t>e.g., TCP, IP, HTTP, Skype,  802.11</a:t>
            </a:r>
            <a:endParaRPr lang="en-US" altLang="en-US" smtClean="0">
              <a:ea typeface="Arial" panose="020B0604020202020204" pitchFamily="34" charset="0"/>
            </a:endParaRPr>
          </a:p>
          <a:p>
            <a:pPr eaLnBrk="1" hangingPunct="1">
              <a:buSzPct val="75000"/>
            </a:pPr>
            <a:r>
              <a:rPr lang="en-US" altLang="en-US" sz="2400" i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Internet  standards</a:t>
            </a:r>
          </a:p>
          <a:p>
            <a:pPr lvl="1" eaLnBrk="1" hangingPunct="1"/>
            <a:r>
              <a:rPr lang="en-US" altLang="en-US" sz="2000" smtClean="0">
                <a:ea typeface="Arial" panose="020B0604020202020204" pitchFamily="34" charset="0"/>
              </a:rPr>
              <a:t>RFC: Request for comments</a:t>
            </a:r>
          </a:p>
          <a:p>
            <a:pPr lvl="1" eaLnBrk="1" hangingPunct="1"/>
            <a:r>
              <a:rPr lang="en-US" altLang="en-US" sz="2000" smtClean="0">
                <a:ea typeface="Arial" panose="020B0604020202020204" pitchFamily="34" charset="0"/>
              </a:rPr>
              <a:t>IETF: Internet Engineering Task Force</a:t>
            </a:r>
          </a:p>
        </p:txBody>
      </p:sp>
      <p:grpSp>
        <p:nvGrpSpPr>
          <p:cNvPr id="38917" name="Group 366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8919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2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9272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273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892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52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9270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71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3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9268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9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4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9266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7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5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9264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5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8956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57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9262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263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58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9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5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6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9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9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49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52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53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0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1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0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9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41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44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45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42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3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1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9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33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36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37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34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5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2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63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9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25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8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9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26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4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9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17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0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1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8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9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5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9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09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12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13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0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1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6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9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01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04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05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02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3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7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9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193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96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97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94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8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9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185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8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9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86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7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9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9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177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0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1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8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9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0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9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169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72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3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0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1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1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9164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65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72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9162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63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73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9144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914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914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146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897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3897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3897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3897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3897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grpSp>
          <p:nvGrpSpPr>
            <p:cNvPr id="38979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911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1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911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4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4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11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911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4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4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12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2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912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3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3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12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12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3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3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12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2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2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3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3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3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3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3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8980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9080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1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82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3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4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9085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10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1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086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9087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08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09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088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89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9090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06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0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091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92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0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105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093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94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5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6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97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8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99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00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01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02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03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8981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9057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8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59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60" name="Picture 1020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61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67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74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5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6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7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8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9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68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9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0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1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2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3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2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9034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35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36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37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38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0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1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2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3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44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51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2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3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4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5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6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45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6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8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3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9011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12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3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14" name="Picture 1118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5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21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28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9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1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2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3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22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3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5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6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7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4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9009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0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85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8986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87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88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989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0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96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03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97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8B18261B-39FD-4745-93BA-8E1E0832D9FF}" type="slidenum">
              <a:rPr lang="en-US" altLang="en-US" sz="1200">
                <a:latin typeface="Tahoma" panose="020B0604030504040204" pitchFamily="34" charset="0"/>
              </a:rPr>
              <a:pPr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3" name="Rectangle 2"/>
          <p:cNvSpPr txBox="1">
            <a:spLocks noChangeArrowheads="1"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network?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SzPct val="75000"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Infrastructure that provides services to applications: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Web, VoIP, email, games, e-commerce, social nets, …</a:t>
            </a:r>
          </a:p>
          <a:p>
            <a:pPr eaLnBrk="1" hangingPunct="1">
              <a:buSzPct val="75000"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provides programming interface to apps</a:t>
            </a: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hooks that allow sending and receiving  app programs to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connect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to Internet</a:t>
            </a: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provides service options, analogous to postal service</a:t>
            </a:r>
          </a:p>
        </p:txBody>
      </p:sp>
      <p:grpSp>
        <p:nvGrpSpPr>
          <p:cNvPr id="40964" name="Group 725"/>
          <p:cNvGrpSpPr>
            <a:grpSpLocks/>
          </p:cNvGrpSpPr>
          <p:nvPr/>
        </p:nvGrpSpPr>
        <p:grpSpPr bwMode="auto">
          <a:xfrm>
            <a:off x="5167313" y="1395413"/>
            <a:ext cx="3551237" cy="4743450"/>
            <a:chOff x="5202238" y="1384300"/>
            <a:chExt cx="3551237" cy="4743450"/>
          </a:xfrm>
        </p:grpSpPr>
        <p:sp>
          <p:nvSpPr>
            <p:cNvPr id="40967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0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1320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21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097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28"/>
            <p:cNvSpPr>
              <a:spLocks noChangeShapeType="1"/>
            </p:cNvSpPr>
            <p:nvPr/>
          </p:nvSpPr>
          <p:spPr bwMode="auto">
            <a:xfrm rot="-5400000">
              <a:off x="7845425" y="5159375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2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30"/>
            <p:cNvSpPr>
              <a:spLocks noChangeShapeType="1"/>
            </p:cNvSpPr>
            <p:nvPr/>
          </p:nvSpPr>
          <p:spPr bwMode="auto">
            <a:xfrm rot="-5400000">
              <a:off x="8177213" y="5116512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1"/>
            <p:cNvSpPr>
              <a:spLocks noChangeShapeType="1"/>
            </p:cNvSpPr>
            <p:nvPr/>
          </p:nvSpPr>
          <p:spPr bwMode="auto">
            <a:xfrm>
              <a:off x="7358063" y="4697412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432"/>
            <p:cNvSpPr>
              <a:spLocks noChangeShapeType="1"/>
            </p:cNvSpPr>
            <p:nvPr/>
          </p:nvSpPr>
          <p:spPr bwMode="auto">
            <a:xfrm flipV="1">
              <a:off x="6737350" y="4684712"/>
              <a:ext cx="322263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433"/>
            <p:cNvSpPr>
              <a:spLocks noChangeShapeType="1"/>
            </p:cNvSpPr>
            <p:nvPr/>
          </p:nvSpPr>
          <p:spPr bwMode="auto">
            <a:xfrm flipV="1">
              <a:off x="6780213" y="4976812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435"/>
            <p:cNvSpPr>
              <a:spLocks noChangeShapeType="1"/>
            </p:cNvSpPr>
            <p:nvPr/>
          </p:nvSpPr>
          <p:spPr bwMode="auto">
            <a:xfrm>
              <a:off x="6100763" y="4773612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436"/>
            <p:cNvSpPr>
              <a:spLocks noChangeShapeType="1"/>
            </p:cNvSpPr>
            <p:nvPr/>
          </p:nvSpPr>
          <p:spPr bwMode="auto">
            <a:xfrm flipV="1">
              <a:off x="5842000" y="4983162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440"/>
            <p:cNvSpPr>
              <a:spLocks noChangeShapeType="1"/>
            </p:cNvSpPr>
            <p:nvPr/>
          </p:nvSpPr>
          <p:spPr bwMode="auto">
            <a:xfrm flipH="1" flipV="1">
              <a:off x="6588125" y="5097462"/>
              <a:ext cx="74613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441"/>
            <p:cNvSpPr>
              <a:spLocks noChangeShapeType="1"/>
            </p:cNvSpPr>
            <p:nvPr/>
          </p:nvSpPr>
          <p:spPr bwMode="auto">
            <a:xfrm>
              <a:off x="6743700" y="5053012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43"/>
            <p:cNvSpPr>
              <a:spLocks noChangeShapeType="1"/>
            </p:cNvSpPr>
            <p:nvPr/>
          </p:nvSpPr>
          <p:spPr bwMode="auto">
            <a:xfrm>
              <a:off x="6281738" y="3522662"/>
              <a:ext cx="0" cy="13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5"/>
            <p:cNvSpPr>
              <a:spLocks noChangeShapeType="1"/>
            </p:cNvSpPr>
            <p:nvPr/>
          </p:nvSpPr>
          <p:spPr bwMode="auto">
            <a:xfrm>
              <a:off x="7405688" y="2665412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47"/>
            <p:cNvSpPr>
              <a:spLocks noChangeShapeType="1"/>
            </p:cNvSpPr>
            <p:nvPr/>
          </p:nvSpPr>
          <p:spPr bwMode="auto">
            <a:xfrm>
              <a:off x="7942263" y="2560637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41"/>
            <p:cNvSpPr>
              <a:spLocks noChangeShapeType="1"/>
            </p:cNvSpPr>
            <p:nvPr/>
          </p:nvSpPr>
          <p:spPr bwMode="auto">
            <a:xfrm flipV="1">
              <a:off x="7272338" y="4075112"/>
              <a:ext cx="227012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0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1318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9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1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1316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7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2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1314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5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3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1312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3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1004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05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1310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1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06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13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30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0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7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12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97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0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1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8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12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8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9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12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8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8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10" name="Line 693"/>
            <p:cNvSpPr>
              <a:spLocks noChangeShapeType="1"/>
            </p:cNvSpPr>
            <p:nvPr/>
          </p:nvSpPr>
          <p:spPr bwMode="auto">
            <a:xfrm>
              <a:off x="8345488" y="2855912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12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7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7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7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12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6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6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1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5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4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1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49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52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0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1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1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41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44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5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42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3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6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1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33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36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34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5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7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1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25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8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26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7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8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1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17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0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1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8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9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9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1212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3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0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1210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1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1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119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119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119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9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02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4102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4102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4102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4102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grpSp>
          <p:nvGrpSpPr>
            <p:cNvPr id="41027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116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6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6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9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9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6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6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8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8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6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6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7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8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8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7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8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8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7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7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7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7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8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8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8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8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028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1128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30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33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58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9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34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35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56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7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36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37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38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54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5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39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0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52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3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41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2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5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7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8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9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50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51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029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1105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6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7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8" name="Picture 1020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9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5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122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3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6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7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6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1082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3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4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5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6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1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92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99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3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4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1059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0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1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2" name="Picture 1118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3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5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6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69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76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0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1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3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4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2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1057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8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33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1034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5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6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37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8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44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51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45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smtClean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334281E9-B2C7-4588-A872-D5090EDDF930}" type="slidenum">
              <a:rPr lang="en-US" altLang="en-US" sz="1200">
                <a:latin typeface="Tahoma" panose="020B0604030504040204" pitchFamily="34" charset="0"/>
              </a:rPr>
              <a:pPr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3" name="Rectangle 2"/>
          <p:cNvSpPr txBox="1">
            <a:spLocks noChangeArrowheads="1"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network?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</a:t>
            </a:r>
            <a:r>
              <a:rPr lang="en-US" i="1" dirty="0">
                <a:solidFill>
                  <a:srgbClr val="FF0000"/>
                </a:solidFill>
              </a:rPr>
              <a:t>on-demand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network access </a:t>
            </a:r>
            <a:r>
              <a:rPr lang="en-US" i="1" dirty="0"/>
              <a:t>to a </a:t>
            </a:r>
            <a:r>
              <a:rPr lang="en-US" i="1" dirty="0">
                <a:solidFill>
                  <a:srgbClr val="FF0000"/>
                </a:solidFill>
              </a:rPr>
              <a:t>shared pool </a:t>
            </a:r>
            <a:r>
              <a:rPr lang="en-US" i="1" dirty="0"/>
              <a:t>of configurable computing resources (e.g., networks, servers, storage, applications, and services) that can be </a:t>
            </a:r>
            <a:r>
              <a:rPr lang="en-US" i="1" dirty="0">
                <a:solidFill>
                  <a:srgbClr val="FF0000"/>
                </a:solidFill>
              </a:rPr>
              <a:t>rapidly provisioned and released </a:t>
            </a:r>
            <a:r>
              <a:rPr lang="en-US" i="1" dirty="0"/>
              <a:t>with minimal management effort or service provider interaction. </a:t>
            </a:r>
          </a:p>
          <a:p>
            <a:endParaRPr lang="en-US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6" y="3841939"/>
            <a:ext cx="1857113" cy="19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logo_aw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389120"/>
            <a:ext cx="1595297" cy="583645"/>
          </a:xfrm>
          <a:prstGeom prst="rect">
            <a:avLst/>
          </a:prstGeom>
        </p:spPr>
      </p:pic>
      <p:pic>
        <p:nvPicPr>
          <p:cNvPr id="10" name="Picture 9" descr="rackspac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1" name="Picture 10" descr="gogri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2" name="Picture 11" descr="nirvanix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0" y="5760681"/>
            <a:ext cx="2697346" cy="500116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04158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3982196"/>
            <a:ext cx="1638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59779" y="3564374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Cloud Definition</a:t>
            </a:r>
            <a:endParaRPr lang="en-US" dirty="0"/>
          </a:p>
        </p:txBody>
      </p:sp>
      <p:pic>
        <p:nvPicPr>
          <p:cNvPr id="16" name="Picture 4" descr="http://cdn.sheknows.com/articles/2011/08/Apple-iClou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0" y="3884649"/>
            <a:ext cx="955334" cy="10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1.gstatic.com/images?q=tbn:ANd9GcTI1PI9fcSzmWeVFNfjQ1dsPYo7A2Jq4Qp9sHtBi50wRZHRy2R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7" y="3982196"/>
            <a:ext cx="857771" cy="5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06979" y="4472396"/>
            <a:ext cx="1054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SEATTLE</a:t>
            </a:r>
            <a:endParaRPr lang="en-US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29587" y="1948721"/>
            <a:ext cx="8169639" cy="20986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04665" y="1297352"/>
            <a:ext cx="6765612" cy="8408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Shared Pool = Data Centers</a:t>
            </a:r>
            <a:endParaRPr lang="en-US" sz="3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6199" y="872128"/>
            <a:ext cx="9067801" cy="542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86" name="Group 85"/>
          <p:cNvGrpSpPr/>
          <p:nvPr/>
        </p:nvGrpSpPr>
        <p:grpSpPr>
          <a:xfrm>
            <a:off x="685800" y="4070970"/>
            <a:ext cx="1676400" cy="1752600"/>
            <a:chOff x="685800" y="4191000"/>
            <a:chExt cx="1676400" cy="1752600"/>
          </a:xfrm>
        </p:grpSpPr>
        <p:sp>
          <p:nvSpPr>
            <p:cNvPr id="87" name="Rectangle 8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8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019800" y="46805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981200" y="4070970"/>
            <a:ext cx="1676400" cy="1752600"/>
            <a:chOff x="685800" y="4191000"/>
            <a:chExt cx="1676400" cy="1752600"/>
          </a:xfrm>
        </p:grpSpPr>
        <p:sp>
          <p:nvSpPr>
            <p:cNvPr id="97" name="Rectangle 9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9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04" name="TextBox 10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781800" y="4070970"/>
            <a:ext cx="1676400" cy="1752600"/>
            <a:chOff x="685800" y="4191000"/>
            <a:chExt cx="1676400" cy="1752600"/>
          </a:xfrm>
        </p:grpSpPr>
        <p:sp>
          <p:nvSpPr>
            <p:cNvPr id="106" name="Rectangle 10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0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1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1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336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3766170"/>
            <a:ext cx="1219200" cy="239877"/>
          </a:xfrm>
          <a:prstGeom prst="rect">
            <a:avLst/>
          </a:prstGeom>
          <a:noFill/>
        </p:spPr>
      </p:pic>
      <p:pic>
        <p:nvPicPr>
          <p:cNvPr id="117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0" y="2787238"/>
            <a:ext cx="1219200" cy="239877"/>
          </a:xfrm>
          <a:prstGeom prst="rect">
            <a:avLst/>
          </a:prstGeom>
          <a:noFill/>
        </p:spPr>
      </p:pic>
      <p:pic>
        <p:nvPicPr>
          <p:cNvPr id="118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24600" y="2775961"/>
            <a:ext cx="1219200" cy="239877"/>
          </a:xfrm>
          <a:prstGeom prst="rect">
            <a:avLst/>
          </a:prstGeom>
          <a:noFill/>
        </p:spPr>
      </p:pic>
      <p:pic>
        <p:nvPicPr>
          <p:cNvPr id="119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0" y="1937370"/>
            <a:ext cx="1219200" cy="239877"/>
          </a:xfrm>
          <a:prstGeom prst="rect">
            <a:avLst/>
          </a:prstGeom>
          <a:noFill/>
        </p:spPr>
      </p:pic>
      <p:pic>
        <p:nvPicPr>
          <p:cNvPr id="120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38800" y="1937370"/>
            <a:ext cx="1219200" cy="239877"/>
          </a:xfrm>
          <a:prstGeom prst="rect">
            <a:avLst/>
          </a:prstGeom>
          <a:noFill/>
        </p:spPr>
      </p:pic>
      <p:cxnSp>
        <p:nvCxnSpPr>
          <p:cNvPr id="121" name="Straight Connector 120"/>
          <p:cNvCxnSpPr>
            <a:stCxn id="114" idx="0"/>
            <a:endCxn id="117" idx="2"/>
          </p:cNvCxnSpPr>
          <p:nvPr/>
        </p:nvCxnSpPr>
        <p:spPr>
          <a:xfrm rot="5400000" flipH="1" flipV="1">
            <a:off x="14211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5" idx="0"/>
            <a:endCxn id="117" idx="2"/>
          </p:cNvCxnSpPr>
          <p:nvPr/>
        </p:nvCxnSpPr>
        <p:spPr>
          <a:xfrm rot="16200000" flipV="1">
            <a:off x="20688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7" idx="0"/>
            <a:endCxn id="119" idx="2"/>
          </p:cNvCxnSpPr>
          <p:nvPr/>
        </p:nvCxnSpPr>
        <p:spPr>
          <a:xfrm rot="5400000" flipH="1" flipV="1">
            <a:off x="25906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6" idx="0"/>
            <a:endCxn id="118" idx="2"/>
          </p:cNvCxnSpPr>
          <p:nvPr/>
        </p:nvCxnSpPr>
        <p:spPr>
          <a:xfrm rot="16200000" flipV="1">
            <a:off x="6863834" y="3086204"/>
            <a:ext cx="750332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7" idx="0"/>
            <a:endCxn id="120" idx="2"/>
          </p:cNvCxnSpPr>
          <p:nvPr/>
        </p:nvCxnSpPr>
        <p:spPr>
          <a:xfrm rot="5400000" flipH="1" flipV="1">
            <a:off x="3886005" y="424843"/>
            <a:ext cx="609991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276600" y="4070970"/>
            <a:ext cx="1676400" cy="1752600"/>
            <a:chOff x="685800" y="4191000"/>
            <a:chExt cx="1676400" cy="1752600"/>
          </a:xfrm>
        </p:grpSpPr>
        <p:sp>
          <p:nvSpPr>
            <p:cNvPr id="127" name="Rectangle 126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2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3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572000" y="4070970"/>
            <a:ext cx="1676400" cy="1752600"/>
            <a:chOff x="685800" y="4191000"/>
            <a:chExt cx="1676400" cy="1752600"/>
          </a:xfrm>
        </p:grpSpPr>
        <p:sp>
          <p:nvSpPr>
            <p:cNvPr id="136" name="Rectangle 135"/>
            <p:cNvSpPr/>
            <p:nvPr/>
          </p:nvSpPr>
          <p:spPr>
            <a:xfrm>
              <a:off x="838200" y="4191000"/>
              <a:ext cx="12192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8768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8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7244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39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572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0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4196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1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715000"/>
              <a:ext cx="1676400" cy="113270"/>
            </a:xfrm>
            <a:prstGeom prst="rect">
              <a:avLst/>
            </a:prstGeom>
            <a:noFill/>
          </p:spPr>
        </p:pic>
        <p:pic>
          <p:nvPicPr>
            <p:cNvPr id="142" name="Picture 11" descr="C:\Users\t-jiyshi\AppData\Local\Microsoft\Windows\Temporary Internet Files\Content.IE5\0MW07YT4\MCj043484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5562600"/>
              <a:ext cx="1676400" cy="113270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1143000" y="5105400"/>
              <a:ext cx="461665" cy="381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44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90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5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24400" y="3766170"/>
            <a:ext cx="1219200" cy="239877"/>
          </a:xfrm>
          <a:prstGeom prst="rect">
            <a:avLst/>
          </a:prstGeom>
          <a:noFill/>
        </p:spPr>
      </p:pic>
      <p:pic>
        <p:nvPicPr>
          <p:cNvPr id="146" name="Picture 30" descr="C:\Users\t-jiyshi\AppData\Local\Microsoft\Windows\Temporary Internet Files\Content.IE5\EUEP9VTG\MCj03984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14800" y="2787238"/>
            <a:ext cx="1219200" cy="239877"/>
          </a:xfrm>
          <a:prstGeom prst="rect">
            <a:avLst/>
          </a:prstGeom>
          <a:noFill/>
        </p:spPr>
      </p:pic>
      <p:cxnSp>
        <p:nvCxnSpPr>
          <p:cNvPr id="147" name="Straight Connector 146"/>
          <p:cNvCxnSpPr>
            <a:stCxn id="144" idx="0"/>
            <a:endCxn id="146" idx="2"/>
          </p:cNvCxnSpPr>
          <p:nvPr/>
        </p:nvCxnSpPr>
        <p:spPr>
          <a:xfrm rot="5400000" flipH="1" flipV="1">
            <a:off x="4011973" y="3053743"/>
            <a:ext cx="739055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5" idx="0"/>
            <a:endCxn id="146" idx="2"/>
          </p:cNvCxnSpPr>
          <p:nvPr/>
        </p:nvCxnSpPr>
        <p:spPr>
          <a:xfrm rot="16200000" flipV="1">
            <a:off x="4659673" y="3091843"/>
            <a:ext cx="73905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46" idx="0"/>
            <a:endCxn id="120" idx="2"/>
          </p:cNvCxnSpPr>
          <p:nvPr/>
        </p:nvCxnSpPr>
        <p:spPr>
          <a:xfrm rot="5400000" flipH="1" flipV="1">
            <a:off x="5181405" y="1720243"/>
            <a:ext cx="609991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6" idx="0"/>
            <a:endCxn id="119" idx="2"/>
          </p:cNvCxnSpPr>
          <p:nvPr/>
        </p:nvCxnSpPr>
        <p:spPr>
          <a:xfrm rot="16200000" flipV="1">
            <a:off x="3886005" y="1948843"/>
            <a:ext cx="60999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18" idx="0"/>
            <a:endCxn id="120" idx="2"/>
          </p:cNvCxnSpPr>
          <p:nvPr/>
        </p:nvCxnSpPr>
        <p:spPr>
          <a:xfrm rot="16200000" flipV="1">
            <a:off x="6291943" y="2133704"/>
            <a:ext cx="598714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18" idx="0"/>
            <a:endCxn id="119" idx="2"/>
          </p:cNvCxnSpPr>
          <p:nvPr/>
        </p:nvCxnSpPr>
        <p:spPr>
          <a:xfrm rot="16200000" flipV="1">
            <a:off x="4996543" y="838304"/>
            <a:ext cx="598714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638800" y="27110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18288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419600" y="330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" y="3461370"/>
            <a:ext cx="71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ToR</a:t>
            </a:r>
            <a:endParaRPr lang="en-US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76200" y="2354863"/>
            <a:ext cx="1815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Aggregate</a:t>
            </a:r>
          </a:p>
          <a:p>
            <a:r>
              <a:rPr lang="en-US" sz="2800" dirty="0" smtClean="0"/>
              <a:t>Switch (AS)</a:t>
            </a:r>
            <a:endParaRPr lang="en-US" sz="2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76200" y="1556370"/>
            <a:ext cx="2557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Core Switch (CS)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62545" y="1267622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4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992</Words>
  <Application>Microsoft Office PowerPoint</Application>
  <PresentationFormat>On-screen Show (4:3)</PresentationFormat>
  <Paragraphs>249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Gill Sans MT</vt:lpstr>
      <vt:lpstr>Tahoma</vt:lpstr>
      <vt:lpstr>Times New Roman</vt:lpstr>
      <vt:lpstr>Wingdings</vt:lpstr>
      <vt:lpstr>Office Theme</vt:lpstr>
      <vt:lpstr>Overview: Cloud Datacenters</vt:lpstr>
      <vt:lpstr>Context</vt:lpstr>
      <vt:lpstr>Context</vt:lpstr>
      <vt:lpstr>PowerPoint Presentation</vt:lpstr>
      <vt:lpstr>PowerPoint Presentation</vt:lpstr>
      <vt:lpstr>PowerPoint Presentation</vt:lpstr>
      <vt:lpstr>PowerPoint Presentation</vt:lpstr>
      <vt:lpstr>Context</vt:lpstr>
      <vt:lpstr>Shared Pool = Data Centers</vt:lpstr>
      <vt:lpstr>What is different about Data Centers?</vt:lpstr>
      <vt:lpstr>Where do the costs go?</vt:lpstr>
      <vt:lpstr>Where do the costs go?</vt:lpstr>
      <vt:lpstr>Networking in Data Centers</vt:lpstr>
      <vt:lpstr>Networking in Data Centers</vt:lpstr>
      <vt:lpstr>Geo-distributed Data Centers</vt:lpstr>
      <vt:lpstr>Where do the costs go?</vt:lpstr>
      <vt:lpstr>Networking in Data Centers</vt:lpstr>
      <vt:lpstr>Perspective</vt:lpstr>
      <vt:lpstr>Before Next time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118</cp:revision>
  <dcterms:created xsi:type="dcterms:W3CDTF">2011-03-13T12:50:14Z</dcterms:created>
  <dcterms:modified xsi:type="dcterms:W3CDTF">2017-01-30T17:39:51Z</dcterms:modified>
</cp:coreProperties>
</file>