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17" r:id="rId3"/>
    <p:sldId id="316" r:id="rId4"/>
    <p:sldId id="295" r:id="rId5"/>
    <p:sldId id="296" r:id="rId6"/>
    <p:sldId id="297" r:id="rId7"/>
    <p:sldId id="298" r:id="rId8"/>
    <p:sldId id="299" r:id="rId9"/>
    <p:sldId id="300" r:id="rId10"/>
    <p:sldId id="303" r:id="rId11"/>
    <p:sldId id="342" r:id="rId12"/>
    <p:sldId id="343" r:id="rId13"/>
    <p:sldId id="344" r:id="rId14"/>
    <p:sldId id="345" r:id="rId15"/>
    <p:sldId id="346" r:id="rId16"/>
    <p:sldId id="347" r:id="rId17"/>
    <p:sldId id="348" r:id="rId18"/>
    <p:sldId id="349" r:id="rId19"/>
    <p:sldId id="350" r:id="rId20"/>
    <p:sldId id="307" r:id="rId21"/>
    <p:sldId id="308" r:id="rId22"/>
    <p:sldId id="309" r:id="rId23"/>
    <p:sldId id="310" r:id="rId24"/>
    <p:sldId id="311" r:id="rId25"/>
    <p:sldId id="285" r:id="rId26"/>
    <p:sldId id="286" r:id="rId27"/>
    <p:sldId id="312" r:id="rId28"/>
    <p:sldId id="313" r:id="rId29"/>
    <p:sldId id="314" r:id="rId30"/>
    <p:sldId id="339" r:id="rId31"/>
    <p:sldId id="318" r:id="rId32"/>
    <p:sldId id="319" r:id="rId33"/>
    <p:sldId id="340" r:id="rId34"/>
    <p:sldId id="321" r:id="rId35"/>
    <p:sldId id="322" r:id="rId36"/>
    <p:sldId id="323" r:id="rId37"/>
    <p:sldId id="324" r:id="rId38"/>
    <p:sldId id="325" r:id="rId39"/>
    <p:sldId id="326" r:id="rId40"/>
    <p:sldId id="327" r:id="rId41"/>
    <p:sldId id="328" r:id="rId42"/>
    <p:sldId id="341" r:id="rId43"/>
    <p:sldId id="333" r:id="rId44"/>
    <p:sldId id="336" r:id="rId45"/>
    <p:sldId id="337" r:id="rId46"/>
    <p:sldId id="33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74" autoAdjust="0"/>
  </p:normalViewPr>
  <p:slideViewPr>
    <p:cSldViewPr snapToGrid="0" snapToObjects="1">
      <p:cViewPr>
        <p:scale>
          <a:sx n="64" d="100"/>
          <a:sy n="64" d="100"/>
        </p:scale>
        <p:origin x="64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2</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8575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a:t>in the past we used to scale by server</a:t>
            </a:r>
          </a:p>
          <a:p>
            <a:r>
              <a:rPr lang="en-US" dirty="0"/>
              <a:t>we now scale by rack </a:t>
            </a:r>
          </a:p>
        </p:txBody>
      </p:sp>
      <p:sp>
        <p:nvSpPr>
          <p:cNvPr id="4" name="Slide Number Placeholder 3"/>
          <p:cNvSpPr>
            <a:spLocks noGrp="1"/>
          </p:cNvSpPr>
          <p:nvPr>
            <p:ph type="sldNum" sz="quarter" idx="10"/>
          </p:nvPr>
        </p:nvSpPr>
        <p:spPr/>
        <p:txBody>
          <a:bodyPr/>
          <a:lstStyle/>
          <a:p>
            <a:fld id="{FE8745E7-73CA-9A41-9818-2CC560C8E1C7}" type="slidenum">
              <a:rPr lang="en-US" smtClean="0"/>
              <a:t>11</a:t>
            </a:fld>
            <a:endParaRPr lang="en-US"/>
          </a:p>
        </p:txBody>
      </p:sp>
    </p:spTree>
    <p:extLst>
      <p:ext uri="{BB962C8B-B14F-4D97-AF65-F5344CB8AC3E}">
        <p14:creationId xmlns:p14="http://schemas.microsoft.com/office/powerpoint/2010/main" val="392920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Programmers treat layers 1 and 2 as black box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12</a:t>
            </a:fld>
            <a:endParaRPr lang="en-US"/>
          </a:p>
        </p:txBody>
      </p:sp>
    </p:spTree>
    <p:extLst>
      <p:ext uri="{BB962C8B-B14F-4D97-AF65-F5344CB8AC3E}">
        <p14:creationId xmlns:p14="http://schemas.microsoft.com/office/powerpoint/2010/main" val="187447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Programmers treat layers 1 and 2 as black box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13</a:t>
            </a:fld>
            <a:endParaRPr lang="en-US"/>
          </a:p>
        </p:txBody>
      </p:sp>
    </p:spTree>
    <p:extLst>
      <p:ext uri="{BB962C8B-B14F-4D97-AF65-F5344CB8AC3E}">
        <p14:creationId xmlns:p14="http://schemas.microsoft.com/office/powerpoint/2010/main" val="112177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14</a:t>
            </a:fld>
            <a:endParaRPr lang="en-US"/>
          </a:p>
        </p:txBody>
      </p:sp>
    </p:spTree>
    <p:extLst>
      <p:ext uri="{BB962C8B-B14F-4D97-AF65-F5344CB8AC3E}">
        <p14:creationId xmlns:p14="http://schemas.microsoft.com/office/powerpoint/2010/main" val="312586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implement covert timing channel by modulating IPGS at sub-microsecond scale</a:t>
            </a:r>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16</a:t>
            </a:fld>
            <a:endParaRPr lang="en-US"/>
          </a:p>
        </p:txBody>
      </p:sp>
    </p:spTree>
    <p:extLst>
      <p:ext uri="{BB962C8B-B14F-4D97-AF65-F5344CB8AC3E}">
        <p14:creationId xmlns:p14="http://schemas.microsoft.com/office/powerpoint/2010/main" val="326060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implement covert timing channel by modulating IPGS at sub-microsecond scale</a:t>
            </a:r>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17</a:t>
            </a:fld>
            <a:endParaRPr lang="en-US"/>
          </a:p>
        </p:txBody>
      </p:sp>
    </p:spTree>
    <p:extLst>
      <p:ext uri="{BB962C8B-B14F-4D97-AF65-F5344CB8AC3E}">
        <p14:creationId xmlns:p14="http://schemas.microsoft.com/office/powerpoint/2010/main" val="162549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Redundant Array of Cloud Storage</a:t>
            </a:r>
            <a:endParaRPr lang="en-US" i="1" dirty="0" smtClean="0"/>
          </a:p>
          <a:p>
            <a:pPr lvl="1"/>
            <a:r>
              <a:rPr lang="en-US" dirty="0" smtClean="0"/>
              <a:t>Stripe data over </a:t>
            </a:r>
            <a:r>
              <a:rPr lang="en-US" b="1" i="1" dirty="0" smtClean="0"/>
              <a:t>n</a:t>
            </a:r>
            <a:r>
              <a:rPr lang="en-US" dirty="0" smtClean="0"/>
              <a:t> cloud storage repositories</a:t>
            </a:r>
          </a:p>
          <a:p>
            <a:pPr lvl="1"/>
            <a:r>
              <a:rPr lang="en-US" dirty="0" smtClean="0"/>
              <a:t>Any </a:t>
            </a:r>
            <a:r>
              <a:rPr lang="en-US" b="1" i="1" dirty="0" smtClean="0"/>
              <a:t>k</a:t>
            </a:r>
            <a:r>
              <a:rPr lang="en-US" dirty="0" smtClean="0"/>
              <a:t>-subset contains a complete copy of data</a:t>
            </a:r>
          </a:p>
          <a:p>
            <a:pPr lvl="1"/>
            <a:r>
              <a:rPr lang="en-US" dirty="0" smtClean="0"/>
              <a:t>Tolerate up to </a:t>
            </a:r>
            <a:r>
              <a:rPr lang="en-US" b="1" i="1" dirty="0" smtClean="0"/>
              <a:t>(n-k)</a:t>
            </a:r>
            <a:r>
              <a:rPr lang="en-US" i="1" dirty="0" smtClean="0"/>
              <a:t> </a:t>
            </a:r>
            <a:r>
              <a:rPr lang="en-US" dirty="0" smtClean="0"/>
              <a:t>failures</a:t>
            </a:r>
          </a:p>
          <a:p>
            <a:pPr lvl="1"/>
            <a:r>
              <a:rPr lang="en-US" dirty="0" smtClean="0"/>
              <a:t>Written </a:t>
            </a:r>
            <a:r>
              <a:rPr lang="en-US" b="1" dirty="0" smtClean="0"/>
              <a:t>RACS(</a:t>
            </a:r>
            <a:r>
              <a:rPr lang="en-US" b="1" i="1" dirty="0" err="1" smtClean="0"/>
              <a:t>k,n</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22</a:t>
            </a:fld>
            <a:endParaRPr lang="en-US"/>
          </a:p>
        </p:txBody>
      </p:sp>
    </p:spTree>
    <p:extLst>
      <p:ext uri="{BB962C8B-B14F-4D97-AF65-F5344CB8AC3E}">
        <p14:creationId xmlns:p14="http://schemas.microsoft.com/office/powerpoint/2010/main" val="1209653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Redundant Array of Cloud Storage</a:t>
            </a:r>
            <a:endParaRPr lang="en-US" i="1" dirty="0" smtClean="0"/>
          </a:p>
          <a:p>
            <a:pPr lvl="1"/>
            <a:r>
              <a:rPr lang="en-US" dirty="0" smtClean="0"/>
              <a:t>Stripe data over </a:t>
            </a:r>
            <a:r>
              <a:rPr lang="en-US" b="1" i="1" dirty="0" smtClean="0"/>
              <a:t>n</a:t>
            </a:r>
            <a:r>
              <a:rPr lang="en-US" dirty="0" smtClean="0"/>
              <a:t> cloud storage repositories</a:t>
            </a:r>
          </a:p>
          <a:p>
            <a:pPr lvl="1"/>
            <a:r>
              <a:rPr lang="en-US" dirty="0" smtClean="0"/>
              <a:t>Any </a:t>
            </a:r>
            <a:r>
              <a:rPr lang="en-US" b="1" i="1" dirty="0" smtClean="0"/>
              <a:t>k</a:t>
            </a:r>
            <a:r>
              <a:rPr lang="en-US" dirty="0" smtClean="0"/>
              <a:t>-subset contains a complete copy of data</a:t>
            </a:r>
          </a:p>
          <a:p>
            <a:pPr lvl="1"/>
            <a:r>
              <a:rPr lang="en-US" dirty="0" smtClean="0"/>
              <a:t>Tolerate up to </a:t>
            </a:r>
            <a:r>
              <a:rPr lang="en-US" b="1" i="1" dirty="0" smtClean="0"/>
              <a:t>(n-k)</a:t>
            </a:r>
            <a:r>
              <a:rPr lang="en-US" i="1" dirty="0" smtClean="0"/>
              <a:t> </a:t>
            </a:r>
            <a:r>
              <a:rPr lang="en-US" dirty="0" smtClean="0"/>
              <a:t>failures</a:t>
            </a:r>
          </a:p>
          <a:p>
            <a:pPr lvl="1"/>
            <a:r>
              <a:rPr lang="en-US" dirty="0" smtClean="0"/>
              <a:t>Written </a:t>
            </a:r>
            <a:r>
              <a:rPr lang="en-US" b="1" dirty="0" smtClean="0"/>
              <a:t>RACS(</a:t>
            </a:r>
            <a:r>
              <a:rPr lang="en-US" b="1" i="1" dirty="0" err="1" smtClean="0"/>
              <a:t>k,n</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23</a:t>
            </a:fld>
            <a:endParaRPr lang="en-US"/>
          </a:p>
        </p:txBody>
      </p:sp>
    </p:spTree>
    <p:extLst>
      <p:ext uri="{BB962C8B-B14F-4D97-AF65-F5344CB8AC3E}">
        <p14:creationId xmlns:p14="http://schemas.microsoft.com/office/powerpoint/2010/main" val="59158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24</a:t>
            </a:fld>
            <a:endParaRPr lang="en-US"/>
          </a:p>
        </p:txBody>
      </p:sp>
    </p:spTree>
    <p:extLst>
      <p:ext uri="{BB962C8B-B14F-4D97-AF65-F5344CB8AC3E}">
        <p14:creationId xmlns:p14="http://schemas.microsoft.com/office/powerpoint/2010/main" val="2005827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an</a:t>
            </a:r>
            <a:r>
              <a:rPr lang="en-US" baseline="0" dirty="0" smtClean="0"/>
              <a:t>d Gecko</a:t>
            </a:r>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25</a:t>
            </a:fld>
            <a:endParaRPr lang="en-US"/>
          </a:p>
        </p:txBody>
      </p:sp>
    </p:spTree>
    <p:extLst>
      <p:ext uri="{BB962C8B-B14F-4D97-AF65-F5344CB8AC3E}">
        <p14:creationId xmlns:p14="http://schemas.microsoft.com/office/powerpoint/2010/main" val="14489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4143587" y="9119474"/>
            <a:ext cx="3169920" cy="480060"/>
          </a:xfrm>
          <a:prstGeom prst="rect">
            <a:avLst/>
          </a:prstGeom>
          <a:ln/>
        </p:spPr>
        <p:txBody>
          <a:bodyPr lIns="96651" tIns="48325" rIns="96651" bIns="48325"/>
          <a:lstStyle/>
          <a:p>
            <a:fld id="{B02D34D3-366B-5F4D-9394-10C04B3A4FA7}" type="slidenum">
              <a:rPr lang="en-US"/>
              <a:pPr/>
              <a:t>3</a:t>
            </a:fld>
            <a:endParaRPr lang="en-US"/>
          </a:p>
        </p:txBody>
      </p:sp>
      <p:sp>
        <p:nvSpPr>
          <p:cNvPr id="99330" name="Rectangle 1026"/>
          <p:cNvSpPr>
            <a:spLocks noGrp="1" noRot="1" noChangeAspect="1" noChangeArrowheads="1" noTextEdit="1"/>
          </p:cNvSpPr>
          <p:nvPr>
            <p:ph type="sldImg"/>
          </p:nvPr>
        </p:nvSpPr>
        <p:spPr>
          <a:xfrm>
            <a:off x="1257300" y="720725"/>
            <a:ext cx="4802188" cy="3600450"/>
          </a:xfrm>
          <a:prstGeom prst="rect">
            <a:avLst/>
          </a:prstGeom>
          <a:ln/>
        </p:spPr>
      </p:sp>
      <p:sp>
        <p:nvSpPr>
          <p:cNvPr id="99331" name="Rectangle 1027"/>
          <p:cNvSpPr>
            <a:spLocks noGrp="1" noChangeArrowheads="1"/>
          </p:cNvSpPr>
          <p:nvPr>
            <p:ph type="body" idx="1"/>
          </p:nvPr>
        </p:nvSpPr>
        <p:spPr>
          <a:xfrm>
            <a:off x="731520" y="4560571"/>
            <a:ext cx="5852160" cy="4320540"/>
          </a:xfrm>
          <a:prstGeom prst="rect">
            <a:avLst/>
          </a:prstGeom>
        </p:spPr>
        <p:txBody>
          <a:bodyPr lIns="96651" tIns="48325" rIns="96651" bIns="48325"/>
          <a:lstStyle/>
          <a:p>
            <a:endParaRPr lang="en-US"/>
          </a:p>
        </p:txBody>
      </p:sp>
    </p:spTree>
    <p:extLst>
      <p:ext uri="{BB962C8B-B14F-4D97-AF65-F5344CB8AC3E}">
        <p14:creationId xmlns:p14="http://schemas.microsoft.com/office/powerpoint/2010/main" val="11962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26</a:t>
            </a:fld>
            <a:endParaRPr lang="en-US"/>
          </a:p>
        </p:txBody>
      </p:sp>
    </p:spTree>
    <p:extLst>
      <p:ext uri="{BB962C8B-B14F-4D97-AF65-F5344CB8AC3E}">
        <p14:creationId xmlns:p14="http://schemas.microsoft.com/office/powerpoint/2010/main" val="216433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27</a:t>
            </a:fld>
            <a:endParaRPr lang="en-US"/>
          </a:p>
        </p:txBody>
      </p:sp>
    </p:spTree>
    <p:extLst>
      <p:ext uri="{BB962C8B-B14F-4D97-AF65-F5344CB8AC3E}">
        <p14:creationId xmlns:p14="http://schemas.microsoft.com/office/powerpoint/2010/main" val="4013916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28</a:t>
            </a:fld>
            <a:endParaRPr lang="en-US"/>
          </a:p>
        </p:txBody>
      </p:sp>
    </p:spTree>
    <p:extLst>
      <p:ext uri="{BB962C8B-B14F-4D97-AF65-F5344CB8AC3E}">
        <p14:creationId xmlns:p14="http://schemas.microsoft.com/office/powerpoint/2010/main" val="3746014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1CC9E14-A962-464A-8A9A-66E09E888BAA}" type="slidenum">
              <a:rPr lang="en-US" smtClean="0"/>
              <a:pPr/>
              <a:t>29</a:t>
            </a:fld>
            <a:endParaRPr lang="en-US"/>
          </a:p>
        </p:txBody>
      </p:sp>
    </p:spTree>
    <p:extLst>
      <p:ext uri="{BB962C8B-B14F-4D97-AF65-F5344CB8AC3E}">
        <p14:creationId xmlns:p14="http://schemas.microsoft.com/office/powerpoint/2010/main" val="4123921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30</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0400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31</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635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33</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40042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B9DE1A-F15B-2C49-90DC-619311882F95}" type="slidenum">
              <a:rPr lang="en-US"/>
              <a:pPr/>
              <a:t>34</a:t>
            </a:fld>
            <a:endParaRPr lang="en-US"/>
          </a:p>
        </p:txBody>
      </p:sp>
      <p:sp>
        <p:nvSpPr>
          <p:cNvPr id="74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02170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5D0C39-9817-C54C-BFE9-D08C2617E360}" type="slidenum">
              <a:rPr lang="en-US"/>
              <a:pPr/>
              <a:t>35</a:t>
            </a:fld>
            <a:endParaRPr lang="en-US"/>
          </a:p>
        </p:txBody>
      </p:sp>
      <p:sp>
        <p:nvSpPr>
          <p:cNvPr id="76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2242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36</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0039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4</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37</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287900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38</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51090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39</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1420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40</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2150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41</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29232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42</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418032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43</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2746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44</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To draw a very clear line, you may use any idea from any other person or group in the class or out, provided you </a:t>
            </a:r>
            <a:r>
              <a:rPr lang="en-US" i="1" dirty="0" smtClean="0"/>
              <a:t>clearly state what you have borrowed and from whom</a:t>
            </a:r>
            <a:r>
              <a:rPr lang="en-US" dirty="0" smtClean="0"/>
              <a:t>. If you do not provide a citation---that is, you turn other people's work in as your own---that is cheating. Anything else is fair game. Of course, we will be grading you on the ideas you have added, but you should always borrow as much as you can as a starting point as there is no point in reinventing the wheel. </a:t>
            </a:r>
            <a:endParaRPr lang="en-US" dirty="0"/>
          </a:p>
        </p:txBody>
      </p:sp>
    </p:spTree>
    <p:extLst>
      <p:ext uri="{BB962C8B-B14F-4D97-AF65-F5344CB8AC3E}">
        <p14:creationId xmlns:p14="http://schemas.microsoft.com/office/powerpoint/2010/main" val="129783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45</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97920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5</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6</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7</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40068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9957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10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64989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CS 5413: High Performance Systems and Networking</a:t>
            </a:r>
            <a:endParaRPr lang="en-US" dirty="0"/>
          </a:p>
        </p:txBody>
      </p:sp>
      <p:sp>
        <p:nvSpPr>
          <p:cNvPr id="3" name="Subtitle 2"/>
          <p:cNvSpPr>
            <a:spLocks noGrp="1"/>
          </p:cNvSpPr>
          <p:nvPr>
            <p:ph type="subTitle" idx="1"/>
          </p:nvPr>
        </p:nvSpPr>
        <p:spPr>
          <a:xfrm>
            <a:off x="685800" y="3886199"/>
            <a:ext cx="7909560" cy="2301621"/>
          </a:xfrm>
        </p:spPr>
        <p:txBody>
          <a:bodyPr>
            <a:normAutofit/>
          </a:bodyPr>
          <a:lstStyle/>
          <a:p>
            <a:r>
              <a:rPr lang="en-US" sz="4000" dirty="0" smtClean="0"/>
              <a:t>Hakim </a:t>
            </a:r>
            <a:r>
              <a:rPr lang="en-US" sz="4000" dirty="0" err="1" smtClean="0"/>
              <a:t>Weatherspoon</a:t>
            </a:r>
            <a:endParaRPr lang="en-US" sz="4000" dirty="0" smtClean="0"/>
          </a:p>
          <a:p>
            <a:r>
              <a:rPr lang="en-US" sz="2800" dirty="0" smtClean="0"/>
              <a:t>Assistant Professor, </a:t>
            </a:r>
            <a:r>
              <a:rPr lang="en-US" sz="2800" dirty="0" err="1" smtClean="0"/>
              <a:t>Dept</a:t>
            </a:r>
            <a:r>
              <a:rPr lang="en-US" sz="2800" dirty="0" smtClean="0"/>
              <a:t> of Computer Science</a:t>
            </a:r>
          </a:p>
          <a:p>
            <a:r>
              <a:rPr lang="en-US" sz="2800" dirty="0" smtClean="0"/>
              <a:t>CS 5413: High Performance Systems and Networking</a:t>
            </a:r>
          </a:p>
          <a:p>
            <a:r>
              <a:rPr lang="en-US" sz="2800" dirty="0" smtClean="0"/>
              <a:t>January 25</a:t>
            </a:r>
            <a:r>
              <a:rPr lang="en-US" sz="2800" dirty="0" smtClean="0"/>
              <a:t>, 2017</a:t>
            </a:r>
            <a:endParaRPr lang="en-US" sz="2800" dirty="0"/>
          </a:p>
        </p:txBody>
      </p:sp>
    </p:spTree>
    <p:extLst>
      <p:ext uri="{BB962C8B-B14F-4D97-AF65-F5344CB8AC3E}">
        <p14:creationId xmlns:p14="http://schemas.microsoft.com/office/powerpoint/2010/main" val="268999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Networks</a:t>
            </a:r>
            <a:endParaRPr lang="en-US" sz="3800" dirty="0"/>
          </a:p>
        </p:txBody>
      </p:sp>
      <p:sp>
        <p:nvSpPr>
          <p:cNvPr id="12" name="Rectangle 3"/>
          <p:cNvSpPr txBox="1">
            <a:spLocks noChangeArrowheads="1"/>
          </p:cNvSpPr>
          <p:nvPr/>
        </p:nvSpPr>
        <p:spPr>
          <a:xfrm>
            <a:off x="76199" y="872128"/>
            <a:ext cx="9067801"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a:p>
            <a:pPr lvl="1"/>
            <a:r>
              <a:rPr lang="en-US" dirty="0" smtClean="0"/>
              <a:t>E.g. Investigate novel data center designs </a:t>
            </a:r>
          </a:p>
          <a:p>
            <a:pPr marL="457200" lvl="1" indent="0">
              <a:buNone/>
            </a:pPr>
            <a:r>
              <a:rPr lang="en-US" sz="2400" dirty="0">
                <a:solidFill>
                  <a:schemeClr val="bg1">
                    <a:lumMod val="50000"/>
                  </a:schemeClr>
                </a:solidFill>
              </a:rPr>
              <a:t>	</a:t>
            </a:r>
            <a:r>
              <a:rPr lang="en-US" sz="2400" dirty="0" smtClean="0">
                <a:solidFill>
                  <a:schemeClr val="bg1">
                    <a:lumMod val="50000"/>
                  </a:schemeClr>
                </a:solidFill>
              </a:rPr>
              <a:t>[</a:t>
            </a:r>
            <a:r>
              <a:rPr lang="en-US" sz="2400" dirty="0" err="1" smtClean="0">
                <a:solidFill>
                  <a:schemeClr val="bg1">
                    <a:lumMod val="50000"/>
                  </a:schemeClr>
                </a:solidFill>
              </a:rPr>
              <a:t>ToN</a:t>
            </a:r>
            <a:r>
              <a:rPr lang="en-US" sz="2400" dirty="0" smtClean="0">
                <a:solidFill>
                  <a:schemeClr val="bg1">
                    <a:lumMod val="50000"/>
                  </a:schemeClr>
                </a:solidFill>
              </a:rPr>
              <a:t> 2013 and ANCS 2012; </a:t>
            </a:r>
            <a:r>
              <a:rPr lang="en-US" sz="2400" i="1" dirty="0" smtClean="0">
                <a:solidFill>
                  <a:schemeClr val="bg1">
                    <a:lumMod val="50000"/>
                  </a:schemeClr>
                </a:solidFill>
              </a:rPr>
              <a:t>best paper</a:t>
            </a:r>
            <a:r>
              <a:rPr lang="en-US" sz="2400" dirty="0" smtClean="0">
                <a:solidFill>
                  <a:schemeClr val="bg1">
                    <a:lumMod val="50000"/>
                  </a:schemeClr>
                </a:solidFill>
              </a:rPr>
              <a:t>]</a:t>
            </a:r>
            <a:endParaRPr lang="en-US" sz="2400" dirty="0">
              <a:solidFill>
                <a:schemeClr val="bg1">
                  <a:lumMod val="50000"/>
                </a:schemeClr>
              </a:solidFill>
            </a:endParaRPr>
          </a:p>
          <a:p>
            <a:pPr lvl="1"/>
            <a:endParaRPr lang="en-US" dirty="0" smtClean="0"/>
          </a:p>
        </p:txBody>
      </p:sp>
      <p:grpSp>
        <p:nvGrpSpPr>
          <p:cNvPr id="86" name="Group 85"/>
          <p:cNvGrpSpPr/>
          <p:nvPr/>
        </p:nvGrpSpPr>
        <p:grpSpPr>
          <a:xfrm>
            <a:off x="685800" y="4735275"/>
            <a:ext cx="1676400" cy="1752600"/>
            <a:chOff x="685800" y="4191000"/>
            <a:chExt cx="1676400" cy="1752600"/>
          </a:xfrm>
        </p:grpSpPr>
        <p:sp>
          <p:nvSpPr>
            <p:cNvPr id="87" name="Rectangle 8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8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9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9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9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9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94" name="TextBox 9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sp>
        <p:nvSpPr>
          <p:cNvPr id="95" name="TextBox 94"/>
          <p:cNvSpPr txBox="1"/>
          <p:nvPr/>
        </p:nvSpPr>
        <p:spPr>
          <a:xfrm>
            <a:off x="6019800" y="5344875"/>
            <a:ext cx="533400" cy="369332"/>
          </a:xfrm>
          <a:prstGeom prst="rect">
            <a:avLst/>
          </a:prstGeom>
          <a:noFill/>
        </p:spPr>
        <p:txBody>
          <a:bodyPr wrap="square" rtlCol="0">
            <a:spAutoFit/>
          </a:bodyPr>
          <a:lstStyle/>
          <a:p>
            <a:r>
              <a:rPr lang="en-US" dirty="0" smtClean="0"/>
              <a:t>…</a:t>
            </a:r>
            <a:endParaRPr lang="en-US" dirty="0"/>
          </a:p>
        </p:txBody>
      </p:sp>
      <p:grpSp>
        <p:nvGrpSpPr>
          <p:cNvPr id="96" name="Group 95"/>
          <p:cNvGrpSpPr/>
          <p:nvPr/>
        </p:nvGrpSpPr>
        <p:grpSpPr>
          <a:xfrm>
            <a:off x="1981200" y="4735275"/>
            <a:ext cx="1676400" cy="1752600"/>
            <a:chOff x="685800" y="4191000"/>
            <a:chExt cx="1676400" cy="1752600"/>
          </a:xfrm>
        </p:grpSpPr>
        <p:sp>
          <p:nvSpPr>
            <p:cNvPr id="97" name="Rectangle 9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9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0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0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0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0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04" name="TextBox 10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grpSp>
        <p:nvGrpSpPr>
          <p:cNvPr id="105" name="Group 104"/>
          <p:cNvGrpSpPr/>
          <p:nvPr/>
        </p:nvGrpSpPr>
        <p:grpSpPr>
          <a:xfrm>
            <a:off x="6781800" y="4735275"/>
            <a:ext cx="1676400" cy="1752600"/>
            <a:chOff x="685800" y="4191000"/>
            <a:chExt cx="1676400" cy="1752600"/>
          </a:xfrm>
        </p:grpSpPr>
        <p:sp>
          <p:nvSpPr>
            <p:cNvPr id="106" name="Rectangle 105"/>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7"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0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0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1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1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1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13" name="TextBox 112"/>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pic>
        <p:nvPicPr>
          <p:cNvPr id="114"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838200" y="4430475"/>
            <a:ext cx="1219200" cy="239877"/>
          </a:xfrm>
          <a:prstGeom prst="rect">
            <a:avLst/>
          </a:prstGeom>
          <a:noFill/>
        </p:spPr>
      </p:pic>
      <p:pic>
        <p:nvPicPr>
          <p:cNvPr id="115"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2133600" y="4430475"/>
            <a:ext cx="1219200" cy="239877"/>
          </a:xfrm>
          <a:prstGeom prst="rect">
            <a:avLst/>
          </a:prstGeom>
          <a:noFill/>
        </p:spPr>
      </p:pic>
      <p:pic>
        <p:nvPicPr>
          <p:cNvPr id="116"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6934200" y="4430475"/>
            <a:ext cx="1219200" cy="239877"/>
          </a:xfrm>
          <a:prstGeom prst="rect">
            <a:avLst/>
          </a:prstGeom>
          <a:noFill/>
        </p:spPr>
      </p:pic>
      <p:pic>
        <p:nvPicPr>
          <p:cNvPr id="117"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1524000" y="3451543"/>
            <a:ext cx="1219200" cy="239877"/>
          </a:xfrm>
          <a:prstGeom prst="rect">
            <a:avLst/>
          </a:prstGeom>
          <a:noFill/>
        </p:spPr>
      </p:pic>
      <p:pic>
        <p:nvPicPr>
          <p:cNvPr id="118"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6324600" y="3440266"/>
            <a:ext cx="1219200" cy="239877"/>
          </a:xfrm>
          <a:prstGeom prst="rect">
            <a:avLst/>
          </a:prstGeom>
          <a:noFill/>
        </p:spPr>
      </p:pic>
      <p:pic>
        <p:nvPicPr>
          <p:cNvPr id="119"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3048000" y="2601675"/>
            <a:ext cx="1219200" cy="239877"/>
          </a:xfrm>
          <a:prstGeom prst="rect">
            <a:avLst/>
          </a:prstGeom>
          <a:noFill/>
        </p:spPr>
      </p:pic>
      <p:pic>
        <p:nvPicPr>
          <p:cNvPr id="120"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5638800" y="2601675"/>
            <a:ext cx="1219200" cy="239877"/>
          </a:xfrm>
          <a:prstGeom prst="rect">
            <a:avLst/>
          </a:prstGeom>
          <a:noFill/>
        </p:spPr>
      </p:pic>
      <p:cxnSp>
        <p:nvCxnSpPr>
          <p:cNvPr id="121" name="Straight Connector 120"/>
          <p:cNvCxnSpPr>
            <a:stCxn id="114" idx="0"/>
            <a:endCxn id="117" idx="2"/>
          </p:cNvCxnSpPr>
          <p:nvPr/>
        </p:nvCxnSpPr>
        <p:spPr>
          <a:xfrm rot="5400000" flipH="1" flipV="1">
            <a:off x="1421173" y="3718048"/>
            <a:ext cx="739055"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5" idx="0"/>
            <a:endCxn id="117" idx="2"/>
          </p:cNvCxnSpPr>
          <p:nvPr/>
        </p:nvCxnSpPr>
        <p:spPr>
          <a:xfrm rot="16200000" flipV="1">
            <a:off x="2068873" y="3756148"/>
            <a:ext cx="73905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7" idx="0"/>
            <a:endCxn id="119" idx="2"/>
          </p:cNvCxnSpPr>
          <p:nvPr/>
        </p:nvCxnSpPr>
        <p:spPr>
          <a:xfrm rot="5400000" flipH="1" flipV="1">
            <a:off x="2590605" y="2384548"/>
            <a:ext cx="609991"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6" idx="0"/>
            <a:endCxn id="118" idx="2"/>
          </p:cNvCxnSpPr>
          <p:nvPr/>
        </p:nvCxnSpPr>
        <p:spPr>
          <a:xfrm rot="16200000" flipV="1">
            <a:off x="6863834" y="3750509"/>
            <a:ext cx="750332"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7" idx="0"/>
            <a:endCxn id="120" idx="2"/>
          </p:cNvCxnSpPr>
          <p:nvPr/>
        </p:nvCxnSpPr>
        <p:spPr>
          <a:xfrm rot="5400000" flipH="1" flipV="1">
            <a:off x="3886005" y="1089148"/>
            <a:ext cx="609991" cy="41148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3276600" y="4735275"/>
            <a:ext cx="1676400" cy="1752600"/>
            <a:chOff x="685800" y="4191000"/>
            <a:chExt cx="1676400" cy="1752600"/>
          </a:xfrm>
        </p:grpSpPr>
        <p:sp>
          <p:nvSpPr>
            <p:cNvPr id="127" name="Rectangle 12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2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3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3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3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3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34" name="TextBox 13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grpSp>
        <p:nvGrpSpPr>
          <p:cNvPr id="135" name="Group 134"/>
          <p:cNvGrpSpPr/>
          <p:nvPr/>
        </p:nvGrpSpPr>
        <p:grpSpPr>
          <a:xfrm>
            <a:off x="4572000" y="4735275"/>
            <a:ext cx="1676400" cy="1752600"/>
            <a:chOff x="685800" y="4191000"/>
            <a:chExt cx="1676400" cy="1752600"/>
          </a:xfrm>
        </p:grpSpPr>
        <p:sp>
          <p:nvSpPr>
            <p:cNvPr id="136" name="Rectangle 135"/>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7"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3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3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4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4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4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43" name="TextBox 142"/>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pic>
        <p:nvPicPr>
          <p:cNvPr id="144"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3429000" y="4430475"/>
            <a:ext cx="1219200" cy="239877"/>
          </a:xfrm>
          <a:prstGeom prst="rect">
            <a:avLst/>
          </a:prstGeom>
          <a:noFill/>
        </p:spPr>
      </p:pic>
      <p:pic>
        <p:nvPicPr>
          <p:cNvPr id="145"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4724400" y="4430475"/>
            <a:ext cx="1219200" cy="239877"/>
          </a:xfrm>
          <a:prstGeom prst="rect">
            <a:avLst/>
          </a:prstGeom>
          <a:noFill/>
        </p:spPr>
      </p:pic>
      <p:pic>
        <p:nvPicPr>
          <p:cNvPr id="146"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4114800" y="3451543"/>
            <a:ext cx="1219200" cy="239877"/>
          </a:xfrm>
          <a:prstGeom prst="rect">
            <a:avLst/>
          </a:prstGeom>
          <a:noFill/>
        </p:spPr>
      </p:pic>
      <p:cxnSp>
        <p:nvCxnSpPr>
          <p:cNvPr id="147" name="Straight Connector 146"/>
          <p:cNvCxnSpPr>
            <a:stCxn id="144" idx="0"/>
            <a:endCxn id="146" idx="2"/>
          </p:cNvCxnSpPr>
          <p:nvPr/>
        </p:nvCxnSpPr>
        <p:spPr>
          <a:xfrm rot="5400000" flipH="1" flipV="1">
            <a:off x="4011973" y="3718048"/>
            <a:ext cx="739055"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5" idx="0"/>
            <a:endCxn id="146" idx="2"/>
          </p:cNvCxnSpPr>
          <p:nvPr/>
        </p:nvCxnSpPr>
        <p:spPr>
          <a:xfrm rot="16200000" flipV="1">
            <a:off x="4659673" y="3756148"/>
            <a:ext cx="73905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6" idx="0"/>
            <a:endCxn id="120" idx="2"/>
          </p:cNvCxnSpPr>
          <p:nvPr/>
        </p:nvCxnSpPr>
        <p:spPr>
          <a:xfrm rot="5400000" flipH="1" flipV="1">
            <a:off x="5181405" y="2384548"/>
            <a:ext cx="609991"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6" idx="0"/>
            <a:endCxn id="119" idx="2"/>
          </p:cNvCxnSpPr>
          <p:nvPr/>
        </p:nvCxnSpPr>
        <p:spPr>
          <a:xfrm rot="16200000" flipV="1">
            <a:off x="3886005" y="2613148"/>
            <a:ext cx="609991"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18" idx="0"/>
            <a:endCxn id="120" idx="2"/>
          </p:cNvCxnSpPr>
          <p:nvPr/>
        </p:nvCxnSpPr>
        <p:spPr>
          <a:xfrm rot="16200000" flipV="1">
            <a:off x="6291943" y="2798009"/>
            <a:ext cx="598714"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18" idx="0"/>
            <a:endCxn id="119" idx="2"/>
          </p:cNvCxnSpPr>
          <p:nvPr/>
        </p:nvCxnSpPr>
        <p:spPr>
          <a:xfrm rot="16200000" flipV="1">
            <a:off x="4996543" y="1502609"/>
            <a:ext cx="598714"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638800" y="3375343"/>
            <a:ext cx="533400" cy="369332"/>
          </a:xfrm>
          <a:prstGeom prst="rect">
            <a:avLst/>
          </a:prstGeom>
          <a:noFill/>
        </p:spPr>
        <p:txBody>
          <a:bodyPr wrap="square" rtlCol="0">
            <a:spAutoFit/>
          </a:bodyPr>
          <a:lstStyle/>
          <a:p>
            <a:r>
              <a:rPr lang="en-US" dirty="0" smtClean="0"/>
              <a:t>…</a:t>
            </a:r>
            <a:endParaRPr lang="en-US" dirty="0"/>
          </a:p>
        </p:txBody>
      </p:sp>
      <p:sp>
        <p:nvSpPr>
          <p:cNvPr id="154" name="TextBox 153"/>
          <p:cNvSpPr txBox="1"/>
          <p:nvPr/>
        </p:nvSpPr>
        <p:spPr>
          <a:xfrm>
            <a:off x="1828800" y="3973275"/>
            <a:ext cx="533400" cy="369332"/>
          </a:xfrm>
          <a:prstGeom prst="rect">
            <a:avLst/>
          </a:prstGeom>
          <a:noFill/>
        </p:spPr>
        <p:txBody>
          <a:bodyPr wrap="square" rtlCol="0">
            <a:spAutoFit/>
          </a:bodyPr>
          <a:lstStyle/>
          <a:p>
            <a:r>
              <a:rPr lang="en-US" dirty="0" smtClean="0"/>
              <a:t>…</a:t>
            </a:r>
            <a:endParaRPr lang="en-US" dirty="0"/>
          </a:p>
        </p:txBody>
      </p:sp>
      <p:sp>
        <p:nvSpPr>
          <p:cNvPr id="155" name="TextBox 154"/>
          <p:cNvSpPr txBox="1"/>
          <p:nvPr/>
        </p:nvSpPr>
        <p:spPr>
          <a:xfrm>
            <a:off x="4419600" y="3973275"/>
            <a:ext cx="533400" cy="369332"/>
          </a:xfrm>
          <a:prstGeom prst="rect">
            <a:avLst/>
          </a:prstGeom>
          <a:noFill/>
        </p:spPr>
        <p:txBody>
          <a:bodyPr wrap="square" rtlCol="0">
            <a:spAutoFit/>
          </a:bodyPr>
          <a:lstStyle/>
          <a:p>
            <a:r>
              <a:rPr lang="en-US" dirty="0" smtClean="0"/>
              <a:t>…</a:t>
            </a:r>
            <a:endParaRPr lang="en-US" dirty="0"/>
          </a:p>
        </p:txBody>
      </p:sp>
      <p:sp>
        <p:nvSpPr>
          <p:cNvPr id="156" name="TextBox 155"/>
          <p:cNvSpPr txBox="1"/>
          <p:nvPr/>
        </p:nvSpPr>
        <p:spPr>
          <a:xfrm>
            <a:off x="76200" y="4125675"/>
            <a:ext cx="712183" cy="523220"/>
          </a:xfrm>
          <a:prstGeom prst="rect">
            <a:avLst/>
          </a:prstGeom>
          <a:noFill/>
        </p:spPr>
        <p:txBody>
          <a:bodyPr wrap="none" rtlCol="0">
            <a:spAutoFit/>
          </a:bodyPr>
          <a:lstStyle/>
          <a:p>
            <a:r>
              <a:rPr lang="en-US" sz="2800" dirty="0" err="1" smtClean="0"/>
              <a:t>ToR</a:t>
            </a:r>
            <a:endParaRPr lang="en-US" sz="2800" dirty="0"/>
          </a:p>
        </p:txBody>
      </p:sp>
      <p:sp>
        <p:nvSpPr>
          <p:cNvPr id="157" name="TextBox 156"/>
          <p:cNvSpPr txBox="1"/>
          <p:nvPr/>
        </p:nvSpPr>
        <p:spPr>
          <a:xfrm>
            <a:off x="76200" y="3019168"/>
            <a:ext cx="1815625" cy="954107"/>
          </a:xfrm>
          <a:prstGeom prst="rect">
            <a:avLst/>
          </a:prstGeom>
          <a:noFill/>
        </p:spPr>
        <p:txBody>
          <a:bodyPr wrap="none" rtlCol="0">
            <a:spAutoFit/>
          </a:bodyPr>
          <a:lstStyle/>
          <a:p>
            <a:r>
              <a:rPr lang="en-US" sz="2800" dirty="0" smtClean="0"/>
              <a:t>Aggregate</a:t>
            </a:r>
          </a:p>
          <a:p>
            <a:r>
              <a:rPr lang="en-US" sz="2800" dirty="0" smtClean="0"/>
              <a:t>Switch (AS)</a:t>
            </a:r>
            <a:endParaRPr lang="en-US" sz="2800" dirty="0"/>
          </a:p>
        </p:txBody>
      </p:sp>
      <p:sp>
        <p:nvSpPr>
          <p:cNvPr id="158" name="TextBox 157"/>
          <p:cNvSpPr txBox="1"/>
          <p:nvPr/>
        </p:nvSpPr>
        <p:spPr>
          <a:xfrm>
            <a:off x="76200" y="2220675"/>
            <a:ext cx="2557880" cy="523220"/>
          </a:xfrm>
          <a:prstGeom prst="rect">
            <a:avLst/>
          </a:prstGeom>
          <a:noFill/>
        </p:spPr>
        <p:txBody>
          <a:bodyPr wrap="none" rtlCol="0">
            <a:spAutoFit/>
          </a:bodyPr>
          <a:lstStyle/>
          <a:p>
            <a:r>
              <a:rPr lang="en-US" sz="2800" dirty="0" smtClean="0"/>
              <a:t>Core Switch (CS)</a:t>
            </a:r>
            <a:endParaRPr lang="en-US" sz="2800" dirty="0"/>
          </a:p>
        </p:txBody>
      </p:sp>
    </p:spTree>
    <p:extLst>
      <p:ext uri="{BB962C8B-B14F-4D97-AF65-F5344CB8AC3E}">
        <p14:creationId xmlns:p14="http://schemas.microsoft.com/office/powerpoint/2010/main" val="265172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500"/>
                                        <p:tgtEl>
                                          <p:spTgt spid="116"/>
                                        </p:tgtEl>
                                      </p:cBhvr>
                                    </p:animEffect>
                                  </p:childTnLst>
                                </p:cTn>
                              </p:par>
                              <p:par>
                                <p:cTn id="26" presetID="10" presetClass="entr" presetSubtype="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par>
                                <p:cTn id="29" presetID="10"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par>
                                <p:cTn id="35" presetID="10" presetClass="entr" presetSubtype="0"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childTnLst>
                                </p:cTn>
                              </p:par>
                              <p:par>
                                <p:cTn id="38" presetID="10"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par>
                                <p:cTn id="41" presetID="10"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500"/>
                                        <p:tgtEl>
                                          <p:spTgt spid="122"/>
                                        </p:tgtEl>
                                      </p:cBhvr>
                                    </p:animEffect>
                                  </p:childTnLst>
                                </p:cTn>
                              </p:par>
                              <p:par>
                                <p:cTn id="44" presetID="10" presetClass="entr" presetSubtype="0"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fade">
                                      <p:cBhvr>
                                        <p:cTn id="46" dur="500"/>
                                        <p:tgtEl>
                                          <p:spTgt spid="123"/>
                                        </p:tgtEl>
                                      </p:cBhvr>
                                    </p:animEffect>
                                  </p:childTnLst>
                                </p:cTn>
                              </p:par>
                              <p:par>
                                <p:cTn id="47" presetID="10"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500"/>
                                        <p:tgtEl>
                                          <p:spTgt spid="124"/>
                                        </p:tgtEl>
                                      </p:cBhvr>
                                    </p:animEffect>
                                  </p:childTnLst>
                                </p:cTn>
                              </p:par>
                              <p:par>
                                <p:cTn id="50" presetID="10" presetClass="entr" presetSubtype="0" fill="hold"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par>
                                <p:cTn id="53" presetID="10" presetClass="entr" presetSubtype="0"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500"/>
                                        <p:tgtEl>
                                          <p:spTgt spid="126"/>
                                        </p:tgtEl>
                                      </p:cBhvr>
                                    </p:animEffect>
                                  </p:childTnLst>
                                </p:cTn>
                              </p:par>
                              <p:par>
                                <p:cTn id="56" presetID="10"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par>
                                <p:cTn id="59" presetID="10"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fade">
                                      <p:cBhvr>
                                        <p:cTn id="61" dur="500"/>
                                        <p:tgtEl>
                                          <p:spTgt spid="144"/>
                                        </p:tgtEl>
                                      </p:cBhvr>
                                    </p:animEffect>
                                  </p:childTnLst>
                                </p:cTn>
                              </p:par>
                              <p:par>
                                <p:cTn id="62" presetID="10" presetClass="entr" presetSubtype="0" fill="hold"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fade">
                                      <p:cBhvr>
                                        <p:cTn id="64" dur="500"/>
                                        <p:tgtEl>
                                          <p:spTgt spid="145"/>
                                        </p:tgtEl>
                                      </p:cBhvr>
                                    </p:animEffect>
                                  </p:childTnLst>
                                </p:cTn>
                              </p:par>
                              <p:par>
                                <p:cTn id="65" presetID="10"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ntr" presetSubtype="0" fill="hold" nodeType="with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fade">
                                      <p:cBhvr>
                                        <p:cTn id="70" dur="500"/>
                                        <p:tgtEl>
                                          <p:spTgt spid="147"/>
                                        </p:tgtEl>
                                      </p:cBhvr>
                                    </p:animEffect>
                                  </p:childTnLst>
                                </p:cTn>
                              </p:par>
                              <p:par>
                                <p:cTn id="71" presetID="10"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par>
                                <p:cTn id="74" presetID="10" presetClass="entr" presetSubtype="0"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fade">
                                      <p:cBhvr>
                                        <p:cTn id="76" dur="500"/>
                                        <p:tgtEl>
                                          <p:spTgt spid="149"/>
                                        </p:tgtEl>
                                      </p:cBhvr>
                                    </p:animEffect>
                                  </p:childTnLst>
                                </p:cTn>
                              </p:par>
                              <p:par>
                                <p:cTn id="77" presetID="10" presetClass="entr" presetSubtype="0"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500"/>
                                        <p:tgtEl>
                                          <p:spTgt spid="150"/>
                                        </p:tgtEl>
                                      </p:cBhvr>
                                    </p:animEffect>
                                  </p:childTnLst>
                                </p:cTn>
                              </p:par>
                              <p:par>
                                <p:cTn id="80" presetID="10" presetClass="entr" presetSubtype="0" fill="hold"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fade">
                                      <p:cBhvr>
                                        <p:cTn id="82" dur="500"/>
                                        <p:tgtEl>
                                          <p:spTgt spid="151"/>
                                        </p:tgtEl>
                                      </p:cBhvr>
                                    </p:animEffect>
                                  </p:childTnLst>
                                </p:cTn>
                              </p:par>
                              <p:par>
                                <p:cTn id="83" presetID="10" presetClass="entr" presetSubtype="0"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500"/>
                                        <p:tgtEl>
                                          <p:spTgt spid="1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fade">
                                      <p:cBhvr>
                                        <p:cTn id="88" dur="500"/>
                                        <p:tgtEl>
                                          <p:spTgt spid="1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500"/>
                                        <p:tgtEl>
                                          <p:spTgt spid="1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fade">
                                      <p:cBhvr>
                                        <p:cTn id="94" dur="500"/>
                                        <p:tgtEl>
                                          <p:spTgt spid="1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fade">
                                      <p:cBhvr>
                                        <p:cTn id="97" dur="500"/>
                                        <p:tgtEl>
                                          <p:spTgt spid="1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fade">
                                      <p:cBhvr>
                                        <p:cTn id="100" dur="500"/>
                                        <p:tgtEl>
                                          <p:spTgt spid="1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8"/>
                                        </p:tgtEl>
                                        <p:attrNameLst>
                                          <p:attrName>style.visibility</p:attrName>
                                        </p:attrNameLst>
                                      </p:cBhvr>
                                      <p:to>
                                        <p:strVal val="visible"/>
                                      </p:to>
                                    </p:set>
                                    <p:animEffect transition="in" filter="fade">
                                      <p:cBhvr>
                                        <p:cTn id="10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53" grpId="0"/>
      <p:bldP spid="154" grpId="0"/>
      <p:bldP spid="155" grpId="0"/>
      <p:bldP spid="156" grpId="0"/>
      <p:bldP spid="157" grpId="0"/>
      <p:bldP spid="1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Networks</a:t>
            </a:r>
            <a:endParaRPr lang="en-US" dirty="0"/>
          </a:p>
        </p:txBody>
      </p:sp>
      <p:sp>
        <p:nvSpPr>
          <p:cNvPr id="3" name="Content Placeholder 2"/>
          <p:cNvSpPr>
            <a:spLocks noGrp="1"/>
          </p:cNvSpPr>
          <p:nvPr>
            <p:ph idx="1"/>
          </p:nvPr>
        </p:nvSpPr>
        <p:spPr>
          <a:xfrm>
            <a:off x="163285" y="852714"/>
            <a:ext cx="9205567" cy="5273449"/>
          </a:xfrm>
        </p:spPr>
        <p:txBody>
          <a:bodyPr/>
          <a:lstStyle/>
          <a:p>
            <a:r>
              <a:rPr lang="en-US" dirty="0"/>
              <a:t>How to optimize a global network of data centers?</a:t>
            </a:r>
          </a:p>
          <a:p>
            <a:endParaRPr lang="en-US" dirty="0" smtClean="0"/>
          </a:p>
          <a:p>
            <a:r>
              <a:rPr lang="en-US" dirty="0" smtClean="0"/>
              <a:t>Rack-scale computers</a:t>
            </a:r>
          </a:p>
          <a:p>
            <a:pPr lvl="1"/>
            <a:r>
              <a:rPr lang="en-US" dirty="0" smtClean="0"/>
              <a:t>Rack </a:t>
            </a:r>
            <a:r>
              <a:rPr lang="en-US" dirty="0" smtClean="0"/>
              <a:t>is now the new computing </a:t>
            </a:r>
            <a:r>
              <a:rPr lang="en-US" dirty="0" smtClean="0"/>
              <a:t>block</a:t>
            </a:r>
            <a:endParaRPr lang="en-US" dirty="0" smtClean="0"/>
          </a:p>
          <a:p>
            <a:pPr lvl="1"/>
            <a:r>
              <a:rPr lang="en-US" dirty="0" smtClean="0"/>
              <a:t>New hardware trends allows to create a rack containing ~100s-1000 SoC</a:t>
            </a:r>
            <a:endParaRPr lang="en-US" dirty="0"/>
          </a:p>
        </p:txBody>
      </p:sp>
      <p:sp>
        <p:nvSpPr>
          <p:cNvPr id="4" name="TextBox 3"/>
          <p:cNvSpPr txBox="1"/>
          <p:nvPr/>
        </p:nvSpPr>
        <p:spPr>
          <a:xfrm>
            <a:off x="1235598" y="3203737"/>
            <a:ext cx="184666" cy="369332"/>
          </a:xfrm>
          <a:prstGeom prst="rect">
            <a:avLst/>
          </a:prstGeom>
          <a:noFill/>
        </p:spPr>
        <p:txBody>
          <a:bodyPr wrap="none" rtlCol="0">
            <a:spAutoFit/>
          </a:bodyPr>
          <a:lstStyle/>
          <a:p>
            <a:endParaRPr lang="en-US" dirty="0"/>
          </a:p>
        </p:txBody>
      </p:sp>
      <p:sp>
        <p:nvSpPr>
          <p:cNvPr id="7" name="Rectangle 6"/>
          <p:cNvSpPr/>
          <p:nvPr/>
        </p:nvSpPr>
        <p:spPr>
          <a:xfrm>
            <a:off x="499290" y="4588227"/>
            <a:ext cx="1472616" cy="369332"/>
          </a:xfrm>
          <a:prstGeom prst="rect">
            <a:avLst/>
          </a:prstGeom>
        </p:spPr>
        <p:txBody>
          <a:bodyPr wrap="none">
            <a:spAutoFit/>
          </a:bodyPr>
          <a:lstStyle/>
          <a:p>
            <a:pPr algn="ctr"/>
            <a:r>
              <a:rPr lang="en-GB" dirty="0"/>
              <a:t>HP </a:t>
            </a:r>
            <a:r>
              <a:rPr lang="en-GB" dirty="0" err="1"/>
              <a:t>Moonshot</a:t>
            </a:r>
            <a:endParaRPr lang="en-GB" dirty="0"/>
          </a:p>
        </p:txBody>
      </p:sp>
      <p:sp>
        <p:nvSpPr>
          <p:cNvPr id="8" name="Rectangle 7"/>
          <p:cNvSpPr/>
          <p:nvPr/>
        </p:nvSpPr>
        <p:spPr>
          <a:xfrm>
            <a:off x="3756430" y="4588227"/>
            <a:ext cx="1479892" cy="369332"/>
          </a:xfrm>
          <a:prstGeom prst="rect">
            <a:avLst/>
          </a:prstGeom>
        </p:spPr>
        <p:txBody>
          <a:bodyPr wrap="none">
            <a:spAutoFit/>
          </a:bodyPr>
          <a:lstStyle/>
          <a:p>
            <a:pPr algn="ctr"/>
            <a:r>
              <a:rPr lang="en-GB" dirty="0"/>
              <a:t>Boston </a:t>
            </a:r>
            <a:r>
              <a:rPr lang="en-GB" dirty="0" err="1"/>
              <a:t>Viridis</a:t>
            </a:r>
            <a:endParaRPr lang="en-GB" dirty="0"/>
          </a:p>
        </p:txBody>
      </p:sp>
      <p:sp>
        <p:nvSpPr>
          <p:cNvPr id="9" name="Rectangle 8"/>
          <p:cNvSpPr/>
          <p:nvPr/>
        </p:nvSpPr>
        <p:spPr>
          <a:xfrm>
            <a:off x="7103981" y="4575815"/>
            <a:ext cx="1588385" cy="369332"/>
          </a:xfrm>
          <a:prstGeom prst="rect">
            <a:avLst/>
          </a:prstGeom>
        </p:spPr>
        <p:txBody>
          <a:bodyPr wrap="none">
            <a:spAutoFit/>
          </a:bodyPr>
          <a:lstStyle/>
          <a:p>
            <a:pPr algn="ctr"/>
            <a:r>
              <a:rPr lang="en-GB" dirty="0" smtClean="0"/>
              <a:t>AMD </a:t>
            </a:r>
            <a:r>
              <a:rPr lang="en-GB" dirty="0" err="1" smtClean="0"/>
              <a:t>SeaMicro</a:t>
            </a:r>
            <a:endParaRPr lang="en-GB" dirty="0"/>
          </a:p>
        </p:txBody>
      </p:sp>
      <p:pic>
        <p:nvPicPr>
          <p:cNvPr id="10" name="Picture 9"/>
          <p:cNvPicPr>
            <a:picLocks noChangeAspect="1"/>
          </p:cNvPicPr>
          <p:nvPr/>
        </p:nvPicPr>
        <p:blipFill rotWithShape="1">
          <a:blip r:embed="rId3">
            <a:clrChange>
              <a:clrFrom>
                <a:srgbClr val="000000"/>
              </a:clrFrom>
              <a:clrTo>
                <a:srgbClr val="000000">
                  <a:alpha val="0"/>
                </a:srgbClr>
              </a:clrTo>
            </a:clrChange>
          </a:blip>
          <a:srcRect t="-4" b="44191"/>
          <a:stretch/>
        </p:blipFill>
        <p:spPr>
          <a:xfrm>
            <a:off x="3554195" y="5176199"/>
            <a:ext cx="1884362" cy="1323344"/>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414" y="5089355"/>
            <a:ext cx="1818368" cy="141018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0886" t="9799" r="21744" b="11586"/>
          <a:stretch/>
        </p:blipFill>
        <p:spPr>
          <a:xfrm>
            <a:off x="7103604" y="5089355"/>
            <a:ext cx="1583196" cy="1388341"/>
          </a:xfrm>
          <a:prstGeom prst="rect">
            <a:avLst/>
          </a:prstGeom>
        </p:spPr>
      </p:pic>
    </p:spTree>
    <p:extLst>
      <p:ext uri="{BB962C8B-B14F-4D97-AF65-F5344CB8AC3E}">
        <p14:creationId xmlns:p14="http://schemas.microsoft.com/office/powerpoint/2010/main" val="17003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4" name="Rectangle 3"/>
          <p:cNvSpPr/>
          <p:nvPr/>
        </p:nvSpPr>
        <p:spPr>
          <a:xfrm>
            <a:off x="1371600" y="23928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rgbClr val="FFFFFF"/>
                </a:solidFill>
                <a:ea typeface="ＭＳ Ｐゴシック" charset="-128"/>
              </a:rPr>
              <a:t>Application</a:t>
            </a:r>
          </a:p>
        </p:txBody>
      </p:sp>
      <p:sp>
        <p:nvSpPr>
          <p:cNvPr id="5" name="Rectangle 4"/>
          <p:cNvSpPr/>
          <p:nvPr/>
        </p:nvSpPr>
        <p:spPr>
          <a:xfrm>
            <a:off x="1371600" y="27357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a:solidFill>
                  <a:srgbClr val="FFFFFF"/>
                </a:solidFill>
                <a:ea typeface="ＭＳ Ｐゴシック" charset="-128"/>
              </a:rPr>
              <a:t>Transport</a:t>
            </a:r>
          </a:p>
        </p:txBody>
      </p:sp>
      <p:sp>
        <p:nvSpPr>
          <p:cNvPr id="6" name="Rectangle 5"/>
          <p:cNvSpPr/>
          <p:nvPr/>
        </p:nvSpPr>
        <p:spPr>
          <a:xfrm>
            <a:off x="1371600" y="30786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a:solidFill>
                  <a:srgbClr val="FFFFFF"/>
                </a:solidFill>
                <a:ea typeface="ＭＳ Ｐゴシック" charset="-128"/>
              </a:rPr>
              <a:t>Network</a:t>
            </a:r>
          </a:p>
        </p:txBody>
      </p:sp>
      <p:sp>
        <p:nvSpPr>
          <p:cNvPr id="7" name="Rectangle 6"/>
          <p:cNvSpPr/>
          <p:nvPr/>
        </p:nvSpPr>
        <p:spPr>
          <a:xfrm>
            <a:off x="1371600" y="34215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rgbClr val="FFFFFF"/>
                </a:solidFill>
                <a:ea typeface="ＭＳ Ｐゴシック" charset="-128"/>
              </a:rPr>
              <a:t>Data Link</a:t>
            </a:r>
          </a:p>
        </p:txBody>
      </p:sp>
      <p:sp>
        <p:nvSpPr>
          <p:cNvPr id="8" name="Rectangle 7"/>
          <p:cNvSpPr/>
          <p:nvPr/>
        </p:nvSpPr>
        <p:spPr>
          <a:xfrm>
            <a:off x="1371600" y="3764408"/>
            <a:ext cx="1257300" cy="12001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lstStyle/>
          <a:p>
            <a:pPr algn="ctr"/>
            <a:r>
              <a:rPr lang="en-US" sz="1350">
                <a:solidFill>
                  <a:srgbClr val="FFFFFF"/>
                </a:solidFill>
                <a:ea typeface="ＭＳ Ｐゴシック" charset="-128"/>
              </a:rPr>
              <a:t>Physical</a:t>
            </a:r>
          </a:p>
        </p:txBody>
      </p:sp>
      <p:sp>
        <p:nvSpPr>
          <p:cNvPr id="9" name="Rectangle 8"/>
          <p:cNvSpPr/>
          <p:nvPr/>
        </p:nvSpPr>
        <p:spPr>
          <a:xfrm>
            <a:off x="1528763" y="4050158"/>
            <a:ext cx="94297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dirty="0">
                <a:solidFill>
                  <a:srgbClr val="FFFFFF"/>
                </a:solidFill>
                <a:ea typeface="ＭＳ Ｐゴシック" charset="-128"/>
              </a:rPr>
              <a:t>64/66b PCS</a:t>
            </a:r>
          </a:p>
        </p:txBody>
      </p:sp>
      <p:sp>
        <p:nvSpPr>
          <p:cNvPr id="10" name="Rectangle 9"/>
          <p:cNvSpPr/>
          <p:nvPr/>
        </p:nvSpPr>
        <p:spPr>
          <a:xfrm>
            <a:off x="1528763" y="4335908"/>
            <a:ext cx="942975" cy="2286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050" dirty="0">
                <a:solidFill>
                  <a:srgbClr val="FFFFFF"/>
                </a:solidFill>
                <a:ea typeface="ＭＳ Ｐゴシック" charset="-128"/>
              </a:rPr>
              <a:t>PMA</a:t>
            </a:r>
          </a:p>
        </p:txBody>
      </p:sp>
      <p:sp>
        <p:nvSpPr>
          <p:cNvPr id="11" name="Rectangle 10"/>
          <p:cNvSpPr/>
          <p:nvPr/>
        </p:nvSpPr>
        <p:spPr>
          <a:xfrm>
            <a:off x="1528763" y="4621658"/>
            <a:ext cx="942975" cy="2286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050">
                <a:solidFill>
                  <a:srgbClr val="FFFFFF"/>
                </a:solidFill>
                <a:ea typeface="ＭＳ Ｐゴシック" charset="-128"/>
              </a:rPr>
              <a:t>PMD</a:t>
            </a:r>
          </a:p>
        </p:txBody>
      </p:sp>
      <p:sp>
        <p:nvSpPr>
          <p:cNvPr id="14" name="Rectangle 13"/>
          <p:cNvSpPr/>
          <p:nvPr/>
        </p:nvSpPr>
        <p:spPr>
          <a:xfrm>
            <a:off x="1371600" y="3364358"/>
            <a:ext cx="1257300" cy="16002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786062" y="2520941"/>
            <a:ext cx="5100638" cy="1708160"/>
          </a:xfrm>
          <a:prstGeom prst="rect">
            <a:avLst/>
          </a:prstGeom>
          <a:noFill/>
        </p:spPr>
        <p:txBody>
          <a:bodyPr wrap="square" lIns="0" tIns="0" rIns="0" bIns="0" rtlCol="0">
            <a:spAutoFit/>
          </a:bodyPr>
          <a:lstStyle/>
          <a:p>
            <a:pPr marL="342900" indent="-342900">
              <a:buFont typeface="Arial" pitchFamily="34" charset="0"/>
              <a:buChar char="•"/>
            </a:pPr>
            <a:r>
              <a:rPr lang="en-US" sz="2400" dirty="0" err="1"/>
              <a:t>Dataplane</a:t>
            </a:r>
            <a:r>
              <a:rPr lang="en-US" sz="2400" dirty="0"/>
              <a:t> programming (e.g. P4) </a:t>
            </a:r>
            <a:endParaRPr lang="en-US" sz="2100" dirty="0"/>
          </a:p>
          <a:p>
            <a:r>
              <a:rPr lang="en-US" sz="2100" dirty="0"/>
              <a:t>       via P4FPGA </a:t>
            </a:r>
            <a:r>
              <a:rPr lang="en-US" dirty="0" smtClean="0"/>
              <a:t>[</a:t>
            </a:r>
            <a:r>
              <a:rPr lang="en-US" dirty="0"/>
              <a:t>SOSR’16, </a:t>
            </a:r>
            <a:r>
              <a:rPr lang="en-US" dirty="0" smtClean="0"/>
              <a:t>http</a:t>
            </a:r>
            <a:r>
              <a:rPr lang="en-US" dirty="0"/>
              <a:t>://p4fpga.org]</a:t>
            </a:r>
          </a:p>
          <a:p>
            <a:endParaRPr lang="en-US" sz="2100" dirty="0"/>
          </a:p>
          <a:p>
            <a:pPr marL="342900" indent="-342900">
              <a:buFont typeface="Arial" pitchFamily="34" charset="0"/>
              <a:buChar char="•"/>
            </a:pPr>
            <a:r>
              <a:rPr lang="en-US" sz="2400" dirty="0"/>
              <a:t>Physical Layer programming</a:t>
            </a:r>
            <a:r>
              <a:rPr lang="en-US" sz="2100" dirty="0"/>
              <a:t> </a:t>
            </a:r>
          </a:p>
          <a:p>
            <a:r>
              <a:rPr lang="en-US" sz="2100" dirty="0"/>
              <a:t>       via </a:t>
            </a:r>
            <a:r>
              <a:rPr lang="en-US" sz="2100" dirty="0" err="1"/>
              <a:t>SoNIC</a:t>
            </a:r>
            <a:r>
              <a:rPr lang="en-US" sz="2100" dirty="0"/>
              <a:t> </a:t>
            </a:r>
            <a:r>
              <a:rPr lang="en-US" dirty="0"/>
              <a:t>[NSDI’13,’14, IMC’14, SIGCOMM 2016]</a:t>
            </a:r>
            <a:endParaRPr lang="en-US" sz="2100" dirty="0"/>
          </a:p>
        </p:txBody>
      </p:sp>
      <p:sp>
        <p:nvSpPr>
          <p:cNvPr id="13"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mtClean="0"/>
              <a:t>High Performance Networks</a:t>
            </a:r>
            <a:endParaRPr lang="en-US" dirty="0"/>
          </a:p>
        </p:txBody>
      </p:sp>
    </p:spTree>
    <p:extLst>
      <p:ext uri="{BB962C8B-B14F-4D97-AF65-F5344CB8AC3E}">
        <p14:creationId xmlns:p14="http://schemas.microsoft.com/office/powerpoint/2010/main" val="135438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3928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rgbClr val="FFFFFF"/>
                </a:solidFill>
                <a:ea typeface="ＭＳ Ｐゴシック" charset="-128"/>
              </a:rPr>
              <a:t>Application</a:t>
            </a:r>
          </a:p>
        </p:txBody>
      </p:sp>
      <p:sp>
        <p:nvSpPr>
          <p:cNvPr id="5" name="Rectangle 4"/>
          <p:cNvSpPr/>
          <p:nvPr/>
        </p:nvSpPr>
        <p:spPr>
          <a:xfrm>
            <a:off x="1371600" y="27357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a:solidFill>
                  <a:srgbClr val="FFFFFF"/>
                </a:solidFill>
                <a:ea typeface="ＭＳ Ｐゴシック" charset="-128"/>
              </a:rPr>
              <a:t>Transport</a:t>
            </a:r>
          </a:p>
        </p:txBody>
      </p:sp>
      <p:sp>
        <p:nvSpPr>
          <p:cNvPr id="6" name="Rectangle 5"/>
          <p:cNvSpPr/>
          <p:nvPr/>
        </p:nvSpPr>
        <p:spPr>
          <a:xfrm>
            <a:off x="1371600" y="30786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a:solidFill>
                  <a:srgbClr val="FFFFFF"/>
                </a:solidFill>
                <a:ea typeface="ＭＳ Ｐゴシック" charset="-128"/>
              </a:rPr>
              <a:t>Network</a:t>
            </a:r>
          </a:p>
        </p:txBody>
      </p:sp>
      <p:sp>
        <p:nvSpPr>
          <p:cNvPr id="7" name="Rectangle 6"/>
          <p:cNvSpPr/>
          <p:nvPr/>
        </p:nvSpPr>
        <p:spPr>
          <a:xfrm>
            <a:off x="1371600" y="3421508"/>
            <a:ext cx="1257300" cy="2857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rgbClr val="FFFFFF"/>
                </a:solidFill>
                <a:ea typeface="ＭＳ Ｐゴシック" charset="-128"/>
              </a:rPr>
              <a:t>Data Link</a:t>
            </a:r>
          </a:p>
        </p:txBody>
      </p:sp>
      <p:sp>
        <p:nvSpPr>
          <p:cNvPr id="8" name="Rectangle 7"/>
          <p:cNvSpPr/>
          <p:nvPr/>
        </p:nvSpPr>
        <p:spPr>
          <a:xfrm>
            <a:off x="1371600" y="3764408"/>
            <a:ext cx="1257300" cy="12001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lstStyle/>
          <a:p>
            <a:pPr algn="ctr"/>
            <a:r>
              <a:rPr lang="en-US" sz="1350">
                <a:solidFill>
                  <a:srgbClr val="FFFFFF"/>
                </a:solidFill>
                <a:ea typeface="ＭＳ Ｐゴシック" charset="-128"/>
              </a:rPr>
              <a:t>Physical</a:t>
            </a:r>
          </a:p>
        </p:txBody>
      </p:sp>
      <p:sp>
        <p:nvSpPr>
          <p:cNvPr id="9" name="Rectangle 8"/>
          <p:cNvSpPr/>
          <p:nvPr/>
        </p:nvSpPr>
        <p:spPr>
          <a:xfrm>
            <a:off x="1528763" y="4050158"/>
            <a:ext cx="94297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dirty="0">
                <a:solidFill>
                  <a:srgbClr val="FFFFFF"/>
                </a:solidFill>
                <a:ea typeface="ＭＳ Ｐゴシック" charset="-128"/>
              </a:rPr>
              <a:t>64/66b PCS</a:t>
            </a:r>
          </a:p>
        </p:txBody>
      </p:sp>
      <p:sp>
        <p:nvSpPr>
          <p:cNvPr id="10" name="Rectangle 9"/>
          <p:cNvSpPr/>
          <p:nvPr/>
        </p:nvSpPr>
        <p:spPr>
          <a:xfrm>
            <a:off x="1528763" y="4335908"/>
            <a:ext cx="942975" cy="2286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050" dirty="0">
                <a:solidFill>
                  <a:srgbClr val="FFFFFF"/>
                </a:solidFill>
                <a:ea typeface="ＭＳ Ｐゴシック" charset="-128"/>
              </a:rPr>
              <a:t>PMA</a:t>
            </a:r>
          </a:p>
        </p:txBody>
      </p:sp>
      <p:sp>
        <p:nvSpPr>
          <p:cNvPr id="11" name="Rectangle 10"/>
          <p:cNvSpPr/>
          <p:nvPr/>
        </p:nvSpPr>
        <p:spPr>
          <a:xfrm>
            <a:off x="1528763" y="4621658"/>
            <a:ext cx="942975" cy="2286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050">
                <a:solidFill>
                  <a:srgbClr val="FFFFFF"/>
                </a:solidFill>
                <a:ea typeface="ＭＳ Ｐゴシック" charset="-128"/>
              </a:rPr>
              <a:t>PMD</a:t>
            </a:r>
          </a:p>
        </p:txBody>
      </p:sp>
      <p:sp>
        <p:nvSpPr>
          <p:cNvPr id="12" name="TextBox 11"/>
          <p:cNvSpPr txBox="1"/>
          <p:nvPr/>
        </p:nvSpPr>
        <p:spPr>
          <a:xfrm>
            <a:off x="2786062" y="2520941"/>
            <a:ext cx="5100638" cy="1708160"/>
          </a:xfrm>
          <a:prstGeom prst="rect">
            <a:avLst/>
          </a:prstGeom>
          <a:noFill/>
        </p:spPr>
        <p:txBody>
          <a:bodyPr wrap="square" lIns="0" tIns="0" rIns="0" bIns="0" rtlCol="0">
            <a:spAutoFit/>
          </a:bodyPr>
          <a:lstStyle/>
          <a:p>
            <a:pPr marL="342900" indent="-342900">
              <a:buFont typeface="Arial" pitchFamily="34" charset="0"/>
              <a:buChar char="•"/>
            </a:pPr>
            <a:r>
              <a:rPr lang="en-US" sz="2400" dirty="0" err="1"/>
              <a:t>Dataplane</a:t>
            </a:r>
            <a:r>
              <a:rPr lang="en-US" sz="2400" dirty="0"/>
              <a:t> programming (e.g. P4) </a:t>
            </a:r>
            <a:endParaRPr lang="en-US" sz="2100" dirty="0"/>
          </a:p>
          <a:p>
            <a:r>
              <a:rPr lang="en-US" sz="2100" dirty="0"/>
              <a:t>       via P4FPGA </a:t>
            </a:r>
            <a:r>
              <a:rPr lang="en-US" dirty="0"/>
              <a:t>[SOSR’16, http</a:t>
            </a:r>
            <a:r>
              <a:rPr lang="en-US" dirty="0"/>
              <a:t>://p4fpga.org]</a:t>
            </a:r>
          </a:p>
          <a:p>
            <a:endParaRPr lang="en-US" sz="2100" dirty="0"/>
          </a:p>
          <a:p>
            <a:pPr marL="342900" indent="-342900">
              <a:buFont typeface="Arial" pitchFamily="34" charset="0"/>
              <a:buChar char="•"/>
            </a:pPr>
            <a:r>
              <a:rPr lang="en-US" sz="2400" dirty="0"/>
              <a:t>Physical Layer programming</a:t>
            </a:r>
            <a:r>
              <a:rPr lang="en-US" sz="2100" dirty="0"/>
              <a:t> </a:t>
            </a:r>
          </a:p>
          <a:p>
            <a:r>
              <a:rPr lang="en-US" sz="2100" dirty="0"/>
              <a:t>       via </a:t>
            </a:r>
            <a:r>
              <a:rPr lang="en-US" sz="2100" dirty="0" err="1"/>
              <a:t>SoNIC</a:t>
            </a:r>
            <a:r>
              <a:rPr lang="en-US" sz="2100" dirty="0"/>
              <a:t> </a:t>
            </a:r>
            <a:r>
              <a:rPr lang="en-US" dirty="0"/>
              <a:t>[NSDI’13,’14, IMC’14, SIGCOMM 2016]</a:t>
            </a:r>
            <a:endParaRPr lang="en-US" sz="2100" dirty="0"/>
          </a:p>
        </p:txBody>
      </p:sp>
      <p:sp>
        <p:nvSpPr>
          <p:cNvPr id="13"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14"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mtClean="0"/>
              <a:t>High Performance Networks</a:t>
            </a:r>
            <a:endParaRPr lang="en-US" dirty="0"/>
          </a:p>
        </p:txBody>
      </p:sp>
    </p:spTree>
    <p:extLst>
      <p:ext uri="{BB962C8B-B14F-4D97-AF65-F5344CB8AC3E}">
        <p14:creationId xmlns:p14="http://schemas.microsoft.com/office/powerpoint/2010/main" val="385833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p:cNvSpPr>
            <a:spLocks noGrp="1"/>
          </p:cNvSpPr>
          <p:nvPr>
            <p:ph idx="1"/>
          </p:nvPr>
        </p:nvSpPr>
        <p:spPr>
          <a:xfrm>
            <a:off x="1485900" y="1341784"/>
            <a:ext cx="6686550" cy="3394472"/>
          </a:xfrm>
        </p:spPr>
        <p:txBody>
          <a:bodyPr>
            <a:normAutofit fontScale="92500" lnSpcReduction="10000"/>
          </a:bodyPr>
          <a:lstStyle/>
          <a:p>
            <a:r>
              <a:rPr lang="en-US" dirty="0"/>
              <a:t>P4: Programming Protocol-Independent Packet </a:t>
            </a:r>
            <a:r>
              <a:rPr lang="en-US" dirty="0" smtClean="0"/>
              <a:t>Processors</a:t>
            </a:r>
          </a:p>
          <a:p>
            <a:pPr marL="0" indent="0">
              <a:buNone/>
            </a:pPr>
            <a:r>
              <a:rPr lang="en-US" dirty="0" smtClean="0"/>
              <a:t>    [SOSR’16]</a:t>
            </a:r>
          </a:p>
          <a:p>
            <a:r>
              <a:rPr lang="en-US" dirty="0" smtClean="0"/>
              <a:t>Use P4 to describe many different network applications</a:t>
            </a:r>
          </a:p>
          <a:p>
            <a:r>
              <a:rPr lang="en-US" dirty="0" smtClean="0"/>
              <a:t>Compile P4 to many different FPGA platforms</a:t>
            </a:r>
          </a:p>
          <a:p>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fld id="{A39C9447-7781-422B-80AA-8BF5919C3CC5}" type="slidenum">
              <a:rPr lang="en-US" smtClean="0"/>
              <a:pPr/>
              <a:t>14</a:t>
            </a:fld>
            <a:endParaRPr lang="en-US"/>
          </a:p>
        </p:txBody>
      </p:sp>
      <p:grpSp>
        <p:nvGrpSpPr>
          <p:cNvPr id="15" name="Group 14"/>
          <p:cNvGrpSpPr/>
          <p:nvPr/>
        </p:nvGrpSpPr>
        <p:grpSpPr>
          <a:xfrm>
            <a:off x="2809799" y="4024022"/>
            <a:ext cx="4573052" cy="2531566"/>
            <a:chOff x="8123540" y="5867400"/>
            <a:chExt cx="6097403" cy="3375421"/>
          </a:xfrm>
        </p:grpSpPr>
        <p:sp>
          <p:nvSpPr>
            <p:cNvPr id="16" name="Rectangle 15"/>
            <p:cNvSpPr/>
            <p:nvPr/>
          </p:nvSpPr>
          <p:spPr>
            <a:xfrm>
              <a:off x="10426943" y="5964861"/>
              <a:ext cx="1333500" cy="5582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P4 HLIR</a:t>
              </a:r>
              <a:endParaRPr lang="en-US" sz="1500" dirty="0">
                <a:solidFill>
                  <a:schemeClr val="tx1"/>
                </a:solidFill>
              </a:endParaRPr>
            </a:p>
          </p:txBody>
        </p:sp>
        <p:cxnSp>
          <p:nvCxnSpPr>
            <p:cNvPr id="17" name="Straight Arrow Connector 16"/>
            <p:cNvCxnSpPr/>
            <p:nvPr/>
          </p:nvCxnSpPr>
          <p:spPr>
            <a:xfrm flipV="1">
              <a:off x="9879859" y="6231515"/>
              <a:ext cx="46469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1798544" y="6231515"/>
              <a:ext cx="46469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340835" y="5890020"/>
              <a:ext cx="1787413" cy="738664"/>
            </a:xfrm>
            <a:prstGeom prst="rect">
              <a:avLst/>
            </a:prstGeom>
            <a:noFill/>
          </p:spPr>
          <p:txBody>
            <a:bodyPr wrap="none" rtlCol="0">
              <a:spAutoFit/>
            </a:bodyPr>
            <a:lstStyle/>
            <a:p>
              <a:r>
                <a:rPr lang="en-US" sz="1500" dirty="0"/>
                <a:t>intermediate</a:t>
              </a:r>
            </a:p>
            <a:p>
              <a:r>
                <a:rPr lang="en-US" sz="1500" dirty="0"/>
                <a:t>representation</a:t>
              </a:r>
            </a:p>
          </p:txBody>
        </p:sp>
        <p:sp>
          <p:nvSpPr>
            <p:cNvPr id="20" name="Rectangle 19"/>
            <p:cNvSpPr/>
            <p:nvPr/>
          </p:nvSpPr>
          <p:spPr>
            <a:xfrm>
              <a:off x="10433146" y="6857175"/>
              <a:ext cx="1333500" cy="558207"/>
            </a:xfrm>
            <a:prstGeom prst="rect">
              <a:avLst/>
            </a:prstGeom>
            <a:no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p4c-fpga</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689" y="7718821"/>
              <a:ext cx="1905000" cy="396022"/>
            </a:xfrm>
            <a:prstGeom prst="rect">
              <a:avLst/>
            </a:prstGeom>
          </p:spPr>
        </p:pic>
        <p:sp>
          <p:nvSpPr>
            <p:cNvPr id="22" name="TextBox 21"/>
            <p:cNvSpPr txBox="1"/>
            <p:nvPr/>
          </p:nvSpPr>
          <p:spPr>
            <a:xfrm>
              <a:off x="8314719" y="6782335"/>
              <a:ext cx="1787413" cy="738664"/>
            </a:xfrm>
            <a:prstGeom prst="rect">
              <a:avLst/>
            </a:prstGeom>
            <a:noFill/>
          </p:spPr>
          <p:txBody>
            <a:bodyPr wrap="none" rtlCol="0">
              <a:spAutoFit/>
            </a:bodyPr>
            <a:lstStyle/>
            <a:p>
              <a:r>
                <a:rPr lang="en-US" sz="1500" dirty="0"/>
                <a:t>intermediate</a:t>
              </a:r>
            </a:p>
            <a:p>
              <a:r>
                <a:rPr lang="en-US" sz="1500" dirty="0"/>
                <a:t>representation</a:t>
              </a:r>
            </a:p>
          </p:txBody>
        </p:sp>
        <p:cxnSp>
          <p:nvCxnSpPr>
            <p:cNvPr id="23" name="Straight Arrow Connector 22"/>
            <p:cNvCxnSpPr/>
            <p:nvPr/>
          </p:nvCxnSpPr>
          <p:spPr>
            <a:xfrm>
              <a:off x="9929648" y="7136277"/>
              <a:ext cx="4074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374283" y="6782335"/>
              <a:ext cx="1846660" cy="738664"/>
            </a:xfrm>
            <a:prstGeom prst="rect">
              <a:avLst/>
            </a:prstGeom>
            <a:noFill/>
          </p:spPr>
          <p:txBody>
            <a:bodyPr wrap="none" rtlCol="0">
              <a:spAutoFit/>
            </a:bodyPr>
            <a:lstStyle/>
            <a:p>
              <a:r>
                <a:rPr lang="en-US" sz="1500" dirty="0"/>
                <a:t>BSV(</a:t>
              </a:r>
              <a:r>
                <a:rPr lang="en-US" sz="1500" dirty="0" err="1"/>
                <a:t>Bluespec</a:t>
              </a:r>
              <a:endParaRPr lang="en-US" sz="1500" dirty="0"/>
            </a:p>
            <a:p>
              <a:r>
                <a:rPr lang="en-US" sz="1500" dirty="0"/>
                <a:t>System Verilog)</a:t>
              </a:r>
            </a:p>
          </p:txBody>
        </p:sp>
        <p:cxnSp>
          <p:nvCxnSpPr>
            <p:cNvPr id="25" name="Straight Arrow Connector 24"/>
            <p:cNvCxnSpPr/>
            <p:nvPr/>
          </p:nvCxnSpPr>
          <p:spPr>
            <a:xfrm flipV="1">
              <a:off x="11826397" y="7123829"/>
              <a:ext cx="46469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79657" y="7544335"/>
              <a:ext cx="1846660" cy="738664"/>
            </a:xfrm>
            <a:prstGeom prst="rect">
              <a:avLst/>
            </a:prstGeom>
            <a:noFill/>
          </p:spPr>
          <p:txBody>
            <a:bodyPr wrap="none" rtlCol="0">
              <a:spAutoFit/>
            </a:bodyPr>
            <a:lstStyle/>
            <a:p>
              <a:r>
                <a:rPr lang="en-US" sz="1500" dirty="0"/>
                <a:t>BSV(</a:t>
              </a:r>
              <a:r>
                <a:rPr lang="en-US" sz="1500" dirty="0" err="1"/>
                <a:t>Bluespec</a:t>
              </a:r>
              <a:endParaRPr lang="en-US" sz="1500" dirty="0"/>
            </a:p>
            <a:p>
              <a:r>
                <a:rPr lang="en-US" sz="1500" dirty="0"/>
                <a:t>System Verilog)</a:t>
              </a:r>
            </a:p>
          </p:txBody>
        </p:sp>
        <p:cxnSp>
          <p:nvCxnSpPr>
            <p:cNvPr id="27" name="Straight Arrow Connector 26"/>
            <p:cNvCxnSpPr/>
            <p:nvPr/>
          </p:nvCxnSpPr>
          <p:spPr>
            <a:xfrm>
              <a:off x="9979594" y="7930864"/>
              <a:ext cx="4074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1854676" y="7898278"/>
              <a:ext cx="46469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371160" y="7698222"/>
              <a:ext cx="970864" cy="430887"/>
            </a:xfrm>
            <a:prstGeom prst="rect">
              <a:avLst/>
            </a:prstGeom>
            <a:noFill/>
          </p:spPr>
          <p:txBody>
            <a:bodyPr wrap="none" rtlCol="0">
              <a:spAutoFit/>
            </a:bodyPr>
            <a:lstStyle/>
            <a:p>
              <a:r>
                <a:rPr lang="en-US" sz="1500" dirty="0"/>
                <a:t>Verilog</a:t>
              </a:r>
            </a:p>
          </p:txBody>
        </p:sp>
        <p:sp>
          <p:nvSpPr>
            <p:cNvPr id="30" name="TextBox 29"/>
            <p:cNvSpPr txBox="1"/>
            <p:nvPr/>
          </p:nvSpPr>
          <p:spPr>
            <a:xfrm>
              <a:off x="9040365" y="8536421"/>
              <a:ext cx="970864" cy="430887"/>
            </a:xfrm>
            <a:prstGeom prst="rect">
              <a:avLst/>
            </a:prstGeom>
            <a:noFill/>
          </p:spPr>
          <p:txBody>
            <a:bodyPr wrap="none" rtlCol="0">
              <a:spAutoFit/>
            </a:bodyPr>
            <a:lstStyle/>
            <a:p>
              <a:r>
                <a:rPr lang="en-US" sz="1500" dirty="0"/>
                <a:t>Verilog</a:t>
              </a:r>
            </a:p>
          </p:txBody>
        </p:sp>
        <p:cxnSp>
          <p:nvCxnSpPr>
            <p:cNvPr id="31" name="Straight Arrow Connector 30"/>
            <p:cNvCxnSpPr/>
            <p:nvPr/>
          </p:nvCxnSpPr>
          <p:spPr>
            <a:xfrm>
              <a:off x="9993279" y="8742780"/>
              <a:ext cx="4074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3517" y="8828726"/>
              <a:ext cx="1337583" cy="31419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931" y="8423165"/>
              <a:ext cx="1336169" cy="424430"/>
            </a:xfrm>
            <a:prstGeom prst="rect">
              <a:avLst/>
            </a:prstGeom>
          </p:spPr>
        </p:pic>
        <p:cxnSp>
          <p:nvCxnSpPr>
            <p:cNvPr id="34" name="Straight Arrow Connector 33"/>
            <p:cNvCxnSpPr/>
            <p:nvPr/>
          </p:nvCxnSpPr>
          <p:spPr>
            <a:xfrm flipV="1">
              <a:off x="11876135" y="8736476"/>
              <a:ext cx="46469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54968" y="8536421"/>
              <a:ext cx="1813317" cy="430887"/>
            </a:xfrm>
            <a:prstGeom prst="rect">
              <a:avLst/>
            </a:prstGeom>
            <a:noFill/>
          </p:spPr>
          <p:txBody>
            <a:bodyPr wrap="none" rtlCol="0">
              <a:spAutoFit/>
            </a:bodyPr>
            <a:lstStyle/>
            <a:p>
              <a:r>
                <a:rPr lang="en-US" sz="1500" dirty="0"/>
                <a:t>FPGA firmware</a:t>
              </a:r>
            </a:p>
          </p:txBody>
        </p:sp>
        <p:grpSp>
          <p:nvGrpSpPr>
            <p:cNvPr id="36" name="Group 35"/>
            <p:cNvGrpSpPr/>
            <p:nvPr/>
          </p:nvGrpSpPr>
          <p:grpSpPr>
            <a:xfrm>
              <a:off x="8123540" y="5867400"/>
              <a:ext cx="6049660" cy="3375421"/>
              <a:chOff x="8123540" y="5867400"/>
              <a:chExt cx="6049660" cy="3375421"/>
            </a:xfrm>
          </p:grpSpPr>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7859" y="5969935"/>
                <a:ext cx="624598" cy="594855"/>
              </a:xfrm>
              <a:prstGeom prst="rect">
                <a:avLst/>
              </a:prstGeom>
            </p:spPr>
          </p:pic>
          <p:grpSp>
            <p:nvGrpSpPr>
              <p:cNvPr id="38" name="Group 37"/>
              <p:cNvGrpSpPr/>
              <p:nvPr/>
            </p:nvGrpSpPr>
            <p:grpSpPr>
              <a:xfrm>
                <a:off x="8123540" y="5867400"/>
                <a:ext cx="6049660" cy="3375421"/>
                <a:chOff x="453481" y="3711179"/>
                <a:chExt cx="6049660" cy="3375421"/>
              </a:xfrm>
            </p:grpSpPr>
            <p:cxnSp>
              <p:nvCxnSpPr>
                <p:cNvPr id="39" name="Straight Connector 38"/>
                <p:cNvCxnSpPr/>
                <p:nvPr/>
              </p:nvCxnSpPr>
              <p:spPr>
                <a:xfrm>
                  <a:off x="2399577" y="3711179"/>
                  <a:ext cx="409462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503141" y="3711671"/>
                  <a:ext cx="0" cy="260493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3481" y="7086600"/>
                  <a:ext cx="399340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57200" y="4572000"/>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3481" y="4572000"/>
                  <a:ext cx="194609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399577" y="3711179"/>
                  <a:ext cx="0" cy="86082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446889" y="6316610"/>
                  <a:ext cx="0" cy="76999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38425" y="6316610"/>
                  <a:ext cx="205577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3356" y="5523281"/>
            <a:ext cx="1233719" cy="674433"/>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6477" y="4377753"/>
            <a:ext cx="1274677" cy="707777"/>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4861" y="4979315"/>
            <a:ext cx="1259645" cy="620983"/>
          </a:xfrm>
          <a:prstGeom prst="rect">
            <a:avLst/>
          </a:prstGeom>
        </p:spPr>
      </p:pic>
      <p:sp>
        <p:nvSpPr>
          <p:cNvPr id="47"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52"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mtClean="0"/>
              <a:t>High Performance Networks</a:t>
            </a:r>
            <a:endParaRPr lang="en-US" dirty="0"/>
          </a:p>
        </p:txBody>
      </p:sp>
    </p:spTree>
    <p:extLst>
      <p:ext uri="{BB962C8B-B14F-4D97-AF65-F5344CB8AC3E}">
        <p14:creationId xmlns:p14="http://schemas.microsoft.com/office/powerpoint/2010/main" val="2286744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1651625"/>
            <a:ext cx="6629400" cy="3394472"/>
          </a:xfrm>
        </p:spPr>
        <p:txBody>
          <a:bodyPr>
            <a:normAutofit lnSpcReduction="10000"/>
          </a:bodyPr>
          <a:lstStyle/>
          <a:p>
            <a:r>
              <a:rPr lang="en-US" dirty="0" smtClean="0"/>
              <a:t>E.g. Move Consensus into the network</a:t>
            </a:r>
          </a:p>
          <a:p>
            <a:pPr lvl="1"/>
            <a:r>
              <a:rPr lang="en-US" dirty="0" smtClean="0"/>
              <a:t>Consensus as </a:t>
            </a:r>
            <a:r>
              <a:rPr lang="en-US" dirty="0"/>
              <a:t>a Service (CAANS)</a:t>
            </a:r>
          </a:p>
          <a:p>
            <a:pPr lvl="1"/>
            <a:r>
              <a:rPr lang="en-US" dirty="0" smtClean="0"/>
              <a:t>Consensus </a:t>
            </a:r>
            <a:r>
              <a:rPr lang="en-US" dirty="0"/>
              <a:t>protocols are the foundation for fault-tolerant </a:t>
            </a:r>
            <a:r>
              <a:rPr lang="en-US" dirty="0" smtClean="0"/>
              <a:t>systems</a:t>
            </a:r>
          </a:p>
          <a:p>
            <a:r>
              <a:rPr lang="en-US" dirty="0" smtClean="0"/>
              <a:t>Key: Low latency and high throughput</a:t>
            </a:r>
            <a:endParaRPr lang="en-US" dirty="0"/>
          </a:p>
        </p:txBody>
      </p:sp>
      <p:sp>
        <p:nvSpPr>
          <p:cNvPr id="4" name="Slide Number Placeholder 3"/>
          <p:cNvSpPr>
            <a:spLocks noGrp="1"/>
          </p:cNvSpPr>
          <p:nvPr>
            <p:ph type="sldNum" sz="quarter" idx="12"/>
          </p:nvPr>
        </p:nvSpPr>
        <p:spPr/>
        <p:txBody>
          <a:bodyPr/>
          <a:lstStyle/>
          <a:p>
            <a:fld id="{A39C9447-7781-422B-80AA-8BF5919C3CC5}" type="slidenum">
              <a:rPr lang="en-US" smtClean="0"/>
              <a:pPr/>
              <a:t>15</a:t>
            </a:fld>
            <a:endParaRPr lang="en-US"/>
          </a:p>
        </p:txBody>
      </p:sp>
      <p:sp>
        <p:nvSpPr>
          <p:cNvPr id="6"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5"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mtClean="0"/>
              <a:t>High Performance Networks</a:t>
            </a:r>
            <a:endParaRPr lang="en-US" dirty="0"/>
          </a:p>
        </p:txBody>
      </p:sp>
    </p:spTree>
    <p:extLst>
      <p:ext uri="{BB962C8B-B14F-4D97-AF65-F5344CB8AC3E}">
        <p14:creationId xmlns:p14="http://schemas.microsoft.com/office/powerpoint/2010/main" val="425951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57400"/>
            <a:ext cx="6800850" cy="3771900"/>
          </a:xfrm>
        </p:spPr>
        <p:txBody>
          <a:bodyPr>
            <a:normAutofit/>
          </a:bodyPr>
          <a:lstStyle/>
          <a:p>
            <a:r>
              <a:rPr lang="en-US" dirty="0" smtClean="0"/>
              <a:t>Datacenter Time Protocol </a:t>
            </a:r>
            <a:r>
              <a:rPr lang="en-US" sz="1800" dirty="0"/>
              <a:t>[SIGCOMM 2016]</a:t>
            </a:r>
            <a:endParaRPr lang="en-US" dirty="0" smtClean="0"/>
          </a:p>
          <a:p>
            <a:r>
              <a:rPr lang="en-US" dirty="0" smtClean="0"/>
              <a:t>Synchronization protocol </a:t>
            </a:r>
            <a:r>
              <a:rPr lang="en-US" dirty="0"/>
              <a:t>in the PHY </a:t>
            </a:r>
          </a:p>
          <a:p>
            <a:pPr lvl="1"/>
            <a:r>
              <a:rPr lang="en-US" dirty="0"/>
              <a:t>Each physically link is already synchronized!</a:t>
            </a:r>
          </a:p>
          <a:p>
            <a:pPr lvl="1"/>
            <a:r>
              <a:rPr lang="en-US" dirty="0"/>
              <a:t>No protocol stack overhead</a:t>
            </a:r>
          </a:p>
          <a:p>
            <a:pPr lvl="1"/>
            <a:r>
              <a:rPr lang="en-US" dirty="0"/>
              <a:t>No network overhead</a:t>
            </a:r>
          </a:p>
          <a:p>
            <a:pPr lvl="1"/>
            <a:r>
              <a:rPr lang="en-US" dirty="0"/>
              <a:t>Scalable: peer-to-peer and </a:t>
            </a:r>
            <a:r>
              <a:rPr lang="en-US" dirty="0" smtClean="0"/>
              <a:t>decentralized</a:t>
            </a:r>
            <a:endParaRPr lang="en-US" dirty="0"/>
          </a:p>
        </p:txBody>
      </p:sp>
      <p:sp>
        <p:nvSpPr>
          <p:cNvPr id="4" name="Slide Number Placeholder 3"/>
          <p:cNvSpPr>
            <a:spLocks noGrp="1"/>
          </p:cNvSpPr>
          <p:nvPr>
            <p:ph type="sldNum" sz="quarter" idx="12"/>
          </p:nvPr>
        </p:nvSpPr>
        <p:spPr/>
        <p:txBody>
          <a:bodyPr/>
          <a:lstStyle/>
          <a:p>
            <a:fld id="{A39C9447-7781-422B-80AA-8BF5919C3CC5}" type="slidenum">
              <a:rPr lang="en-US" smtClean="0"/>
              <a:pPr/>
              <a:t>16</a:t>
            </a:fld>
            <a:endParaRPr lang="en-US"/>
          </a:p>
        </p:txBody>
      </p:sp>
      <p:sp>
        <p:nvSpPr>
          <p:cNvPr id="12"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13" name="Rectangle 12"/>
          <p:cNvSpPr/>
          <p:nvPr/>
        </p:nvSpPr>
        <p:spPr>
          <a:xfrm>
            <a:off x="1836297" y="6004759"/>
            <a:ext cx="1028701"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a:t>
            </a:r>
            <a:r>
              <a:rPr lang="en-US" sz="1350" dirty="0" err="1"/>
              <a:t>i</a:t>
            </a:r>
            <a:endParaRPr lang="en-US" sz="1350" dirty="0"/>
          </a:p>
        </p:txBody>
      </p:sp>
      <p:sp>
        <p:nvSpPr>
          <p:cNvPr id="14" name="Rectangle 13"/>
          <p:cNvSpPr/>
          <p:nvPr/>
        </p:nvSpPr>
        <p:spPr>
          <a:xfrm>
            <a:off x="3550798" y="6004759"/>
            <a:ext cx="1028699"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i+1</a:t>
            </a:r>
          </a:p>
        </p:txBody>
      </p:sp>
      <p:grpSp>
        <p:nvGrpSpPr>
          <p:cNvPr id="15" name="Group 14"/>
          <p:cNvGrpSpPr/>
          <p:nvPr/>
        </p:nvGrpSpPr>
        <p:grpSpPr>
          <a:xfrm>
            <a:off x="2864997" y="6004759"/>
            <a:ext cx="685800" cy="228600"/>
            <a:chOff x="4114800" y="2514600"/>
            <a:chExt cx="914400" cy="304800"/>
          </a:xfrm>
        </p:grpSpPr>
        <p:sp>
          <p:nvSpPr>
            <p:cNvPr id="16" name="Rectangle 15"/>
            <p:cNvSpPr/>
            <p:nvPr/>
          </p:nvSpPr>
          <p:spPr>
            <a:xfrm>
              <a:off x="4114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7" name="Rectangle 16"/>
            <p:cNvSpPr/>
            <p:nvPr/>
          </p:nvSpPr>
          <p:spPr>
            <a:xfrm>
              <a:off x="4191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8" name="Rectangle 17"/>
            <p:cNvSpPr/>
            <p:nvPr/>
          </p:nvSpPr>
          <p:spPr>
            <a:xfrm>
              <a:off x="4267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9" name="Rectangle 18"/>
            <p:cNvSpPr/>
            <p:nvPr/>
          </p:nvSpPr>
          <p:spPr>
            <a:xfrm>
              <a:off x="4343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0" name="Rectangle 19"/>
            <p:cNvSpPr/>
            <p:nvPr/>
          </p:nvSpPr>
          <p:spPr>
            <a:xfrm>
              <a:off x="4419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1" name="Rectangle 20"/>
            <p:cNvSpPr/>
            <p:nvPr/>
          </p:nvSpPr>
          <p:spPr>
            <a:xfrm>
              <a:off x="4495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2" name="Rectangle 21"/>
            <p:cNvSpPr/>
            <p:nvPr/>
          </p:nvSpPr>
          <p:spPr>
            <a:xfrm>
              <a:off x="4572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3" name="Rectangle 22"/>
            <p:cNvSpPr/>
            <p:nvPr/>
          </p:nvSpPr>
          <p:spPr>
            <a:xfrm>
              <a:off x="4648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4" name="Rectangle 23"/>
            <p:cNvSpPr/>
            <p:nvPr/>
          </p:nvSpPr>
          <p:spPr>
            <a:xfrm>
              <a:off x="4724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5" name="Rectangle 24"/>
            <p:cNvSpPr/>
            <p:nvPr/>
          </p:nvSpPr>
          <p:spPr>
            <a:xfrm>
              <a:off x="4800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6" name="Rectangle 25"/>
            <p:cNvSpPr/>
            <p:nvPr/>
          </p:nvSpPr>
          <p:spPr>
            <a:xfrm>
              <a:off x="4876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7" name="Rectangle 26"/>
            <p:cNvSpPr/>
            <p:nvPr/>
          </p:nvSpPr>
          <p:spPr>
            <a:xfrm>
              <a:off x="4953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sp>
        <p:nvSpPr>
          <p:cNvPr id="28" name="Rectangle 27"/>
          <p:cNvSpPr/>
          <p:nvPr/>
        </p:nvSpPr>
        <p:spPr>
          <a:xfrm>
            <a:off x="5436747" y="6004759"/>
            <a:ext cx="1028699"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i+2</a:t>
            </a:r>
          </a:p>
        </p:txBody>
      </p:sp>
      <p:grpSp>
        <p:nvGrpSpPr>
          <p:cNvPr id="29" name="Group 28"/>
          <p:cNvGrpSpPr/>
          <p:nvPr/>
        </p:nvGrpSpPr>
        <p:grpSpPr>
          <a:xfrm>
            <a:off x="4579496" y="6004759"/>
            <a:ext cx="857250" cy="228600"/>
            <a:chOff x="6172200" y="2514600"/>
            <a:chExt cx="1143000" cy="304800"/>
          </a:xfrm>
        </p:grpSpPr>
        <p:sp>
          <p:nvSpPr>
            <p:cNvPr id="30" name="Rectangle 29"/>
            <p:cNvSpPr/>
            <p:nvPr/>
          </p:nvSpPr>
          <p:spPr>
            <a:xfrm>
              <a:off x="7162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nvGrpSpPr>
            <p:cNvPr id="31" name="Group 11"/>
            <p:cNvGrpSpPr/>
            <p:nvPr/>
          </p:nvGrpSpPr>
          <p:grpSpPr>
            <a:xfrm>
              <a:off x="6172200" y="2514600"/>
              <a:ext cx="1143000" cy="304800"/>
              <a:chOff x="6172200" y="2971800"/>
              <a:chExt cx="1143000" cy="304800"/>
            </a:xfrm>
          </p:grpSpPr>
          <p:grpSp>
            <p:nvGrpSpPr>
              <p:cNvPr id="32" name="Group 48"/>
              <p:cNvGrpSpPr/>
              <p:nvPr/>
            </p:nvGrpSpPr>
            <p:grpSpPr>
              <a:xfrm>
                <a:off x="6172200" y="2971800"/>
                <a:ext cx="914400" cy="304800"/>
                <a:chOff x="4114800" y="2514600"/>
                <a:chExt cx="914400" cy="304800"/>
              </a:xfrm>
            </p:grpSpPr>
            <p:sp>
              <p:nvSpPr>
                <p:cNvPr id="35" name="Rectangle 34"/>
                <p:cNvSpPr/>
                <p:nvPr/>
              </p:nvSpPr>
              <p:spPr>
                <a:xfrm>
                  <a:off x="4114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6" name="Rectangle 35"/>
                <p:cNvSpPr/>
                <p:nvPr/>
              </p:nvSpPr>
              <p:spPr>
                <a:xfrm>
                  <a:off x="4191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7" name="Rectangle 36"/>
                <p:cNvSpPr/>
                <p:nvPr/>
              </p:nvSpPr>
              <p:spPr>
                <a:xfrm>
                  <a:off x="4267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8" name="Rectangle 37"/>
                <p:cNvSpPr/>
                <p:nvPr/>
              </p:nvSpPr>
              <p:spPr>
                <a:xfrm>
                  <a:off x="4343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9" name="Rectangle 38"/>
                <p:cNvSpPr/>
                <p:nvPr/>
              </p:nvSpPr>
              <p:spPr>
                <a:xfrm>
                  <a:off x="4419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0" name="Rectangle 39"/>
                <p:cNvSpPr/>
                <p:nvPr/>
              </p:nvSpPr>
              <p:spPr>
                <a:xfrm>
                  <a:off x="4495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1" name="Rectangle 40"/>
                <p:cNvSpPr/>
                <p:nvPr/>
              </p:nvSpPr>
              <p:spPr>
                <a:xfrm>
                  <a:off x="4572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2" name="Rectangle 41"/>
                <p:cNvSpPr/>
                <p:nvPr/>
              </p:nvSpPr>
              <p:spPr>
                <a:xfrm>
                  <a:off x="4648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3" name="Rectangle 42"/>
                <p:cNvSpPr/>
                <p:nvPr/>
              </p:nvSpPr>
              <p:spPr>
                <a:xfrm>
                  <a:off x="4724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4" name="Rectangle 43"/>
                <p:cNvSpPr/>
                <p:nvPr/>
              </p:nvSpPr>
              <p:spPr>
                <a:xfrm>
                  <a:off x="4800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1" name="Rectangle 50"/>
                <p:cNvSpPr/>
                <p:nvPr/>
              </p:nvSpPr>
              <p:spPr>
                <a:xfrm>
                  <a:off x="4876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2" name="Rectangle 51"/>
                <p:cNvSpPr/>
                <p:nvPr/>
              </p:nvSpPr>
              <p:spPr>
                <a:xfrm>
                  <a:off x="4953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sp>
            <p:nvSpPr>
              <p:cNvPr id="33" name="Rectangle 32"/>
              <p:cNvSpPr/>
              <p:nvPr/>
            </p:nvSpPr>
            <p:spPr>
              <a:xfrm>
                <a:off x="7239000" y="29718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4" name="Rectangle 33"/>
              <p:cNvSpPr/>
              <p:nvPr/>
            </p:nvSpPr>
            <p:spPr>
              <a:xfrm>
                <a:off x="7086600" y="29718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grpSp>
      <p:sp>
        <p:nvSpPr>
          <p:cNvPr id="53" name="Donut 52"/>
          <p:cNvSpPr/>
          <p:nvPr/>
        </p:nvSpPr>
        <p:spPr>
          <a:xfrm>
            <a:off x="4465196" y="5890459"/>
            <a:ext cx="1057275" cy="457200"/>
          </a:xfrm>
          <a:prstGeom prst="donut">
            <a:avLst>
              <a:gd name="adj" fmla="val 396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schemeClr val="tx1"/>
              </a:solidFill>
            </a:endParaRPr>
          </a:p>
        </p:txBody>
      </p:sp>
      <p:sp>
        <p:nvSpPr>
          <p:cNvPr id="54" name="Donut 53"/>
          <p:cNvSpPr/>
          <p:nvPr/>
        </p:nvSpPr>
        <p:spPr>
          <a:xfrm>
            <a:off x="2750696" y="5890459"/>
            <a:ext cx="914400" cy="457200"/>
          </a:xfrm>
          <a:prstGeom prst="donut">
            <a:avLst>
              <a:gd name="adj" fmla="val 396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schemeClr val="tx1"/>
              </a:solidFill>
            </a:endParaRPr>
          </a:p>
        </p:txBody>
      </p:sp>
      <p:sp>
        <p:nvSpPr>
          <p:cNvPr id="55"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mtClean="0"/>
              <a:t>High Performance Networks</a:t>
            </a:r>
            <a:endParaRPr lang="en-US" dirty="0"/>
          </a:p>
        </p:txBody>
      </p:sp>
      <p:grpSp>
        <p:nvGrpSpPr>
          <p:cNvPr id="56" name="Group 63"/>
          <p:cNvGrpSpPr/>
          <p:nvPr/>
        </p:nvGrpSpPr>
        <p:grpSpPr>
          <a:xfrm>
            <a:off x="7874000" y="2936198"/>
            <a:ext cx="1143000" cy="1657350"/>
            <a:chOff x="304800" y="1600200"/>
            <a:chExt cx="1524000" cy="2209800"/>
          </a:xfrm>
        </p:grpSpPr>
        <p:sp>
          <p:nvSpPr>
            <p:cNvPr id="57" name="Rectangle 56"/>
            <p:cNvSpPr/>
            <p:nvPr/>
          </p:nvSpPr>
          <p:spPr>
            <a:xfrm>
              <a:off x="304800" y="1600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Application</a:t>
              </a:r>
            </a:p>
          </p:txBody>
        </p:sp>
        <p:sp>
          <p:nvSpPr>
            <p:cNvPr id="58" name="Rectangle 57"/>
            <p:cNvSpPr/>
            <p:nvPr/>
          </p:nvSpPr>
          <p:spPr>
            <a:xfrm>
              <a:off x="304800" y="20574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Transport</a:t>
              </a:r>
            </a:p>
          </p:txBody>
        </p:sp>
        <p:sp>
          <p:nvSpPr>
            <p:cNvPr id="59" name="Rectangle 58"/>
            <p:cNvSpPr/>
            <p:nvPr/>
          </p:nvSpPr>
          <p:spPr>
            <a:xfrm>
              <a:off x="304800" y="25146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Network</a:t>
              </a:r>
            </a:p>
          </p:txBody>
        </p:sp>
        <p:sp>
          <p:nvSpPr>
            <p:cNvPr id="60" name="Rectangle 59"/>
            <p:cNvSpPr/>
            <p:nvPr/>
          </p:nvSpPr>
          <p:spPr>
            <a:xfrm>
              <a:off x="304800" y="29718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Data Link</a:t>
              </a:r>
            </a:p>
          </p:txBody>
        </p:sp>
        <p:sp>
          <p:nvSpPr>
            <p:cNvPr id="61" name="Rectangle 60"/>
            <p:cNvSpPr/>
            <p:nvPr/>
          </p:nvSpPr>
          <p:spPr>
            <a:xfrm>
              <a:off x="304800" y="3429000"/>
              <a:ext cx="1524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350" dirty="0"/>
                <a:t>Physical</a:t>
              </a:r>
            </a:p>
          </p:txBody>
        </p:sp>
      </p:grpSp>
    </p:spTree>
    <p:extLst>
      <p:ext uri="{BB962C8B-B14F-4D97-AF65-F5344CB8AC3E}">
        <p14:creationId xmlns:p14="http://schemas.microsoft.com/office/powerpoint/2010/main" val="11506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57400"/>
            <a:ext cx="6800850" cy="3771900"/>
          </a:xfrm>
        </p:spPr>
        <p:txBody>
          <a:bodyPr>
            <a:normAutofit fontScale="92500"/>
          </a:bodyPr>
          <a:lstStyle/>
          <a:p>
            <a:r>
              <a:rPr lang="en-US" dirty="0" smtClean="0"/>
              <a:t>Datacenter Time Protocol </a:t>
            </a:r>
            <a:r>
              <a:rPr lang="en-US" sz="1800" dirty="0"/>
              <a:t>[SIGCOMM 2016]</a:t>
            </a:r>
            <a:endParaRPr lang="en-US" dirty="0" smtClean="0"/>
          </a:p>
          <a:p>
            <a:r>
              <a:rPr lang="en-US" dirty="0" smtClean="0"/>
              <a:t>Synchronization protocol </a:t>
            </a:r>
            <a:r>
              <a:rPr lang="en-US" dirty="0"/>
              <a:t>in the PHY </a:t>
            </a:r>
            <a:endParaRPr lang="en-US" dirty="0" smtClean="0"/>
          </a:p>
          <a:p>
            <a:pPr lvl="1"/>
            <a:r>
              <a:rPr lang="en-US" dirty="0"/>
              <a:t>B</a:t>
            </a:r>
            <a:r>
              <a:rPr lang="en-US" dirty="0" smtClean="0"/>
              <a:t>ounded and precise synchronization</a:t>
            </a:r>
            <a:endParaRPr lang="en-US" dirty="0"/>
          </a:p>
          <a:p>
            <a:pPr lvl="1"/>
            <a:r>
              <a:rPr lang="en-US" dirty="0" smtClean="0">
                <a:solidFill>
                  <a:prstClr val="black"/>
                </a:solidFill>
              </a:rPr>
              <a:t>Bounded by 4 </a:t>
            </a:r>
            <a:r>
              <a:rPr lang="en-US" dirty="0">
                <a:solidFill>
                  <a:prstClr val="black"/>
                </a:solidFill>
              </a:rPr>
              <a:t>oscillator ticks (25ns</a:t>
            </a:r>
            <a:r>
              <a:rPr lang="en-US" dirty="0" smtClean="0">
                <a:solidFill>
                  <a:prstClr val="black"/>
                </a:solidFill>
              </a:rPr>
              <a:t>) peer-to-peer</a:t>
            </a:r>
            <a:endParaRPr lang="en-US" dirty="0">
              <a:solidFill>
                <a:prstClr val="black"/>
              </a:solidFill>
            </a:endParaRPr>
          </a:p>
          <a:p>
            <a:pPr lvl="1"/>
            <a:r>
              <a:rPr lang="en-US" dirty="0" smtClean="0">
                <a:solidFill>
                  <a:prstClr val="black"/>
                </a:solidFill>
              </a:rPr>
              <a:t>Bounded by 150ns for </a:t>
            </a:r>
            <a:r>
              <a:rPr lang="en-US" dirty="0">
                <a:solidFill>
                  <a:prstClr val="black"/>
                </a:solidFill>
              </a:rPr>
              <a:t>an entire datacenter </a:t>
            </a:r>
          </a:p>
          <a:p>
            <a:pPr lvl="2"/>
            <a:r>
              <a:rPr lang="en-US" sz="1800" dirty="0">
                <a:solidFill>
                  <a:srgbClr val="FF0000"/>
                </a:solidFill>
              </a:rPr>
              <a:t>No clock differs by more than 150ns</a:t>
            </a:r>
          </a:p>
          <a:p>
            <a:pPr lvl="1"/>
            <a:r>
              <a:rPr lang="en-US" dirty="0">
                <a:solidFill>
                  <a:prstClr val="black"/>
                </a:solidFill>
              </a:rPr>
              <a:t>Free – No network traffic: Use the PHY!</a:t>
            </a:r>
          </a:p>
        </p:txBody>
      </p:sp>
      <p:sp>
        <p:nvSpPr>
          <p:cNvPr id="4" name="Slide Number Placeholder 3"/>
          <p:cNvSpPr>
            <a:spLocks noGrp="1"/>
          </p:cNvSpPr>
          <p:nvPr>
            <p:ph type="sldNum" sz="quarter" idx="12"/>
          </p:nvPr>
        </p:nvSpPr>
        <p:spPr/>
        <p:txBody>
          <a:bodyPr/>
          <a:lstStyle/>
          <a:p>
            <a:fld id="{A39C9447-7781-422B-80AA-8BF5919C3CC5}" type="slidenum">
              <a:rPr lang="en-US" smtClean="0"/>
              <a:pPr/>
              <a:t>17</a:t>
            </a:fld>
            <a:endParaRPr lang="en-US"/>
          </a:p>
        </p:txBody>
      </p:sp>
      <p:sp>
        <p:nvSpPr>
          <p:cNvPr id="13" name="Title 2"/>
          <p:cNvSpPr>
            <a:spLocks noGrp="1"/>
          </p:cNvSpPr>
          <p:nvPr>
            <p:ph type="title"/>
          </p:nvPr>
        </p:nvSpPr>
        <p:spPr>
          <a:xfrm>
            <a:off x="1114179" y="873534"/>
            <a:ext cx="6972300" cy="512479"/>
          </a:xfrm>
          <a:noFill/>
        </p:spPr>
        <p:txBody>
          <a:bodyPr>
            <a:noAutofit/>
          </a:bodyPr>
          <a:lstStyle/>
          <a:p>
            <a:pPr algn="l"/>
            <a:r>
              <a:rPr lang="en-US" sz="2700" dirty="0">
                <a:solidFill>
                  <a:schemeClr val="tx1"/>
                </a:solidFill>
              </a:rPr>
              <a:t>SW Programming the L1/L2 of the Network</a:t>
            </a:r>
          </a:p>
        </p:txBody>
      </p:sp>
      <p:sp>
        <p:nvSpPr>
          <p:cNvPr id="14" name="Rectangle 13"/>
          <p:cNvSpPr/>
          <p:nvPr/>
        </p:nvSpPr>
        <p:spPr>
          <a:xfrm>
            <a:off x="1828802" y="5997267"/>
            <a:ext cx="1028701"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a:t>
            </a:r>
            <a:r>
              <a:rPr lang="en-US" sz="1350" dirty="0" err="1"/>
              <a:t>i</a:t>
            </a:r>
            <a:endParaRPr lang="en-US" sz="1350" dirty="0"/>
          </a:p>
        </p:txBody>
      </p:sp>
      <p:sp>
        <p:nvSpPr>
          <p:cNvPr id="15" name="Rectangle 14"/>
          <p:cNvSpPr/>
          <p:nvPr/>
        </p:nvSpPr>
        <p:spPr>
          <a:xfrm>
            <a:off x="3543303" y="5997267"/>
            <a:ext cx="1028699"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i+1</a:t>
            </a:r>
          </a:p>
        </p:txBody>
      </p:sp>
      <p:grpSp>
        <p:nvGrpSpPr>
          <p:cNvPr id="16" name="Group 15"/>
          <p:cNvGrpSpPr/>
          <p:nvPr/>
        </p:nvGrpSpPr>
        <p:grpSpPr>
          <a:xfrm>
            <a:off x="2857502" y="5997267"/>
            <a:ext cx="685800" cy="228600"/>
            <a:chOff x="4114800" y="2514600"/>
            <a:chExt cx="914400" cy="304800"/>
          </a:xfrm>
        </p:grpSpPr>
        <p:sp>
          <p:nvSpPr>
            <p:cNvPr id="17" name="Rectangle 16"/>
            <p:cNvSpPr/>
            <p:nvPr/>
          </p:nvSpPr>
          <p:spPr>
            <a:xfrm>
              <a:off x="4114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8" name="Rectangle 17"/>
            <p:cNvSpPr/>
            <p:nvPr/>
          </p:nvSpPr>
          <p:spPr>
            <a:xfrm>
              <a:off x="4191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9" name="Rectangle 18"/>
            <p:cNvSpPr/>
            <p:nvPr/>
          </p:nvSpPr>
          <p:spPr>
            <a:xfrm>
              <a:off x="4267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0" name="Rectangle 19"/>
            <p:cNvSpPr/>
            <p:nvPr/>
          </p:nvSpPr>
          <p:spPr>
            <a:xfrm>
              <a:off x="4343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1" name="Rectangle 20"/>
            <p:cNvSpPr/>
            <p:nvPr/>
          </p:nvSpPr>
          <p:spPr>
            <a:xfrm>
              <a:off x="4419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2" name="Rectangle 21"/>
            <p:cNvSpPr/>
            <p:nvPr/>
          </p:nvSpPr>
          <p:spPr>
            <a:xfrm>
              <a:off x="4495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3" name="Rectangle 22"/>
            <p:cNvSpPr/>
            <p:nvPr/>
          </p:nvSpPr>
          <p:spPr>
            <a:xfrm>
              <a:off x="4572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4" name="Rectangle 23"/>
            <p:cNvSpPr/>
            <p:nvPr/>
          </p:nvSpPr>
          <p:spPr>
            <a:xfrm>
              <a:off x="4648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5" name="Rectangle 24"/>
            <p:cNvSpPr/>
            <p:nvPr/>
          </p:nvSpPr>
          <p:spPr>
            <a:xfrm>
              <a:off x="4724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6" name="Rectangle 25"/>
            <p:cNvSpPr/>
            <p:nvPr/>
          </p:nvSpPr>
          <p:spPr>
            <a:xfrm>
              <a:off x="4800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7" name="Rectangle 26"/>
            <p:cNvSpPr/>
            <p:nvPr/>
          </p:nvSpPr>
          <p:spPr>
            <a:xfrm>
              <a:off x="4876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8" name="Rectangle 27"/>
            <p:cNvSpPr/>
            <p:nvPr/>
          </p:nvSpPr>
          <p:spPr>
            <a:xfrm>
              <a:off x="4953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sp>
        <p:nvSpPr>
          <p:cNvPr id="29" name="Rectangle 28"/>
          <p:cNvSpPr/>
          <p:nvPr/>
        </p:nvSpPr>
        <p:spPr>
          <a:xfrm>
            <a:off x="5429252" y="5997267"/>
            <a:ext cx="1028699"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Packet i+2</a:t>
            </a:r>
          </a:p>
        </p:txBody>
      </p:sp>
      <p:grpSp>
        <p:nvGrpSpPr>
          <p:cNvPr id="30" name="Group 29"/>
          <p:cNvGrpSpPr/>
          <p:nvPr/>
        </p:nvGrpSpPr>
        <p:grpSpPr>
          <a:xfrm>
            <a:off x="4572001" y="5997267"/>
            <a:ext cx="857250" cy="228600"/>
            <a:chOff x="6172200" y="2514600"/>
            <a:chExt cx="1143000" cy="304800"/>
          </a:xfrm>
        </p:grpSpPr>
        <p:sp>
          <p:nvSpPr>
            <p:cNvPr id="31" name="Rectangle 30"/>
            <p:cNvSpPr/>
            <p:nvPr/>
          </p:nvSpPr>
          <p:spPr>
            <a:xfrm>
              <a:off x="7162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nvGrpSpPr>
            <p:cNvPr id="32" name="Group 11"/>
            <p:cNvGrpSpPr/>
            <p:nvPr/>
          </p:nvGrpSpPr>
          <p:grpSpPr>
            <a:xfrm>
              <a:off x="6172200" y="2514600"/>
              <a:ext cx="1143000" cy="304800"/>
              <a:chOff x="6172200" y="2971800"/>
              <a:chExt cx="1143000" cy="304800"/>
            </a:xfrm>
          </p:grpSpPr>
          <p:grpSp>
            <p:nvGrpSpPr>
              <p:cNvPr id="33" name="Group 48"/>
              <p:cNvGrpSpPr/>
              <p:nvPr/>
            </p:nvGrpSpPr>
            <p:grpSpPr>
              <a:xfrm>
                <a:off x="6172200" y="2971800"/>
                <a:ext cx="914400" cy="304800"/>
                <a:chOff x="4114800" y="2514600"/>
                <a:chExt cx="914400" cy="304800"/>
              </a:xfrm>
            </p:grpSpPr>
            <p:sp>
              <p:nvSpPr>
                <p:cNvPr id="36" name="Rectangle 35"/>
                <p:cNvSpPr/>
                <p:nvPr/>
              </p:nvSpPr>
              <p:spPr>
                <a:xfrm>
                  <a:off x="4114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7" name="Rectangle 36"/>
                <p:cNvSpPr/>
                <p:nvPr/>
              </p:nvSpPr>
              <p:spPr>
                <a:xfrm>
                  <a:off x="4191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8" name="Rectangle 37"/>
                <p:cNvSpPr/>
                <p:nvPr/>
              </p:nvSpPr>
              <p:spPr>
                <a:xfrm>
                  <a:off x="4267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9" name="Rectangle 38"/>
                <p:cNvSpPr/>
                <p:nvPr/>
              </p:nvSpPr>
              <p:spPr>
                <a:xfrm>
                  <a:off x="4343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0" name="Rectangle 39"/>
                <p:cNvSpPr/>
                <p:nvPr/>
              </p:nvSpPr>
              <p:spPr>
                <a:xfrm>
                  <a:off x="4419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1" name="Rectangle 40"/>
                <p:cNvSpPr/>
                <p:nvPr/>
              </p:nvSpPr>
              <p:spPr>
                <a:xfrm>
                  <a:off x="4495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2" name="Rectangle 41"/>
                <p:cNvSpPr/>
                <p:nvPr/>
              </p:nvSpPr>
              <p:spPr>
                <a:xfrm>
                  <a:off x="4572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3" name="Rectangle 42"/>
                <p:cNvSpPr/>
                <p:nvPr/>
              </p:nvSpPr>
              <p:spPr>
                <a:xfrm>
                  <a:off x="46482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4" name="Rectangle 43"/>
                <p:cNvSpPr/>
                <p:nvPr/>
              </p:nvSpPr>
              <p:spPr>
                <a:xfrm>
                  <a:off x="47244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1" name="Rectangle 50"/>
                <p:cNvSpPr/>
                <p:nvPr/>
              </p:nvSpPr>
              <p:spPr>
                <a:xfrm>
                  <a:off x="48006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2" name="Rectangle 51"/>
                <p:cNvSpPr/>
                <p:nvPr/>
              </p:nvSpPr>
              <p:spPr>
                <a:xfrm>
                  <a:off x="48768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3" name="Rectangle 52"/>
                <p:cNvSpPr/>
                <p:nvPr/>
              </p:nvSpPr>
              <p:spPr>
                <a:xfrm>
                  <a:off x="4953000" y="25146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sp>
            <p:nvSpPr>
              <p:cNvPr id="34" name="Rectangle 33"/>
              <p:cNvSpPr/>
              <p:nvPr/>
            </p:nvSpPr>
            <p:spPr>
              <a:xfrm>
                <a:off x="7239000" y="29718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5" name="Rectangle 34"/>
              <p:cNvSpPr/>
              <p:nvPr/>
            </p:nvSpPr>
            <p:spPr>
              <a:xfrm>
                <a:off x="7086600" y="2971800"/>
                <a:ext cx="762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grpSp>
      </p:grpSp>
      <p:sp>
        <p:nvSpPr>
          <p:cNvPr id="54" name="Donut 53"/>
          <p:cNvSpPr/>
          <p:nvPr/>
        </p:nvSpPr>
        <p:spPr>
          <a:xfrm>
            <a:off x="4457701" y="5882967"/>
            <a:ext cx="1057275" cy="457200"/>
          </a:xfrm>
          <a:prstGeom prst="donut">
            <a:avLst>
              <a:gd name="adj" fmla="val 396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schemeClr val="tx1"/>
              </a:solidFill>
            </a:endParaRPr>
          </a:p>
        </p:txBody>
      </p:sp>
      <p:sp>
        <p:nvSpPr>
          <p:cNvPr id="55" name="Donut 54"/>
          <p:cNvSpPr/>
          <p:nvPr/>
        </p:nvSpPr>
        <p:spPr>
          <a:xfrm>
            <a:off x="2743201" y="5882967"/>
            <a:ext cx="914400" cy="457200"/>
          </a:xfrm>
          <a:prstGeom prst="donut">
            <a:avLst>
              <a:gd name="adj" fmla="val 396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schemeClr val="tx1"/>
              </a:solidFill>
            </a:endParaRPr>
          </a:p>
        </p:txBody>
      </p:sp>
      <p:sp>
        <p:nvSpPr>
          <p:cNvPr id="56" name="Title 1"/>
          <p:cNvSpPr txBox="1">
            <a:spLocks/>
          </p:cNvSpPr>
          <p:nvPr/>
        </p:nvSpPr>
        <p:spPr>
          <a:xfrm>
            <a:off x="0" y="-15648"/>
            <a:ext cx="7874000" cy="683305"/>
          </a:xfrm>
          <a:prstGeom prst="rect">
            <a:avLst/>
          </a:prstGeom>
          <a:solidFill>
            <a:srgbClr val="B41B1D"/>
          </a:solidFill>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High Performance Networks</a:t>
            </a:r>
            <a:endParaRPr lang="en-US" dirty="0"/>
          </a:p>
        </p:txBody>
      </p:sp>
      <p:grpSp>
        <p:nvGrpSpPr>
          <p:cNvPr id="57" name="Group 63"/>
          <p:cNvGrpSpPr/>
          <p:nvPr/>
        </p:nvGrpSpPr>
        <p:grpSpPr>
          <a:xfrm>
            <a:off x="7874000" y="2936198"/>
            <a:ext cx="1143000" cy="1657350"/>
            <a:chOff x="304800" y="1600200"/>
            <a:chExt cx="1524000" cy="2209800"/>
          </a:xfrm>
        </p:grpSpPr>
        <p:sp>
          <p:nvSpPr>
            <p:cNvPr id="58" name="Rectangle 57"/>
            <p:cNvSpPr/>
            <p:nvPr/>
          </p:nvSpPr>
          <p:spPr>
            <a:xfrm>
              <a:off x="304800" y="1600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Application</a:t>
              </a:r>
            </a:p>
          </p:txBody>
        </p:sp>
        <p:sp>
          <p:nvSpPr>
            <p:cNvPr id="59" name="Rectangle 58"/>
            <p:cNvSpPr/>
            <p:nvPr/>
          </p:nvSpPr>
          <p:spPr>
            <a:xfrm>
              <a:off x="304800" y="20574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Transport</a:t>
              </a:r>
            </a:p>
          </p:txBody>
        </p:sp>
        <p:sp>
          <p:nvSpPr>
            <p:cNvPr id="60" name="Rectangle 59"/>
            <p:cNvSpPr/>
            <p:nvPr/>
          </p:nvSpPr>
          <p:spPr>
            <a:xfrm>
              <a:off x="304800" y="25146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Network</a:t>
              </a:r>
            </a:p>
          </p:txBody>
        </p:sp>
        <p:sp>
          <p:nvSpPr>
            <p:cNvPr id="61" name="Rectangle 60"/>
            <p:cNvSpPr/>
            <p:nvPr/>
          </p:nvSpPr>
          <p:spPr>
            <a:xfrm>
              <a:off x="304800" y="29718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Data Link</a:t>
              </a:r>
            </a:p>
          </p:txBody>
        </p:sp>
        <p:sp>
          <p:nvSpPr>
            <p:cNvPr id="62" name="Rectangle 61"/>
            <p:cNvSpPr/>
            <p:nvPr/>
          </p:nvSpPr>
          <p:spPr>
            <a:xfrm>
              <a:off x="304800" y="3429000"/>
              <a:ext cx="1524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350" dirty="0"/>
                <a:t>Physical</a:t>
              </a:r>
            </a:p>
          </p:txBody>
        </p:sp>
      </p:grpSp>
    </p:spTree>
    <p:extLst>
      <p:ext uri="{BB962C8B-B14F-4D97-AF65-F5344CB8AC3E}">
        <p14:creationId xmlns:p14="http://schemas.microsoft.com/office/powerpoint/2010/main" val="464348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703"/>
            <a:ext cx="8229600" cy="2841214"/>
          </a:xfrm>
        </p:spPr>
        <p:txBody>
          <a:bodyPr>
            <a:noAutofit/>
          </a:bodyPr>
          <a:lstStyle/>
          <a:p>
            <a:pPr marL="0" indent="0">
              <a:buNone/>
            </a:pPr>
            <a:r>
              <a:rPr lang="en-US" sz="2800" dirty="0"/>
              <a:t>Network Latency Control via Rack-scale </a:t>
            </a:r>
            <a:r>
              <a:rPr lang="en-US" sz="2800" dirty="0" smtClean="0"/>
              <a:t>computing</a:t>
            </a:r>
          </a:p>
          <a:p>
            <a:pPr marL="0" indent="0">
              <a:buNone/>
            </a:pPr>
            <a:endParaRPr lang="en-US" sz="2800" dirty="0" smtClean="0"/>
          </a:p>
          <a:p>
            <a:r>
              <a:rPr lang="en-GB" sz="2400" dirty="0" smtClean="0"/>
              <a:t>Assuming </a:t>
            </a:r>
            <a:r>
              <a:rPr lang="en-GB" sz="2400" dirty="0"/>
              <a:t>synchronized </a:t>
            </a:r>
            <a:r>
              <a:rPr lang="en-GB" sz="2400" dirty="0" smtClean="0"/>
              <a:t>time, schedule every packet</a:t>
            </a:r>
          </a:p>
          <a:p>
            <a:r>
              <a:rPr lang="en-GB" sz="2400" dirty="0" smtClean="0"/>
              <a:t>Every node is allocated a full time slot to a single destination</a:t>
            </a:r>
          </a:p>
          <a:p>
            <a:r>
              <a:rPr lang="en-GB" sz="2400" dirty="0" smtClean="0"/>
              <a:t>No two nodes will be able to communicate with the same destination at the same time</a:t>
            </a:r>
            <a:endParaRPr lang="en-GB" sz="2400" dirty="0"/>
          </a:p>
        </p:txBody>
      </p:sp>
      <p:grpSp>
        <p:nvGrpSpPr>
          <p:cNvPr id="243" name="Group 242"/>
          <p:cNvGrpSpPr/>
          <p:nvPr/>
        </p:nvGrpSpPr>
        <p:grpSpPr>
          <a:xfrm>
            <a:off x="3972613" y="4340729"/>
            <a:ext cx="360000" cy="1798068"/>
            <a:chOff x="2529113" y="4328880"/>
            <a:chExt cx="360000" cy="1798068"/>
          </a:xfrm>
        </p:grpSpPr>
        <p:sp>
          <p:nvSpPr>
            <p:cNvPr id="123" name="Rectangle 122"/>
            <p:cNvSpPr/>
            <p:nvPr/>
          </p:nvSpPr>
          <p:spPr>
            <a:xfrm>
              <a:off x="2529113"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24" name="Rectangle 123"/>
            <p:cNvSpPr/>
            <p:nvPr/>
          </p:nvSpPr>
          <p:spPr>
            <a:xfrm>
              <a:off x="2529113"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25" name="Rectangle 124"/>
            <p:cNvSpPr/>
            <p:nvPr/>
          </p:nvSpPr>
          <p:spPr>
            <a:xfrm>
              <a:off x="2529113"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26" name="Rectangle 125"/>
            <p:cNvSpPr/>
            <p:nvPr/>
          </p:nvSpPr>
          <p:spPr>
            <a:xfrm>
              <a:off x="2529113"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30" name="Rectangle 129"/>
            <p:cNvSpPr/>
            <p:nvPr/>
          </p:nvSpPr>
          <p:spPr>
            <a:xfrm>
              <a:off x="2529113"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grpSp>
      <p:grpSp>
        <p:nvGrpSpPr>
          <p:cNvPr id="242" name="Group 241"/>
          <p:cNvGrpSpPr/>
          <p:nvPr/>
        </p:nvGrpSpPr>
        <p:grpSpPr>
          <a:xfrm>
            <a:off x="4332613" y="4340729"/>
            <a:ext cx="360000" cy="1798068"/>
            <a:chOff x="2889113" y="4328880"/>
            <a:chExt cx="360000" cy="1798068"/>
          </a:xfrm>
        </p:grpSpPr>
        <p:sp>
          <p:nvSpPr>
            <p:cNvPr id="134" name="Rectangle 133"/>
            <p:cNvSpPr/>
            <p:nvPr/>
          </p:nvSpPr>
          <p:spPr>
            <a:xfrm>
              <a:off x="2889113"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35" name="Rectangle 134"/>
            <p:cNvSpPr/>
            <p:nvPr/>
          </p:nvSpPr>
          <p:spPr>
            <a:xfrm>
              <a:off x="2889113"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36" name="Rectangle 135"/>
            <p:cNvSpPr/>
            <p:nvPr/>
          </p:nvSpPr>
          <p:spPr>
            <a:xfrm>
              <a:off x="2889113"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37" name="Rectangle 136"/>
            <p:cNvSpPr/>
            <p:nvPr/>
          </p:nvSpPr>
          <p:spPr>
            <a:xfrm>
              <a:off x="2889113"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41" name="Rectangle 140"/>
            <p:cNvSpPr/>
            <p:nvPr/>
          </p:nvSpPr>
          <p:spPr>
            <a:xfrm>
              <a:off x="2889113"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grpSp>
      <p:grpSp>
        <p:nvGrpSpPr>
          <p:cNvPr id="241" name="Group 240"/>
          <p:cNvGrpSpPr/>
          <p:nvPr/>
        </p:nvGrpSpPr>
        <p:grpSpPr>
          <a:xfrm>
            <a:off x="4693410" y="4340729"/>
            <a:ext cx="360000" cy="1798068"/>
            <a:chOff x="3249910" y="4328880"/>
            <a:chExt cx="360000" cy="1798068"/>
          </a:xfrm>
        </p:grpSpPr>
        <p:sp>
          <p:nvSpPr>
            <p:cNvPr id="145" name="Rectangle 144"/>
            <p:cNvSpPr/>
            <p:nvPr/>
          </p:nvSpPr>
          <p:spPr>
            <a:xfrm>
              <a:off x="3249910"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46" name="Rectangle 145"/>
            <p:cNvSpPr/>
            <p:nvPr/>
          </p:nvSpPr>
          <p:spPr>
            <a:xfrm>
              <a:off x="3249910"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47" name="Rectangle 146"/>
            <p:cNvSpPr/>
            <p:nvPr/>
          </p:nvSpPr>
          <p:spPr>
            <a:xfrm>
              <a:off x="3249910"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48" name="Rectangle 147"/>
            <p:cNvSpPr/>
            <p:nvPr/>
          </p:nvSpPr>
          <p:spPr>
            <a:xfrm>
              <a:off x="3249910"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52" name="Rectangle 151"/>
            <p:cNvSpPr/>
            <p:nvPr/>
          </p:nvSpPr>
          <p:spPr>
            <a:xfrm>
              <a:off x="3249910"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grpSp>
      <p:grpSp>
        <p:nvGrpSpPr>
          <p:cNvPr id="240" name="Group 239"/>
          <p:cNvGrpSpPr/>
          <p:nvPr/>
        </p:nvGrpSpPr>
        <p:grpSpPr>
          <a:xfrm>
            <a:off x="5053410" y="4340729"/>
            <a:ext cx="360000" cy="1798068"/>
            <a:chOff x="3609910" y="4328880"/>
            <a:chExt cx="360000" cy="1798068"/>
          </a:xfrm>
        </p:grpSpPr>
        <p:sp>
          <p:nvSpPr>
            <p:cNvPr id="156" name="Rectangle 155"/>
            <p:cNvSpPr/>
            <p:nvPr/>
          </p:nvSpPr>
          <p:spPr>
            <a:xfrm>
              <a:off x="3609910"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57" name="Rectangle 156"/>
            <p:cNvSpPr/>
            <p:nvPr/>
          </p:nvSpPr>
          <p:spPr>
            <a:xfrm>
              <a:off x="3609910"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58" name="Rectangle 157"/>
            <p:cNvSpPr/>
            <p:nvPr/>
          </p:nvSpPr>
          <p:spPr>
            <a:xfrm>
              <a:off x="3609910"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59" name="Rectangle 158"/>
            <p:cNvSpPr/>
            <p:nvPr/>
          </p:nvSpPr>
          <p:spPr>
            <a:xfrm>
              <a:off x="3609910"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63" name="Rectangle 162"/>
            <p:cNvSpPr/>
            <p:nvPr/>
          </p:nvSpPr>
          <p:spPr>
            <a:xfrm>
              <a:off x="3609910"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grpSp>
      <p:sp>
        <p:nvSpPr>
          <p:cNvPr id="221" name="TextBox 220"/>
          <p:cNvSpPr txBox="1"/>
          <p:nvPr/>
        </p:nvSpPr>
        <p:spPr>
          <a:xfrm>
            <a:off x="2923267" y="4331397"/>
            <a:ext cx="862737" cy="369332"/>
          </a:xfrm>
          <a:prstGeom prst="rect">
            <a:avLst/>
          </a:prstGeom>
          <a:noFill/>
        </p:spPr>
        <p:txBody>
          <a:bodyPr wrap="none" rtlCol="0">
            <a:spAutoFit/>
          </a:bodyPr>
          <a:lstStyle/>
          <a:p>
            <a:r>
              <a:rPr lang="en-GB" dirty="0" smtClean="0">
                <a:latin typeface="Garamond" panose="02020404030301010803" pitchFamily="18" charset="0"/>
              </a:rPr>
              <a:t>Node 1</a:t>
            </a:r>
            <a:endParaRPr lang="en-GB" dirty="0">
              <a:latin typeface="Garamond" panose="02020404030301010803" pitchFamily="18" charset="0"/>
            </a:endParaRPr>
          </a:p>
        </p:txBody>
      </p:sp>
      <p:sp>
        <p:nvSpPr>
          <p:cNvPr id="222" name="TextBox 221"/>
          <p:cNvSpPr txBox="1"/>
          <p:nvPr/>
        </p:nvSpPr>
        <p:spPr>
          <a:xfrm>
            <a:off x="2918038" y="4691397"/>
            <a:ext cx="862737" cy="369332"/>
          </a:xfrm>
          <a:prstGeom prst="rect">
            <a:avLst/>
          </a:prstGeom>
          <a:noFill/>
        </p:spPr>
        <p:txBody>
          <a:bodyPr wrap="none" rtlCol="0">
            <a:spAutoFit/>
          </a:bodyPr>
          <a:lstStyle/>
          <a:p>
            <a:r>
              <a:rPr lang="en-GB" dirty="0" smtClean="0">
                <a:latin typeface="Garamond" panose="02020404030301010803" pitchFamily="18" charset="0"/>
              </a:rPr>
              <a:t>Node 2</a:t>
            </a:r>
            <a:endParaRPr lang="en-GB" dirty="0">
              <a:latin typeface="Garamond" panose="02020404030301010803" pitchFamily="18" charset="0"/>
            </a:endParaRPr>
          </a:p>
        </p:txBody>
      </p:sp>
      <p:sp>
        <p:nvSpPr>
          <p:cNvPr id="223" name="TextBox 222"/>
          <p:cNvSpPr txBox="1"/>
          <p:nvPr/>
        </p:nvSpPr>
        <p:spPr>
          <a:xfrm>
            <a:off x="2923267" y="5048835"/>
            <a:ext cx="862737" cy="369332"/>
          </a:xfrm>
          <a:prstGeom prst="rect">
            <a:avLst/>
          </a:prstGeom>
          <a:noFill/>
        </p:spPr>
        <p:txBody>
          <a:bodyPr wrap="none" rtlCol="0">
            <a:spAutoFit/>
          </a:bodyPr>
          <a:lstStyle/>
          <a:p>
            <a:r>
              <a:rPr lang="en-GB" dirty="0" smtClean="0">
                <a:latin typeface="Garamond" panose="02020404030301010803" pitchFamily="18" charset="0"/>
              </a:rPr>
              <a:t>Node 3</a:t>
            </a:r>
            <a:endParaRPr lang="en-GB" dirty="0">
              <a:latin typeface="Garamond" panose="02020404030301010803" pitchFamily="18" charset="0"/>
            </a:endParaRPr>
          </a:p>
        </p:txBody>
      </p:sp>
      <p:sp>
        <p:nvSpPr>
          <p:cNvPr id="224" name="TextBox 223"/>
          <p:cNvSpPr txBox="1"/>
          <p:nvPr/>
        </p:nvSpPr>
        <p:spPr>
          <a:xfrm>
            <a:off x="2925713" y="5420729"/>
            <a:ext cx="862737" cy="369332"/>
          </a:xfrm>
          <a:prstGeom prst="rect">
            <a:avLst/>
          </a:prstGeom>
          <a:noFill/>
        </p:spPr>
        <p:txBody>
          <a:bodyPr wrap="none" rtlCol="0">
            <a:spAutoFit/>
          </a:bodyPr>
          <a:lstStyle/>
          <a:p>
            <a:r>
              <a:rPr lang="en-GB" dirty="0" smtClean="0">
                <a:latin typeface="Garamond" panose="02020404030301010803" pitchFamily="18" charset="0"/>
              </a:rPr>
              <a:t>Node 4</a:t>
            </a:r>
            <a:endParaRPr lang="en-GB" dirty="0">
              <a:latin typeface="Garamond" panose="02020404030301010803" pitchFamily="18" charset="0"/>
            </a:endParaRPr>
          </a:p>
        </p:txBody>
      </p:sp>
      <p:sp>
        <p:nvSpPr>
          <p:cNvPr id="225" name="TextBox 224"/>
          <p:cNvSpPr txBox="1"/>
          <p:nvPr/>
        </p:nvSpPr>
        <p:spPr>
          <a:xfrm>
            <a:off x="2933049" y="5819213"/>
            <a:ext cx="862737" cy="369332"/>
          </a:xfrm>
          <a:prstGeom prst="rect">
            <a:avLst/>
          </a:prstGeom>
          <a:noFill/>
        </p:spPr>
        <p:txBody>
          <a:bodyPr wrap="none" rtlCol="0">
            <a:spAutoFit/>
          </a:bodyPr>
          <a:lstStyle/>
          <a:p>
            <a:r>
              <a:rPr lang="en-GB" dirty="0" smtClean="0">
                <a:latin typeface="Garamond" panose="02020404030301010803" pitchFamily="18" charset="0"/>
              </a:rPr>
              <a:t>Node 5</a:t>
            </a:r>
            <a:endParaRPr lang="en-GB" dirty="0">
              <a:latin typeface="Garamond" panose="02020404030301010803" pitchFamily="18" charset="0"/>
            </a:endParaRPr>
          </a:p>
        </p:txBody>
      </p:sp>
      <p:sp>
        <p:nvSpPr>
          <p:cNvPr id="231" name="TextBox 230"/>
          <p:cNvSpPr txBox="1"/>
          <p:nvPr/>
        </p:nvSpPr>
        <p:spPr>
          <a:xfrm>
            <a:off x="4005778" y="3918775"/>
            <a:ext cx="293670" cy="369332"/>
          </a:xfrm>
          <a:prstGeom prst="rect">
            <a:avLst/>
          </a:prstGeom>
          <a:noFill/>
        </p:spPr>
        <p:txBody>
          <a:bodyPr wrap="none" rtlCol="0">
            <a:spAutoFit/>
          </a:bodyPr>
          <a:lstStyle/>
          <a:p>
            <a:r>
              <a:rPr lang="en-GB" dirty="0" smtClean="0">
                <a:latin typeface="Garamond" panose="02020404030301010803" pitchFamily="18" charset="0"/>
              </a:rPr>
              <a:t>1</a:t>
            </a:r>
            <a:endParaRPr lang="en-GB" dirty="0">
              <a:latin typeface="Garamond" panose="02020404030301010803" pitchFamily="18" charset="0"/>
            </a:endParaRPr>
          </a:p>
        </p:txBody>
      </p:sp>
      <p:sp>
        <p:nvSpPr>
          <p:cNvPr id="232" name="TextBox 231"/>
          <p:cNvSpPr txBox="1"/>
          <p:nvPr/>
        </p:nvSpPr>
        <p:spPr>
          <a:xfrm>
            <a:off x="4361538" y="3909917"/>
            <a:ext cx="293670" cy="369332"/>
          </a:xfrm>
          <a:prstGeom prst="rect">
            <a:avLst/>
          </a:prstGeom>
          <a:noFill/>
        </p:spPr>
        <p:txBody>
          <a:bodyPr wrap="none" rtlCol="0">
            <a:spAutoFit/>
          </a:bodyPr>
          <a:lstStyle/>
          <a:p>
            <a:r>
              <a:rPr lang="en-GB" dirty="0" smtClean="0">
                <a:latin typeface="Garamond" panose="02020404030301010803" pitchFamily="18" charset="0"/>
              </a:rPr>
              <a:t>2</a:t>
            </a:r>
            <a:endParaRPr lang="en-GB" dirty="0">
              <a:latin typeface="Garamond" panose="02020404030301010803" pitchFamily="18" charset="0"/>
            </a:endParaRPr>
          </a:p>
        </p:txBody>
      </p:sp>
      <p:sp>
        <p:nvSpPr>
          <p:cNvPr id="233" name="TextBox 232"/>
          <p:cNvSpPr txBox="1"/>
          <p:nvPr/>
        </p:nvSpPr>
        <p:spPr>
          <a:xfrm>
            <a:off x="4717298" y="3918775"/>
            <a:ext cx="293670" cy="369332"/>
          </a:xfrm>
          <a:prstGeom prst="rect">
            <a:avLst/>
          </a:prstGeom>
          <a:noFill/>
        </p:spPr>
        <p:txBody>
          <a:bodyPr wrap="none" rtlCol="0">
            <a:spAutoFit/>
          </a:bodyPr>
          <a:lstStyle/>
          <a:p>
            <a:r>
              <a:rPr lang="en-GB" dirty="0">
                <a:latin typeface="Garamond" panose="02020404030301010803" pitchFamily="18" charset="0"/>
              </a:rPr>
              <a:t>3</a:t>
            </a:r>
          </a:p>
        </p:txBody>
      </p:sp>
      <p:sp>
        <p:nvSpPr>
          <p:cNvPr id="234" name="TextBox 233"/>
          <p:cNvSpPr txBox="1"/>
          <p:nvPr/>
        </p:nvSpPr>
        <p:spPr>
          <a:xfrm>
            <a:off x="5069907" y="3921135"/>
            <a:ext cx="293670" cy="369332"/>
          </a:xfrm>
          <a:prstGeom prst="rect">
            <a:avLst/>
          </a:prstGeom>
          <a:noFill/>
        </p:spPr>
        <p:txBody>
          <a:bodyPr wrap="none" rtlCol="0">
            <a:spAutoFit/>
          </a:bodyPr>
          <a:lstStyle/>
          <a:p>
            <a:r>
              <a:rPr lang="en-GB" dirty="0" smtClean="0">
                <a:latin typeface="Garamond" panose="02020404030301010803" pitchFamily="18" charset="0"/>
              </a:rPr>
              <a:t>4</a:t>
            </a:r>
            <a:endParaRPr lang="en-GB" dirty="0">
              <a:latin typeface="Garamond" panose="02020404030301010803" pitchFamily="18" charset="0"/>
            </a:endParaRPr>
          </a:p>
        </p:txBody>
      </p:sp>
      <p:sp>
        <p:nvSpPr>
          <p:cNvPr id="4" name="Title 3"/>
          <p:cNvSpPr>
            <a:spLocks noGrp="1"/>
          </p:cNvSpPr>
          <p:nvPr>
            <p:ph type="title"/>
          </p:nvPr>
        </p:nvSpPr>
        <p:spPr/>
        <p:txBody>
          <a:bodyPr>
            <a:normAutofit fontScale="90000"/>
          </a:bodyPr>
          <a:lstStyle/>
          <a:p>
            <a:r>
              <a:rPr lang="en-US" dirty="0"/>
              <a:t>High Performance Networks</a:t>
            </a:r>
            <a:endParaRPr lang="en-US" dirty="0"/>
          </a:p>
        </p:txBody>
      </p:sp>
    </p:spTree>
    <p:extLst>
      <p:ext uri="{BB962C8B-B14F-4D97-AF65-F5344CB8AC3E}">
        <p14:creationId xmlns:p14="http://schemas.microsoft.com/office/powerpoint/2010/main" val="7964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1" grpId="0"/>
      <p:bldP spid="222" grpId="0"/>
      <p:bldP spid="223" grpId="0"/>
      <p:bldP spid="224" grpId="0"/>
      <p:bldP spid="225" grpId="0"/>
      <p:bldP spid="231" grpId="0"/>
      <p:bldP spid="232" grpId="0"/>
      <p:bldP spid="233" grpId="0"/>
      <p:bldP spid="2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5763"/>
            <a:ext cx="8814216" cy="3383849"/>
          </a:xfrm>
        </p:spPr>
        <p:txBody>
          <a:bodyPr>
            <a:noAutofit/>
          </a:bodyPr>
          <a:lstStyle/>
          <a:p>
            <a:pPr marL="0" indent="0">
              <a:buNone/>
            </a:pPr>
            <a:r>
              <a:rPr lang="en-US" sz="2800" dirty="0"/>
              <a:t>Network Latency Control via Rack-scale </a:t>
            </a:r>
            <a:r>
              <a:rPr lang="en-US" sz="2800" dirty="0" smtClean="0"/>
              <a:t>computing</a:t>
            </a:r>
          </a:p>
          <a:p>
            <a:pPr marL="0" indent="0">
              <a:buNone/>
            </a:pPr>
            <a:endParaRPr lang="en-GB" sz="2400" dirty="0" smtClean="0"/>
          </a:p>
          <a:p>
            <a:pPr marL="0" indent="0">
              <a:buNone/>
            </a:pPr>
            <a:r>
              <a:rPr lang="en-GB" sz="2400" dirty="0" smtClean="0"/>
              <a:t>Benefits</a:t>
            </a:r>
            <a:endParaRPr lang="en-GB" sz="2400" dirty="0" smtClean="0"/>
          </a:p>
          <a:p>
            <a:r>
              <a:rPr lang="en-GB" sz="2400" dirty="0" smtClean="0"/>
              <a:t>No network contention</a:t>
            </a:r>
          </a:p>
          <a:p>
            <a:r>
              <a:rPr lang="en-GB" sz="2400" dirty="0" smtClean="0"/>
              <a:t>Full bisection bandwidth</a:t>
            </a:r>
          </a:p>
          <a:p>
            <a:pPr lvl="1"/>
            <a:r>
              <a:rPr lang="en-GB" sz="2000" dirty="0" smtClean="0"/>
              <a:t>Direct connect topology</a:t>
            </a:r>
          </a:p>
          <a:p>
            <a:pPr lvl="1"/>
            <a:r>
              <a:rPr lang="en-GB" sz="2000" dirty="0" smtClean="0"/>
              <a:t>Route through one random intermediate node</a:t>
            </a:r>
          </a:p>
          <a:p>
            <a:r>
              <a:rPr lang="en-GB" sz="2400" dirty="0" smtClean="0"/>
              <a:t>Bounded latency</a:t>
            </a:r>
          </a:p>
          <a:p>
            <a:r>
              <a:rPr lang="en-GB" sz="2400" dirty="0" smtClean="0"/>
              <a:t>Low power</a:t>
            </a:r>
          </a:p>
          <a:p>
            <a:pPr marL="0" indent="0">
              <a:buNone/>
            </a:pPr>
            <a:endParaRPr lang="en-GB" sz="2400" dirty="0" smtClean="0"/>
          </a:p>
        </p:txBody>
      </p:sp>
      <p:grpSp>
        <p:nvGrpSpPr>
          <p:cNvPr id="243" name="Group 242"/>
          <p:cNvGrpSpPr/>
          <p:nvPr/>
        </p:nvGrpSpPr>
        <p:grpSpPr>
          <a:xfrm>
            <a:off x="3972613" y="4340729"/>
            <a:ext cx="360000" cy="1798068"/>
            <a:chOff x="2529113" y="4328880"/>
            <a:chExt cx="360000" cy="1798068"/>
          </a:xfrm>
        </p:grpSpPr>
        <p:sp>
          <p:nvSpPr>
            <p:cNvPr id="123" name="Rectangle 122"/>
            <p:cNvSpPr/>
            <p:nvPr/>
          </p:nvSpPr>
          <p:spPr>
            <a:xfrm>
              <a:off x="2529113"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24" name="Rectangle 123"/>
            <p:cNvSpPr/>
            <p:nvPr/>
          </p:nvSpPr>
          <p:spPr>
            <a:xfrm>
              <a:off x="2529113"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25" name="Rectangle 124"/>
            <p:cNvSpPr/>
            <p:nvPr/>
          </p:nvSpPr>
          <p:spPr>
            <a:xfrm>
              <a:off x="2529113"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26" name="Rectangle 125"/>
            <p:cNvSpPr/>
            <p:nvPr/>
          </p:nvSpPr>
          <p:spPr>
            <a:xfrm>
              <a:off x="2529113"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30" name="Rectangle 129"/>
            <p:cNvSpPr/>
            <p:nvPr/>
          </p:nvSpPr>
          <p:spPr>
            <a:xfrm>
              <a:off x="2529113"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grpSp>
      <p:grpSp>
        <p:nvGrpSpPr>
          <p:cNvPr id="242" name="Group 241"/>
          <p:cNvGrpSpPr/>
          <p:nvPr/>
        </p:nvGrpSpPr>
        <p:grpSpPr>
          <a:xfrm>
            <a:off x="4332613" y="4340729"/>
            <a:ext cx="360000" cy="1798068"/>
            <a:chOff x="2889113" y="4328880"/>
            <a:chExt cx="360000" cy="1798068"/>
          </a:xfrm>
        </p:grpSpPr>
        <p:sp>
          <p:nvSpPr>
            <p:cNvPr id="134" name="Rectangle 133"/>
            <p:cNvSpPr/>
            <p:nvPr/>
          </p:nvSpPr>
          <p:spPr>
            <a:xfrm>
              <a:off x="2889113"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35" name="Rectangle 134"/>
            <p:cNvSpPr/>
            <p:nvPr/>
          </p:nvSpPr>
          <p:spPr>
            <a:xfrm>
              <a:off x="2889113"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36" name="Rectangle 135"/>
            <p:cNvSpPr/>
            <p:nvPr/>
          </p:nvSpPr>
          <p:spPr>
            <a:xfrm>
              <a:off x="2889113"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37" name="Rectangle 136"/>
            <p:cNvSpPr/>
            <p:nvPr/>
          </p:nvSpPr>
          <p:spPr>
            <a:xfrm>
              <a:off x="2889113"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41" name="Rectangle 140"/>
            <p:cNvSpPr/>
            <p:nvPr/>
          </p:nvSpPr>
          <p:spPr>
            <a:xfrm>
              <a:off x="2889113"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grpSp>
      <p:grpSp>
        <p:nvGrpSpPr>
          <p:cNvPr id="241" name="Group 240"/>
          <p:cNvGrpSpPr/>
          <p:nvPr/>
        </p:nvGrpSpPr>
        <p:grpSpPr>
          <a:xfrm>
            <a:off x="4693410" y="4340729"/>
            <a:ext cx="360000" cy="1798068"/>
            <a:chOff x="3249910" y="4328880"/>
            <a:chExt cx="360000" cy="1798068"/>
          </a:xfrm>
        </p:grpSpPr>
        <p:sp>
          <p:nvSpPr>
            <p:cNvPr id="145" name="Rectangle 144"/>
            <p:cNvSpPr/>
            <p:nvPr/>
          </p:nvSpPr>
          <p:spPr>
            <a:xfrm>
              <a:off x="3249910"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sp>
          <p:nvSpPr>
            <p:cNvPr id="146" name="Rectangle 145"/>
            <p:cNvSpPr/>
            <p:nvPr/>
          </p:nvSpPr>
          <p:spPr>
            <a:xfrm>
              <a:off x="3249910"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47" name="Rectangle 146"/>
            <p:cNvSpPr/>
            <p:nvPr/>
          </p:nvSpPr>
          <p:spPr>
            <a:xfrm>
              <a:off x="3249910"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48" name="Rectangle 147"/>
            <p:cNvSpPr/>
            <p:nvPr/>
          </p:nvSpPr>
          <p:spPr>
            <a:xfrm>
              <a:off x="3249910"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52" name="Rectangle 151"/>
            <p:cNvSpPr/>
            <p:nvPr/>
          </p:nvSpPr>
          <p:spPr>
            <a:xfrm>
              <a:off x="3249910"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grpSp>
      <p:grpSp>
        <p:nvGrpSpPr>
          <p:cNvPr id="240" name="Group 239"/>
          <p:cNvGrpSpPr/>
          <p:nvPr/>
        </p:nvGrpSpPr>
        <p:grpSpPr>
          <a:xfrm>
            <a:off x="5053410" y="4340729"/>
            <a:ext cx="360000" cy="1798068"/>
            <a:chOff x="3609910" y="4328880"/>
            <a:chExt cx="360000" cy="1798068"/>
          </a:xfrm>
        </p:grpSpPr>
        <p:sp>
          <p:nvSpPr>
            <p:cNvPr id="156" name="Rectangle 155"/>
            <p:cNvSpPr/>
            <p:nvPr/>
          </p:nvSpPr>
          <p:spPr>
            <a:xfrm>
              <a:off x="3609910" y="432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5</a:t>
              </a:r>
              <a:endParaRPr lang="en-GB" sz="1400" dirty="0">
                <a:solidFill>
                  <a:schemeClr val="tx1"/>
                </a:solidFill>
                <a:latin typeface="Garamond" panose="02020404030301010803" pitchFamily="18" charset="0"/>
              </a:endParaRPr>
            </a:p>
          </p:txBody>
        </p:sp>
        <p:sp>
          <p:nvSpPr>
            <p:cNvPr id="157" name="Rectangle 156"/>
            <p:cNvSpPr/>
            <p:nvPr/>
          </p:nvSpPr>
          <p:spPr>
            <a:xfrm>
              <a:off x="3609910" y="468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1</a:t>
              </a:r>
              <a:endParaRPr lang="en-GB" sz="1400" dirty="0">
                <a:solidFill>
                  <a:schemeClr val="tx1"/>
                </a:solidFill>
                <a:latin typeface="Garamond" panose="02020404030301010803" pitchFamily="18" charset="0"/>
              </a:endParaRPr>
            </a:p>
          </p:txBody>
        </p:sp>
        <p:sp>
          <p:nvSpPr>
            <p:cNvPr id="158" name="Rectangle 157"/>
            <p:cNvSpPr/>
            <p:nvPr/>
          </p:nvSpPr>
          <p:spPr>
            <a:xfrm>
              <a:off x="3609910" y="5048880"/>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2</a:t>
              </a:r>
              <a:endParaRPr lang="en-GB" sz="1400" dirty="0">
                <a:solidFill>
                  <a:schemeClr val="tx1"/>
                </a:solidFill>
                <a:latin typeface="Garamond" panose="02020404030301010803" pitchFamily="18" charset="0"/>
              </a:endParaRPr>
            </a:p>
          </p:txBody>
        </p:sp>
        <p:sp>
          <p:nvSpPr>
            <p:cNvPr id="159" name="Rectangle 158"/>
            <p:cNvSpPr/>
            <p:nvPr/>
          </p:nvSpPr>
          <p:spPr>
            <a:xfrm>
              <a:off x="3609910" y="540631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3</a:t>
              </a:r>
              <a:endParaRPr lang="en-GB" sz="1400" dirty="0">
                <a:solidFill>
                  <a:schemeClr val="tx1"/>
                </a:solidFill>
                <a:latin typeface="Garamond" panose="02020404030301010803" pitchFamily="18" charset="0"/>
              </a:endParaRPr>
            </a:p>
          </p:txBody>
        </p:sp>
        <p:sp>
          <p:nvSpPr>
            <p:cNvPr id="163" name="Rectangle 162"/>
            <p:cNvSpPr/>
            <p:nvPr/>
          </p:nvSpPr>
          <p:spPr>
            <a:xfrm>
              <a:off x="3609910" y="5766948"/>
              <a:ext cx="360000" cy="360000"/>
            </a:xfrm>
            <a:prstGeom prst="rect">
              <a:avLst/>
            </a:prstGeom>
            <a:noFill/>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smtClean="0">
                  <a:solidFill>
                    <a:schemeClr val="tx1"/>
                  </a:solidFill>
                  <a:latin typeface="Garamond" panose="02020404030301010803" pitchFamily="18" charset="0"/>
                </a:rPr>
                <a:t>4</a:t>
              </a:r>
              <a:endParaRPr lang="en-GB" sz="1400" dirty="0">
                <a:solidFill>
                  <a:schemeClr val="tx1"/>
                </a:solidFill>
                <a:latin typeface="Garamond" panose="02020404030301010803" pitchFamily="18" charset="0"/>
              </a:endParaRPr>
            </a:p>
          </p:txBody>
        </p:sp>
      </p:grpSp>
      <p:sp>
        <p:nvSpPr>
          <p:cNvPr id="221" name="TextBox 220"/>
          <p:cNvSpPr txBox="1"/>
          <p:nvPr/>
        </p:nvSpPr>
        <p:spPr>
          <a:xfrm>
            <a:off x="2923267" y="4331397"/>
            <a:ext cx="862737" cy="369332"/>
          </a:xfrm>
          <a:prstGeom prst="rect">
            <a:avLst/>
          </a:prstGeom>
          <a:noFill/>
        </p:spPr>
        <p:txBody>
          <a:bodyPr wrap="none" rtlCol="0">
            <a:spAutoFit/>
          </a:bodyPr>
          <a:lstStyle/>
          <a:p>
            <a:r>
              <a:rPr lang="en-GB" dirty="0" smtClean="0">
                <a:latin typeface="Garamond" panose="02020404030301010803" pitchFamily="18" charset="0"/>
              </a:rPr>
              <a:t>Node 1</a:t>
            </a:r>
            <a:endParaRPr lang="en-GB" dirty="0">
              <a:latin typeface="Garamond" panose="02020404030301010803" pitchFamily="18" charset="0"/>
            </a:endParaRPr>
          </a:p>
        </p:txBody>
      </p:sp>
      <p:sp>
        <p:nvSpPr>
          <p:cNvPr id="222" name="TextBox 221"/>
          <p:cNvSpPr txBox="1"/>
          <p:nvPr/>
        </p:nvSpPr>
        <p:spPr>
          <a:xfrm>
            <a:off x="2918038" y="4691397"/>
            <a:ext cx="862737" cy="369332"/>
          </a:xfrm>
          <a:prstGeom prst="rect">
            <a:avLst/>
          </a:prstGeom>
          <a:noFill/>
        </p:spPr>
        <p:txBody>
          <a:bodyPr wrap="none" rtlCol="0">
            <a:spAutoFit/>
          </a:bodyPr>
          <a:lstStyle/>
          <a:p>
            <a:r>
              <a:rPr lang="en-GB" dirty="0" smtClean="0">
                <a:latin typeface="Garamond" panose="02020404030301010803" pitchFamily="18" charset="0"/>
              </a:rPr>
              <a:t>Node 2</a:t>
            </a:r>
            <a:endParaRPr lang="en-GB" dirty="0">
              <a:latin typeface="Garamond" panose="02020404030301010803" pitchFamily="18" charset="0"/>
            </a:endParaRPr>
          </a:p>
        </p:txBody>
      </p:sp>
      <p:sp>
        <p:nvSpPr>
          <p:cNvPr id="223" name="TextBox 222"/>
          <p:cNvSpPr txBox="1"/>
          <p:nvPr/>
        </p:nvSpPr>
        <p:spPr>
          <a:xfrm>
            <a:off x="2923267" y="5048835"/>
            <a:ext cx="862737" cy="369332"/>
          </a:xfrm>
          <a:prstGeom prst="rect">
            <a:avLst/>
          </a:prstGeom>
          <a:noFill/>
        </p:spPr>
        <p:txBody>
          <a:bodyPr wrap="none" rtlCol="0">
            <a:spAutoFit/>
          </a:bodyPr>
          <a:lstStyle/>
          <a:p>
            <a:r>
              <a:rPr lang="en-GB" dirty="0" smtClean="0">
                <a:latin typeface="Garamond" panose="02020404030301010803" pitchFamily="18" charset="0"/>
              </a:rPr>
              <a:t>Node 3</a:t>
            </a:r>
            <a:endParaRPr lang="en-GB" dirty="0">
              <a:latin typeface="Garamond" panose="02020404030301010803" pitchFamily="18" charset="0"/>
            </a:endParaRPr>
          </a:p>
        </p:txBody>
      </p:sp>
      <p:sp>
        <p:nvSpPr>
          <p:cNvPr id="224" name="TextBox 223"/>
          <p:cNvSpPr txBox="1"/>
          <p:nvPr/>
        </p:nvSpPr>
        <p:spPr>
          <a:xfrm>
            <a:off x="2925713" y="5420729"/>
            <a:ext cx="862737" cy="369332"/>
          </a:xfrm>
          <a:prstGeom prst="rect">
            <a:avLst/>
          </a:prstGeom>
          <a:noFill/>
        </p:spPr>
        <p:txBody>
          <a:bodyPr wrap="none" rtlCol="0">
            <a:spAutoFit/>
          </a:bodyPr>
          <a:lstStyle/>
          <a:p>
            <a:r>
              <a:rPr lang="en-GB" dirty="0" smtClean="0">
                <a:latin typeface="Garamond" panose="02020404030301010803" pitchFamily="18" charset="0"/>
              </a:rPr>
              <a:t>Node 4</a:t>
            </a:r>
            <a:endParaRPr lang="en-GB" dirty="0">
              <a:latin typeface="Garamond" panose="02020404030301010803" pitchFamily="18" charset="0"/>
            </a:endParaRPr>
          </a:p>
        </p:txBody>
      </p:sp>
      <p:sp>
        <p:nvSpPr>
          <p:cNvPr id="225" name="TextBox 224"/>
          <p:cNvSpPr txBox="1"/>
          <p:nvPr/>
        </p:nvSpPr>
        <p:spPr>
          <a:xfrm>
            <a:off x="2933049" y="5819213"/>
            <a:ext cx="862737" cy="369332"/>
          </a:xfrm>
          <a:prstGeom prst="rect">
            <a:avLst/>
          </a:prstGeom>
          <a:noFill/>
        </p:spPr>
        <p:txBody>
          <a:bodyPr wrap="none" rtlCol="0">
            <a:spAutoFit/>
          </a:bodyPr>
          <a:lstStyle/>
          <a:p>
            <a:r>
              <a:rPr lang="en-GB" dirty="0" smtClean="0">
                <a:latin typeface="Garamond" panose="02020404030301010803" pitchFamily="18" charset="0"/>
              </a:rPr>
              <a:t>Node 5</a:t>
            </a:r>
            <a:endParaRPr lang="en-GB" dirty="0">
              <a:latin typeface="Garamond" panose="02020404030301010803" pitchFamily="18" charset="0"/>
            </a:endParaRPr>
          </a:p>
        </p:txBody>
      </p:sp>
      <p:sp>
        <p:nvSpPr>
          <p:cNvPr id="231" name="TextBox 230"/>
          <p:cNvSpPr txBox="1"/>
          <p:nvPr/>
        </p:nvSpPr>
        <p:spPr>
          <a:xfrm>
            <a:off x="4005778" y="3918775"/>
            <a:ext cx="293670" cy="369332"/>
          </a:xfrm>
          <a:prstGeom prst="rect">
            <a:avLst/>
          </a:prstGeom>
          <a:noFill/>
        </p:spPr>
        <p:txBody>
          <a:bodyPr wrap="none" rtlCol="0">
            <a:spAutoFit/>
          </a:bodyPr>
          <a:lstStyle/>
          <a:p>
            <a:r>
              <a:rPr lang="en-GB" dirty="0" smtClean="0">
                <a:latin typeface="Garamond" panose="02020404030301010803" pitchFamily="18" charset="0"/>
              </a:rPr>
              <a:t>1</a:t>
            </a:r>
            <a:endParaRPr lang="en-GB" dirty="0">
              <a:latin typeface="Garamond" panose="02020404030301010803" pitchFamily="18" charset="0"/>
            </a:endParaRPr>
          </a:p>
        </p:txBody>
      </p:sp>
      <p:sp>
        <p:nvSpPr>
          <p:cNvPr id="232" name="TextBox 231"/>
          <p:cNvSpPr txBox="1"/>
          <p:nvPr/>
        </p:nvSpPr>
        <p:spPr>
          <a:xfrm>
            <a:off x="4361538" y="3909917"/>
            <a:ext cx="293670" cy="369332"/>
          </a:xfrm>
          <a:prstGeom prst="rect">
            <a:avLst/>
          </a:prstGeom>
          <a:noFill/>
        </p:spPr>
        <p:txBody>
          <a:bodyPr wrap="none" rtlCol="0">
            <a:spAutoFit/>
          </a:bodyPr>
          <a:lstStyle/>
          <a:p>
            <a:r>
              <a:rPr lang="en-GB" dirty="0" smtClean="0">
                <a:latin typeface="Garamond" panose="02020404030301010803" pitchFamily="18" charset="0"/>
              </a:rPr>
              <a:t>2</a:t>
            </a:r>
            <a:endParaRPr lang="en-GB" dirty="0">
              <a:latin typeface="Garamond" panose="02020404030301010803" pitchFamily="18" charset="0"/>
            </a:endParaRPr>
          </a:p>
        </p:txBody>
      </p:sp>
      <p:sp>
        <p:nvSpPr>
          <p:cNvPr id="233" name="TextBox 232"/>
          <p:cNvSpPr txBox="1"/>
          <p:nvPr/>
        </p:nvSpPr>
        <p:spPr>
          <a:xfrm>
            <a:off x="4717298" y="3918775"/>
            <a:ext cx="293670" cy="369332"/>
          </a:xfrm>
          <a:prstGeom prst="rect">
            <a:avLst/>
          </a:prstGeom>
          <a:noFill/>
        </p:spPr>
        <p:txBody>
          <a:bodyPr wrap="none" rtlCol="0">
            <a:spAutoFit/>
          </a:bodyPr>
          <a:lstStyle/>
          <a:p>
            <a:r>
              <a:rPr lang="en-GB" dirty="0">
                <a:latin typeface="Garamond" panose="02020404030301010803" pitchFamily="18" charset="0"/>
              </a:rPr>
              <a:t>3</a:t>
            </a:r>
          </a:p>
        </p:txBody>
      </p:sp>
      <p:sp>
        <p:nvSpPr>
          <p:cNvPr id="234" name="TextBox 233"/>
          <p:cNvSpPr txBox="1"/>
          <p:nvPr/>
        </p:nvSpPr>
        <p:spPr>
          <a:xfrm>
            <a:off x="5069907" y="3921135"/>
            <a:ext cx="293670" cy="369332"/>
          </a:xfrm>
          <a:prstGeom prst="rect">
            <a:avLst/>
          </a:prstGeom>
          <a:noFill/>
        </p:spPr>
        <p:txBody>
          <a:bodyPr wrap="none" rtlCol="0">
            <a:spAutoFit/>
          </a:bodyPr>
          <a:lstStyle/>
          <a:p>
            <a:r>
              <a:rPr lang="en-GB" dirty="0" smtClean="0">
                <a:latin typeface="Garamond" panose="02020404030301010803" pitchFamily="18" charset="0"/>
              </a:rPr>
              <a:t>4</a:t>
            </a:r>
            <a:endParaRPr lang="en-GB" dirty="0">
              <a:latin typeface="Garamond" panose="02020404030301010803" pitchFamily="18" charset="0"/>
            </a:endParaRPr>
          </a:p>
        </p:txBody>
      </p:sp>
      <p:sp>
        <p:nvSpPr>
          <p:cNvPr id="4" name="Title 3"/>
          <p:cNvSpPr>
            <a:spLocks noGrp="1"/>
          </p:cNvSpPr>
          <p:nvPr>
            <p:ph type="title"/>
          </p:nvPr>
        </p:nvSpPr>
        <p:spPr/>
        <p:txBody>
          <a:bodyPr>
            <a:normAutofit fontScale="90000"/>
          </a:bodyPr>
          <a:lstStyle/>
          <a:p>
            <a:r>
              <a:rPr lang="en-US" dirty="0"/>
              <a:t>High Performance Networks</a:t>
            </a:r>
            <a:endParaRPr lang="en-US" dirty="0"/>
          </a:p>
        </p:txBody>
      </p:sp>
    </p:spTree>
    <p:extLst>
      <p:ext uri="{BB962C8B-B14F-4D97-AF65-F5344CB8AC3E}">
        <p14:creationId xmlns:p14="http://schemas.microsoft.com/office/powerpoint/2010/main" val="181333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t>Background</a:t>
            </a:r>
            <a:endParaRPr lang="en-US" sz="2800" dirty="0" smtClean="0"/>
          </a:p>
          <a:p>
            <a:r>
              <a:rPr lang="en-US" sz="2800" dirty="0" smtClean="0"/>
              <a:t>Why </a:t>
            </a:r>
            <a:r>
              <a:rPr lang="en-US" sz="2800" dirty="0"/>
              <a:t>take this </a:t>
            </a:r>
            <a:r>
              <a:rPr lang="en-US" sz="2800" dirty="0" smtClean="0"/>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19634183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Storage</a:t>
            </a:r>
            <a:endParaRPr lang="en-US" dirty="0"/>
          </a:p>
        </p:txBody>
      </p:sp>
      <p:sp>
        <p:nvSpPr>
          <p:cNvPr id="3" name="Content Placeholder 2"/>
          <p:cNvSpPr>
            <a:spLocks noGrp="1"/>
          </p:cNvSpPr>
          <p:nvPr>
            <p:ph idx="1"/>
          </p:nvPr>
        </p:nvSpPr>
        <p:spPr/>
        <p:txBody>
          <a:bodyPr>
            <a:normAutofit/>
          </a:bodyPr>
          <a:lstStyle/>
          <a:p>
            <a:r>
              <a:rPr lang="en-US" dirty="0"/>
              <a:t>Large organizations </a:t>
            </a:r>
            <a:r>
              <a:rPr lang="en-US" strike="sngStrike" dirty="0"/>
              <a:t>considering</a:t>
            </a:r>
            <a:r>
              <a:rPr lang="en-US" dirty="0"/>
              <a:t> using the cloud </a:t>
            </a:r>
          </a:p>
          <a:p>
            <a:pPr lvl="1"/>
            <a:r>
              <a:rPr lang="en-US" dirty="0" smtClean="0"/>
              <a:t>New York Times</a:t>
            </a:r>
          </a:p>
          <a:p>
            <a:pPr lvl="1"/>
            <a:r>
              <a:rPr lang="en-US" dirty="0" smtClean="0"/>
              <a:t>Netflix</a:t>
            </a:r>
          </a:p>
          <a:p>
            <a:pPr lvl="1"/>
            <a:r>
              <a:rPr lang="en-US" dirty="0" smtClean="0"/>
              <a:t>Nintendo</a:t>
            </a:r>
          </a:p>
          <a:p>
            <a:pPr lvl="1"/>
            <a:r>
              <a:rPr lang="en-US" dirty="0" smtClean="0">
                <a:solidFill>
                  <a:srgbClr val="FF0000"/>
                </a:solidFill>
              </a:rPr>
              <a:t>Cornell</a:t>
            </a:r>
          </a:p>
          <a:p>
            <a:pPr lvl="1"/>
            <a:r>
              <a:rPr lang="en-US" dirty="0"/>
              <a:t>Library of </a:t>
            </a:r>
            <a:r>
              <a:rPr lang="en-US" dirty="0" smtClean="0"/>
              <a:t>Congress</a:t>
            </a:r>
          </a:p>
          <a:p>
            <a:pPr lvl="1"/>
            <a:endParaRPr lang="en-US" dirty="0"/>
          </a:p>
          <a:p>
            <a:r>
              <a:rPr lang="en-US" dirty="0"/>
              <a:t>The more data you have, the harder it is to move</a:t>
            </a:r>
          </a:p>
          <a:p>
            <a:pPr lvl="1"/>
            <a:r>
              <a:rPr lang="en-US" dirty="0"/>
              <a:t>Switching providers entails paying for bandwidth </a:t>
            </a:r>
            <a:r>
              <a:rPr lang="en-US" i="1" dirty="0"/>
              <a:t>twice</a:t>
            </a:r>
          </a:p>
          <a:p>
            <a:pPr lvl="1"/>
            <a:r>
              <a:rPr lang="en-US" dirty="0"/>
              <a:t>Inhibits opportunistic migration</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106009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High Performance Storage</a:t>
            </a:r>
            <a:endParaRPr lang="en-US" dirty="0"/>
          </a:p>
        </p:txBody>
      </p:sp>
      <p:sp>
        <p:nvSpPr>
          <p:cNvPr id="10" name="Content Placeholder 9"/>
          <p:cNvSpPr>
            <a:spLocks noGrp="1"/>
          </p:cNvSpPr>
          <p:nvPr>
            <p:ph sz="quarter" idx="1"/>
          </p:nvPr>
        </p:nvSpPr>
        <p:spPr/>
        <p:txBody>
          <a:bodyPr/>
          <a:lstStyle/>
          <a:p>
            <a:r>
              <a:rPr lang="en-US" dirty="0" smtClean="0"/>
              <a:t>How hard is it to move a </a:t>
            </a:r>
            <a:r>
              <a:rPr lang="en-US" dirty="0" err="1" smtClean="0"/>
              <a:t>PetaByte</a:t>
            </a:r>
            <a:r>
              <a:rPr lang="en-US" dirty="0" smtClean="0"/>
              <a:t>?</a:t>
            </a:r>
            <a:endParaRPr lang="en-US" dirty="0"/>
          </a:p>
        </p:txBody>
      </p:sp>
      <p:pic>
        <p:nvPicPr>
          <p:cNvPr id="11" name="Picture 10"/>
          <p:cNvPicPr>
            <a:picLocks noChangeAspect="1"/>
          </p:cNvPicPr>
          <p:nvPr/>
        </p:nvPicPr>
        <p:blipFill>
          <a:blip r:embed="rId2"/>
          <a:stretch>
            <a:fillRect/>
          </a:stretch>
        </p:blipFill>
        <p:spPr>
          <a:xfrm>
            <a:off x="753596" y="1588532"/>
            <a:ext cx="8031816" cy="4648200"/>
          </a:xfrm>
          <a:prstGeom prst="rect">
            <a:avLst/>
          </a:prstGeom>
        </p:spPr>
      </p:pic>
      <p:sp>
        <p:nvSpPr>
          <p:cNvPr id="14" name="TextBox 13"/>
          <p:cNvSpPr txBox="1"/>
          <p:nvPr/>
        </p:nvSpPr>
        <p:spPr>
          <a:xfrm>
            <a:off x="5424208" y="6236732"/>
            <a:ext cx="3361204" cy="369332"/>
          </a:xfrm>
          <a:prstGeom prst="rect">
            <a:avLst/>
          </a:prstGeom>
          <a:noFill/>
        </p:spPr>
        <p:txBody>
          <a:bodyPr wrap="none" rtlCol="0">
            <a:spAutoFit/>
          </a:bodyPr>
          <a:lstStyle/>
          <a:p>
            <a:r>
              <a:rPr lang="en-US" dirty="0" smtClean="0"/>
              <a:t>Titan tech boom, randy </a:t>
            </a:r>
            <a:r>
              <a:rPr lang="en-US" dirty="0" err="1" smtClean="0"/>
              <a:t>katz</a:t>
            </a:r>
            <a:r>
              <a:rPr lang="en-US" dirty="0" smtClean="0"/>
              <a:t>, 2008</a:t>
            </a:r>
            <a:endParaRPr lang="en-US" dirty="0"/>
          </a:p>
        </p:txBody>
      </p:sp>
    </p:spTree>
    <p:extLst>
      <p:ext uri="{BB962C8B-B14F-4D97-AF65-F5344CB8AC3E}">
        <p14:creationId xmlns:p14="http://schemas.microsoft.com/office/powerpoint/2010/main" val="2598832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28600" y="3733800"/>
            <a:ext cx="8686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1000" y="3810000"/>
            <a:ext cx="6400800" cy="1905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High Performance Storage</a:t>
            </a:r>
            <a:endParaRPr lang="en-US" dirty="0"/>
          </a:p>
        </p:txBody>
      </p:sp>
      <p:grpSp>
        <p:nvGrpSpPr>
          <p:cNvPr id="3" name="Group 28"/>
          <p:cNvGrpSpPr/>
          <p:nvPr/>
        </p:nvGrpSpPr>
        <p:grpSpPr>
          <a:xfrm>
            <a:off x="381000" y="4267200"/>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2540000" y="4267200"/>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858000" y="4267200"/>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4699000" y="4267200"/>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ontent Placeholder 2"/>
          <p:cNvSpPr>
            <a:spLocks noGrp="1"/>
          </p:cNvSpPr>
          <p:nvPr>
            <p:ph idx="1"/>
          </p:nvPr>
        </p:nvSpPr>
        <p:spPr>
          <a:xfrm>
            <a:off x="180432" y="762000"/>
            <a:ext cx="8963568" cy="2971800"/>
          </a:xfrm>
        </p:spPr>
        <p:txBody>
          <a:bodyPr>
            <a:normAutofit fontScale="92500" lnSpcReduction="10000"/>
          </a:bodyPr>
          <a:lstStyle/>
          <a:p>
            <a:r>
              <a:rPr lang="en-US" dirty="0" smtClean="0"/>
              <a:t>All my valuable data/computation is in the cloud </a:t>
            </a:r>
          </a:p>
          <a:p>
            <a:pPr marL="0" indent="0">
              <a:buNone/>
            </a:pPr>
            <a:r>
              <a:rPr lang="en-US" dirty="0" smtClean="0"/>
              <a:t>    Am I locked </a:t>
            </a:r>
            <a:r>
              <a:rPr lang="en-US" dirty="0"/>
              <a:t>in </a:t>
            </a:r>
            <a:r>
              <a:rPr lang="en-US" dirty="0" smtClean="0"/>
              <a:t>to one provider </a:t>
            </a:r>
            <a:r>
              <a:rPr lang="en-US" dirty="0"/>
              <a:t>forever?</a:t>
            </a:r>
          </a:p>
          <a:p>
            <a:pPr lvl="1"/>
            <a:r>
              <a:rPr lang="en-US" dirty="0"/>
              <a:t>The more data you have, the harder it is to move</a:t>
            </a:r>
          </a:p>
          <a:p>
            <a:r>
              <a:rPr lang="en-US" dirty="0" smtClean="0"/>
              <a:t>RACS: Redundant Array of Cloud Storage</a:t>
            </a:r>
          </a:p>
          <a:p>
            <a:pPr lvl="1"/>
            <a:r>
              <a:rPr lang="en-US" dirty="0" smtClean="0"/>
              <a:t>Collaboration with the Internet Archive and IBM</a:t>
            </a:r>
          </a:p>
          <a:p>
            <a:pPr lvl="1"/>
            <a:r>
              <a:rPr lang="en-US" sz="2600" dirty="0" smtClean="0">
                <a:solidFill>
                  <a:schemeClr val="tx1">
                    <a:lumMod val="50000"/>
                    <a:lumOff val="50000"/>
                  </a:schemeClr>
                </a:solidFill>
              </a:rPr>
              <a:t>[SOCC 2010]; See Also [</a:t>
            </a:r>
            <a:r>
              <a:rPr lang="en-US" sz="2600" dirty="0" err="1" smtClean="0">
                <a:solidFill>
                  <a:schemeClr val="tx1">
                    <a:lumMod val="50000"/>
                    <a:lumOff val="50000"/>
                  </a:schemeClr>
                </a:solidFill>
              </a:rPr>
              <a:t>EuroSys</a:t>
            </a:r>
            <a:r>
              <a:rPr lang="en-US" sz="2600" dirty="0" smtClean="0">
                <a:solidFill>
                  <a:schemeClr val="tx1">
                    <a:lumMod val="50000"/>
                    <a:lumOff val="50000"/>
                  </a:schemeClr>
                </a:solidFill>
              </a:rPr>
              <a:t> 2007, FAST 2009, FAST 2013]</a:t>
            </a:r>
          </a:p>
          <a:p>
            <a:pPr lvl="1"/>
            <a:endParaRPr lang="en-US" dirty="0" smtClean="0"/>
          </a:p>
        </p:txBody>
      </p:sp>
      <p:sp>
        <p:nvSpPr>
          <p:cNvPr id="41" name="TextBox 40"/>
          <p:cNvSpPr txBox="1"/>
          <p:nvPr/>
        </p:nvSpPr>
        <p:spPr>
          <a:xfrm>
            <a:off x="3886200" y="5791200"/>
            <a:ext cx="1383071" cy="461665"/>
          </a:xfrm>
          <a:prstGeom prst="rect">
            <a:avLst/>
          </a:prstGeom>
          <a:noFill/>
        </p:spPr>
        <p:txBody>
          <a:bodyPr wrap="none" rtlCol="0">
            <a:spAutoFit/>
          </a:bodyPr>
          <a:lstStyle/>
          <a:p>
            <a:r>
              <a:rPr lang="en-US" sz="2400" dirty="0" smtClean="0"/>
              <a:t>RACS(3,4</a:t>
            </a:r>
            <a:r>
              <a:rPr lang="en-US" dirty="0" smtClean="0"/>
              <a:t>)</a:t>
            </a:r>
            <a:endParaRPr lang="en-US" dirty="0"/>
          </a:p>
        </p:txBody>
      </p:sp>
      <p:sp>
        <p:nvSpPr>
          <p:cNvPr id="20" name="TextBox 19"/>
          <p:cNvSpPr txBox="1"/>
          <p:nvPr/>
        </p:nvSpPr>
        <p:spPr>
          <a:xfrm>
            <a:off x="7315200" y="3810000"/>
            <a:ext cx="655949" cy="461665"/>
          </a:xfrm>
          <a:prstGeom prst="rect">
            <a:avLst/>
          </a:prstGeom>
          <a:noFill/>
        </p:spPr>
        <p:txBody>
          <a:bodyPr wrap="none" rtlCol="0">
            <a:spAutoFit/>
          </a:bodyPr>
          <a:lstStyle/>
          <a:p>
            <a:r>
              <a:rPr lang="en-US" sz="2400" smtClean="0"/>
              <a:t>n=4</a:t>
            </a:r>
            <a:endParaRPr lang="en-US"/>
          </a:p>
        </p:txBody>
      </p:sp>
      <p:sp>
        <p:nvSpPr>
          <p:cNvPr id="21" name="TextBox 20"/>
          <p:cNvSpPr txBox="1"/>
          <p:nvPr/>
        </p:nvSpPr>
        <p:spPr>
          <a:xfrm>
            <a:off x="3451695" y="3810000"/>
            <a:ext cx="663964" cy="461665"/>
          </a:xfrm>
          <a:prstGeom prst="rect">
            <a:avLst/>
          </a:prstGeom>
          <a:noFill/>
        </p:spPr>
        <p:txBody>
          <a:bodyPr wrap="none" rtlCol="0">
            <a:spAutoFit/>
          </a:bodyPr>
          <a:lstStyle/>
          <a:p>
            <a:r>
              <a:rPr lang="en-US" sz="2400" smtClean="0"/>
              <a:t>k=3</a:t>
            </a:r>
            <a:endParaRPr lang="en-US"/>
          </a:p>
        </p:txBody>
      </p:sp>
    </p:spTree>
    <p:extLst>
      <p:ext uri="{BB962C8B-B14F-4D97-AF65-F5344CB8AC3E}">
        <p14:creationId xmlns:p14="http://schemas.microsoft.com/office/powerpoint/2010/main" val="21711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animEffect transition="in" filter="fade">
                                      <p:cBhvr>
                                        <p:cTn id="7" dur="500"/>
                                        <p:tgtEl>
                                          <p:spTgt spid="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3" end="3"/>
                                            </p:txEl>
                                          </p:spTgt>
                                        </p:tgtEl>
                                        <p:attrNameLst>
                                          <p:attrName>style.visibility</p:attrName>
                                        </p:attrNameLst>
                                      </p:cBhvr>
                                      <p:to>
                                        <p:strVal val="visible"/>
                                      </p:to>
                                    </p:set>
                                    <p:animEffect transition="in" filter="fade">
                                      <p:cBhvr>
                                        <p:cTn id="12" dur="500"/>
                                        <p:tgtEl>
                                          <p:spTgt spid="40">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4" end="4"/>
                                            </p:txEl>
                                          </p:spTgt>
                                        </p:tgtEl>
                                        <p:attrNameLst>
                                          <p:attrName>style.visibility</p:attrName>
                                        </p:attrNameLst>
                                      </p:cBhvr>
                                      <p:to>
                                        <p:strVal val="visible"/>
                                      </p:to>
                                    </p:set>
                                    <p:animEffect transition="in" filter="fade">
                                      <p:cBhvr>
                                        <p:cTn id="15" dur="500"/>
                                        <p:tgtEl>
                                          <p:spTgt spid="40">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5" end="5"/>
                                            </p:txEl>
                                          </p:spTgt>
                                        </p:tgtEl>
                                        <p:attrNameLst>
                                          <p:attrName>style.visibility</p:attrName>
                                        </p:attrNameLst>
                                      </p:cBhvr>
                                      <p:to>
                                        <p:strVal val="visible"/>
                                      </p:to>
                                    </p:set>
                                    <p:animEffect transition="in" filter="fade">
                                      <p:cBhvr>
                                        <p:cTn id="18" dur="500"/>
                                        <p:tgtEl>
                                          <p:spTgt spid="4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40" grpId="0" build="p"/>
      <p:bldP spid="41"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nvPr>
        </p:nvSpPr>
        <p:spPr>
          <a:xfrm>
            <a:off x="228600" y="762000"/>
            <a:ext cx="8820620" cy="2895600"/>
          </a:xfrm>
        </p:spPr>
        <p:txBody>
          <a:bodyPr>
            <a:normAutofit fontScale="92500" lnSpcReduction="10000"/>
          </a:bodyPr>
          <a:lstStyle/>
          <a:p>
            <a:r>
              <a:rPr lang="en-US" dirty="0" smtClean="0"/>
              <a:t>All my valuable data/computation is in the cloud      Am I locked in to one provider forever?</a:t>
            </a:r>
          </a:p>
          <a:p>
            <a:pPr lvl="1"/>
            <a:r>
              <a:rPr lang="en-US" dirty="0"/>
              <a:t>The more data you have, the harder it is to move</a:t>
            </a:r>
          </a:p>
          <a:p>
            <a:r>
              <a:rPr lang="en-US" dirty="0" smtClean="0"/>
              <a:t>RACS</a:t>
            </a:r>
            <a:r>
              <a:rPr lang="en-US" dirty="0"/>
              <a:t>: Redundant Array of Cloud Storage</a:t>
            </a:r>
          </a:p>
          <a:p>
            <a:pPr lvl="1"/>
            <a:r>
              <a:rPr lang="en-US" dirty="0"/>
              <a:t>Collaboration with the Internet Archive and </a:t>
            </a:r>
            <a:r>
              <a:rPr lang="en-US" dirty="0" smtClean="0"/>
              <a:t>IBM</a:t>
            </a:r>
            <a:endParaRPr lang="en-US" dirty="0"/>
          </a:p>
          <a:p>
            <a:pPr lvl="1"/>
            <a:r>
              <a:rPr lang="en-US" dirty="0">
                <a:solidFill>
                  <a:schemeClr val="tx1">
                    <a:lumMod val="50000"/>
                    <a:lumOff val="50000"/>
                  </a:schemeClr>
                </a:solidFill>
              </a:rPr>
              <a:t>See Also [</a:t>
            </a:r>
            <a:r>
              <a:rPr lang="en-US" dirty="0" err="1">
                <a:solidFill>
                  <a:schemeClr val="tx1">
                    <a:lumMod val="50000"/>
                    <a:lumOff val="50000"/>
                  </a:schemeClr>
                </a:solidFill>
              </a:rPr>
              <a:t>EuroSys</a:t>
            </a:r>
            <a:r>
              <a:rPr lang="en-US" dirty="0">
                <a:solidFill>
                  <a:schemeClr val="tx1">
                    <a:lumMod val="50000"/>
                    <a:lumOff val="50000"/>
                  </a:schemeClr>
                </a:solidFill>
              </a:rPr>
              <a:t> 2007, FAST 2009, FAST 2013]</a:t>
            </a:r>
            <a:endParaRPr lang="en-US" dirty="0" smtClean="0"/>
          </a:p>
        </p:txBody>
      </p:sp>
      <p:sp>
        <p:nvSpPr>
          <p:cNvPr id="42" name="Rounded Rectangle 41"/>
          <p:cNvSpPr/>
          <p:nvPr/>
        </p:nvSpPr>
        <p:spPr>
          <a:xfrm>
            <a:off x="228600" y="3733800"/>
            <a:ext cx="8686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1000" y="3810000"/>
            <a:ext cx="6400800" cy="1905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8"/>
          <p:cNvGrpSpPr/>
          <p:nvPr/>
        </p:nvGrpSpPr>
        <p:grpSpPr>
          <a:xfrm>
            <a:off x="381000" y="4267200"/>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2540000" y="4267200"/>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858000" y="4267200"/>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4699000" y="4267200"/>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7"/>
          <p:cNvGrpSpPr/>
          <p:nvPr/>
        </p:nvGrpSpPr>
        <p:grpSpPr>
          <a:xfrm>
            <a:off x="4114800" y="2667000"/>
            <a:ext cx="914400" cy="914400"/>
            <a:chOff x="4419600" y="2286000"/>
            <a:chExt cx="914400" cy="914400"/>
          </a:xfrm>
        </p:grpSpPr>
        <p:pic>
          <p:nvPicPr>
            <p:cNvPr id="66" name="Picture 65"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67" name="TextBox 66"/>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9" name="Group 68"/>
          <p:cNvGrpSpPr/>
          <p:nvPr/>
        </p:nvGrpSpPr>
        <p:grpSpPr>
          <a:xfrm>
            <a:off x="4114800" y="2819400"/>
            <a:ext cx="914400" cy="914400"/>
            <a:chOff x="4419600" y="2286000"/>
            <a:chExt cx="914400" cy="914400"/>
          </a:xfrm>
        </p:grpSpPr>
        <p:pic>
          <p:nvPicPr>
            <p:cNvPr id="70" name="Picture 69"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1" name="TextBox 70"/>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0" name="Group 71"/>
          <p:cNvGrpSpPr/>
          <p:nvPr/>
        </p:nvGrpSpPr>
        <p:grpSpPr>
          <a:xfrm>
            <a:off x="4114800" y="2971800"/>
            <a:ext cx="914400" cy="914400"/>
            <a:chOff x="4419600" y="2286000"/>
            <a:chExt cx="914400" cy="914400"/>
          </a:xfrm>
        </p:grpSpPr>
        <p:pic>
          <p:nvPicPr>
            <p:cNvPr id="73" name="Picture 72"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4" name="TextBox 73"/>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1" name="Group 74"/>
          <p:cNvGrpSpPr/>
          <p:nvPr/>
        </p:nvGrpSpPr>
        <p:grpSpPr>
          <a:xfrm>
            <a:off x="4114800" y="3200400"/>
            <a:ext cx="914400" cy="914400"/>
            <a:chOff x="4419600" y="2286000"/>
            <a:chExt cx="914400" cy="914400"/>
          </a:xfrm>
        </p:grpSpPr>
        <p:pic>
          <p:nvPicPr>
            <p:cNvPr id="76" name="Picture 75"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7" name="TextBox 76"/>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2" name="Group 62"/>
          <p:cNvGrpSpPr/>
          <p:nvPr/>
        </p:nvGrpSpPr>
        <p:grpSpPr>
          <a:xfrm>
            <a:off x="609600" y="2895600"/>
            <a:ext cx="1600200" cy="1600200"/>
            <a:chOff x="609600" y="2895600"/>
            <a:chExt cx="1600200" cy="1600200"/>
          </a:xfrm>
        </p:grpSpPr>
        <p:pic>
          <p:nvPicPr>
            <p:cNvPr id="61" name="Picture 60"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62" name="TextBox 61"/>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sp>
        <p:nvSpPr>
          <p:cNvPr id="2" name="Title 1"/>
          <p:cNvSpPr>
            <a:spLocks noGrp="1"/>
          </p:cNvSpPr>
          <p:nvPr>
            <p:ph type="title"/>
          </p:nvPr>
        </p:nvSpPr>
        <p:spPr/>
        <p:txBody>
          <a:bodyPr>
            <a:normAutofit fontScale="90000"/>
          </a:bodyPr>
          <a:lstStyle/>
          <a:p>
            <a:r>
              <a:rPr lang="en-US" dirty="0" smtClean="0"/>
              <a:t>High Performance Storage</a:t>
            </a:r>
            <a:endParaRPr lang="en-US" dirty="0"/>
          </a:p>
        </p:txBody>
      </p:sp>
      <p:sp>
        <p:nvSpPr>
          <p:cNvPr id="41" name="TextBox 40"/>
          <p:cNvSpPr txBox="1"/>
          <p:nvPr/>
        </p:nvSpPr>
        <p:spPr>
          <a:xfrm>
            <a:off x="3886200" y="5791200"/>
            <a:ext cx="1383071" cy="461665"/>
          </a:xfrm>
          <a:prstGeom prst="rect">
            <a:avLst/>
          </a:prstGeom>
          <a:noFill/>
        </p:spPr>
        <p:txBody>
          <a:bodyPr wrap="none" rtlCol="0">
            <a:spAutoFit/>
          </a:bodyPr>
          <a:lstStyle/>
          <a:p>
            <a:r>
              <a:rPr lang="en-US" sz="2400" smtClean="0"/>
              <a:t>RACS(3,4</a:t>
            </a:r>
            <a:r>
              <a:rPr lang="en-US" smtClean="0"/>
              <a:t>)</a:t>
            </a:r>
            <a:endParaRPr lang="en-US"/>
          </a:p>
        </p:txBody>
      </p:sp>
      <p:sp>
        <p:nvSpPr>
          <p:cNvPr id="20" name="TextBox 19"/>
          <p:cNvSpPr txBox="1"/>
          <p:nvPr/>
        </p:nvSpPr>
        <p:spPr>
          <a:xfrm>
            <a:off x="7315200" y="3810000"/>
            <a:ext cx="655949" cy="461665"/>
          </a:xfrm>
          <a:prstGeom prst="rect">
            <a:avLst/>
          </a:prstGeom>
          <a:noFill/>
        </p:spPr>
        <p:txBody>
          <a:bodyPr wrap="none" rtlCol="0">
            <a:spAutoFit/>
          </a:bodyPr>
          <a:lstStyle/>
          <a:p>
            <a:r>
              <a:rPr lang="en-US" sz="2400" smtClean="0"/>
              <a:t>n=4</a:t>
            </a:r>
            <a:endParaRPr lang="en-US"/>
          </a:p>
        </p:txBody>
      </p:sp>
      <p:sp>
        <p:nvSpPr>
          <p:cNvPr id="21" name="TextBox 20"/>
          <p:cNvSpPr txBox="1"/>
          <p:nvPr/>
        </p:nvSpPr>
        <p:spPr>
          <a:xfrm>
            <a:off x="3451695" y="3810000"/>
            <a:ext cx="663964" cy="461665"/>
          </a:xfrm>
          <a:prstGeom prst="rect">
            <a:avLst/>
          </a:prstGeom>
          <a:noFill/>
        </p:spPr>
        <p:txBody>
          <a:bodyPr wrap="none" rtlCol="0">
            <a:spAutoFit/>
          </a:bodyPr>
          <a:lstStyle/>
          <a:p>
            <a:r>
              <a:rPr lang="en-US" sz="2400" smtClean="0"/>
              <a:t>k=3</a:t>
            </a:r>
            <a:endParaRPr lang="en-US"/>
          </a:p>
        </p:txBody>
      </p:sp>
      <p:grpSp>
        <p:nvGrpSpPr>
          <p:cNvPr id="13" name="Group 63"/>
          <p:cNvGrpSpPr/>
          <p:nvPr/>
        </p:nvGrpSpPr>
        <p:grpSpPr>
          <a:xfrm>
            <a:off x="3733800" y="2057400"/>
            <a:ext cx="1676400" cy="2247900"/>
            <a:chOff x="3733800" y="2057400"/>
            <a:chExt cx="1676400" cy="2247900"/>
          </a:xfrm>
        </p:grpSpPr>
        <p:sp>
          <p:nvSpPr>
            <p:cNvPr id="47" name="Oval 46"/>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974475" y="2057400"/>
              <a:ext cx="1207125" cy="400110"/>
            </a:xfrm>
            <a:prstGeom prst="rect">
              <a:avLst/>
            </a:prstGeom>
            <a:noFill/>
          </p:spPr>
          <p:txBody>
            <a:bodyPr wrap="none" rtlCol="0">
              <a:spAutoFit/>
            </a:bodyPr>
            <a:lstStyle/>
            <a:p>
              <a:r>
                <a:rPr lang="en-US" sz="2000" smtClean="0"/>
                <a:t>RACS(3,4)</a:t>
              </a:r>
              <a:endParaRPr lang="en-US" sz="2000"/>
            </a:p>
          </p:txBody>
        </p:sp>
      </p:grpSp>
      <p:grpSp>
        <p:nvGrpSpPr>
          <p:cNvPr id="16" name="Group 77"/>
          <p:cNvGrpSpPr/>
          <p:nvPr/>
        </p:nvGrpSpPr>
        <p:grpSpPr>
          <a:xfrm>
            <a:off x="609600" y="2895600"/>
            <a:ext cx="1600200" cy="1600200"/>
            <a:chOff x="609600" y="2895600"/>
            <a:chExt cx="1600200" cy="1600200"/>
          </a:xfrm>
        </p:grpSpPr>
        <p:pic>
          <p:nvPicPr>
            <p:cNvPr id="79" name="Picture 78"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80" name="TextBox 79"/>
            <p:cNvSpPr txBox="1"/>
            <p:nvPr/>
          </p:nvSpPr>
          <p:spPr>
            <a:xfrm>
              <a:off x="838200" y="2971800"/>
              <a:ext cx="1047082" cy="830997"/>
            </a:xfrm>
            <a:prstGeom prst="rect">
              <a:avLst/>
            </a:prstGeom>
            <a:noFill/>
          </p:spPr>
          <p:txBody>
            <a:bodyPr wrap="none" rtlCol="0">
              <a:spAutoFit/>
            </a:bodyPr>
            <a:lstStyle/>
            <a:p>
              <a:r>
                <a:rPr lang="en-US" sz="2400" dirty="0" smtClean="0"/>
                <a:t>Object</a:t>
              </a:r>
            </a:p>
            <a:p>
              <a:r>
                <a:rPr lang="en-US" sz="2400" dirty="0" smtClean="0"/>
                <a:t>100 KB</a:t>
              </a:r>
            </a:p>
          </p:txBody>
        </p:sp>
      </p:grpSp>
      <p:graphicFrame>
        <p:nvGraphicFramePr>
          <p:cNvPr id="82" name="Table 81"/>
          <p:cNvGraphicFramePr>
            <a:graphicFrameLocks noGrp="1"/>
          </p:cNvGraphicFramePr>
          <p:nvPr/>
        </p:nvGraphicFramePr>
        <p:xfrm>
          <a:off x="304800" y="5334000"/>
          <a:ext cx="6477000" cy="1282635"/>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2325">
                <a:tc>
                  <a:txBody>
                    <a:bodyPr/>
                    <a:lstStyle/>
                    <a:p>
                      <a:r>
                        <a:rPr lang="en-US" baseline="0" smtClean="0">
                          <a:solidFill>
                            <a:schemeClr val="tx1"/>
                          </a:solidFill>
                        </a:rPr>
                        <a:t>Relative</a:t>
                      </a:r>
                      <a:r>
                        <a:rPr lang="en-US" baseline="0" smtClean="0"/>
                        <a:t> </a:t>
                      </a:r>
                      <a:r>
                        <a:rPr lang="en-US" baseline="0" smtClean="0">
                          <a:solidFill>
                            <a:schemeClr val="tx1"/>
                          </a:solidFill>
                        </a:rPr>
                        <a:t>Storage</a:t>
                      </a:r>
                      <a:endParaRPr lang="en-US"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smtClean="0">
                          <a:solidFill>
                            <a:schemeClr val="tx1"/>
                          </a:solidFill>
                        </a:rPr>
                        <a:t>n/k</a:t>
                      </a:r>
                      <a:endParaRPr lang="en-US" i="1"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806">
                <a:tc>
                  <a:txBody>
                    <a:bodyPr/>
                    <a:lstStyle/>
                    <a:p>
                      <a:r>
                        <a:rPr lang="en-US" b="1" smtClean="0"/>
                        <a:t>Relative Upload</a:t>
                      </a:r>
                      <a:r>
                        <a:rPr lang="en-US" b="1" baseline="0" smtClean="0"/>
                        <a:t> Bandwidth</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smtClean="0"/>
                        <a:t>n/k</a:t>
                      </a:r>
                      <a:endParaRPr lang="en-US" b="1" i="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9069">
                <a:tc>
                  <a:txBody>
                    <a:bodyPr/>
                    <a:lstStyle/>
                    <a:p>
                      <a:r>
                        <a:rPr lang="en-US" b="1" smtClean="0"/>
                        <a:t>Relative Download Bandwidth</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smtClean="0"/>
                        <a:t>1</a:t>
                      </a:r>
                      <a:endParaRPr lang="en-US" b="1" i="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43" name="Picture 42"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44" name="Picture 43"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pic>
        <p:nvPicPr>
          <p:cNvPr id="45" name="Picture 44"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46" name="Picture 45"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pic>
        <p:nvPicPr>
          <p:cNvPr id="15" name="Picture 14"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Tree>
    <p:extLst>
      <p:ext uri="{BB962C8B-B14F-4D97-AF65-F5344CB8AC3E}">
        <p14:creationId xmlns:p14="http://schemas.microsoft.com/office/powerpoint/2010/main" val="31925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2"/>
                                        </p:tgtEl>
                                      </p:cBhvr>
                                    </p:animEffect>
                                    <p:set>
                                      <p:cBhvr>
                                        <p:cTn id="10" dur="1" fill="hold">
                                          <p:stCondLst>
                                            <p:cond delay="1999"/>
                                          </p:stCondLst>
                                        </p:cTn>
                                        <p:tgtEl>
                                          <p:spTgt spid="4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41"/>
                                        </p:tgtEl>
                                      </p:cBhvr>
                                    </p:animEffect>
                                    <p:set>
                                      <p:cBhvr>
                                        <p:cTn id="19" dur="1" fill="hold">
                                          <p:stCondLst>
                                            <p:cond delay="1999"/>
                                          </p:stCondLst>
                                        </p:cTn>
                                        <p:tgtEl>
                                          <p:spTgt spid="4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0">
                                            <p:txEl>
                                              <p:pRg st="4" end="4"/>
                                            </p:txEl>
                                          </p:spTgt>
                                        </p:tgtEl>
                                        <p:attrNameLst>
                                          <p:attrName>style.visibility</p:attrName>
                                        </p:attrNameLst>
                                      </p:cBhvr>
                                      <p:to>
                                        <p:strVal val="hidden"/>
                                      </p:to>
                                    </p:set>
                                  </p:childTnLst>
                                </p:cTn>
                              </p:par>
                              <p:par>
                                <p:cTn id="22" presetID="56" presetClass="path" presetSubtype="0" fill="hold" nodeType="withEffect">
                                  <p:stCondLst>
                                    <p:cond delay="0"/>
                                  </p:stCondLst>
                                  <p:childTnLst>
                                    <p:animMotion origin="layout" path="M 4.16667E-6 0.01666 L 0.71927 -0.48889 " pathEditMode="relative" rAng="0" ptsTypes="AA">
                                      <p:cBhvr>
                                        <p:cTn id="23" dur="2000" fill="hold"/>
                                        <p:tgtEl>
                                          <p:spTgt spid="3"/>
                                        </p:tgtEl>
                                        <p:attrNameLst>
                                          <p:attrName>ppt_x</p:attrName>
                                          <p:attrName>ppt_y</p:attrName>
                                        </p:attrNameLst>
                                      </p:cBhvr>
                                      <p:rCtr x="36000" y="-25300"/>
                                    </p:animMotion>
                                  </p:childTnLst>
                                </p:cTn>
                              </p:par>
                              <p:par>
                                <p:cTn id="24" presetID="56" presetClass="path" presetSubtype="0" fill="hold" nodeType="withEffect">
                                  <p:stCondLst>
                                    <p:cond delay="0"/>
                                  </p:stCondLst>
                                  <p:childTnLst>
                                    <p:animMotion origin="layout" path="M 3.05556E-6 3.33333E-6 L 0.48316 -0.28334 " pathEditMode="relative" rAng="0" ptsTypes="AA">
                                      <p:cBhvr>
                                        <p:cTn id="25" dur="2000" fill="hold"/>
                                        <p:tgtEl>
                                          <p:spTgt spid="4"/>
                                        </p:tgtEl>
                                        <p:attrNameLst>
                                          <p:attrName>ppt_x</p:attrName>
                                          <p:attrName>ppt_y</p:attrName>
                                        </p:attrNameLst>
                                      </p:cBhvr>
                                      <p:rCtr x="24100" y="-14200"/>
                                    </p:animMotion>
                                  </p:childTnLst>
                                </p:cTn>
                              </p:par>
                              <p:par>
                                <p:cTn id="26" presetID="63" presetClass="path" presetSubtype="0" fill="hold" nodeType="withEffect">
                                  <p:stCondLst>
                                    <p:cond delay="0"/>
                                  </p:stCondLst>
                                  <p:childTnLst>
                                    <p:animMotion origin="layout" path="M 1.94444E-6 3.33333E-6 L 0.24705 -0.07223 " pathEditMode="relative" rAng="0" ptsTypes="AA">
                                      <p:cBhvr>
                                        <p:cTn id="27" dur="2000" fill="hold"/>
                                        <p:tgtEl>
                                          <p:spTgt spid="7"/>
                                        </p:tgtEl>
                                        <p:attrNameLst>
                                          <p:attrName>ppt_x</p:attrName>
                                          <p:attrName>ppt_y</p:attrName>
                                        </p:attrNameLst>
                                      </p:cBhvr>
                                      <p:rCtr x="12300" y="-3600"/>
                                    </p:animMotion>
                                  </p:childTnLst>
                                </p:cTn>
                              </p:par>
                              <p:par>
                                <p:cTn id="28" presetID="56" presetClass="path" presetSubtype="0" fill="hold" nodeType="withEffect">
                                  <p:stCondLst>
                                    <p:cond delay="0"/>
                                  </p:stCondLst>
                                  <p:childTnLst>
                                    <p:animMotion origin="layout" path="M 8.33333E-7 3.33333E-6 L 0.01094 0.15 " pathEditMode="relative" rAng="0" ptsTypes="AA">
                                      <p:cBhvr>
                                        <p:cTn id="29" dur="2000" fill="hold"/>
                                        <p:tgtEl>
                                          <p:spTgt spid="6"/>
                                        </p:tgtEl>
                                        <p:attrNameLst>
                                          <p:attrName>ppt_x</p:attrName>
                                          <p:attrName>ppt_y</p:attrName>
                                        </p:attrNameLst>
                                      </p:cBhvr>
                                      <p:rCtr x="500" y="7500"/>
                                    </p:animMotion>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xit" presetSubtype="0" fill="hold" grpId="0" nodeType="withEffect">
                                  <p:stCondLst>
                                    <p:cond delay="0"/>
                                  </p:stCondLst>
                                  <p:childTnLst>
                                    <p:animEffect transition="out" filter="fade">
                                      <p:cBhvr>
                                        <p:cTn id="44" dur="500"/>
                                        <p:tgtEl>
                                          <p:spTgt spid="40">
                                            <p:txEl>
                                              <p:pRg st="0" end="0"/>
                                            </p:txEl>
                                          </p:spTgt>
                                        </p:tgtEl>
                                      </p:cBhvr>
                                    </p:animEffect>
                                    <p:set>
                                      <p:cBhvr>
                                        <p:cTn id="45" dur="1" fill="hold">
                                          <p:stCondLst>
                                            <p:cond delay="499"/>
                                          </p:stCondLst>
                                        </p:cTn>
                                        <p:tgtEl>
                                          <p:spTgt spid="40">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0">
                                            <p:txEl>
                                              <p:pRg st="1" end="1"/>
                                            </p:txEl>
                                          </p:spTgt>
                                        </p:tgtEl>
                                      </p:cBhvr>
                                    </p:animEffect>
                                    <p:set>
                                      <p:cBhvr>
                                        <p:cTn id="48" dur="1" fill="hold">
                                          <p:stCondLst>
                                            <p:cond delay="499"/>
                                          </p:stCondLst>
                                        </p:cTn>
                                        <p:tgtEl>
                                          <p:spTgt spid="40">
                                            <p:txEl>
                                              <p:pRg st="1" end="1"/>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0">
                                            <p:txEl>
                                              <p:pRg st="2" end="2"/>
                                            </p:txEl>
                                          </p:spTgt>
                                        </p:tgtEl>
                                      </p:cBhvr>
                                    </p:animEffect>
                                    <p:set>
                                      <p:cBhvr>
                                        <p:cTn id="51" dur="1" fill="hold">
                                          <p:stCondLst>
                                            <p:cond delay="499"/>
                                          </p:stCondLst>
                                        </p:cTn>
                                        <p:tgtEl>
                                          <p:spTgt spid="40">
                                            <p:txEl>
                                              <p:pRg st="2" end="2"/>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0">
                                            <p:txEl>
                                              <p:pRg st="3" end="3"/>
                                            </p:txEl>
                                          </p:spTgt>
                                        </p:tgtEl>
                                      </p:cBhvr>
                                    </p:animEffect>
                                    <p:set>
                                      <p:cBhvr>
                                        <p:cTn id="54"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fill="hold" nodeType="clickEffect">
                                  <p:stCondLst>
                                    <p:cond delay="0"/>
                                  </p:stCondLst>
                                  <p:childTnLst>
                                    <p:animMotion origin="layout" path="M 3.33333E-6 1.11111E-6 L 0.3375 -0.00556 " pathEditMode="relative" rAng="0" ptsTypes="AA">
                                      <p:cBhvr>
                                        <p:cTn id="74" dur="500" fill="hold"/>
                                        <p:tgtEl>
                                          <p:spTgt spid="12"/>
                                        </p:tgtEl>
                                        <p:attrNameLst>
                                          <p:attrName>ppt_x</p:attrName>
                                          <p:attrName>ppt_y</p:attrName>
                                        </p:attrNameLst>
                                      </p:cBhvr>
                                      <p:rCtr x="16900" y="-300"/>
                                    </p:animMotion>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6" presetClass="emph" presetSubtype="0" fill="hold" nodeType="withEffect">
                                  <p:stCondLst>
                                    <p:cond delay="0"/>
                                  </p:stCondLst>
                                  <p:childTnLst>
                                    <p:animScale>
                                      <p:cBhvr>
                                        <p:cTn id="78" dur="500" fill="hold"/>
                                        <p:tgtEl>
                                          <p:spTgt spid="12"/>
                                        </p:tgtEl>
                                      </p:cBhvr>
                                      <p:by x="50000" y="50000"/>
                                    </p:animScale>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par>
                          <p:cTn id="87" fill="hold">
                            <p:stCondLst>
                              <p:cond delay="500"/>
                            </p:stCondLst>
                            <p:childTnLst>
                              <p:par>
                                <p:cTn id="88" presetID="56" presetClass="path" presetSubtype="0" fill="hold" nodeType="afterEffect">
                                  <p:stCondLst>
                                    <p:cond delay="0"/>
                                  </p:stCondLst>
                                  <p:childTnLst>
                                    <p:animMotion origin="layout" path="M 0 4.44444E-6 L 0.30833 -0.22223 " pathEditMode="relative" rAng="0" ptsTypes="AA">
                                      <p:cBhvr>
                                        <p:cTn id="89" dur="500" fill="hold"/>
                                        <p:tgtEl>
                                          <p:spTgt spid="8"/>
                                        </p:tgtEl>
                                        <p:attrNameLst>
                                          <p:attrName>ppt_x</p:attrName>
                                          <p:attrName>ppt_y</p:attrName>
                                        </p:attrNameLst>
                                      </p:cBhvr>
                                      <p:rCtr x="15400" y="-11100"/>
                                    </p:animMotion>
                                  </p:childTnLst>
                                </p:cTn>
                              </p:par>
                              <p:par>
                                <p:cTn id="90" presetID="0" presetClass="path" presetSubtype="0" fill="hold" nodeType="withEffect">
                                  <p:stCondLst>
                                    <p:cond delay="0"/>
                                  </p:stCondLst>
                                  <p:childTnLst>
                                    <p:animMotion origin="layout" path="M -0.00833 0.05556 L 0.30834 -2.22222E-6 " pathEditMode="relative" rAng="0" ptsTypes="AA">
                                      <p:cBhvr>
                                        <p:cTn id="91" dur="500" fill="hold"/>
                                        <p:tgtEl>
                                          <p:spTgt spid="9"/>
                                        </p:tgtEl>
                                        <p:attrNameLst>
                                          <p:attrName>ppt_x</p:attrName>
                                          <p:attrName>ppt_y</p:attrName>
                                        </p:attrNameLst>
                                      </p:cBhvr>
                                      <p:rCtr x="15800" y="-2800"/>
                                    </p:animMotion>
                                  </p:childTnLst>
                                </p:cTn>
                              </p:par>
                              <p:par>
                                <p:cTn id="92" presetID="0" presetClass="path" presetSubtype="0" fill="hold" nodeType="withEffect">
                                  <p:stCondLst>
                                    <p:cond delay="0"/>
                                  </p:stCondLst>
                                  <p:childTnLst>
                                    <p:animMotion origin="layout" path="M 0 -1.11111E-6 L 0.3 0.13333 " pathEditMode="relative" ptsTypes="AA">
                                      <p:cBhvr>
                                        <p:cTn id="93" dur="500" fill="hold"/>
                                        <p:tgtEl>
                                          <p:spTgt spid="10"/>
                                        </p:tgtEl>
                                        <p:attrNameLst>
                                          <p:attrName>ppt_x</p:attrName>
                                          <p:attrName>ppt_y</p:attrName>
                                        </p:attrNameLst>
                                      </p:cBhvr>
                                    </p:animMotion>
                                  </p:childTnLst>
                                </p:cTn>
                              </p:par>
                              <p:par>
                                <p:cTn id="94" presetID="0" presetClass="path" presetSubtype="0" fill="hold" nodeType="withEffect">
                                  <p:stCondLst>
                                    <p:cond delay="0"/>
                                  </p:stCondLst>
                                  <p:childTnLst>
                                    <p:animMotion origin="layout" path="M -0.00833 -3.33333E-6 L 0.29167 0.33334 " pathEditMode="relative" ptsTypes="AA">
                                      <p:cBhvr>
                                        <p:cTn id="95" dur="500" fill="hold"/>
                                        <p:tgtEl>
                                          <p:spTgt spid="11"/>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2" grpId="0" animBg="1"/>
      <p:bldP spid="19" grpId="0" animBg="1"/>
      <p:bldP spid="41"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Storage</a:t>
            </a:r>
            <a:endParaRPr lang="en-US" dirty="0"/>
          </a:p>
        </p:txBody>
      </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grpSp>
        <p:nvGrpSpPr>
          <p:cNvPr id="46" name="Group 63"/>
          <p:cNvGrpSpPr/>
          <p:nvPr/>
        </p:nvGrpSpPr>
        <p:grpSpPr>
          <a:xfrm>
            <a:off x="3733800" y="2057400"/>
            <a:ext cx="1676400" cy="2247900"/>
            <a:chOff x="3733800" y="2057400"/>
            <a:chExt cx="1676400" cy="2247900"/>
          </a:xfrm>
        </p:grpSpPr>
        <p:sp>
          <p:nvSpPr>
            <p:cNvPr id="48" name="Oval 47"/>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974475" y="2057400"/>
              <a:ext cx="1207125" cy="400110"/>
            </a:xfrm>
            <a:prstGeom prst="rect">
              <a:avLst/>
            </a:prstGeom>
            <a:noFill/>
          </p:spPr>
          <p:txBody>
            <a:bodyPr wrap="none" rtlCol="0">
              <a:spAutoFit/>
            </a:bodyPr>
            <a:lstStyle/>
            <a:p>
              <a:r>
                <a:rPr lang="en-US" sz="2000" dirty="0" smtClean="0"/>
                <a:t>RACS(3,4)</a:t>
              </a:r>
              <a:endParaRPr lang="en-US" sz="2000" dirty="0"/>
            </a:p>
          </p:txBody>
        </p:sp>
      </p:grpSp>
      <p:graphicFrame>
        <p:nvGraphicFramePr>
          <p:cNvPr id="51" name="Table 50"/>
          <p:cNvGraphicFramePr>
            <a:graphicFrameLocks noGrp="1"/>
          </p:cNvGraphicFramePr>
          <p:nvPr/>
        </p:nvGraphicFramePr>
        <p:xfrm>
          <a:off x="304800" y="5334000"/>
          <a:ext cx="6477000" cy="1282635"/>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2325">
                <a:tc>
                  <a:txBody>
                    <a:bodyPr/>
                    <a:lstStyle/>
                    <a:p>
                      <a:r>
                        <a:rPr lang="en-US" baseline="0" dirty="0" smtClean="0">
                          <a:solidFill>
                            <a:schemeClr val="tx1"/>
                          </a:solidFill>
                        </a:rPr>
                        <a:t>Relative</a:t>
                      </a:r>
                      <a:r>
                        <a:rPr lang="en-US" baseline="0" dirty="0" smtClean="0"/>
                        <a:t> </a:t>
                      </a:r>
                      <a:r>
                        <a:rPr lang="en-US" baseline="0" dirty="0" smtClean="0">
                          <a:solidFill>
                            <a:schemeClr val="tx1"/>
                          </a:solidFill>
                        </a:rPr>
                        <a:t>Storage</a:t>
                      </a:r>
                      <a:endParaRPr lang="en-US"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dirty="0" smtClean="0">
                          <a:solidFill>
                            <a:schemeClr val="tx1"/>
                          </a:solidFill>
                        </a:rPr>
                        <a:t>n/k</a:t>
                      </a:r>
                      <a:endParaRPr lang="en-US" i="1"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806">
                <a:tc>
                  <a:txBody>
                    <a:bodyPr/>
                    <a:lstStyle/>
                    <a:p>
                      <a:r>
                        <a:rPr lang="en-US" b="1" smtClean="0"/>
                        <a:t>Relative Upload</a:t>
                      </a:r>
                      <a:r>
                        <a:rPr lang="en-US" b="1" baseline="0" smtClean="0"/>
                        <a:t> Bandwidth</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dirty="0" smtClean="0"/>
                        <a:t>n/k</a:t>
                      </a:r>
                      <a:endParaRPr lang="en-US" b="1"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9069">
                <a:tc>
                  <a:txBody>
                    <a:bodyPr/>
                    <a:lstStyle/>
                    <a:p>
                      <a:r>
                        <a:rPr lang="en-US" b="1" dirty="0" smtClean="0"/>
                        <a:t>Relative Download Bandwidth</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dirty="0" smtClean="0"/>
                        <a:t>1</a:t>
                      </a:r>
                      <a:endParaRPr lang="en-US" b="1"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pic>
        <p:nvPicPr>
          <p:cNvPr id="39" name="Picture 3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
        <p:nvSpPr>
          <p:cNvPr id="8" name="TextBox 7"/>
          <p:cNvSpPr txBox="1"/>
          <p:nvPr/>
        </p:nvSpPr>
        <p:spPr>
          <a:xfrm>
            <a:off x="1552137" y="884081"/>
            <a:ext cx="6616239" cy="523220"/>
          </a:xfrm>
          <a:prstGeom prst="rect">
            <a:avLst/>
          </a:prstGeom>
          <a:solidFill>
            <a:schemeClr val="bg1"/>
          </a:solidFill>
        </p:spPr>
        <p:txBody>
          <a:bodyPr wrap="none" rtlCol="0">
            <a:spAutoFit/>
          </a:bodyPr>
          <a:lstStyle/>
          <a:p>
            <a:r>
              <a:rPr lang="en-US" sz="2800" dirty="0" smtClean="0"/>
              <a:t>Estimated Cost of Switching Cloud Providers</a:t>
            </a:r>
            <a:endParaRPr lang="en-US" sz="2800" dirty="0"/>
          </a:p>
        </p:txBody>
      </p:sp>
      <p:sp>
        <p:nvSpPr>
          <p:cNvPr id="9" name="&quot;No&quot; Symbol 8"/>
          <p:cNvSpPr/>
          <p:nvPr/>
        </p:nvSpPr>
        <p:spPr>
          <a:xfrm>
            <a:off x="7044688" y="3623473"/>
            <a:ext cx="2004531" cy="1672858"/>
          </a:xfrm>
          <a:prstGeom prst="noSmoking">
            <a:avLst/>
          </a:prstGeom>
          <a:gradFill>
            <a:gsLst>
              <a:gs pos="0">
                <a:srgbClr val="FF0000"/>
              </a:gs>
              <a:gs pos="100000">
                <a:srgbClr val="FF9999"/>
              </a:gs>
            </a:gsLst>
            <a:lin ang="16200000" scaled="0"/>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0" name="Picture 39" descr="ia_switching_costs_color.jpg"/>
          <p:cNvPicPr>
            <a:picLocks noChangeAspect="1"/>
          </p:cNvPicPr>
          <p:nvPr/>
        </p:nvPicPr>
        <p:blipFill>
          <a:blip r:embed="rId9" cstate="print"/>
          <a:stretch>
            <a:fillRect/>
          </a:stretch>
        </p:blipFill>
        <p:spPr>
          <a:xfrm>
            <a:off x="221946" y="1219200"/>
            <a:ext cx="8617254" cy="5410200"/>
          </a:xfrm>
          <a:prstGeom prst="rect">
            <a:avLst/>
          </a:prstGeom>
        </p:spPr>
      </p:pic>
    </p:spTree>
    <p:extLst>
      <p:ext uri="{BB962C8B-B14F-4D97-AF65-F5344CB8AC3E}">
        <p14:creationId xmlns:p14="http://schemas.microsoft.com/office/powerpoint/2010/main" val="33481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6"/>
                                        </p:tgtEl>
                                      </p:cBhvr>
                                    </p:animEffect>
                                    <p:set>
                                      <p:cBhvr>
                                        <p:cTn id="11" dur="1" fill="hold">
                                          <p:stCondLst>
                                            <p:cond delay="499"/>
                                          </p:stCondLst>
                                        </p:cTn>
                                        <p:tgtEl>
                                          <p:spTgt spid="4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1"/>
                                        </p:tgtEl>
                                      </p:cBhvr>
                                    </p:animEffect>
                                    <p:set>
                                      <p:cBhvr>
                                        <p:cTn id="14" dur="1" fill="hold">
                                          <p:stCondLst>
                                            <p:cond delay="499"/>
                                          </p:stCondLst>
                                        </p:cTn>
                                        <p:tgtEl>
                                          <p:spTgt spid="51"/>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Storage</a:t>
            </a:r>
            <a:endParaRPr lang="en-US" dirty="0"/>
          </a:p>
        </p:txBody>
      </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109" name="Group 63"/>
          <p:cNvGrpSpPr/>
          <p:nvPr/>
        </p:nvGrpSpPr>
        <p:grpSpPr>
          <a:xfrm>
            <a:off x="3739837" y="2919448"/>
            <a:ext cx="1676400" cy="2247900"/>
            <a:chOff x="3733800" y="2057400"/>
            <a:chExt cx="1676400" cy="2247900"/>
          </a:xfrm>
        </p:grpSpPr>
        <p:sp>
          <p:nvSpPr>
            <p:cNvPr id="110" name="Oval 109"/>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974475" y="2057400"/>
              <a:ext cx="1207125" cy="400110"/>
            </a:xfrm>
            <a:prstGeom prst="rect">
              <a:avLst/>
            </a:prstGeom>
            <a:noFill/>
          </p:spPr>
          <p:txBody>
            <a:bodyPr wrap="none" rtlCol="0">
              <a:spAutoFit/>
            </a:bodyPr>
            <a:lstStyle/>
            <a:p>
              <a:r>
                <a:rPr lang="en-US" sz="2000" smtClean="0"/>
                <a:t>RACS(3,4)</a:t>
              </a:r>
              <a:endParaRPr lang="en-US" sz="2000"/>
            </a:p>
          </p:txBody>
        </p:sp>
      </p:grpSp>
      <p:graphicFrame>
        <p:nvGraphicFramePr>
          <p:cNvPr id="114" name="Table 113"/>
          <p:cNvGraphicFramePr>
            <a:graphicFrameLocks noGrp="1"/>
          </p:cNvGraphicFramePr>
          <p:nvPr>
            <p:extLst>
              <p:ext uri="{D42A27DB-BD31-4B8C-83A1-F6EECF244321}">
                <p14:modId xmlns:p14="http://schemas.microsoft.com/office/powerpoint/2010/main" val="533687405"/>
              </p:ext>
            </p:extLst>
          </p:nvPr>
        </p:nvGraphicFramePr>
        <p:xfrm>
          <a:off x="304800" y="5736336"/>
          <a:ext cx="6477000" cy="1282635"/>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2325">
                <a:tc>
                  <a:txBody>
                    <a:bodyPr/>
                    <a:lstStyle/>
                    <a:p>
                      <a:r>
                        <a:rPr lang="en-US" baseline="0" dirty="0" smtClean="0">
                          <a:solidFill>
                            <a:schemeClr val="tx1"/>
                          </a:solidFill>
                        </a:rPr>
                        <a:t>Relative</a:t>
                      </a:r>
                      <a:r>
                        <a:rPr lang="en-US" baseline="0" dirty="0" smtClean="0"/>
                        <a:t> </a:t>
                      </a:r>
                      <a:r>
                        <a:rPr lang="en-US" baseline="0" dirty="0" smtClean="0">
                          <a:solidFill>
                            <a:schemeClr val="tx1"/>
                          </a:solidFill>
                        </a:rPr>
                        <a:t>Storage</a:t>
                      </a:r>
                      <a:endParaRPr lang="en-US"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smtClean="0">
                          <a:solidFill>
                            <a:schemeClr val="tx1"/>
                          </a:solidFill>
                        </a:rPr>
                        <a:t>n/k</a:t>
                      </a:r>
                      <a:endParaRPr lang="en-US" i="1"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806">
                <a:tc>
                  <a:txBody>
                    <a:bodyPr/>
                    <a:lstStyle/>
                    <a:p>
                      <a:r>
                        <a:rPr lang="en-US" b="1" dirty="0" smtClean="0"/>
                        <a:t>Relative Upload</a:t>
                      </a:r>
                      <a:r>
                        <a:rPr lang="en-US" b="1" baseline="0" dirty="0" smtClean="0"/>
                        <a:t> Bandwidth</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smtClean="0"/>
                        <a:t>n/k</a:t>
                      </a:r>
                      <a:endParaRPr lang="en-US" b="1" i="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9069">
                <a:tc>
                  <a:txBody>
                    <a:bodyPr/>
                    <a:lstStyle/>
                    <a:p>
                      <a:r>
                        <a:rPr lang="en-US" b="1" smtClean="0"/>
                        <a:t>Relative Download Bandwidth</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dirty="0" smtClean="0"/>
                        <a:t>1</a:t>
                      </a:r>
                      <a:endParaRPr lang="en-US" b="1"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6" name="Content Placeholder 2"/>
          <p:cNvSpPr>
            <a:spLocks noGrp="1"/>
          </p:cNvSpPr>
          <p:nvPr>
            <p:ph idx="1"/>
          </p:nvPr>
        </p:nvSpPr>
        <p:spPr>
          <a:xfrm>
            <a:off x="15840" y="762000"/>
            <a:ext cx="8963568" cy="2971800"/>
          </a:xfrm>
        </p:spPr>
        <p:txBody>
          <a:bodyPr>
            <a:normAutofit/>
          </a:bodyPr>
          <a:lstStyle/>
          <a:p>
            <a:r>
              <a:rPr lang="en-US" dirty="0" smtClean="0"/>
              <a:t>RACS: How do I optimize storage  globally</a:t>
            </a:r>
          </a:p>
          <a:p>
            <a:pPr lvl="1"/>
            <a:r>
              <a:rPr lang="en-US" dirty="0" smtClean="0"/>
              <a:t>Collaboration with Internet Archive / IBM</a:t>
            </a:r>
          </a:p>
          <a:p>
            <a:r>
              <a:rPr lang="en-US" dirty="0" smtClean="0"/>
              <a:t>Gecko: How do I optimize storage locally</a:t>
            </a:r>
          </a:p>
          <a:p>
            <a:pPr lvl="1"/>
            <a:r>
              <a:rPr lang="en-US" dirty="0" smtClean="0"/>
              <a:t>Collaboration with Google and Microsoft</a:t>
            </a:r>
          </a:p>
          <a:p>
            <a:endParaRPr lang="en-US" dirty="0" smtClean="0"/>
          </a:p>
        </p:txBody>
      </p:sp>
      <p:sp>
        <p:nvSpPr>
          <p:cNvPr id="40" name="&quot;No&quot; Symbol 39"/>
          <p:cNvSpPr/>
          <p:nvPr/>
        </p:nvSpPr>
        <p:spPr>
          <a:xfrm>
            <a:off x="7044688" y="3623473"/>
            <a:ext cx="2004531" cy="1672858"/>
          </a:xfrm>
          <a:prstGeom prst="noSmoking">
            <a:avLst/>
          </a:prstGeom>
          <a:gradFill>
            <a:gsLst>
              <a:gs pos="0">
                <a:srgbClr val="FF0000"/>
              </a:gs>
              <a:gs pos="100000">
                <a:srgbClr val="FF9999"/>
              </a:gs>
            </a:gsLst>
            <a:lin ang="16200000" scaled="0"/>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1" name="Group 77"/>
          <p:cNvGrpSpPr/>
          <p:nvPr/>
        </p:nvGrpSpPr>
        <p:grpSpPr>
          <a:xfrm>
            <a:off x="609600" y="2895600"/>
            <a:ext cx="1600200" cy="1600200"/>
            <a:chOff x="609600" y="2895600"/>
            <a:chExt cx="1600200" cy="1600200"/>
          </a:xfrm>
        </p:grpSpPr>
        <p:pic>
          <p:nvPicPr>
            <p:cNvPr id="42" name="Picture 41" descr="misc.png"/>
            <p:cNvPicPr>
              <a:picLocks noChangeAspect="1"/>
            </p:cNvPicPr>
            <p:nvPr/>
          </p:nvPicPr>
          <p:blipFill>
            <a:blip r:embed="rId5" cstate="print"/>
            <a:stretch>
              <a:fillRect/>
            </a:stretch>
          </p:blipFill>
          <p:spPr>
            <a:xfrm>
              <a:off x="609600" y="2895600"/>
              <a:ext cx="1600200" cy="1600200"/>
            </a:xfrm>
            <a:prstGeom prst="rect">
              <a:avLst/>
            </a:prstGeom>
          </p:spPr>
        </p:pic>
        <p:sp>
          <p:nvSpPr>
            <p:cNvPr id="43" name="TextBox 42"/>
            <p:cNvSpPr txBox="1"/>
            <p:nvPr/>
          </p:nvSpPr>
          <p:spPr>
            <a:xfrm>
              <a:off x="838200" y="2971800"/>
              <a:ext cx="1047082" cy="830997"/>
            </a:xfrm>
            <a:prstGeom prst="rect">
              <a:avLst/>
            </a:prstGeom>
            <a:noFill/>
          </p:spPr>
          <p:txBody>
            <a:bodyPr wrap="none" rtlCol="0">
              <a:spAutoFit/>
            </a:bodyPr>
            <a:lstStyle/>
            <a:p>
              <a:r>
                <a:rPr lang="en-US" sz="2400" dirty="0" smtClean="0"/>
                <a:t>Object</a:t>
              </a:r>
            </a:p>
            <a:p>
              <a:r>
                <a:rPr lang="en-US" sz="2400" dirty="0" smtClean="0"/>
                <a:t>100 KB</a:t>
              </a:r>
            </a:p>
          </p:txBody>
        </p:sp>
      </p:grpSp>
      <p:pic>
        <p:nvPicPr>
          <p:cNvPr id="44" name="Picture 43"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Tree>
    <p:extLst>
      <p:ext uri="{BB962C8B-B14F-4D97-AF65-F5344CB8AC3E}">
        <p14:creationId xmlns:p14="http://schemas.microsoft.com/office/powerpoint/2010/main" val="3133823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Computation</a:t>
            </a:r>
            <a:endParaRPr lang="en-US" dirty="0"/>
          </a:p>
        </p:txBody>
      </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sp>
        <p:nvSpPr>
          <p:cNvPr id="108" name="Content Placeholder 2"/>
          <p:cNvSpPr>
            <a:spLocks noGrp="1"/>
          </p:cNvSpPr>
          <p:nvPr>
            <p:ph idx="1"/>
          </p:nvPr>
        </p:nvSpPr>
        <p:spPr>
          <a:xfrm>
            <a:off x="180431" y="761999"/>
            <a:ext cx="6083935" cy="3415040"/>
          </a:xfrm>
        </p:spPr>
        <p:txBody>
          <a:bodyPr>
            <a:normAutofit/>
          </a:bodyPr>
          <a:lstStyle/>
          <a:p>
            <a:r>
              <a:rPr lang="en-US" dirty="0"/>
              <a:t>Can I compute </a:t>
            </a:r>
            <a:r>
              <a:rPr lang="en-US" dirty="0" smtClean="0"/>
              <a:t>in </a:t>
            </a:r>
            <a:r>
              <a:rPr lang="en-US" dirty="0"/>
              <a:t>the cloud if some of my data </a:t>
            </a:r>
            <a:r>
              <a:rPr lang="en-US" dirty="0" smtClean="0"/>
              <a:t>is </a:t>
            </a:r>
            <a:r>
              <a:rPr lang="en-US" dirty="0"/>
              <a:t>in a vault</a:t>
            </a:r>
            <a:r>
              <a:rPr lang="en-US" dirty="0" smtClean="0"/>
              <a:t> at</a:t>
            </a:r>
          </a:p>
          <a:p>
            <a:pPr marL="0" indent="0">
              <a:buNone/>
            </a:pPr>
            <a:r>
              <a:rPr lang="en-US" dirty="0"/>
              <a:t> </a:t>
            </a:r>
            <a:r>
              <a:rPr lang="en-US" dirty="0" smtClean="0"/>
              <a:t>   home or </a:t>
            </a:r>
            <a:r>
              <a:rPr lang="en-US" dirty="0"/>
              <a:t>o</a:t>
            </a:r>
            <a:r>
              <a:rPr lang="en-US" dirty="0" smtClean="0"/>
              <a:t>n </a:t>
            </a:r>
            <a:r>
              <a:rPr lang="en-US" dirty="0"/>
              <a:t>another </a:t>
            </a:r>
            <a:r>
              <a:rPr lang="en-US" dirty="0" smtClean="0"/>
              <a:t>provider</a:t>
            </a:r>
            <a:endParaRPr lang="en-US" dirty="0"/>
          </a:p>
          <a:p>
            <a:r>
              <a:rPr lang="en-US" dirty="0" smtClean="0"/>
              <a:t>Xen-Blanket and </a:t>
            </a:r>
            <a:r>
              <a:rPr lang="en-US" dirty="0" err="1" smtClean="0"/>
              <a:t>VirtualWire</a:t>
            </a:r>
            <a:endParaRPr lang="en-US" dirty="0" smtClean="0"/>
          </a:p>
          <a:p>
            <a:pPr marL="742950" lvl="2" indent="-342900"/>
            <a:r>
              <a:rPr lang="en-US" sz="2800" dirty="0"/>
              <a:t>Collaboration with </a:t>
            </a:r>
            <a:r>
              <a:rPr lang="en-US" sz="2800" dirty="0" smtClean="0"/>
              <a:t>IBM</a:t>
            </a:r>
          </a:p>
          <a:p>
            <a:pPr marL="742950" lvl="2" indent="-342900"/>
            <a:r>
              <a:rPr lang="en-US" sz="2800" dirty="0" smtClean="0">
                <a:solidFill>
                  <a:schemeClr val="bg1">
                    <a:lumMod val="50000"/>
                  </a:schemeClr>
                </a:solidFill>
              </a:rPr>
              <a:t>[</a:t>
            </a:r>
            <a:r>
              <a:rPr lang="en-US" sz="2800" dirty="0" err="1" smtClean="0">
                <a:solidFill>
                  <a:schemeClr val="bg1">
                    <a:lumMod val="50000"/>
                  </a:schemeClr>
                </a:solidFill>
              </a:rPr>
              <a:t>HotCloud</a:t>
            </a:r>
            <a:r>
              <a:rPr lang="en-US" sz="2800" dirty="0" smtClean="0">
                <a:solidFill>
                  <a:schemeClr val="bg1">
                    <a:lumMod val="50000"/>
                  </a:schemeClr>
                </a:solidFill>
              </a:rPr>
              <a:t> 2012, </a:t>
            </a:r>
            <a:r>
              <a:rPr lang="en-US" sz="2800" dirty="0" err="1" smtClean="0">
                <a:solidFill>
                  <a:schemeClr val="bg1">
                    <a:lumMod val="50000"/>
                  </a:schemeClr>
                </a:solidFill>
              </a:rPr>
              <a:t>EuroSys</a:t>
            </a:r>
            <a:r>
              <a:rPr lang="en-US" sz="2800" dirty="0" smtClean="0">
                <a:solidFill>
                  <a:schemeClr val="bg1">
                    <a:lumMod val="50000"/>
                  </a:schemeClr>
                </a:solidFill>
              </a:rPr>
              <a:t> 2012]</a:t>
            </a:r>
            <a:endParaRPr lang="en-US" sz="2800" dirty="0">
              <a:solidFill>
                <a:schemeClr val="bg1">
                  <a:lumMod val="50000"/>
                </a:schemeClr>
              </a:solidFill>
            </a:endParaRPr>
          </a:p>
          <a:p>
            <a:endParaRPr lang="en-US" dirty="0" smtClean="0"/>
          </a:p>
        </p:txBody>
      </p:sp>
    </p:spTree>
    <p:extLst>
      <p:ext uri="{BB962C8B-B14F-4D97-AF65-F5344CB8AC3E}">
        <p14:creationId xmlns:p14="http://schemas.microsoft.com/office/powerpoint/2010/main" val="3604591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47" name="Group 46"/>
          <p:cNvGrpSpPr/>
          <p:nvPr/>
        </p:nvGrpSpPr>
        <p:grpSpPr>
          <a:xfrm>
            <a:off x="6316316" y="985174"/>
            <a:ext cx="853894" cy="734223"/>
            <a:chOff x="6384454" y="4171838"/>
            <a:chExt cx="853894" cy="734223"/>
          </a:xfrm>
        </p:grpSpPr>
        <p:sp>
          <p:nvSpPr>
            <p:cNvPr id="49" name="Rectangle 48"/>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54" name="Rectangle 5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95" name="Group 94"/>
          <p:cNvGrpSpPr/>
          <p:nvPr/>
        </p:nvGrpSpPr>
        <p:grpSpPr>
          <a:xfrm>
            <a:off x="2378609" y="3339967"/>
            <a:ext cx="853894" cy="734223"/>
            <a:chOff x="6384454" y="4171838"/>
            <a:chExt cx="853894" cy="734223"/>
          </a:xfrm>
        </p:grpSpPr>
        <p:sp>
          <p:nvSpPr>
            <p:cNvPr id="96" name="Rectangle 9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99" name="Rectangle 9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101" name="Group 100"/>
          <p:cNvGrpSpPr/>
          <p:nvPr/>
        </p:nvGrpSpPr>
        <p:grpSpPr>
          <a:xfrm>
            <a:off x="6264367" y="2618758"/>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pic>
        <p:nvPicPr>
          <p:cNvPr id="129" name="Picture 12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09" name="Content Placeholder 2"/>
          <p:cNvSpPr>
            <a:spLocks noGrp="1"/>
          </p:cNvSpPr>
          <p:nvPr>
            <p:ph idx="1"/>
          </p:nvPr>
        </p:nvSpPr>
        <p:spPr>
          <a:xfrm>
            <a:off x="180431" y="762000"/>
            <a:ext cx="6083935" cy="6233160"/>
          </a:xfrm>
        </p:spPr>
        <p:txBody>
          <a:bodyPr>
            <a:normAutofit/>
          </a:bodyPr>
          <a:lstStyle/>
          <a:p>
            <a:r>
              <a:rPr lang="en-US" dirty="0">
                <a:solidFill>
                  <a:srgbClr val="FF0000"/>
                </a:solidFill>
              </a:rPr>
              <a:t>Can create your own  </a:t>
            </a:r>
          </a:p>
          <a:p>
            <a:pPr marL="0" indent="0">
              <a:buNone/>
            </a:pPr>
            <a:r>
              <a:rPr lang="en-US" dirty="0">
                <a:solidFill>
                  <a:srgbClr val="FF0000"/>
                </a:solidFill>
              </a:rPr>
              <a:t>	</a:t>
            </a:r>
            <a:r>
              <a:rPr lang="en-US" i="1" dirty="0">
                <a:solidFill>
                  <a:srgbClr val="FF0000"/>
                </a:solidFill>
              </a:rPr>
              <a:t>Cloud-within-a-Cloud</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Migrate computation among different cloud providers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10" name="Title 1"/>
          <p:cNvSpPr>
            <a:spLocks noGrp="1"/>
          </p:cNvSpPr>
          <p:nvPr>
            <p:ph type="title"/>
          </p:nvPr>
        </p:nvSpPr>
        <p:spPr>
          <a:xfrm>
            <a:off x="-189783" y="4012"/>
            <a:ext cx="8472748" cy="668848"/>
          </a:xfrm>
          <a:noFill/>
        </p:spPr>
        <p:txBody>
          <a:bodyPr>
            <a:normAutofit fontScale="90000"/>
          </a:bodyPr>
          <a:lstStyle/>
          <a:p>
            <a:r>
              <a:rPr lang="en-US" dirty="0" smtClean="0"/>
              <a:t>High Performance Computation</a:t>
            </a:r>
            <a:endParaRPr lang="en-US" dirty="0"/>
          </a:p>
        </p:txBody>
      </p:sp>
    </p:spTree>
    <p:extLst>
      <p:ext uri="{BB962C8B-B14F-4D97-AF65-F5344CB8AC3E}">
        <p14:creationId xmlns:p14="http://schemas.microsoft.com/office/powerpoint/2010/main" val="39708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208 -0.00046 C -0.0595 0.11791 -0.11656 0.23628 -0.18803 0.29349 C -0.25932 0.35071 -0.40329 0.30786 -0.43035 0.34353 " pathEditMode="relative" rAng="0" ptsTypes="aaA">
                                      <p:cBhvr>
                                        <p:cTn id="43" dur="2000" fill="hold"/>
                                        <p:tgtEl>
                                          <p:spTgt spid="47"/>
                                        </p:tgtEl>
                                        <p:attrNameLst>
                                          <p:attrName>ppt_x</p:attrName>
                                          <p:attrName>ppt_y</p:attrName>
                                        </p:attrNameLst>
                                      </p:cBhvr>
                                      <p:rCtr x="-21422" y="17558"/>
                                    </p:animMotion>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par>
                          <p:cTn id="47" fill="hold">
                            <p:stCondLst>
                              <p:cond delay="2000"/>
                            </p:stCondLst>
                            <p:childTnLst>
                              <p:par>
                                <p:cTn id="48" presetID="0" presetClass="path" presetSubtype="0" accel="50000" decel="50000" fill="hold" nodeType="afterEffect">
                                  <p:stCondLst>
                                    <p:cond delay="500"/>
                                  </p:stCondLst>
                                  <p:childTnLst>
                                    <p:animMotion origin="layout" path="M -4.77016E-6 -4.87375E-6 C 0.05118 -0.00741 0.10252 -0.01436 0.17399 -0.03127 C 0.24545 -0.04818 0.39151 -0.0857 0.42828 -0.10238 " pathEditMode="relative" rAng="0" ptsTypes="aaA">
                                      <p:cBhvr>
                                        <p:cTn id="49" dur="2000" fill="hold"/>
                                        <p:tgtEl>
                                          <p:spTgt spid="95"/>
                                        </p:tgtEl>
                                        <p:attrNameLst>
                                          <p:attrName>ppt_x</p:attrName>
                                          <p:attrName>ppt_y</p:attrName>
                                        </p:attrNameLst>
                                      </p:cBhvr>
                                      <p:rCtr x="21405" y="-5119"/>
                                    </p:animMotion>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par>
                          <p:cTn id="50" fill="hold">
                            <p:stCondLst>
                              <p:cond delay="4500"/>
                            </p:stCondLst>
                            <p:childTnLst>
                              <p:par>
                                <p:cTn id="51" presetID="1"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par>
                          <p:cTn id="53" fill="hold">
                            <p:stCondLst>
                              <p:cond delay="4500"/>
                            </p:stCondLst>
                            <p:childTnLst>
                              <p:par>
                                <p:cTn id="54" presetID="0" presetClass="path" presetSubtype="0" accel="50000" decel="50000" fill="hold" nodeType="afterEffect">
                                  <p:stCondLst>
                                    <p:cond delay="0"/>
                                  </p:stCondLst>
                                  <p:childTnLst>
                                    <p:animMotion origin="layout" path="M 1.16219E-6 1.04239E-6 L 0.00017 0.3968 " pathEditMode="relative" rAng="0" ptsTypes="AA">
                                      <p:cBhvr>
                                        <p:cTn id="55" dur="2000" fill="hold"/>
                                        <p:tgtEl>
                                          <p:spTgt spid="101"/>
                                        </p:tgtEl>
                                        <p:attrNameLst>
                                          <p:attrName>ppt_x</p:attrName>
                                          <p:attrName>ppt_y</p:attrName>
                                        </p:attrNameLst>
                                      </p:cBhvr>
                                      <p:rCtr x="0" y="19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pic>
        <p:nvPicPr>
          <p:cNvPr id="129" name="Picture 12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10" name="Title 1"/>
          <p:cNvSpPr>
            <a:spLocks noGrp="1"/>
          </p:cNvSpPr>
          <p:nvPr>
            <p:ph type="title"/>
          </p:nvPr>
        </p:nvSpPr>
        <p:spPr>
          <a:xfrm>
            <a:off x="-189783" y="4012"/>
            <a:ext cx="8472748" cy="668848"/>
          </a:xfrm>
          <a:noFill/>
        </p:spPr>
        <p:txBody>
          <a:bodyPr>
            <a:normAutofit fontScale="90000"/>
          </a:bodyPr>
          <a:lstStyle/>
          <a:p>
            <a:r>
              <a:rPr lang="en-US" dirty="0" smtClean="0"/>
              <a:t>High Performance Computation</a:t>
            </a:r>
            <a:endParaRPr lang="en-US" dirty="0"/>
          </a:p>
        </p:txBody>
      </p:sp>
      <p:grpSp>
        <p:nvGrpSpPr>
          <p:cNvPr id="95" name="그룹 74"/>
          <p:cNvGrpSpPr/>
          <p:nvPr/>
        </p:nvGrpSpPr>
        <p:grpSpPr>
          <a:xfrm>
            <a:off x="5377282" y="667657"/>
            <a:ext cx="2180654" cy="1545251"/>
            <a:chOff x="1805788" y="2546934"/>
            <a:chExt cx="2513660" cy="1781226"/>
          </a:xfrm>
        </p:grpSpPr>
        <p:sp>
          <p:nvSpPr>
            <p:cNvPr id="96" name="타원 75"/>
            <p:cNvSpPr/>
            <p:nvPr/>
          </p:nvSpPr>
          <p:spPr>
            <a:xfrm>
              <a:off x="2126932" y="27813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7" name="타원 77"/>
            <p:cNvSpPr/>
            <p:nvPr/>
          </p:nvSpPr>
          <p:spPr>
            <a:xfrm>
              <a:off x="1805788" y="38481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8" name="타원 80"/>
            <p:cNvSpPr/>
            <p:nvPr/>
          </p:nvSpPr>
          <p:spPr>
            <a:xfrm>
              <a:off x="2790348" y="385572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9" name="타원 81"/>
            <p:cNvSpPr/>
            <p:nvPr/>
          </p:nvSpPr>
          <p:spPr>
            <a:xfrm>
              <a:off x="3292792" y="325374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100" name="타원 82"/>
            <p:cNvSpPr/>
            <p:nvPr/>
          </p:nvSpPr>
          <p:spPr>
            <a:xfrm>
              <a:off x="3292792" y="2546934"/>
              <a:ext cx="1026656" cy="4705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a:t>
              </a:r>
              <a:endParaRPr lang="en-US" sz="1200" dirty="0"/>
            </a:p>
          </p:txBody>
        </p:sp>
        <p:cxnSp>
          <p:nvCxnSpPr>
            <p:cNvPr id="108" name="직선 연결선 83"/>
            <p:cNvCxnSpPr>
              <a:stCxn id="100" idx="4"/>
              <a:endCxn id="99" idx="0"/>
            </p:cNvCxnSpPr>
            <p:nvPr/>
          </p:nvCxnSpPr>
          <p:spPr>
            <a:xfrm flipH="1">
              <a:off x="3681412" y="3017521"/>
              <a:ext cx="124708" cy="2362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9" name="직선 연결선 84"/>
            <p:cNvCxnSpPr>
              <a:stCxn id="100" idx="2"/>
              <a:endCxn id="96" idx="6"/>
            </p:cNvCxnSpPr>
            <p:nvPr/>
          </p:nvCxnSpPr>
          <p:spPr>
            <a:xfrm flipH="1">
              <a:off x="2904171" y="2782227"/>
              <a:ext cx="388621" cy="2352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3" name="직선 연결선 86"/>
            <p:cNvCxnSpPr>
              <a:stCxn id="100" idx="3"/>
              <a:endCxn id="97" idx="7"/>
            </p:cNvCxnSpPr>
            <p:nvPr/>
          </p:nvCxnSpPr>
          <p:spPr>
            <a:xfrm flipH="1">
              <a:off x="2469203" y="2948605"/>
              <a:ext cx="973939" cy="9686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4" name="직선 연결선 87"/>
            <p:cNvCxnSpPr>
              <a:stCxn id="99" idx="4"/>
              <a:endCxn id="98" idx="7"/>
            </p:cNvCxnSpPr>
            <p:nvPr/>
          </p:nvCxnSpPr>
          <p:spPr>
            <a:xfrm flipH="1">
              <a:off x="3453764" y="3726180"/>
              <a:ext cx="227648" cy="198727"/>
            </a:xfrm>
            <a:prstGeom prst="line">
              <a:avLst/>
            </a:prstGeom>
          </p:spPr>
          <p:style>
            <a:lnRef idx="2">
              <a:schemeClr val="accent2"/>
            </a:lnRef>
            <a:fillRef idx="0">
              <a:schemeClr val="accent2"/>
            </a:fillRef>
            <a:effectRef idx="1">
              <a:schemeClr val="accent2"/>
            </a:effectRef>
            <a:fontRef idx="minor">
              <a:schemeClr val="tx1"/>
            </a:fontRef>
          </p:style>
        </p:cxnSp>
        <p:cxnSp>
          <p:nvCxnSpPr>
            <p:cNvPr id="115" name="직선 연결선 88"/>
            <p:cNvCxnSpPr>
              <a:stCxn id="96" idx="4"/>
              <a:endCxn id="97" idx="0"/>
            </p:cNvCxnSpPr>
            <p:nvPr/>
          </p:nvCxnSpPr>
          <p:spPr>
            <a:xfrm flipH="1">
              <a:off x="2194408" y="3253740"/>
              <a:ext cx="321144" cy="5943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직선 연결선 89"/>
            <p:cNvCxnSpPr>
              <a:endCxn id="96" idx="5"/>
            </p:cNvCxnSpPr>
            <p:nvPr/>
          </p:nvCxnSpPr>
          <p:spPr>
            <a:xfrm flipH="1" flipV="1">
              <a:off x="2790348" y="3184553"/>
              <a:ext cx="113824" cy="740355"/>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1" name="Content Placeholder 2"/>
          <p:cNvSpPr>
            <a:spLocks noGrp="1"/>
          </p:cNvSpPr>
          <p:nvPr>
            <p:ph idx="1"/>
          </p:nvPr>
        </p:nvSpPr>
        <p:spPr>
          <a:xfrm>
            <a:off x="180431" y="762000"/>
            <a:ext cx="6083935" cy="6233160"/>
          </a:xfrm>
        </p:spPr>
        <p:txBody>
          <a:bodyPr>
            <a:normAutofit lnSpcReduction="10000"/>
          </a:bodyPr>
          <a:lstStyle/>
          <a:p>
            <a:r>
              <a:rPr lang="en-US" dirty="0">
                <a:solidFill>
                  <a:srgbClr val="FF0000"/>
                </a:solidFill>
              </a:rPr>
              <a:t>Can create your own  </a:t>
            </a:r>
          </a:p>
          <a:p>
            <a:pPr marL="0" indent="0">
              <a:buNone/>
            </a:pPr>
            <a:r>
              <a:rPr lang="en-US" dirty="0">
                <a:solidFill>
                  <a:srgbClr val="FF0000"/>
                </a:solidFill>
              </a:rPr>
              <a:t>	</a:t>
            </a:r>
            <a:r>
              <a:rPr lang="en-US" i="1" dirty="0" smtClean="0">
                <a:solidFill>
                  <a:srgbClr val="FF0000"/>
                </a:solidFill>
              </a:rPr>
              <a:t>Cloud-within-a-Cloud</a:t>
            </a:r>
          </a:p>
          <a:p>
            <a:pPr marL="0" indent="0">
              <a:buNone/>
            </a:pPr>
            <a:r>
              <a:rPr lang="en-US" dirty="0" smtClean="0">
                <a:solidFill>
                  <a:srgbClr val="FF0000"/>
                </a:solidFill>
              </a:rPr>
              <a:t>Demo: http://supercloud.cs.cornell.edu</a:t>
            </a:r>
            <a:r>
              <a:rPr lang="en-US" i="1" dirty="0" smtClean="0">
                <a:solidFill>
                  <a:srgbClr val="FF0000"/>
                </a:solidFill>
              </a:rPr>
              <a:t> </a:t>
            </a:r>
            <a:endParaRPr lang="en-US" dirty="0" smtClean="0"/>
          </a:p>
          <a:p>
            <a:endParaRPr lang="en-US" dirty="0"/>
          </a:p>
          <a:p>
            <a:endParaRPr lang="en-US" dirty="0" smtClean="0"/>
          </a:p>
          <a:p>
            <a:endParaRPr lang="en-US" dirty="0"/>
          </a:p>
          <a:p>
            <a:endParaRPr lang="en-US" dirty="0" smtClean="0"/>
          </a:p>
          <a:p>
            <a:endParaRPr lang="en-US" dirty="0"/>
          </a:p>
          <a:p>
            <a:r>
              <a:rPr lang="en-US" dirty="0" smtClean="0"/>
              <a:t>Migrate computation among different cloud providers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5903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9.82659E-7 C -0.0533 0.12532 -0.1066 0.25064 -0.17778 0.31306 C -0.24896 0.37572 -0.33802 0.37526 -0.42691 0.37503 " pathEditMode="relative" rAng="0" ptsTypes="aaA">
                                      <p:cBhvr>
                                        <p:cTn id="6" dur="2000" fill="hold"/>
                                        <p:tgtEl>
                                          <p:spTgt spid="95"/>
                                        </p:tgtEl>
                                        <p:attrNameLst>
                                          <p:attrName>ppt_x</p:attrName>
                                          <p:attrName>ppt_y</p:attrName>
                                        </p:attrNameLst>
                                      </p:cBhvr>
                                      <p:rCtr x="-21354" y="1877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42691 0.37503 C -0.34461 0.41041 -0.26215 0.44601 -0.19045 0.42775 C -0.11875 0.40948 -0.05781 0.33711 0.0033 0.26497 " pathEditMode="relative" rAng="0" ptsTypes="aaA">
                                      <p:cBhvr>
                                        <p:cTn id="10" dur="2000" fill="hold"/>
                                        <p:tgtEl>
                                          <p:spTgt spid="95"/>
                                        </p:tgtEl>
                                        <p:attrNameLst>
                                          <p:attrName>ppt_x</p:attrName>
                                          <p:attrName>ppt_y</p:attrName>
                                        </p:attrNameLst>
                                      </p:cBhvr>
                                      <p:rCtr x="21510" y="-1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3" y="579416"/>
            <a:ext cx="9084977" cy="6494007"/>
          </a:xfrm>
        </p:spPr>
        <p:txBody>
          <a:bodyPr>
            <a:normAutofit fontScale="85000" lnSpcReduction="10000"/>
          </a:bodyPr>
          <a:lstStyle/>
          <a:p>
            <a:r>
              <a:rPr lang="en-US" sz="3000" dirty="0"/>
              <a:t>Cloud Networking</a:t>
            </a:r>
          </a:p>
          <a:p>
            <a:pPr lvl="1"/>
            <a:r>
              <a:rPr lang="en-US" sz="2600" dirty="0" err="1" smtClean="0"/>
              <a:t>SoNIC</a:t>
            </a:r>
            <a:r>
              <a:rPr lang="en-US" sz="2600" dirty="0" smtClean="0"/>
              <a:t>/DTP </a:t>
            </a:r>
            <a:r>
              <a:rPr lang="en-US" sz="2600" dirty="0" smtClean="0"/>
              <a:t>in </a:t>
            </a:r>
            <a:r>
              <a:rPr lang="en-US" sz="2600" dirty="0"/>
              <a:t>SIGCOMM 2016, NSDI 2014/2013, and IMC 2014</a:t>
            </a:r>
            <a:endParaRPr lang="en-US" sz="2600" dirty="0"/>
          </a:p>
          <a:p>
            <a:pPr lvl="1"/>
            <a:r>
              <a:rPr lang="en-US" sz="2600" dirty="0"/>
              <a:t>Wireless DC in ANCS </a:t>
            </a:r>
            <a:r>
              <a:rPr lang="en-US" sz="2600" dirty="0" smtClean="0"/>
              <a:t>2012 (best paper) </a:t>
            </a:r>
            <a:r>
              <a:rPr lang="en-US" sz="2600" dirty="0"/>
              <a:t>and </a:t>
            </a:r>
            <a:r>
              <a:rPr lang="en-US" sz="2600" dirty="0" err="1"/>
              <a:t>NetSlice</a:t>
            </a:r>
            <a:r>
              <a:rPr lang="en-US" sz="2600" dirty="0"/>
              <a:t> in ANCS 2012</a:t>
            </a:r>
          </a:p>
          <a:p>
            <a:pPr lvl="1"/>
            <a:r>
              <a:rPr lang="en-US" sz="2600" dirty="0" smtClean="0"/>
              <a:t>Bifocals in IMC 2010 and DSN 2010</a:t>
            </a:r>
          </a:p>
          <a:p>
            <a:pPr lvl="1"/>
            <a:r>
              <a:rPr lang="en-US" sz="2600" dirty="0" smtClean="0"/>
              <a:t>Maelstrom </a:t>
            </a:r>
            <a:r>
              <a:rPr lang="en-US" sz="2600" dirty="0"/>
              <a:t>in </a:t>
            </a:r>
            <a:r>
              <a:rPr lang="en-US" sz="2600" dirty="0" err="1"/>
              <a:t>ToN</a:t>
            </a:r>
            <a:r>
              <a:rPr lang="en-US" sz="2600" dirty="0"/>
              <a:t> 2011 and NSDI </a:t>
            </a:r>
            <a:r>
              <a:rPr lang="en-US" sz="2600" dirty="0" smtClean="0"/>
              <a:t>2008</a:t>
            </a:r>
          </a:p>
          <a:p>
            <a:pPr lvl="1"/>
            <a:r>
              <a:rPr lang="en-US" sz="2600" dirty="0" smtClean="0"/>
              <a:t>Chaired Tudor </a:t>
            </a:r>
            <a:r>
              <a:rPr lang="en-US" sz="2600" dirty="0" smtClean="0"/>
              <a:t>Marian (2010), Ki Suh Lee (2016), Han Wang (2017) PhD</a:t>
            </a:r>
            <a:endParaRPr lang="en-US" sz="2600" dirty="0"/>
          </a:p>
          <a:p>
            <a:r>
              <a:rPr lang="en-US" sz="3000" dirty="0" smtClean="0"/>
              <a:t>Cloud Computation &amp; Vendor Lock-in</a:t>
            </a:r>
          </a:p>
          <a:p>
            <a:pPr lvl="1"/>
            <a:r>
              <a:rPr lang="en-US" sz="2600" dirty="0" err="1"/>
              <a:t>Supercloud</a:t>
            </a:r>
            <a:r>
              <a:rPr lang="en-US" sz="2600" dirty="0"/>
              <a:t> in </a:t>
            </a:r>
            <a:r>
              <a:rPr lang="en-US" sz="2600" dirty="0" err="1"/>
              <a:t>SoCC</a:t>
            </a:r>
            <a:r>
              <a:rPr lang="en-US" sz="2600" dirty="0"/>
              <a:t> 2016, OSR 2015 / IEEE Internet Computing-2013</a:t>
            </a:r>
          </a:p>
          <a:p>
            <a:pPr lvl="1"/>
            <a:r>
              <a:rPr lang="en-US" sz="2600" dirty="0" err="1"/>
              <a:t>Xen</a:t>
            </a:r>
            <a:r>
              <a:rPr lang="en-US" sz="2600" dirty="0"/>
              <a:t>-Blanket in EuroSys-2012 and HotCloud-2011</a:t>
            </a:r>
          </a:p>
          <a:p>
            <a:pPr lvl="1"/>
            <a:r>
              <a:rPr lang="en-US" sz="2600" dirty="0" err="1"/>
              <a:t>Overdriver</a:t>
            </a:r>
            <a:r>
              <a:rPr lang="en-US" sz="2600" dirty="0"/>
              <a:t> in VEE-2011</a:t>
            </a:r>
          </a:p>
          <a:p>
            <a:pPr lvl="1"/>
            <a:r>
              <a:rPr lang="en-US" sz="2600" dirty="0"/>
              <a:t>Chaired Dan </a:t>
            </a:r>
            <a:r>
              <a:rPr lang="en-US" sz="2600" dirty="0" smtClean="0"/>
              <a:t>William (2012) and Zhiming Shen (~2017) PhD</a:t>
            </a:r>
            <a:endParaRPr lang="en-US" sz="2600" dirty="0" smtClean="0"/>
          </a:p>
          <a:p>
            <a:r>
              <a:rPr lang="en-US" sz="3000" dirty="0" smtClean="0"/>
              <a:t>Cloud Storage</a:t>
            </a:r>
          </a:p>
          <a:p>
            <a:pPr lvl="1"/>
            <a:r>
              <a:rPr lang="en-US" sz="2600" dirty="0"/>
              <a:t>Isotope/Gecko in FAST 2015, 2013 / </a:t>
            </a:r>
            <a:r>
              <a:rPr lang="en-US" sz="2600" dirty="0" err="1"/>
              <a:t>HotStorage</a:t>
            </a:r>
            <a:r>
              <a:rPr lang="en-US" sz="2600" dirty="0"/>
              <a:t> 2012</a:t>
            </a:r>
          </a:p>
          <a:p>
            <a:pPr lvl="1"/>
            <a:r>
              <a:rPr lang="en-US" sz="2600" dirty="0"/>
              <a:t>RACS in SOCC-2010</a:t>
            </a:r>
          </a:p>
          <a:p>
            <a:pPr lvl="1"/>
            <a:r>
              <a:rPr lang="en-US" sz="2600" dirty="0"/>
              <a:t>SMFS in FAST 2009 </a:t>
            </a:r>
          </a:p>
          <a:p>
            <a:pPr lvl="1"/>
            <a:r>
              <a:rPr lang="en-US" sz="2600" dirty="0"/>
              <a:t>Antiquity in </a:t>
            </a:r>
            <a:r>
              <a:rPr lang="en-US" sz="2600" dirty="0" err="1"/>
              <a:t>EuroSys</a:t>
            </a:r>
            <a:r>
              <a:rPr lang="en-US" sz="2600" dirty="0"/>
              <a:t> 2007 / NSDI 2006</a:t>
            </a:r>
          </a:p>
          <a:p>
            <a:pPr lvl="1"/>
            <a:r>
              <a:rPr lang="en-US" sz="2600" dirty="0"/>
              <a:t>Chaired Lakshmi </a:t>
            </a:r>
            <a:r>
              <a:rPr lang="en-US" sz="2600" dirty="0" smtClean="0"/>
              <a:t>Ganesh</a:t>
            </a:r>
            <a:r>
              <a:rPr lang="en-US" sz="2600" dirty="0"/>
              <a:t> </a:t>
            </a:r>
            <a:r>
              <a:rPr lang="en-US" sz="2600" dirty="0" smtClean="0"/>
              <a:t>(2011) and Ji Yong Shin </a:t>
            </a:r>
            <a:r>
              <a:rPr lang="en-US" sz="2600" dirty="0"/>
              <a:t>PhD </a:t>
            </a:r>
            <a:r>
              <a:rPr lang="en-US" sz="2600" dirty="0" smtClean="0"/>
              <a:t>2016</a:t>
            </a:r>
            <a:endParaRPr lang="en-US" sz="2600" dirty="0" smtClean="0"/>
          </a:p>
        </p:txBody>
      </p:sp>
      <p:sp>
        <p:nvSpPr>
          <p:cNvPr id="7" name="Title 4"/>
          <p:cNvSpPr>
            <a:spLocks noGrp="1"/>
          </p:cNvSpPr>
          <p:nvPr>
            <p:ph type="title"/>
          </p:nvPr>
        </p:nvSpPr>
        <p:spPr>
          <a:xfrm>
            <a:off x="0" y="-15647"/>
            <a:ext cx="7874000" cy="609205"/>
          </a:xfrm>
        </p:spPr>
        <p:txBody>
          <a:bodyPr>
            <a:noAutofit/>
          </a:bodyPr>
          <a:lstStyle/>
          <a:p>
            <a:r>
              <a:rPr lang="en-US" sz="4000" dirty="0" smtClean="0"/>
              <a:t>My Contributions</a:t>
            </a:r>
            <a:endParaRPr lang="en-US" sz="4000" dirty="0"/>
          </a:p>
        </p:txBody>
      </p:sp>
    </p:spTree>
    <p:extLst>
      <p:ext uri="{BB962C8B-B14F-4D97-AF65-F5344CB8AC3E}">
        <p14:creationId xmlns:p14="http://schemas.microsoft.com/office/powerpoint/2010/main" val="222607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GB" dirty="0" smtClean="0"/>
              <a:t>Who am I?</a:t>
            </a:r>
            <a:endParaRPr lang="en-US" dirty="0"/>
          </a:p>
        </p:txBody>
      </p:sp>
      <p:sp>
        <p:nvSpPr>
          <p:cNvPr id="98307" name="Rectangle 3"/>
          <p:cNvSpPr>
            <a:spLocks noGrp="1" noChangeArrowheads="1"/>
          </p:cNvSpPr>
          <p:nvPr>
            <p:ph type="body" idx="1"/>
          </p:nvPr>
        </p:nvSpPr>
        <p:spPr>
          <a:xfrm>
            <a:off x="152400" y="1086978"/>
            <a:ext cx="8458200" cy="5237622"/>
          </a:xfrm>
        </p:spPr>
        <p:txBody>
          <a:bodyPr>
            <a:normAutofit lnSpcReduction="10000"/>
          </a:bodyPr>
          <a:lstStyle/>
          <a:p>
            <a:pPr marL="285750" indent="-285750">
              <a:lnSpc>
                <a:spcPct val="80000"/>
              </a:lnSpc>
            </a:pPr>
            <a:r>
              <a:rPr lang="en-US" sz="2800" dirty="0" smtClean="0"/>
              <a:t>Prof. </a:t>
            </a:r>
            <a:r>
              <a:rPr lang="en-US" sz="2800" dirty="0"/>
              <a:t>Hakim Weatherspoon </a:t>
            </a:r>
          </a:p>
          <a:p>
            <a:pPr marL="685800" lvl="1" indent="-228600">
              <a:lnSpc>
                <a:spcPct val="80000"/>
              </a:lnSpc>
            </a:pPr>
            <a:r>
              <a:rPr lang="en-US" sz="2400" dirty="0"/>
              <a:t>(Hakim means </a:t>
            </a:r>
            <a:r>
              <a:rPr lang="en-US" sz="2400" dirty="0" smtClean="0"/>
              <a:t>Doctor, wise, or </a:t>
            </a:r>
            <a:r>
              <a:rPr lang="en-US" sz="2400" dirty="0" err="1" smtClean="0"/>
              <a:t>prof</a:t>
            </a:r>
            <a:r>
              <a:rPr lang="en-US" sz="2400" dirty="0" smtClean="0"/>
              <a:t>. </a:t>
            </a:r>
            <a:r>
              <a:rPr lang="en-US" sz="2400" dirty="0"/>
              <a:t>in Arabic)</a:t>
            </a:r>
          </a:p>
          <a:p>
            <a:pPr marL="685800" lvl="1" indent="-228600">
              <a:lnSpc>
                <a:spcPct val="80000"/>
              </a:lnSpc>
            </a:pPr>
            <a:r>
              <a:rPr lang="en-US" sz="2400" dirty="0"/>
              <a:t>Background in Education</a:t>
            </a:r>
          </a:p>
          <a:p>
            <a:pPr lvl="2">
              <a:lnSpc>
                <a:spcPct val="80000"/>
              </a:lnSpc>
            </a:pPr>
            <a:r>
              <a:rPr lang="en-US" sz="2000" dirty="0"/>
              <a:t>Undergraduate University of</a:t>
            </a:r>
            <a:r>
              <a:rPr lang="en-US" sz="2000" dirty="0" smtClean="0"/>
              <a:t> Washington</a:t>
            </a:r>
            <a:endParaRPr lang="en-US" sz="2000" dirty="0"/>
          </a:p>
          <a:p>
            <a:pPr marL="1543050" lvl="3" indent="-171450">
              <a:lnSpc>
                <a:spcPct val="80000"/>
              </a:lnSpc>
            </a:pPr>
            <a:r>
              <a:rPr lang="en-US" sz="1800" dirty="0"/>
              <a:t>Played Varsity Football</a:t>
            </a:r>
          </a:p>
          <a:p>
            <a:pPr marL="2000250" lvl="4" indent="-171450">
              <a:lnSpc>
                <a:spcPct val="80000"/>
              </a:lnSpc>
            </a:pPr>
            <a:r>
              <a:rPr lang="en-US" sz="1800" dirty="0"/>
              <a:t>Some teammates collectively make $100’s of millions</a:t>
            </a:r>
          </a:p>
          <a:p>
            <a:pPr marL="2000250" lvl="4" indent="-171450">
              <a:lnSpc>
                <a:spcPct val="80000"/>
              </a:lnSpc>
            </a:pPr>
            <a:r>
              <a:rPr lang="en-US" sz="1800" dirty="0"/>
              <a:t>I teach!!!</a:t>
            </a:r>
          </a:p>
          <a:p>
            <a:pPr lvl="2">
              <a:lnSpc>
                <a:spcPct val="80000"/>
              </a:lnSpc>
            </a:pPr>
            <a:r>
              <a:rPr lang="en-US" sz="2000" dirty="0"/>
              <a:t>Graduate University of California, Berkeley</a:t>
            </a:r>
          </a:p>
          <a:p>
            <a:pPr marL="1543050" lvl="3" indent="-171450">
              <a:lnSpc>
                <a:spcPct val="80000"/>
              </a:lnSpc>
            </a:pPr>
            <a:r>
              <a:rPr lang="en-US" sz="1800" dirty="0"/>
              <a:t>Some class mates collectively make $100’s of millions</a:t>
            </a:r>
          </a:p>
          <a:p>
            <a:pPr marL="1543050" lvl="3" indent="-171450">
              <a:lnSpc>
                <a:spcPct val="80000"/>
              </a:lnSpc>
            </a:pPr>
            <a:r>
              <a:rPr lang="en-US" sz="1800" dirty="0"/>
              <a:t>I teach!!!</a:t>
            </a:r>
          </a:p>
          <a:p>
            <a:pPr marL="685800" lvl="1" indent="-228600">
              <a:lnSpc>
                <a:spcPct val="80000"/>
              </a:lnSpc>
            </a:pPr>
            <a:r>
              <a:rPr lang="en-US" sz="2400" dirty="0"/>
              <a:t>Background in Operating Systems</a:t>
            </a:r>
          </a:p>
          <a:p>
            <a:pPr lvl="2">
              <a:lnSpc>
                <a:spcPct val="80000"/>
              </a:lnSpc>
            </a:pPr>
            <a:r>
              <a:rPr lang="en-US" sz="2000" dirty="0"/>
              <a:t>Peer-to-Peer Storage</a:t>
            </a:r>
          </a:p>
          <a:p>
            <a:pPr marL="1543050" lvl="3" indent="-171450">
              <a:lnSpc>
                <a:spcPct val="80000"/>
              </a:lnSpc>
            </a:pPr>
            <a:r>
              <a:rPr lang="en-US" sz="1800" dirty="0"/>
              <a:t>Antiquity project - Secure wide-area distributed system</a:t>
            </a:r>
          </a:p>
          <a:p>
            <a:pPr marL="1543050" lvl="3" indent="-171450">
              <a:lnSpc>
                <a:spcPct val="80000"/>
              </a:lnSpc>
            </a:pPr>
            <a:r>
              <a:rPr lang="en-US" sz="1800" dirty="0" err="1"/>
              <a:t>OceanStore</a:t>
            </a:r>
            <a:r>
              <a:rPr lang="en-US" sz="1800" dirty="0"/>
              <a:t> project – Store your data for 1000 years</a:t>
            </a:r>
          </a:p>
          <a:p>
            <a:pPr lvl="2">
              <a:lnSpc>
                <a:spcPct val="80000"/>
              </a:lnSpc>
            </a:pPr>
            <a:r>
              <a:rPr lang="en-US" sz="2000" dirty="0"/>
              <a:t>Network overlays</a:t>
            </a:r>
          </a:p>
          <a:p>
            <a:pPr marL="1543050" lvl="3" indent="-171450">
              <a:lnSpc>
                <a:spcPct val="80000"/>
              </a:lnSpc>
            </a:pPr>
            <a:r>
              <a:rPr lang="en-US" sz="1800" dirty="0"/>
              <a:t>Bamboo and Tapestry – Find your data around globe</a:t>
            </a:r>
          </a:p>
          <a:p>
            <a:pPr lvl="2">
              <a:lnSpc>
                <a:spcPct val="80000"/>
              </a:lnSpc>
            </a:pPr>
            <a:r>
              <a:rPr lang="en-US" sz="2000" dirty="0"/>
              <a:t>Tiny OS</a:t>
            </a:r>
          </a:p>
          <a:p>
            <a:pPr marL="1543050" lvl="3" indent="-171450">
              <a:lnSpc>
                <a:spcPct val="80000"/>
              </a:lnSpc>
            </a:pPr>
            <a:r>
              <a:rPr lang="en-US" sz="1800" dirty="0"/>
              <a:t>Early adopter in 1999, but ultimately chose P2P direction</a:t>
            </a:r>
          </a:p>
        </p:txBody>
      </p:sp>
      <p:pic>
        <p:nvPicPr>
          <p:cNvPr id="98309" name="Picture 5" descr="oceanblue"/>
          <p:cNvPicPr>
            <a:picLocks noChangeAspect="1" noChangeArrowheads="1"/>
          </p:cNvPicPr>
          <p:nvPr/>
        </p:nvPicPr>
        <p:blipFill>
          <a:blip r:embed="rId3"/>
          <a:srcRect/>
          <a:stretch>
            <a:fillRect/>
          </a:stretch>
        </p:blipFill>
        <p:spPr bwMode="auto">
          <a:xfrm>
            <a:off x="7543800" y="0"/>
            <a:ext cx="1600200" cy="2343150"/>
          </a:xfrm>
          <a:prstGeom prst="rect">
            <a:avLst/>
          </a:prstGeom>
          <a:noFill/>
        </p:spPr>
      </p:pic>
    </p:spTree>
    <p:extLst>
      <p:ext uri="{BB962C8B-B14F-4D97-AF65-F5344CB8AC3E}">
        <p14:creationId xmlns:p14="http://schemas.microsoft.com/office/powerpoint/2010/main" val="35865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30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7">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307">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307">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307">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307">
                                            <p:txEl>
                                              <p:pRg st="15" end="1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307">
                                            <p:txEl>
                                              <p:pRg st="16" end="1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307">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solidFill>
                  <a:schemeClr val="bg1">
                    <a:lumMod val="65000"/>
                  </a:schemeClr>
                </a:solidFill>
              </a:rPr>
              <a:t>Be brief!</a:t>
            </a:r>
          </a:p>
          <a:p>
            <a:r>
              <a:rPr lang="en-US" sz="2800" dirty="0" smtClean="0">
                <a:solidFill>
                  <a:schemeClr val="bg1">
                    <a:lumMod val="65000"/>
                  </a:schemeClr>
                </a:solidFill>
              </a:rPr>
              <a:t>Background on course and Professor</a:t>
            </a:r>
          </a:p>
          <a:p>
            <a:r>
              <a:rPr lang="en-US" sz="2800" dirty="0" smtClean="0"/>
              <a:t>Why </a:t>
            </a:r>
            <a:r>
              <a:rPr lang="en-US" sz="2800" dirty="0"/>
              <a:t>take this </a:t>
            </a:r>
            <a:r>
              <a:rPr lang="en-US" sz="2800" dirty="0" smtClean="0"/>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4186337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smtClean="0"/>
              <a:t>Why take this course</a:t>
            </a:r>
            <a:endParaRPr lang="en-US" dirty="0"/>
          </a:p>
        </p:txBody>
      </p:sp>
      <p:sp>
        <p:nvSpPr>
          <p:cNvPr id="71683" name="Rectangle 3"/>
          <p:cNvSpPr>
            <a:spLocks noGrp="1" noChangeArrowheads="1"/>
          </p:cNvSpPr>
          <p:nvPr>
            <p:ph type="body" idx="1"/>
          </p:nvPr>
        </p:nvSpPr>
        <p:spPr>
          <a:xfrm>
            <a:off x="152400" y="1219200"/>
            <a:ext cx="9067800" cy="4525963"/>
          </a:xfrm>
        </p:spPr>
        <p:txBody>
          <a:bodyPr>
            <a:normAutofit fontScale="92500" lnSpcReduction="20000"/>
          </a:bodyPr>
          <a:lstStyle/>
          <a:p>
            <a:r>
              <a:rPr lang="en-US" sz="2800" dirty="0" smtClean="0"/>
              <a:t>Learn about systems abstractions, principles, and artifacts that have lead to the high performance systems and networks we see in the cloud,</a:t>
            </a:r>
          </a:p>
          <a:p>
            <a:r>
              <a:rPr lang="en-US" sz="2800" dirty="0" smtClean="0"/>
              <a:t>Understand attributes of systems research that is likely to have impact,</a:t>
            </a:r>
          </a:p>
          <a:p>
            <a:r>
              <a:rPr lang="en-US" sz="2800" dirty="0" smtClean="0"/>
              <a:t>Become comfortable navigating the </a:t>
            </a:r>
            <a:r>
              <a:rPr lang="en-US" sz="2800" dirty="0" smtClean="0"/>
              <a:t>state </a:t>
            </a:r>
            <a:r>
              <a:rPr lang="en-US" sz="2800" dirty="0" smtClean="0"/>
              <a:t>of the art in systems and networking,</a:t>
            </a:r>
          </a:p>
          <a:p>
            <a:r>
              <a:rPr lang="en-US" sz="2800" dirty="0" smtClean="0"/>
              <a:t>Gain experience in thinking critically and analytically about systems research, and</a:t>
            </a:r>
          </a:p>
          <a:p>
            <a:r>
              <a:rPr lang="en-US" sz="2800" b="1" dirty="0" smtClean="0"/>
              <a:t>Acquire the background needed to work on cloud and data center problems currently under study at Cornell and elsewhere.</a:t>
            </a:r>
          </a:p>
          <a:p>
            <a:endParaRPr lang="en-US" sz="2800" dirty="0"/>
          </a:p>
        </p:txBody>
      </p:sp>
    </p:spTree>
    <p:custDataLst>
      <p:tags r:id="rId1"/>
    </p:custDataLst>
    <p:extLst>
      <p:ext uri="{BB962C8B-B14F-4D97-AF65-F5344CB8AC3E}">
        <p14:creationId xmlns:p14="http://schemas.microsoft.com/office/powerpoint/2010/main" val="21070492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the course “for”?</a:t>
            </a:r>
            <a:endParaRPr lang="en-US" dirty="0"/>
          </a:p>
        </p:txBody>
      </p:sp>
      <p:sp>
        <p:nvSpPr>
          <p:cNvPr id="3" name="Content Placeholder 2"/>
          <p:cNvSpPr>
            <a:spLocks noGrp="1"/>
          </p:cNvSpPr>
          <p:nvPr>
            <p:ph sz="quarter" idx="1"/>
          </p:nvPr>
        </p:nvSpPr>
        <p:spPr/>
        <p:txBody>
          <a:bodyPr>
            <a:normAutofit/>
          </a:bodyPr>
          <a:lstStyle/>
          <a:p>
            <a:r>
              <a:rPr lang="en-US" dirty="0" smtClean="0"/>
              <a:t>MEng students</a:t>
            </a:r>
          </a:p>
          <a:p>
            <a:pPr lvl="1"/>
            <a:r>
              <a:rPr lang="en-US" dirty="0" smtClean="0"/>
              <a:t>Students who have mastered 4410/4411</a:t>
            </a:r>
          </a:p>
          <a:p>
            <a:pPr lvl="1"/>
            <a:r>
              <a:rPr lang="en-US" dirty="0" smtClean="0"/>
              <a:t>PhD students as well</a:t>
            </a:r>
          </a:p>
          <a:p>
            <a:pPr lvl="1"/>
            <a:r>
              <a:rPr lang="en-US" dirty="0" smtClean="0"/>
              <a:t>Serious undergraduates </a:t>
            </a:r>
          </a:p>
          <a:p>
            <a:pPr lvl="1"/>
            <a:endParaRPr lang="en-US" dirty="0"/>
          </a:p>
          <a:p>
            <a:r>
              <a:rPr lang="en-US" dirty="0" smtClean="0"/>
              <a:t>MEng Project</a:t>
            </a:r>
          </a:p>
          <a:p>
            <a:pPr lvl="1"/>
            <a:r>
              <a:rPr lang="en-US" dirty="0" smtClean="0"/>
              <a:t>Projects in this course can be used to satisfy MEng project requirements</a:t>
            </a:r>
          </a:p>
        </p:txBody>
      </p:sp>
    </p:spTree>
    <p:extLst>
      <p:ext uri="{BB962C8B-B14F-4D97-AF65-F5344CB8AC3E}">
        <p14:creationId xmlns:p14="http://schemas.microsoft.com/office/powerpoint/2010/main" val="2025186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solidFill>
                  <a:schemeClr val="bg1">
                    <a:lumMod val="65000"/>
                  </a:schemeClr>
                </a:solidFill>
              </a:rPr>
              <a:t>Be brief!</a:t>
            </a:r>
          </a:p>
          <a:p>
            <a:r>
              <a:rPr lang="en-US" sz="2800" dirty="0" smtClean="0">
                <a:solidFill>
                  <a:schemeClr val="bg1">
                    <a:lumMod val="65000"/>
                  </a:schemeClr>
                </a:solidFill>
              </a:rPr>
              <a:t>Background</a:t>
            </a:r>
            <a:endParaRPr lang="en-US" sz="2800" dirty="0" smtClean="0">
              <a:solidFill>
                <a:schemeClr val="bg1">
                  <a:lumMod val="65000"/>
                </a:schemeClr>
              </a:solidFill>
            </a:endParaRPr>
          </a:p>
          <a:p>
            <a:r>
              <a:rPr lang="en-US" sz="2800" dirty="0" smtClean="0">
                <a:solidFill>
                  <a:schemeClr val="bg1">
                    <a:lumMod val="65000"/>
                  </a:schemeClr>
                </a:solidFill>
              </a:rPr>
              <a:t>Why </a:t>
            </a:r>
            <a:r>
              <a:rPr lang="en-US" sz="2800" dirty="0">
                <a:solidFill>
                  <a:schemeClr val="bg1">
                    <a:lumMod val="65000"/>
                  </a:schemeClr>
                </a:solidFill>
              </a:rPr>
              <a:t>take this </a:t>
            </a:r>
            <a:r>
              <a:rPr lang="en-US" sz="2800" dirty="0" smtClean="0">
                <a:solidFill>
                  <a:schemeClr val="bg1">
                    <a:lumMod val="65000"/>
                  </a:schemeClr>
                </a:solidFill>
              </a:rPr>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4218456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smtClean="0"/>
              <a:t>How this class operates</a:t>
            </a:r>
            <a:endParaRPr lang="en-US" dirty="0"/>
          </a:p>
        </p:txBody>
      </p:sp>
      <p:sp>
        <p:nvSpPr>
          <p:cNvPr id="73731" name="Rectangle 3"/>
          <p:cNvSpPr>
            <a:spLocks noGrp="1" noChangeArrowheads="1"/>
          </p:cNvSpPr>
          <p:nvPr>
            <p:ph type="body" idx="1"/>
          </p:nvPr>
        </p:nvSpPr>
        <p:spPr>
          <a:xfrm>
            <a:off x="533400" y="1371600"/>
            <a:ext cx="8382000" cy="5257800"/>
          </a:xfrm>
        </p:spPr>
        <p:txBody>
          <a:bodyPr/>
          <a:lstStyle/>
          <a:p>
            <a:r>
              <a:rPr lang="en-US" sz="2800" dirty="0"/>
              <a:t>Instructor: Hakim Weatherspoon</a:t>
            </a:r>
          </a:p>
          <a:p>
            <a:pPr lvl="1"/>
            <a:r>
              <a:rPr lang="en-US" sz="2400" dirty="0" err="1"/>
              <a:t>hweather@cs</a:t>
            </a:r>
            <a:r>
              <a:rPr lang="en-US" sz="2400" dirty="0" err="1" smtClean="0"/>
              <a:t>.cornell.</a:t>
            </a:r>
            <a:r>
              <a:rPr lang="en-US" sz="2400" dirty="0" err="1"/>
              <a:t>edu</a:t>
            </a:r>
            <a:endParaRPr lang="en-US" sz="2400" dirty="0"/>
          </a:p>
          <a:p>
            <a:pPr lvl="1"/>
            <a:r>
              <a:rPr lang="en-US" sz="2400" dirty="0"/>
              <a:t>Office Location: </a:t>
            </a:r>
            <a:r>
              <a:rPr lang="en-US" sz="2400" dirty="0" smtClean="0"/>
              <a:t>427 Gates Hall</a:t>
            </a:r>
            <a:endParaRPr lang="en-US" sz="2400" dirty="0"/>
          </a:p>
          <a:p>
            <a:endParaRPr lang="en-US" sz="2800" dirty="0" smtClean="0"/>
          </a:p>
          <a:p>
            <a:r>
              <a:rPr lang="en-US" sz="2800" dirty="0" smtClean="0"/>
              <a:t>TA</a:t>
            </a:r>
            <a:r>
              <a:rPr lang="en-US" sz="2800" dirty="0"/>
              <a:t>:</a:t>
            </a:r>
            <a:r>
              <a:rPr lang="en-US" sz="2800" dirty="0" smtClean="0"/>
              <a:t> </a:t>
            </a:r>
            <a:r>
              <a:rPr lang="en-US" sz="2800" dirty="0" smtClean="0"/>
              <a:t>Vishal Shrivastav</a:t>
            </a:r>
            <a:endParaRPr lang="en-US" sz="2800" dirty="0" smtClean="0"/>
          </a:p>
          <a:p>
            <a:pPr lvl="1"/>
            <a:r>
              <a:rPr lang="en-US" sz="2000" dirty="0" smtClean="0"/>
              <a:t>vishal@cs.cornell.edu</a:t>
            </a:r>
            <a:endParaRPr lang="en-US" sz="2000" dirty="0" smtClean="0"/>
          </a:p>
          <a:p>
            <a:pPr lvl="1"/>
            <a:endParaRPr lang="en-US" sz="2000" dirty="0" smtClean="0"/>
          </a:p>
          <a:p>
            <a:r>
              <a:rPr lang="en-US" sz="2800" dirty="0"/>
              <a:t>Lectures:</a:t>
            </a:r>
          </a:p>
          <a:p>
            <a:pPr lvl="1"/>
            <a:r>
              <a:rPr lang="en-US" sz="2400" dirty="0"/>
              <a:t>CS</a:t>
            </a:r>
            <a:r>
              <a:rPr lang="en-US" sz="2400" dirty="0" smtClean="0"/>
              <a:t> 5413: M,W,F: 1:25–2:15 </a:t>
            </a:r>
            <a:r>
              <a:rPr lang="en-US" sz="2400" dirty="0"/>
              <a:t>PM,</a:t>
            </a:r>
            <a:r>
              <a:rPr lang="en-US" sz="2400" dirty="0" smtClean="0"/>
              <a:t> </a:t>
            </a:r>
            <a:r>
              <a:rPr lang="en-US" sz="2400" dirty="0" smtClean="0"/>
              <a:t>110</a:t>
            </a:r>
            <a:r>
              <a:rPr lang="en-US" sz="2400" dirty="0" smtClean="0"/>
              <a:t> Hollister </a:t>
            </a:r>
            <a:r>
              <a:rPr lang="en-US" sz="2400" dirty="0" smtClean="0"/>
              <a:t>Hall</a:t>
            </a:r>
          </a:p>
          <a:p>
            <a:pPr lvl="1"/>
            <a:r>
              <a:rPr lang="en-US" sz="2400" dirty="0" smtClean="0"/>
              <a:t>Three slots reserved a week, </a:t>
            </a:r>
          </a:p>
          <a:p>
            <a:pPr marL="457200" lvl="1" indent="0">
              <a:buNone/>
            </a:pPr>
            <a:r>
              <a:rPr lang="en-US" sz="2400" dirty="0"/>
              <a:t> </a:t>
            </a:r>
            <a:r>
              <a:rPr lang="en-US" sz="2400" dirty="0" smtClean="0"/>
              <a:t>  ***</a:t>
            </a:r>
            <a:r>
              <a:rPr lang="en-US" sz="2400" b="1" i="1" dirty="0" smtClean="0"/>
              <a:t>but lecture will be twice a week on average***</a:t>
            </a:r>
          </a:p>
        </p:txBody>
      </p:sp>
    </p:spTree>
    <p:extLst>
      <p:ext uri="{BB962C8B-B14F-4D97-AF65-F5344CB8AC3E}">
        <p14:creationId xmlns:p14="http://schemas.microsoft.com/office/powerpoint/2010/main" val="3164622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a:t>Course Help</a:t>
            </a:r>
          </a:p>
        </p:txBody>
      </p:sp>
      <p:sp>
        <p:nvSpPr>
          <p:cNvPr id="75779" name="Rectangle 3"/>
          <p:cNvSpPr>
            <a:spLocks noGrp="1" noChangeArrowheads="1"/>
          </p:cNvSpPr>
          <p:nvPr>
            <p:ph type="body" idx="1"/>
          </p:nvPr>
        </p:nvSpPr>
        <p:spPr/>
        <p:txBody>
          <a:bodyPr/>
          <a:lstStyle/>
          <a:p>
            <a:pPr>
              <a:spcAft>
                <a:spcPct val="10000"/>
              </a:spcAft>
            </a:pPr>
            <a:r>
              <a:rPr lang="en-US" sz="2800" dirty="0"/>
              <a:t>Course staff, office hours, etc:</a:t>
            </a:r>
          </a:p>
          <a:p>
            <a:pPr lvl="1">
              <a:spcAft>
                <a:spcPct val="10000"/>
              </a:spcAft>
            </a:pPr>
            <a:r>
              <a:rPr lang="en-US" sz="2400" dirty="0">
                <a:latin typeface="Arial (Body)"/>
                <a:cs typeface="Arial (Body)"/>
              </a:rPr>
              <a:t>http://</a:t>
            </a:r>
            <a:r>
              <a:rPr lang="en-US" sz="2400" dirty="0" smtClean="0">
                <a:latin typeface="Arial (Body)"/>
                <a:cs typeface="Arial (Body)"/>
              </a:rPr>
              <a:t>www.cs.cornell.edu/courses/cs5413/2017sp</a:t>
            </a:r>
            <a:endParaRPr lang="en-US" sz="2400" dirty="0" smtClean="0">
              <a:latin typeface="Arial (Body)"/>
              <a:cs typeface="Arial (Body)"/>
            </a:endParaRPr>
          </a:p>
          <a:p>
            <a:pPr>
              <a:spcAft>
                <a:spcPct val="10000"/>
              </a:spcAft>
            </a:pPr>
            <a:endParaRPr lang="en-US" sz="2800" dirty="0" smtClean="0"/>
          </a:p>
          <a:p>
            <a:pPr>
              <a:spcAft>
                <a:spcPct val="10000"/>
              </a:spcAft>
            </a:pPr>
            <a:r>
              <a:rPr lang="en-US" sz="2800" dirty="0" smtClean="0"/>
              <a:t>MEng projects</a:t>
            </a:r>
          </a:p>
          <a:p>
            <a:pPr lvl="1">
              <a:spcAft>
                <a:spcPct val="10000"/>
              </a:spcAft>
            </a:pPr>
            <a:r>
              <a:rPr lang="en-US" sz="2400" dirty="0">
                <a:latin typeface="Arial (Body)"/>
                <a:cs typeface="Arial (Body)"/>
              </a:rPr>
              <a:t>http://</a:t>
            </a:r>
            <a:r>
              <a:rPr lang="en-US" sz="2400" dirty="0" smtClean="0">
                <a:latin typeface="Arial (Body)"/>
                <a:cs typeface="Arial (Body)"/>
              </a:rPr>
              <a:t>www.cs.cornell.edu/courses/cs5413/2017sp/projects.htm</a:t>
            </a:r>
            <a:endParaRPr lang="en-US" sz="2400" dirty="0" smtClean="0"/>
          </a:p>
          <a:p>
            <a:pPr lvl="1">
              <a:spcAft>
                <a:spcPct val="10000"/>
              </a:spcAft>
            </a:pPr>
            <a:endParaRPr lang="en-US" sz="2400" dirty="0" smtClean="0">
              <a:latin typeface="Arial (Body)"/>
              <a:cs typeface="Arial (Body)"/>
            </a:endParaRPr>
          </a:p>
          <a:p>
            <a:pPr lvl="1">
              <a:spcAft>
                <a:spcPct val="10000"/>
              </a:spcAft>
              <a:buFontTx/>
              <a:buNone/>
            </a:pPr>
            <a:endParaRPr lang="en-US" sz="2400" dirty="0" smtClean="0"/>
          </a:p>
          <a:p>
            <a:pPr lvl="1">
              <a:spcAft>
                <a:spcPct val="10000"/>
              </a:spcAft>
              <a:buFontTx/>
              <a:buNone/>
            </a:pPr>
            <a:endParaRPr lang="en-US" sz="2400" dirty="0" smtClean="0"/>
          </a:p>
        </p:txBody>
      </p:sp>
    </p:spTree>
    <p:extLst>
      <p:ext uri="{BB962C8B-B14F-4D97-AF65-F5344CB8AC3E}">
        <p14:creationId xmlns:p14="http://schemas.microsoft.com/office/powerpoint/2010/main" val="1275901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a:t>Overview</a:t>
            </a:r>
          </a:p>
        </p:txBody>
      </p:sp>
      <p:sp>
        <p:nvSpPr>
          <p:cNvPr id="77827" name="Rectangle 3"/>
          <p:cNvSpPr>
            <a:spLocks noGrp="1" noChangeArrowheads="1"/>
          </p:cNvSpPr>
          <p:nvPr>
            <p:ph type="body" idx="1"/>
          </p:nvPr>
        </p:nvSpPr>
        <p:spPr>
          <a:xfrm>
            <a:off x="457200" y="846944"/>
            <a:ext cx="8229600" cy="6011056"/>
          </a:xfrm>
        </p:spPr>
        <p:txBody>
          <a:bodyPr>
            <a:normAutofit lnSpcReduction="10000"/>
          </a:bodyPr>
          <a:lstStyle/>
          <a:p>
            <a:pPr>
              <a:lnSpc>
                <a:spcPct val="90000"/>
              </a:lnSpc>
              <a:spcAft>
                <a:spcPct val="10000"/>
              </a:spcAft>
            </a:pPr>
            <a:r>
              <a:rPr lang="en-US" sz="2800" b="1" dirty="0" smtClean="0"/>
              <a:t>This is a </a:t>
            </a:r>
            <a:r>
              <a:rPr lang="en-US" sz="2800" b="1" i="1" dirty="0" smtClean="0"/>
              <a:t>hands-on</a:t>
            </a:r>
            <a:r>
              <a:rPr lang="en-US" sz="2800" b="1" dirty="0" smtClean="0"/>
              <a:t> course</a:t>
            </a:r>
          </a:p>
          <a:p>
            <a:pPr lvl="1">
              <a:lnSpc>
                <a:spcPct val="90000"/>
              </a:lnSpc>
              <a:spcAft>
                <a:spcPct val="10000"/>
              </a:spcAft>
            </a:pPr>
            <a:r>
              <a:rPr lang="en-US" sz="2400" b="1" dirty="0" smtClean="0"/>
              <a:t>Objective: Have fun!</a:t>
            </a:r>
          </a:p>
          <a:p>
            <a:pPr lvl="1">
              <a:lnSpc>
                <a:spcPct val="90000"/>
              </a:lnSpc>
              <a:spcAft>
                <a:spcPct val="10000"/>
              </a:spcAft>
            </a:pPr>
            <a:r>
              <a:rPr lang="en-US" sz="2400" b="1" dirty="0" smtClean="0"/>
              <a:t>Build systems and networks</a:t>
            </a:r>
          </a:p>
          <a:p>
            <a:pPr>
              <a:lnSpc>
                <a:spcPct val="90000"/>
              </a:lnSpc>
              <a:spcAft>
                <a:spcPct val="10000"/>
              </a:spcAft>
            </a:pPr>
            <a:r>
              <a:rPr lang="en-US" sz="2800" dirty="0" smtClean="0"/>
              <a:t>Prerequisite</a:t>
            </a:r>
            <a:r>
              <a:rPr lang="en-US" sz="2800" dirty="0"/>
              <a:t>: </a:t>
            </a:r>
          </a:p>
          <a:p>
            <a:pPr lvl="1">
              <a:lnSpc>
                <a:spcPct val="90000"/>
              </a:lnSpc>
              <a:spcAft>
                <a:spcPct val="10000"/>
              </a:spcAft>
            </a:pPr>
            <a:r>
              <a:rPr lang="en-US" sz="2400" dirty="0"/>
              <a:t>Mastery of CS</a:t>
            </a:r>
            <a:r>
              <a:rPr lang="en-US" sz="2400" dirty="0" smtClean="0"/>
              <a:t> 4410 and 4411 material</a:t>
            </a:r>
            <a:endParaRPr lang="en-US" sz="2000" dirty="0" smtClean="0"/>
          </a:p>
          <a:p>
            <a:pPr lvl="2">
              <a:lnSpc>
                <a:spcPct val="90000"/>
              </a:lnSpc>
              <a:spcAft>
                <a:spcPct val="10000"/>
              </a:spcAft>
            </a:pPr>
            <a:r>
              <a:rPr lang="en-US" sz="2000" dirty="0" smtClean="0"/>
              <a:t>Fundamentals </a:t>
            </a:r>
            <a:r>
              <a:rPr lang="en-US" sz="2000" dirty="0"/>
              <a:t>of OS design</a:t>
            </a:r>
          </a:p>
          <a:p>
            <a:pPr lvl="2">
              <a:lnSpc>
                <a:spcPct val="90000"/>
              </a:lnSpc>
              <a:spcAft>
                <a:spcPct val="10000"/>
              </a:spcAft>
            </a:pPr>
            <a:r>
              <a:rPr lang="en-US" sz="2000" dirty="0"/>
              <a:t>How parts of the OS are structured</a:t>
            </a:r>
          </a:p>
          <a:p>
            <a:pPr lvl="2">
              <a:lnSpc>
                <a:spcPct val="90000"/>
              </a:lnSpc>
              <a:spcAft>
                <a:spcPct val="10000"/>
              </a:spcAft>
            </a:pPr>
            <a:r>
              <a:rPr lang="en-US" sz="2000" dirty="0"/>
              <a:t>What algorithms are commonly used</a:t>
            </a:r>
          </a:p>
          <a:p>
            <a:pPr lvl="2">
              <a:lnSpc>
                <a:spcPct val="90000"/>
              </a:lnSpc>
              <a:spcAft>
                <a:spcPct val="10000"/>
              </a:spcAft>
            </a:pPr>
            <a:r>
              <a:rPr lang="en-US" sz="2000" dirty="0"/>
              <a:t>What are the mechanisms and policies </a:t>
            </a:r>
            <a:r>
              <a:rPr lang="en-US" sz="2000" dirty="0" smtClean="0"/>
              <a:t>used</a:t>
            </a:r>
          </a:p>
          <a:p>
            <a:pPr lvl="2">
              <a:lnSpc>
                <a:spcPct val="90000"/>
              </a:lnSpc>
              <a:spcAft>
                <a:spcPct val="10000"/>
              </a:spcAft>
            </a:pPr>
            <a:r>
              <a:rPr lang="en-US" sz="2000" dirty="0"/>
              <a:t>Programming in C/C</a:t>
            </a:r>
            <a:r>
              <a:rPr lang="en-US" sz="2000" dirty="0" smtClean="0"/>
              <a:t>++</a:t>
            </a:r>
            <a:endParaRPr lang="en-US" sz="2800" dirty="0" smtClean="0"/>
          </a:p>
          <a:p>
            <a:pPr>
              <a:lnSpc>
                <a:spcPct val="90000"/>
              </a:lnSpc>
              <a:spcAft>
                <a:spcPct val="10000"/>
              </a:spcAft>
            </a:pPr>
            <a:r>
              <a:rPr lang="en-US" sz="2800" dirty="0" smtClean="0"/>
              <a:t>Class </a:t>
            </a:r>
            <a:r>
              <a:rPr lang="en-US" sz="2800" dirty="0" smtClean="0"/>
              <a:t>Structure</a:t>
            </a:r>
          </a:p>
          <a:p>
            <a:pPr lvl="1">
              <a:lnSpc>
                <a:spcPct val="90000"/>
              </a:lnSpc>
              <a:spcAft>
                <a:spcPct val="10000"/>
              </a:spcAft>
            </a:pPr>
            <a:r>
              <a:rPr lang="en-US" sz="2400" dirty="0" smtClean="0"/>
              <a:t>Lecture/Readings/Reading questions</a:t>
            </a:r>
            <a:endParaRPr lang="en-US" sz="2400" dirty="0" smtClean="0"/>
          </a:p>
          <a:p>
            <a:pPr lvl="1">
              <a:lnSpc>
                <a:spcPct val="90000"/>
              </a:lnSpc>
              <a:spcAft>
                <a:spcPct val="10000"/>
              </a:spcAft>
            </a:pPr>
            <a:r>
              <a:rPr lang="en-US" sz="2400" dirty="0" smtClean="0"/>
              <a:t>In-class labs/Take-home </a:t>
            </a:r>
            <a:r>
              <a:rPr lang="en-US" sz="2400" dirty="0" err="1" smtClean="0"/>
              <a:t>Homeworks</a:t>
            </a:r>
            <a:endParaRPr lang="en-US" sz="2400" dirty="0" smtClean="0"/>
          </a:p>
          <a:p>
            <a:pPr lvl="1">
              <a:lnSpc>
                <a:spcPct val="90000"/>
              </a:lnSpc>
              <a:spcAft>
                <a:spcPct val="10000"/>
              </a:spcAft>
            </a:pPr>
            <a:r>
              <a:rPr lang="en-US" sz="2400" dirty="0" smtClean="0"/>
              <a:t>Course Project/BOOM</a:t>
            </a:r>
            <a:endParaRPr lang="en-US" sz="2400" dirty="0" smtClean="0"/>
          </a:p>
          <a:p>
            <a:pPr lvl="1">
              <a:lnSpc>
                <a:spcPct val="90000"/>
              </a:lnSpc>
              <a:spcAft>
                <a:spcPct val="10000"/>
              </a:spcAft>
            </a:pPr>
            <a:r>
              <a:rPr lang="en-US" sz="2400" dirty="0" smtClean="0"/>
              <a:t>Prelim</a:t>
            </a:r>
            <a:endParaRPr lang="en-US" sz="2400" dirty="0"/>
          </a:p>
        </p:txBody>
      </p:sp>
    </p:spTree>
    <p:extLst>
      <p:ext uri="{BB962C8B-B14F-4D97-AF65-F5344CB8AC3E}">
        <p14:creationId xmlns:p14="http://schemas.microsoft.com/office/powerpoint/2010/main" val="136332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dirty="0"/>
              <a:t>CS</a:t>
            </a:r>
            <a:r>
              <a:rPr lang="en-US" dirty="0" smtClean="0"/>
              <a:t> 5413: Topics</a:t>
            </a:r>
            <a:endParaRPr lang="en-US" dirty="0"/>
          </a:p>
        </p:txBody>
      </p:sp>
      <p:sp>
        <p:nvSpPr>
          <p:cNvPr id="77827" name="Rectangle 3"/>
          <p:cNvSpPr>
            <a:spLocks noGrp="1" noChangeArrowheads="1"/>
          </p:cNvSpPr>
          <p:nvPr>
            <p:ph type="body" idx="1"/>
          </p:nvPr>
        </p:nvSpPr>
        <p:spPr>
          <a:xfrm>
            <a:off x="289810" y="622094"/>
            <a:ext cx="8915400" cy="6385809"/>
          </a:xfrm>
        </p:spPr>
        <p:txBody>
          <a:bodyPr>
            <a:normAutofit/>
          </a:bodyPr>
          <a:lstStyle/>
          <a:p>
            <a:pPr>
              <a:lnSpc>
                <a:spcPct val="90000"/>
              </a:lnSpc>
              <a:spcAft>
                <a:spcPct val="10000"/>
              </a:spcAft>
            </a:pPr>
            <a:r>
              <a:rPr lang="en-US" sz="2800" dirty="0" smtClean="0"/>
              <a:t>Overview</a:t>
            </a:r>
          </a:p>
          <a:p>
            <a:pPr lvl="1">
              <a:lnSpc>
                <a:spcPct val="90000"/>
              </a:lnSpc>
              <a:spcAft>
                <a:spcPct val="10000"/>
              </a:spcAft>
            </a:pPr>
            <a:r>
              <a:rPr lang="en-US" sz="2400" dirty="0" smtClean="0"/>
              <a:t>Cloud computing, and Internet vs Data Center Networks</a:t>
            </a:r>
          </a:p>
          <a:p>
            <a:pPr>
              <a:lnSpc>
                <a:spcPct val="90000"/>
              </a:lnSpc>
              <a:spcAft>
                <a:spcPct val="10000"/>
              </a:spcAft>
            </a:pPr>
            <a:r>
              <a:rPr lang="en-US" sz="2800" dirty="0" smtClean="0"/>
              <a:t>High Performance Networking Basics</a:t>
            </a:r>
          </a:p>
          <a:p>
            <a:pPr lvl="1">
              <a:lnSpc>
                <a:spcPct val="90000"/>
              </a:lnSpc>
              <a:spcAft>
                <a:spcPct val="10000"/>
              </a:spcAft>
            </a:pPr>
            <a:r>
              <a:rPr lang="en-US" sz="2400" dirty="0" smtClean="0"/>
              <a:t>Textbook networking vs Data Center Networks</a:t>
            </a:r>
          </a:p>
          <a:p>
            <a:pPr lvl="1">
              <a:lnSpc>
                <a:spcPct val="90000"/>
              </a:lnSpc>
              <a:spcAft>
                <a:spcPct val="10000"/>
              </a:spcAft>
            </a:pPr>
            <a:r>
              <a:rPr lang="en-US" sz="2400" dirty="0" smtClean="0"/>
              <a:t>Network protocol stack: TCP/IP protocol </a:t>
            </a:r>
            <a:r>
              <a:rPr lang="en-US" sz="2400" dirty="0" smtClean="0"/>
              <a:t>stack</a:t>
            </a:r>
            <a:endParaRPr lang="en-US" sz="2400" dirty="0" smtClean="0"/>
          </a:p>
          <a:p>
            <a:pPr>
              <a:lnSpc>
                <a:spcPct val="90000"/>
              </a:lnSpc>
              <a:spcAft>
                <a:spcPct val="10000"/>
              </a:spcAft>
            </a:pPr>
            <a:r>
              <a:rPr lang="en-US" sz="2800" dirty="0" smtClean="0"/>
              <a:t>High Performance Data Center Systems &amp; Networks</a:t>
            </a:r>
          </a:p>
          <a:p>
            <a:pPr lvl="1">
              <a:lnSpc>
                <a:spcPct val="90000"/>
              </a:lnSpc>
              <a:spcAft>
                <a:spcPct val="10000"/>
              </a:spcAft>
            </a:pPr>
            <a:r>
              <a:rPr lang="en-US" sz="2400" dirty="0" smtClean="0"/>
              <a:t>Basic Switching Technologies: 50Gb/s routers &amp;</a:t>
            </a:r>
            <a:r>
              <a:rPr lang="en-US" sz="2400" dirty="0" err="1" smtClean="0"/>
              <a:t>NetFPGA</a:t>
            </a:r>
            <a:endParaRPr lang="en-US" sz="2400" dirty="0" smtClean="0"/>
          </a:p>
          <a:p>
            <a:pPr lvl="1">
              <a:lnSpc>
                <a:spcPct val="90000"/>
              </a:lnSpc>
              <a:spcAft>
                <a:spcPct val="10000"/>
              </a:spcAft>
            </a:pPr>
            <a:r>
              <a:rPr lang="en-US" sz="2400" dirty="0" smtClean="0"/>
              <a:t>Data Center Topologies, Software Router Designs,</a:t>
            </a:r>
          </a:p>
          <a:p>
            <a:pPr lvl="1">
              <a:lnSpc>
                <a:spcPct val="90000"/>
              </a:lnSpc>
              <a:spcAft>
                <a:spcPct val="10000"/>
              </a:spcAft>
            </a:pPr>
            <a:r>
              <a:rPr lang="en-US" sz="2400" dirty="0" smtClean="0"/>
              <a:t>Alternative switching technologies, Data Center Transport</a:t>
            </a:r>
          </a:p>
          <a:p>
            <a:pPr lvl="1">
              <a:lnSpc>
                <a:spcPct val="90000"/>
              </a:lnSpc>
              <a:spcAft>
                <a:spcPct val="10000"/>
              </a:spcAft>
            </a:pPr>
            <a:r>
              <a:rPr lang="en-US" sz="2400" dirty="0" smtClean="0"/>
              <a:t>Software defined networking, virtual </a:t>
            </a:r>
            <a:r>
              <a:rPr lang="en-US" sz="2400" dirty="0" smtClean="0"/>
              <a:t>networks</a:t>
            </a:r>
          </a:p>
          <a:p>
            <a:pPr lvl="1">
              <a:lnSpc>
                <a:spcPct val="90000"/>
              </a:lnSpc>
              <a:spcAft>
                <a:spcPct val="10000"/>
              </a:spcAft>
            </a:pPr>
            <a:r>
              <a:rPr lang="en-US" sz="2400" dirty="0" smtClean="0"/>
              <a:t>Rack-scale networks and computers</a:t>
            </a:r>
          </a:p>
          <a:p>
            <a:pPr lvl="1">
              <a:lnSpc>
                <a:spcPct val="90000"/>
              </a:lnSpc>
              <a:spcAft>
                <a:spcPct val="10000"/>
              </a:spcAft>
            </a:pPr>
            <a:r>
              <a:rPr lang="en-US" sz="2400" dirty="0" smtClean="0"/>
              <a:t>Disaggregated Datacenters</a:t>
            </a:r>
            <a:endParaRPr lang="en-US" sz="2400" dirty="0" smtClean="0"/>
          </a:p>
          <a:p>
            <a:pPr lvl="1">
              <a:lnSpc>
                <a:spcPct val="90000"/>
              </a:lnSpc>
              <a:spcAft>
                <a:spcPct val="10000"/>
              </a:spcAft>
            </a:pPr>
            <a:r>
              <a:rPr lang="en-US" sz="2400" dirty="0" err="1" smtClean="0"/>
              <a:t>Middleboxes</a:t>
            </a:r>
            <a:r>
              <a:rPr lang="en-US" sz="2400" dirty="0" smtClean="0"/>
              <a:t>, advanced topics </a:t>
            </a:r>
          </a:p>
          <a:p>
            <a:pPr lvl="1">
              <a:lnSpc>
                <a:spcPct val="90000"/>
              </a:lnSpc>
              <a:spcAft>
                <a:spcPct val="10000"/>
              </a:spcAft>
            </a:pPr>
            <a:r>
              <a:rPr lang="en-US" sz="2400" dirty="0" smtClean="0"/>
              <a:t>Data Center traffic and analysis</a:t>
            </a:r>
          </a:p>
          <a:p>
            <a:pPr lvl="1">
              <a:lnSpc>
                <a:spcPct val="90000"/>
              </a:lnSpc>
              <a:spcAft>
                <a:spcPct val="10000"/>
              </a:spcAft>
            </a:pPr>
            <a:endParaRPr lang="en-US" sz="2400" dirty="0" smtClean="0"/>
          </a:p>
          <a:p>
            <a:pPr lvl="1">
              <a:lnSpc>
                <a:spcPct val="90000"/>
              </a:lnSpc>
              <a:spcAft>
                <a:spcPct val="10000"/>
              </a:spcAft>
              <a:buFontTx/>
              <a:buNone/>
            </a:pPr>
            <a:endParaRPr lang="en-US" dirty="0" smtClean="0"/>
          </a:p>
        </p:txBody>
      </p:sp>
    </p:spTree>
    <p:extLst>
      <p:ext uri="{BB962C8B-B14F-4D97-AF65-F5344CB8AC3E}">
        <p14:creationId xmlns:p14="http://schemas.microsoft.com/office/powerpoint/2010/main" val="4245322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Paper Readings</a:t>
            </a:r>
            <a:endParaRPr lang="en-US" dirty="0"/>
          </a:p>
        </p:txBody>
      </p:sp>
      <p:sp>
        <p:nvSpPr>
          <p:cNvPr id="79875" name="Rectangle 3"/>
          <p:cNvSpPr>
            <a:spLocks noGrp="1" noChangeArrowheads="1"/>
          </p:cNvSpPr>
          <p:nvPr>
            <p:ph type="body" idx="1"/>
          </p:nvPr>
        </p:nvSpPr>
        <p:spPr>
          <a:xfrm>
            <a:off x="457200" y="1219200"/>
            <a:ext cx="8382000" cy="5029200"/>
          </a:xfrm>
          <a:noFill/>
          <a:ln/>
        </p:spPr>
        <p:txBody>
          <a:bodyPr>
            <a:normAutofit lnSpcReduction="10000"/>
          </a:bodyPr>
          <a:lstStyle/>
          <a:p>
            <a:pPr>
              <a:lnSpc>
                <a:spcPct val="90000"/>
              </a:lnSpc>
              <a:spcAft>
                <a:spcPct val="10000"/>
              </a:spcAft>
            </a:pPr>
            <a:r>
              <a:rPr lang="en-US" sz="2800" dirty="0" smtClean="0"/>
              <a:t>Required reading is always </a:t>
            </a:r>
            <a:r>
              <a:rPr lang="en-US" sz="2800" i="1" dirty="0" smtClean="0"/>
              <a:t>one</a:t>
            </a:r>
            <a:r>
              <a:rPr lang="en-US" sz="2800" dirty="0" smtClean="0"/>
              <a:t> paper and/or book reading</a:t>
            </a:r>
          </a:p>
          <a:p>
            <a:pPr lvl="1">
              <a:lnSpc>
                <a:spcPct val="90000"/>
              </a:lnSpc>
              <a:spcAft>
                <a:spcPct val="10000"/>
              </a:spcAft>
            </a:pPr>
            <a:r>
              <a:rPr lang="en-US" sz="2400" dirty="0" smtClean="0"/>
              <a:t>Book reading provides basic background knowledge</a:t>
            </a:r>
          </a:p>
          <a:p>
            <a:pPr lvl="1">
              <a:lnSpc>
                <a:spcPct val="90000"/>
              </a:lnSpc>
              <a:spcAft>
                <a:spcPct val="10000"/>
              </a:spcAft>
            </a:pPr>
            <a:r>
              <a:rPr lang="en-US" sz="2400" dirty="0" smtClean="0"/>
              <a:t>Papers pulled from, best journals and conferences</a:t>
            </a:r>
          </a:p>
          <a:p>
            <a:pPr lvl="2">
              <a:lnSpc>
                <a:spcPct val="90000"/>
              </a:lnSpc>
              <a:spcAft>
                <a:spcPct val="10000"/>
              </a:spcAft>
            </a:pPr>
            <a:r>
              <a:rPr lang="en-US" sz="2000" dirty="0" smtClean="0"/>
              <a:t>TOCS, SOSP, OSDI, …</a:t>
            </a:r>
            <a:endParaRPr lang="en-US" sz="2400" dirty="0" smtClean="0"/>
          </a:p>
          <a:p>
            <a:pPr>
              <a:lnSpc>
                <a:spcPct val="90000"/>
              </a:lnSpc>
              <a:spcAft>
                <a:spcPct val="10000"/>
              </a:spcAft>
            </a:pPr>
            <a:r>
              <a:rPr lang="en-US" sz="2800" dirty="0" smtClean="0"/>
              <a:t>Read papers before each class and bring notes</a:t>
            </a:r>
          </a:p>
          <a:p>
            <a:pPr lvl="1">
              <a:lnSpc>
                <a:spcPct val="90000"/>
              </a:lnSpc>
              <a:spcAft>
                <a:spcPct val="10000"/>
              </a:spcAft>
            </a:pPr>
            <a:r>
              <a:rPr lang="en-US" sz="2400" dirty="0" smtClean="0"/>
              <a:t>takes </a:t>
            </a:r>
            <a:r>
              <a:rPr lang="en-US" sz="2400" dirty="0" smtClean="0"/>
              <a:t>~1 </a:t>
            </a:r>
            <a:r>
              <a:rPr lang="en-US" sz="2400" dirty="0" err="1" smtClean="0"/>
              <a:t>hr</a:t>
            </a:r>
            <a:r>
              <a:rPr lang="en-US" sz="2400" dirty="0" smtClean="0"/>
              <a:t>, </a:t>
            </a:r>
            <a:r>
              <a:rPr lang="en-US" sz="2400" dirty="0" smtClean="0"/>
              <a:t>write notes and questions</a:t>
            </a:r>
          </a:p>
          <a:p>
            <a:pPr lvl="1">
              <a:lnSpc>
                <a:spcPct val="90000"/>
              </a:lnSpc>
              <a:spcAft>
                <a:spcPct val="10000"/>
              </a:spcAft>
            </a:pPr>
            <a:endParaRPr lang="en-US" sz="2400" dirty="0" smtClean="0"/>
          </a:p>
          <a:p>
            <a:pPr>
              <a:lnSpc>
                <a:spcPct val="90000"/>
              </a:lnSpc>
              <a:spcAft>
                <a:spcPct val="10000"/>
              </a:spcAft>
            </a:pPr>
            <a:r>
              <a:rPr lang="en-US" sz="2800" dirty="0" smtClean="0"/>
              <a:t>Answer a paper related question</a:t>
            </a:r>
            <a:r>
              <a:rPr lang="en-US" sz="2800" dirty="0" smtClean="0"/>
              <a:t> </a:t>
            </a:r>
            <a:r>
              <a:rPr lang="en-US" sz="2800" dirty="0" smtClean="0"/>
              <a:t>and turn in </a:t>
            </a:r>
            <a:r>
              <a:rPr lang="en-US" sz="2800" i="1" dirty="0" smtClean="0"/>
              <a:t>at least </a:t>
            </a:r>
            <a:r>
              <a:rPr lang="en-US" sz="2800" b="1" i="1" dirty="0" smtClean="0"/>
              <a:t>two hours</a:t>
            </a:r>
            <a:r>
              <a:rPr lang="en-US" sz="2800" dirty="0" smtClean="0"/>
              <a:t> before beginning of class</a:t>
            </a:r>
          </a:p>
          <a:p>
            <a:pPr lvl="1">
              <a:lnSpc>
                <a:spcPct val="90000"/>
              </a:lnSpc>
              <a:spcAft>
                <a:spcPct val="10000"/>
              </a:spcAft>
            </a:pPr>
            <a:r>
              <a:rPr lang="en-US" sz="2400" dirty="0" smtClean="0"/>
              <a:t>Turn on online via Course Management System (CMS)</a:t>
            </a:r>
          </a:p>
          <a:p>
            <a:pPr lvl="1">
              <a:lnSpc>
                <a:spcPct val="90000"/>
              </a:lnSpc>
              <a:spcAft>
                <a:spcPct val="10000"/>
              </a:spcAft>
            </a:pPr>
            <a:r>
              <a:rPr lang="en-US" sz="2400" b="1" i="1" dirty="0" smtClean="0"/>
              <a:t>No late reviews will be accepted</a:t>
            </a:r>
          </a:p>
          <a:p>
            <a:pPr>
              <a:lnSpc>
                <a:spcPct val="90000"/>
              </a:lnSpc>
              <a:spcAft>
                <a:spcPct val="10000"/>
              </a:spcAft>
              <a:buNone/>
            </a:pPr>
            <a:endParaRPr lang="en-US" sz="2800" dirty="0" smtClean="0"/>
          </a:p>
        </p:txBody>
      </p:sp>
    </p:spTree>
    <p:extLst>
      <p:ext uri="{BB962C8B-B14F-4D97-AF65-F5344CB8AC3E}">
        <p14:creationId xmlns:p14="http://schemas.microsoft.com/office/powerpoint/2010/main" val="4034383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smtClean="0"/>
              <a:t>Paper Reading Questions</a:t>
            </a:r>
            <a:endParaRPr lang="en-US" dirty="0"/>
          </a:p>
        </p:txBody>
      </p:sp>
      <p:sp>
        <p:nvSpPr>
          <p:cNvPr id="79875" name="Rectangle 3"/>
          <p:cNvSpPr>
            <a:spLocks noGrp="1" noChangeArrowheads="1"/>
          </p:cNvSpPr>
          <p:nvPr>
            <p:ph type="body" idx="1"/>
          </p:nvPr>
        </p:nvSpPr>
        <p:spPr>
          <a:xfrm>
            <a:off x="228600" y="1219200"/>
            <a:ext cx="8686800" cy="5029200"/>
          </a:xfrm>
          <a:noFill/>
          <a:ln/>
        </p:spPr>
        <p:txBody>
          <a:bodyPr>
            <a:normAutofit/>
          </a:bodyPr>
          <a:lstStyle/>
          <a:p>
            <a:pPr>
              <a:lnSpc>
                <a:spcPct val="90000"/>
              </a:lnSpc>
              <a:spcAft>
                <a:spcPct val="10000"/>
              </a:spcAft>
            </a:pPr>
            <a:r>
              <a:rPr lang="en-US" sz="2800" dirty="0" smtClean="0"/>
              <a:t>A </a:t>
            </a:r>
            <a:r>
              <a:rPr lang="en-US" sz="2800" dirty="0" smtClean="0"/>
              <a:t>question(s) related to the reading will be posted at usually a week before class.</a:t>
            </a:r>
          </a:p>
          <a:p>
            <a:pPr>
              <a:lnSpc>
                <a:spcPct val="90000"/>
              </a:lnSpc>
              <a:spcAft>
                <a:spcPct val="10000"/>
              </a:spcAft>
            </a:pPr>
            <a:r>
              <a:rPr lang="en-US" sz="2800" dirty="0" smtClean="0"/>
              <a:t>Each </a:t>
            </a:r>
            <a:r>
              <a:rPr lang="en-US" sz="2800" dirty="0" smtClean="0"/>
              <a:t>student is </a:t>
            </a:r>
            <a:r>
              <a:rPr lang="en-US" sz="2800" i="1" dirty="0" smtClean="0"/>
              <a:t>required</a:t>
            </a:r>
            <a:r>
              <a:rPr lang="en-US" sz="2800" dirty="0" smtClean="0"/>
              <a:t> to </a:t>
            </a:r>
            <a:r>
              <a:rPr lang="en-US" sz="2800" dirty="0" smtClean="0"/>
              <a:t>write a response to question</a:t>
            </a:r>
            <a:endParaRPr lang="en-US" sz="2800" dirty="0" smtClean="0"/>
          </a:p>
          <a:p>
            <a:pPr>
              <a:lnSpc>
                <a:spcPct val="90000"/>
              </a:lnSpc>
              <a:spcAft>
                <a:spcPct val="10000"/>
              </a:spcAft>
            </a:pPr>
            <a:endParaRPr lang="en-US" sz="1200" dirty="0" smtClean="0"/>
          </a:p>
          <a:p>
            <a:pPr>
              <a:lnSpc>
                <a:spcPct val="90000"/>
              </a:lnSpc>
              <a:spcAft>
                <a:spcPct val="10000"/>
              </a:spcAft>
            </a:pPr>
            <a:r>
              <a:rPr lang="en-US" sz="2800" dirty="0" smtClean="0"/>
              <a:t>Turn </a:t>
            </a:r>
            <a:r>
              <a:rPr lang="en-US" sz="2800" dirty="0" smtClean="0"/>
              <a:t>question response</a:t>
            </a:r>
            <a:r>
              <a:rPr lang="en-US" sz="2800" dirty="0" smtClean="0"/>
              <a:t> </a:t>
            </a:r>
            <a:r>
              <a:rPr lang="en-US" sz="2800" dirty="0" smtClean="0"/>
              <a:t>in online before class via CMS</a:t>
            </a:r>
          </a:p>
          <a:p>
            <a:pPr lvl="1">
              <a:lnSpc>
                <a:spcPct val="90000"/>
              </a:lnSpc>
              <a:spcAft>
                <a:spcPct val="10000"/>
              </a:spcAft>
            </a:pPr>
            <a:r>
              <a:rPr lang="en-US" sz="2400" dirty="0" smtClean="0"/>
              <a:t>Be </a:t>
            </a:r>
            <a:r>
              <a:rPr lang="en-US" sz="2400" dirty="0" smtClean="0"/>
              <a:t>succinct</a:t>
            </a:r>
            <a:endParaRPr lang="en-US" sz="2400" dirty="0" smtClean="0"/>
          </a:p>
          <a:p>
            <a:pPr lvl="2">
              <a:lnSpc>
                <a:spcPct val="90000"/>
              </a:lnSpc>
              <a:spcAft>
                <a:spcPct val="10000"/>
              </a:spcAft>
            </a:pPr>
            <a:r>
              <a:rPr lang="en-US" sz="2000" dirty="0" smtClean="0"/>
              <a:t>Usually can answer question in </a:t>
            </a:r>
            <a:r>
              <a:rPr lang="en-US" sz="2000" dirty="0" smtClean="0"/>
              <a:t>two </a:t>
            </a:r>
            <a:r>
              <a:rPr lang="en-US" sz="2000" dirty="0" smtClean="0"/>
              <a:t>or three </a:t>
            </a:r>
            <a:r>
              <a:rPr lang="en-US" sz="2000" dirty="0" smtClean="0"/>
              <a:t>sentences or at most one paragraph</a:t>
            </a:r>
            <a:endParaRPr lang="en-US" sz="2000" dirty="0" smtClean="0"/>
          </a:p>
          <a:p>
            <a:pPr lvl="2">
              <a:lnSpc>
                <a:spcPct val="90000"/>
              </a:lnSpc>
              <a:spcAft>
                <a:spcPct val="10000"/>
              </a:spcAft>
            </a:pPr>
            <a:endParaRPr lang="en-US" dirty="0" smtClean="0"/>
          </a:p>
        </p:txBody>
      </p:sp>
    </p:spTree>
    <p:extLst>
      <p:ext uri="{BB962C8B-B14F-4D97-AF65-F5344CB8AC3E}">
        <p14:creationId xmlns:p14="http://schemas.microsoft.com/office/powerpoint/2010/main" val="19531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433560" cy="5677755"/>
          </a:xfrm>
        </p:spPr>
        <p:txBody>
          <a:bodyPr>
            <a:normAutofit/>
          </a:bodyPr>
          <a:lstStyle/>
          <a:p>
            <a:r>
              <a:rPr lang="en-US" dirty="0" smtClean="0"/>
              <a:t>The promise of the Cloud</a:t>
            </a:r>
          </a:p>
          <a:p>
            <a:pPr lvl="1"/>
            <a:r>
              <a:rPr lang="en-US" dirty="0"/>
              <a:t>A</a:t>
            </a:r>
            <a:r>
              <a:rPr lang="en-US" dirty="0" smtClean="0"/>
              <a:t> </a:t>
            </a:r>
            <a:r>
              <a:rPr lang="en-US" dirty="0"/>
              <a:t>computer </a:t>
            </a:r>
            <a:r>
              <a:rPr lang="en-US" dirty="0" smtClean="0"/>
              <a:t>utility; a commodity</a:t>
            </a:r>
          </a:p>
          <a:p>
            <a:pPr lvl="1"/>
            <a:r>
              <a:rPr lang="en-US" dirty="0" smtClean="0"/>
              <a:t>Catalyst for technology economy</a:t>
            </a:r>
          </a:p>
          <a:p>
            <a:pPr lvl="1"/>
            <a:r>
              <a:rPr lang="en-US" dirty="0" smtClean="0"/>
              <a:t>Revolutionizing for health care, financial systems, </a:t>
            </a:r>
          </a:p>
          <a:p>
            <a:pPr marL="457200" lvl="1" indent="0">
              <a:buNone/>
            </a:pPr>
            <a:r>
              <a:rPr lang="en-US" dirty="0"/>
              <a:t> </a:t>
            </a:r>
            <a:r>
              <a:rPr lang="en-US" dirty="0" smtClean="0"/>
              <a:t>   scientific research, and society</a:t>
            </a:r>
          </a:p>
          <a:p>
            <a:pPr lvl="1"/>
            <a:endParaRPr lang="en-US" dirty="0" smtClean="0"/>
          </a:p>
          <a:p>
            <a:pPr lvl="1"/>
            <a:endParaRPr lang="en-US" dirty="0"/>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20" name="Picture 1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21" name="Picture 2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22" name="Picture 2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2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Tree>
    <p:extLst>
      <p:ext uri="{BB962C8B-B14F-4D97-AF65-F5344CB8AC3E}">
        <p14:creationId xmlns:p14="http://schemas.microsoft.com/office/powerpoint/2010/main" val="2620822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Lecture Format</a:t>
            </a:r>
            <a:endParaRPr lang="en-US" dirty="0"/>
          </a:p>
        </p:txBody>
      </p:sp>
      <p:sp>
        <p:nvSpPr>
          <p:cNvPr id="79875" name="Rectangle 3"/>
          <p:cNvSpPr>
            <a:spLocks noGrp="1" noChangeArrowheads="1"/>
          </p:cNvSpPr>
          <p:nvPr>
            <p:ph type="body" idx="1"/>
          </p:nvPr>
        </p:nvSpPr>
        <p:spPr>
          <a:xfrm>
            <a:off x="457200" y="1447800"/>
            <a:ext cx="8534400" cy="5029200"/>
          </a:xfrm>
          <a:noFill/>
          <a:ln/>
        </p:spPr>
        <p:txBody>
          <a:bodyPr/>
          <a:lstStyle/>
          <a:p>
            <a:pPr>
              <a:lnSpc>
                <a:spcPct val="90000"/>
              </a:lnSpc>
              <a:spcAft>
                <a:spcPct val="10000"/>
              </a:spcAft>
            </a:pPr>
            <a:r>
              <a:rPr lang="en-US" sz="2800" dirty="0" smtClean="0"/>
              <a:t>40 minute presentation</a:t>
            </a:r>
            <a:endParaRPr lang="en-US" sz="2400" dirty="0" smtClean="0"/>
          </a:p>
          <a:p>
            <a:pPr>
              <a:lnSpc>
                <a:spcPct val="90000"/>
              </a:lnSpc>
              <a:spcAft>
                <a:spcPct val="10000"/>
              </a:spcAft>
            </a:pPr>
            <a:r>
              <a:rPr lang="en-US" sz="2800" dirty="0" smtClean="0"/>
              <a:t>All students are required to read ahead of time and participate! </a:t>
            </a:r>
          </a:p>
          <a:p>
            <a:pPr>
              <a:lnSpc>
                <a:spcPct val="90000"/>
              </a:lnSpc>
              <a:spcAft>
                <a:spcPct val="10000"/>
              </a:spcAft>
            </a:pPr>
            <a:r>
              <a:rPr lang="en-US" sz="2800" dirty="0" smtClean="0"/>
              <a:t>Counts in final grading</a:t>
            </a:r>
            <a:r>
              <a:rPr lang="en-US" sz="2800" dirty="0" smtClean="0"/>
              <a:t>.</a:t>
            </a:r>
          </a:p>
          <a:p>
            <a:pPr>
              <a:lnSpc>
                <a:spcPct val="90000"/>
              </a:lnSpc>
              <a:spcAft>
                <a:spcPct val="10000"/>
              </a:spcAft>
            </a:pPr>
            <a:endParaRPr lang="en-US" sz="2800" dirty="0"/>
          </a:p>
          <a:p>
            <a:pPr>
              <a:lnSpc>
                <a:spcPct val="90000"/>
              </a:lnSpc>
              <a:spcAft>
                <a:spcPct val="10000"/>
              </a:spcAft>
            </a:pPr>
            <a:r>
              <a:rPr lang="en-US" sz="2800" dirty="0" smtClean="0"/>
              <a:t>May have student (group) presentations</a:t>
            </a:r>
            <a:endParaRPr lang="en-US" sz="2400" dirty="0" smtClean="0"/>
          </a:p>
        </p:txBody>
      </p:sp>
    </p:spTree>
    <p:extLst>
      <p:ext uri="{BB962C8B-B14F-4D97-AF65-F5344CB8AC3E}">
        <p14:creationId xmlns:p14="http://schemas.microsoft.com/office/powerpoint/2010/main" val="3439723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smtClean="0"/>
              <a:t>In-class Labs/</a:t>
            </a:r>
            <a:r>
              <a:rPr lang="en-US" dirty="0" err="1" smtClean="0"/>
              <a:t>Homeworks</a:t>
            </a:r>
            <a:endParaRPr lang="en-US" dirty="0"/>
          </a:p>
        </p:txBody>
      </p:sp>
      <p:sp>
        <p:nvSpPr>
          <p:cNvPr id="79875" name="Rectangle 3"/>
          <p:cNvSpPr>
            <a:spLocks noGrp="1" noChangeArrowheads="1"/>
          </p:cNvSpPr>
          <p:nvPr>
            <p:ph type="body" idx="1"/>
          </p:nvPr>
        </p:nvSpPr>
        <p:spPr>
          <a:xfrm>
            <a:off x="0" y="944380"/>
            <a:ext cx="9296400" cy="6258394"/>
          </a:xfrm>
          <a:noFill/>
          <a:ln/>
        </p:spPr>
        <p:txBody>
          <a:bodyPr>
            <a:normAutofit lnSpcReduction="10000"/>
          </a:bodyPr>
          <a:lstStyle/>
          <a:p>
            <a:pPr>
              <a:lnSpc>
                <a:spcPct val="90000"/>
              </a:lnSpc>
              <a:spcAft>
                <a:spcPct val="10000"/>
              </a:spcAft>
            </a:pPr>
            <a:r>
              <a:rPr lang="en-US" sz="2800" dirty="0" smtClean="0"/>
              <a:t>In-class Labs</a:t>
            </a:r>
          </a:p>
          <a:p>
            <a:pPr lvl="1">
              <a:lnSpc>
                <a:spcPct val="90000"/>
              </a:lnSpc>
              <a:spcAft>
                <a:spcPct val="10000"/>
              </a:spcAft>
            </a:pPr>
            <a:r>
              <a:rPr lang="en-US" sz="2400" dirty="0"/>
              <a:t>Work in groups</a:t>
            </a:r>
          </a:p>
          <a:p>
            <a:pPr lvl="1">
              <a:lnSpc>
                <a:spcPct val="90000"/>
              </a:lnSpc>
              <a:spcAft>
                <a:spcPct val="10000"/>
              </a:spcAft>
            </a:pPr>
            <a:r>
              <a:rPr lang="en-US" sz="2400" dirty="0" smtClean="0"/>
              <a:t>~once per week</a:t>
            </a:r>
          </a:p>
          <a:p>
            <a:pPr lvl="1">
              <a:lnSpc>
                <a:spcPct val="90000"/>
              </a:lnSpc>
              <a:spcAft>
                <a:spcPct val="10000"/>
              </a:spcAft>
            </a:pPr>
            <a:r>
              <a:rPr lang="en-US" sz="2400" dirty="0" smtClean="0"/>
              <a:t>Need a laptop</a:t>
            </a:r>
          </a:p>
          <a:p>
            <a:pPr lvl="1">
              <a:lnSpc>
                <a:spcPct val="90000"/>
              </a:lnSpc>
              <a:spcAft>
                <a:spcPct val="10000"/>
              </a:spcAft>
            </a:pPr>
            <a:r>
              <a:rPr lang="en-US" sz="2400" dirty="0" smtClean="0"/>
              <a:t>Designed to finish during class</a:t>
            </a:r>
          </a:p>
          <a:p>
            <a:pPr>
              <a:lnSpc>
                <a:spcPct val="90000"/>
              </a:lnSpc>
              <a:spcAft>
                <a:spcPct val="10000"/>
              </a:spcAft>
            </a:pPr>
            <a:r>
              <a:rPr lang="en-US" sz="2800" dirty="0" smtClean="0"/>
              <a:t>Take-home </a:t>
            </a:r>
            <a:r>
              <a:rPr lang="en-US" sz="2800" dirty="0" err="1"/>
              <a:t>H</a:t>
            </a:r>
            <a:r>
              <a:rPr lang="en-US" sz="2800" dirty="0" err="1" smtClean="0"/>
              <a:t>omeworks</a:t>
            </a:r>
            <a:endParaRPr lang="en-US" sz="2800" dirty="0" smtClean="0"/>
          </a:p>
          <a:p>
            <a:pPr lvl="1">
              <a:lnSpc>
                <a:spcPct val="90000"/>
              </a:lnSpc>
              <a:spcAft>
                <a:spcPct val="10000"/>
              </a:spcAft>
            </a:pPr>
            <a:r>
              <a:rPr lang="en-US" sz="2400" dirty="0" smtClean="0"/>
              <a:t>work in groups</a:t>
            </a:r>
          </a:p>
          <a:p>
            <a:pPr lvl="1">
              <a:lnSpc>
                <a:spcPct val="90000"/>
              </a:lnSpc>
              <a:spcAft>
                <a:spcPct val="10000"/>
              </a:spcAft>
            </a:pPr>
            <a:r>
              <a:rPr lang="en-US" sz="2400" dirty="0" smtClean="0"/>
              <a:t>1-3 weeks per lab/homework</a:t>
            </a:r>
          </a:p>
          <a:p>
            <a:pPr lvl="1">
              <a:lnSpc>
                <a:spcPct val="90000"/>
              </a:lnSpc>
              <a:spcAft>
                <a:spcPct val="10000"/>
              </a:spcAft>
            </a:pPr>
            <a:r>
              <a:rPr lang="en-US" sz="2400" dirty="0" smtClean="0"/>
              <a:t>Topics</a:t>
            </a:r>
          </a:p>
          <a:p>
            <a:pPr lvl="2">
              <a:lnSpc>
                <a:spcPct val="90000"/>
              </a:lnSpc>
              <a:spcAft>
                <a:spcPct val="10000"/>
              </a:spcAft>
            </a:pPr>
            <a:r>
              <a:rPr lang="en-US" sz="2000" dirty="0" smtClean="0"/>
              <a:t>Building a network proxy (singled, then multi-threaded)</a:t>
            </a:r>
          </a:p>
          <a:p>
            <a:pPr lvl="2">
              <a:lnSpc>
                <a:spcPct val="90000"/>
              </a:lnSpc>
              <a:spcAft>
                <a:spcPct val="10000"/>
              </a:spcAft>
            </a:pPr>
            <a:r>
              <a:rPr lang="en-US" sz="2000" dirty="0" smtClean="0"/>
              <a:t>Building a</a:t>
            </a:r>
            <a:r>
              <a:rPr lang="en-US" sz="2000" dirty="0" smtClean="0"/>
              <a:t> </a:t>
            </a:r>
            <a:r>
              <a:rPr lang="en-US" sz="2000" dirty="0" err="1" smtClean="0"/>
              <a:t>chatserver</a:t>
            </a:r>
            <a:endParaRPr lang="en-US" sz="2000" dirty="0" smtClean="0"/>
          </a:p>
          <a:p>
            <a:pPr lvl="2">
              <a:lnSpc>
                <a:spcPct val="90000"/>
              </a:lnSpc>
              <a:spcAft>
                <a:spcPct val="10000"/>
              </a:spcAft>
            </a:pPr>
            <a:r>
              <a:rPr lang="en-US" sz="2000" dirty="0" smtClean="0"/>
              <a:t>Implement a </a:t>
            </a:r>
            <a:r>
              <a:rPr lang="en-US" sz="2000" dirty="0" smtClean="0"/>
              <a:t>programmable </a:t>
            </a:r>
            <a:r>
              <a:rPr lang="en-US" sz="2000" dirty="0" err="1" smtClean="0"/>
              <a:t>dataplane</a:t>
            </a:r>
            <a:r>
              <a:rPr lang="en-US" sz="2000" dirty="0" smtClean="0"/>
              <a:t> device or </a:t>
            </a:r>
            <a:r>
              <a:rPr lang="en-US" sz="2000" dirty="0" err="1" smtClean="0"/>
              <a:t>softward</a:t>
            </a:r>
            <a:r>
              <a:rPr lang="en-US" sz="2000" dirty="0" smtClean="0"/>
              <a:t>-defined </a:t>
            </a:r>
            <a:r>
              <a:rPr lang="en-US" sz="2000" dirty="0" smtClean="0"/>
              <a:t>network (</a:t>
            </a:r>
            <a:r>
              <a:rPr lang="en-US" sz="2000" dirty="0" err="1" smtClean="0"/>
              <a:t>sdn</a:t>
            </a:r>
            <a:r>
              <a:rPr lang="en-US" sz="2000" dirty="0" smtClean="0"/>
              <a:t>) switch/controller</a:t>
            </a:r>
          </a:p>
          <a:p>
            <a:pPr>
              <a:lnSpc>
                <a:spcPct val="90000"/>
              </a:lnSpc>
              <a:spcAft>
                <a:spcPct val="10000"/>
              </a:spcAft>
            </a:pPr>
            <a:r>
              <a:rPr lang="en-US" sz="2800" dirty="0" smtClean="0"/>
              <a:t>Facilities</a:t>
            </a:r>
          </a:p>
          <a:p>
            <a:pPr lvl="1">
              <a:lnSpc>
                <a:spcPct val="90000"/>
              </a:lnSpc>
              <a:spcAft>
                <a:spcPct val="10000"/>
              </a:spcAft>
            </a:pPr>
            <a:r>
              <a:rPr lang="en-US" sz="2400" dirty="0" smtClean="0"/>
              <a:t>Laptops and </a:t>
            </a:r>
            <a:r>
              <a:rPr lang="en-US" sz="2400" dirty="0" smtClean="0"/>
              <a:t>local </a:t>
            </a:r>
            <a:r>
              <a:rPr lang="en-US" sz="2400" dirty="0" err="1" smtClean="0"/>
              <a:t>Fractus</a:t>
            </a:r>
            <a:r>
              <a:rPr lang="en-US" sz="2400" dirty="0" smtClean="0"/>
              <a:t> </a:t>
            </a:r>
            <a:r>
              <a:rPr lang="en-US" sz="2400" dirty="0" smtClean="0"/>
              <a:t>cloud</a:t>
            </a:r>
            <a:endParaRPr lang="en-US" sz="2400" dirty="0" smtClean="0"/>
          </a:p>
        </p:txBody>
      </p:sp>
    </p:spTree>
    <p:extLst>
      <p:ext uri="{BB962C8B-B14F-4D97-AF65-F5344CB8AC3E}">
        <p14:creationId xmlns:p14="http://schemas.microsoft.com/office/powerpoint/2010/main" val="3991700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smtClean="0"/>
              <a:t>Project/BOOM</a:t>
            </a:r>
            <a:endParaRPr lang="en-US" dirty="0"/>
          </a:p>
        </p:txBody>
      </p:sp>
      <p:sp>
        <p:nvSpPr>
          <p:cNvPr id="79875" name="Rectangle 3"/>
          <p:cNvSpPr>
            <a:spLocks noGrp="1" noChangeArrowheads="1"/>
          </p:cNvSpPr>
          <p:nvPr>
            <p:ph type="body" idx="1"/>
          </p:nvPr>
        </p:nvSpPr>
        <p:spPr>
          <a:xfrm>
            <a:off x="152400" y="810719"/>
            <a:ext cx="8991600" cy="6047282"/>
          </a:xfrm>
          <a:noFill/>
          <a:ln/>
        </p:spPr>
        <p:txBody>
          <a:bodyPr>
            <a:normAutofit fontScale="85000" lnSpcReduction="20000"/>
          </a:bodyPr>
          <a:lstStyle/>
          <a:p>
            <a:pPr>
              <a:lnSpc>
                <a:spcPct val="90000"/>
              </a:lnSpc>
              <a:spcAft>
                <a:spcPct val="10000"/>
              </a:spcAft>
            </a:pPr>
            <a:r>
              <a:rPr lang="en-US" sz="2800" dirty="0" smtClean="0"/>
              <a:t>One major project per group</a:t>
            </a:r>
          </a:p>
          <a:p>
            <a:pPr lvl="1">
              <a:lnSpc>
                <a:spcPct val="90000"/>
              </a:lnSpc>
              <a:spcAft>
                <a:spcPct val="10000"/>
              </a:spcAft>
            </a:pPr>
            <a:r>
              <a:rPr lang="en-US" sz="2400" dirty="0" smtClean="0"/>
              <a:t>Groups include </a:t>
            </a:r>
            <a:r>
              <a:rPr lang="en-US" sz="2400" b="1" i="1" dirty="0" smtClean="0"/>
              <a:t>three</a:t>
            </a:r>
            <a:r>
              <a:rPr lang="en-US" sz="2400" dirty="0" smtClean="0"/>
              <a:t> people</a:t>
            </a:r>
          </a:p>
          <a:p>
            <a:pPr>
              <a:lnSpc>
                <a:spcPct val="90000"/>
              </a:lnSpc>
              <a:spcAft>
                <a:spcPct val="10000"/>
              </a:spcAft>
            </a:pPr>
            <a:r>
              <a:rPr lang="en-US" sz="2800" dirty="0" smtClean="0"/>
              <a:t>Group formation – early </a:t>
            </a:r>
            <a:r>
              <a:rPr lang="en-US" sz="2800" dirty="0" smtClean="0"/>
              <a:t>February</a:t>
            </a:r>
            <a:endParaRPr lang="en-US" sz="2800" dirty="0" smtClean="0"/>
          </a:p>
          <a:p>
            <a:pPr>
              <a:lnSpc>
                <a:spcPct val="90000"/>
              </a:lnSpc>
              <a:spcAft>
                <a:spcPct val="10000"/>
              </a:spcAft>
            </a:pPr>
            <a:r>
              <a:rPr lang="en-US" sz="2800" dirty="0" smtClean="0"/>
              <a:t>Initial selection of project topic – due </a:t>
            </a:r>
            <a:r>
              <a:rPr lang="en-US" sz="2800" dirty="0" smtClean="0"/>
              <a:t>mid-February</a:t>
            </a:r>
            <a:endParaRPr lang="en-US" sz="2800" dirty="0" smtClean="0"/>
          </a:p>
          <a:p>
            <a:pPr>
              <a:lnSpc>
                <a:spcPct val="90000"/>
              </a:lnSpc>
              <a:spcAft>
                <a:spcPct val="10000"/>
              </a:spcAft>
            </a:pPr>
            <a:r>
              <a:rPr lang="en-US" sz="2800" dirty="0" smtClean="0"/>
              <a:t>Survey of area (related works</a:t>
            </a:r>
            <a:r>
              <a:rPr lang="en-US" sz="2800" dirty="0" smtClean="0"/>
              <a:t>)–</a:t>
            </a:r>
            <a:r>
              <a:rPr lang="en-US" sz="2800" dirty="0" smtClean="0"/>
              <a:t>late</a:t>
            </a:r>
            <a:r>
              <a:rPr lang="en-US" sz="2800" dirty="0" smtClean="0"/>
              <a:t> </a:t>
            </a:r>
            <a:r>
              <a:rPr lang="en-US" sz="2800" dirty="0" smtClean="0"/>
              <a:t>begin </a:t>
            </a:r>
            <a:r>
              <a:rPr lang="en-US" sz="2800" dirty="0" smtClean="0"/>
              <a:t>of February</a:t>
            </a:r>
            <a:endParaRPr lang="en-US" sz="2800" dirty="0" smtClean="0"/>
          </a:p>
          <a:p>
            <a:pPr>
              <a:lnSpc>
                <a:spcPct val="90000"/>
              </a:lnSpc>
              <a:spcAft>
                <a:spcPct val="10000"/>
              </a:spcAft>
            </a:pPr>
            <a:endParaRPr lang="en-US" sz="2800" dirty="0" smtClean="0"/>
          </a:p>
          <a:p>
            <a:pPr>
              <a:lnSpc>
                <a:spcPct val="90000"/>
              </a:lnSpc>
              <a:spcAft>
                <a:spcPct val="10000"/>
              </a:spcAft>
            </a:pPr>
            <a:r>
              <a:rPr lang="en-US" sz="2800" dirty="0" smtClean="0"/>
              <a:t>Midterm draft paper – </a:t>
            </a:r>
            <a:r>
              <a:rPr lang="en-US" sz="2800" dirty="0" smtClean="0"/>
              <a:t>late</a:t>
            </a:r>
            <a:r>
              <a:rPr lang="en-US" sz="2800" dirty="0" smtClean="0"/>
              <a:t> </a:t>
            </a:r>
            <a:r>
              <a:rPr lang="en-US" sz="2800" dirty="0" smtClean="0"/>
              <a:t>of </a:t>
            </a:r>
            <a:r>
              <a:rPr lang="en-US" sz="2800" dirty="0" smtClean="0"/>
              <a:t>March</a:t>
            </a:r>
            <a:endParaRPr lang="en-US" sz="2800" dirty="0" smtClean="0"/>
          </a:p>
          <a:p>
            <a:pPr>
              <a:lnSpc>
                <a:spcPct val="90000"/>
              </a:lnSpc>
              <a:spcAft>
                <a:spcPct val="10000"/>
              </a:spcAft>
            </a:pPr>
            <a:r>
              <a:rPr lang="en-US" sz="2800" dirty="0" smtClean="0"/>
              <a:t>Peer reviews—due a week later</a:t>
            </a:r>
          </a:p>
          <a:p>
            <a:pPr>
              <a:lnSpc>
                <a:spcPct val="90000"/>
              </a:lnSpc>
              <a:spcAft>
                <a:spcPct val="10000"/>
              </a:spcAft>
            </a:pPr>
            <a:endParaRPr lang="en-US" sz="2800" dirty="0" smtClean="0"/>
          </a:p>
          <a:p>
            <a:pPr>
              <a:lnSpc>
                <a:spcPct val="90000"/>
              </a:lnSpc>
              <a:spcAft>
                <a:spcPct val="10000"/>
              </a:spcAft>
            </a:pPr>
            <a:r>
              <a:rPr lang="en-US" sz="2800" dirty="0" smtClean="0"/>
              <a:t>Final demo/presentation–due begin of </a:t>
            </a:r>
            <a:r>
              <a:rPr lang="en-US" sz="2800" dirty="0" smtClean="0"/>
              <a:t>May</a:t>
            </a:r>
            <a:endParaRPr lang="en-US" sz="2800" dirty="0" smtClean="0"/>
          </a:p>
          <a:p>
            <a:pPr>
              <a:lnSpc>
                <a:spcPct val="90000"/>
              </a:lnSpc>
              <a:spcAft>
                <a:spcPct val="10000"/>
              </a:spcAft>
            </a:pPr>
            <a:r>
              <a:rPr lang="en-US" sz="2800" dirty="0" smtClean="0"/>
              <a:t>Final project report – due a week </a:t>
            </a:r>
            <a:r>
              <a:rPr lang="en-US" sz="2800" dirty="0" smtClean="0"/>
              <a:t>later</a:t>
            </a:r>
          </a:p>
          <a:p>
            <a:pPr>
              <a:lnSpc>
                <a:spcPct val="90000"/>
              </a:lnSpc>
              <a:spcAft>
                <a:spcPct val="10000"/>
              </a:spcAft>
            </a:pPr>
            <a:endParaRPr lang="en-US" sz="2800" dirty="0" smtClean="0"/>
          </a:p>
          <a:p>
            <a:pPr marL="0" indent="0">
              <a:lnSpc>
                <a:spcPct val="90000"/>
              </a:lnSpc>
              <a:spcAft>
                <a:spcPct val="10000"/>
              </a:spcAft>
              <a:buNone/>
            </a:pPr>
            <a:r>
              <a:rPr lang="en-US" sz="3000" dirty="0" smtClean="0"/>
              <a:t>Extra  </a:t>
            </a:r>
            <a:r>
              <a:rPr lang="en-US" sz="3000" dirty="0"/>
              <a:t>– BOOM </a:t>
            </a:r>
            <a:endParaRPr lang="en-US" sz="3000" dirty="0" smtClean="0"/>
          </a:p>
          <a:p>
            <a:pPr>
              <a:lnSpc>
                <a:spcPct val="90000"/>
              </a:lnSpc>
              <a:spcAft>
                <a:spcPct val="10000"/>
              </a:spcAft>
            </a:pPr>
            <a:r>
              <a:rPr lang="en-US" sz="2800" dirty="0"/>
              <a:t>http://boom.cornell.edu/students-and-faculty/project-guidelines</a:t>
            </a:r>
            <a:r>
              <a:rPr lang="en-US" sz="2800" dirty="0" smtClean="0"/>
              <a:t>/</a:t>
            </a:r>
            <a:endParaRPr lang="en-US" sz="2800" dirty="0" smtClean="0"/>
          </a:p>
          <a:p>
            <a:pPr>
              <a:lnSpc>
                <a:spcPct val="90000"/>
              </a:lnSpc>
              <a:spcAft>
                <a:spcPct val="10000"/>
              </a:spcAft>
            </a:pPr>
            <a:r>
              <a:rPr lang="en-US" sz="2800" dirty="0" smtClean="0"/>
              <a:t>BOOM Submission – due March 31</a:t>
            </a:r>
            <a:r>
              <a:rPr lang="en-US" sz="2800" baseline="30000" dirty="0" smtClean="0"/>
              <a:t>st</a:t>
            </a:r>
            <a:endParaRPr lang="en-US" sz="2800" dirty="0" smtClean="0"/>
          </a:p>
          <a:p>
            <a:pPr>
              <a:lnSpc>
                <a:spcPct val="90000"/>
              </a:lnSpc>
              <a:spcAft>
                <a:spcPct val="10000"/>
              </a:spcAft>
            </a:pPr>
            <a:r>
              <a:rPr lang="en-US" sz="2800" dirty="0" smtClean="0"/>
              <a:t>BOOM Presentation – April 19</a:t>
            </a:r>
            <a:r>
              <a:rPr lang="en-US" sz="2800" baseline="30000" dirty="0" smtClean="0"/>
              <a:t>th</a:t>
            </a:r>
            <a:r>
              <a:rPr lang="en-US" sz="2800" dirty="0" smtClean="0"/>
              <a:t> </a:t>
            </a:r>
            <a:endParaRPr lang="en-US" sz="2800" dirty="0" smtClean="0"/>
          </a:p>
        </p:txBody>
      </p:sp>
    </p:spTree>
    <p:extLst>
      <p:ext uri="{BB962C8B-B14F-4D97-AF65-F5344CB8AC3E}">
        <p14:creationId xmlns:p14="http://schemas.microsoft.com/office/powerpoint/2010/main" val="1477021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Project Infrastructure</a:t>
            </a:r>
            <a:endParaRPr lang="en-US" dirty="0"/>
          </a:p>
        </p:txBody>
      </p:sp>
      <p:sp>
        <p:nvSpPr>
          <p:cNvPr id="79875" name="Rectangle 3"/>
          <p:cNvSpPr>
            <a:spLocks noGrp="1" noChangeArrowheads="1"/>
          </p:cNvSpPr>
          <p:nvPr>
            <p:ph type="body" idx="1"/>
          </p:nvPr>
        </p:nvSpPr>
        <p:spPr>
          <a:xfrm>
            <a:off x="152400" y="1447800"/>
            <a:ext cx="8991600" cy="5029200"/>
          </a:xfrm>
          <a:noFill/>
          <a:ln/>
        </p:spPr>
        <p:txBody>
          <a:bodyPr>
            <a:normAutofit/>
          </a:bodyPr>
          <a:lstStyle/>
          <a:p>
            <a:pPr>
              <a:lnSpc>
                <a:spcPct val="90000"/>
              </a:lnSpc>
              <a:spcAft>
                <a:spcPct val="10000"/>
              </a:spcAft>
            </a:pPr>
            <a:r>
              <a:rPr lang="en-US" sz="2800" dirty="0" err="1" smtClean="0"/>
              <a:t>SoNIC</a:t>
            </a:r>
            <a:r>
              <a:rPr lang="en-US" sz="2800" dirty="0" smtClean="0"/>
              <a:t>: Software Network Interface Cards</a:t>
            </a:r>
          </a:p>
          <a:p>
            <a:pPr>
              <a:lnSpc>
                <a:spcPct val="90000"/>
              </a:lnSpc>
              <a:spcAft>
                <a:spcPct val="10000"/>
              </a:spcAft>
            </a:pPr>
            <a:r>
              <a:rPr lang="en-US" sz="2800" dirty="0" err="1" smtClean="0"/>
              <a:t>NetFPGA</a:t>
            </a:r>
            <a:r>
              <a:rPr lang="en-US" sz="2800" dirty="0" smtClean="0"/>
              <a:t>/P4FPGA</a:t>
            </a:r>
            <a:endParaRPr lang="en-US" sz="2800" dirty="0" smtClean="0"/>
          </a:p>
          <a:p>
            <a:pPr>
              <a:lnSpc>
                <a:spcPct val="90000"/>
              </a:lnSpc>
              <a:spcAft>
                <a:spcPct val="10000"/>
              </a:spcAft>
            </a:pPr>
            <a:endParaRPr lang="en-US" sz="2800" dirty="0" smtClean="0"/>
          </a:p>
          <a:p>
            <a:pPr>
              <a:lnSpc>
                <a:spcPct val="90000"/>
              </a:lnSpc>
              <a:spcAft>
                <a:spcPct val="10000"/>
              </a:spcAft>
            </a:pPr>
            <a:r>
              <a:rPr lang="en-US" sz="2800" dirty="0" err="1" smtClean="0"/>
              <a:t>Fractus</a:t>
            </a:r>
            <a:r>
              <a:rPr lang="en-US" sz="2800" dirty="0" smtClean="0"/>
              <a:t>: our very own (mini) cloud</a:t>
            </a:r>
          </a:p>
          <a:p>
            <a:pPr>
              <a:lnSpc>
                <a:spcPct val="90000"/>
              </a:lnSpc>
              <a:spcAft>
                <a:spcPct val="10000"/>
              </a:spcAft>
            </a:pPr>
            <a:r>
              <a:rPr lang="en-US" sz="2800" dirty="0" smtClean="0"/>
              <a:t>Amazon’s Cloud Infrastructure EC2/S3</a:t>
            </a:r>
          </a:p>
          <a:p>
            <a:pPr>
              <a:lnSpc>
                <a:spcPct val="90000"/>
              </a:lnSpc>
              <a:spcAft>
                <a:spcPct val="10000"/>
              </a:spcAft>
            </a:pPr>
            <a:r>
              <a:rPr lang="en-US" sz="2800" dirty="0" err="1" smtClean="0"/>
              <a:t>Emulab</a:t>
            </a:r>
            <a:endParaRPr lang="en-US" sz="2800" dirty="0" smtClean="0"/>
          </a:p>
          <a:p>
            <a:pPr>
              <a:lnSpc>
                <a:spcPct val="90000"/>
              </a:lnSpc>
              <a:spcAft>
                <a:spcPct val="10000"/>
              </a:spcAft>
            </a:pPr>
            <a:r>
              <a:rPr lang="en-US" sz="2800" dirty="0" err="1" smtClean="0"/>
              <a:t>PlanetLab</a:t>
            </a:r>
            <a:endParaRPr lang="en-US" sz="2800" dirty="0" smtClean="0"/>
          </a:p>
          <a:p>
            <a:pPr>
              <a:lnSpc>
                <a:spcPct val="90000"/>
              </a:lnSpc>
              <a:spcAft>
                <a:spcPct val="10000"/>
              </a:spcAft>
            </a:pPr>
            <a:r>
              <a:rPr lang="en-US" sz="2800" dirty="0" smtClean="0"/>
              <a:t>Cornell’s Center for Advanced Computing (CAC)</a:t>
            </a:r>
          </a:p>
          <a:p>
            <a:pPr>
              <a:lnSpc>
                <a:spcPct val="90000"/>
              </a:lnSpc>
              <a:spcAft>
                <a:spcPct val="10000"/>
              </a:spcAft>
            </a:pPr>
            <a:r>
              <a:rPr lang="en-US" sz="2800" dirty="0" smtClean="0"/>
              <a:t>… </a:t>
            </a:r>
          </a:p>
        </p:txBody>
      </p:sp>
    </p:spTree>
    <p:extLst>
      <p:ext uri="{BB962C8B-B14F-4D97-AF65-F5344CB8AC3E}">
        <p14:creationId xmlns:p14="http://schemas.microsoft.com/office/powerpoint/2010/main" val="36688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a:t>Academic Integrity</a:t>
            </a:r>
          </a:p>
        </p:txBody>
      </p:sp>
      <p:sp>
        <p:nvSpPr>
          <p:cNvPr id="83971" name="Rectangle 3"/>
          <p:cNvSpPr>
            <a:spLocks noGrp="1" noChangeArrowheads="1"/>
          </p:cNvSpPr>
          <p:nvPr>
            <p:ph type="body" idx="1"/>
          </p:nvPr>
        </p:nvSpPr>
        <p:spPr>
          <a:xfrm>
            <a:off x="457200" y="1219200"/>
            <a:ext cx="8229600" cy="4876800"/>
          </a:xfrm>
        </p:spPr>
        <p:txBody>
          <a:bodyPr>
            <a:normAutofit fontScale="92500" lnSpcReduction="10000"/>
          </a:bodyPr>
          <a:lstStyle/>
          <a:p>
            <a:pPr>
              <a:lnSpc>
                <a:spcPct val="80000"/>
              </a:lnSpc>
              <a:spcAft>
                <a:spcPct val="10000"/>
              </a:spcAft>
            </a:pPr>
            <a:r>
              <a:rPr lang="en-US" sz="2400" dirty="0">
                <a:solidFill>
                  <a:srgbClr val="FF0000"/>
                </a:solidFill>
              </a:rPr>
              <a:t>Submitted work should be your own</a:t>
            </a:r>
          </a:p>
          <a:p>
            <a:pPr>
              <a:lnSpc>
                <a:spcPct val="80000"/>
              </a:lnSpc>
              <a:spcAft>
                <a:spcPct val="10000"/>
              </a:spcAft>
              <a:buFontTx/>
              <a:buNone/>
            </a:pPr>
            <a:endParaRPr lang="en-US" sz="2000" dirty="0">
              <a:solidFill>
                <a:srgbClr val="FF0000"/>
              </a:solidFill>
            </a:endParaRPr>
          </a:p>
          <a:p>
            <a:pPr>
              <a:lnSpc>
                <a:spcPct val="80000"/>
              </a:lnSpc>
              <a:spcAft>
                <a:spcPct val="10000"/>
              </a:spcAft>
            </a:pPr>
            <a:r>
              <a:rPr lang="en-US" sz="2400" dirty="0"/>
              <a:t>Acceptable collaboration:</a:t>
            </a:r>
          </a:p>
          <a:p>
            <a:pPr lvl="1">
              <a:lnSpc>
                <a:spcPct val="80000"/>
              </a:lnSpc>
              <a:spcAft>
                <a:spcPct val="10000"/>
              </a:spcAft>
            </a:pPr>
            <a:r>
              <a:rPr lang="en-US" sz="2000" dirty="0"/>
              <a:t>Clarify problem, C syntax doubts, debugging </a:t>
            </a:r>
            <a:r>
              <a:rPr lang="en-US" sz="2000" dirty="0" smtClean="0"/>
              <a:t>strategy</a:t>
            </a:r>
          </a:p>
          <a:p>
            <a:pPr lvl="1">
              <a:lnSpc>
                <a:spcPct val="80000"/>
              </a:lnSpc>
              <a:spcAft>
                <a:spcPct val="10000"/>
              </a:spcAft>
            </a:pPr>
            <a:r>
              <a:rPr lang="en-US" sz="2000" dirty="0" smtClean="0"/>
              <a:t>You may use any idea from any other person or group in the class or out, provided you </a:t>
            </a:r>
            <a:r>
              <a:rPr lang="en-US" sz="2000" b="1" i="1" dirty="0" smtClean="0">
                <a:solidFill>
                  <a:srgbClr val="FF0000"/>
                </a:solidFill>
              </a:rPr>
              <a:t>clearly</a:t>
            </a:r>
            <a:r>
              <a:rPr lang="en-US" sz="2000" i="1" dirty="0" smtClean="0"/>
              <a:t> </a:t>
            </a:r>
            <a:r>
              <a:rPr lang="en-US" sz="2000" b="1" i="1" dirty="0" smtClean="0"/>
              <a:t>state what you have borrowed and from whom</a:t>
            </a:r>
            <a:r>
              <a:rPr lang="en-US" sz="2000" dirty="0" smtClean="0"/>
              <a:t>.</a:t>
            </a:r>
          </a:p>
          <a:p>
            <a:pPr lvl="1">
              <a:lnSpc>
                <a:spcPct val="80000"/>
              </a:lnSpc>
              <a:spcAft>
                <a:spcPct val="10000"/>
              </a:spcAft>
            </a:pPr>
            <a:r>
              <a:rPr lang="en-US" sz="2000" dirty="0" smtClean="0"/>
              <a:t>If you do not provide a citation (i.e. you turn other people's work in as your own) that is </a:t>
            </a:r>
            <a:r>
              <a:rPr lang="en-US" sz="2000" i="1" dirty="0" smtClean="0"/>
              <a:t>cheating</a:t>
            </a:r>
            <a:r>
              <a:rPr lang="en-US" sz="2000" dirty="0" smtClean="0"/>
              <a:t>.</a:t>
            </a:r>
            <a:endParaRPr lang="en-US" sz="2000" i="1" dirty="0" smtClean="0"/>
          </a:p>
          <a:p>
            <a:pPr lvl="1">
              <a:lnSpc>
                <a:spcPct val="80000"/>
              </a:lnSpc>
              <a:spcAft>
                <a:spcPct val="10000"/>
              </a:spcAft>
              <a:buFontTx/>
              <a:buNone/>
            </a:pPr>
            <a:endParaRPr lang="en-US" sz="2000" dirty="0"/>
          </a:p>
          <a:p>
            <a:pPr>
              <a:lnSpc>
                <a:spcPct val="80000"/>
              </a:lnSpc>
              <a:spcAft>
                <a:spcPct val="10000"/>
              </a:spcAft>
            </a:pPr>
            <a:r>
              <a:rPr lang="en-US" sz="2400" dirty="0"/>
              <a:t>Dishonesty has no place in any community</a:t>
            </a:r>
          </a:p>
          <a:p>
            <a:pPr lvl="1">
              <a:lnSpc>
                <a:spcPct val="80000"/>
              </a:lnSpc>
              <a:spcAft>
                <a:spcPct val="10000"/>
              </a:spcAft>
            </a:pPr>
            <a:r>
              <a:rPr lang="en-US" sz="2000" dirty="0"/>
              <a:t>May NOT be in possession of someone else’s homework/project</a:t>
            </a:r>
          </a:p>
          <a:p>
            <a:pPr lvl="1">
              <a:lnSpc>
                <a:spcPct val="80000"/>
              </a:lnSpc>
              <a:spcAft>
                <a:spcPct val="10000"/>
              </a:spcAft>
            </a:pPr>
            <a:r>
              <a:rPr lang="en-US" sz="2000" dirty="0"/>
              <a:t>May NOT copy code from another group</a:t>
            </a:r>
          </a:p>
          <a:p>
            <a:pPr lvl="1">
              <a:lnSpc>
                <a:spcPct val="80000"/>
              </a:lnSpc>
              <a:spcAft>
                <a:spcPct val="10000"/>
              </a:spcAft>
            </a:pPr>
            <a:r>
              <a:rPr lang="en-US" sz="2000" dirty="0"/>
              <a:t>May NOT copy, collaborate or share homework/assignments</a:t>
            </a:r>
          </a:p>
          <a:p>
            <a:pPr lvl="1">
              <a:lnSpc>
                <a:spcPct val="80000"/>
              </a:lnSpc>
              <a:spcAft>
                <a:spcPct val="10000"/>
              </a:spcAft>
            </a:pPr>
            <a:r>
              <a:rPr lang="en-US" sz="2000" dirty="0"/>
              <a:t>University Academic Integrity rules are the general guidelines</a:t>
            </a:r>
          </a:p>
          <a:p>
            <a:pPr lvl="1">
              <a:lnSpc>
                <a:spcPct val="80000"/>
              </a:lnSpc>
              <a:spcAft>
                <a:spcPct val="10000"/>
              </a:spcAft>
              <a:buFontTx/>
              <a:buNone/>
            </a:pPr>
            <a:endParaRPr lang="en-US" sz="2000" dirty="0"/>
          </a:p>
          <a:p>
            <a:pPr>
              <a:lnSpc>
                <a:spcPct val="80000"/>
              </a:lnSpc>
              <a:spcAft>
                <a:spcPct val="10000"/>
              </a:spcAft>
            </a:pPr>
            <a:r>
              <a:rPr lang="en-US" sz="2400" dirty="0">
                <a:solidFill>
                  <a:srgbClr val="FF0000"/>
                </a:solidFill>
              </a:rPr>
              <a:t>Penalty can be as severe as an ‘F’ in CS</a:t>
            </a:r>
            <a:r>
              <a:rPr lang="en-US" sz="2400" dirty="0" smtClean="0">
                <a:solidFill>
                  <a:srgbClr val="FF0000"/>
                </a:solidFill>
              </a:rPr>
              <a:t> </a:t>
            </a:r>
            <a:r>
              <a:rPr lang="en-US" sz="2400" dirty="0" smtClean="0">
                <a:solidFill>
                  <a:srgbClr val="FF0000"/>
                </a:solidFill>
              </a:rPr>
              <a:t>5413</a:t>
            </a:r>
            <a:endParaRPr lang="en-US" sz="2400" dirty="0">
              <a:solidFill>
                <a:srgbClr val="FF0000"/>
              </a:solidFill>
            </a:endParaRPr>
          </a:p>
        </p:txBody>
      </p:sp>
    </p:spTree>
    <p:extLst>
      <p:ext uri="{BB962C8B-B14F-4D97-AF65-F5344CB8AC3E}">
        <p14:creationId xmlns:p14="http://schemas.microsoft.com/office/powerpoint/2010/main" val="3288420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smtClean="0"/>
              <a:t>Stress, Health and Wellness</a:t>
            </a:r>
            <a:endParaRPr lang="en-US" dirty="0"/>
          </a:p>
        </p:txBody>
      </p:sp>
      <p:sp>
        <p:nvSpPr>
          <p:cNvPr id="83971" name="Rectangle 3"/>
          <p:cNvSpPr>
            <a:spLocks noGrp="1" noChangeArrowheads="1"/>
          </p:cNvSpPr>
          <p:nvPr>
            <p:ph type="body" idx="1"/>
          </p:nvPr>
        </p:nvSpPr>
        <p:spPr>
          <a:xfrm>
            <a:off x="457200" y="1219200"/>
            <a:ext cx="8229600" cy="4876800"/>
          </a:xfrm>
        </p:spPr>
        <p:txBody>
          <a:bodyPr/>
          <a:lstStyle/>
          <a:p>
            <a:pPr>
              <a:lnSpc>
                <a:spcPct val="80000"/>
              </a:lnSpc>
              <a:spcAft>
                <a:spcPct val="10000"/>
              </a:spcAft>
            </a:pPr>
            <a:r>
              <a:rPr lang="en-US" sz="2400" dirty="0" smtClean="0"/>
              <a:t>Need to pace yourself to manage stress</a:t>
            </a:r>
          </a:p>
          <a:p>
            <a:pPr lvl="1">
              <a:lnSpc>
                <a:spcPct val="80000"/>
              </a:lnSpc>
              <a:spcAft>
                <a:spcPct val="10000"/>
              </a:spcAft>
            </a:pPr>
            <a:r>
              <a:rPr lang="en-US" sz="2000" dirty="0" smtClean="0"/>
              <a:t>Need regular sleep, eating, and exercising</a:t>
            </a:r>
          </a:p>
          <a:p>
            <a:pPr>
              <a:lnSpc>
                <a:spcPct val="80000"/>
              </a:lnSpc>
              <a:spcAft>
                <a:spcPct val="10000"/>
              </a:spcAft>
            </a:pPr>
            <a:endParaRPr lang="en-US" sz="2400" dirty="0" smtClean="0"/>
          </a:p>
          <a:p>
            <a:pPr>
              <a:lnSpc>
                <a:spcPct val="80000"/>
              </a:lnSpc>
              <a:spcAft>
                <a:spcPct val="10000"/>
              </a:spcAft>
            </a:pPr>
            <a:r>
              <a:rPr lang="en-US" sz="2400" dirty="0" smtClean="0"/>
              <a:t>Do </a:t>
            </a:r>
            <a:r>
              <a:rPr lang="en-US" sz="2400" b="1" i="1" dirty="0" smtClean="0"/>
              <a:t>not</a:t>
            </a:r>
            <a:r>
              <a:rPr lang="en-US" sz="2400" dirty="0" smtClean="0"/>
              <a:t> come to class sick (with the flu)!</a:t>
            </a:r>
          </a:p>
          <a:p>
            <a:pPr lvl="1">
              <a:lnSpc>
                <a:spcPct val="80000"/>
              </a:lnSpc>
              <a:spcAft>
                <a:spcPct val="10000"/>
              </a:spcAft>
            </a:pPr>
            <a:r>
              <a:rPr lang="en-US" sz="2000" dirty="0" smtClean="0"/>
              <a:t>Email me </a:t>
            </a:r>
            <a:r>
              <a:rPr lang="en-US" sz="2000" b="1" i="1" dirty="0" smtClean="0"/>
              <a:t>ahead</a:t>
            </a:r>
            <a:r>
              <a:rPr lang="en-US" sz="2000" dirty="0" smtClean="0"/>
              <a:t> of time that you are not feeling well</a:t>
            </a:r>
          </a:p>
          <a:p>
            <a:pPr lvl="1">
              <a:lnSpc>
                <a:spcPct val="80000"/>
              </a:lnSpc>
              <a:spcAft>
                <a:spcPct val="10000"/>
              </a:spcAft>
            </a:pPr>
            <a:r>
              <a:rPr lang="en-US" sz="2000" dirty="0" smtClean="0"/>
              <a:t>People not usually sick more than once in a semester</a:t>
            </a:r>
          </a:p>
          <a:p>
            <a:pPr lvl="1">
              <a:lnSpc>
                <a:spcPct val="80000"/>
              </a:lnSpc>
              <a:spcAft>
                <a:spcPct val="10000"/>
              </a:spcAft>
            </a:pPr>
            <a:endParaRPr lang="en-US" sz="2000" dirty="0" smtClean="0"/>
          </a:p>
          <a:p>
            <a:pPr>
              <a:lnSpc>
                <a:spcPct val="80000"/>
              </a:lnSpc>
              <a:spcAft>
                <a:spcPct val="10000"/>
              </a:spcAft>
            </a:pPr>
            <a:endParaRPr lang="en-US" sz="2400" dirty="0" smtClean="0"/>
          </a:p>
        </p:txBody>
      </p:sp>
    </p:spTree>
    <p:extLst>
      <p:ext uri="{BB962C8B-B14F-4D97-AF65-F5344CB8AC3E}">
        <p14:creationId xmlns:p14="http://schemas.microsoft.com/office/powerpoint/2010/main" val="2605555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Before</a:t>
            </a:r>
            <a:r>
              <a:rPr lang="en-US" dirty="0" smtClean="0"/>
              <a:t> Next time</a:t>
            </a:r>
            <a:endParaRPr lang="en-US" dirty="0"/>
          </a:p>
        </p:txBody>
      </p:sp>
      <p:sp>
        <p:nvSpPr>
          <p:cNvPr id="3" name="Content Placeholder 2"/>
          <p:cNvSpPr>
            <a:spLocks noGrp="1"/>
          </p:cNvSpPr>
          <p:nvPr>
            <p:ph idx="1"/>
          </p:nvPr>
        </p:nvSpPr>
        <p:spPr>
          <a:xfrm>
            <a:off x="342900" y="1447800"/>
            <a:ext cx="8458200" cy="4525963"/>
          </a:xfrm>
        </p:spPr>
        <p:txBody>
          <a:bodyPr>
            <a:normAutofit/>
          </a:bodyPr>
          <a:lstStyle/>
          <a:p>
            <a:r>
              <a:rPr lang="en-US" sz="2800" dirty="0" smtClean="0"/>
              <a:t>Read </a:t>
            </a:r>
            <a:r>
              <a:rPr lang="en-US" sz="2800" i="1" dirty="0" smtClean="0"/>
              <a:t>one</a:t>
            </a:r>
            <a:r>
              <a:rPr lang="en-US" sz="2800" dirty="0" smtClean="0"/>
              <a:t> paper below and write review</a:t>
            </a:r>
          </a:p>
          <a:p>
            <a:pPr lvl="1"/>
            <a:r>
              <a:rPr lang="en-US" sz="2000" i="1" dirty="0" smtClean="0"/>
              <a:t>The </a:t>
            </a:r>
            <a:r>
              <a:rPr lang="en-US" sz="2000" i="1" dirty="0"/>
              <a:t>Cost of a Cloud: Research Problems in Data Center Networks</a:t>
            </a:r>
            <a:r>
              <a:rPr lang="en-US" sz="2000" dirty="0" smtClean="0"/>
              <a:t>, </a:t>
            </a:r>
            <a:r>
              <a:rPr lang="en-US" sz="2000" dirty="0"/>
              <a:t>A. Greenberg, J. Hamilton, D. A. </a:t>
            </a:r>
            <a:r>
              <a:rPr lang="en-US" sz="2000" dirty="0" err="1"/>
              <a:t>Maltz</a:t>
            </a:r>
            <a:r>
              <a:rPr lang="en-US" sz="2000" dirty="0"/>
              <a:t>, P. Patel. ACM SIGCOMM computer communication review, Volume 39, Issue 1 (January 2009), pages 68--</a:t>
            </a:r>
            <a:r>
              <a:rPr lang="en-US" sz="2000" dirty="0" smtClean="0"/>
              <a:t>73. http</a:t>
            </a:r>
            <a:r>
              <a:rPr lang="en-US" sz="2000" dirty="0"/>
              <a:t>://dl.acm.org/citation.cfm?id=1496103 (can only access link within Cornell network</a:t>
            </a:r>
            <a:r>
              <a:rPr lang="en-US" sz="2000" dirty="0" smtClean="0"/>
              <a:t>).                                                       http</a:t>
            </a:r>
            <a:r>
              <a:rPr lang="en-US" sz="2000" dirty="0"/>
              <a:t>://131.107.65.14/en-us/um/people/dmaltz/papers/DC-Costs-CCR-editorial.pdf (can access outside Cornell network)</a:t>
            </a:r>
            <a:endParaRPr lang="en-US" sz="2000" dirty="0" smtClean="0"/>
          </a:p>
          <a:p>
            <a:pPr lvl="1">
              <a:buNone/>
            </a:pPr>
            <a:r>
              <a:rPr lang="en-US" sz="2000" dirty="0" smtClean="0"/>
              <a:t>	</a:t>
            </a:r>
          </a:p>
          <a:p>
            <a:r>
              <a:rPr lang="en-US" sz="2800" dirty="0" smtClean="0"/>
              <a:t>Check website for updated schedule</a:t>
            </a:r>
          </a:p>
          <a:p>
            <a:pPr lvl="1"/>
            <a:endParaRPr lang="en-US" sz="2400" dirty="0"/>
          </a:p>
        </p:txBody>
      </p:sp>
    </p:spTree>
    <p:extLst>
      <p:ext uri="{BB962C8B-B14F-4D97-AF65-F5344CB8AC3E}">
        <p14:creationId xmlns:p14="http://schemas.microsoft.com/office/powerpoint/2010/main" val="345898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on-demand network access to a shared pool of configurable computing resources (e.g., networks, servers, storage, applications, and services) that can be rapidly provisioned and released with minimal management effort or service provider </a:t>
            </a:r>
            <a:r>
              <a:rPr lang="en-US" i="1" dirty="0" smtClean="0"/>
              <a:t>interaction.</a:t>
            </a:r>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sp>
        <p:nvSpPr>
          <p:cNvPr id="5" name="TextBox 4"/>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10" name="Picture 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11" name="Picture 1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12" name="Picture 1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1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Tree>
    <p:extLst>
      <p:ext uri="{BB962C8B-B14F-4D97-AF65-F5344CB8AC3E}">
        <p14:creationId xmlns:p14="http://schemas.microsoft.com/office/powerpoint/2010/main" val="337913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a:t>
            </a:r>
            <a:r>
              <a:rPr lang="en-US" i="1" dirty="0">
                <a:solidFill>
                  <a:srgbClr val="FF0000"/>
                </a:solidFill>
              </a:rPr>
              <a:t>on-demand</a:t>
            </a:r>
            <a:r>
              <a:rPr lang="en-US" i="1" dirty="0"/>
              <a:t> </a:t>
            </a:r>
            <a:r>
              <a:rPr lang="en-US" i="1" dirty="0">
                <a:solidFill>
                  <a:srgbClr val="FF0000"/>
                </a:solidFill>
              </a:rPr>
              <a:t>network access </a:t>
            </a:r>
            <a:r>
              <a:rPr lang="en-US" i="1" dirty="0"/>
              <a:t>to a </a:t>
            </a:r>
            <a:r>
              <a:rPr lang="en-US" i="1" dirty="0">
                <a:solidFill>
                  <a:srgbClr val="FF0000"/>
                </a:solidFill>
              </a:rPr>
              <a:t>shared pool </a:t>
            </a:r>
            <a:r>
              <a:rPr lang="en-US" i="1" dirty="0"/>
              <a:t>of configurable computing resources (e.g., networks, servers, storage, applications, and services) that can be </a:t>
            </a:r>
            <a:r>
              <a:rPr lang="en-US" i="1" dirty="0">
                <a:solidFill>
                  <a:srgbClr val="FF0000"/>
                </a:solidFill>
              </a:rPr>
              <a:t>rapidly provisioned and released </a:t>
            </a:r>
            <a:r>
              <a:rPr lang="en-US" i="1" dirty="0"/>
              <a:t>with minimal management effort or service provider interaction. </a:t>
            </a:r>
          </a:p>
          <a:p>
            <a:endParaRPr lang="en-US" dirty="0" smtClean="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10" name="Picture 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11" name="Picture 1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12" name="Picture 1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1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pic>
        <p:nvPicPr>
          <p:cNvPr id="16"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
        <p:nvSpPr>
          <p:cNvPr id="20" name="Oval 19"/>
          <p:cNvSpPr/>
          <p:nvPr/>
        </p:nvSpPr>
        <p:spPr>
          <a:xfrm>
            <a:off x="5935579" y="1411705"/>
            <a:ext cx="1299410" cy="5454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noFill/>
        </p:spPr>
        <p:txBody>
          <a:bodyPr>
            <a:normAutofit fontScale="90000"/>
          </a:bodyPr>
          <a:lstStyle/>
          <a:p>
            <a:r>
              <a:rPr lang="en-US" dirty="0" smtClean="0"/>
              <a:t>Context</a:t>
            </a:r>
            <a:endParaRPr lang="en-US" dirty="0"/>
          </a:p>
        </p:txBody>
      </p:sp>
    </p:spTree>
    <p:extLst>
      <p:ext uri="{BB962C8B-B14F-4D97-AF65-F5344CB8AC3E}">
        <p14:creationId xmlns:p14="http://schemas.microsoft.com/office/powerpoint/2010/main" val="325573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a:t>
            </a:r>
            <a:r>
              <a:rPr lang="en-US" i="1" dirty="0">
                <a:solidFill>
                  <a:srgbClr val="FF0000"/>
                </a:solidFill>
              </a:rPr>
              <a:t>on-demand</a:t>
            </a:r>
            <a:r>
              <a:rPr lang="en-US" i="1" dirty="0"/>
              <a:t> </a:t>
            </a:r>
            <a:r>
              <a:rPr lang="en-US" i="1" dirty="0">
                <a:solidFill>
                  <a:srgbClr val="FF0000"/>
                </a:solidFill>
              </a:rPr>
              <a:t>network access </a:t>
            </a:r>
            <a:r>
              <a:rPr lang="en-US" i="1" dirty="0"/>
              <a:t>to a </a:t>
            </a:r>
            <a:r>
              <a:rPr lang="en-US" i="1" dirty="0">
                <a:solidFill>
                  <a:srgbClr val="FF0000"/>
                </a:solidFill>
              </a:rPr>
              <a:t>shared pool </a:t>
            </a:r>
            <a:r>
              <a:rPr lang="en-US" i="1" dirty="0"/>
              <a:t>of configurable computing resources (e.g., networks, servers, storage, applications, and services) that can be </a:t>
            </a:r>
            <a:r>
              <a:rPr lang="en-US" i="1" dirty="0">
                <a:solidFill>
                  <a:srgbClr val="FF0000"/>
                </a:solidFill>
              </a:rPr>
              <a:t>rapidly provisioned and released </a:t>
            </a:r>
            <a:r>
              <a:rPr lang="en-US" i="1" dirty="0"/>
              <a:t>with minimal management effort or service provider interaction. </a:t>
            </a:r>
            <a:endParaRPr lang="en-US" i="1" dirty="0" smtClean="0"/>
          </a:p>
          <a:p>
            <a:r>
              <a:rPr lang="en-US" dirty="0" smtClean="0"/>
              <a:t>Requires fundamentals in distributed systems</a:t>
            </a:r>
          </a:p>
          <a:p>
            <a:pPr lvl="1"/>
            <a:r>
              <a:rPr lang="en-US" dirty="0" smtClean="0">
                <a:solidFill>
                  <a:srgbClr val="FF0000"/>
                </a:solidFill>
              </a:rPr>
              <a:t>Networking</a:t>
            </a:r>
          </a:p>
          <a:p>
            <a:pPr lvl="1"/>
            <a:r>
              <a:rPr lang="en-US" dirty="0" smtClean="0">
                <a:solidFill>
                  <a:srgbClr val="FF0000"/>
                </a:solidFill>
              </a:rPr>
              <a:t>Computation</a:t>
            </a:r>
          </a:p>
          <a:p>
            <a:pPr lvl="1"/>
            <a:r>
              <a:rPr lang="en-US" dirty="0" smtClean="0">
                <a:solidFill>
                  <a:srgbClr val="FF0000"/>
                </a:solidFill>
              </a:rPr>
              <a:t>Storage</a:t>
            </a:r>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sp>
        <p:nvSpPr>
          <p:cNvPr id="4" name="TextBox 3"/>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sp>
        <p:nvSpPr>
          <p:cNvPr id="5" name="Oval 4"/>
          <p:cNvSpPr/>
          <p:nvPr/>
        </p:nvSpPr>
        <p:spPr>
          <a:xfrm>
            <a:off x="5935579" y="1411705"/>
            <a:ext cx="1299410" cy="5454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45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Networks</a:t>
            </a:r>
            <a:endParaRPr lang="en-US" sz="3800" dirty="0"/>
          </a:p>
        </p:txBody>
      </p:sp>
      <p:sp>
        <p:nvSpPr>
          <p:cNvPr id="12" name="Rectangle 3"/>
          <p:cNvSpPr txBox="1">
            <a:spLocks noChangeArrowheads="1"/>
          </p:cNvSpPr>
          <p:nvPr/>
        </p:nvSpPr>
        <p:spPr>
          <a:xfrm>
            <a:off x="76199" y="872128"/>
            <a:ext cx="8876379"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p:txBody>
      </p:sp>
      <p:grpSp>
        <p:nvGrpSpPr>
          <p:cNvPr id="40" name="Group 39"/>
          <p:cNvGrpSpPr/>
          <p:nvPr/>
        </p:nvGrpSpPr>
        <p:grpSpPr>
          <a:xfrm>
            <a:off x="949483" y="2880919"/>
            <a:ext cx="6674088" cy="3946100"/>
            <a:chOff x="1124176" y="4223163"/>
            <a:chExt cx="6723063" cy="3112430"/>
          </a:xfrm>
        </p:grpSpPr>
        <p:pic>
          <p:nvPicPr>
            <p:cNvPr id="41" name="Picture 40" descr="MC910216337.PNG"/>
            <p:cNvPicPr>
              <a:picLocks noChangeAspect="1"/>
            </p:cNvPicPr>
            <p:nvPr/>
          </p:nvPicPr>
          <p:blipFill>
            <a:blip r:embed="rId3"/>
            <a:stretch>
              <a:fillRect/>
            </a:stretch>
          </p:blipFill>
          <p:spPr>
            <a:xfrm>
              <a:off x="1192779" y="4223163"/>
              <a:ext cx="6654460" cy="3112430"/>
            </a:xfrm>
            <a:prstGeom prst="rect">
              <a:avLst/>
            </a:prstGeom>
          </p:spPr>
        </p:pic>
        <p:pic>
          <p:nvPicPr>
            <p:cNvPr id="42" name="Picture 41" descr="container.png"/>
            <p:cNvPicPr>
              <a:picLocks noChangeAspect="1"/>
            </p:cNvPicPr>
            <p:nvPr/>
          </p:nvPicPr>
          <p:blipFill>
            <a:blip r:embed="rId4" cstate="print"/>
            <a:stretch>
              <a:fillRect/>
            </a:stretch>
          </p:blipFill>
          <p:spPr>
            <a:xfrm>
              <a:off x="6406583" y="5449019"/>
              <a:ext cx="617424" cy="286119"/>
            </a:xfrm>
            <a:prstGeom prst="rect">
              <a:avLst/>
            </a:prstGeom>
          </p:spPr>
        </p:pic>
        <p:pic>
          <p:nvPicPr>
            <p:cNvPr id="43" name="Picture 42" descr="container.png"/>
            <p:cNvPicPr>
              <a:picLocks noChangeAspect="1"/>
            </p:cNvPicPr>
            <p:nvPr/>
          </p:nvPicPr>
          <p:blipFill>
            <a:blip r:embed="rId4" cstate="print"/>
            <a:stretch>
              <a:fillRect/>
            </a:stretch>
          </p:blipFill>
          <p:spPr>
            <a:xfrm>
              <a:off x="5514748" y="5677694"/>
              <a:ext cx="617424" cy="286119"/>
            </a:xfrm>
            <a:prstGeom prst="rect">
              <a:avLst/>
            </a:prstGeom>
          </p:spPr>
        </p:pic>
        <p:pic>
          <p:nvPicPr>
            <p:cNvPr id="44" name="Picture 43" descr="container.png"/>
            <p:cNvPicPr>
              <a:picLocks noChangeAspect="1"/>
            </p:cNvPicPr>
            <p:nvPr/>
          </p:nvPicPr>
          <p:blipFill>
            <a:blip r:embed="rId4" cstate="print"/>
            <a:stretch>
              <a:fillRect/>
            </a:stretch>
          </p:blipFill>
          <p:spPr>
            <a:xfrm>
              <a:off x="3799681" y="5048836"/>
              <a:ext cx="617424" cy="286119"/>
            </a:xfrm>
            <a:prstGeom prst="rect">
              <a:avLst/>
            </a:prstGeom>
          </p:spPr>
        </p:pic>
        <p:pic>
          <p:nvPicPr>
            <p:cNvPr id="45" name="Picture 44" descr="container.png"/>
            <p:cNvPicPr>
              <a:picLocks noChangeAspect="1"/>
            </p:cNvPicPr>
            <p:nvPr/>
          </p:nvPicPr>
          <p:blipFill>
            <a:blip r:embed="rId4" cstate="print"/>
            <a:stretch>
              <a:fillRect/>
            </a:stretch>
          </p:blipFill>
          <p:spPr>
            <a:xfrm>
              <a:off x="4417105" y="4820161"/>
              <a:ext cx="617424" cy="286119"/>
            </a:xfrm>
            <a:prstGeom prst="rect">
              <a:avLst/>
            </a:prstGeom>
          </p:spPr>
        </p:pic>
        <p:pic>
          <p:nvPicPr>
            <p:cNvPr id="46" name="Picture 45" descr="container.png"/>
            <p:cNvPicPr>
              <a:picLocks noChangeAspect="1"/>
            </p:cNvPicPr>
            <p:nvPr/>
          </p:nvPicPr>
          <p:blipFill>
            <a:blip r:embed="rId4" cstate="print"/>
            <a:stretch>
              <a:fillRect/>
            </a:stretch>
          </p:blipFill>
          <p:spPr>
            <a:xfrm>
              <a:off x="2427627" y="5048836"/>
              <a:ext cx="617424" cy="286119"/>
            </a:xfrm>
            <a:prstGeom prst="rect">
              <a:avLst/>
            </a:prstGeom>
          </p:spPr>
        </p:pic>
        <p:pic>
          <p:nvPicPr>
            <p:cNvPr id="47" name="Picture 46" descr="container.png"/>
            <p:cNvPicPr>
              <a:picLocks noChangeAspect="1"/>
            </p:cNvPicPr>
            <p:nvPr/>
          </p:nvPicPr>
          <p:blipFill>
            <a:blip r:embed="rId4" cstate="print"/>
            <a:stretch>
              <a:fillRect/>
            </a:stretch>
          </p:blipFill>
          <p:spPr>
            <a:xfrm>
              <a:off x="1535792" y="4991667"/>
              <a:ext cx="617424" cy="286119"/>
            </a:xfrm>
            <a:prstGeom prst="rect">
              <a:avLst/>
            </a:prstGeom>
          </p:spPr>
        </p:pic>
        <p:pic>
          <p:nvPicPr>
            <p:cNvPr id="48" name="Picture 47" descr="container.png"/>
            <p:cNvPicPr>
              <a:picLocks noChangeAspect="1"/>
            </p:cNvPicPr>
            <p:nvPr/>
          </p:nvPicPr>
          <p:blipFill>
            <a:blip r:embed="rId4" cstate="print"/>
            <a:stretch>
              <a:fillRect/>
            </a:stretch>
          </p:blipFill>
          <p:spPr>
            <a:xfrm>
              <a:off x="1124176" y="4591485"/>
              <a:ext cx="617424" cy="286119"/>
            </a:xfrm>
            <a:prstGeom prst="rect">
              <a:avLst/>
            </a:prstGeom>
          </p:spPr>
        </p:pic>
        <p:pic>
          <p:nvPicPr>
            <p:cNvPr id="49" name="Picture 48" descr="container.png"/>
            <p:cNvPicPr>
              <a:picLocks noChangeAspect="1"/>
            </p:cNvPicPr>
            <p:nvPr/>
          </p:nvPicPr>
          <p:blipFill>
            <a:blip r:embed="rId4" cstate="print"/>
            <a:stretch>
              <a:fillRect/>
            </a:stretch>
          </p:blipFill>
          <p:spPr>
            <a:xfrm>
              <a:off x="2359024" y="5963539"/>
              <a:ext cx="617424" cy="286119"/>
            </a:xfrm>
            <a:prstGeom prst="rect">
              <a:avLst/>
            </a:prstGeom>
          </p:spPr>
        </p:pic>
        <p:pic>
          <p:nvPicPr>
            <p:cNvPr id="50" name="Picture 49" descr="container.png"/>
            <p:cNvPicPr>
              <a:picLocks noChangeAspect="1"/>
            </p:cNvPicPr>
            <p:nvPr/>
          </p:nvPicPr>
          <p:blipFill>
            <a:blip r:embed="rId4" cstate="print"/>
            <a:stretch>
              <a:fillRect/>
            </a:stretch>
          </p:blipFill>
          <p:spPr>
            <a:xfrm>
              <a:off x="5994966" y="6706735"/>
              <a:ext cx="617424" cy="286119"/>
            </a:xfrm>
            <a:prstGeom prst="rect">
              <a:avLst/>
            </a:prstGeom>
          </p:spPr>
        </p:pic>
        <p:pic>
          <p:nvPicPr>
            <p:cNvPr id="51" name="Picture 50" descr="container.png"/>
            <p:cNvPicPr>
              <a:picLocks noChangeAspect="1"/>
            </p:cNvPicPr>
            <p:nvPr/>
          </p:nvPicPr>
          <p:blipFill>
            <a:blip r:embed="rId4" cstate="print"/>
            <a:stretch>
              <a:fillRect/>
            </a:stretch>
          </p:blipFill>
          <p:spPr>
            <a:xfrm>
              <a:off x="4142694" y="5620526"/>
              <a:ext cx="617424" cy="286119"/>
            </a:xfrm>
            <a:prstGeom prst="rect">
              <a:avLst/>
            </a:prstGeom>
          </p:spPr>
        </p:pic>
        <p:pic>
          <p:nvPicPr>
            <p:cNvPr id="52" name="Picture 51" descr="container.png"/>
            <p:cNvPicPr>
              <a:picLocks noChangeAspect="1"/>
            </p:cNvPicPr>
            <p:nvPr/>
          </p:nvPicPr>
          <p:blipFill>
            <a:blip r:embed="rId4" cstate="print"/>
            <a:stretch>
              <a:fillRect/>
            </a:stretch>
          </p:blipFill>
          <p:spPr>
            <a:xfrm>
              <a:off x="6132172" y="4877330"/>
              <a:ext cx="617424" cy="286119"/>
            </a:xfrm>
            <a:prstGeom prst="rect">
              <a:avLst/>
            </a:prstGeom>
          </p:spPr>
        </p:pic>
        <p:cxnSp>
          <p:nvCxnSpPr>
            <p:cNvPr id="53" name="Straight Connector 52"/>
            <p:cNvCxnSpPr>
              <a:stCxn id="48" idx="2"/>
              <a:endCxn id="47" idx="0"/>
            </p:cNvCxnSpPr>
            <p:nvPr/>
          </p:nvCxnSpPr>
          <p:spPr>
            <a:xfrm rot="16200000" flipH="1">
              <a:off x="1581664" y="4728828"/>
              <a:ext cx="114063"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4" name="Straight Connector 53"/>
            <p:cNvCxnSpPr>
              <a:stCxn id="47" idx="3"/>
              <a:endCxn id="46" idx="1"/>
            </p:cNvCxnSpPr>
            <p:nvPr/>
          </p:nvCxnSpPr>
          <p:spPr>
            <a:xfrm>
              <a:off x="2153216" y="5134727"/>
              <a:ext cx="274411"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5" name="Straight Connector 54"/>
            <p:cNvCxnSpPr>
              <a:stCxn id="47" idx="2"/>
              <a:endCxn id="49" idx="0"/>
            </p:cNvCxnSpPr>
            <p:nvPr/>
          </p:nvCxnSpPr>
          <p:spPr>
            <a:xfrm rot="16200000" flipH="1">
              <a:off x="1913244" y="5209047"/>
              <a:ext cx="685752" cy="823232"/>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6" name="Straight Connector 55"/>
            <p:cNvCxnSpPr>
              <a:stCxn id="46" idx="3"/>
              <a:endCxn id="44" idx="1"/>
            </p:cNvCxnSpPr>
            <p:nvPr/>
          </p:nvCxnSpPr>
          <p:spPr>
            <a:xfrm>
              <a:off x="3045051" y="5191896"/>
              <a:ext cx="754630" cy="119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7" name="Straight Connector 56"/>
            <p:cNvCxnSpPr>
              <a:stCxn id="49" idx="3"/>
              <a:endCxn id="44" idx="1"/>
            </p:cNvCxnSpPr>
            <p:nvPr/>
          </p:nvCxnSpPr>
          <p:spPr>
            <a:xfrm flipV="1">
              <a:off x="2976448" y="5191896"/>
              <a:ext cx="823232" cy="91470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8" name="Straight Connector 57"/>
            <p:cNvCxnSpPr>
              <a:stCxn id="49" idx="3"/>
              <a:endCxn id="51" idx="1"/>
            </p:cNvCxnSpPr>
            <p:nvPr/>
          </p:nvCxnSpPr>
          <p:spPr>
            <a:xfrm flipV="1">
              <a:off x="2976448" y="5763585"/>
              <a:ext cx="1166246" cy="34301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9" name="Straight Connector 58"/>
            <p:cNvCxnSpPr>
              <a:stCxn id="44" idx="3"/>
              <a:endCxn id="45" idx="2"/>
            </p:cNvCxnSpPr>
            <p:nvPr/>
          </p:nvCxnSpPr>
          <p:spPr>
            <a:xfrm flipV="1">
              <a:off x="4417105" y="5106280"/>
              <a:ext cx="308712"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0" name="Straight Connector 59"/>
            <p:cNvCxnSpPr>
              <a:stCxn id="45" idx="3"/>
              <a:endCxn id="52" idx="1"/>
            </p:cNvCxnSpPr>
            <p:nvPr/>
          </p:nvCxnSpPr>
          <p:spPr>
            <a:xfrm>
              <a:off x="5034529" y="4963220"/>
              <a:ext cx="1097643"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1" name="Straight Connector 60"/>
            <p:cNvCxnSpPr>
              <a:stCxn id="43" idx="0"/>
              <a:endCxn id="52" idx="2"/>
            </p:cNvCxnSpPr>
            <p:nvPr/>
          </p:nvCxnSpPr>
          <p:spPr>
            <a:xfrm rot="5400000" flipH="1" flipV="1">
              <a:off x="5875049" y="5111860"/>
              <a:ext cx="514246" cy="617424"/>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2" name="Straight Connector 61"/>
            <p:cNvCxnSpPr>
              <a:stCxn id="52" idx="2"/>
              <a:endCxn id="42" idx="0"/>
            </p:cNvCxnSpPr>
            <p:nvPr/>
          </p:nvCxnSpPr>
          <p:spPr>
            <a:xfrm rot="16200000" flipH="1">
              <a:off x="6435304" y="5169028"/>
              <a:ext cx="285570" cy="27441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3" name="Straight Connector 62"/>
            <p:cNvCxnSpPr>
              <a:stCxn id="42" idx="2"/>
              <a:endCxn id="50" idx="0"/>
            </p:cNvCxnSpPr>
            <p:nvPr/>
          </p:nvCxnSpPr>
          <p:spPr>
            <a:xfrm rot="5400000">
              <a:off x="6023688" y="6015128"/>
              <a:ext cx="971597"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4" name="Straight Connector 63"/>
            <p:cNvCxnSpPr>
              <a:stCxn id="43" idx="2"/>
              <a:endCxn id="50" idx="0"/>
            </p:cNvCxnSpPr>
            <p:nvPr/>
          </p:nvCxnSpPr>
          <p:spPr>
            <a:xfrm rot="16200000" flipH="1">
              <a:off x="5692108" y="6095165"/>
              <a:ext cx="742921" cy="48021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43" idx="3"/>
              <a:endCxn id="42" idx="2"/>
            </p:cNvCxnSpPr>
            <p:nvPr/>
          </p:nvCxnSpPr>
          <p:spPr>
            <a:xfrm flipV="1">
              <a:off x="6132172" y="5735138"/>
              <a:ext cx="583123"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6" name="Straight Connector 65"/>
            <p:cNvCxnSpPr>
              <a:stCxn id="43" idx="1"/>
              <a:endCxn id="51" idx="3"/>
            </p:cNvCxnSpPr>
            <p:nvPr/>
          </p:nvCxnSpPr>
          <p:spPr>
            <a:xfrm rot="10800000">
              <a:off x="4760118" y="5763585"/>
              <a:ext cx="754630"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7" name="Straight Connector 66"/>
            <p:cNvCxnSpPr>
              <a:stCxn id="44" idx="2"/>
              <a:endCxn id="51" idx="0"/>
            </p:cNvCxnSpPr>
            <p:nvPr/>
          </p:nvCxnSpPr>
          <p:spPr>
            <a:xfrm rot="16200000" flipH="1">
              <a:off x="4137114" y="5306234"/>
              <a:ext cx="285570" cy="343013"/>
            </a:xfrm>
            <a:prstGeom prst="line">
              <a:avLst/>
            </a:prstGeom>
            <a:ln w="57150"/>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205779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Networks</a:t>
            </a:r>
            <a:endParaRPr lang="en-US" sz="3800" dirty="0"/>
          </a:p>
        </p:txBody>
      </p:sp>
      <p:sp>
        <p:nvSpPr>
          <p:cNvPr id="12" name="Rectangle 3"/>
          <p:cNvSpPr txBox="1">
            <a:spLocks noChangeArrowheads="1"/>
          </p:cNvSpPr>
          <p:nvPr/>
        </p:nvSpPr>
        <p:spPr>
          <a:xfrm>
            <a:off x="76199" y="872128"/>
            <a:ext cx="9067801"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a:p>
            <a:pPr lvl="1"/>
            <a:r>
              <a:rPr lang="en-US" dirty="0" smtClean="0"/>
              <a:t>E.g. Need to optimize movement of data between DCs</a:t>
            </a:r>
            <a:endParaRPr lang="en-US" dirty="0"/>
          </a:p>
          <a:p>
            <a:pPr lvl="1"/>
            <a:r>
              <a:rPr lang="en-US" sz="2600" dirty="0">
                <a:solidFill>
                  <a:schemeClr val="bg1">
                    <a:lumMod val="50000"/>
                  </a:schemeClr>
                </a:solidFill>
              </a:rPr>
              <a:t>[NSDI 2013, NSDI 2008, FAST 2009, IMC 2010, DSN 2010]</a:t>
            </a:r>
          </a:p>
          <a:p>
            <a:pPr lvl="1"/>
            <a:endParaRPr lang="en-US" dirty="0" smtClean="0"/>
          </a:p>
        </p:txBody>
      </p:sp>
      <p:grpSp>
        <p:nvGrpSpPr>
          <p:cNvPr id="11" name="Group 10"/>
          <p:cNvGrpSpPr/>
          <p:nvPr/>
        </p:nvGrpSpPr>
        <p:grpSpPr>
          <a:xfrm>
            <a:off x="949483" y="2880919"/>
            <a:ext cx="6674088" cy="3946100"/>
            <a:chOff x="1124176" y="4223163"/>
            <a:chExt cx="6723063" cy="3112430"/>
          </a:xfrm>
        </p:grpSpPr>
        <p:pic>
          <p:nvPicPr>
            <p:cNvPr id="13" name="Picture 12" descr="MC910216337.PNG"/>
            <p:cNvPicPr>
              <a:picLocks noChangeAspect="1"/>
            </p:cNvPicPr>
            <p:nvPr/>
          </p:nvPicPr>
          <p:blipFill>
            <a:blip r:embed="rId3"/>
            <a:stretch>
              <a:fillRect/>
            </a:stretch>
          </p:blipFill>
          <p:spPr>
            <a:xfrm>
              <a:off x="1192779" y="4223163"/>
              <a:ext cx="6654460" cy="3112430"/>
            </a:xfrm>
            <a:prstGeom prst="rect">
              <a:avLst/>
            </a:prstGeom>
          </p:spPr>
        </p:pic>
        <p:pic>
          <p:nvPicPr>
            <p:cNvPr id="14" name="Picture 13" descr="container.png"/>
            <p:cNvPicPr>
              <a:picLocks noChangeAspect="1"/>
            </p:cNvPicPr>
            <p:nvPr/>
          </p:nvPicPr>
          <p:blipFill>
            <a:blip r:embed="rId4" cstate="print"/>
            <a:stretch>
              <a:fillRect/>
            </a:stretch>
          </p:blipFill>
          <p:spPr>
            <a:xfrm>
              <a:off x="6406583" y="5449019"/>
              <a:ext cx="617424" cy="286119"/>
            </a:xfrm>
            <a:prstGeom prst="rect">
              <a:avLst/>
            </a:prstGeom>
          </p:spPr>
        </p:pic>
        <p:pic>
          <p:nvPicPr>
            <p:cNvPr id="15" name="Picture 14" descr="container.png"/>
            <p:cNvPicPr>
              <a:picLocks noChangeAspect="1"/>
            </p:cNvPicPr>
            <p:nvPr/>
          </p:nvPicPr>
          <p:blipFill>
            <a:blip r:embed="rId4" cstate="print"/>
            <a:stretch>
              <a:fillRect/>
            </a:stretch>
          </p:blipFill>
          <p:spPr>
            <a:xfrm>
              <a:off x="5514748" y="5677694"/>
              <a:ext cx="617424" cy="286119"/>
            </a:xfrm>
            <a:prstGeom prst="rect">
              <a:avLst/>
            </a:prstGeom>
          </p:spPr>
        </p:pic>
        <p:pic>
          <p:nvPicPr>
            <p:cNvPr id="16" name="Picture 15" descr="container.png"/>
            <p:cNvPicPr>
              <a:picLocks noChangeAspect="1"/>
            </p:cNvPicPr>
            <p:nvPr/>
          </p:nvPicPr>
          <p:blipFill>
            <a:blip r:embed="rId4" cstate="print"/>
            <a:stretch>
              <a:fillRect/>
            </a:stretch>
          </p:blipFill>
          <p:spPr>
            <a:xfrm>
              <a:off x="3799681" y="5048836"/>
              <a:ext cx="617424" cy="286119"/>
            </a:xfrm>
            <a:prstGeom prst="rect">
              <a:avLst/>
            </a:prstGeom>
          </p:spPr>
        </p:pic>
        <p:pic>
          <p:nvPicPr>
            <p:cNvPr id="17" name="Picture 16" descr="container.png"/>
            <p:cNvPicPr>
              <a:picLocks noChangeAspect="1"/>
            </p:cNvPicPr>
            <p:nvPr/>
          </p:nvPicPr>
          <p:blipFill>
            <a:blip r:embed="rId4" cstate="print"/>
            <a:stretch>
              <a:fillRect/>
            </a:stretch>
          </p:blipFill>
          <p:spPr>
            <a:xfrm>
              <a:off x="4417105" y="4820161"/>
              <a:ext cx="617424" cy="286119"/>
            </a:xfrm>
            <a:prstGeom prst="rect">
              <a:avLst/>
            </a:prstGeom>
          </p:spPr>
        </p:pic>
        <p:pic>
          <p:nvPicPr>
            <p:cNvPr id="18" name="Picture 17" descr="container.png"/>
            <p:cNvPicPr>
              <a:picLocks noChangeAspect="1"/>
            </p:cNvPicPr>
            <p:nvPr/>
          </p:nvPicPr>
          <p:blipFill>
            <a:blip r:embed="rId4" cstate="print"/>
            <a:stretch>
              <a:fillRect/>
            </a:stretch>
          </p:blipFill>
          <p:spPr>
            <a:xfrm>
              <a:off x="2427627" y="5048836"/>
              <a:ext cx="617424" cy="286119"/>
            </a:xfrm>
            <a:prstGeom prst="rect">
              <a:avLst/>
            </a:prstGeom>
          </p:spPr>
        </p:pic>
        <p:pic>
          <p:nvPicPr>
            <p:cNvPr id="19" name="Picture 18" descr="container.png"/>
            <p:cNvPicPr>
              <a:picLocks noChangeAspect="1"/>
            </p:cNvPicPr>
            <p:nvPr/>
          </p:nvPicPr>
          <p:blipFill>
            <a:blip r:embed="rId4" cstate="print"/>
            <a:stretch>
              <a:fillRect/>
            </a:stretch>
          </p:blipFill>
          <p:spPr>
            <a:xfrm>
              <a:off x="1535792" y="4991667"/>
              <a:ext cx="617424" cy="286119"/>
            </a:xfrm>
            <a:prstGeom prst="rect">
              <a:avLst/>
            </a:prstGeom>
          </p:spPr>
        </p:pic>
        <p:pic>
          <p:nvPicPr>
            <p:cNvPr id="20" name="Picture 19" descr="container.png"/>
            <p:cNvPicPr>
              <a:picLocks noChangeAspect="1"/>
            </p:cNvPicPr>
            <p:nvPr/>
          </p:nvPicPr>
          <p:blipFill>
            <a:blip r:embed="rId4" cstate="print"/>
            <a:stretch>
              <a:fillRect/>
            </a:stretch>
          </p:blipFill>
          <p:spPr>
            <a:xfrm>
              <a:off x="1124176" y="4591485"/>
              <a:ext cx="617424" cy="286119"/>
            </a:xfrm>
            <a:prstGeom prst="rect">
              <a:avLst/>
            </a:prstGeom>
          </p:spPr>
        </p:pic>
        <p:pic>
          <p:nvPicPr>
            <p:cNvPr id="21" name="Picture 20" descr="container.png"/>
            <p:cNvPicPr>
              <a:picLocks noChangeAspect="1"/>
            </p:cNvPicPr>
            <p:nvPr/>
          </p:nvPicPr>
          <p:blipFill>
            <a:blip r:embed="rId4" cstate="print"/>
            <a:stretch>
              <a:fillRect/>
            </a:stretch>
          </p:blipFill>
          <p:spPr>
            <a:xfrm>
              <a:off x="2359024" y="5963539"/>
              <a:ext cx="617424" cy="286119"/>
            </a:xfrm>
            <a:prstGeom prst="rect">
              <a:avLst/>
            </a:prstGeom>
          </p:spPr>
        </p:pic>
        <p:pic>
          <p:nvPicPr>
            <p:cNvPr id="22" name="Picture 21" descr="container.png"/>
            <p:cNvPicPr>
              <a:picLocks noChangeAspect="1"/>
            </p:cNvPicPr>
            <p:nvPr/>
          </p:nvPicPr>
          <p:blipFill>
            <a:blip r:embed="rId4" cstate="print"/>
            <a:stretch>
              <a:fillRect/>
            </a:stretch>
          </p:blipFill>
          <p:spPr>
            <a:xfrm>
              <a:off x="5994966" y="6706735"/>
              <a:ext cx="617424" cy="286119"/>
            </a:xfrm>
            <a:prstGeom prst="rect">
              <a:avLst/>
            </a:prstGeom>
          </p:spPr>
        </p:pic>
        <p:pic>
          <p:nvPicPr>
            <p:cNvPr id="23" name="Picture 22" descr="container.png"/>
            <p:cNvPicPr>
              <a:picLocks noChangeAspect="1"/>
            </p:cNvPicPr>
            <p:nvPr/>
          </p:nvPicPr>
          <p:blipFill>
            <a:blip r:embed="rId4" cstate="print"/>
            <a:stretch>
              <a:fillRect/>
            </a:stretch>
          </p:blipFill>
          <p:spPr>
            <a:xfrm>
              <a:off x="4142694" y="5620526"/>
              <a:ext cx="617424" cy="286119"/>
            </a:xfrm>
            <a:prstGeom prst="rect">
              <a:avLst/>
            </a:prstGeom>
          </p:spPr>
        </p:pic>
        <p:pic>
          <p:nvPicPr>
            <p:cNvPr id="24" name="Picture 23" descr="container.png"/>
            <p:cNvPicPr>
              <a:picLocks noChangeAspect="1"/>
            </p:cNvPicPr>
            <p:nvPr/>
          </p:nvPicPr>
          <p:blipFill>
            <a:blip r:embed="rId4" cstate="print"/>
            <a:stretch>
              <a:fillRect/>
            </a:stretch>
          </p:blipFill>
          <p:spPr>
            <a:xfrm>
              <a:off x="6132172" y="4877330"/>
              <a:ext cx="617424" cy="286119"/>
            </a:xfrm>
            <a:prstGeom prst="rect">
              <a:avLst/>
            </a:prstGeom>
          </p:spPr>
        </p:pic>
        <p:cxnSp>
          <p:nvCxnSpPr>
            <p:cNvPr id="25" name="Straight Connector 24"/>
            <p:cNvCxnSpPr>
              <a:stCxn id="20" idx="2"/>
              <a:endCxn id="19" idx="0"/>
            </p:cNvCxnSpPr>
            <p:nvPr/>
          </p:nvCxnSpPr>
          <p:spPr>
            <a:xfrm rot="16200000" flipH="1">
              <a:off x="1581664" y="4728828"/>
              <a:ext cx="114063"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6" name="Straight Connector 25"/>
            <p:cNvCxnSpPr>
              <a:stCxn id="19" idx="3"/>
              <a:endCxn id="18" idx="1"/>
            </p:cNvCxnSpPr>
            <p:nvPr/>
          </p:nvCxnSpPr>
          <p:spPr>
            <a:xfrm>
              <a:off x="2153216" y="5134727"/>
              <a:ext cx="274411"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7" name="Straight Connector 26"/>
            <p:cNvCxnSpPr>
              <a:stCxn id="19" idx="2"/>
              <a:endCxn id="21" idx="0"/>
            </p:cNvCxnSpPr>
            <p:nvPr/>
          </p:nvCxnSpPr>
          <p:spPr>
            <a:xfrm rot="16200000" flipH="1">
              <a:off x="1913244" y="5209047"/>
              <a:ext cx="685752" cy="823232"/>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8" name="Straight Connector 27"/>
            <p:cNvCxnSpPr>
              <a:stCxn id="18" idx="3"/>
              <a:endCxn id="16" idx="1"/>
            </p:cNvCxnSpPr>
            <p:nvPr/>
          </p:nvCxnSpPr>
          <p:spPr>
            <a:xfrm>
              <a:off x="3045051" y="5191896"/>
              <a:ext cx="754630" cy="119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9" name="Straight Connector 28"/>
            <p:cNvCxnSpPr>
              <a:stCxn id="21" idx="3"/>
              <a:endCxn id="16" idx="1"/>
            </p:cNvCxnSpPr>
            <p:nvPr/>
          </p:nvCxnSpPr>
          <p:spPr>
            <a:xfrm flipV="1">
              <a:off x="2976448" y="5191896"/>
              <a:ext cx="823232" cy="91470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0" name="Straight Connector 29"/>
            <p:cNvCxnSpPr>
              <a:stCxn id="21" idx="3"/>
              <a:endCxn id="23" idx="1"/>
            </p:cNvCxnSpPr>
            <p:nvPr/>
          </p:nvCxnSpPr>
          <p:spPr>
            <a:xfrm flipV="1">
              <a:off x="2976448" y="5763585"/>
              <a:ext cx="1166246" cy="34301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1" name="Straight Connector 30"/>
            <p:cNvCxnSpPr>
              <a:stCxn id="16" idx="3"/>
              <a:endCxn id="17" idx="2"/>
            </p:cNvCxnSpPr>
            <p:nvPr/>
          </p:nvCxnSpPr>
          <p:spPr>
            <a:xfrm flipV="1">
              <a:off x="4417105" y="5106280"/>
              <a:ext cx="308712"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17" idx="3"/>
              <a:endCxn id="24" idx="1"/>
            </p:cNvCxnSpPr>
            <p:nvPr/>
          </p:nvCxnSpPr>
          <p:spPr>
            <a:xfrm>
              <a:off x="5034529" y="4963220"/>
              <a:ext cx="1097643"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3" name="Straight Connector 32"/>
            <p:cNvCxnSpPr>
              <a:stCxn id="15" idx="0"/>
              <a:endCxn id="24" idx="2"/>
            </p:cNvCxnSpPr>
            <p:nvPr/>
          </p:nvCxnSpPr>
          <p:spPr>
            <a:xfrm rot="5400000" flipH="1" flipV="1">
              <a:off x="5875049" y="5111860"/>
              <a:ext cx="514246" cy="617424"/>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4" name="Straight Connector 33"/>
            <p:cNvCxnSpPr>
              <a:stCxn id="24" idx="2"/>
              <a:endCxn id="14" idx="0"/>
            </p:cNvCxnSpPr>
            <p:nvPr/>
          </p:nvCxnSpPr>
          <p:spPr>
            <a:xfrm rot="16200000" flipH="1">
              <a:off x="6435304" y="5169028"/>
              <a:ext cx="285570" cy="27441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5" name="Straight Connector 34"/>
            <p:cNvCxnSpPr>
              <a:stCxn id="14" idx="2"/>
              <a:endCxn id="22" idx="0"/>
            </p:cNvCxnSpPr>
            <p:nvPr/>
          </p:nvCxnSpPr>
          <p:spPr>
            <a:xfrm rot="5400000">
              <a:off x="6023688" y="6015128"/>
              <a:ext cx="971597"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6" name="Straight Connector 35"/>
            <p:cNvCxnSpPr>
              <a:stCxn id="15" idx="2"/>
              <a:endCxn id="22" idx="0"/>
            </p:cNvCxnSpPr>
            <p:nvPr/>
          </p:nvCxnSpPr>
          <p:spPr>
            <a:xfrm rot="16200000" flipH="1">
              <a:off x="5692108" y="6095165"/>
              <a:ext cx="742921" cy="48021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7" name="Straight Connector 36"/>
            <p:cNvCxnSpPr>
              <a:stCxn id="15" idx="3"/>
              <a:endCxn id="14" idx="2"/>
            </p:cNvCxnSpPr>
            <p:nvPr/>
          </p:nvCxnSpPr>
          <p:spPr>
            <a:xfrm flipV="1">
              <a:off x="6132172" y="5735138"/>
              <a:ext cx="583123"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8" name="Straight Connector 37"/>
            <p:cNvCxnSpPr>
              <a:stCxn id="15" idx="1"/>
              <a:endCxn id="23" idx="3"/>
            </p:cNvCxnSpPr>
            <p:nvPr/>
          </p:nvCxnSpPr>
          <p:spPr>
            <a:xfrm rot="10800000">
              <a:off x="4760118" y="5763585"/>
              <a:ext cx="754630"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9" name="Straight Connector 38"/>
            <p:cNvCxnSpPr>
              <a:stCxn id="16" idx="2"/>
              <a:endCxn id="23" idx="0"/>
            </p:cNvCxnSpPr>
            <p:nvPr/>
          </p:nvCxnSpPr>
          <p:spPr>
            <a:xfrm rot="16200000" flipH="1">
              <a:off x="4137114" y="5306234"/>
              <a:ext cx="285570" cy="343013"/>
            </a:xfrm>
            <a:prstGeom prst="line">
              <a:avLst/>
            </a:prstGeom>
            <a:ln w="57150"/>
          </p:spPr>
          <p:style>
            <a:lnRef idx="2">
              <a:schemeClr val="accent6"/>
            </a:lnRef>
            <a:fillRef idx="0">
              <a:schemeClr val="accent6"/>
            </a:fillRef>
            <a:effectRef idx="1">
              <a:schemeClr val="accent6"/>
            </a:effectRef>
            <a:fontRef idx="minor">
              <a:schemeClr val="tx1"/>
            </a:fontRef>
          </p:style>
        </p:cxnSp>
      </p:grpSp>
      <p:pic>
        <p:nvPicPr>
          <p:cNvPr id="40" name="Content Placeholder 9" descr="lpath-layer3.pdf"/>
          <p:cNvPicPr>
            <a:picLocks noChangeAspect="1"/>
          </p:cNvPicPr>
          <p:nvPr/>
        </p:nvPicPr>
        <p:blipFill rotWithShape="1">
          <a:blip r:embed="rId5"/>
          <a:srcRect t="10096" r="2498" b="6701"/>
          <a:stretch/>
        </p:blipFill>
        <p:spPr>
          <a:xfrm>
            <a:off x="163285" y="2546017"/>
            <a:ext cx="8579754" cy="3872754"/>
          </a:xfrm>
          <a:prstGeom prst="rect">
            <a:avLst/>
          </a:prstGeom>
        </p:spPr>
      </p:pic>
    </p:spTree>
    <p:extLst>
      <p:ext uri="{BB962C8B-B14F-4D97-AF65-F5344CB8AC3E}">
        <p14:creationId xmlns:p14="http://schemas.microsoft.com/office/powerpoint/2010/main" val="10128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3.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4.xml><?xml version="1.0" encoding="utf-8"?>
<p:tagLst xmlns:a="http://schemas.openxmlformats.org/drawingml/2006/main" xmlns:r="http://schemas.openxmlformats.org/officeDocument/2006/relationships" xmlns:p="http://schemas.openxmlformats.org/presentationml/2006/main">
  <p:tag name="TIMING" val="|44.2|17|9.4|16.4|13.2|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3856</TotalTime>
  <Words>2883</Words>
  <Application>Microsoft Office PowerPoint</Application>
  <PresentationFormat>On-screen Show (4:3)</PresentationFormat>
  <Paragraphs>674</Paragraphs>
  <Slides>46</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Arial (Body)</vt:lpstr>
      <vt:lpstr>Calibri</vt:lpstr>
      <vt:lpstr>Garamond</vt:lpstr>
      <vt:lpstr>Times New Roman</vt:lpstr>
      <vt:lpstr>Office Theme</vt:lpstr>
      <vt:lpstr>CS 5413: High Performance Systems and Networking</vt:lpstr>
      <vt:lpstr>Goals for Today</vt:lpstr>
      <vt:lpstr>Who am I?</vt:lpstr>
      <vt:lpstr>Context</vt:lpstr>
      <vt:lpstr>Context</vt:lpstr>
      <vt:lpstr>Context</vt:lpstr>
      <vt:lpstr>Context</vt:lpstr>
      <vt:lpstr>High Performance Networks</vt:lpstr>
      <vt:lpstr>High Performance Networks</vt:lpstr>
      <vt:lpstr>High Performance Networks</vt:lpstr>
      <vt:lpstr>High Performance Networks</vt:lpstr>
      <vt:lpstr>SW Programming the L1/L2 of the Network</vt:lpstr>
      <vt:lpstr>SW Programming the L1/L2 of the Network</vt:lpstr>
      <vt:lpstr>SW Programming the L1/L2 of the Network</vt:lpstr>
      <vt:lpstr>SW Programming the L1/L2 of the Network</vt:lpstr>
      <vt:lpstr>SW Programming the L1/L2 of the Network</vt:lpstr>
      <vt:lpstr>SW Programming the L1/L2 of the Network</vt:lpstr>
      <vt:lpstr>High Performance Networks</vt:lpstr>
      <vt:lpstr>High Performance Networks</vt:lpstr>
      <vt:lpstr>High Performance Storage</vt:lpstr>
      <vt:lpstr>High Performance Storage</vt:lpstr>
      <vt:lpstr>High Performance Storage</vt:lpstr>
      <vt:lpstr>High Performance Storage</vt:lpstr>
      <vt:lpstr>High Performance Storage</vt:lpstr>
      <vt:lpstr>High Performance Storage</vt:lpstr>
      <vt:lpstr>High Performance Computation</vt:lpstr>
      <vt:lpstr>High Performance Computation</vt:lpstr>
      <vt:lpstr>High Performance Computation</vt:lpstr>
      <vt:lpstr>My Contributions</vt:lpstr>
      <vt:lpstr>Goals for Today</vt:lpstr>
      <vt:lpstr>Why take this course</vt:lpstr>
      <vt:lpstr>Who is the course “for”?</vt:lpstr>
      <vt:lpstr>Goals for Today</vt:lpstr>
      <vt:lpstr>How this class operates</vt:lpstr>
      <vt:lpstr>Course Help</vt:lpstr>
      <vt:lpstr>CS 5413: Overview</vt:lpstr>
      <vt:lpstr>CS 5413: Topics</vt:lpstr>
      <vt:lpstr>CS 5413: Paper Readings</vt:lpstr>
      <vt:lpstr>CS 5413: Paper Reading Questions</vt:lpstr>
      <vt:lpstr>CS 5413: Lecture Format</vt:lpstr>
      <vt:lpstr>CS 5413: In-class Labs/Homeworks</vt:lpstr>
      <vt:lpstr>CS 5413: Project/BOOM</vt:lpstr>
      <vt:lpstr>CS 5413: Project Infrastructure</vt:lpstr>
      <vt:lpstr>Academic Integrity</vt:lpstr>
      <vt:lpstr>Stress, Health and Wellness</vt:lpstr>
      <vt:lpstr>Before Next time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110</cp:revision>
  <dcterms:created xsi:type="dcterms:W3CDTF">2011-03-13T12:50:14Z</dcterms:created>
  <dcterms:modified xsi:type="dcterms:W3CDTF">2017-01-25T18:28:11Z</dcterms:modified>
</cp:coreProperties>
</file>