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0"/>
  </p:notesMasterIdLst>
  <p:sldIdLst>
    <p:sldId id="256" r:id="rId2"/>
    <p:sldId id="1072" r:id="rId3"/>
    <p:sldId id="1127" r:id="rId4"/>
    <p:sldId id="1313" r:id="rId5"/>
    <p:sldId id="1314" r:id="rId6"/>
    <p:sldId id="1315" r:id="rId7"/>
    <p:sldId id="1332" r:id="rId8"/>
    <p:sldId id="1319" r:id="rId9"/>
    <p:sldId id="1335" r:id="rId10"/>
    <p:sldId id="1336" r:id="rId11"/>
    <p:sldId id="1326" r:id="rId12"/>
    <p:sldId id="1316" r:id="rId13"/>
    <p:sldId id="1330" r:id="rId14"/>
    <p:sldId id="1331" r:id="rId15"/>
    <p:sldId id="1327" r:id="rId16"/>
    <p:sldId id="1328" r:id="rId17"/>
    <p:sldId id="1329" r:id="rId18"/>
    <p:sldId id="1333" r:id="rId19"/>
    <p:sldId id="1321" r:id="rId20"/>
    <p:sldId id="1337" r:id="rId21"/>
    <p:sldId id="1317" r:id="rId22"/>
    <p:sldId id="1334" r:id="rId23"/>
    <p:sldId id="1320" r:id="rId24"/>
    <p:sldId id="1318" r:id="rId25"/>
    <p:sldId id="1322" r:id="rId26"/>
    <p:sldId id="1323" r:id="rId27"/>
    <p:sldId id="1324" r:id="rId28"/>
    <p:sldId id="1325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89"/>
    <a:srgbClr val="FFFF66"/>
    <a:srgbClr val="B41B1D"/>
    <a:srgbClr val="575757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9" autoAdjust="0"/>
    <p:restoredTop sz="80737" autoAdjust="0"/>
  </p:normalViewPr>
  <p:slideViewPr>
    <p:cSldViewPr snapToGrid="0" snapToObjects="1">
      <p:cViewPr varScale="1">
        <p:scale>
          <a:sx n="52" d="100"/>
          <a:sy n="52" d="100"/>
        </p:scale>
        <p:origin x="144" y="3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843"/>
    </p:cViewPr>
  </p:outlineViewPr>
  <p:notesTextViewPr>
    <p:cViewPr>
      <p:scale>
        <a:sx n="150" d="100"/>
        <a:sy n="1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8772-0606-C348-9152-88923EF61D77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19041-1A58-5848-983A-F7DEF26E51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7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19041-1A58-5848-983A-F7DEF26E51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990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819041-1A58-5848-983A-F7DEF26E51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522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7742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89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6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273449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6516911" y="0"/>
            <a:ext cx="2667000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15648"/>
            <a:ext cx="7874000" cy="683305"/>
          </a:xfrm>
          <a:solidFill>
            <a:srgbClr val="B41B1D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44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0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4047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22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198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787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151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982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1429" y="816430"/>
            <a:ext cx="8817428" cy="5309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26B9A-0B58-3440-8916-C6A5286BE8E6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18E661-B494-314E-8590-24C6A1446C4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83911" cy="685800"/>
          </a:xfrm>
          <a:prstGeom prst="rect">
            <a:avLst/>
          </a:prstGeom>
          <a:solidFill>
            <a:srgbClr val="B41B1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cornell_logo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1"/>
            <a:ext cx="1142999" cy="1142999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8001000" cy="685800"/>
          </a:xfrm>
          <a:prstGeom prst="rect">
            <a:avLst/>
          </a:prstGeom>
          <a:solidFill>
            <a:srgbClr val="B41B1D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110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52538"/>
            <a:ext cx="7772400" cy="1755774"/>
          </a:xfrm>
        </p:spPr>
        <p:txBody>
          <a:bodyPr>
            <a:normAutofit/>
          </a:bodyPr>
          <a:lstStyle/>
          <a:p>
            <a:r>
              <a:rPr lang="en-US" dirty="0" smtClean="0"/>
              <a:t>Data Center Virtualization:  </a:t>
            </a:r>
            <a:r>
              <a:rPr lang="en-US" dirty="0" err="1" smtClean="0"/>
              <a:t>VirtualWire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008312"/>
            <a:ext cx="7909560" cy="2301621"/>
          </a:xfrm>
        </p:spPr>
        <p:txBody>
          <a:bodyPr>
            <a:normAutofit/>
          </a:bodyPr>
          <a:lstStyle/>
          <a:p>
            <a:r>
              <a:rPr lang="en-US" sz="4000" dirty="0" smtClean="0"/>
              <a:t>Hakim </a:t>
            </a:r>
            <a:r>
              <a:rPr lang="en-US" sz="4000" dirty="0" err="1" smtClean="0"/>
              <a:t>Weatherspoon</a:t>
            </a:r>
            <a:endParaRPr lang="en-US" sz="4000" dirty="0" smtClean="0"/>
          </a:p>
          <a:p>
            <a:r>
              <a:rPr lang="en-US" sz="2800" dirty="0" smtClean="0"/>
              <a:t>Assistant Professor, </a:t>
            </a:r>
            <a:r>
              <a:rPr lang="en-US" sz="2800" dirty="0" err="1" smtClean="0"/>
              <a:t>Dept</a:t>
            </a:r>
            <a:r>
              <a:rPr lang="en-US" sz="2800" dirty="0" smtClean="0"/>
              <a:t> of Computer Science</a:t>
            </a:r>
          </a:p>
          <a:p>
            <a:r>
              <a:rPr lang="en-US" sz="2800" dirty="0" smtClean="0"/>
              <a:t>CS 5413: High Performance Systems and Networking</a:t>
            </a:r>
          </a:p>
          <a:p>
            <a:r>
              <a:rPr lang="en-US" sz="2800" dirty="0" smtClean="0"/>
              <a:t>November 21, 2014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751064"/>
            <a:ext cx="8703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Slides from USENIX Workshop on Hot Topics in Cloud Computing (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HotCloud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) 2014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presentation and Dan Williams dissertation</a:t>
            </a:r>
          </a:p>
        </p:txBody>
      </p:sp>
    </p:spTree>
    <p:extLst>
      <p:ext uri="{BB962C8B-B14F-4D97-AF65-F5344CB8AC3E}">
        <p14:creationId xmlns:p14="http://schemas.microsoft.com/office/powerpoint/2010/main" val="2689994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784060"/>
          </a:xfrm>
        </p:spPr>
        <p:txBody>
          <a:bodyPr>
            <a:normAutofit/>
          </a:bodyPr>
          <a:lstStyle/>
          <a:p>
            <a:r>
              <a:rPr lang="en-US" dirty="0" smtClean="0"/>
              <a:t>Types of wires	</a:t>
            </a:r>
          </a:p>
          <a:p>
            <a:pPr lvl="1"/>
            <a:r>
              <a:rPr lang="en-US" dirty="0" smtClean="0"/>
              <a:t>Native (bridge)</a:t>
            </a:r>
          </a:p>
          <a:p>
            <a:pPr lvl="1"/>
            <a:r>
              <a:rPr lang="en-US" dirty="0" smtClean="0"/>
              <a:t>Encapsulating (in kernel module)</a:t>
            </a:r>
          </a:p>
          <a:p>
            <a:pPr lvl="1"/>
            <a:r>
              <a:rPr lang="en-US" dirty="0" smtClean="0"/>
              <a:t>Tunneling (Open-VPN based)</a:t>
            </a:r>
          </a:p>
          <a:p>
            <a:endParaRPr lang="en-US" dirty="0" smtClean="0"/>
          </a:p>
          <a:p>
            <a:r>
              <a:rPr lang="en-US" b="1" dirty="0" smtClean="0"/>
              <a:t>/</a:t>
            </a:r>
            <a:r>
              <a:rPr lang="en-US" b="1" dirty="0" err="1" smtClean="0"/>
              <a:t>proc</a:t>
            </a:r>
            <a:r>
              <a:rPr lang="en-US" dirty="0" smtClean="0"/>
              <a:t> interface for configuring wires</a:t>
            </a:r>
          </a:p>
          <a:p>
            <a:endParaRPr lang="en-US" dirty="0"/>
          </a:p>
          <a:p>
            <a:r>
              <a:rPr lang="en-US" dirty="0" smtClean="0"/>
              <a:t>Integrated with live migration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VirtualWire</a:t>
            </a:r>
            <a:r>
              <a:rPr lang="en-US" dirty="0" smtClean="0"/>
              <a:t> connectors / wires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6928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Connectors are layer-2-in-layer-3 tunnels</a:t>
            </a:r>
          </a:p>
          <a:p>
            <a:pPr lvl="1"/>
            <a:r>
              <a:rPr lang="en-US" dirty="0" smtClean="0"/>
              <a:t>44 byte UDP header includes 32-bit connector ID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Connector Implementation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88894" y="2256503"/>
            <a:ext cx="7291778" cy="4719483"/>
            <a:chOff x="1173163" y="373063"/>
            <a:chExt cx="5048250" cy="3244850"/>
          </a:xfrm>
        </p:grpSpPr>
        <p:sp>
          <p:nvSpPr>
            <p:cNvPr id="5" name="Rectangle 4"/>
            <p:cNvSpPr/>
            <p:nvPr/>
          </p:nvSpPr>
          <p:spPr bwMode="auto">
            <a:xfrm>
              <a:off x="1398588" y="3005138"/>
              <a:ext cx="4818062" cy="52546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2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algn="ctr" eaLnBrk="1" hangingPunct="1"/>
              <a:endParaRPr lang="en-US" altLang="en-US" sz="12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  <a:p>
              <a:pPr algn="ctr" eaLnBrk="1" hangingPunct="1"/>
              <a:r>
                <a:rPr lang="en-US" alt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Original Ethernet Payload</a:t>
              </a:r>
              <a:br>
                <a:rPr lang="en-US" altLang="en-US" sz="1200" b="1" dirty="0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endParaRPr lang="en-US" altLang="en-US" sz="1200" b="1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392238" y="2305050"/>
              <a:ext cx="4821237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Inner Destination MAC Address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392238" y="1779588"/>
              <a:ext cx="2409825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Source Port</a:t>
              </a:r>
            </a:p>
          </p:txBody>
        </p:sp>
        <p:sp>
          <p:nvSpPr>
            <p:cNvPr id="8" name="Rectangle 26"/>
            <p:cNvSpPr>
              <a:spLocks noChangeArrowheads="1"/>
            </p:cNvSpPr>
            <p:nvPr/>
          </p:nvSpPr>
          <p:spPr bwMode="auto">
            <a:xfrm>
              <a:off x="3802063" y="1779588"/>
              <a:ext cx="2406650" cy="174625"/>
            </a:xfrm>
            <a:prstGeom prst="rect">
              <a:avLst/>
            </a:prstGeom>
            <a:solidFill>
              <a:srgbClr val="DDDDDD"/>
            </a:solidFill>
            <a:ln w="3175">
              <a:solidFill>
                <a:srgbClr val="0D0D0D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Dest Port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392238" y="1954213"/>
              <a:ext cx="2409825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UDP Length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802063" y="1954213"/>
              <a:ext cx="2408237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UDP Checksum</a:t>
              </a:r>
            </a:p>
          </p:txBody>
        </p:sp>
        <p:sp>
          <p:nvSpPr>
            <p:cNvPr id="11" name="Rectangle 30"/>
            <p:cNvSpPr>
              <a:spLocks noChangeArrowheads="1"/>
            </p:cNvSpPr>
            <p:nvPr/>
          </p:nvSpPr>
          <p:spPr bwMode="auto">
            <a:xfrm>
              <a:off x="1392238" y="2130425"/>
              <a:ext cx="4816475" cy="174625"/>
            </a:xfrm>
            <a:prstGeom prst="rect">
              <a:avLst/>
            </a:prstGeom>
            <a:solidFill>
              <a:srgbClr val="DDDDDD"/>
            </a:solidFill>
            <a:ln w="19050">
              <a:solidFill>
                <a:srgbClr val="0D0D0D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VirtualWire Connector ID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397000" y="903288"/>
              <a:ext cx="598488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Courier New"/>
                  <a:cs typeface="Courier New"/>
                </a:rPr>
                <a:t>Version</a:t>
              </a: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392238" y="373063"/>
              <a:ext cx="4816475" cy="530225"/>
            </a:xfrm>
            <a:prstGeom prst="rect">
              <a:avLst/>
            </a:prstGeom>
            <a:noFill/>
            <a:ln w="19050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Outer Ethernet </a:t>
              </a:r>
              <a:b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Header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995488" y="903288"/>
              <a:ext cx="600075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IHL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95563" y="903288"/>
              <a:ext cx="1206500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TOS</a:t>
              </a: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802063" y="903288"/>
              <a:ext cx="2408237" cy="176212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Total Length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1397000" y="1079500"/>
              <a:ext cx="2405063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Identification</a:t>
              </a: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237038" y="1079500"/>
              <a:ext cx="1971675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Fragment Offset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802063" y="1079500"/>
              <a:ext cx="434975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050" b="1" dirty="0">
                  <a:solidFill>
                    <a:schemeClr val="tx1"/>
                  </a:solidFill>
                  <a:latin typeface="Courier New"/>
                  <a:cs typeface="Courier New"/>
                </a:rPr>
                <a:t>Flags</a:t>
              </a: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1397000" y="1254125"/>
              <a:ext cx="1198563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Time to Live</a:t>
              </a: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2595563" y="1254125"/>
              <a:ext cx="1206500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Protocol</a:t>
              </a: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802063" y="1254125"/>
              <a:ext cx="2408237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Header Checksum</a:t>
              </a: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392238" y="1428750"/>
              <a:ext cx="4816475" cy="176213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Outer Source Address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1392238" y="1604963"/>
              <a:ext cx="4816475" cy="174625"/>
            </a:xfrm>
            <a:prstGeom prst="rect">
              <a:avLst/>
            </a:prstGeom>
            <a:solidFill>
              <a:srgbClr val="DDDDDD"/>
            </a:solidFill>
            <a:ln w="3175">
              <a:solidFill>
                <a:srgbClr val="0D0D0D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Outer Destination Address</a:t>
              </a: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1392238" y="903288"/>
              <a:ext cx="4816475" cy="876300"/>
            </a:xfrm>
            <a:prstGeom prst="rect">
              <a:avLst/>
            </a:prstGeom>
            <a:noFill/>
            <a:ln w="19050" cap="flat" cmpd="sng" algn="ctr">
              <a:solidFill>
                <a:srgbClr val="0D0D0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en-US" sz="120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1392238" y="1779588"/>
              <a:ext cx="4816475" cy="350837"/>
            </a:xfrm>
            <a:prstGeom prst="rect">
              <a:avLst/>
            </a:prstGeom>
            <a:noFill/>
            <a:ln w="19050" cap="flat" cmpd="sng" algn="ctr">
              <a:solidFill>
                <a:srgbClr val="0D0D0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en-US" sz="120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1392238" y="2130425"/>
              <a:ext cx="4816475" cy="174625"/>
            </a:xfrm>
            <a:prstGeom prst="rect">
              <a:avLst/>
            </a:prstGeom>
            <a:noFill/>
            <a:ln w="3175" cap="flat" cmpd="sng" algn="ctr">
              <a:solidFill>
                <a:srgbClr val="0D0D0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en-US" sz="120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1392238" y="2479675"/>
              <a:ext cx="2409825" cy="176213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Inner Destination MAC Address</a:t>
              </a: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808413" y="2479675"/>
              <a:ext cx="2405062" cy="176213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Inner Source MAC Address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392238" y="2655888"/>
              <a:ext cx="4824412" cy="174625"/>
            </a:xfrm>
            <a:prstGeom prst="rect">
              <a:avLst/>
            </a:prstGeom>
            <a:noFill/>
            <a:ln w="31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1200" b="1">
                  <a:solidFill>
                    <a:schemeClr val="tx1"/>
                  </a:solidFill>
                  <a:latin typeface="Courier New" charset="0"/>
                  <a:ea typeface="Courier New" charset="0"/>
                  <a:cs typeface="Courier New" charset="0"/>
                </a:rPr>
                <a:t>Inner Source MAC Address</a:t>
              </a:r>
            </a:p>
          </p:txBody>
        </p:sp>
        <p:sp>
          <p:nvSpPr>
            <p:cNvPr id="31" name="Rectangle 36"/>
            <p:cNvSpPr>
              <a:spLocks noChangeArrowheads="1"/>
            </p:cNvSpPr>
            <p:nvPr/>
          </p:nvSpPr>
          <p:spPr bwMode="auto">
            <a:xfrm>
              <a:off x="1392238" y="2830513"/>
              <a:ext cx="2416175" cy="174625"/>
            </a:xfrm>
            <a:prstGeom prst="rect">
              <a:avLst/>
            </a:prstGeom>
            <a:noFill/>
            <a:ln w="3175">
              <a:solidFill>
                <a:srgbClr val="0D0D0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Optional Ethertype = C-Tag [802.1Q]</a:t>
              </a:r>
            </a:p>
          </p:txBody>
        </p:sp>
        <p:sp>
          <p:nvSpPr>
            <p:cNvPr id="32" name="Rectangle 37"/>
            <p:cNvSpPr>
              <a:spLocks noChangeArrowheads="1"/>
            </p:cNvSpPr>
            <p:nvPr/>
          </p:nvSpPr>
          <p:spPr bwMode="auto">
            <a:xfrm>
              <a:off x="3811588" y="2830513"/>
              <a:ext cx="2405062" cy="174625"/>
            </a:xfrm>
            <a:prstGeom prst="rect">
              <a:avLst/>
            </a:prstGeom>
            <a:noFill/>
            <a:ln w="3175">
              <a:solidFill>
                <a:srgbClr val="0D0D0D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Inner.VLAN Tag Information</a:t>
              </a: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1392238" y="2305050"/>
              <a:ext cx="4816475" cy="700088"/>
            </a:xfrm>
            <a:prstGeom prst="rect">
              <a:avLst/>
            </a:prstGeom>
            <a:noFill/>
            <a:ln w="19050" cap="flat" cmpd="sng" algn="ctr">
              <a:solidFill>
                <a:srgbClr val="0D0D0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en-US" sz="120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1392238" y="3005138"/>
              <a:ext cx="4816475" cy="525462"/>
            </a:xfrm>
            <a:prstGeom prst="rect">
              <a:avLst/>
            </a:prstGeom>
            <a:noFill/>
            <a:ln w="19050" cap="flat" cmpd="sng" algn="ctr">
              <a:solidFill>
                <a:srgbClr val="0D0D0D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>
                <a:defRPr/>
              </a:pPr>
              <a:endParaRPr lang="en-US" sz="1200">
                <a:solidFill>
                  <a:srgbClr val="FFFFFF"/>
                </a:solidFill>
                <a:ea typeface="ＭＳ Ｐゴシック" charset="-128"/>
                <a:cs typeface="ＭＳ Ｐゴシック" charset="-128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16200000">
              <a:off x="946944" y="1129507"/>
              <a:ext cx="701675" cy="24923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  <a:t>Outer </a:t>
              </a:r>
              <a:b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  <a:t>IP</a:t>
              </a:r>
            </a:p>
          </p:txBody>
        </p:sp>
        <p:sp>
          <p:nvSpPr>
            <p:cNvPr id="36" name="Rectangle 35"/>
            <p:cNvSpPr/>
            <p:nvPr/>
          </p:nvSpPr>
          <p:spPr>
            <a:xfrm rot="16200000">
              <a:off x="1131094" y="1821657"/>
              <a:ext cx="333375" cy="24923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Courier New"/>
                  <a:cs typeface="Courier New"/>
                </a:rPr>
                <a:t>Outer UDP</a:t>
              </a:r>
            </a:p>
          </p:txBody>
        </p:sp>
        <p:sp>
          <p:nvSpPr>
            <p:cNvPr id="37" name="Rectangle 36"/>
            <p:cNvSpPr/>
            <p:nvPr/>
          </p:nvSpPr>
          <p:spPr>
            <a:xfrm rot="16200000">
              <a:off x="947738" y="2530475"/>
              <a:ext cx="700088" cy="249237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  <a:t>Inner </a:t>
              </a:r>
              <a:b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lang="en-US" altLang="en-US" sz="1100" b="1">
                  <a:latin typeface="Courier New" panose="02070309020205020404" pitchFamily="49" charset="0"/>
                  <a:cs typeface="Courier New" panose="02070309020205020404" pitchFamily="49" charset="0"/>
                </a:rPr>
                <a:t>Ethernet</a:t>
              </a: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1309688" y="3443288"/>
              <a:ext cx="4911725" cy="174625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...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99629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784225" y="2592387"/>
            <a:ext cx="3559175" cy="1822450"/>
          </a:xfrm>
          <a:prstGeom prst="rect">
            <a:avLst/>
          </a:prstGeom>
          <a:solidFill>
            <a:srgbClr val="DDDDDD"/>
          </a:solidFill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>
                <a:latin typeface="Helvetica" pitchFamily="34" charset="0"/>
                <a:cs typeface="Helvetica" pitchFamily="34" charset="0"/>
              </a:rPr>
              <a:t>Xen-Blanket</a:t>
            </a:r>
            <a:br>
              <a:rPr lang="en-US" sz="1400">
                <a:latin typeface="Helvetica" pitchFamily="34" charset="0"/>
                <a:cs typeface="Helvetica" pitchFamily="34" charset="0"/>
              </a:rPr>
            </a:br>
            <a:r>
              <a:rPr lang="en-US" sz="1400" i="1">
                <a:latin typeface="Helvetica" pitchFamily="34" charset="0"/>
                <a:cs typeface="Helvetica" pitchFamily="34" charset="0"/>
              </a:rPr>
              <a:t>(non-nested)</a:t>
            </a:r>
          </a:p>
        </p:txBody>
      </p:sp>
      <p:sp>
        <p:nvSpPr>
          <p:cNvPr id="6" name="Rectangle 95"/>
          <p:cNvSpPr>
            <a:spLocks noChangeArrowheads="1"/>
          </p:cNvSpPr>
          <p:nvPr/>
        </p:nvSpPr>
        <p:spPr bwMode="auto">
          <a:xfrm>
            <a:off x="911225" y="3514725"/>
            <a:ext cx="3317875" cy="796925"/>
          </a:xfrm>
          <a:prstGeom prst="rect">
            <a:avLst/>
          </a:prstGeom>
          <a:solidFill>
            <a:srgbClr val="A6A6A6"/>
          </a:solidFill>
          <a:ln w="12700">
            <a:solidFill>
              <a:srgbClr val="FFFFFF"/>
            </a:solidFill>
            <a:round/>
            <a:headEnd/>
            <a:tailEnd/>
          </a:ln>
        </p:spPr>
        <p:txBody>
          <a:bodyPr tIns="91440" bIns="91440"/>
          <a:lstStyle/>
          <a:p>
            <a:r>
              <a:rPr lang="en-US" sz="1400">
                <a:latin typeface="Helvetica" pitchFamily="34" charset="0"/>
                <a:cs typeface="Helvetica" pitchFamily="34" charset="0"/>
              </a:rPr>
              <a:t>Xen/Dom 0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011488" y="2824162"/>
            <a:ext cx="987425" cy="615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"/>
                <a:cs typeface="Helvetica"/>
              </a:rPr>
              <a:t>Network </a:t>
            </a:r>
            <a:br>
              <a:rPr lang="en-US" sz="1200" dirty="0">
                <a:latin typeface="Helvetica"/>
                <a:cs typeface="Helvetica"/>
              </a:rPr>
            </a:br>
            <a:r>
              <a:rPr lang="en-US" sz="1200" dirty="0">
                <a:latin typeface="Helvetica"/>
                <a:cs typeface="Helvetica"/>
              </a:rPr>
              <a:t>Component</a:t>
            </a: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011488" y="3641725"/>
            <a:ext cx="987425" cy="511175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latin typeface="Helvetica" pitchFamily="34" charset="0"/>
                <a:cs typeface="Helvetica" pitchFamily="34" charset="0"/>
              </a:rPr>
              <a:t>Endpoint Manager</a:t>
            </a: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754063" y="4489450"/>
            <a:ext cx="3652837" cy="1587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8"/>
          <p:cNvSpPr>
            <a:spLocks noChangeArrowheads="1"/>
          </p:cNvSpPr>
          <p:nvPr/>
        </p:nvSpPr>
        <p:spPr bwMode="auto">
          <a:xfrm>
            <a:off x="1917700" y="4673600"/>
            <a:ext cx="1327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006E99">
                <a:alpha val="74997"/>
              </a:srgb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cap="all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Hardware</a:t>
            </a:r>
          </a:p>
        </p:txBody>
      </p:sp>
      <p:cxnSp>
        <p:nvCxnSpPr>
          <p:cNvPr id="11" name="Straight Connector 10"/>
          <p:cNvCxnSpPr/>
          <p:nvPr/>
        </p:nvCxnSpPr>
        <p:spPr>
          <a:xfrm rot="10800000" flipV="1">
            <a:off x="7540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8461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9366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10287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11191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12112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13033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13938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14859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15763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0800000" flipV="1">
            <a:off x="16684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17605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18510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19431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20335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10800000" flipV="1">
            <a:off x="21256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10800000" flipV="1">
            <a:off x="22177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 flipV="1">
            <a:off x="23082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0800000" flipV="1">
            <a:off x="24003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0800000" flipV="1">
            <a:off x="24907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0800000" flipV="1">
            <a:off x="25828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0800000" flipV="1">
            <a:off x="26749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V="1">
            <a:off x="27654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0800000" flipV="1">
            <a:off x="28575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10800000" flipV="1">
            <a:off x="29479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0800000" flipV="1">
            <a:off x="30400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0800000" flipV="1">
            <a:off x="31321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32226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 flipV="1">
            <a:off x="33147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0800000" flipV="1">
            <a:off x="34051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 flipV="1">
            <a:off x="34972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0800000" flipV="1">
            <a:off x="35893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0800000" flipV="1">
            <a:off x="3679825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 flipV="1">
            <a:off x="3771900" y="4491037"/>
            <a:ext cx="182563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 flipV="1">
            <a:off x="3862388" y="4491037"/>
            <a:ext cx="184150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10800000" flipV="1">
            <a:off x="3954463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0800000" flipV="1">
            <a:off x="4046538" y="4491037"/>
            <a:ext cx="182562" cy="182563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46"/>
          <p:cNvSpPr>
            <a:spLocks noChangeArrowheads="1"/>
          </p:cNvSpPr>
          <p:nvPr/>
        </p:nvSpPr>
        <p:spPr bwMode="auto">
          <a:xfrm>
            <a:off x="4973638" y="3638550"/>
            <a:ext cx="3419475" cy="854075"/>
          </a:xfrm>
          <a:prstGeom prst="rect">
            <a:avLst/>
          </a:prstGeom>
          <a:solidFill>
            <a:schemeClr val="bg1"/>
          </a:solidFill>
          <a:ln w="12700">
            <a:noFill/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400" b="1" dirty="0">
                <a:latin typeface="Helvetica" pitchFamily="34" charset="0"/>
                <a:cs typeface="Helvetica" pitchFamily="34" charset="0"/>
              </a:rPr>
              <a:t>Third-party cloud </a:t>
            </a:r>
            <a:br>
              <a:rPr lang="en-US" sz="1400" b="1" dirty="0">
                <a:latin typeface="Helvetica" pitchFamily="34" charset="0"/>
                <a:cs typeface="Helvetica" pitchFamily="34" charset="0"/>
              </a:rPr>
            </a:br>
            <a:r>
              <a:rPr lang="en-US" sz="1200" dirty="0" smtClean="0">
                <a:latin typeface="Helvetica" pitchFamily="34" charset="0"/>
                <a:cs typeface="Helvetica" pitchFamily="34" charset="0"/>
              </a:rPr>
              <a:t>(</a:t>
            </a:r>
            <a:r>
              <a:rPr lang="en-US" sz="1200" dirty="0" err="1" smtClean="0">
                <a:latin typeface="Helvetica" pitchFamily="34" charset="0"/>
                <a:cs typeface="Helvetica" pitchFamily="34" charset="0"/>
              </a:rPr>
              <a:t>RackSpace</a:t>
            </a:r>
            <a:r>
              <a:rPr lang="en-US" sz="1200" dirty="0">
                <a:latin typeface="Helvetica" pitchFamily="34" charset="0"/>
                <a:cs typeface="Helvetica" pitchFamily="34" charset="0"/>
              </a:rPr>
              <a:t>, </a:t>
            </a:r>
            <a:r>
              <a:rPr lang="en-US" sz="1200" dirty="0" smtClean="0">
                <a:latin typeface="Helvetica" pitchFamily="34" charset="0"/>
                <a:cs typeface="Helvetica" pitchFamily="34" charset="0"/>
              </a:rPr>
              <a:t>EC2, etc.)</a:t>
            </a: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rot="10800000">
            <a:off x="4851400" y="4491037"/>
            <a:ext cx="3652838" cy="1588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Rectangle 98"/>
          <p:cNvSpPr>
            <a:spLocks noChangeArrowheads="1"/>
          </p:cNvSpPr>
          <p:nvPr/>
        </p:nvSpPr>
        <p:spPr bwMode="auto">
          <a:xfrm>
            <a:off x="6015038" y="4675187"/>
            <a:ext cx="1327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006E99">
                <a:alpha val="74997"/>
              </a:srgb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cap="all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Hardware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0800000" flipV="1">
            <a:off x="48514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10800000" flipV="1">
            <a:off x="49434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50339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10800000" flipV="1">
            <a:off x="51260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10800000" flipV="1">
            <a:off x="52165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0800000" flipV="1">
            <a:off x="53086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10800000" flipV="1">
            <a:off x="54006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0800000" flipV="1">
            <a:off x="54911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10800000" flipV="1">
            <a:off x="55832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0800000" flipV="1">
            <a:off x="56737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10800000" flipV="1">
            <a:off x="57658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0800000" flipV="1">
            <a:off x="58578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10800000" flipV="1">
            <a:off x="59483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0800000" flipV="1">
            <a:off x="60404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V="1">
            <a:off x="61309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0800000" flipV="1">
            <a:off x="62230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10800000" flipV="1">
            <a:off x="63150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10800000" flipV="1">
            <a:off x="64055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0800000" flipV="1">
            <a:off x="64976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 flipV="1">
            <a:off x="65881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10800000" flipV="1">
            <a:off x="66802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 flipV="1">
            <a:off x="67722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10800000" flipV="1">
            <a:off x="68627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10800000" flipV="1">
            <a:off x="69548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rot="10800000" flipV="1">
            <a:off x="70453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rot="10800000" flipV="1">
            <a:off x="71374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rot="10800000" flipV="1">
            <a:off x="72294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rot="10800000" flipV="1">
            <a:off x="73199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rot="10800000" flipV="1">
            <a:off x="74120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10800000" flipV="1">
            <a:off x="75025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0800000" flipV="1">
            <a:off x="75946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rot="10800000" flipV="1">
            <a:off x="76866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/>
          <p:nvPr/>
        </p:nvCxnSpPr>
        <p:spPr>
          <a:xfrm rot="10800000" flipV="1">
            <a:off x="7777163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rot="10800000" flipV="1">
            <a:off x="7869238" y="4492625"/>
            <a:ext cx="182562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rot="10800000" flipV="1">
            <a:off x="7959725" y="4492625"/>
            <a:ext cx="184150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 rot="10800000" flipV="1">
            <a:off x="8051800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rot="10800000" flipV="1">
            <a:off x="8143875" y="4492625"/>
            <a:ext cx="182563" cy="182562"/>
          </a:xfrm>
          <a:prstGeom prst="line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>
            <a:off x="4211638" y="1947862"/>
            <a:ext cx="839787" cy="500063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rot="5400000">
            <a:off x="4300538" y="3859212"/>
            <a:ext cx="750887" cy="411163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4295775" y="2166937"/>
            <a:ext cx="200025" cy="114300"/>
          </a:xfrm>
          <a:prstGeom prst="straightConnector1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1" name="Rectangle 89"/>
          <p:cNvSpPr>
            <a:spLocks noChangeArrowheads="1"/>
          </p:cNvSpPr>
          <p:nvPr/>
        </p:nvSpPr>
        <p:spPr bwMode="auto">
          <a:xfrm>
            <a:off x="846138" y="1752600"/>
            <a:ext cx="3419475" cy="685800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anchor="ctr"/>
          <a:lstStyle/>
          <a:p>
            <a:pPr algn="r"/>
            <a:r>
              <a:rPr lang="en-US" sz="1400" i="1">
                <a:latin typeface="Helvetica" pitchFamily="34" charset="0"/>
                <a:cs typeface="Helvetica" pitchFamily="34" charset="0"/>
              </a:rPr>
              <a:t>Blanket layer provides hypervisor level features through nested virtualization on third-party clouds</a:t>
            </a:r>
          </a:p>
        </p:txBody>
      </p:sp>
      <p:cxnSp>
        <p:nvCxnSpPr>
          <p:cNvPr id="92" name="Straight Arrow Connector 91"/>
          <p:cNvCxnSpPr/>
          <p:nvPr/>
        </p:nvCxnSpPr>
        <p:spPr>
          <a:xfrm flipV="1">
            <a:off x="4930775" y="3638550"/>
            <a:ext cx="3576638" cy="0"/>
          </a:xfrm>
          <a:prstGeom prst="straightConnector1">
            <a:avLst/>
          </a:prstGeom>
          <a:ln w="31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Rectangle 98"/>
          <p:cNvSpPr>
            <a:spLocks noChangeArrowheads="1"/>
          </p:cNvSpPr>
          <p:nvPr/>
        </p:nvSpPr>
        <p:spPr bwMode="auto">
          <a:xfrm rot="5400000">
            <a:off x="7481888" y="2563812"/>
            <a:ext cx="182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006E99">
                <a:alpha val="74997"/>
              </a:srgbClr>
            </a:prstShdw>
          </a:effec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cap="all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</a:rPr>
              <a:t>User owned</a:t>
            </a:r>
          </a:p>
        </p:txBody>
      </p:sp>
      <p:cxnSp>
        <p:nvCxnSpPr>
          <p:cNvPr id="94" name="Straight Connector 93"/>
          <p:cNvCxnSpPr/>
          <p:nvPr/>
        </p:nvCxnSpPr>
        <p:spPr>
          <a:xfrm rot="5400000">
            <a:off x="8247063" y="1962150"/>
            <a:ext cx="287337" cy="1587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arrow" w="lg" len="sm"/>
            <a:tailEnd type="none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rot="5400000">
            <a:off x="8266906" y="3448844"/>
            <a:ext cx="250825" cy="1588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rot="10800000" flipV="1">
            <a:off x="8291513" y="1770062"/>
            <a:ext cx="180975" cy="0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Rectangle 96"/>
          <p:cNvSpPr/>
          <p:nvPr/>
        </p:nvSpPr>
        <p:spPr>
          <a:xfrm rot="16200000">
            <a:off x="2466181" y="2561431"/>
            <a:ext cx="1512888" cy="1866900"/>
          </a:xfrm>
          <a:prstGeom prst="rect">
            <a:avLst/>
          </a:prstGeom>
          <a:noFill/>
          <a:ln w="190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800000"/>
                </a:solidFill>
              </a:rPr>
              <a:t>VirtualWire</a:t>
            </a:r>
          </a:p>
        </p:txBody>
      </p:sp>
      <p:sp>
        <p:nvSpPr>
          <p:cNvPr id="98" name="Rectangle 96"/>
          <p:cNvSpPr>
            <a:spLocks noChangeArrowheads="1"/>
          </p:cNvSpPr>
          <p:nvPr/>
        </p:nvSpPr>
        <p:spPr bwMode="auto">
          <a:xfrm>
            <a:off x="4930775" y="1770062"/>
            <a:ext cx="3324225" cy="1822450"/>
          </a:xfrm>
          <a:prstGeom prst="rect">
            <a:avLst/>
          </a:prstGeom>
          <a:solidFill>
            <a:srgbClr val="DDDDDD"/>
          </a:solidFill>
          <a:ln w="127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r>
              <a:rPr lang="en-US" sz="1400">
                <a:latin typeface="Helvetica" pitchFamily="34" charset="0"/>
                <a:cs typeface="Helvetica" pitchFamily="34" charset="0"/>
              </a:rPr>
              <a:t>Xen-Blanket</a:t>
            </a:r>
            <a:br>
              <a:rPr lang="en-US" sz="1400">
                <a:latin typeface="Helvetica" pitchFamily="34" charset="0"/>
                <a:cs typeface="Helvetica" pitchFamily="34" charset="0"/>
              </a:rPr>
            </a:br>
            <a:r>
              <a:rPr lang="en-US" sz="1400" i="1">
                <a:latin typeface="Helvetica" pitchFamily="34" charset="0"/>
                <a:cs typeface="Helvetica" pitchFamily="34" charset="0"/>
              </a:rPr>
              <a:t>(nested)</a:t>
            </a:r>
          </a:p>
        </p:txBody>
      </p:sp>
      <p:sp>
        <p:nvSpPr>
          <p:cNvPr id="99" name="Rectangle 95"/>
          <p:cNvSpPr>
            <a:spLocks noChangeArrowheads="1"/>
          </p:cNvSpPr>
          <p:nvPr/>
        </p:nvSpPr>
        <p:spPr bwMode="auto">
          <a:xfrm>
            <a:off x="5033963" y="2692400"/>
            <a:ext cx="3106737" cy="796925"/>
          </a:xfrm>
          <a:prstGeom prst="rect">
            <a:avLst/>
          </a:prstGeom>
          <a:solidFill>
            <a:srgbClr val="A6A6A6"/>
          </a:solidFill>
          <a:ln w="12700">
            <a:solidFill>
              <a:srgbClr val="FFFFFF"/>
            </a:solidFill>
            <a:round/>
            <a:headEnd/>
            <a:tailEnd/>
          </a:ln>
        </p:spPr>
        <p:txBody>
          <a:bodyPr tIns="91440" bIns="91440"/>
          <a:lstStyle/>
          <a:p>
            <a:r>
              <a:rPr lang="en-US" sz="1400">
                <a:latin typeface="Helvetica" pitchFamily="34" charset="0"/>
                <a:cs typeface="Helvetica" pitchFamily="34" charset="0"/>
              </a:rPr>
              <a:t>Xen/Dom 0</a:t>
            </a:r>
          </a:p>
        </p:txBody>
      </p:sp>
      <p:sp>
        <p:nvSpPr>
          <p:cNvPr id="100" name="Rectangle 99"/>
          <p:cNvSpPr>
            <a:spLocks noChangeArrowheads="1"/>
          </p:cNvSpPr>
          <p:nvPr/>
        </p:nvSpPr>
        <p:spPr bwMode="auto">
          <a:xfrm>
            <a:off x="6923088" y="2001837"/>
            <a:ext cx="987425" cy="61595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Helvetica"/>
                <a:cs typeface="Helvetica"/>
              </a:rPr>
              <a:t>Network </a:t>
            </a:r>
            <a:br>
              <a:rPr lang="en-US" sz="1200" dirty="0">
                <a:latin typeface="Helvetica"/>
                <a:cs typeface="Helvetica"/>
              </a:rPr>
            </a:br>
            <a:r>
              <a:rPr lang="en-US" sz="1200" dirty="0">
                <a:latin typeface="Helvetica"/>
                <a:cs typeface="Helvetica"/>
              </a:rPr>
              <a:t>Component</a:t>
            </a:r>
          </a:p>
        </p:txBody>
      </p:sp>
      <p:sp>
        <p:nvSpPr>
          <p:cNvPr id="101" name="Rectangle 99"/>
          <p:cNvSpPr>
            <a:spLocks noChangeArrowheads="1"/>
          </p:cNvSpPr>
          <p:nvPr/>
        </p:nvSpPr>
        <p:spPr bwMode="auto">
          <a:xfrm>
            <a:off x="6923088" y="2819400"/>
            <a:ext cx="987425" cy="511175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US" sz="1200">
                <a:latin typeface="Helvetica" pitchFamily="34" charset="0"/>
                <a:cs typeface="Helvetica" pitchFamily="34" charset="0"/>
              </a:rPr>
              <a:t>Endpoint Manager</a:t>
            </a:r>
          </a:p>
        </p:txBody>
      </p:sp>
      <p:sp>
        <p:nvSpPr>
          <p:cNvPr id="102" name="Rectangle 101"/>
          <p:cNvSpPr/>
          <p:nvPr/>
        </p:nvSpPr>
        <p:spPr>
          <a:xfrm rot="16200000">
            <a:off x="6377781" y="1739106"/>
            <a:ext cx="1512888" cy="1866900"/>
          </a:xfrm>
          <a:prstGeom prst="rect">
            <a:avLst/>
          </a:prstGeom>
          <a:noFill/>
          <a:ln w="1905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800000"/>
                </a:solidFill>
              </a:rPr>
              <a:t>VirtualWire</a:t>
            </a:r>
          </a:p>
        </p:txBody>
      </p:sp>
      <p:sp>
        <p:nvSpPr>
          <p:cNvPr id="103" name="Content Placeholder 2"/>
          <p:cNvSpPr>
            <a:spLocks noGrp="1"/>
          </p:cNvSpPr>
          <p:nvPr>
            <p:ph idx="1"/>
          </p:nvPr>
        </p:nvSpPr>
        <p:spPr>
          <a:xfrm>
            <a:off x="623454" y="5638800"/>
            <a:ext cx="7987146" cy="56277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Enables cross-provider live migration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virtualwire</a:t>
            </a:r>
            <a:r>
              <a:rPr lang="en-US" dirty="0"/>
              <a:t> and the </a:t>
            </a:r>
            <a:r>
              <a:rPr lang="en-US" dirty="0" err="1"/>
              <a:t>xen</a:t>
            </a:r>
            <a:r>
              <a:rPr lang="en-US" dirty="0"/>
              <a:t>-blanket</a:t>
            </a:r>
          </a:p>
        </p:txBody>
      </p:sp>
    </p:spTree>
    <p:extLst>
      <p:ext uri="{BB962C8B-B14F-4D97-AF65-F5344CB8AC3E}">
        <p14:creationId xmlns:p14="http://schemas.microsoft.com/office/powerpoint/2010/main" val="78386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260350" y="1783582"/>
            <a:ext cx="8570913" cy="3822700"/>
            <a:chOff x="260350" y="817563"/>
            <a:chExt cx="8570913" cy="3822700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715963" y="831850"/>
              <a:ext cx="1674812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511300" y="83185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U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598613" y="21145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60350" y="2633663"/>
              <a:ext cx="2130425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0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1598613" y="28067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Back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620713" y="28067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 flipV="1">
              <a:off x="887413" y="3527425"/>
              <a:ext cx="1184275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866776" y="33432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1747838" y="33432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887413" y="3517900"/>
              <a:ext cx="11842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Bridge</a:t>
              </a: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3097213" y="831850"/>
              <a:ext cx="2909887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Network Component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(Switch)</a:t>
              </a: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5127625" y="83185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U</a:t>
              </a: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3209925" y="21145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</a:p>
          </p:txBody>
        </p:sp>
        <p:sp>
          <p:nvSpPr>
            <p:cNvPr id="18" name="Rectangle 210"/>
            <p:cNvSpPr>
              <a:spLocks noChangeArrowheads="1"/>
            </p:cNvSpPr>
            <p:nvPr/>
          </p:nvSpPr>
          <p:spPr bwMode="auto">
            <a:xfrm>
              <a:off x="2603500" y="2647950"/>
              <a:ext cx="3886200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0</a:t>
              </a: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2686050" y="28067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Back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468688" y="28067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 flipV="1">
              <a:off x="2855913" y="3516313"/>
              <a:ext cx="1184275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2835276" y="33432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3714751" y="33432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55913" y="3494088"/>
              <a:ext cx="11842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Bridge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5737225" y="28067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Back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4759325" y="28067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 flipV="1">
              <a:off x="5026025" y="3516313"/>
              <a:ext cx="1184275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5005388" y="33432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5886451" y="33432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5026025" y="3506788"/>
              <a:ext cx="11842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Bridge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5251450" y="21145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</a:p>
          </p:txBody>
        </p:sp>
        <p:cxnSp>
          <p:nvCxnSpPr>
            <p:cNvPr id="32" name="Straight Connector 31"/>
            <p:cNvCxnSpPr>
              <a:cxnSpLocks noChangeShapeType="1"/>
              <a:stCxn id="17" idx="2"/>
              <a:endCxn id="19" idx="0"/>
            </p:cNvCxnSpPr>
            <p:nvPr/>
          </p:nvCxnSpPr>
          <p:spPr bwMode="auto">
            <a:xfrm flipH="1">
              <a:off x="3021013" y="2465388"/>
              <a:ext cx="523875" cy="341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5653088" y="2386013"/>
              <a:ext cx="354012" cy="487362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>
              <a:stCxn id="7" idx="2"/>
              <a:endCxn id="9" idx="0"/>
            </p:cNvCxnSpPr>
            <p:nvPr/>
          </p:nvCxnSpPr>
          <p:spPr>
            <a:xfrm rot="5400000">
              <a:off x="1763713" y="2635250"/>
              <a:ext cx="34131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hape 241"/>
            <p:cNvCxnSpPr>
              <a:cxnSpLocks noChangeShapeType="1"/>
              <a:stCxn id="10" idx="1"/>
              <a:endCxn id="20" idx="3"/>
            </p:cNvCxnSpPr>
            <p:nvPr/>
          </p:nvCxnSpPr>
          <p:spPr bwMode="auto">
            <a:xfrm rot="10800000" flipH="1" flipV="1">
              <a:off x="620713" y="2982913"/>
              <a:ext cx="3762375" cy="1587"/>
            </a:xfrm>
            <a:prstGeom prst="bentConnector5">
              <a:avLst>
                <a:gd name="adj1" fmla="val -3042"/>
                <a:gd name="adj2" fmla="val 115500000"/>
                <a:gd name="adj3" fmla="val 101981"/>
              </a:avLst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374650" y="4083050"/>
              <a:ext cx="1025525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Outgoing Interface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140575" y="817563"/>
              <a:ext cx="1673225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934325" y="817563"/>
              <a:ext cx="8794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U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8048625" y="2101850"/>
              <a:ext cx="668338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6705600" y="2633663"/>
              <a:ext cx="2125663" cy="172085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Dom 0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/>
          </p:nvSpPr>
          <p:spPr bwMode="auto">
            <a:xfrm>
              <a:off x="8048625" y="2806700"/>
              <a:ext cx="668338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Back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/>
          </p:nvSpPr>
          <p:spPr bwMode="auto">
            <a:xfrm>
              <a:off x="7069138" y="28067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 flipV="1">
              <a:off x="7337425" y="3516313"/>
              <a:ext cx="1182688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7315201" y="33432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8196263" y="33432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7337425" y="3503613"/>
              <a:ext cx="1182688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Bridge</a:t>
              </a:r>
            </a:p>
          </p:txBody>
        </p:sp>
        <p:cxnSp>
          <p:nvCxnSpPr>
            <p:cNvPr id="47" name="Straight Connector 46"/>
            <p:cNvCxnSpPr>
              <a:cxnSpLocks noChangeShapeType="1"/>
              <a:stCxn id="39" idx="2"/>
              <a:endCxn id="41" idx="0"/>
            </p:cNvCxnSpPr>
            <p:nvPr/>
          </p:nvCxnSpPr>
          <p:spPr bwMode="auto">
            <a:xfrm>
              <a:off x="8383588" y="2452688"/>
              <a:ext cx="0" cy="3540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8" name="Shape 260"/>
            <p:cNvCxnSpPr>
              <a:cxnSpLocks noChangeShapeType="1"/>
              <a:stCxn id="26" idx="1"/>
              <a:endCxn id="42" idx="1"/>
            </p:cNvCxnSpPr>
            <p:nvPr/>
          </p:nvCxnSpPr>
          <p:spPr bwMode="auto">
            <a:xfrm rot="10800000" flipH="1" flipV="1">
              <a:off x="4759325" y="2982913"/>
              <a:ext cx="2309813" cy="1587"/>
            </a:xfrm>
            <a:prstGeom prst="bentConnector5">
              <a:avLst>
                <a:gd name="adj1" fmla="val -2958"/>
                <a:gd name="adj2" fmla="val 115500000"/>
                <a:gd name="adj3" fmla="val 97042"/>
              </a:avLst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6824663" y="4083050"/>
              <a:ext cx="1023937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Outgoing Interface</a:t>
              </a: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083050" y="4095750"/>
              <a:ext cx="1019175" cy="5445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Outgoing Interface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094831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grpSp>
        <p:nvGrpSpPr>
          <p:cNvPr id="51" name="Group 50"/>
          <p:cNvGrpSpPr/>
          <p:nvPr/>
        </p:nvGrpSpPr>
        <p:grpSpPr>
          <a:xfrm>
            <a:off x="391388" y="821235"/>
            <a:ext cx="8174037" cy="5939401"/>
            <a:chOff x="531813" y="796925"/>
            <a:chExt cx="8408987" cy="7207250"/>
          </a:xfrm>
        </p:grpSpPr>
        <p:sp>
          <p:nvSpPr>
            <p:cNvPr id="52" name="Rectangle 206"/>
            <p:cNvSpPr>
              <a:spLocks noChangeArrowheads="1"/>
            </p:cNvSpPr>
            <p:nvPr/>
          </p:nvSpPr>
          <p:spPr bwMode="auto">
            <a:xfrm>
              <a:off x="2598738" y="798513"/>
              <a:ext cx="3903662" cy="486568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2</a:t>
              </a:r>
            </a:p>
            <a:p>
              <a:pPr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3" name="Rectangle 116"/>
            <p:cNvSpPr>
              <a:spLocks noChangeArrowheads="1"/>
            </p:cNvSpPr>
            <p:nvPr/>
          </p:nvSpPr>
          <p:spPr bwMode="auto">
            <a:xfrm>
              <a:off x="541338" y="798513"/>
              <a:ext cx="1992312" cy="486568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1</a:t>
              </a:r>
            </a:p>
            <a:p>
              <a:pPr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931863" y="1371600"/>
              <a:ext cx="1549400" cy="1863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1601788" y="137160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Courier New"/>
                  <a:ea typeface="+mn-ea"/>
                  <a:cs typeface="Courier New"/>
                </a:rPr>
                <a:t>Dom U</a:t>
              </a:r>
            </a:p>
          </p:txBody>
        </p: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1695450" y="2501900"/>
              <a:ext cx="669925" cy="6207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eth0</a:t>
              </a: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601663" y="3311525"/>
              <a:ext cx="1879600" cy="229235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Courier New"/>
                  <a:ea typeface="+mn-ea"/>
                  <a:cs typeface="Courier New"/>
                </a:rPr>
                <a:t>Dom 0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1649413" y="3411538"/>
              <a:ext cx="762000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vif1.0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663575" y="3411538"/>
              <a:ext cx="914400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vwe1.0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60" name="Straight Connector 59"/>
            <p:cNvCxnSpPr/>
            <p:nvPr/>
          </p:nvCxnSpPr>
          <p:spPr>
            <a:xfrm flipV="1">
              <a:off x="1211263" y="4387850"/>
              <a:ext cx="911225" cy="3175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1185863" y="4203700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1798638" y="4203700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1211263" y="4430713"/>
              <a:ext cx="911225" cy="3381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solidFill>
                    <a:prstClr val="black"/>
                  </a:solidFill>
                  <a:latin typeface="Courier New"/>
                  <a:ea typeface="ＭＳ Ｐゴシック" charset="-128"/>
                  <a:cs typeface="Courier New"/>
                </a:rPr>
                <a:t>br1.0</a:t>
              </a: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3127375" y="1371600"/>
              <a:ext cx="2909888" cy="1863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Network Component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/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vSwitch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5157788" y="1371600"/>
              <a:ext cx="879475" cy="39528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Courier New"/>
                  <a:ea typeface="+mn-ea"/>
                  <a:cs typeface="Courier New"/>
                </a:rPr>
                <a:t>Dom U</a:t>
              </a:r>
            </a:p>
          </p:txBody>
        </p:sp>
        <p:sp>
          <p:nvSpPr>
            <p:cNvPr id="66" name="Rectangle 210"/>
            <p:cNvSpPr>
              <a:spLocks noChangeArrowheads="1"/>
            </p:cNvSpPr>
            <p:nvPr/>
          </p:nvSpPr>
          <p:spPr bwMode="auto">
            <a:xfrm>
              <a:off x="2659063" y="3313113"/>
              <a:ext cx="3797300" cy="229076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>
                <a:defRPr/>
              </a:pPr>
              <a:r>
                <a:rPr lang="en-US" sz="1400" b="1" dirty="0">
                  <a:latin typeface="Courier New"/>
                  <a:ea typeface="Helvetica" charset="0"/>
                  <a:cs typeface="Courier New"/>
                </a:rPr>
                <a:t>Dom 0</a:t>
              </a:r>
            </a:p>
          </p:txBody>
        </p:sp>
        <p:cxnSp>
          <p:nvCxnSpPr>
            <p:cNvPr id="67" name="Straight Connector 66"/>
            <p:cNvCxnSpPr/>
            <p:nvPr/>
          </p:nvCxnSpPr>
          <p:spPr>
            <a:xfrm rot="5400000">
              <a:off x="2940051" y="4203700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>
              <a:off x="3815557" y="4212431"/>
              <a:ext cx="355600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>
              <a:off x="4899025" y="4211638"/>
              <a:ext cx="373063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5808662" y="4211638"/>
              <a:ext cx="37306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144"/>
            <p:cNvCxnSpPr>
              <a:cxnSpLocks noChangeShapeType="1"/>
              <a:stCxn id="89" idx="2"/>
              <a:endCxn id="91" idx="0"/>
            </p:cNvCxnSpPr>
            <p:nvPr/>
          </p:nvCxnSpPr>
          <p:spPr bwMode="auto">
            <a:xfrm rot="5400000">
              <a:off x="3238500" y="3011488"/>
              <a:ext cx="307975" cy="530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2" name="Straight Connector 71"/>
            <p:cNvCxnSpPr>
              <a:endCxn id="93" idx="0"/>
            </p:cNvCxnSpPr>
            <p:nvPr/>
          </p:nvCxnSpPr>
          <p:spPr>
            <a:xfrm rot="16200000" flipH="1">
              <a:off x="5577682" y="3004343"/>
              <a:ext cx="292100" cy="544513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56" idx="2"/>
              <a:endCxn id="58" idx="0"/>
            </p:cNvCxnSpPr>
            <p:nvPr/>
          </p:nvCxnSpPr>
          <p:spPr>
            <a:xfrm rot="5400000">
              <a:off x="1887538" y="3267075"/>
              <a:ext cx="287338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663575" y="4941888"/>
              <a:ext cx="762000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eth0</a:t>
              </a:r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75" name="Straight Connector 74"/>
            <p:cNvCxnSpPr/>
            <p:nvPr/>
          </p:nvCxnSpPr>
          <p:spPr>
            <a:xfrm rot="5400000">
              <a:off x="536575" y="4478338"/>
              <a:ext cx="925513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6" name="Rectangle 160"/>
            <p:cNvSpPr>
              <a:spLocks noChangeArrowheads="1"/>
            </p:cNvSpPr>
            <p:nvPr/>
          </p:nvSpPr>
          <p:spPr bwMode="auto">
            <a:xfrm>
              <a:off x="541338" y="5711825"/>
              <a:ext cx="5961062" cy="183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 b="1">
                  <a:latin typeface="Courier New" panose="02070309020205020404" pitchFamily="49" charset="0"/>
                  <a:cs typeface="Courier New" panose="02070309020205020404" pitchFamily="49" charset="0"/>
                </a:rPr>
                <a:t>Dom 0</a:t>
              </a: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663575" y="5824538"/>
              <a:ext cx="762000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vif1.0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 flipV="1">
              <a:off x="669925" y="6667500"/>
              <a:ext cx="4106863" cy="3175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16200000" flipH="1">
              <a:off x="2720181" y="6760369"/>
              <a:ext cx="185738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16200000" flipH="1">
              <a:off x="883444" y="6547644"/>
              <a:ext cx="23812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1" name="Rectangle 165"/>
            <p:cNvSpPr>
              <a:spLocks noChangeArrowheads="1"/>
            </p:cNvSpPr>
            <p:nvPr/>
          </p:nvSpPr>
          <p:spPr bwMode="auto">
            <a:xfrm>
              <a:off x="2266950" y="6319838"/>
              <a:ext cx="9112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xenbr0</a:t>
              </a:r>
            </a:p>
          </p:txBody>
        </p: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4132263" y="5824538"/>
              <a:ext cx="763587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vif2.0</a:t>
              </a:r>
            </a:p>
          </p:txBody>
        </p:sp>
        <p:cxnSp>
          <p:nvCxnSpPr>
            <p:cNvPr id="83" name="Straight Connector 82"/>
            <p:cNvCxnSpPr/>
            <p:nvPr/>
          </p:nvCxnSpPr>
          <p:spPr>
            <a:xfrm rot="16200000" flipH="1">
              <a:off x="4394994" y="6547644"/>
              <a:ext cx="23812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>
              <a:stCxn id="74" idx="2"/>
              <a:endCxn id="77" idx="0"/>
            </p:cNvCxnSpPr>
            <p:nvPr/>
          </p:nvCxnSpPr>
          <p:spPr>
            <a:xfrm rot="5400000">
              <a:off x="874713" y="5654675"/>
              <a:ext cx="338138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>
              <a:stCxn id="116" idx="2"/>
              <a:endCxn id="82" idx="0"/>
            </p:cNvCxnSpPr>
            <p:nvPr/>
          </p:nvCxnSpPr>
          <p:spPr>
            <a:xfrm rot="5400000">
              <a:off x="4344988" y="5656263"/>
              <a:ext cx="338137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166"/>
            <p:cNvSpPr>
              <a:spLocks noChangeArrowheads="1"/>
            </p:cNvSpPr>
            <p:nvPr/>
          </p:nvSpPr>
          <p:spPr bwMode="auto">
            <a:xfrm>
              <a:off x="1879600" y="6861175"/>
              <a:ext cx="1868488" cy="5445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Outgoing Interface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eth0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87" name="Rectangle 86"/>
            <p:cNvSpPr>
              <a:spLocks noChangeArrowheads="1"/>
            </p:cNvSpPr>
            <p:nvPr/>
          </p:nvSpPr>
          <p:spPr bwMode="auto">
            <a:xfrm>
              <a:off x="3043238" y="4430713"/>
              <a:ext cx="912812" cy="3381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solidFill>
                    <a:prstClr val="black"/>
                  </a:solidFill>
                  <a:latin typeface="Courier New"/>
                  <a:ea typeface="ＭＳ Ｐゴシック" charset="-128"/>
                  <a:cs typeface="Courier New"/>
                </a:rPr>
                <a:t>br1.0</a:t>
              </a:r>
            </a:p>
          </p:txBody>
        </p:sp>
        <p:sp>
          <p:nvSpPr>
            <p:cNvPr id="88" name="Rectangle 87"/>
            <p:cNvSpPr>
              <a:spLocks noChangeArrowheads="1"/>
            </p:cNvSpPr>
            <p:nvPr/>
          </p:nvSpPr>
          <p:spPr bwMode="auto">
            <a:xfrm>
              <a:off x="5086350" y="4440238"/>
              <a:ext cx="911225" cy="3381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solidFill>
                    <a:prstClr val="black"/>
                  </a:solidFill>
                  <a:latin typeface="Courier New"/>
                  <a:ea typeface="ＭＳ Ｐゴシック" charset="-128"/>
                  <a:cs typeface="Courier New"/>
                </a:rPr>
                <a:t>br1.1</a:t>
              </a:r>
            </a:p>
          </p:txBody>
        </p:sp>
        <p:sp>
          <p:nvSpPr>
            <p:cNvPr id="89" name="Rectangle 88"/>
            <p:cNvSpPr>
              <a:spLocks noChangeArrowheads="1"/>
            </p:cNvSpPr>
            <p:nvPr/>
          </p:nvSpPr>
          <p:spPr bwMode="auto">
            <a:xfrm>
              <a:off x="3322638" y="2501900"/>
              <a:ext cx="669925" cy="6207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eth0</a:t>
              </a:r>
            </a:p>
          </p:txBody>
        </p:sp>
        <p:sp>
          <p:nvSpPr>
            <p:cNvPr id="90" name="Rectangle 89"/>
            <p:cNvSpPr>
              <a:spLocks noChangeArrowheads="1"/>
            </p:cNvSpPr>
            <p:nvPr/>
          </p:nvSpPr>
          <p:spPr bwMode="auto">
            <a:xfrm>
              <a:off x="5159375" y="2501900"/>
              <a:ext cx="669925" cy="6207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eth1</a:t>
              </a:r>
            </a:p>
          </p:txBody>
        </p:sp>
        <p:sp>
          <p:nvSpPr>
            <p:cNvPr id="91" name="Rectangle 90"/>
            <p:cNvSpPr>
              <a:spLocks noChangeArrowheads="1"/>
            </p:cNvSpPr>
            <p:nvPr/>
          </p:nvSpPr>
          <p:spPr bwMode="auto">
            <a:xfrm>
              <a:off x="2746375" y="3430588"/>
              <a:ext cx="763588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vif1.0</a:t>
              </a:r>
            </a:p>
          </p:txBody>
        </p:sp>
        <p:sp>
          <p:nvSpPr>
            <p:cNvPr id="92" name="Rectangle 91"/>
            <p:cNvSpPr>
              <a:spLocks noChangeArrowheads="1"/>
            </p:cNvSpPr>
            <p:nvPr/>
          </p:nvSpPr>
          <p:spPr bwMode="auto">
            <a:xfrm>
              <a:off x="3563938" y="3430588"/>
              <a:ext cx="914400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vwe1.0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93" name="Rectangle 92"/>
            <p:cNvSpPr>
              <a:spLocks noChangeArrowheads="1"/>
            </p:cNvSpPr>
            <p:nvPr/>
          </p:nvSpPr>
          <p:spPr bwMode="auto">
            <a:xfrm>
              <a:off x="5613400" y="3422650"/>
              <a:ext cx="763588" cy="604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vif1.1</a:t>
              </a:r>
            </a:p>
          </p:txBody>
        </p:sp>
        <p:sp>
          <p:nvSpPr>
            <p:cNvPr id="94" name="Rectangle 93"/>
            <p:cNvSpPr>
              <a:spLocks noChangeArrowheads="1"/>
            </p:cNvSpPr>
            <p:nvPr/>
          </p:nvSpPr>
          <p:spPr bwMode="auto">
            <a:xfrm>
              <a:off x="4627563" y="3422650"/>
              <a:ext cx="914400" cy="604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vwe1.1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95" name="Straight Connector 94"/>
            <p:cNvCxnSpPr/>
            <p:nvPr/>
          </p:nvCxnSpPr>
          <p:spPr>
            <a:xfrm flipV="1">
              <a:off x="2933700" y="4387850"/>
              <a:ext cx="1266825" cy="3175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flipV="1">
              <a:off x="4908550" y="4395788"/>
              <a:ext cx="1266825" cy="3175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>
              <a:off x="3505200" y="2336800"/>
              <a:ext cx="2184400" cy="1588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>
              <a:off x="3590132" y="2418556"/>
              <a:ext cx="165100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>
              <a:off x="5410994" y="2420144"/>
              <a:ext cx="165100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Rectangle 234"/>
            <p:cNvSpPr>
              <a:spLocks noChangeArrowheads="1"/>
            </p:cNvSpPr>
            <p:nvPr/>
          </p:nvSpPr>
          <p:spPr bwMode="auto">
            <a:xfrm>
              <a:off x="6596063" y="796925"/>
              <a:ext cx="2032000" cy="4867275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prstDash val="dash"/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3</a:t>
              </a:r>
            </a:p>
            <a:p>
              <a:pPr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01" name="Rectangle 100"/>
            <p:cNvSpPr>
              <a:spLocks noChangeArrowheads="1"/>
            </p:cNvSpPr>
            <p:nvPr/>
          </p:nvSpPr>
          <p:spPr bwMode="auto">
            <a:xfrm>
              <a:off x="7021513" y="1370013"/>
              <a:ext cx="1549400" cy="18637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02" name="Rectangle 101"/>
            <p:cNvSpPr>
              <a:spLocks noChangeArrowheads="1"/>
            </p:cNvSpPr>
            <p:nvPr/>
          </p:nvSpPr>
          <p:spPr bwMode="auto">
            <a:xfrm>
              <a:off x="7691438" y="1370013"/>
              <a:ext cx="8794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Courier New"/>
                  <a:ea typeface="+mn-ea"/>
                  <a:cs typeface="Courier New"/>
                </a:rPr>
                <a:t>Dom U</a:t>
              </a:r>
            </a:p>
          </p:txBody>
        </p:sp>
        <p:sp>
          <p:nvSpPr>
            <p:cNvPr id="103" name="Rectangle 102"/>
            <p:cNvSpPr>
              <a:spLocks noChangeArrowheads="1"/>
            </p:cNvSpPr>
            <p:nvPr/>
          </p:nvSpPr>
          <p:spPr bwMode="auto">
            <a:xfrm>
              <a:off x="7786688" y="2500313"/>
              <a:ext cx="669925" cy="62071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eth0</a:t>
              </a:r>
            </a:p>
          </p:txBody>
        </p:sp>
        <p:sp>
          <p:nvSpPr>
            <p:cNvPr id="104" name="Rectangle 103"/>
            <p:cNvSpPr>
              <a:spLocks noChangeArrowheads="1"/>
            </p:cNvSpPr>
            <p:nvPr/>
          </p:nvSpPr>
          <p:spPr bwMode="auto">
            <a:xfrm>
              <a:off x="6648450" y="3309938"/>
              <a:ext cx="1922463" cy="229393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>
                  <a:latin typeface="Courier New"/>
                  <a:ea typeface="+mn-ea"/>
                  <a:cs typeface="Courier New"/>
                </a:rPr>
                <a:t>Dom 0</a:t>
              </a:r>
            </a:p>
          </p:txBody>
        </p:sp>
        <p:sp>
          <p:nvSpPr>
            <p:cNvPr id="105" name="Rectangle 104"/>
            <p:cNvSpPr>
              <a:spLocks noChangeArrowheads="1"/>
            </p:cNvSpPr>
            <p:nvPr/>
          </p:nvSpPr>
          <p:spPr bwMode="auto">
            <a:xfrm>
              <a:off x="7739063" y="3409950"/>
              <a:ext cx="763587" cy="604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vif1.0</a:t>
              </a:r>
            </a:p>
          </p:txBody>
        </p:sp>
        <p:sp>
          <p:nvSpPr>
            <p:cNvPr id="106" name="Rectangle 105"/>
            <p:cNvSpPr>
              <a:spLocks noChangeArrowheads="1"/>
            </p:cNvSpPr>
            <p:nvPr/>
          </p:nvSpPr>
          <p:spPr bwMode="auto">
            <a:xfrm>
              <a:off x="6753225" y="3409950"/>
              <a:ext cx="914400" cy="604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Endpoint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latin typeface="Courier New" panose="02070309020205020404" pitchFamily="49" charset="0"/>
                  <a:cs typeface="Courier New" panose="02070309020205020404" pitchFamily="49" charset="0"/>
                </a:rPr>
                <a:t>vwe1.0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107" name="Straight Connector 106"/>
            <p:cNvCxnSpPr/>
            <p:nvPr/>
          </p:nvCxnSpPr>
          <p:spPr>
            <a:xfrm flipV="1">
              <a:off x="7300913" y="4386263"/>
              <a:ext cx="911225" cy="3175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>
              <a:off x="7275512" y="4202113"/>
              <a:ext cx="37306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>
              <a:off x="7888287" y="4202113"/>
              <a:ext cx="37306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Rectangle 109"/>
            <p:cNvSpPr>
              <a:spLocks noChangeArrowheads="1"/>
            </p:cNvSpPr>
            <p:nvPr/>
          </p:nvSpPr>
          <p:spPr bwMode="auto">
            <a:xfrm>
              <a:off x="7300913" y="4430713"/>
              <a:ext cx="911225" cy="3381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solidFill>
                    <a:prstClr val="black"/>
                  </a:solidFill>
                  <a:latin typeface="Courier New"/>
                  <a:ea typeface="ＭＳ Ｐゴシック" charset="-128"/>
                  <a:cs typeface="Courier New"/>
                </a:rPr>
                <a:t>br1.0</a:t>
              </a:r>
            </a:p>
          </p:txBody>
        </p:sp>
        <p:cxnSp>
          <p:nvCxnSpPr>
            <p:cNvPr id="111" name="Straight Connector 110"/>
            <p:cNvCxnSpPr>
              <a:stCxn id="103" idx="2"/>
              <a:endCxn id="105" idx="0"/>
            </p:cNvCxnSpPr>
            <p:nvPr/>
          </p:nvCxnSpPr>
          <p:spPr>
            <a:xfrm rot="5400000">
              <a:off x="7977188" y="3265488"/>
              <a:ext cx="287337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Rectangle 111"/>
            <p:cNvSpPr>
              <a:spLocks noChangeArrowheads="1"/>
            </p:cNvSpPr>
            <p:nvPr/>
          </p:nvSpPr>
          <p:spPr bwMode="auto">
            <a:xfrm>
              <a:off x="6727825" y="4940300"/>
              <a:ext cx="762000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eth0</a:t>
              </a:r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113" name="Straight Connector 112"/>
            <p:cNvCxnSpPr/>
            <p:nvPr/>
          </p:nvCxnSpPr>
          <p:spPr>
            <a:xfrm rot="5400000">
              <a:off x="6627813" y="4476750"/>
              <a:ext cx="92551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>
              <a:off x="3865562" y="4497388"/>
              <a:ext cx="92551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>
              <a:off x="4278312" y="4484688"/>
              <a:ext cx="92551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Rectangle 115"/>
            <p:cNvSpPr>
              <a:spLocks noChangeArrowheads="1"/>
            </p:cNvSpPr>
            <p:nvPr/>
          </p:nvSpPr>
          <p:spPr bwMode="auto">
            <a:xfrm>
              <a:off x="4132263" y="4943475"/>
              <a:ext cx="763587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Front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eth0</a:t>
              </a:r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7" name="Rectangle 273"/>
            <p:cNvSpPr>
              <a:spLocks noChangeArrowheads="1"/>
            </p:cNvSpPr>
            <p:nvPr/>
          </p:nvSpPr>
          <p:spPr bwMode="auto">
            <a:xfrm>
              <a:off x="6596063" y="5711825"/>
              <a:ext cx="2032000" cy="1831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400" b="1">
                  <a:latin typeface="Courier New" panose="02070309020205020404" pitchFamily="49" charset="0"/>
                  <a:cs typeface="Courier New" panose="02070309020205020404" pitchFamily="49" charset="0"/>
                </a:rPr>
                <a:t>Dom 0</a:t>
              </a:r>
            </a:p>
          </p:txBody>
        </p:sp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727825" y="5827713"/>
              <a:ext cx="762000" cy="604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  <a:br>
                <a:rPr lang="en-US" sz="1400" dirty="0">
                  <a:latin typeface="Helvetica"/>
                  <a:ea typeface="+mn-ea"/>
                  <a:cs typeface="Helvetica"/>
                </a:rPr>
              </a:br>
              <a:r>
                <a:rPr lang="en-US" sz="1200" b="1" dirty="0">
                  <a:latin typeface="Courier New"/>
                  <a:ea typeface="ＭＳ Ｐゴシック" charset="-128"/>
                  <a:cs typeface="Courier New"/>
                </a:rPr>
                <a:t>vif1.0</a:t>
              </a:r>
            </a:p>
          </p:txBody>
        </p:sp>
        <p:cxnSp>
          <p:nvCxnSpPr>
            <p:cNvPr id="119" name="Straight Connector 118"/>
            <p:cNvCxnSpPr/>
            <p:nvPr/>
          </p:nvCxnSpPr>
          <p:spPr>
            <a:xfrm flipV="1">
              <a:off x="6886575" y="6673850"/>
              <a:ext cx="1597025" cy="0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16200000" flipH="1">
              <a:off x="7548562" y="6767513"/>
              <a:ext cx="187325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6947694" y="6550819"/>
              <a:ext cx="23812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Rectangle 278"/>
            <p:cNvSpPr>
              <a:spLocks noChangeArrowheads="1"/>
            </p:cNvSpPr>
            <p:nvPr/>
          </p:nvSpPr>
          <p:spPr bwMode="auto">
            <a:xfrm>
              <a:off x="7564438" y="6335713"/>
              <a:ext cx="912812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xenbr0</a:t>
              </a:r>
            </a:p>
          </p:txBody>
        </p:sp>
        <p:sp>
          <p:nvSpPr>
            <p:cNvPr id="123" name="Rectangle 279"/>
            <p:cNvSpPr>
              <a:spLocks noChangeArrowheads="1"/>
            </p:cNvSpPr>
            <p:nvPr/>
          </p:nvSpPr>
          <p:spPr bwMode="auto">
            <a:xfrm>
              <a:off x="6764338" y="6853238"/>
              <a:ext cx="1768475" cy="5461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lnSpc>
                  <a:spcPct val="120000"/>
                </a:lnSpc>
              </a:pPr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Outgoing Interface</a:t>
              </a:r>
              <a:br>
                <a:rPr lang="en-US" altLang="en-US" sz="1400">
                  <a:latin typeface="Helvetica" pitchFamily="34" charset="0"/>
                  <a:cs typeface="Helvetica" pitchFamily="34" charset="0"/>
                </a:rPr>
              </a:br>
              <a:r>
                <a:rPr lang="en-US" altLang="en-US" sz="1200" b="1">
                  <a:solidFill>
                    <a:srgbClr val="0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eth0</a:t>
              </a:r>
              <a:endParaRPr lang="en-US" altLang="en-US" sz="1200">
                <a:latin typeface="Helvetica" pitchFamily="34" charset="0"/>
                <a:cs typeface="Helvetica" pitchFamily="34" charset="0"/>
              </a:endParaRPr>
            </a:p>
          </p:txBody>
        </p:sp>
        <p:cxnSp>
          <p:nvCxnSpPr>
            <p:cNvPr id="124" name="Straight Connector 123"/>
            <p:cNvCxnSpPr>
              <a:stCxn id="112" idx="2"/>
              <a:endCxn id="118" idx="0"/>
            </p:cNvCxnSpPr>
            <p:nvPr/>
          </p:nvCxnSpPr>
          <p:spPr>
            <a:xfrm rot="5400000">
              <a:off x="6936582" y="5655469"/>
              <a:ext cx="344487" cy="3175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284"/>
            <p:cNvCxnSpPr>
              <a:cxnSpLocks noChangeShapeType="1"/>
            </p:cNvCxnSpPr>
            <p:nvPr/>
          </p:nvCxnSpPr>
          <p:spPr bwMode="auto">
            <a:xfrm rot="10800000">
              <a:off x="531813" y="7543800"/>
              <a:ext cx="5970587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26" name="Rectangle 98"/>
            <p:cNvSpPr>
              <a:spLocks noChangeArrowheads="1"/>
            </p:cNvSpPr>
            <p:nvPr/>
          </p:nvSpPr>
          <p:spPr bwMode="auto">
            <a:xfrm>
              <a:off x="1976438" y="7727950"/>
              <a:ext cx="30130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006E99">
                  <a:alpha val="74997"/>
                </a:srgbClr>
              </a:prst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cap="all" dirty="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</a:rPr>
                <a:t>Physical machine 1</a:t>
              </a:r>
            </a:p>
          </p:txBody>
        </p:sp>
        <p:cxnSp>
          <p:nvCxnSpPr>
            <p:cNvPr id="127" name="Straight Connector 289"/>
            <p:cNvCxnSpPr>
              <a:cxnSpLocks noChangeShapeType="1"/>
            </p:cNvCxnSpPr>
            <p:nvPr/>
          </p:nvCxnSpPr>
          <p:spPr bwMode="auto">
            <a:xfrm rot="10800000" flipV="1">
              <a:off x="5778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8" name="Straight Connector 290"/>
            <p:cNvCxnSpPr>
              <a:cxnSpLocks noChangeShapeType="1"/>
            </p:cNvCxnSpPr>
            <p:nvPr/>
          </p:nvCxnSpPr>
          <p:spPr bwMode="auto">
            <a:xfrm rot="10800000" flipV="1">
              <a:off x="6683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9" name="Straight Connector 291"/>
            <p:cNvCxnSpPr>
              <a:cxnSpLocks noChangeShapeType="1"/>
            </p:cNvCxnSpPr>
            <p:nvPr/>
          </p:nvCxnSpPr>
          <p:spPr bwMode="auto">
            <a:xfrm rot="10800000" flipV="1">
              <a:off x="7604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0" name="Straight Connector 292"/>
            <p:cNvCxnSpPr>
              <a:cxnSpLocks noChangeShapeType="1"/>
            </p:cNvCxnSpPr>
            <p:nvPr/>
          </p:nvCxnSpPr>
          <p:spPr bwMode="auto">
            <a:xfrm rot="10800000" flipV="1">
              <a:off x="8524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1" name="Straight Connector 293"/>
            <p:cNvCxnSpPr>
              <a:cxnSpLocks noChangeShapeType="1"/>
            </p:cNvCxnSpPr>
            <p:nvPr/>
          </p:nvCxnSpPr>
          <p:spPr bwMode="auto">
            <a:xfrm rot="10800000" flipV="1">
              <a:off x="9429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2" name="Straight Connector 294"/>
            <p:cNvCxnSpPr>
              <a:cxnSpLocks noChangeShapeType="1"/>
            </p:cNvCxnSpPr>
            <p:nvPr/>
          </p:nvCxnSpPr>
          <p:spPr bwMode="auto">
            <a:xfrm rot="10800000" flipV="1">
              <a:off x="10350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3" name="Straight Connector 295"/>
            <p:cNvCxnSpPr>
              <a:cxnSpLocks noChangeShapeType="1"/>
            </p:cNvCxnSpPr>
            <p:nvPr/>
          </p:nvCxnSpPr>
          <p:spPr bwMode="auto">
            <a:xfrm rot="10800000" flipV="1">
              <a:off x="11255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4" name="Straight Connector 296"/>
            <p:cNvCxnSpPr>
              <a:cxnSpLocks noChangeShapeType="1"/>
            </p:cNvCxnSpPr>
            <p:nvPr/>
          </p:nvCxnSpPr>
          <p:spPr bwMode="auto">
            <a:xfrm rot="10800000" flipV="1">
              <a:off x="12176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5" name="Straight Connector 297"/>
            <p:cNvCxnSpPr>
              <a:cxnSpLocks noChangeShapeType="1"/>
            </p:cNvCxnSpPr>
            <p:nvPr/>
          </p:nvCxnSpPr>
          <p:spPr bwMode="auto">
            <a:xfrm rot="10800000" flipV="1">
              <a:off x="13096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6" name="Straight Connector 298"/>
            <p:cNvCxnSpPr>
              <a:cxnSpLocks noChangeShapeType="1"/>
            </p:cNvCxnSpPr>
            <p:nvPr/>
          </p:nvCxnSpPr>
          <p:spPr bwMode="auto">
            <a:xfrm rot="10800000" flipV="1">
              <a:off x="14001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7" name="Straight Connector 299"/>
            <p:cNvCxnSpPr>
              <a:cxnSpLocks noChangeShapeType="1"/>
            </p:cNvCxnSpPr>
            <p:nvPr/>
          </p:nvCxnSpPr>
          <p:spPr bwMode="auto">
            <a:xfrm rot="10800000" flipV="1">
              <a:off x="14922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8" name="Straight Connector 300"/>
            <p:cNvCxnSpPr>
              <a:cxnSpLocks noChangeShapeType="1"/>
            </p:cNvCxnSpPr>
            <p:nvPr/>
          </p:nvCxnSpPr>
          <p:spPr bwMode="auto">
            <a:xfrm rot="10800000" flipV="1">
              <a:off x="15827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39" name="Straight Connector 301"/>
            <p:cNvCxnSpPr>
              <a:cxnSpLocks noChangeShapeType="1"/>
            </p:cNvCxnSpPr>
            <p:nvPr/>
          </p:nvCxnSpPr>
          <p:spPr bwMode="auto">
            <a:xfrm rot="10800000" flipV="1">
              <a:off x="16748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0" name="Straight Connector 302"/>
            <p:cNvCxnSpPr>
              <a:cxnSpLocks noChangeShapeType="1"/>
            </p:cNvCxnSpPr>
            <p:nvPr/>
          </p:nvCxnSpPr>
          <p:spPr bwMode="auto">
            <a:xfrm rot="10800000" flipV="1">
              <a:off x="17668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1" name="Straight Connector 303"/>
            <p:cNvCxnSpPr>
              <a:cxnSpLocks noChangeShapeType="1"/>
            </p:cNvCxnSpPr>
            <p:nvPr/>
          </p:nvCxnSpPr>
          <p:spPr bwMode="auto">
            <a:xfrm rot="10800000" flipV="1">
              <a:off x="18573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2" name="Straight Connector 304"/>
            <p:cNvCxnSpPr>
              <a:cxnSpLocks noChangeShapeType="1"/>
            </p:cNvCxnSpPr>
            <p:nvPr/>
          </p:nvCxnSpPr>
          <p:spPr bwMode="auto">
            <a:xfrm rot="10800000" flipV="1">
              <a:off x="19494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3" name="Straight Connector 305"/>
            <p:cNvCxnSpPr>
              <a:cxnSpLocks noChangeShapeType="1"/>
            </p:cNvCxnSpPr>
            <p:nvPr/>
          </p:nvCxnSpPr>
          <p:spPr bwMode="auto">
            <a:xfrm rot="10800000" flipV="1">
              <a:off x="20399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4" name="Straight Connector 306"/>
            <p:cNvCxnSpPr>
              <a:cxnSpLocks noChangeShapeType="1"/>
            </p:cNvCxnSpPr>
            <p:nvPr/>
          </p:nvCxnSpPr>
          <p:spPr bwMode="auto">
            <a:xfrm rot="10800000" flipV="1">
              <a:off x="21320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5" name="Straight Connector 307"/>
            <p:cNvCxnSpPr>
              <a:cxnSpLocks noChangeShapeType="1"/>
            </p:cNvCxnSpPr>
            <p:nvPr/>
          </p:nvCxnSpPr>
          <p:spPr bwMode="auto">
            <a:xfrm rot="10800000" flipV="1">
              <a:off x="22240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6" name="Straight Connector 308"/>
            <p:cNvCxnSpPr>
              <a:cxnSpLocks noChangeShapeType="1"/>
            </p:cNvCxnSpPr>
            <p:nvPr/>
          </p:nvCxnSpPr>
          <p:spPr bwMode="auto">
            <a:xfrm rot="10800000" flipV="1">
              <a:off x="23145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7" name="Straight Connector 309"/>
            <p:cNvCxnSpPr>
              <a:cxnSpLocks noChangeShapeType="1"/>
            </p:cNvCxnSpPr>
            <p:nvPr/>
          </p:nvCxnSpPr>
          <p:spPr bwMode="auto">
            <a:xfrm rot="10800000" flipV="1">
              <a:off x="24066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8" name="Straight Connector 310"/>
            <p:cNvCxnSpPr>
              <a:cxnSpLocks noChangeShapeType="1"/>
            </p:cNvCxnSpPr>
            <p:nvPr/>
          </p:nvCxnSpPr>
          <p:spPr bwMode="auto">
            <a:xfrm rot="10800000" flipV="1">
              <a:off x="24971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9" name="Straight Connector 311"/>
            <p:cNvCxnSpPr>
              <a:cxnSpLocks noChangeShapeType="1"/>
            </p:cNvCxnSpPr>
            <p:nvPr/>
          </p:nvCxnSpPr>
          <p:spPr bwMode="auto">
            <a:xfrm rot="10800000" flipV="1">
              <a:off x="25892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0" name="Straight Connector 312"/>
            <p:cNvCxnSpPr>
              <a:cxnSpLocks noChangeShapeType="1"/>
            </p:cNvCxnSpPr>
            <p:nvPr/>
          </p:nvCxnSpPr>
          <p:spPr bwMode="auto">
            <a:xfrm rot="10800000" flipV="1">
              <a:off x="26812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1" name="Straight Connector 313"/>
            <p:cNvCxnSpPr>
              <a:cxnSpLocks noChangeShapeType="1"/>
            </p:cNvCxnSpPr>
            <p:nvPr/>
          </p:nvCxnSpPr>
          <p:spPr bwMode="auto">
            <a:xfrm rot="10800000" flipV="1">
              <a:off x="27717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2" name="Straight Connector 314"/>
            <p:cNvCxnSpPr>
              <a:cxnSpLocks noChangeShapeType="1"/>
            </p:cNvCxnSpPr>
            <p:nvPr/>
          </p:nvCxnSpPr>
          <p:spPr bwMode="auto">
            <a:xfrm rot="10800000" flipV="1">
              <a:off x="28638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" name="Straight Connector 315"/>
            <p:cNvCxnSpPr>
              <a:cxnSpLocks noChangeShapeType="1"/>
            </p:cNvCxnSpPr>
            <p:nvPr/>
          </p:nvCxnSpPr>
          <p:spPr bwMode="auto">
            <a:xfrm rot="10800000" flipV="1">
              <a:off x="29543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" name="Straight Connector 316"/>
            <p:cNvCxnSpPr>
              <a:cxnSpLocks noChangeShapeType="1"/>
            </p:cNvCxnSpPr>
            <p:nvPr/>
          </p:nvCxnSpPr>
          <p:spPr bwMode="auto">
            <a:xfrm rot="10800000" flipV="1">
              <a:off x="30464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5" name="Straight Connector 317"/>
            <p:cNvCxnSpPr>
              <a:cxnSpLocks noChangeShapeType="1"/>
            </p:cNvCxnSpPr>
            <p:nvPr/>
          </p:nvCxnSpPr>
          <p:spPr bwMode="auto">
            <a:xfrm rot="10800000" flipV="1">
              <a:off x="31384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Straight Connector 318"/>
            <p:cNvCxnSpPr>
              <a:cxnSpLocks noChangeShapeType="1"/>
            </p:cNvCxnSpPr>
            <p:nvPr/>
          </p:nvCxnSpPr>
          <p:spPr bwMode="auto">
            <a:xfrm rot="10800000" flipV="1">
              <a:off x="32289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7" name="Straight Connector 319"/>
            <p:cNvCxnSpPr>
              <a:cxnSpLocks noChangeShapeType="1"/>
            </p:cNvCxnSpPr>
            <p:nvPr/>
          </p:nvCxnSpPr>
          <p:spPr bwMode="auto">
            <a:xfrm rot="10800000" flipV="1">
              <a:off x="3321050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8" name="Straight Connector 320"/>
            <p:cNvCxnSpPr>
              <a:cxnSpLocks noChangeShapeType="1"/>
            </p:cNvCxnSpPr>
            <p:nvPr/>
          </p:nvCxnSpPr>
          <p:spPr bwMode="auto">
            <a:xfrm rot="10800000" flipV="1">
              <a:off x="3411538" y="7545388"/>
              <a:ext cx="184150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9" name="Straight Connector 321"/>
            <p:cNvCxnSpPr>
              <a:cxnSpLocks noChangeShapeType="1"/>
            </p:cNvCxnSpPr>
            <p:nvPr/>
          </p:nvCxnSpPr>
          <p:spPr bwMode="auto">
            <a:xfrm rot="10800000" flipV="1">
              <a:off x="350361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0" name="Straight Connector 322"/>
            <p:cNvCxnSpPr>
              <a:cxnSpLocks noChangeShapeType="1"/>
            </p:cNvCxnSpPr>
            <p:nvPr/>
          </p:nvCxnSpPr>
          <p:spPr bwMode="auto">
            <a:xfrm rot="10800000" flipV="1">
              <a:off x="3595688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1" name="Straight Connector 324"/>
            <p:cNvCxnSpPr>
              <a:cxnSpLocks noChangeShapeType="1"/>
            </p:cNvCxnSpPr>
            <p:nvPr/>
          </p:nvCxnSpPr>
          <p:spPr bwMode="auto">
            <a:xfrm rot="10800000" flipV="1">
              <a:off x="37068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2" name="Straight Connector 325"/>
            <p:cNvCxnSpPr>
              <a:cxnSpLocks noChangeShapeType="1"/>
            </p:cNvCxnSpPr>
            <p:nvPr/>
          </p:nvCxnSpPr>
          <p:spPr bwMode="auto">
            <a:xfrm rot="10800000" flipV="1">
              <a:off x="37988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3" name="Straight Connector 326"/>
            <p:cNvCxnSpPr>
              <a:cxnSpLocks noChangeShapeType="1"/>
            </p:cNvCxnSpPr>
            <p:nvPr/>
          </p:nvCxnSpPr>
          <p:spPr bwMode="auto">
            <a:xfrm rot="10800000" flipV="1">
              <a:off x="388937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" name="Straight Connector 327"/>
            <p:cNvCxnSpPr>
              <a:cxnSpLocks noChangeShapeType="1"/>
            </p:cNvCxnSpPr>
            <p:nvPr/>
          </p:nvCxnSpPr>
          <p:spPr bwMode="auto">
            <a:xfrm rot="10800000" flipV="1">
              <a:off x="39814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5" name="Straight Connector 328"/>
            <p:cNvCxnSpPr>
              <a:cxnSpLocks noChangeShapeType="1"/>
            </p:cNvCxnSpPr>
            <p:nvPr/>
          </p:nvCxnSpPr>
          <p:spPr bwMode="auto">
            <a:xfrm rot="10800000" flipV="1">
              <a:off x="4071938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6" name="Straight Connector 329"/>
            <p:cNvCxnSpPr>
              <a:cxnSpLocks noChangeShapeType="1"/>
            </p:cNvCxnSpPr>
            <p:nvPr/>
          </p:nvCxnSpPr>
          <p:spPr bwMode="auto">
            <a:xfrm rot="10800000" flipV="1">
              <a:off x="41640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7" name="Straight Connector 330"/>
            <p:cNvCxnSpPr>
              <a:cxnSpLocks noChangeShapeType="1"/>
            </p:cNvCxnSpPr>
            <p:nvPr/>
          </p:nvCxnSpPr>
          <p:spPr bwMode="auto">
            <a:xfrm rot="10800000" flipV="1">
              <a:off x="42560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8" name="Straight Connector 331"/>
            <p:cNvCxnSpPr>
              <a:cxnSpLocks noChangeShapeType="1"/>
            </p:cNvCxnSpPr>
            <p:nvPr/>
          </p:nvCxnSpPr>
          <p:spPr bwMode="auto">
            <a:xfrm rot="10800000" flipV="1">
              <a:off x="434657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9" name="Straight Connector 332"/>
            <p:cNvCxnSpPr>
              <a:cxnSpLocks noChangeShapeType="1"/>
            </p:cNvCxnSpPr>
            <p:nvPr/>
          </p:nvCxnSpPr>
          <p:spPr bwMode="auto">
            <a:xfrm rot="10800000" flipV="1">
              <a:off x="44386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0" name="Straight Connector 333"/>
            <p:cNvCxnSpPr>
              <a:cxnSpLocks noChangeShapeType="1"/>
            </p:cNvCxnSpPr>
            <p:nvPr/>
          </p:nvCxnSpPr>
          <p:spPr bwMode="auto">
            <a:xfrm rot="10800000" flipV="1">
              <a:off x="4529138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1" name="Straight Connector 334"/>
            <p:cNvCxnSpPr>
              <a:cxnSpLocks noChangeShapeType="1"/>
            </p:cNvCxnSpPr>
            <p:nvPr/>
          </p:nvCxnSpPr>
          <p:spPr bwMode="auto">
            <a:xfrm rot="10800000" flipV="1">
              <a:off x="46212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2" name="Straight Connector 335"/>
            <p:cNvCxnSpPr>
              <a:cxnSpLocks noChangeShapeType="1"/>
            </p:cNvCxnSpPr>
            <p:nvPr/>
          </p:nvCxnSpPr>
          <p:spPr bwMode="auto">
            <a:xfrm rot="10800000" flipV="1">
              <a:off x="47132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3" name="Straight Connector 336"/>
            <p:cNvCxnSpPr>
              <a:cxnSpLocks noChangeShapeType="1"/>
            </p:cNvCxnSpPr>
            <p:nvPr/>
          </p:nvCxnSpPr>
          <p:spPr bwMode="auto">
            <a:xfrm rot="10800000" flipV="1">
              <a:off x="480377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4" name="Straight Connector 337"/>
            <p:cNvCxnSpPr>
              <a:cxnSpLocks noChangeShapeType="1"/>
            </p:cNvCxnSpPr>
            <p:nvPr/>
          </p:nvCxnSpPr>
          <p:spPr bwMode="auto">
            <a:xfrm rot="10800000" flipV="1">
              <a:off x="48958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5" name="Straight Connector 338"/>
            <p:cNvCxnSpPr>
              <a:cxnSpLocks noChangeShapeType="1"/>
            </p:cNvCxnSpPr>
            <p:nvPr/>
          </p:nvCxnSpPr>
          <p:spPr bwMode="auto">
            <a:xfrm rot="10800000" flipV="1">
              <a:off x="4986338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6" name="Straight Connector 339"/>
            <p:cNvCxnSpPr>
              <a:cxnSpLocks noChangeShapeType="1"/>
            </p:cNvCxnSpPr>
            <p:nvPr/>
          </p:nvCxnSpPr>
          <p:spPr bwMode="auto">
            <a:xfrm rot="10800000" flipV="1">
              <a:off x="50784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7" name="Straight Connector 340"/>
            <p:cNvCxnSpPr>
              <a:cxnSpLocks noChangeShapeType="1"/>
            </p:cNvCxnSpPr>
            <p:nvPr/>
          </p:nvCxnSpPr>
          <p:spPr bwMode="auto">
            <a:xfrm rot="10800000" flipV="1">
              <a:off x="51704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8" name="Straight Connector 341"/>
            <p:cNvCxnSpPr>
              <a:cxnSpLocks noChangeShapeType="1"/>
            </p:cNvCxnSpPr>
            <p:nvPr/>
          </p:nvCxnSpPr>
          <p:spPr bwMode="auto">
            <a:xfrm rot="10800000" flipV="1">
              <a:off x="526097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9" name="Straight Connector 342"/>
            <p:cNvCxnSpPr>
              <a:cxnSpLocks noChangeShapeType="1"/>
            </p:cNvCxnSpPr>
            <p:nvPr/>
          </p:nvCxnSpPr>
          <p:spPr bwMode="auto">
            <a:xfrm rot="10800000" flipV="1">
              <a:off x="53530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0" name="Straight Connector 343"/>
            <p:cNvCxnSpPr>
              <a:cxnSpLocks noChangeShapeType="1"/>
            </p:cNvCxnSpPr>
            <p:nvPr/>
          </p:nvCxnSpPr>
          <p:spPr bwMode="auto">
            <a:xfrm rot="10800000" flipV="1">
              <a:off x="5443538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1" name="Straight Connector 344"/>
            <p:cNvCxnSpPr>
              <a:cxnSpLocks noChangeShapeType="1"/>
            </p:cNvCxnSpPr>
            <p:nvPr/>
          </p:nvCxnSpPr>
          <p:spPr bwMode="auto">
            <a:xfrm rot="10800000" flipV="1">
              <a:off x="55356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2" name="Straight Connector 345"/>
            <p:cNvCxnSpPr>
              <a:cxnSpLocks noChangeShapeType="1"/>
            </p:cNvCxnSpPr>
            <p:nvPr/>
          </p:nvCxnSpPr>
          <p:spPr bwMode="auto">
            <a:xfrm rot="10800000" flipV="1">
              <a:off x="56276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3" name="Straight Connector 346"/>
            <p:cNvCxnSpPr>
              <a:cxnSpLocks noChangeShapeType="1"/>
            </p:cNvCxnSpPr>
            <p:nvPr/>
          </p:nvCxnSpPr>
          <p:spPr bwMode="auto">
            <a:xfrm rot="10800000" flipV="1">
              <a:off x="571817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4" name="Straight Connector 347"/>
            <p:cNvCxnSpPr>
              <a:cxnSpLocks noChangeShapeType="1"/>
            </p:cNvCxnSpPr>
            <p:nvPr/>
          </p:nvCxnSpPr>
          <p:spPr bwMode="auto">
            <a:xfrm rot="10800000" flipV="1">
              <a:off x="58102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5" name="Straight Connector 348"/>
            <p:cNvCxnSpPr>
              <a:cxnSpLocks noChangeShapeType="1"/>
            </p:cNvCxnSpPr>
            <p:nvPr/>
          </p:nvCxnSpPr>
          <p:spPr bwMode="auto">
            <a:xfrm rot="10800000" flipV="1">
              <a:off x="5900738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6" name="Straight Connector 349"/>
            <p:cNvCxnSpPr>
              <a:cxnSpLocks noChangeShapeType="1"/>
            </p:cNvCxnSpPr>
            <p:nvPr/>
          </p:nvCxnSpPr>
          <p:spPr bwMode="auto">
            <a:xfrm rot="10800000" flipV="1">
              <a:off x="59928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7" name="Straight Connector 350"/>
            <p:cNvCxnSpPr>
              <a:cxnSpLocks noChangeShapeType="1"/>
            </p:cNvCxnSpPr>
            <p:nvPr/>
          </p:nvCxnSpPr>
          <p:spPr bwMode="auto">
            <a:xfrm rot="10800000" flipV="1">
              <a:off x="60848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8" name="Straight Connector 351"/>
            <p:cNvCxnSpPr>
              <a:cxnSpLocks noChangeShapeType="1"/>
            </p:cNvCxnSpPr>
            <p:nvPr/>
          </p:nvCxnSpPr>
          <p:spPr bwMode="auto">
            <a:xfrm rot="10800000" flipV="1">
              <a:off x="6175375" y="7545388"/>
              <a:ext cx="182563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9" name="Straight Connector 352"/>
            <p:cNvCxnSpPr>
              <a:cxnSpLocks noChangeShapeType="1"/>
            </p:cNvCxnSpPr>
            <p:nvPr/>
          </p:nvCxnSpPr>
          <p:spPr bwMode="auto">
            <a:xfrm rot="10800000" flipV="1">
              <a:off x="6265863" y="7545388"/>
              <a:ext cx="182562" cy="1825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0" name="Straight Connector 357"/>
            <p:cNvCxnSpPr>
              <a:cxnSpLocks noChangeShapeType="1"/>
            </p:cNvCxnSpPr>
            <p:nvPr/>
          </p:nvCxnSpPr>
          <p:spPr bwMode="auto">
            <a:xfrm rot="10800000" flipV="1">
              <a:off x="65468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1" name="Straight Connector 358"/>
            <p:cNvCxnSpPr>
              <a:cxnSpLocks noChangeShapeType="1"/>
            </p:cNvCxnSpPr>
            <p:nvPr/>
          </p:nvCxnSpPr>
          <p:spPr bwMode="auto">
            <a:xfrm rot="10800000" flipV="1">
              <a:off x="663892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2" name="Straight Connector 359"/>
            <p:cNvCxnSpPr>
              <a:cxnSpLocks noChangeShapeType="1"/>
            </p:cNvCxnSpPr>
            <p:nvPr/>
          </p:nvCxnSpPr>
          <p:spPr bwMode="auto">
            <a:xfrm rot="10800000" flipV="1">
              <a:off x="67294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3" name="Straight Connector 360"/>
            <p:cNvCxnSpPr>
              <a:cxnSpLocks noChangeShapeType="1"/>
            </p:cNvCxnSpPr>
            <p:nvPr/>
          </p:nvCxnSpPr>
          <p:spPr bwMode="auto">
            <a:xfrm rot="10800000" flipV="1">
              <a:off x="68214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4" name="Straight Connector 361"/>
            <p:cNvCxnSpPr>
              <a:cxnSpLocks noChangeShapeType="1"/>
            </p:cNvCxnSpPr>
            <p:nvPr/>
          </p:nvCxnSpPr>
          <p:spPr bwMode="auto">
            <a:xfrm rot="10800000" flipV="1">
              <a:off x="6911975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5" name="Straight Connector 362"/>
            <p:cNvCxnSpPr>
              <a:cxnSpLocks noChangeShapeType="1"/>
            </p:cNvCxnSpPr>
            <p:nvPr/>
          </p:nvCxnSpPr>
          <p:spPr bwMode="auto">
            <a:xfrm rot="10800000" flipV="1">
              <a:off x="70040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6" name="Straight Connector 363"/>
            <p:cNvCxnSpPr>
              <a:cxnSpLocks noChangeShapeType="1"/>
            </p:cNvCxnSpPr>
            <p:nvPr/>
          </p:nvCxnSpPr>
          <p:spPr bwMode="auto">
            <a:xfrm rot="10800000" flipV="1">
              <a:off x="709612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7" name="Straight Connector 364"/>
            <p:cNvCxnSpPr>
              <a:cxnSpLocks noChangeShapeType="1"/>
            </p:cNvCxnSpPr>
            <p:nvPr/>
          </p:nvCxnSpPr>
          <p:spPr bwMode="auto">
            <a:xfrm rot="10800000" flipV="1">
              <a:off x="71866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8" name="Straight Connector 365"/>
            <p:cNvCxnSpPr>
              <a:cxnSpLocks noChangeShapeType="1"/>
            </p:cNvCxnSpPr>
            <p:nvPr/>
          </p:nvCxnSpPr>
          <p:spPr bwMode="auto">
            <a:xfrm rot="10800000" flipV="1">
              <a:off x="72786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99" name="Straight Connector 366"/>
            <p:cNvCxnSpPr>
              <a:cxnSpLocks noChangeShapeType="1"/>
            </p:cNvCxnSpPr>
            <p:nvPr/>
          </p:nvCxnSpPr>
          <p:spPr bwMode="auto">
            <a:xfrm rot="10800000" flipV="1">
              <a:off x="7369175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0" name="Straight Connector 367"/>
            <p:cNvCxnSpPr>
              <a:cxnSpLocks noChangeShapeType="1"/>
            </p:cNvCxnSpPr>
            <p:nvPr/>
          </p:nvCxnSpPr>
          <p:spPr bwMode="auto">
            <a:xfrm rot="10800000" flipV="1">
              <a:off x="74612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1" name="Straight Connector 368"/>
            <p:cNvCxnSpPr>
              <a:cxnSpLocks noChangeShapeType="1"/>
            </p:cNvCxnSpPr>
            <p:nvPr/>
          </p:nvCxnSpPr>
          <p:spPr bwMode="auto">
            <a:xfrm rot="10800000" flipV="1">
              <a:off x="755332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2" name="Straight Connector 369"/>
            <p:cNvCxnSpPr>
              <a:cxnSpLocks noChangeShapeType="1"/>
            </p:cNvCxnSpPr>
            <p:nvPr/>
          </p:nvCxnSpPr>
          <p:spPr bwMode="auto">
            <a:xfrm rot="10800000" flipV="1">
              <a:off x="76438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3" name="Straight Connector 370"/>
            <p:cNvCxnSpPr>
              <a:cxnSpLocks noChangeShapeType="1"/>
            </p:cNvCxnSpPr>
            <p:nvPr/>
          </p:nvCxnSpPr>
          <p:spPr bwMode="auto">
            <a:xfrm rot="10800000" flipV="1">
              <a:off x="77358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4" name="Straight Connector 371"/>
            <p:cNvCxnSpPr>
              <a:cxnSpLocks noChangeShapeType="1"/>
            </p:cNvCxnSpPr>
            <p:nvPr/>
          </p:nvCxnSpPr>
          <p:spPr bwMode="auto">
            <a:xfrm rot="10800000" flipV="1">
              <a:off x="7826375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5" name="Straight Connector 372"/>
            <p:cNvCxnSpPr>
              <a:cxnSpLocks noChangeShapeType="1"/>
            </p:cNvCxnSpPr>
            <p:nvPr/>
          </p:nvCxnSpPr>
          <p:spPr bwMode="auto">
            <a:xfrm rot="10800000" flipV="1">
              <a:off x="79184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6" name="Straight Connector 373"/>
            <p:cNvCxnSpPr>
              <a:cxnSpLocks noChangeShapeType="1"/>
            </p:cNvCxnSpPr>
            <p:nvPr/>
          </p:nvCxnSpPr>
          <p:spPr bwMode="auto">
            <a:xfrm rot="10800000" flipV="1">
              <a:off x="8010525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7" name="Straight Connector 374"/>
            <p:cNvCxnSpPr>
              <a:cxnSpLocks noChangeShapeType="1"/>
            </p:cNvCxnSpPr>
            <p:nvPr/>
          </p:nvCxnSpPr>
          <p:spPr bwMode="auto">
            <a:xfrm rot="10800000" flipV="1">
              <a:off x="8101013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8" name="Straight Connector 375"/>
            <p:cNvCxnSpPr>
              <a:cxnSpLocks noChangeShapeType="1"/>
            </p:cNvCxnSpPr>
            <p:nvPr/>
          </p:nvCxnSpPr>
          <p:spPr bwMode="auto">
            <a:xfrm rot="10800000" flipV="1">
              <a:off x="8193088" y="7543800"/>
              <a:ext cx="182562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9" name="Straight Connector 376"/>
            <p:cNvCxnSpPr>
              <a:cxnSpLocks noChangeShapeType="1"/>
            </p:cNvCxnSpPr>
            <p:nvPr/>
          </p:nvCxnSpPr>
          <p:spPr bwMode="auto">
            <a:xfrm rot="10800000" flipV="1">
              <a:off x="8283575" y="7543800"/>
              <a:ext cx="184150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0" name="Straight Connector 377"/>
            <p:cNvCxnSpPr>
              <a:cxnSpLocks noChangeShapeType="1"/>
            </p:cNvCxnSpPr>
            <p:nvPr/>
          </p:nvCxnSpPr>
          <p:spPr bwMode="auto">
            <a:xfrm rot="10800000" flipV="1">
              <a:off x="8375650" y="7543800"/>
              <a:ext cx="182563" cy="18256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1" name="Straight Connector 210"/>
            <p:cNvCxnSpPr/>
            <p:nvPr/>
          </p:nvCxnSpPr>
          <p:spPr>
            <a:xfrm rot="10800000">
              <a:off x="6596063" y="7543800"/>
              <a:ext cx="2032000" cy="158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2" name="Rectangle 98"/>
            <p:cNvSpPr>
              <a:spLocks noChangeArrowheads="1"/>
            </p:cNvSpPr>
            <p:nvPr/>
          </p:nvSpPr>
          <p:spPr bwMode="auto">
            <a:xfrm>
              <a:off x="6464300" y="7726363"/>
              <a:ext cx="23320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006E99">
                  <a:alpha val="74997"/>
                </a:srgbClr>
              </a:prst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cap="all" dirty="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</a:rPr>
                <a:t>Physical machine 2</a:t>
              </a:r>
            </a:p>
          </p:txBody>
        </p:sp>
        <p:cxnSp>
          <p:nvCxnSpPr>
            <p:cNvPr id="213" name="Straight Connector 212"/>
            <p:cNvCxnSpPr>
              <a:stCxn id="123" idx="1"/>
              <a:endCxn id="86" idx="3"/>
            </p:cNvCxnSpPr>
            <p:nvPr/>
          </p:nvCxnSpPr>
          <p:spPr>
            <a:xfrm rot="10800000" flipV="1">
              <a:off x="3748088" y="7126288"/>
              <a:ext cx="3016250" cy="793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4" name="Rectangle 98"/>
            <p:cNvSpPr>
              <a:spLocks noChangeArrowheads="1"/>
            </p:cNvSpPr>
            <p:nvPr/>
          </p:nvSpPr>
          <p:spPr bwMode="auto">
            <a:xfrm rot="5400000">
              <a:off x="7970044" y="3075781"/>
              <a:ext cx="1665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006E99">
                  <a:alpha val="74997"/>
                </a:srgbClr>
              </a:prst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cap="all" dirty="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</a:rPr>
                <a:t>User owned</a:t>
              </a:r>
            </a:p>
          </p:txBody>
        </p:sp>
        <p:sp>
          <p:nvSpPr>
            <p:cNvPr id="215" name="Rectangle 98"/>
            <p:cNvSpPr>
              <a:spLocks noChangeArrowheads="1"/>
            </p:cNvSpPr>
            <p:nvPr/>
          </p:nvSpPr>
          <p:spPr bwMode="auto">
            <a:xfrm rot="5400000">
              <a:off x="7889081" y="6668294"/>
              <a:ext cx="182721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prstShdw prst="shdw17" dist="17961" dir="2700000">
                <a:srgbClr val="006E99">
                  <a:alpha val="74997"/>
                </a:srgbClr>
              </a:prstShdw>
            </a:effectLst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1200" cap="all" dirty="0">
                  <a:solidFill>
                    <a:srgbClr val="000000"/>
                  </a:solidFill>
                  <a:latin typeface="Helvetica" charset="0"/>
                  <a:ea typeface="Helvetica" charset="0"/>
                  <a:cs typeface="Helvetica" charset="0"/>
                </a:rPr>
                <a:t>third-party cloud</a:t>
              </a:r>
            </a:p>
          </p:txBody>
        </p:sp>
        <p:cxnSp>
          <p:nvCxnSpPr>
            <p:cNvPr id="216" name="Straight Connector 215"/>
            <p:cNvCxnSpPr/>
            <p:nvPr/>
          </p:nvCxnSpPr>
          <p:spPr>
            <a:xfrm rot="16200000" flipH="1">
              <a:off x="7922419" y="1721644"/>
              <a:ext cx="1739900" cy="793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arrow" w="lg" len="sm"/>
              <a:tailEnd type="none" w="lg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7872413" y="4737100"/>
              <a:ext cx="1849438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lg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8678863" y="7780338"/>
              <a:ext cx="234950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lg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5400000" flipH="1" flipV="1">
              <a:off x="8678863" y="5867400"/>
              <a:ext cx="234950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 w="lg" len="sm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0800000" flipV="1">
              <a:off x="8705850" y="5726113"/>
              <a:ext cx="180975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0800000" flipV="1">
              <a:off x="8705850" y="7920038"/>
              <a:ext cx="180975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10800000" flipV="1">
              <a:off x="8689975" y="806450"/>
              <a:ext cx="179388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84"/>
            <p:cNvCxnSpPr>
              <a:cxnSpLocks noChangeShapeType="1"/>
            </p:cNvCxnSpPr>
            <p:nvPr/>
          </p:nvCxnSpPr>
          <p:spPr bwMode="auto">
            <a:xfrm rot="10800000">
              <a:off x="531813" y="5724525"/>
              <a:ext cx="5961062" cy="158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4" name="Straight Connector 387"/>
            <p:cNvCxnSpPr/>
            <p:nvPr/>
          </p:nvCxnSpPr>
          <p:spPr>
            <a:xfrm rot="10800000">
              <a:off x="6586538" y="5724525"/>
              <a:ext cx="2032000" cy="1588"/>
            </a:xfrm>
            <a:prstGeom prst="line">
              <a:avLst/>
            </a:prstGeom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0063638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grpSp>
        <p:nvGrpSpPr>
          <p:cNvPr id="117" name="Group 116"/>
          <p:cNvGrpSpPr/>
          <p:nvPr/>
        </p:nvGrpSpPr>
        <p:grpSpPr>
          <a:xfrm>
            <a:off x="252413" y="2062163"/>
            <a:ext cx="8696325" cy="3457575"/>
            <a:chOff x="252413" y="2062163"/>
            <a:chExt cx="8696325" cy="3457575"/>
          </a:xfrm>
        </p:grpSpPr>
        <p:sp>
          <p:nvSpPr>
            <p:cNvPr id="118" name="Rectangle 117"/>
            <p:cNvSpPr>
              <a:spLocks noChangeArrowheads="1"/>
            </p:cNvSpPr>
            <p:nvPr/>
          </p:nvSpPr>
          <p:spPr bwMode="auto">
            <a:xfrm>
              <a:off x="6621463" y="2062163"/>
              <a:ext cx="2327275" cy="3457575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3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19" name="Rectangle 118"/>
            <p:cNvSpPr>
              <a:spLocks noChangeArrowheads="1"/>
            </p:cNvSpPr>
            <p:nvPr/>
          </p:nvSpPr>
          <p:spPr bwMode="auto">
            <a:xfrm>
              <a:off x="2641600" y="2062163"/>
              <a:ext cx="3894138" cy="3457575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2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20" name="Rectangle 210"/>
            <p:cNvSpPr>
              <a:spLocks noChangeArrowheads="1"/>
            </p:cNvSpPr>
            <p:nvPr/>
          </p:nvSpPr>
          <p:spPr bwMode="auto">
            <a:xfrm>
              <a:off x="2743200" y="3541713"/>
              <a:ext cx="3690938" cy="185102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>
                <a:defRPr/>
              </a:pPr>
              <a:r>
                <a:rPr lang="en-US" sz="1400">
                  <a:latin typeface="Helvetica" charset="0"/>
                  <a:ea typeface="Helvetica" charset="0"/>
                  <a:cs typeface="Helvetica" charset="0"/>
                </a:rPr>
                <a:t>Dom 0</a:t>
              </a:r>
            </a:p>
          </p:txBody>
        </p:sp>
        <p:sp>
          <p:nvSpPr>
            <p:cNvPr id="121" name="Rectangle 120"/>
            <p:cNvSpPr>
              <a:spLocks noChangeArrowheads="1"/>
            </p:cNvSpPr>
            <p:nvPr/>
          </p:nvSpPr>
          <p:spPr bwMode="auto">
            <a:xfrm>
              <a:off x="252413" y="2062163"/>
              <a:ext cx="2300287" cy="3457575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1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22" name="Rectangle 121"/>
            <p:cNvSpPr>
              <a:spLocks noChangeArrowheads="1"/>
            </p:cNvSpPr>
            <p:nvPr/>
          </p:nvSpPr>
          <p:spPr bwMode="auto">
            <a:xfrm>
              <a:off x="795338" y="2443163"/>
              <a:ext cx="1674812" cy="1003300"/>
            </a:xfrm>
            <a:prstGeom prst="rect">
              <a:avLst/>
            </a:prstGeom>
            <a:solidFill>
              <a:srgbClr val="A6A6A6"/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23" name="Rectangle 122"/>
            <p:cNvSpPr>
              <a:spLocks noChangeArrowheads="1"/>
            </p:cNvSpPr>
            <p:nvPr/>
          </p:nvSpPr>
          <p:spPr bwMode="auto">
            <a:xfrm>
              <a:off x="1590675" y="2443163"/>
              <a:ext cx="8794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124" name="Rectangle 123"/>
            <p:cNvSpPr>
              <a:spLocks noChangeArrowheads="1"/>
            </p:cNvSpPr>
            <p:nvPr/>
          </p:nvSpPr>
          <p:spPr bwMode="auto">
            <a:xfrm>
              <a:off x="1677988" y="3008313"/>
              <a:ext cx="669925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125" name="Rectangle 124"/>
            <p:cNvSpPr>
              <a:spLocks noChangeArrowheads="1"/>
            </p:cNvSpPr>
            <p:nvPr/>
          </p:nvSpPr>
          <p:spPr bwMode="auto">
            <a:xfrm>
              <a:off x="339725" y="3527425"/>
              <a:ext cx="2130425" cy="186531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chemeClr val="bg1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0</a:t>
              </a:r>
            </a:p>
          </p:txBody>
        </p:sp>
        <p:sp>
          <p:nvSpPr>
            <p:cNvPr id="126" name="Rectangle 125"/>
            <p:cNvSpPr>
              <a:spLocks noChangeArrowheads="1"/>
            </p:cNvSpPr>
            <p:nvPr/>
          </p:nvSpPr>
          <p:spPr bwMode="auto">
            <a:xfrm>
              <a:off x="1677988" y="3700463"/>
              <a:ext cx="669925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127" name="Rectangle 126"/>
            <p:cNvSpPr>
              <a:spLocks noChangeArrowheads="1"/>
            </p:cNvSpPr>
            <p:nvPr/>
          </p:nvSpPr>
          <p:spPr bwMode="auto">
            <a:xfrm>
              <a:off x="700088" y="3700463"/>
              <a:ext cx="914400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128" name="Straight Connector 127"/>
            <p:cNvCxnSpPr/>
            <p:nvPr/>
          </p:nvCxnSpPr>
          <p:spPr>
            <a:xfrm flipV="1">
              <a:off x="966788" y="4421188"/>
              <a:ext cx="118427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>
              <a:off x="946150" y="4237038"/>
              <a:ext cx="373063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>
              <a:off x="1827212" y="4237038"/>
              <a:ext cx="37306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Rectangle 130"/>
            <p:cNvSpPr>
              <a:spLocks noChangeArrowheads="1"/>
            </p:cNvSpPr>
            <p:nvPr/>
          </p:nvSpPr>
          <p:spPr bwMode="auto">
            <a:xfrm>
              <a:off x="966788" y="4411663"/>
              <a:ext cx="11842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</a:p>
          </p:txBody>
        </p:sp>
        <p:sp>
          <p:nvSpPr>
            <p:cNvPr id="132" name="Rectangle 131"/>
            <p:cNvSpPr>
              <a:spLocks noChangeArrowheads="1"/>
            </p:cNvSpPr>
            <p:nvPr/>
          </p:nvSpPr>
          <p:spPr bwMode="auto">
            <a:xfrm>
              <a:off x="3490913" y="4219575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133" name="Straight Connector 132"/>
            <p:cNvCxnSpPr/>
            <p:nvPr/>
          </p:nvCxnSpPr>
          <p:spPr>
            <a:xfrm flipV="1">
              <a:off x="3802063" y="3833813"/>
              <a:ext cx="1676400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>
              <a:off x="3803651" y="4032250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Rectangle 134"/>
            <p:cNvSpPr>
              <a:spLocks noChangeArrowheads="1"/>
            </p:cNvSpPr>
            <p:nvPr/>
          </p:nvSpPr>
          <p:spPr bwMode="auto">
            <a:xfrm>
              <a:off x="4048125" y="3482975"/>
              <a:ext cx="11842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vSwitch</a:t>
              </a:r>
            </a:p>
          </p:txBody>
        </p:sp>
        <p:sp>
          <p:nvSpPr>
            <p:cNvPr id="136" name="Rectangle 135"/>
            <p:cNvSpPr>
              <a:spLocks noChangeArrowheads="1"/>
            </p:cNvSpPr>
            <p:nvPr/>
          </p:nvSpPr>
          <p:spPr bwMode="auto">
            <a:xfrm>
              <a:off x="4849813" y="4219575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>
            <a:xfrm rot="5400000">
              <a:off x="5097463" y="4032250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>
              <a:stCxn id="124" idx="2"/>
              <a:endCxn id="126" idx="0"/>
            </p:cNvCxnSpPr>
            <p:nvPr/>
          </p:nvCxnSpPr>
          <p:spPr>
            <a:xfrm rot="5400000">
              <a:off x="1843087" y="3529013"/>
              <a:ext cx="34131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hape 124"/>
            <p:cNvCxnSpPr>
              <a:cxnSpLocks noChangeShapeType="1"/>
              <a:stCxn id="127" idx="1"/>
              <a:endCxn id="152" idx="1"/>
            </p:cNvCxnSpPr>
            <p:nvPr/>
          </p:nvCxnSpPr>
          <p:spPr bwMode="auto">
            <a:xfrm rot="10800000" flipH="1" flipV="1">
              <a:off x="700088" y="3876675"/>
              <a:ext cx="3409950" cy="1146175"/>
            </a:xfrm>
            <a:prstGeom prst="bentConnector3">
              <a:avLst>
                <a:gd name="adj1" fmla="val -4718"/>
              </a:avLst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40" name="Rectangle 139"/>
            <p:cNvSpPr>
              <a:spLocks noChangeArrowheads="1"/>
            </p:cNvSpPr>
            <p:nvPr/>
          </p:nvSpPr>
          <p:spPr bwMode="auto">
            <a:xfrm>
              <a:off x="446088" y="4751388"/>
              <a:ext cx="1025525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Outgoing Interface</a:t>
              </a:r>
            </a:p>
          </p:txBody>
        </p:sp>
        <p:sp>
          <p:nvSpPr>
            <p:cNvPr id="141" name="Rectangle 140"/>
            <p:cNvSpPr>
              <a:spLocks noChangeArrowheads="1"/>
            </p:cNvSpPr>
            <p:nvPr/>
          </p:nvSpPr>
          <p:spPr bwMode="auto">
            <a:xfrm>
              <a:off x="7151688" y="2446338"/>
              <a:ext cx="1673225" cy="985837"/>
            </a:xfrm>
            <a:prstGeom prst="rect">
              <a:avLst/>
            </a:prstGeom>
            <a:solidFill>
              <a:srgbClr val="A6A6A6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42" name="Rectangle 141"/>
            <p:cNvSpPr>
              <a:spLocks noChangeArrowheads="1"/>
            </p:cNvSpPr>
            <p:nvPr/>
          </p:nvSpPr>
          <p:spPr bwMode="auto">
            <a:xfrm>
              <a:off x="7945438" y="2439988"/>
              <a:ext cx="8794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143" name="Rectangle 142"/>
            <p:cNvSpPr>
              <a:spLocks noChangeArrowheads="1"/>
            </p:cNvSpPr>
            <p:nvPr/>
          </p:nvSpPr>
          <p:spPr bwMode="auto">
            <a:xfrm>
              <a:off x="8059738" y="2995613"/>
              <a:ext cx="668337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144" name="Rectangle 143"/>
            <p:cNvSpPr>
              <a:spLocks noChangeArrowheads="1"/>
            </p:cNvSpPr>
            <p:nvPr/>
          </p:nvSpPr>
          <p:spPr bwMode="auto">
            <a:xfrm>
              <a:off x="6716713" y="3527425"/>
              <a:ext cx="2125662" cy="186531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0</a:t>
              </a:r>
            </a:p>
          </p:txBody>
        </p:sp>
        <p:sp>
          <p:nvSpPr>
            <p:cNvPr id="145" name="Rectangle 144"/>
            <p:cNvSpPr>
              <a:spLocks noChangeArrowheads="1"/>
            </p:cNvSpPr>
            <p:nvPr/>
          </p:nvSpPr>
          <p:spPr bwMode="auto">
            <a:xfrm>
              <a:off x="8059738" y="3700463"/>
              <a:ext cx="668337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146" name="Rectangle 145"/>
            <p:cNvSpPr>
              <a:spLocks noChangeArrowheads="1"/>
            </p:cNvSpPr>
            <p:nvPr/>
          </p:nvSpPr>
          <p:spPr bwMode="auto">
            <a:xfrm>
              <a:off x="7080250" y="3700463"/>
              <a:ext cx="914400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147" name="Straight Connector 146"/>
            <p:cNvCxnSpPr/>
            <p:nvPr/>
          </p:nvCxnSpPr>
          <p:spPr>
            <a:xfrm flipV="1">
              <a:off x="7348538" y="4410075"/>
              <a:ext cx="1182687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/>
            <p:cNvCxnSpPr/>
            <p:nvPr/>
          </p:nvCxnSpPr>
          <p:spPr>
            <a:xfrm rot="5400000">
              <a:off x="7326312" y="4237038"/>
              <a:ext cx="37306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 rot="5400000">
              <a:off x="8207375" y="4237038"/>
              <a:ext cx="373063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Rectangle 149"/>
            <p:cNvSpPr>
              <a:spLocks noChangeArrowheads="1"/>
            </p:cNvSpPr>
            <p:nvPr/>
          </p:nvSpPr>
          <p:spPr bwMode="auto">
            <a:xfrm>
              <a:off x="7348538" y="4397375"/>
              <a:ext cx="1182687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</a:p>
          </p:txBody>
        </p:sp>
        <p:cxnSp>
          <p:nvCxnSpPr>
            <p:cNvPr id="151" name="Straight Connector 136"/>
            <p:cNvCxnSpPr>
              <a:cxnSpLocks noChangeShapeType="1"/>
              <a:stCxn id="143" idx="2"/>
              <a:endCxn id="145" idx="0"/>
            </p:cNvCxnSpPr>
            <p:nvPr/>
          </p:nvCxnSpPr>
          <p:spPr bwMode="auto">
            <a:xfrm>
              <a:off x="8394700" y="3346450"/>
              <a:ext cx="0" cy="3540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2" name="Rectangle 151"/>
            <p:cNvSpPr>
              <a:spLocks noChangeArrowheads="1"/>
            </p:cNvSpPr>
            <p:nvPr/>
          </p:nvSpPr>
          <p:spPr bwMode="auto">
            <a:xfrm>
              <a:off x="4110038" y="4749800"/>
              <a:ext cx="1019175" cy="5445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Outgoing Interface</a:t>
              </a:r>
            </a:p>
          </p:txBody>
        </p:sp>
        <p:cxnSp>
          <p:nvCxnSpPr>
            <p:cNvPr id="153" name="Shape 124"/>
            <p:cNvCxnSpPr>
              <a:cxnSpLocks noChangeShapeType="1"/>
              <a:stCxn id="152" idx="3"/>
              <a:endCxn id="146" idx="1"/>
            </p:cNvCxnSpPr>
            <p:nvPr/>
          </p:nvCxnSpPr>
          <p:spPr bwMode="auto">
            <a:xfrm flipV="1">
              <a:off x="5129213" y="3876675"/>
              <a:ext cx="1951037" cy="1146175"/>
            </a:xfrm>
            <a:prstGeom prst="bentConnector3">
              <a:avLst>
                <a:gd name="adj1" fmla="val 95986"/>
              </a:avLst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4" name="Rectangle 153"/>
            <p:cNvSpPr>
              <a:spLocks noChangeArrowheads="1"/>
            </p:cNvSpPr>
            <p:nvPr/>
          </p:nvSpPr>
          <p:spPr bwMode="auto">
            <a:xfrm>
              <a:off x="6819900" y="4756150"/>
              <a:ext cx="1023938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Outgoing Interface</a:t>
              </a:r>
            </a:p>
          </p:txBody>
        </p:sp>
        <p:cxnSp>
          <p:nvCxnSpPr>
            <p:cNvPr id="155" name="Shape 124"/>
            <p:cNvCxnSpPr>
              <a:cxnSpLocks noChangeShapeType="1"/>
              <a:endCxn id="132" idx="3"/>
            </p:cNvCxnSpPr>
            <p:nvPr/>
          </p:nvCxnSpPr>
          <p:spPr bwMode="auto">
            <a:xfrm rot="16200000" flipV="1">
              <a:off x="4268788" y="4530725"/>
              <a:ext cx="363538" cy="90487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6" name="Shape 124"/>
            <p:cNvCxnSpPr>
              <a:cxnSpLocks noChangeShapeType="1"/>
            </p:cNvCxnSpPr>
            <p:nvPr/>
          </p:nvCxnSpPr>
          <p:spPr bwMode="auto">
            <a:xfrm rot="5400000" flipH="1" flipV="1">
              <a:off x="4633119" y="4531519"/>
              <a:ext cx="363538" cy="88900"/>
            </a:xfrm>
            <a:prstGeom prst="bentConnector2">
              <a:avLst/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7806070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grpSp>
        <p:nvGrpSpPr>
          <p:cNvPr id="47" name="Group 46"/>
          <p:cNvGrpSpPr/>
          <p:nvPr/>
        </p:nvGrpSpPr>
        <p:grpSpPr>
          <a:xfrm>
            <a:off x="214764" y="2174988"/>
            <a:ext cx="8696325" cy="3441700"/>
            <a:chOff x="252413" y="6135688"/>
            <a:chExt cx="8696325" cy="3441700"/>
          </a:xfrm>
        </p:grpSpPr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6621463" y="6135688"/>
              <a:ext cx="2327275" cy="3441700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2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252413" y="6140450"/>
              <a:ext cx="6283325" cy="343693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1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0" name="Rectangle 210"/>
            <p:cNvSpPr>
              <a:spLocks noChangeArrowheads="1"/>
            </p:cNvSpPr>
            <p:nvPr/>
          </p:nvSpPr>
          <p:spPr bwMode="auto">
            <a:xfrm>
              <a:off x="338138" y="7613650"/>
              <a:ext cx="6096000" cy="18446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>
                <a:defRPr/>
              </a:pPr>
              <a:r>
                <a:rPr lang="en-US" sz="1400">
                  <a:latin typeface="Helvetica" charset="0"/>
                  <a:ea typeface="Helvetica" charset="0"/>
                  <a:cs typeface="Helvetica" charset="0"/>
                </a:rPr>
                <a:t>Dom 0</a:t>
              </a: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742950" y="6511925"/>
              <a:ext cx="1674813" cy="10064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2" name="Rectangle 51"/>
            <p:cNvSpPr>
              <a:spLocks noChangeArrowheads="1"/>
            </p:cNvSpPr>
            <p:nvPr/>
          </p:nvSpPr>
          <p:spPr bwMode="auto">
            <a:xfrm>
              <a:off x="1530350" y="6524625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53" name="Rectangle 52"/>
            <p:cNvSpPr>
              <a:spLocks noChangeArrowheads="1"/>
            </p:cNvSpPr>
            <p:nvPr/>
          </p:nvSpPr>
          <p:spPr bwMode="auto">
            <a:xfrm>
              <a:off x="1625600" y="70802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54" name="Rectangle 53"/>
            <p:cNvSpPr>
              <a:spLocks noChangeArrowheads="1"/>
            </p:cNvSpPr>
            <p:nvPr/>
          </p:nvSpPr>
          <p:spPr bwMode="auto">
            <a:xfrm>
              <a:off x="1625600" y="77724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cxnSp>
          <p:nvCxnSpPr>
            <p:cNvPr id="55" name="Straight Connector 54"/>
            <p:cNvCxnSpPr/>
            <p:nvPr/>
          </p:nvCxnSpPr>
          <p:spPr>
            <a:xfrm rot="5400000">
              <a:off x="1774826" y="83089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>
              <a:spLocks noChangeArrowheads="1"/>
            </p:cNvSpPr>
            <p:nvPr/>
          </p:nvSpPr>
          <p:spPr bwMode="auto">
            <a:xfrm>
              <a:off x="3124200" y="6511925"/>
              <a:ext cx="2909888" cy="10064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vSwitch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57" name="Rectangle 56"/>
            <p:cNvSpPr>
              <a:spLocks noChangeArrowheads="1"/>
            </p:cNvSpPr>
            <p:nvPr/>
          </p:nvSpPr>
          <p:spPr bwMode="auto">
            <a:xfrm>
              <a:off x="5154613" y="6516688"/>
              <a:ext cx="8794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3236913" y="70802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59" name="Rectangle 58"/>
            <p:cNvSpPr>
              <a:spLocks noChangeArrowheads="1"/>
            </p:cNvSpPr>
            <p:nvPr/>
          </p:nvSpPr>
          <p:spPr bwMode="auto">
            <a:xfrm>
              <a:off x="2713038" y="77724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cxnSp>
          <p:nvCxnSpPr>
            <p:cNvPr id="60" name="Straight Connector 59"/>
            <p:cNvCxnSpPr/>
            <p:nvPr/>
          </p:nvCxnSpPr>
          <p:spPr>
            <a:xfrm>
              <a:off x="1714500" y="8496300"/>
              <a:ext cx="161131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2862263" y="83089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1625600" y="8496300"/>
              <a:ext cx="1700213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 Bridge</a:t>
              </a: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619750" y="77724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4641850" y="77724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65" name="Straight Connector 64"/>
            <p:cNvCxnSpPr/>
            <p:nvPr/>
          </p:nvCxnSpPr>
          <p:spPr>
            <a:xfrm flipV="1">
              <a:off x="4908550" y="8482013"/>
              <a:ext cx="1184275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>
              <a:off x="4887913" y="83089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768976" y="83089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>
              <a:spLocks noChangeArrowheads="1"/>
            </p:cNvSpPr>
            <p:nvPr/>
          </p:nvSpPr>
          <p:spPr bwMode="auto">
            <a:xfrm>
              <a:off x="4908550" y="8472488"/>
              <a:ext cx="118427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</a:p>
          </p:txBody>
        </p:sp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5278438" y="70802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cxnSp>
          <p:nvCxnSpPr>
            <p:cNvPr id="70" name="Straight Connector 74"/>
            <p:cNvCxnSpPr>
              <a:cxnSpLocks noChangeShapeType="1"/>
              <a:stCxn id="58" idx="2"/>
              <a:endCxn id="59" idx="0"/>
            </p:cNvCxnSpPr>
            <p:nvPr/>
          </p:nvCxnSpPr>
          <p:spPr bwMode="auto">
            <a:xfrm flipH="1">
              <a:off x="3048000" y="7431088"/>
              <a:ext cx="523875" cy="3413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1" name="Straight Connector 70"/>
            <p:cNvCxnSpPr>
              <a:stCxn id="69" idx="2"/>
              <a:endCxn id="63" idx="0"/>
            </p:cNvCxnSpPr>
            <p:nvPr/>
          </p:nvCxnSpPr>
          <p:spPr>
            <a:xfrm rot="16200000" flipH="1">
              <a:off x="5613401" y="7431087"/>
              <a:ext cx="341312" cy="341313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53" idx="2"/>
              <a:endCxn id="54" idx="0"/>
            </p:cNvCxnSpPr>
            <p:nvPr/>
          </p:nvCxnSpPr>
          <p:spPr>
            <a:xfrm rot="5400000">
              <a:off x="1790701" y="7600950"/>
              <a:ext cx="34131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Rectangle 72"/>
            <p:cNvSpPr>
              <a:spLocks noChangeArrowheads="1"/>
            </p:cNvSpPr>
            <p:nvPr/>
          </p:nvSpPr>
          <p:spPr bwMode="auto">
            <a:xfrm>
              <a:off x="7167563" y="6521450"/>
              <a:ext cx="1673225" cy="98266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7953375" y="652780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75" name="Rectangle 74"/>
            <p:cNvSpPr>
              <a:spLocks noChangeArrowheads="1"/>
            </p:cNvSpPr>
            <p:nvPr/>
          </p:nvSpPr>
          <p:spPr bwMode="auto">
            <a:xfrm>
              <a:off x="8075613" y="7067550"/>
              <a:ext cx="668337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76" name="Rectangle 75"/>
            <p:cNvSpPr>
              <a:spLocks noChangeArrowheads="1"/>
            </p:cNvSpPr>
            <p:nvPr/>
          </p:nvSpPr>
          <p:spPr bwMode="auto">
            <a:xfrm>
              <a:off x="6781800" y="7599363"/>
              <a:ext cx="2076450" cy="1858962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0</a:t>
              </a:r>
            </a:p>
          </p:txBody>
        </p:sp>
        <p:sp>
          <p:nvSpPr>
            <p:cNvPr id="77" name="Rectangle 76"/>
            <p:cNvSpPr>
              <a:spLocks noChangeArrowheads="1"/>
            </p:cNvSpPr>
            <p:nvPr/>
          </p:nvSpPr>
          <p:spPr bwMode="auto">
            <a:xfrm>
              <a:off x="8075613" y="7772400"/>
              <a:ext cx="668337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78" name="Rectangle 77"/>
            <p:cNvSpPr>
              <a:spLocks noChangeArrowheads="1"/>
            </p:cNvSpPr>
            <p:nvPr/>
          </p:nvSpPr>
          <p:spPr bwMode="auto">
            <a:xfrm>
              <a:off x="7096125" y="7772400"/>
              <a:ext cx="914400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</a:t>
              </a:r>
            </a:p>
          </p:txBody>
        </p:sp>
        <p:cxnSp>
          <p:nvCxnSpPr>
            <p:cNvPr id="79" name="Straight Connector 78"/>
            <p:cNvCxnSpPr/>
            <p:nvPr/>
          </p:nvCxnSpPr>
          <p:spPr>
            <a:xfrm flipV="1">
              <a:off x="7364413" y="8482013"/>
              <a:ext cx="1182687" cy="1270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7342188" y="830897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>
              <a:off x="8223251" y="830897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Rectangle 81"/>
            <p:cNvSpPr>
              <a:spLocks noChangeArrowheads="1"/>
            </p:cNvSpPr>
            <p:nvPr/>
          </p:nvSpPr>
          <p:spPr bwMode="auto">
            <a:xfrm>
              <a:off x="7364413" y="8469313"/>
              <a:ext cx="1182687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Bridge</a:t>
              </a:r>
            </a:p>
          </p:txBody>
        </p:sp>
        <p:cxnSp>
          <p:nvCxnSpPr>
            <p:cNvPr id="83" name="Straight Connector 90"/>
            <p:cNvCxnSpPr>
              <a:cxnSpLocks noChangeShapeType="1"/>
              <a:stCxn id="75" idx="2"/>
              <a:endCxn id="77" idx="0"/>
            </p:cNvCxnSpPr>
            <p:nvPr/>
          </p:nvCxnSpPr>
          <p:spPr bwMode="auto">
            <a:xfrm>
              <a:off x="8410575" y="7418388"/>
              <a:ext cx="0" cy="354012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4" name="Shape 91"/>
            <p:cNvCxnSpPr>
              <a:cxnSpLocks noChangeShapeType="1"/>
              <a:stCxn id="64" idx="1"/>
              <a:endCxn id="78" idx="1"/>
            </p:cNvCxnSpPr>
            <p:nvPr/>
          </p:nvCxnSpPr>
          <p:spPr bwMode="auto">
            <a:xfrm rot="10800000" flipH="1">
              <a:off x="4641850" y="7947025"/>
              <a:ext cx="2454275" cy="1588"/>
            </a:xfrm>
            <a:prstGeom prst="bentConnector5">
              <a:avLst>
                <a:gd name="adj1" fmla="val -9315"/>
                <a:gd name="adj2" fmla="val -73426824"/>
                <a:gd name="adj3" fmla="val 96236"/>
              </a:avLst>
            </a:prstGeom>
            <a:noFill/>
            <a:ln w="19050">
              <a:solidFill>
                <a:srgbClr val="000000"/>
              </a:solidFill>
              <a:prstDash val="sys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Rectangle 84"/>
            <p:cNvSpPr>
              <a:spLocks noChangeArrowheads="1"/>
            </p:cNvSpPr>
            <p:nvPr/>
          </p:nvSpPr>
          <p:spPr bwMode="auto">
            <a:xfrm>
              <a:off x="6884988" y="8828088"/>
              <a:ext cx="1023937" cy="542925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Outgoing Interface</a:t>
              </a:r>
            </a:p>
          </p:txBody>
        </p:sp>
        <p:sp>
          <p:nvSpPr>
            <p:cNvPr id="86" name="Rectangle 85"/>
            <p:cNvSpPr>
              <a:spLocks noChangeArrowheads="1"/>
            </p:cNvSpPr>
            <p:nvPr/>
          </p:nvSpPr>
          <p:spPr bwMode="auto">
            <a:xfrm>
              <a:off x="4127500" y="8823325"/>
              <a:ext cx="1019175" cy="544513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Outgoing Interface</a:t>
              </a:r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3432175" y="6896100"/>
              <a:ext cx="2346325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3521076" y="6985000"/>
              <a:ext cx="17621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524501" y="6985000"/>
              <a:ext cx="17621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21859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Optimizations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94127" y="2263811"/>
            <a:ext cx="8737600" cy="3055938"/>
            <a:chOff x="254000" y="10201275"/>
            <a:chExt cx="8737600" cy="3055938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54000" y="10201275"/>
              <a:ext cx="8737600" cy="3055938"/>
            </a:xfrm>
            <a:prstGeom prst="rect">
              <a:avLst/>
            </a:prstGeom>
            <a:solidFill>
              <a:srgbClr val="DDDDDD"/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Xen-Blanket 1</a:t>
              </a:r>
              <a:endParaRPr lang="en-US" altLang="en-US" sz="1400" i="1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6" name="Rectangle 210"/>
            <p:cNvSpPr>
              <a:spLocks noChangeArrowheads="1"/>
            </p:cNvSpPr>
            <p:nvPr/>
          </p:nvSpPr>
          <p:spPr bwMode="auto">
            <a:xfrm>
              <a:off x="338138" y="11456988"/>
              <a:ext cx="8493125" cy="172085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b"/>
            <a:lstStyle/>
            <a:p>
              <a:pPr>
                <a:defRPr/>
              </a:pPr>
              <a:r>
                <a:rPr lang="en-US" sz="1400">
                  <a:latin typeface="Helvetica" charset="0"/>
                  <a:ea typeface="Helvetica" charset="0"/>
                  <a:cs typeface="Helvetica" charset="0"/>
                </a:rPr>
                <a:t>Dom 0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51000" y="10328275"/>
              <a:ext cx="1674813" cy="10191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447925" y="1032510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2552700" y="1090930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552700" y="116014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2551113" y="11601450"/>
              <a:ext cx="669925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3913188" y="12223750"/>
              <a:ext cx="798512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Loop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720975" y="12844463"/>
              <a:ext cx="181292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1" idx="2"/>
            </p:cNvCxnSpPr>
            <p:nvPr/>
          </p:nvCxnSpPr>
          <p:spPr>
            <a:xfrm rot="16200000" flipH="1">
              <a:off x="2439194" y="12399169"/>
              <a:ext cx="893762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4185444" y="12710319"/>
              <a:ext cx="26987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2720975" y="12809538"/>
              <a:ext cx="181292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 Bridge</a:t>
              </a:r>
            </a:p>
          </p:txBody>
        </p:sp>
        <p:cxnSp>
          <p:nvCxnSpPr>
            <p:cNvPr id="17" name="Straight Connector 16"/>
            <p:cNvCxnSpPr>
              <a:stCxn id="9" idx="2"/>
              <a:endCxn id="11" idx="0"/>
            </p:cNvCxnSpPr>
            <p:nvPr/>
          </p:nvCxnSpPr>
          <p:spPr>
            <a:xfrm rot="5400000">
              <a:off x="2716213" y="11430000"/>
              <a:ext cx="34131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5827713" y="10328275"/>
              <a:ext cx="1673225" cy="1019175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12700">
              <a:solidFill>
                <a:srgbClr val="FFFFFF"/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>
                  <a:latin typeface="Helvetica" pitchFamily="34" charset="0"/>
                  <a:cs typeface="Helvetica" pitchFamily="34" charset="0"/>
                </a:rPr>
                <a:t>Server</a:t>
              </a:r>
            </a:p>
            <a:p>
              <a:pPr algn="ctr" eaLnBrk="1" hangingPunct="1"/>
              <a:endParaRPr lang="en-US" altLang="en-US" sz="1400">
                <a:latin typeface="Helvetica" pitchFamily="34" charset="0"/>
                <a:cs typeface="Helvetica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6621463" y="10325100"/>
              <a:ext cx="879475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Dom U</a:t>
              </a: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6735763" y="10910888"/>
              <a:ext cx="668337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Front</a:t>
              </a:r>
            </a:p>
          </p:txBody>
        </p:sp>
        <p:cxnSp>
          <p:nvCxnSpPr>
            <p:cNvPr id="21" name="Straight Connector 182"/>
            <p:cNvCxnSpPr>
              <a:cxnSpLocks noChangeShapeType="1"/>
              <a:stCxn id="20" idx="2"/>
            </p:cNvCxnSpPr>
            <p:nvPr/>
          </p:nvCxnSpPr>
          <p:spPr bwMode="auto">
            <a:xfrm>
              <a:off x="7070725" y="11261725"/>
              <a:ext cx="0" cy="35401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734175" y="11615738"/>
              <a:ext cx="669925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6732588" y="11615738"/>
              <a:ext cx="669925" cy="35083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Back</a:t>
              </a: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5211763" y="12230100"/>
              <a:ext cx="798512" cy="350838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Loop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5414963" y="12858750"/>
              <a:ext cx="1811337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3" idx="2"/>
            </p:cNvCxnSpPr>
            <p:nvPr/>
          </p:nvCxnSpPr>
          <p:spPr>
            <a:xfrm rot="16200000" flipH="1">
              <a:off x="6620668" y="12413457"/>
              <a:ext cx="893763" cy="0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5487987" y="12714288"/>
              <a:ext cx="265113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5414963" y="12823825"/>
              <a:ext cx="1811337" cy="350838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Endpoint Bridge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4083050" y="11850688"/>
              <a:ext cx="1812925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4132263" y="12036425"/>
              <a:ext cx="373062" cy="1588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5435601" y="12036425"/>
              <a:ext cx="373062" cy="1587"/>
            </a:xfrm>
            <a:prstGeom prst="line">
              <a:avLst/>
            </a:prstGeom>
            <a:ln w="1905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083050" y="11501438"/>
              <a:ext cx="1812925" cy="350837"/>
            </a:xfrm>
            <a:prstGeom prst="rect">
              <a:avLst/>
            </a:prstGeom>
            <a:noFill/>
            <a:ln w="12700">
              <a:noFill/>
              <a:round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Helvetica"/>
                  <a:ea typeface="+mn-ea"/>
                  <a:cs typeface="Helvetica"/>
                </a:rPr>
                <a:t>vSwitch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24424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err="1" smtClean="0"/>
              <a:t>VirtualWire</a:t>
            </a:r>
            <a:endParaRPr lang="en-US" dirty="0" smtClean="0"/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2569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loud 46"/>
          <p:cNvSpPr/>
          <p:nvPr/>
        </p:nvSpPr>
        <p:spPr>
          <a:xfrm>
            <a:off x="5680365" y="5378824"/>
            <a:ext cx="3117274" cy="739588"/>
          </a:xfrm>
          <a:prstGeom prst="cloud">
            <a:avLst/>
          </a:prstGeom>
          <a:solidFill>
            <a:schemeClr val="bg1">
              <a:lumMod val="75000"/>
              <a:lumOff val="2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</a:t>
            </a:r>
            <a:r>
              <a:rPr lang="en-US" dirty="0" smtClean="0"/>
              <a:t>ross provider live migration</a:t>
            </a:r>
            <a:endParaRPr lang="en-US" dirty="0"/>
          </a:p>
        </p:txBody>
      </p:sp>
      <p:sp>
        <p:nvSpPr>
          <p:cNvPr id="4" name="Cloud 3"/>
          <p:cNvSpPr/>
          <p:nvPr/>
        </p:nvSpPr>
        <p:spPr>
          <a:xfrm>
            <a:off x="415637" y="3832412"/>
            <a:ext cx="5195455" cy="739588"/>
          </a:xfrm>
          <a:prstGeom prst="cloud">
            <a:avLst/>
          </a:prstGeom>
          <a:solidFill>
            <a:schemeClr val="bg1">
              <a:lumMod val="75000"/>
              <a:lumOff val="2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/>
            <a:endParaRPr lang="en-US" sz="14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0546" y="3651080"/>
            <a:ext cx="3463636" cy="403412"/>
          </a:xfrm>
          <a:prstGeom prst="rect">
            <a:avLst/>
          </a:prstGeom>
          <a:solidFill>
            <a:srgbClr val="BFBFBF"/>
          </a:solidFill>
          <a:ln w="254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>
            <a:reflection stA="50000" endPos="39000" dist="63500" dir="5400000" sy="-100000" algn="bl" rotWithShape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>
                <a:latin typeface="Calibri"/>
                <a:cs typeface="Calibri"/>
              </a:rPr>
              <a:t>Xen</a:t>
            </a:r>
            <a:r>
              <a:rPr lang="en-US" sz="1600" dirty="0">
                <a:latin typeface="Calibri"/>
                <a:cs typeface="Calibri"/>
              </a:rPr>
              <a:t>-Blanket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801091" y="1958148"/>
            <a:ext cx="1731818" cy="160532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ctr"/>
            <a:r>
              <a:rPr lang="en-US" sz="1600" dirty="0">
                <a:latin typeface="Calibri"/>
                <a:cs typeface="Calibri"/>
              </a:rPr>
              <a:t/>
            </a:r>
            <a:br>
              <a:rPr lang="en-US" sz="1600" dirty="0">
                <a:latin typeface="Calibri"/>
                <a:cs typeface="Calibri"/>
              </a:rPr>
            </a:br>
            <a:r>
              <a:rPr lang="en-US" sz="1600" dirty="0">
                <a:latin typeface="Calibri"/>
                <a:cs typeface="Calibri"/>
              </a:rPr>
              <a:t>Gateway Server</a:t>
            </a:r>
            <a:br>
              <a:rPr lang="en-US" sz="1600" dirty="0">
                <a:latin typeface="Calibri"/>
                <a:cs typeface="Calibri"/>
              </a:rPr>
            </a:br>
            <a:r>
              <a:rPr lang="en-US" sz="1400" dirty="0">
                <a:solidFill>
                  <a:srgbClr val="1F497D"/>
                </a:solidFill>
                <a:latin typeface="Calibri"/>
                <a:cs typeface="Calibri"/>
              </a:rPr>
              <a:t>DNS, DHCP, NFS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801092" y="1958148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t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Dom U</a:t>
            </a:r>
          </a:p>
        </p:txBody>
      </p:sp>
      <p:sp>
        <p:nvSpPr>
          <p:cNvPr id="19" name="Can 18"/>
          <p:cNvSpPr/>
          <p:nvPr/>
        </p:nvSpPr>
        <p:spPr>
          <a:xfrm>
            <a:off x="1905001" y="2823882"/>
            <a:ext cx="658091" cy="537884"/>
          </a:xfrm>
          <a:prstGeom prst="can">
            <a:avLst>
              <a:gd name="adj" fmla="val 20316"/>
            </a:avLst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100" dirty="0" err="1">
                <a:latin typeface="Calibri"/>
                <a:cs typeface="Calibri"/>
              </a:rPr>
              <a:t>VM.img</a:t>
            </a:r>
            <a:endParaRPr lang="en-US" sz="1100" dirty="0">
              <a:latin typeface="Calibri"/>
              <a:cs typeface="Calibri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602182" y="1958147"/>
            <a:ext cx="762000" cy="1605324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00547" y="1958148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t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Dom U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671456" y="1958148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t"/>
          <a:lstStyle/>
          <a:p>
            <a:pPr algn="r"/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Dom 0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671455" y="3429001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052455" y="3429000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112819" y="3429002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350819" y="3429001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27" name="Rectangle 26"/>
          <p:cNvSpPr/>
          <p:nvPr/>
        </p:nvSpPr>
        <p:spPr>
          <a:xfrm rot="16200000">
            <a:off x="3333241" y="2398059"/>
            <a:ext cx="1680882" cy="38099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r>
              <a:rPr lang="en-US" sz="1100" b="1" dirty="0">
                <a:latin typeface="Courier New"/>
                <a:cs typeface="Courier New"/>
              </a:rPr>
              <a:t>SSH</a:t>
            </a:r>
          </a:p>
        </p:txBody>
      </p:sp>
      <p:sp>
        <p:nvSpPr>
          <p:cNvPr id="32" name="Rectangle 31"/>
          <p:cNvSpPr/>
          <p:nvPr/>
        </p:nvSpPr>
        <p:spPr>
          <a:xfrm>
            <a:off x="6089074" y="5277447"/>
            <a:ext cx="2431473" cy="403412"/>
          </a:xfrm>
          <a:prstGeom prst="rect">
            <a:avLst/>
          </a:prstGeom>
          <a:solidFill>
            <a:schemeClr val="bg1">
              <a:lumMod val="75000"/>
            </a:schemeClr>
          </a:solidFill>
          <a:ln w="2540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reflection stA="50000" endPos="25000" dist="63500" dir="5400000" sy="-100000" algn="bl" rotWithShape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>
                <a:latin typeface="Calibri"/>
                <a:cs typeface="Calibri"/>
              </a:rPr>
              <a:t>Xen</a:t>
            </a:r>
            <a:r>
              <a:rPr lang="en-US" sz="1600" dirty="0">
                <a:latin typeface="Calibri"/>
                <a:cs typeface="Calibri"/>
              </a:rPr>
              <a:t>-Blanket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996545" y="3394864"/>
            <a:ext cx="762000" cy="1815345"/>
          </a:xfrm>
          <a:prstGeom prst="rect">
            <a:avLst/>
          </a:prstGeom>
          <a:noFill/>
          <a:ln w="25400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VM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089074" y="3394861"/>
            <a:ext cx="762000" cy="181534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996547" y="3344433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ctr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Dom U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089074" y="3394864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ctr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Dom 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511638" y="5075745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158346" y="5075745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446819" y="5075738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FF66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45" name="Rectangle 44"/>
          <p:cNvSpPr/>
          <p:nvPr/>
        </p:nvSpPr>
        <p:spPr>
          <a:xfrm rot="16200000">
            <a:off x="5439132" y="4044804"/>
            <a:ext cx="1680882" cy="380999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r>
              <a:rPr lang="en-US" sz="1100" b="1" dirty="0">
                <a:latin typeface="Courier New"/>
                <a:cs typeface="Courier New"/>
              </a:rPr>
              <a:t>SSH</a:t>
            </a:r>
          </a:p>
        </p:txBody>
      </p:sp>
      <p:sp>
        <p:nvSpPr>
          <p:cNvPr id="8" name="Rectangle 7"/>
          <p:cNvSpPr/>
          <p:nvPr/>
        </p:nvSpPr>
        <p:spPr>
          <a:xfrm>
            <a:off x="4572001" y="3314904"/>
            <a:ext cx="658091" cy="73958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>
            <a:reflection stA="50000" endPos="20000" dist="63500" dir="5400000" sy="-100000" algn="bl" rotWithShape="0"/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dirty="0" smtClean="0">
                <a:latin typeface="Calibri"/>
                <a:cs typeface="Calibri"/>
              </a:rPr>
              <a:t>FW</a:t>
            </a:r>
            <a:endParaRPr lang="en-US" dirty="0">
              <a:latin typeface="Calibri"/>
              <a:cs typeface="Calibri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415637" y="4504766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t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Our Cloud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451274" y="5933516"/>
            <a:ext cx="692727" cy="369793"/>
          </a:xfrm>
          <a:prstGeom prst="rect">
            <a:avLst/>
          </a:prstGeom>
          <a:noFill/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0" rIns="82048" bIns="41025" rtlCol="0" anchor="t"/>
          <a:lstStyle/>
          <a:p>
            <a:r>
              <a:rPr lang="en-US" sz="1300" b="1" dirty="0">
                <a:solidFill>
                  <a:srgbClr val="1F497D"/>
                </a:solidFill>
                <a:latin typeface="Courier New"/>
                <a:cs typeface="Courier New"/>
              </a:rPr>
              <a:t>EC2</a:t>
            </a:r>
          </a:p>
        </p:txBody>
      </p:sp>
      <p:sp>
        <p:nvSpPr>
          <p:cNvPr id="50" name="Freeform 49"/>
          <p:cNvSpPr/>
          <p:nvPr/>
        </p:nvSpPr>
        <p:spPr>
          <a:xfrm>
            <a:off x="4177516" y="3558894"/>
            <a:ext cx="2113249" cy="1881323"/>
          </a:xfrm>
          <a:custGeom>
            <a:avLst/>
            <a:gdLst>
              <a:gd name="connsiteX0" fmla="*/ 0 w 2324574"/>
              <a:gd name="connsiteY0" fmla="*/ 0 h 2132166"/>
              <a:gd name="connsiteX1" fmla="*/ 0 w 2324574"/>
              <a:gd name="connsiteY1" fmla="*/ 377170 h 2132166"/>
              <a:gd name="connsiteX2" fmla="*/ 839002 w 2324574"/>
              <a:gd name="connsiteY2" fmla="*/ 377170 h 2132166"/>
              <a:gd name="connsiteX3" fmla="*/ 831304 w 2324574"/>
              <a:gd name="connsiteY3" fmla="*/ 2132166 h 2132166"/>
              <a:gd name="connsiteX4" fmla="*/ 2324574 w 2324574"/>
              <a:gd name="connsiteY4" fmla="*/ 2116771 h 2132166"/>
              <a:gd name="connsiteX5" fmla="*/ 2316876 w 2324574"/>
              <a:gd name="connsiteY5" fmla="*/ 1862759 h 21321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4574" h="2132166">
                <a:moveTo>
                  <a:pt x="0" y="0"/>
                </a:moveTo>
                <a:lnTo>
                  <a:pt x="0" y="377170"/>
                </a:lnTo>
                <a:lnTo>
                  <a:pt x="839002" y="377170"/>
                </a:lnTo>
                <a:lnTo>
                  <a:pt x="831304" y="2132166"/>
                </a:lnTo>
                <a:lnTo>
                  <a:pt x="2324574" y="2116771"/>
                </a:lnTo>
                <a:lnTo>
                  <a:pt x="2316876" y="1862759"/>
                </a:lnTo>
              </a:path>
            </a:pathLst>
          </a:custGeom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53" name="Rounded Rectangle 52"/>
          <p:cNvSpPr/>
          <p:nvPr/>
        </p:nvSpPr>
        <p:spPr>
          <a:xfrm>
            <a:off x="1268062" y="5277449"/>
            <a:ext cx="2909455" cy="706494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r>
              <a:rPr lang="en-US" sz="1400" i="1" dirty="0">
                <a:solidFill>
                  <a:schemeClr val="tx1"/>
                </a:solidFill>
                <a:latin typeface="Calibri"/>
                <a:cs typeface="Calibri"/>
              </a:rPr>
              <a:t>both domain 0s can access the NFS share through the virtual network.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5327073" y="1748119"/>
            <a:ext cx="3124200" cy="1210234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t"/>
          <a:lstStyle/>
          <a:p>
            <a:r>
              <a:rPr lang="en-US" sz="1400" i="1" dirty="0">
                <a:solidFill>
                  <a:schemeClr val="tx1"/>
                </a:solidFill>
                <a:latin typeface="Calibri"/>
                <a:cs typeface="Calibri"/>
              </a:rPr>
              <a:t>all </a:t>
            </a:r>
            <a:r>
              <a:rPr lang="en-US" sz="1400" i="1" dirty="0">
                <a:solidFill>
                  <a:srgbClr val="FF6600"/>
                </a:solidFill>
                <a:latin typeface="Calibri"/>
                <a:cs typeface="Calibri"/>
              </a:rPr>
              <a:t>orange </a:t>
            </a:r>
            <a:r>
              <a:rPr lang="en-US" sz="1400" i="1" dirty="0">
                <a:solidFill>
                  <a:schemeClr val="tx1"/>
                </a:solidFill>
                <a:latin typeface="Calibri"/>
                <a:cs typeface="Calibri"/>
              </a:rPr>
              <a:t>interfaces are on the same layer 2 virtual segment (attached to the same bridge) that spans both clouds, connected through an SSH tunnel.</a:t>
            </a:r>
          </a:p>
        </p:txBody>
      </p:sp>
      <p:sp>
        <p:nvSpPr>
          <p:cNvPr id="58" name="Rectangle 57"/>
          <p:cNvSpPr/>
          <p:nvPr/>
        </p:nvSpPr>
        <p:spPr>
          <a:xfrm>
            <a:off x="3013364" y="3424422"/>
            <a:ext cx="242455" cy="134471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 sz="1600" dirty="0">
              <a:latin typeface="Calibri"/>
              <a:cs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00545" y="1958147"/>
            <a:ext cx="762000" cy="1605324"/>
          </a:xfrm>
          <a:prstGeom prst="rect">
            <a:avLst/>
          </a:prstGeom>
          <a:noFill/>
          <a:ln w="25400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>
                <a:latin typeface="Calibri"/>
                <a:cs typeface="Calibri"/>
              </a:rPr>
              <a:t>VM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78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56194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Overview and Basics</a:t>
            </a:r>
          </a:p>
          <a:p>
            <a:r>
              <a:rPr lang="en-US" dirty="0" smtClean="0"/>
              <a:t>Data Center Networks</a:t>
            </a:r>
          </a:p>
          <a:p>
            <a:pPr lvl="1"/>
            <a:r>
              <a:rPr lang="en-US" dirty="0" smtClean="0"/>
              <a:t>Basic </a:t>
            </a:r>
            <a:r>
              <a:rPr lang="en-US" smtClean="0"/>
              <a:t>switching technologies</a:t>
            </a:r>
            <a:endParaRPr lang="en-US" dirty="0" smtClean="0"/>
          </a:p>
          <a:p>
            <a:pPr lvl="1"/>
            <a:r>
              <a:rPr lang="en-US" dirty="0" smtClean="0"/>
              <a:t>Data Center Network Topologies (today and Monday)</a:t>
            </a:r>
          </a:p>
          <a:p>
            <a:pPr lvl="1"/>
            <a:r>
              <a:rPr lang="en-US" dirty="0" smtClean="0"/>
              <a:t>Software Routers (</a:t>
            </a:r>
            <a:r>
              <a:rPr lang="en-US" dirty="0" err="1" smtClean="0"/>
              <a:t>eg</a:t>
            </a:r>
            <a:r>
              <a:rPr lang="en-US" dirty="0" smtClean="0"/>
              <a:t>. Click, </a:t>
            </a:r>
            <a:r>
              <a:rPr lang="en-US" dirty="0" err="1" smtClean="0"/>
              <a:t>Routebricks</a:t>
            </a:r>
            <a:r>
              <a:rPr lang="en-US" dirty="0" smtClean="0"/>
              <a:t>, </a:t>
            </a:r>
            <a:r>
              <a:rPr lang="en-US" dirty="0" err="1" smtClean="0"/>
              <a:t>NetMap</a:t>
            </a:r>
            <a:r>
              <a:rPr lang="en-US" dirty="0" smtClean="0"/>
              <a:t>, </a:t>
            </a:r>
            <a:r>
              <a:rPr lang="en-US" dirty="0" err="1" smtClean="0"/>
              <a:t>Netslice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Alternative Switching Technologies</a:t>
            </a:r>
          </a:p>
          <a:p>
            <a:pPr lvl="1"/>
            <a:r>
              <a:rPr lang="en-US" dirty="0" smtClean="0"/>
              <a:t>Data Center Transport</a:t>
            </a:r>
          </a:p>
          <a:p>
            <a:r>
              <a:rPr lang="en-US" dirty="0" smtClean="0"/>
              <a:t>Data Center Software Networking </a:t>
            </a:r>
          </a:p>
          <a:p>
            <a:pPr lvl="1"/>
            <a:r>
              <a:rPr lang="en-US" dirty="0" smtClean="0"/>
              <a:t>Software Defined networking (overview, control plane, data plane, </a:t>
            </a:r>
            <a:r>
              <a:rPr lang="en-US" dirty="0" err="1" smtClean="0"/>
              <a:t>NetFGPA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Data Center Traffic and Measurements</a:t>
            </a:r>
          </a:p>
          <a:p>
            <a:pPr lvl="1"/>
            <a:r>
              <a:rPr lang="en-US" dirty="0" smtClean="0"/>
              <a:t>Virtualizing Networks</a:t>
            </a:r>
          </a:p>
          <a:p>
            <a:pPr lvl="1"/>
            <a:r>
              <a:rPr lang="en-US" dirty="0" err="1" smtClean="0"/>
              <a:t>Middleboxes</a:t>
            </a:r>
            <a:endParaRPr lang="en-US" dirty="0" smtClean="0"/>
          </a:p>
          <a:p>
            <a:r>
              <a:rPr lang="en-US" dirty="0" smtClean="0"/>
              <a:t>Advanced Topics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are we in the semester?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18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51919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62920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Amazon EC2 and local resources</a:t>
            </a:r>
          </a:p>
          <a:p>
            <a:pPr lvl="1"/>
            <a:r>
              <a:rPr lang="en-US" dirty="0" smtClean="0"/>
              <a:t>EC2 (4XL): 33 ECUs, 23 GB memory, 10 Gbps Ethernet</a:t>
            </a:r>
          </a:p>
          <a:p>
            <a:pPr lvl="1"/>
            <a:r>
              <a:rPr lang="en-US" dirty="0" smtClean="0"/>
              <a:t>Local: 12 cores @ 2.93 GHz, 24 GB memory, 1Gbps Ethernet</a:t>
            </a:r>
          </a:p>
          <a:p>
            <a:endParaRPr lang="en-US" dirty="0" smtClean="0"/>
          </a:p>
          <a:p>
            <a:r>
              <a:rPr lang="en-US" dirty="0" err="1" smtClean="0"/>
              <a:t>Xen</a:t>
            </a:r>
            <a:r>
              <a:rPr lang="en-US" dirty="0" smtClean="0"/>
              <a:t>-blanket for nested virtualization</a:t>
            </a:r>
          </a:p>
          <a:p>
            <a:pPr lvl="1"/>
            <a:r>
              <a:rPr lang="en-US" dirty="0" smtClean="0"/>
              <a:t>Dom 0: 8 </a:t>
            </a:r>
            <a:r>
              <a:rPr lang="en-US" dirty="0" err="1" smtClean="0"/>
              <a:t>vCPUs</a:t>
            </a:r>
            <a:r>
              <a:rPr lang="en-US" dirty="0" smtClean="0"/>
              <a:t>, 4 GB memory</a:t>
            </a:r>
          </a:p>
          <a:p>
            <a:pPr lvl="1"/>
            <a:r>
              <a:rPr lang="en-US" dirty="0" smtClean="0"/>
              <a:t>PV guests: 4 </a:t>
            </a:r>
            <a:r>
              <a:rPr lang="en-US" dirty="0" err="1" smtClean="0"/>
              <a:t>vCPUs</a:t>
            </a:r>
            <a:r>
              <a:rPr lang="en-US" dirty="0" smtClean="0"/>
              <a:t>, 8 GB memory</a:t>
            </a:r>
          </a:p>
          <a:p>
            <a:endParaRPr lang="en-US" dirty="0" smtClean="0"/>
          </a:p>
          <a:p>
            <a:r>
              <a:rPr lang="en-US" dirty="0" smtClean="0"/>
              <a:t>Local NFS server for VM disk images</a:t>
            </a:r>
          </a:p>
          <a:p>
            <a:endParaRPr lang="en-US" dirty="0"/>
          </a:p>
          <a:p>
            <a:r>
              <a:rPr lang="en-US" b="1" dirty="0" err="1"/>
              <a:t>n</a:t>
            </a:r>
            <a:r>
              <a:rPr lang="en-US" b="1" dirty="0" err="1" smtClean="0"/>
              <a:t>etperf</a:t>
            </a:r>
            <a:r>
              <a:rPr lang="en-US" dirty="0" smtClean="0"/>
              <a:t> to measure throughput latency</a:t>
            </a:r>
          </a:p>
          <a:p>
            <a:pPr lvl="1"/>
            <a:r>
              <a:rPr lang="en-US" dirty="0" smtClean="0"/>
              <a:t>1400 byte packets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96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</a:t>
            </a:r>
            <a:r>
              <a:rPr lang="en-US" dirty="0" smtClean="0"/>
              <a:t>ross-provider live migration</a:t>
            </a:r>
            <a:endParaRPr lang="en-US" dirty="0"/>
          </a:p>
        </p:txBody>
      </p:sp>
      <p:pic>
        <p:nvPicPr>
          <p:cNvPr id="4" name="Content Placeholder 3" descr="mig3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912" r="-9912"/>
          <a:stretch>
            <a:fillRect/>
          </a:stretch>
        </p:blipFill>
        <p:spPr>
          <a:xfrm>
            <a:off x="3394364" y="1426465"/>
            <a:ext cx="6373090" cy="3613609"/>
          </a:xfrm>
        </p:spPr>
      </p:pic>
      <p:pic>
        <p:nvPicPr>
          <p:cNvPr id="5" name="Picture 4" descr="mig3_lat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9066" y="4168589"/>
            <a:ext cx="5244935" cy="3563471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783560"/>
            <a:ext cx="3441866" cy="4572000"/>
          </a:xfrm>
          <a:prstGeom prst="rect">
            <a:avLst/>
          </a:prstGeom>
        </p:spPr>
        <p:txBody>
          <a:bodyPr vert="horz" lIns="91418" tIns="45709" rIns="91418" bIns="45709">
            <a:normAutofit fontScale="92500" lnSpcReduction="10000"/>
          </a:bodyPr>
          <a:lstStyle>
            <a:lvl1pPr marL="411384" indent="-34282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Arial"/>
              <a:buChar char="•"/>
              <a:defRPr kumimoji="0" sz="3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40491" indent="-285684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Arial"/>
              <a:buChar char="•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96463" indent="-228546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kumimoji="0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1577" indent="-228546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kumimoji="0" sz="22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480982" indent="-210264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709528" indent="-210264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508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486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5466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Migrated 2 VMs and a virtual switch between Cornell and EC2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No network reconfiguration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Downtime as low as 1.4 seconds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79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err="1" smtClean="0"/>
              <a:t>VirtualWire</a:t>
            </a:r>
            <a:endParaRPr lang="en-US" dirty="0" smtClean="0"/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017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</a:t>
            </a:r>
            <a:r>
              <a:rPr lang="en-US" dirty="0" smtClean="0"/>
              <a:t>erformance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Virtual network components can be bottlenecks</a:t>
            </a:r>
          </a:p>
          <a:p>
            <a:pPr lvl="1"/>
            <a:r>
              <a:rPr lang="en-US" dirty="0"/>
              <a:t>p</a:t>
            </a:r>
            <a:r>
              <a:rPr lang="en-US" dirty="0" smtClean="0"/>
              <a:t>hysical interface limitations</a:t>
            </a:r>
          </a:p>
          <a:p>
            <a:endParaRPr lang="en-US" dirty="0" smtClean="0"/>
          </a:p>
          <a:p>
            <a:r>
              <a:rPr lang="en-US" dirty="0" smtClean="0"/>
              <a:t>Several approaches </a:t>
            </a:r>
          </a:p>
          <a:p>
            <a:pPr lvl="1"/>
            <a:r>
              <a:rPr lang="en-US" dirty="0" smtClean="0"/>
              <a:t>Co-location</a:t>
            </a:r>
          </a:p>
          <a:p>
            <a:pPr lvl="1"/>
            <a:r>
              <a:rPr lang="en-US" dirty="0" smtClean="0"/>
              <a:t>Distributed components</a:t>
            </a:r>
          </a:p>
          <a:p>
            <a:pPr lvl="1"/>
            <a:r>
              <a:rPr lang="en-US" dirty="0" smtClean="0"/>
              <a:t>Evolve virtual network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7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Before</a:t>
            </a:r>
            <a:r>
              <a:rPr lang="en-US" dirty="0" smtClean="0"/>
              <a:t> 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Project Interim report</a:t>
            </a:r>
            <a:endParaRPr lang="en-US" sz="2800" dirty="0"/>
          </a:p>
          <a:p>
            <a:pPr lvl="1"/>
            <a:r>
              <a:rPr lang="en-US" sz="2400" b="1" dirty="0" smtClean="0"/>
              <a:t>Due Monday, November 24.</a:t>
            </a:r>
          </a:p>
          <a:p>
            <a:pPr lvl="1"/>
            <a:r>
              <a:rPr lang="en-US" sz="2400" dirty="0" smtClean="0"/>
              <a:t>And meet with groups, TA, and professor</a:t>
            </a:r>
          </a:p>
          <a:p>
            <a:r>
              <a:rPr lang="en-US" sz="2800" dirty="0" err="1" smtClean="0"/>
              <a:t>Fractus</a:t>
            </a:r>
            <a:r>
              <a:rPr lang="en-US" sz="2800" dirty="0" smtClean="0"/>
              <a:t> Upgrade: Should be back online</a:t>
            </a:r>
            <a:endParaRPr lang="en-US" sz="3200" dirty="0" smtClean="0"/>
          </a:p>
          <a:p>
            <a:pPr lvl="1"/>
            <a:endParaRPr lang="en-US" sz="2800" dirty="0" smtClean="0"/>
          </a:p>
          <a:p>
            <a:r>
              <a:rPr lang="en-US" sz="2800" b="1" i="1" dirty="0"/>
              <a:t>R</a:t>
            </a:r>
            <a:r>
              <a:rPr lang="en-US" sz="2800" b="1" i="1" dirty="0" smtClean="0"/>
              <a:t>equired review and reading for Monday, November 24</a:t>
            </a:r>
          </a:p>
          <a:p>
            <a:pPr lvl="1"/>
            <a:r>
              <a:rPr lang="en-US" sz="2000" dirty="0"/>
              <a:t>Making </a:t>
            </a:r>
            <a:r>
              <a:rPr lang="en-US" sz="2000" dirty="0" err="1"/>
              <a:t>Middleboxes</a:t>
            </a:r>
            <a:r>
              <a:rPr lang="en-US" sz="2000" dirty="0"/>
              <a:t> Someone Else’s </a:t>
            </a:r>
            <a:r>
              <a:rPr lang="en-US" sz="2000" dirty="0" smtClean="0"/>
              <a:t>Problem: Network </a:t>
            </a:r>
            <a:r>
              <a:rPr lang="en-US" sz="2000" dirty="0"/>
              <a:t>Processing as a Cloud </a:t>
            </a:r>
            <a:r>
              <a:rPr lang="en-US" sz="2000" dirty="0" smtClean="0"/>
              <a:t>Service</a:t>
            </a:r>
            <a:r>
              <a:rPr lang="en-US" sz="2000" dirty="0"/>
              <a:t>, Making </a:t>
            </a:r>
            <a:r>
              <a:rPr lang="en-US" sz="2000" dirty="0" err="1"/>
              <a:t>middleboxes</a:t>
            </a:r>
            <a:r>
              <a:rPr lang="en-US" sz="2000" dirty="0"/>
              <a:t> someone else's problem: network processing as a cloud service, J. Sherry, S. Hasan, C. Scott, A. Krishnamurthy, S. </a:t>
            </a:r>
            <a:r>
              <a:rPr lang="en-US" sz="2000" dirty="0" err="1"/>
              <a:t>Ratnasamy</a:t>
            </a:r>
            <a:r>
              <a:rPr lang="en-US" sz="2000" dirty="0"/>
              <a:t>, and V. </a:t>
            </a:r>
            <a:r>
              <a:rPr lang="en-US" sz="2000" dirty="0" err="1"/>
              <a:t>Sekar</a:t>
            </a:r>
            <a:r>
              <a:rPr lang="en-US" sz="2000" dirty="0"/>
              <a:t>. ACM SIGCOMM Computer Communication Review (CCR) Volume 42, Issue 4 (August 2012), pages 13-24</a:t>
            </a:r>
            <a:r>
              <a:rPr lang="en-US" sz="2000" dirty="0" smtClean="0"/>
              <a:t>.</a:t>
            </a:r>
          </a:p>
          <a:p>
            <a:pPr lvl="1"/>
            <a:r>
              <a:rPr lang="en-US" sz="2000" dirty="0"/>
              <a:t>http://</a:t>
            </a:r>
            <a:r>
              <a:rPr lang="en-US" sz="2000" dirty="0" smtClean="0"/>
              <a:t>dl.acm.org/citation.cfm?id=2377680</a:t>
            </a:r>
          </a:p>
          <a:p>
            <a:pPr lvl="1"/>
            <a:r>
              <a:rPr lang="en-US" sz="2000"/>
              <a:t>http://conferences.sigcomm.org/sigcomm/2012/paper/sigcomm/p13.pdf</a:t>
            </a:r>
            <a:endParaRPr lang="en-US" sz="2000" dirty="0" smtClean="0"/>
          </a:p>
          <a:p>
            <a:pPr lvl="1"/>
            <a:endParaRPr lang="en-US" sz="2800" dirty="0" smtClean="0"/>
          </a:p>
          <a:p>
            <a:r>
              <a:rPr lang="en-US" sz="2800" dirty="0"/>
              <a:t>Check piazza: </a:t>
            </a:r>
            <a:r>
              <a:rPr lang="en-US" sz="2800" dirty="0" smtClean="0"/>
              <a:t>http://piazza.com/cornell/fall2014/cs5413</a:t>
            </a:r>
          </a:p>
          <a:p>
            <a:r>
              <a:rPr lang="en-US" sz="2800" dirty="0" smtClean="0"/>
              <a:t>Check website for updated schedule</a:t>
            </a:r>
          </a:p>
        </p:txBody>
      </p:sp>
    </p:spTree>
    <p:extLst>
      <p:ext uri="{BB962C8B-B14F-4D97-AF65-F5344CB8AC3E}">
        <p14:creationId xmlns:p14="http://schemas.microsoft.com/office/powerpoint/2010/main" val="13162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Cloud’s flexibility comes from decoupling device functionality from physical devices</a:t>
            </a:r>
          </a:p>
          <a:p>
            <a:pPr lvl="1"/>
            <a:r>
              <a:rPr lang="en-US" dirty="0" smtClean="0"/>
              <a:t>Aka </a:t>
            </a:r>
            <a:r>
              <a:rPr lang="en-US" b="1" i="1" dirty="0" smtClean="0">
                <a:solidFill>
                  <a:srgbClr val="FF0000"/>
                </a:solidFill>
              </a:rPr>
              <a:t>virtualization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Can place VM anywhere</a:t>
            </a:r>
          </a:p>
          <a:p>
            <a:pPr lvl="1"/>
            <a:r>
              <a:rPr lang="en-US" dirty="0" smtClean="0"/>
              <a:t>Consolidation</a:t>
            </a:r>
          </a:p>
          <a:p>
            <a:pPr lvl="1"/>
            <a:r>
              <a:rPr lang="en-US" dirty="0" smtClean="0"/>
              <a:t>Instantiation</a:t>
            </a:r>
          </a:p>
          <a:p>
            <a:pPr lvl="1"/>
            <a:r>
              <a:rPr lang="en-US" dirty="0" smtClean="0"/>
              <a:t>Migration</a:t>
            </a:r>
          </a:p>
          <a:p>
            <a:pPr lvl="1"/>
            <a:r>
              <a:rPr lang="en-US" dirty="0" smtClean="0"/>
              <a:t>Placement Optimizations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Decoupling gives Flexibility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020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Today: Split driver model</a:t>
            </a:r>
          </a:p>
          <a:p>
            <a:pPr lvl="1"/>
            <a:r>
              <a:rPr lang="en-US" dirty="0" smtClean="0"/>
              <a:t>Guests don’t need device specific driver</a:t>
            </a:r>
          </a:p>
          <a:p>
            <a:pPr lvl="1"/>
            <a:r>
              <a:rPr lang="en-US" dirty="0" smtClean="0"/>
              <a:t>System portion interfaces with physical devices</a:t>
            </a:r>
          </a:p>
          <a:p>
            <a:pPr lvl="1"/>
            <a:endParaRPr lang="en-US" dirty="0"/>
          </a:p>
          <a:p>
            <a:r>
              <a:rPr lang="en-US" dirty="0" smtClean="0"/>
              <a:t>Dependencies on                                               hardware</a:t>
            </a:r>
          </a:p>
          <a:p>
            <a:pPr lvl="1"/>
            <a:r>
              <a:rPr lang="en-US" dirty="0" smtClean="0"/>
              <a:t>Presence of device                                                         (e.g. GPU, FPGA)</a:t>
            </a:r>
          </a:p>
          <a:p>
            <a:pPr lvl="1"/>
            <a:r>
              <a:rPr lang="en-US" dirty="0" smtClean="0"/>
              <a:t>Device-related configuration                                       (e.g. VLAN)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Are all Devices Decoupled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7693" y="5511330"/>
            <a:ext cx="3858097" cy="470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750399" y="6116443"/>
            <a:ext cx="3919191" cy="28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934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71148" y="6183682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7692" y="3088052"/>
            <a:ext cx="2106204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9" name="Rectangle 8"/>
          <p:cNvSpPr/>
          <p:nvPr/>
        </p:nvSpPr>
        <p:spPr>
          <a:xfrm>
            <a:off x="7091735" y="3088052"/>
            <a:ext cx="1439310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 smtClean="0">
                <a:latin typeface="Calibri"/>
                <a:cs typeface="Calibri"/>
              </a:rPr>
              <a:t>Dom U: Guest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4951" y="3894876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004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73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42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12042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81315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50587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19859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19859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89133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58406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27677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696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66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35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904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984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53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22625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91897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261169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330443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30443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399716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68987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538260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07534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676807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746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815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84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53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023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092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161716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0987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300260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369534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69534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438807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508078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577352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46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715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785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854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933753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003026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072297" y="611785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154966" y="3829042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4966" y="3088054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54966" y="4635866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4334762" y="38276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334762" y="3086651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334762" y="4635865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 rot="16200000">
            <a:off x="7787062" y="3687376"/>
            <a:ext cx="1141599" cy="346364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Kernel</a:t>
            </a:r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    </a:t>
            </a:r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User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7171752" y="3782558"/>
            <a:ext cx="1220746" cy="1401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5863510" y="5036113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6468267" y="5643694"/>
            <a:ext cx="110908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7040892" y="5103689"/>
            <a:ext cx="1074364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>
            <a:off x="5974042" y="4432762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141570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210844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280117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349388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418662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487935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567245" y="61164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796406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865677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Donut 81"/>
          <p:cNvSpPr/>
          <p:nvPr/>
        </p:nvSpPr>
        <p:spPr>
          <a:xfrm>
            <a:off x="6640605" y="3894874"/>
            <a:ext cx="692727" cy="669547"/>
          </a:xfrm>
          <a:prstGeom prst="donut">
            <a:avLst>
              <a:gd name="adj" fmla="val 16584"/>
            </a:avLst>
          </a:prstGeom>
          <a:solidFill>
            <a:srgbClr val="FF6600">
              <a:alpha val="59000"/>
            </a:srgbClr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44646" y="3894876"/>
            <a:ext cx="831273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71753" y="3894877"/>
            <a:ext cx="831273" cy="67235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</p:spTree>
    <p:extLst>
      <p:ext uri="{BB962C8B-B14F-4D97-AF65-F5344CB8AC3E}">
        <p14:creationId xmlns:p14="http://schemas.microsoft.com/office/powerpoint/2010/main" val="20772853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Today: Split driver model</a:t>
            </a:r>
          </a:p>
          <a:p>
            <a:pPr lvl="1"/>
            <a:r>
              <a:rPr lang="en-US" dirty="0" smtClean="0"/>
              <a:t>Dependencies break if VM moves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No easy place to plug                                               into hardware driver</a:t>
            </a:r>
          </a:p>
          <a:p>
            <a:pPr lvl="1"/>
            <a:r>
              <a:rPr lang="en-US" dirty="0" smtClean="0"/>
              <a:t>System portion                                                        connected in ad-hoc                                                      way</a:t>
            </a:r>
          </a:p>
          <a:p>
            <a:pPr lvl="1"/>
            <a:endParaRPr lang="en-US" dirty="0"/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Devices Limit Flexibility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7693" y="5511330"/>
            <a:ext cx="3858097" cy="470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750399" y="6116443"/>
            <a:ext cx="3919191" cy="28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934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71148" y="6183682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7692" y="3088052"/>
            <a:ext cx="2106204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9" name="Rectangle 8"/>
          <p:cNvSpPr/>
          <p:nvPr/>
        </p:nvSpPr>
        <p:spPr>
          <a:xfrm>
            <a:off x="7091734" y="3088052"/>
            <a:ext cx="1534745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 smtClean="0">
                <a:latin typeface="Calibri"/>
                <a:cs typeface="Calibri"/>
              </a:rPr>
              <a:t>Dom U: Guest VM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4951" y="3894876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004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73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42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12042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81315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50587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19859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19859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89133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58406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27677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696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66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35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904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984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53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22625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91897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261169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330443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30443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399716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68987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538260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07534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676807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746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815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84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53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023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092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161716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0987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300260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369534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69534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438807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508078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577352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46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715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785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854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933753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003026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072297" y="611785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154966" y="3829042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4966" y="3088054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54966" y="4635866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4334762" y="38276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334762" y="3086651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334762" y="4635865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 rot="16200000">
            <a:off x="7787062" y="3687376"/>
            <a:ext cx="1141599" cy="346364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Kernel</a:t>
            </a:r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    </a:t>
            </a:r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User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7171752" y="3782558"/>
            <a:ext cx="1220746" cy="1401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5863510" y="5036113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6468267" y="5643694"/>
            <a:ext cx="110908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7040892" y="5103689"/>
            <a:ext cx="1074364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>
            <a:off x="5974042" y="4432762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141570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210844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280117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349388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418662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487935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567245" y="61164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796406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865677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Donut 81"/>
          <p:cNvSpPr/>
          <p:nvPr/>
        </p:nvSpPr>
        <p:spPr>
          <a:xfrm>
            <a:off x="6640605" y="3894874"/>
            <a:ext cx="692727" cy="669547"/>
          </a:xfrm>
          <a:prstGeom prst="donut">
            <a:avLst>
              <a:gd name="adj" fmla="val 16584"/>
            </a:avLst>
          </a:prstGeom>
          <a:solidFill>
            <a:srgbClr val="FF6600">
              <a:alpha val="59000"/>
            </a:srgbClr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44646" y="3894876"/>
            <a:ext cx="831273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71753" y="3894877"/>
            <a:ext cx="831273" cy="67235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</p:spTree>
    <p:extLst>
      <p:ext uri="{BB962C8B-B14F-4D97-AF65-F5344CB8AC3E}">
        <p14:creationId xmlns:p14="http://schemas.microsoft.com/office/powerpoint/2010/main" val="36812552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Clean separation between hardware driver and backend driver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Standard interface                                                        between </a:t>
            </a:r>
            <a:r>
              <a:rPr lang="en-US" b="1" i="1" dirty="0" smtClean="0">
                <a:solidFill>
                  <a:srgbClr val="FF0000"/>
                </a:solidFill>
              </a:rPr>
              <a:t>endpoints</a:t>
            </a:r>
          </a:p>
          <a:p>
            <a:endParaRPr lang="en-US" dirty="0"/>
          </a:p>
          <a:p>
            <a:r>
              <a:rPr lang="en-US" dirty="0" smtClean="0"/>
              <a:t>Connected with </a:t>
            </a:r>
            <a:r>
              <a:rPr lang="en-US" b="1" i="1" dirty="0" smtClean="0">
                <a:solidFill>
                  <a:srgbClr val="FF0000"/>
                </a:solidFill>
              </a:rPr>
              <a:t>wires</a:t>
            </a:r>
          </a:p>
          <a:p>
            <a:pPr lvl="1"/>
            <a:endParaRPr lang="en-US" dirty="0"/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Split driver again!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847693" y="5511330"/>
            <a:ext cx="3858097" cy="470647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 cap="flat" cmpd="sng" algn="ctr">
            <a:solidFill>
              <a:schemeClr val="bg1">
                <a:lumMod val="6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 err="1">
                <a:latin typeface="Calibri"/>
                <a:cs typeface="Calibri"/>
              </a:rPr>
              <a:t>Xen</a:t>
            </a:r>
            <a:endParaRPr lang="en-US" sz="1400" dirty="0">
              <a:latin typeface="Calibri"/>
              <a:cs typeface="Calibri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750399" y="6116443"/>
            <a:ext cx="3919191" cy="281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934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5471148" y="6183682"/>
            <a:ext cx="2147455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400" dirty="0">
                <a:latin typeface="Calibri"/>
                <a:cs typeface="Calibri"/>
              </a:rPr>
              <a:t>Hardware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7692" y="3088052"/>
            <a:ext cx="2106204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>
                <a:latin typeface="Calibri"/>
                <a:cs typeface="Calibri"/>
              </a:rPr>
              <a:t>Dom 0</a:t>
            </a:r>
          </a:p>
        </p:txBody>
      </p:sp>
      <p:sp>
        <p:nvSpPr>
          <p:cNvPr id="9" name="Rectangle 8"/>
          <p:cNvSpPr/>
          <p:nvPr/>
        </p:nvSpPr>
        <p:spPr>
          <a:xfrm>
            <a:off x="7091734" y="3088052"/>
            <a:ext cx="1534745" cy="154781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400" dirty="0" smtClean="0">
                <a:latin typeface="Calibri"/>
                <a:cs typeface="Calibri"/>
              </a:rPr>
              <a:t>Dom U: Guest VM</a:t>
            </a:r>
            <a:endParaRPr lang="en-US" sz="1400" dirty="0">
              <a:latin typeface="Calibri"/>
              <a:cs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34951" y="3894876"/>
            <a:ext cx="1039091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Physical </a:t>
            </a:r>
            <a:b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</a:br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Device Driver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5004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073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142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212042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281315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50587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19859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419859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489133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558406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627677" y="61178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696950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766224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835497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904768" y="6117848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984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053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122625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191897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6261169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330443" y="6119254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6330443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6399716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468987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6538260" y="6119250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607534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6676807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6746078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815352" y="6119252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6884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6953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023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092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161716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230987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300260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369534" y="611644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7369534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7438807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7508078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7577352" y="6116443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646625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7715897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7785169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7854443" y="611644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7933753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8003026" y="6117849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8072297" y="611785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4154966" y="3829042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1</a:t>
            </a:r>
          </a:p>
        </p:txBody>
      </p:sp>
      <p:sp>
        <p:nvSpPr>
          <p:cNvPr id="62" name="Rectangle 61"/>
          <p:cNvSpPr/>
          <p:nvPr/>
        </p:nvSpPr>
        <p:spPr>
          <a:xfrm>
            <a:off x="4154966" y="3088054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3</a:t>
            </a:r>
          </a:p>
        </p:txBody>
      </p:sp>
      <p:sp>
        <p:nvSpPr>
          <p:cNvPr id="63" name="Rectangle 62"/>
          <p:cNvSpPr/>
          <p:nvPr/>
        </p:nvSpPr>
        <p:spPr>
          <a:xfrm>
            <a:off x="4154966" y="4635866"/>
            <a:ext cx="692727" cy="336176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Ring 0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4334762" y="3827642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4334762" y="3086651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334762" y="4635865"/>
            <a:ext cx="415636" cy="1401"/>
          </a:xfrm>
          <a:prstGeom prst="line">
            <a:avLst/>
          </a:prstGeom>
          <a:ln w="952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 rot="16200000">
            <a:off x="7787062" y="3687376"/>
            <a:ext cx="1141599" cy="346364"/>
          </a:xfrm>
          <a:prstGeom prst="rect">
            <a:avLst/>
          </a:prstGeom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pPr algn="r"/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Kernel</a:t>
            </a:r>
            <a:r>
              <a:rPr lang="en-US" sz="1400" dirty="0">
                <a:solidFill>
                  <a:schemeClr val="tx2"/>
                </a:solidFill>
                <a:latin typeface="Calibri"/>
                <a:cs typeface="Calibri"/>
              </a:rPr>
              <a:t>    </a:t>
            </a:r>
            <a:r>
              <a:rPr lang="en-US" sz="1400" i="1" dirty="0">
                <a:solidFill>
                  <a:schemeClr val="tx2"/>
                </a:solidFill>
                <a:latin typeface="Calibri"/>
                <a:cs typeface="Calibri"/>
              </a:rPr>
              <a:t>User</a:t>
            </a:r>
          </a:p>
        </p:txBody>
      </p:sp>
      <p:cxnSp>
        <p:nvCxnSpPr>
          <p:cNvPr id="68" name="Straight Connector 67"/>
          <p:cNvCxnSpPr/>
          <p:nvPr/>
        </p:nvCxnSpPr>
        <p:spPr>
          <a:xfrm>
            <a:off x="7171752" y="3782558"/>
            <a:ext cx="1220746" cy="1401"/>
          </a:xfrm>
          <a:prstGeom prst="line">
            <a:avLst/>
          </a:prstGeom>
          <a:ln w="9525" cap="flat" cmpd="sng" algn="ctr">
            <a:solidFill>
              <a:srgbClr val="FFFFFF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5400000">
            <a:off x="5863510" y="5036113"/>
            <a:ext cx="1210234" cy="725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10800000">
            <a:off x="6468267" y="5643694"/>
            <a:ext cx="1109085" cy="140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7040892" y="5103689"/>
            <a:ext cx="1074364" cy="1444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10800000">
            <a:off x="5974042" y="4432762"/>
            <a:ext cx="485272" cy="1"/>
          </a:xfrm>
          <a:prstGeom prst="line">
            <a:avLst/>
          </a:prstGeom>
          <a:ln w="12700" cap="flat" cmpd="sng" algn="ctr">
            <a:solidFill>
              <a:srgbClr val="FEB80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8141570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210844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>
            <a:off x="8280117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8349388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8418662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>
            <a:off x="8487935" y="6115036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8567245" y="6116441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796406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865677" y="6115035"/>
            <a:ext cx="138545" cy="133068"/>
          </a:xfrm>
          <a:prstGeom prst="line">
            <a:avLst/>
          </a:prstGeom>
          <a:ln w="9525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Donut 81"/>
          <p:cNvSpPr/>
          <p:nvPr/>
        </p:nvSpPr>
        <p:spPr>
          <a:xfrm>
            <a:off x="6640605" y="3894874"/>
            <a:ext cx="692727" cy="669547"/>
          </a:xfrm>
          <a:prstGeom prst="donut">
            <a:avLst>
              <a:gd name="adj" fmla="val 16584"/>
            </a:avLst>
          </a:prstGeom>
          <a:solidFill>
            <a:srgbClr val="FF6600">
              <a:alpha val="59000"/>
            </a:srgbClr>
          </a:solidFill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044646" y="3894876"/>
            <a:ext cx="831273" cy="673754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Backend Driver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171753" y="3894877"/>
            <a:ext cx="831273" cy="672353"/>
          </a:xfrm>
          <a:prstGeom prst="rect">
            <a:avLst/>
          </a:prstGeom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82048" tIns="41025" rIns="82048" bIns="41025" rtlCol="0" anchor="t"/>
          <a:lstStyle/>
          <a:p>
            <a:r>
              <a:rPr lang="en-US" sz="1300" dirty="0">
                <a:solidFill>
                  <a:schemeClr val="accent3"/>
                </a:solidFill>
                <a:latin typeface="Calibri"/>
                <a:cs typeface="Calibri"/>
              </a:rPr>
              <a:t>Frontend Driver</a:t>
            </a:r>
          </a:p>
        </p:txBody>
      </p:sp>
    </p:spTree>
    <p:extLst>
      <p:ext uri="{BB962C8B-B14F-4D97-AF65-F5344CB8AC3E}">
        <p14:creationId xmlns:p14="http://schemas.microsoft.com/office/powerpoint/2010/main" val="2223483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/>
              <a:t>Goals for 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307" y="734787"/>
            <a:ext cx="8893907" cy="6056782"/>
          </a:xfrm>
        </p:spPr>
        <p:txBody>
          <a:bodyPr>
            <a:normAutofit/>
          </a:bodyPr>
          <a:lstStyle/>
          <a:p>
            <a:r>
              <a:rPr lang="en-US" dirty="0" err="1"/>
              <a:t>VirtualWires</a:t>
            </a:r>
            <a:r>
              <a:rPr lang="en-US" dirty="0"/>
              <a:t> for Live Migrating Virtual Networks across </a:t>
            </a:r>
            <a:r>
              <a:rPr lang="en-US" dirty="0" smtClean="0"/>
              <a:t>Clouds</a:t>
            </a:r>
          </a:p>
          <a:p>
            <a:pPr lvl="1"/>
            <a:r>
              <a:rPr lang="en-US" dirty="0" smtClean="0"/>
              <a:t>D</a:t>
            </a:r>
            <a:r>
              <a:rPr lang="en-US" dirty="0"/>
              <a:t>. Williams, H. Jamjoom, Z. Jiang, and H. Weatherspoon. </a:t>
            </a:r>
            <a:r>
              <a:rPr lang="en-US" i="1" dirty="0"/>
              <a:t>IBM Tech. Rep. RC25378</a:t>
            </a:r>
            <a:r>
              <a:rPr lang="en-US" dirty="0"/>
              <a:t>, </a:t>
            </a:r>
            <a:r>
              <a:rPr lang="en-US" dirty="0" smtClean="0"/>
              <a:t>April 2013.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6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4"/>
          <p:cNvSpPr/>
          <p:nvPr/>
        </p:nvSpPr>
        <p:spPr>
          <a:xfrm>
            <a:off x="4665463" y="3497445"/>
            <a:ext cx="2474025" cy="1362492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6" name="Cloud 5"/>
          <p:cNvSpPr/>
          <p:nvPr/>
        </p:nvSpPr>
        <p:spPr>
          <a:xfrm>
            <a:off x="4766378" y="3271670"/>
            <a:ext cx="2474025" cy="1043983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7" name="Cloud 6"/>
          <p:cNvSpPr/>
          <p:nvPr/>
        </p:nvSpPr>
        <p:spPr>
          <a:xfrm>
            <a:off x="6359408" y="327167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4766378" y="5369835"/>
            <a:ext cx="1374458" cy="539542"/>
          </a:xfrm>
          <a:prstGeom prst="cloud">
            <a:avLst/>
          </a:prstGeom>
          <a:pattFill prst="ltUp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6221962" y="5369835"/>
            <a:ext cx="1374458" cy="539542"/>
          </a:xfrm>
          <a:prstGeom prst="cloud">
            <a:avLst/>
          </a:prstGeom>
          <a:pattFill prst="ltVert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0" name="Cloud 9"/>
          <p:cNvSpPr/>
          <p:nvPr/>
        </p:nvSpPr>
        <p:spPr>
          <a:xfrm>
            <a:off x="7658728" y="5369835"/>
            <a:ext cx="1374458" cy="539542"/>
          </a:xfrm>
          <a:prstGeom prst="cloud">
            <a:avLst/>
          </a:prstGeom>
          <a:pattFill prst="dashDnDiag">
            <a:fgClr>
              <a:prstClr val="black"/>
            </a:fgClr>
            <a:bgClr>
              <a:prstClr val="white"/>
            </a:bgClr>
          </a:patt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2" name="Cloud 11"/>
          <p:cNvSpPr/>
          <p:nvPr/>
        </p:nvSpPr>
        <p:spPr>
          <a:xfrm>
            <a:off x="4877558" y="4239287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3" name="Cloud 12"/>
          <p:cNvSpPr/>
          <p:nvPr/>
        </p:nvSpPr>
        <p:spPr>
          <a:xfrm>
            <a:off x="6350246" y="4315653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sp>
        <p:nvSpPr>
          <p:cNvPr id="14" name="Cloud 13"/>
          <p:cNvSpPr/>
          <p:nvPr/>
        </p:nvSpPr>
        <p:spPr>
          <a:xfrm>
            <a:off x="5717383" y="3900620"/>
            <a:ext cx="2474025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766380" y="5271886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766380" y="3191765"/>
            <a:ext cx="4266808" cy="0"/>
          </a:xfrm>
          <a:prstGeom prst="line">
            <a:avLst/>
          </a:prstGeom>
          <a:ln w="9525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766380" y="2316996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Enterprise Workloads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5005839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36257" y="2696177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351582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596420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835881" y="2698552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27" name="Cloud 26"/>
          <p:cNvSpPr/>
          <p:nvPr/>
        </p:nvSpPr>
        <p:spPr>
          <a:xfrm>
            <a:off x="4877558" y="3934535"/>
            <a:ext cx="3826249" cy="818207"/>
          </a:xfrm>
          <a:prstGeom prst="cloud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 err="1"/>
              <a:t>Supercloud</a:t>
            </a:r>
            <a:endParaRPr lang="en-US" sz="1600" dirty="0"/>
          </a:p>
        </p:txBody>
      </p:sp>
      <p:sp>
        <p:nvSpPr>
          <p:cNvPr id="30" name="Rectangle 29"/>
          <p:cNvSpPr/>
          <p:nvPr/>
        </p:nvSpPr>
        <p:spPr>
          <a:xfrm>
            <a:off x="6660564" y="2697760"/>
            <a:ext cx="478922" cy="42420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dirty="0"/>
              <a:t>VM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877557" y="4671146"/>
            <a:ext cx="3826249" cy="5492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Cloud Interoperability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(The </a:t>
            </a:r>
            <a:r>
              <a:rPr lang="en-US" sz="1600" dirty="0" err="1">
                <a:solidFill>
                  <a:schemeClr val="tx1"/>
                </a:solidFill>
              </a:rPr>
              <a:t>Xen</a:t>
            </a:r>
            <a:r>
              <a:rPr lang="en-US" sz="1600" dirty="0">
                <a:solidFill>
                  <a:schemeClr val="tx1"/>
                </a:solidFill>
              </a:rPr>
              <a:t>-Blanket)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005839" y="3254106"/>
            <a:ext cx="2133647" cy="787626"/>
          </a:xfrm>
          <a:prstGeom prst="rect">
            <a:avLst/>
          </a:prstGeom>
          <a:solidFill>
            <a:srgbClr val="D7E4BD"/>
          </a:solidFill>
          <a:ln w="57150" cmpd="sng">
            <a:solidFill>
              <a:srgbClr val="FF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User Control of Cloud Networks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VirtualWire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51583" y="3230388"/>
            <a:ext cx="1504331" cy="104565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Efficient Cloud Resource Utilization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(</a:t>
            </a:r>
            <a:r>
              <a:rPr lang="en-US" sz="1600" dirty="0" err="1">
                <a:solidFill>
                  <a:schemeClr val="tx1"/>
                </a:solidFill>
              </a:rPr>
              <a:t>Overdriver</a:t>
            </a:r>
            <a:r>
              <a:rPr lang="en-US" sz="1600" dirty="0">
                <a:solidFill>
                  <a:schemeClr val="tx1"/>
                </a:solidFill>
              </a:rPr>
              <a:t>)</a:t>
            </a:r>
          </a:p>
        </p:txBody>
      </p:sp>
      <p:cxnSp>
        <p:nvCxnSpPr>
          <p:cNvPr id="35" name="Straight Connector 34"/>
          <p:cNvCxnSpPr>
            <a:stCxn id="22" idx="2"/>
            <a:endCxn id="32" idx="0"/>
          </p:cNvCxnSpPr>
          <p:nvPr/>
        </p:nvCxnSpPr>
        <p:spPr>
          <a:xfrm>
            <a:off x="5245301" y="3120378"/>
            <a:ext cx="827363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32" idx="0"/>
            <a:endCxn id="23" idx="2"/>
          </p:cNvCxnSpPr>
          <p:nvPr/>
        </p:nvCxnSpPr>
        <p:spPr>
          <a:xfrm flipH="1" flipV="1">
            <a:off x="5875718" y="3120378"/>
            <a:ext cx="196945" cy="13372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32" idx="0"/>
            <a:endCxn id="30" idx="2"/>
          </p:cNvCxnSpPr>
          <p:nvPr/>
        </p:nvCxnSpPr>
        <p:spPr>
          <a:xfrm flipV="1">
            <a:off x="6072664" y="3121961"/>
            <a:ext cx="827363" cy="1321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Content Placeholder 2"/>
          <p:cNvSpPr>
            <a:spLocks noGrp="1"/>
          </p:cNvSpPr>
          <p:nvPr>
            <p:ph idx="1"/>
          </p:nvPr>
        </p:nvSpPr>
        <p:spPr>
          <a:xfrm>
            <a:off x="623454" y="1783560"/>
            <a:ext cx="4142924" cy="507444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Cloud interoperability</a:t>
            </a:r>
          </a:p>
          <a:p>
            <a:r>
              <a:rPr lang="en-US" dirty="0" smtClean="0">
                <a:solidFill>
                  <a:srgbClr val="FF6600"/>
                </a:solidFill>
              </a:rPr>
              <a:t>User control of cloud networks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66380" y="6002522"/>
            <a:ext cx="4266808" cy="359858"/>
          </a:xfrm>
          <a:prstGeom prst="rect">
            <a:avLst/>
          </a:prstGeom>
          <a:noFill/>
        </p:spPr>
        <p:txBody>
          <a:bodyPr wrap="square" lIns="82048" tIns="41025" rIns="82048" bIns="41025" rtlCol="0">
            <a:spAutoFit/>
          </a:bodyPr>
          <a:lstStyle/>
          <a:p>
            <a:pPr algn="ctr"/>
            <a:r>
              <a:rPr lang="en-US" dirty="0" smtClean="0"/>
              <a:t>Third-Party Clouds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of cloud networks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5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</a:t>
            </a:r>
            <a:r>
              <a:rPr lang="en-US" sz="3600" dirty="0" smtClean="0"/>
              <a:t>urrent clouds lack control over network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6" y="1905000"/>
            <a:ext cx="5076331" cy="3886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Cloud networks are provider-centric</a:t>
            </a:r>
          </a:p>
          <a:p>
            <a:pPr lvl="1"/>
            <a:r>
              <a:rPr lang="en-US" dirty="0" smtClean="0"/>
              <a:t>Control logic that encodes flow policies is implemented by provider</a:t>
            </a:r>
          </a:p>
          <a:p>
            <a:pPr lvl="1"/>
            <a:r>
              <a:rPr lang="en-US" dirty="0" smtClean="0"/>
              <a:t>Provider decides if low</a:t>
            </a:r>
            <a:r>
              <a:rPr lang="en-US" dirty="0"/>
              <a:t>-level network features </a:t>
            </a:r>
            <a:r>
              <a:rPr lang="en-US" dirty="0" smtClean="0"/>
              <a:t>(e.g., VLANs</a:t>
            </a:r>
            <a:r>
              <a:rPr lang="en-US" dirty="0"/>
              <a:t>, IP addresses, </a:t>
            </a:r>
            <a:r>
              <a:rPr lang="en-US" dirty="0" smtClean="0"/>
              <a:t>etc.) are supported</a:t>
            </a:r>
            <a:endParaRPr lang="en-US" dirty="0"/>
          </a:p>
          <a:p>
            <a:pPr lvl="1"/>
            <a:endParaRPr lang="en-US" dirty="0" smtClean="0"/>
          </a:p>
        </p:txBody>
      </p:sp>
      <p:cxnSp>
        <p:nvCxnSpPr>
          <p:cNvPr id="6" name="Straight Connector 5"/>
          <p:cNvCxnSpPr>
            <a:endCxn id="7" idx="1"/>
          </p:cNvCxnSpPr>
          <p:nvPr/>
        </p:nvCxnSpPr>
        <p:spPr>
          <a:xfrm flipV="1">
            <a:off x="6115424" y="3707466"/>
            <a:ext cx="2193636" cy="2802"/>
          </a:xfrm>
          <a:prstGeom prst="line">
            <a:avLst/>
          </a:prstGeom>
          <a:ln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309061" y="2057400"/>
            <a:ext cx="303068" cy="3300132"/>
          </a:xfrm>
          <a:prstGeom prst="rect">
            <a:avLst/>
          </a:prstGeom>
          <a:solidFill>
            <a:srgbClr val="DDDDDD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2048" tIns="41025" rIns="82048" bIns="41025" anchor="ctr"/>
          <a:lstStyle/>
          <a:p>
            <a:pPr algn="ctr">
              <a:defRPr/>
            </a:pPr>
            <a:endParaRPr lang="en-US" sz="1300" dirty="0">
              <a:latin typeface="Helvetica"/>
              <a:cs typeface="Helvetica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7102560" y="3229815"/>
            <a:ext cx="469034" cy="39080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VM</a:t>
            </a:r>
          </a:p>
        </p:txBody>
      </p:sp>
      <p:sp>
        <p:nvSpPr>
          <p:cNvPr id="9" name="TextBox 112"/>
          <p:cNvSpPr txBox="1">
            <a:spLocks noChangeArrowheads="1"/>
          </p:cNvSpPr>
          <p:nvPr/>
        </p:nvSpPr>
        <p:spPr bwMode="auto">
          <a:xfrm>
            <a:off x="5699787" y="2579874"/>
            <a:ext cx="1291647" cy="929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eaLnBrk="1" hangingPunct="1"/>
            <a:r>
              <a:rPr lang="en-US" sz="1100" i="1">
                <a:latin typeface="Helvetica" pitchFamily="-1" charset="0"/>
                <a:cs typeface="Helvetica" pitchFamily="-1" charset="0"/>
              </a:rPr>
              <a:t>Use APIs to specify addressing, access control, flow policies, etc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679833" y="3229815"/>
            <a:ext cx="461818" cy="39080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VM</a:t>
            </a:r>
          </a:p>
        </p:txBody>
      </p:sp>
      <p:sp>
        <p:nvSpPr>
          <p:cNvPr id="11" name="Cloud 10"/>
          <p:cNvSpPr/>
          <p:nvPr/>
        </p:nvSpPr>
        <p:spPr>
          <a:xfrm>
            <a:off x="6115425" y="3771900"/>
            <a:ext cx="2072409" cy="1375522"/>
          </a:xfrm>
          <a:prstGeom prst="cloud">
            <a:avLst/>
          </a:prstGeom>
          <a:solidFill>
            <a:srgbClr val="FFFFFF"/>
          </a:solidFill>
          <a:ln w="127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>
              <a:defRPr/>
            </a:pPr>
            <a:endParaRPr lang="en-US" sz="13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096663" y="2057401"/>
            <a:ext cx="2044989" cy="344581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Management Tools</a:t>
            </a:r>
          </a:p>
        </p:txBody>
      </p:sp>
      <p:cxnSp>
        <p:nvCxnSpPr>
          <p:cNvPr id="13" name="Straight Connector 12"/>
          <p:cNvCxnSpPr/>
          <p:nvPr/>
        </p:nvCxnSpPr>
        <p:spPr>
          <a:xfrm rot="16200000" flipH="1">
            <a:off x="6209124" y="3184291"/>
            <a:ext cx="1564622" cy="0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ysDash"/>
            <a:round/>
            <a:headEnd type="none" w="med" len="med"/>
            <a:tailEnd type="arrow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77"/>
          <p:cNvSpPr>
            <a:spLocks noChangeArrowheads="1"/>
          </p:cNvSpPr>
          <p:nvPr/>
        </p:nvSpPr>
        <p:spPr bwMode="auto">
          <a:xfrm>
            <a:off x="6406948" y="4578724"/>
            <a:ext cx="1376795" cy="282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/>
          <a:p>
            <a:pPr algn="ctr"/>
            <a:r>
              <a:rPr lang="en-US" sz="1300">
                <a:solidFill>
                  <a:srgbClr val="000000"/>
                </a:solidFill>
                <a:latin typeface="Helvetica" pitchFamily="-1" charset="0"/>
                <a:cs typeface="Helvetica" pitchFamily="-1" charset="0"/>
              </a:rPr>
              <a:t>Virtual Network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 rot="16200000" flipH="1">
            <a:off x="7623380" y="2621855"/>
            <a:ext cx="1655669" cy="526761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100" dirty="0">
                <a:latin typeface="Helvetica" pitchFamily="-1" charset="0"/>
                <a:cs typeface="Helvetica" pitchFamily="-1" charset="0"/>
              </a:rPr>
              <a:t>CLOUD USER</a:t>
            </a: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rot="16200000" flipH="1">
            <a:off x="7629599" y="4275423"/>
            <a:ext cx="1637459" cy="526761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100">
                <a:latin typeface="Helvetica" pitchFamily="-1" charset="0"/>
                <a:cs typeface="Helvetica" pitchFamily="-1" charset="0"/>
              </a:rPr>
              <a:t>CLOUD PROVIDER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8389880" y="3708869"/>
            <a:ext cx="139988" cy="1400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112"/>
          <p:cNvSpPr txBox="1">
            <a:spLocks noChangeArrowheads="1"/>
          </p:cNvSpPr>
          <p:nvPr/>
        </p:nvSpPr>
        <p:spPr bwMode="auto">
          <a:xfrm>
            <a:off x="5940799" y="5157228"/>
            <a:ext cx="2200853" cy="25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eaLnBrk="1" hangingPunct="1"/>
            <a:r>
              <a:rPr lang="en-US" sz="1100" i="1">
                <a:latin typeface="Helvetica" pitchFamily="-1" charset="0"/>
                <a:cs typeface="Helvetica" pitchFamily="-1" charset="0"/>
              </a:rPr>
              <a:t>support rich network features</a:t>
            </a:r>
          </a:p>
        </p:txBody>
      </p:sp>
      <p:cxnSp>
        <p:nvCxnSpPr>
          <p:cNvPr id="35" name="Straight Connector 34"/>
          <p:cNvCxnSpPr/>
          <p:nvPr/>
        </p:nvCxnSpPr>
        <p:spPr>
          <a:xfrm rot="16200000" flipV="1">
            <a:off x="6572700" y="5078786"/>
            <a:ext cx="271743" cy="0"/>
          </a:xfrm>
          <a:prstGeom prst="line">
            <a:avLst/>
          </a:prstGeom>
          <a:ln w="6350" cap="flat" cmpd="sng" algn="ctr">
            <a:solidFill>
              <a:srgbClr val="000000"/>
            </a:solidFill>
            <a:prstDash val="sysDash"/>
            <a:round/>
            <a:headEnd type="none" w="med" len="med"/>
            <a:tailEnd type="oval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7118266" y="3828608"/>
            <a:ext cx="417419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7690466" y="3829309"/>
            <a:ext cx="416018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rapezoid 37"/>
          <p:cNvSpPr/>
          <p:nvPr/>
        </p:nvSpPr>
        <p:spPr>
          <a:xfrm>
            <a:off x="6857220" y="3966602"/>
            <a:ext cx="1193511" cy="592511"/>
          </a:xfrm>
          <a:prstGeom prst="trapezoid">
            <a:avLst>
              <a:gd name="adj" fmla="val 0"/>
            </a:avLst>
          </a:prstGeom>
          <a:solidFill>
            <a:srgbClr val="D9D9D9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100" i="1" dirty="0">
                <a:solidFill>
                  <a:schemeClr val="tx1"/>
                </a:solidFill>
                <a:latin typeface="Helvetica"/>
                <a:cs typeface="Helvetica"/>
              </a:rPr>
              <a:t>Control Logic</a:t>
            </a:r>
            <a:br>
              <a:rPr lang="en-US" sz="1100" i="1" dirty="0">
                <a:solidFill>
                  <a:schemeClr val="tx1"/>
                </a:solidFill>
                <a:latin typeface="Helvetica"/>
                <a:cs typeface="Helvetica"/>
              </a:rPr>
            </a:br>
            <a:r>
              <a:rPr lang="en-US" sz="900" i="1" dirty="0">
                <a:solidFill>
                  <a:schemeClr val="tx1"/>
                </a:solidFill>
                <a:latin typeface="Helvetica"/>
                <a:cs typeface="Helvetica"/>
              </a:rPr>
              <a:t>(virtual switches, routers, etc)</a:t>
            </a:r>
          </a:p>
        </p:txBody>
      </p:sp>
      <p:sp>
        <p:nvSpPr>
          <p:cNvPr id="40" name="Slide Number Placeholder 3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23456" y="5684654"/>
            <a:ext cx="8215744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FF6600"/>
                </a:solidFill>
              </a:rPr>
              <a:t>What virtual network abstraction should a cloud provider expose?</a:t>
            </a:r>
            <a:endParaRPr lang="en-US" sz="23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814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virtualwire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454" y="1783560"/>
            <a:ext cx="4939146" cy="469344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6600"/>
                </a:solidFill>
              </a:rPr>
              <a:t>Key Insight: move control logic to user</a:t>
            </a:r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Virtualized equivalents of network components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Open </a:t>
            </a:r>
            <a:r>
              <a:rPr lang="en-US" dirty="0" err="1" smtClean="0">
                <a:solidFill>
                  <a:srgbClr val="000000"/>
                </a:solidFill>
              </a:rPr>
              <a:t>vswitch</a:t>
            </a:r>
            <a:r>
              <a:rPr lang="en-US" dirty="0" smtClean="0">
                <a:solidFill>
                  <a:srgbClr val="000000"/>
                </a:solidFill>
              </a:rPr>
              <a:t>, Cisco Nexus 1000V, </a:t>
            </a:r>
            <a:r>
              <a:rPr lang="en-US" dirty="0" err="1" smtClean="0">
                <a:solidFill>
                  <a:srgbClr val="000000"/>
                </a:solidFill>
              </a:rPr>
              <a:t>NetSim</a:t>
            </a:r>
            <a:r>
              <a:rPr lang="en-US" dirty="0" smtClean="0">
                <a:solidFill>
                  <a:srgbClr val="000000"/>
                </a:solidFill>
              </a:rPr>
              <a:t>, Click router, etc.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Provider just needs to enable connectivity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Connect/disconnect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err="1" smtClean="0">
                <a:solidFill>
                  <a:srgbClr val="000000"/>
                </a:solidFill>
              </a:rPr>
              <a:t>VirtualWire</a:t>
            </a:r>
            <a:r>
              <a:rPr lang="en-US" dirty="0" smtClean="0">
                <a:solidFill>
                  <a:srgbClr val="000000"/>
                </a:solidFill>
              </a:rPr>
              <a:t> connectors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Point-to-point layer-2 tunnels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Trapezoid 3"/>
          <p:cNvSpPr/>
          <p:nvPr/>
        </p:nvSpPr>
        <p:spPr>
          <a:xfrm>
            <a:off x="6983556" y="3421997"/>
            <a:ext cx="988580" cy="592511"/>
          </a:xfrm>
          <a:prstGeom prst="trapezoid">
            <a:avLst>
              <a:gd name="adj" fmla="val 0"/>
            </a:avLst>
          </a:prstGeom>
          <a:solidFill>
            <a:srgbClr val="D9D9D9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100" i="1" dirty="0">
                <a:solidFill>
                  <a:schemeClr val="tx1"/>
                </a:solidFill>
                <a:latin typeface="Helvetica"/>
                <a:cs typeface="Helvetica"/>
              </a:rPr>
              <a:t>Control Logic</a:t>
            </a:r>
            <a:br>
              <a:rPr lang="en-US" sz="1100" i="1" dirty="0">
                <a:solidFill>
                  <a:schemeClr val="tx1"/>
                </a:solidFill>
                <a:latin typeface="Helvetica"/>
                <a:cs typeface="Helvetica"/>
              </a:rPr>
            </a:br>
            <a:r>
              <a:rPr lang="en-US" sz="900" i="1" dirty="0">
                <a:solidFill>
                  <a:schemeClr val="tx1"/>
                </a:solidFill>
                <a:latin typeface="Helvetica"/>
                <a:cs typeface="Helvetica"/>
              </a:rPr>
              <a:t>(virtual switches, routers, etc)</a:t>
            </a:r>
          </a:p>
        </p:txBody>
      </p:sp>
      <p:sp>
        <p:nvSpPr>
          <p:cNvPr id="5" name="Cloud 4"/>
          <p:cNvSpPr/>
          <p:nvPr/>
        </p:nvSpPr>
        <p:spPr>
          <a:xfrm>
            <a:off x="5857875" y="4165787"/>
            <a:ext cx="2356716" cy="1375522"/>
          </a:xfrm>
          <a:prstGeom prst="cloud">
            <a:avLst/>
          </a:prstGeom>
          <a:solidFill>
            <a:srgbClr val="FFFFFF"/>
          </a:solidFill>
          <a:ln w="12700" cap="flat" cmpd="sng" algn="ctr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2048" tIns="41025" rIns="82048" bIns="41025" anchor="ctr"/>
          <a:lstStyle/>
          <a:p>
            <a:pPr algn="ctr">
              <a:defRPr/>
            </a:pPr>
            <a:endParaRPr lang="en-US" sz="13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857875" y="3623703"/>
            <a:ext cx="469035" cy="39080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VM</a:t>
            </a:r>
          </a:p>
        </p:txBody>
      </p:sp>
      <p:sp>
        <p:nvSpPr>
          <p:cNvPr id="7" name="TextBox 112"/>
          <p:cNvSpPr txBox="1">
            <a:spLocks noChangeArrowheads="1"/>
          </p:cNvSpPr>
          <p:nvPr/>
        </p:nvSpPr>
        <p:spPr bwMode="auto">
          <a:xfrm>
            <a:off x="5733761" y="2818280"/>
            <a:ext cx="1352262" cy="42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eaLnBrk="1" hangingPunct="1"/>
            <a:r>
              <a:rPr lang="en-US" sz="1100" i="1">
                <a:latin typeface="Helvetica" pitchFamily="-1" charset="0"/>
                <a:cs typeface="Helvetica" pitchFamily="-1" charset="0"/>
              </a:rPr>
              <a:t>Configure using native interfaces</a:t>
            </a:r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5796838" y="4309341"/>
            <a:ext cx="591110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435147" y="3623703"/>
            <a:ext cx="461818" cy="390805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VM</a:t>
            </a:r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6439160" y="4241405"/>
            <a:ext cx="455239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146512" y="2451288"/>
            <a:ext cx="2042103" cy="344581"/>
          </a:xfrm>
          <a:prstGeom prst="rect">
            <a:avLst/>
          </a:prstGeom>
          <a:solidFill>
            <a:srgbClr val="DDDDDD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300">
                <a:latin typeface="Helvetica" pitchFamily="-1" charset="0"/>
                <a:cs typeface="Helvetica" pitchFamily="-1" charset="0"/>
              </a:rPr>
              <a:t>Management Tools</a:t>
            </a:r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6773681" y="3109612"/>
            <a:ext cx="626128" cy="1443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ysDash"/>
            <a:round/>
            <a:headEnd type="none" w="med" len="med"/>
            <a:tailEnd type="arrow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88"/>
          <p:cNvSpPr>
            <a:spLocks noChangeArrowheads="1"/>
          </p:cNvSpPr>
          <p:nvPr/>
        </p:nvSpPr>
        <p:spPr bwMode="auto">
          <a:xfrm>
            <a:off x="6326910" y="4972611"/>
            <a:ext cx="1271443" cy="482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/>
          <a:p>
            <a:pPr algn="ctr"/>
            <a:r>
              <a:rPr lang="en-US" sz="1300">
                <a:solidFill>
                  <a:srgbClr val="000000"/>
                </a:solidFill>
                <a:latin typeface="Helvetica" pitchFamily="-1" charset="0"/>
                <a:cs typeface="Helvetica" pitchFamily="-1" charset="0"/>
              </a:rPr>
              <a:t>Virtual Network</a:t>
            </a:r>
          </a:p>
        </p:txBody>
      </p:sp>
      <p:cxnSp>
        <p:nvCxnSpPr>
          <p:cNvPr id="14" name="Straight Connector 13"/>
          <p:cNvCxnSpPr/>
          <p:nvPr/>
        </p:nvCxnSpPr>
        <p:spPr>
          <a:xfrm rot="5400000">
            <a:off x="7036637" y="4241405"/>
            <a:ext cx="455239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7100732" y="4310043"/>
            <a:ext cx="589709" cy="1443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667500" y="4469747"/>
            <a:ext cx="596034" cy="1400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>
            <a:off x="6091670" y="4605619"/>
            <a:ext cx="1304636" cy="1401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12"/>
          <p:cNvSpPr txBox="1">
            <a:spLocks noChangeArrowheads="1"/>
          </p:cNvSpPr>
          <p:nvPr/>
        </p:nvSpPr>
        <p:spPr bwMode="auto">
          <a:xfrm>
            <a:off x="6982115" y="2818280"/>
            <a:ext cx="1066511" cy="590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eaLnBrk="1" hangingPunct="1"/>
            <a:r>
              <a:rPr lang="en-US" sz="1100" i="1">
                <a:latin typeface="Helvetica" pitchFamily="-1" charset="0"/>
                <a:cs typeface="Helvetica" pitchFamily="-1" charset="0"/>
              </a:rPr>
              <a:t>Use APIs </a:t>
            </a:r>
            <a:br>
              <a:rPr lang="en-US" sz="1100" i="1">
                <a:latin typeface="Helvetica" pitchFamily="-1" charset="0"/>
                <a:cs typeface="Helvetica" pitchFamily="-1" charset="0"/>
              </a:rPr>
            </a:br>
            <a:r>
              <a:rPr lang="en-US" sz="1100" i="1">
                <a:latin typeface="Helvetica" pitchFamily="-1" charset="0"/>
                <a:cs typeface="Helvetica" pitchFamily="-1" charset="0"/>
              </a:rPr>
              <a:t>to specify peerings</a:t>
            </a:r>
          </a:p>
        </p:txBody>
      </p:sp>
      <p:cxnSp>
        <p:nvCxnSpPr>
          <p:cNvPr id="19" name="Straight Connector 18"/>
          <p:cNvCxnSpPr/>
          <p:nvPr/>
        </p:nvCxnSpPr>
        <p:spPr>
          <a:xfrm rot="5400000">
            <a:off x="7029612" y="3816282"/>
            <a:ext cx="2039471" cy="1444"/>
          </a:xfrm>
          <a:prstGeom prst="line">
            <a:avLst/>
          </a:prstGeom>
          <a:ln w="19050" cap="flat" cmpd="sng" algn="ctr">
            <a:solidFill>
              <a:srgbClr val="000000"/>
            </a:solidFill>
            <a:prstDash val="sysDash"/>
            <a:round/>
            <a:headEnd type="none" w="med" len="med"/>
            <a:tailEnd type="arrow" w="lg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12"/>
          <p:cNvSpPr txBox="1">
            <a:spLocks noChangeArrowheads="1"/>
          </p:cNvSpPr>
          <p:nvPr/>
        </p:nvSpPr>
        <p:spPr bwMode="auto">
          <a:xfrm>
            <a:off x="5735205" y="5538508"/>
            <a:ext cx="2508250" cy="25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048" tIns="41025" rIns="82048" bIns="41025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-1" charset="-128"/>
              </a:defRPr>
            </a:lvl9pPr>
          </a:lstStyle>
          <a:p>
            <a:pPr algn="r" eaLnBrk="1" hangingPunct="1"/>
            <a:r>
              <a:rPr lang="en-US" sz="1100" i="1">
                <a:latin typeface="Helvetica" pitchFamily="-1" charset="0"/>
                <a:cs typeface="Helvetica" pitchFamily="-1" charset="0"/>
              </a:rPr>
              <a:t>support location independent tunnels</a:t>
            </a:r>
          </a:p>
        </p:txBody>
      </p:sp>
      <p:cxnSp>
        <p:nvCxnSpPr>
          <p:cNvPr id="21" name="Straight Connector 20"/>
          <p:cNvCxnSpPr/>
          <p:nvPr/>
        </p:nvCxnSpPr>
        <p:spPr>
          <a:xfrm rot="5400000" flipH="1" flipV="1">
            <a:off x="6398135" y="5473352"/>
            <a:ext cx="271743" cy="1444"/>
          </a:xfrm>
          <a:prstGeom prst="line">
            <a:avLst/>
          </a:prstGeom>
          <a:ln w="6350" cap="flat" cmpd="sng" algn="ctr">
            <a:solidFill>
              <a:srgbClr val="000000"/>
            </a:solidFill>
            <a:prstDash val="sysDash"/>
            <a:round/>
            <a:headEnd type="none" w="med" len="med"/>
            <a:tailEnd type="oval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endCxn id="23" idx="1"/>
          </p:cNvCxnSpPr>
          <p:nvPr/>
        </p:nvCxnSpPr>
        <p:spPr>
          <a:xfrm>
            <a:off x="5857876" y="4111351"/>
            <a:ext cx="2451185" cy="0"/>
          </a:xfrm>
          <a:prstGeom prst="line">
            <a:avLst/>
          </a:prstGeom>
          <a:ln>
            <a:solidFill>
              <a:srgbClr val="7F7F7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8309061" y="2461285"/>
            <a:ext cx="303068" cy="3300132"/>
          </a:xfrm>
          <a:prstGeom prst="rect">
            <a:avLst/>
          </a:prstGeom>
          <a:solidFill>
            <a:srgbClr val="DDDDDD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82048" tIns="41025" rIns="82048" bIns="41025" anchor="ctr"/>
          <a:lstStyle/>
          <a:p>
            <a:pPr algn="ctr">
              <a:defRPr/>
            </a:pPr>
            <a:endParaRPr lang="en-US" sz="1300" dirty="0">
              <a:latin typeface="Helvetica"/>
              <a:cs typeface="Helvetica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 rot="16200000" flipH="1">
            <a:off x="7623380" y="3025740"/>
            <a:ext cx="1655669" cy="526761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100" dirty="0">
                <a:latin typeface="Helvetica" pitchFamily="-1" charset="0"/>
                <a:cs typeface="Helvetica" pitchFamily="-1" charset="0"/>
              </a:rPr>
              <a:t>CLOUD USER</a:t>
            </a: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 rot="16200000" flipH="1">
            <a:off x="7629599" y="4679308"/>
            <a:ext cx="1637459" cy="526761"/>
          </a:xfrm>
          <a:prstGeom prst="rect">
            <a:avLst/>
          </a:prstGeom>
          <a:noFill/>
          <a:ln w="12700">
            <a:noFill/>
            <a:round/>
            <a:headEnd/>
            <a:tailEnd/>
          </a:ln>
        </p:spPr>
        <p:txBody>
          <a:bodyPr lIns="82048" tIns="41025" rIns="82048" bIns="41025" anchor="ctr"/>
          <a:lstStyle/>
          <a:p>
            <a:pPr algn="ctr"/>
            <a:r>
              <a:rPr lang="en-US" sz="1100">
                <a:latin typeface="Helvetica" pitchFamily="-1" charset="0"/>
                <a:cs typeface="Helvetica" pitchFamily="-1" charset="0"/>
              </a:rPr>
              <a:t>CLOUD PROVIDER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8389880" y="4112754"/>
            <a:ext cx="139988" cy="1400"/>
          </a:xfrm>
          <a:prstGeom prst="line">
            <a:avLst/>
          </a:pr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075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</a:p>
          <a:p>
            <a:r>
              <a:rPr lang="en-US" dirty="0" err="1" smtClean="0"/>
              <a:t>VirtualWire</a:t>
            </a:r>
            <a:endParaRPr lang="en-US" dirty="0" smtClean="0"/>
          </a:p>
          <a:p>
            <a:pPr lvl="1"/>
            <a:r>
              <a:rPr lang="en-US" dirty="0" smtClean="0"/>
              <a:t>Design</a:t>
            </a:r>
          </a:p>
          <a:p>
            <a:pPr lvl="1"/>
            <a:r>
              <a:rPr lang="en-US" dirty="0" smtClean="0"/>
              <a:t>Implementation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Outline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892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VirtualWire</a:t>
            </a:r>
            <a:r>
              <a:rPr lang="en-US" dirty="0" smtClean="0"/>
              <a:t> connectors / wires</a:t>
            </a:r>
            <a:endParaRPr lang="en-US" dirty="0"/>
          </a:p>
        </p:txBody>
      </p:sp>
      <p:pic>
        <p:nvPicPr>
          <p:cNvPr id="4" name="Content Placeholder 3" descr="VirtualWire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7761" b="-47761"/>
          <a:stretch>
            <a:fillRect/>
          </a:stretch>
        </p:blipFill>
        <p:spPr>
          <a:xfrm>
            <a:off x="3712204" y="513985"/>
            <a:ext cx="5223978" cy="5944527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55B4E8-D4DD-0249-84BF-802C925561A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623454" y="1783560"/>
            <a:ext cx="3186546" cy="4572000"/>
          </a:xfrm>
          <a:prstGeom prst="rect">
            <a:avLst/>
          </a:prstGeom>
        </p:spPr>
        <p:txBody>
          <a:bodyPr vert="horz" lIns="91418" tIns="45709" rIns="91418" bIns="45709">
            <a:normAutofit fontScale="77500" lnSpcReduction="20000"/>
          </a:bodyPr>
          <a:lstStyle>
            <a:lvl1pPr marL="411384" indent="-342820" algn="l" rtl="0" eaLnBrk="1" latinLnBrk="0" hangingPunct="1">
              <a:spcBef>
                <a:spcPts val="700"/>
              </a:spcBef>
              <a:buClr>
                <a:schemeClr val="tx2"/>
              </a:buClr>
              <a:buSzPct val="95000"/>
              <a:buFont typeface="Arial"/>
              <a:buChar char="•"/>
              <a:defRPr kumimoji="0" sz="3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740491" indent="-285684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Arial"/>
              <a:buChar char="•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2pPr>
            <a:lvl3pPr marL="996463" indent="-228546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/>
              <a:buChar char="•"/>
              <a:defRPr kumimoji="0" sz="24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261577" indent="-228546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kumimoji="0" sz="22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480982" indent="-210264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•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709528" indent="-210264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1508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93486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5466" indent="-182837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0000"/>
                </a:solidFill>
              </a:rPr>
              <a:t>Point-to-point layer-2 network tunnels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VXLAN wire format for packet encapsulation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Endpoints migrated with virtual network components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Implemented in the kernel for efficiency</a:t>
            </a:r>
          </a:p>
        </p:txBody>
      </p:sp>
    </p:spTree>
    <p:extLst>
      <p:ext uri="{BB962C8B-B14F-4D97-AF65-F5344CB8AC3E}">
        <p14:creationId xmlns:p14="http://schemas.microsoft.com/office/powerpoint/2010/main" val="202399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3285" y="852714"/>
            <a:ext cx="8799285" cy="57840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Connections between endpoints	</a:t>
            </a:r>
          </a:p>
          <a:p>
            <a:pPr lvl="1"/>
            <a:r>
              <a:rPr lang="en-US" dirty="0" smtClean="0"/>
              <a:t>E.g. tunnel, VPN, local bridge</a:t>
            </a:r>
          </a:p>
          <a:p>
            <a:pPr lvl="1"/>
            <a:endParaRPr lang="en-US" dirty="0"/>
          </a:p>
          <a:p>
            <a:r>
              <a:rPr lang="en-US" dirty="0" smtClean="0"/>
              <a:t>Each hypervisor contains endpoint controller</a:t>
            </a:r>
          </a:p>
          <a:p>
            <a:pPr lvl="1"/>
            <a:r>
              <a:rPr lang="en-US" dirty="0" smtClean="0"/>
              <a:t>Advertises endpoints</a:t>
            </a:r>
          </a:p>
          <a:p>
            <a:pPr lvl="1"/>
            <a:r>
              <a:rPr lang="en-US" dirty="0" smtClean="0"/>
              <a:t>Looks up endpoints</a:t>
            </a:r>
          </a:p>
          <a:p>
            <a:pPr lvl="1"/>
            <a:r>
              <a:rPr lang="en-US" dirty="0" smtClean="0"/>
              <a:t>Sets wire type</a:t>
            </a:r>
          </a:p>
          <a:p>
            <a:pPr lvl="1"/>
            <a:r>
              <a:rPr lang="en-US" dirty="0" smtClean="0"/>
              <a:t>Integrates with VM migration</a:t>
            </a:r>
          </a:p>
          <a:p>
            <a:endParaRPr lang="en-US" dirty="0" smtClean="0"/>
          </a:p>
          <a:p>
            <a:r>
              <a:rPr lang="en-US" dirty="0" smtClean="0"/>
              <a:t>Simple interface</a:t>
            </a:r>
          </a:p>
          <a:p>
            <a:pPr lvl="1"/>
            <a:r>
              <a:rPr lang="en-US" b="1" dirty="0"/>
              <a:t>c</a:t>
            </a:r>
            <a:r>
              <a:rPr lang="en-US" b="1" dirty="0" smtClean="0"/>
              <a:t>onnect</a:t>
            </a:r>
            <a:r>
              <a:rPr lang="en-US" dirty="0" smtClean="0"/>
              <a:t>/</a:t>
            </a:r>
            <a:r>
              <a:rPr lang="en-US" b="1" dirty="0" smtClean="0"/>
              <a:t>disconnect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VirtualWire</a:t>
            </a:r>
            <a:r>
              <a:rPr lang="en-US" dirty="0" smtClean="0"/>
              <a:t> connectors / wires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68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22413</TotalTime>
  <Words>1212</Words>
  <Application>Microsoft Office PowerPoint</Application>
  <PresentationFormat>On-screen Show (4:3)</PresentationFormat>
  <Paragraphs>457</Paragraphs>
  <Slides>28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ＭＳ Ｐゴシック</vt:lpstr>
      <vt:lpstr>Arial</vt:lpstr>
      <vt:lpstr>Calibri</vt:lpstr>
      <vt:lpstr>Courier New</vt:lpstr>
      <vt:lpstr>Helvetica</vt:lpstr>
      <vt:lpstr>Office Theme</vt:lpstr>
      <vt:lpstr>Data Center Virtualization:  VirtualWire</vt:lpstr>
      <vt:lpstr>Where are we in the semester?</vt:lpstr>
      <vt:lpstr>Goals for Today</vt:lpstr>
      <vt:lpstr>Control of cloud networks</vt:lpstr>
      <vt:lpstr>current clouds lack control over network</vt:lpstr>
      <vt:lpstr>virtualwire</vt:lpstr>
      <vt:lpstr>Outline</vt:lpstr>
      <vt:lpstr>VirtualWire connectors / wires</vt:lpstr>
      <vt:lpstr>VirtualWire connectors / wires</vt:lpstr>
      <vt:lpstr>VirtualWire connectors / wires</vt:lpstr>
      <vt:lpstr>Connector Implementation</vt:lpstr>
      <vt:lpstr>virtualwire and the xen-blanket</vt:lpstr>
      <vt:lpstr>Implementation</vt:lpstr>
      <vt:lpstr>Implementation</vt:lpstr>
      <vt:lpstr>Optimizations</vt:lpstr>
      <vt:lpstr>Optimizations</vt:lpstr>
      <vt:lpstr>Optimizations</vt:lpstr>
      <vt:lpstr>Outline</vt:lpstr>
      <vt:lpstr>cross provider live migration</vt:lpstr>
      <vt:lpstr>PowerPoint Presentation</vt:lpstr>
      <vt:lpstr>cross-provider live migration</vt:lpstr>
      <vt:lpstr>Outline</vt:lpstr>
      <vt:lpstr>performance issues</vt:lpstr>
      <vt:lpstr>Before Next time</vt:lpstr>
      <vt:lpstr>Decoupling gives Flexibility</vt:lpstr>
      <vt:lpstr>Are all Devices Decoupled</vt:lpstr>
      <vt:lpstr>Devices Limit Flexibility</vt:lpstr>
      <vt:lpstr>Split driver again!</vt:lpstr>
    </vt:vector>
  </TitlesOfParts>
  <Company>Cornell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Hakim Weatherspoon</dc:creator>
  <cp:lastModifiedBy>Hakim Weatherspoon</cp:lastModifiedBy>
  <cp:revision>318</cp:revision>
  <dcterms:created xsi:type="dcterms:W3CDTF">2011-03-13T12:50:14Z</dcterms:created>
  <dcterms:modified xsi:type="dcterms:W3CDTF">2014-11-24T13:36:53Z</dcterms:modified>
</cp:coreProperties>
</file>