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1072" r:id="rId3"/>
    <p:sldId id="1127" r:id="rId4"/>
    <p:sldId id="1309" r:id="rId5"/>
    <p:sldId id="1312" r:id="rId6"/>
    <p:sldId id="1310" r:id="rId7"/>
    <p:sldId id="1311" r:id="rId8"/>
    <p:sldId id="1287" r:id="rId9"/>
    <p:sldId id="1288" r:id="rId10"/>
    <p:sldId id="1289" r:id="rId11"/>
    <p:sldId id="1291" r:id="rId12"/>
    <p:sldId id="1292" r:id="rId13"/>
    <p:sldId id="1293" r:id="rId14"/>
    <p:sldId id="1294" r:id="rId15"/>
    <p:sldId id="1295" r:id="rId16"/>
    <p:sldId id="1296" r:id="rId17"/>
    <p:sldId id="1297" r:id="rId18"/>
    <p:sldId id="1298" r:id="rId19"/>
    <p:sldId id="1299" r:id="rId20"/>
    <p:sldId id="1300" r:id="rId21"/>
    <p:sldId id="1301" r:id="rId22"/>
    <p:sldId id="1302" r:id="rId23"/>
    <p:sldId id="1303" r:id="rId24"/>
    <p:sldId id="1304" r:id="rId25"/>
    <p:sldId id="1305" r:id="rId26"/>
    <p:sldId id="1306" r:id="rId27"/>
    <p:sldId id="1307" r:id="rId28"/>
    <p:sldId id="1308" r:id="rId29"/>
    <p:sldId id="109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89"/>
    <a:srgbClr val="FFFF66"/>
    <a:srgbClr val="B41B1D"/>
    <a:srgbClr val="575757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9" autoAdjust="0"/>
    <p:restoredTop sz="80737" autoAdjust="0"/>
  </p:normalViewPr>
  <p:slideViewPr>
    <p:cSldViewPr snapToGrid="0" snapToObjects="1">
      <p:cViewPr varScale="1">
        <p:scale>
          <a:sx n="46" d="100"/>
          <a:sy n="46" d="100"/>
        </p:scale>
        <p:origin x="1210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843"/>
    </p:cViewPr>
  </p:outlin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E8772-0606-C348-9152-88923EF61D77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19041-1A58-5848-983A-F7DEF26E5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19041-1A58-5848-983A-F7DEF26E51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90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19041-1A58-5848-983A-F7DEF26E51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22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B164E-EB53-2549-9FA9-D1B504E730B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81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83911" cy="685800"/>
          </a:xfrm>
          <a:prstGeom prst="rect">
            <a:avLst/>
          </a:prstGeom>
          <a:solidFill>
            <a:srgbClr val="B41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rnell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01000" y="1"/>
            <a:ext cx="1142999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774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89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68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5" y="852714"/>
            <a:ext cx="8799285" cy="527344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6516911" y="0"/>
            <a:ext cx="2667000" cy="685800"/>
          </a:xfrm>
          <a:prstGeom prst="rect">
            <a:avLst/>
          </a:prstGeom>
          <a:solidFill>
            <a:srgbClr val="B41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rnell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01000" y="1"/>
            <a:ext cx="1142999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648"/>
            <a:ext cx="7874000" cy="683305"/>
          </a:xfrm>
          <a:solidFill>
            <a:srgbClr val="B41B1D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44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04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04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2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9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87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51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98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429" y="816430"/>
            <a:ext cx="8817428" cy="5309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26B9A-0B58-3440-8916-C6A5286BE8E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83911" cy="685800"/>
          </a:xfrm>
          <a:prstGeom prst="rect">
            <a:avLst/>
          </a:prstGeom>
          <a:solidFill>
            <a:srgbClr val="B41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rnell_log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1"/>
            <a:ext cx="1142999" cy="11429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001000" cy="685800"/>
          </a:xfrm>
          <a:prstGeom prst="rect">
            <a:avLst/>
          </a:prstGeom>
          <a:solidFill>
            <a:srgbClr val="B41B1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11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52538"/>
            <a:ext cx="7772400" cy="1755774"/>
          </a:xfrm>
        </p:spPr>
        <p:txBody>
          <a:bodyPr>
            <a:normAutofit/>
          </a:bodyPr>
          <a:lstStyle/>
          <a:p>
            <a:r>
              <a:rPr lang="en-US" dirty="0" smtClean="0"/>
              <a:t>Data Center </a:t>
            </a:r>
            <a:r>
              <a:rPr lang="en-US" dirty="0" smtClean="0"/>
              <a:t>Virtualization: </a:t>
            </a:r>
            <a:r>
              <a:rPr lang="en-US" dirty="0" err="1" smtClean="0"/>
              <a:t>Xen</a:t>
            </a:r>
            <a:r>
              <a:rPr lang="en-US" dirty="0" smtClean="0"/>
              <a:t> and </a:t>
            </a:r>
            <a:r>
              <a:rPr lang="en-US" dirty="0" err="1" smtClean="0"/>
              <a:t>Xen</a:t>
            </a:r>
            <a:r>
              <a:rPr lang="en-US" dirty="0" smtClean="0"/>
              <a:t>-blanket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08312"/>
            <a:ext cx="7909560" cy="230162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Hakim </a:t>
            </a:r>
            <a:r>
              <a:rPr lang="en-US" sz="4000" dirty="0" err="1" smtClean="0"/>
              <a:t>Weatherspoon</a:t>
            </a:r>
            <a:endParaRPr lang="en-US" sz="4000" dirty="0" smtClean="0"/>
          </a:p>
          <a:p>
            <a:r>
              <a:rPr lang="en-US" sz="2800" dirty="0" smtClean="0"/>
              <a:t>Assistant Professor, </a:t>
            </a:r>
            <a:r>
              <a:rPr lang="en-US" sz="2800" dirty="0" err="1" smtClean="0"/>
              <a:t>Dept</a:t>
            </a:r>
            <a:r>
              <a:rPr lang="en-US" sz="2800" dirty="0" smtClean="0"/>
              <a:t> of Computer Science</a:t>
            </a:r>
          </a:p>
          <a:p>
            <a:r>
              <a:rPr lang="en-US" sz="2800" dirty="0" smtClean="0"/>
              <a:t>CS 5413: High Performance Systems and Networking</a:t>
            </a:r>
          </a:p>
          <a:p>
            <a:r>
              <a:rPr lang="en-US" sz="2800" dirty="0" smtClean="0"/>
              <a:t>November </a:t>
            </a:r>
            <a:r>
              <a:rPr lang="en-US" sz="2800" dirty="0" smtClean="0"/>
              <a:t>17, </a:t>
            </a:r>
            <a:r>
              <a:rPr lang="en-US" sz="2800" dirty="0" smtClean="0"/>
              <a:t>2014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751064"/>
            <a:ext cx="88631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Slides from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ACM European Conference on Computer Systems 2012 presentation of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“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Xen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-Blanket: Virtualize Once, Run Everywhere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” and Dan Williams dissertation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99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9" name="Cloud 38"/>
          <p:cNvSpPr/>
          <p:nvPr/>
        </p:nvSpPr>
        <p:spPr>
          <a:xfrm>
            <a:off x="4665463" y="3497445"/>
            <a:ext cx="2474025" cy="1362492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0" name="Cloud 39"/>
          <p:cNvSpPr/>
          <p:nvPr/>
        </p:nvSpPr>
        <p:spPr>
          <a:xfrm>
            <a:off x="4766378" y="3271670"/>
            <a:ext cx="2474025" cy="1043983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1" name="Cloud 40"/>
          <p:cNvSpPr/>
          <p:nvPr/>
        </p:nvSpPr>
        <p:spPr>
          <a:xfrm>
            <a:off x="6359408" y="327167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2" name="Cloud 41"/>
          <p:cNvSpPr/>
          <p:nvPr/>
        </p:nvSpPr>
        <p:spPr>
          <a:xfrm>
            <a:off x="4766378" y="5369835"/>
            <a:ext cx="1374458" cy="539542"/>
          </a:xfrm>
          <a:prstGeom prst="cloud">
            <a:avLst/>
          </a:prstGeom>
          <a:pattFill prst="ltUp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3" name="Cloud 42"/>
          <p:cNvSpPr/>
          <p:nvPr/>
        </p:nvSpPr>
        <p:spPr>
          <a:xfrm>
            <a:off x="6221962" y="5369835"/>
            <a:ext cx="1374458" cy="539542"/>
          </a:xfrm>
          <a:prstGeom prst="cloud">
            <a:avLst/>
          </a:prstGeom>
          <a:pattFill prst="ltVert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4" name="Cloud 43"/>
          <p:cNvSpPr/>
          <p:nvPr/>
        </p:nvSpPr>
        <p:spPr>
          <a:xfrm>
            <a:off x="7658728" y="5369835"/>
            <a:ext cx="1374458" cy="539542"/>
          </a:xfrm>
          <a:prstGeom prst="cloud">
            <a:avLst/>
          </a:prstGeom>
          <a:pattFill prst="dashDn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5" name="Cloud 44"/>
          <p:cNvSpPr/>
          <p:nvPr/>
        </p:nvSpPr>
        <p:spPr>
          <a:xfrm>
            <a:off x="4877558" y="4239287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6" name="Cloud 45"/>
          <p:cNvSpPr/>
          <p:nvPr/>
        </p:nvSpPr>
        <p:spPr>
          <a:xfrm>
            <a:off x="6350246" y="4315653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7" name="Cloud 46"/>
          <p:cNvSpPr/>
          <p:nvPr/>
        </p:nvSpPr>
        <p:spPr>
          <a:xfrm>
            <a:off x="5717383" y="390062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4766380" y="5271886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766380" y="3191765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766380" y="2316996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Enterprise Workloads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5005839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636257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351582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596420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835881" y="2698552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6" name="Cloud 55"/>
          <p:cNvSpPr/>
          <p:nvPr/>
        </p:nvSpPr>
        <p:spPr>
          <a:xfrm>
            <a:off x="4877558" y="3934535"/>
            <a:ext cx="3826249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 err="1"/>
              <a:t>Supercloud</a:t>
            </a:r>
            <a:endParaRPr lang="en-US" sz="1600" dirty="0"/>
          </a:p>
        </p:txBody>
      </p:sp>
      <p:sp>
        <p:nvSpPr>
          <p:cNvPr id="57" name="Rectangle 56"/>
          <p:cNvSpPr/>
          <p:nvPr/>
        </p:nvSpPr>
        <p:spPr>
          <a:xfrm>
            <a:off x="6660564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877557" y="4671146"/>
            <a:ext cx="3826249" cy="549288"/>
          </a:xfrm>
          <a:prstGeom prst="rect">
            <a:avLst/>
          </a:prstGeom>
          <a:solidFill>
            <a:srgbClr val="D7E4BD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Cloud Interoperability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(The </a:t>
            </a:r>
            <a:r>
              <a:rPr lang="en-US" sz="1600" dirty="0" err="1">
                <a:solidFill>
                  <a:schemeClr val="tx1"/>
                </a:solidFill>
              </a:rPr>
              <a:t>Xen</a:t>
            </a:r>
            <a:r>
              <a:rPr lang="en-US" sz="1600" dirty="0">
                <a:solidFill>
                  <a:schemeClr val="tx1"/>
                </a:solidFill>
              </a:rPr>
              <a:t>-Blanket)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005839" y="3254106"/>
            <a:ext cx="2133647" cy="7876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User Control of Cloud Networks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dirty="0" err="1">
                <a:solidFill>
                  <a:schemeClr val="tx1"/>
                </a:solidFill>
              </a:rPr>
              <a:t>VirtualWire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351583" y="3230388"/>
            <a:ext cx="1504331" cy="10456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Efficient Cloud Resource Utilization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dirty="0" err="1">
                <a:solidFill>
                  <a:schemeClr val="tx1"/>
                </a:solidFill>
              </a:rPr>
              <a:t>Overdriver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61" name="Straight Connector 60"/>
          <p:cNvCxnSpPr>
            <a:stCxn id="51" idx="2"/>
            <a:endCxn id="59" idx="0"/>
          </p:cNvCxnSpPr>
          <p:nvPr/>
        </p:nvCxnSpPr>
        <p:spPr>
          <a:xfrm>
            <a:off x="5245301" y="3120378"/>
            <a:ext cx="827363" cy="1337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59" idx="0"/>
            <a:endCxn id="52" idx="2"/>
          </p:cNvCxnSpPr>
          <p:nvPr/>
        </p:nvCxnSpPr>
        <p:spPr>
          <a:xfrm flipH="1" flipV="1">
            <a:off x="5875718" y="3120378"/>
            <a:ext cx="196945" cy="1337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9" idx="0"/>
            <a:endCxn id="57" idx="2"/>
          </p:cNvCxnSpPr>
          <p:nvPr/>
        </p:nvCxnSpPr>
        <p:spPr>
          <a:xfrm flipV="1">
            <a:off x="6072664" y="3121961"/>
            <a:ext cx="827363" cy="13214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766380" y="6002522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Third-Party Clouds</a:t>
            </a:r>
            <a:endParaRPr lang="en-US" dirty="0"/>
          </a:p>
        </p:txBody>
      </p:sp>
      <p:sp>
        <p:nvSpPr>
          <p:cNvPr id="65" name="Content Placeholder 2"/>
          <p:cNvSpPr>
            <a:spLocks noGrp="1"/>
          </p:cNvSpPr>
          <p:nvPr>
            <p:ph idx="1"/>
          </p:nvPr>
        </p:nvSpPr>
        <p:spPr>
          <a:xfrm>
            <a:off x="623456" y="1783560"/>
            <a:ext cx="4042007" cy="484584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Cloud interoperability</a:t>
            </a:r>
          </a:p>
          <a:p>
            <a:r>
              <a:rPr lang="en-US" dirty="0" smtClean="0"/>
              <a:t>User control of cloud networks</a:t>
            </a:r>
          </a:p>
          <a:p>
            <a:r>
              <a:rPr lang="en-US" dirty="0" smtClean="0"/>
              <a:t>Efficient cloud resource utilization</a:t>
            </a:r>
          </a:p>
          <a:p>
            <a:pPr lvl="1"/>
            <a:r>
              <a:rPr lang="en-US" dirty="0" smtClean="0"/>
              <a:t>Enable cloud user to oversubscribe resources and handle overload</a:t>
            </a:r>
          </a:p>
          <a:p>
            <a:pPr lvl="1"/>
            <a:r>
              <a:rPr lang="en-US" dirty="0" err="1" smtClean="0"/>
              <a:t>Overdriver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contributions towards </a:t>
            </a:r>
            <a:r>
              <a:rPr lang="en-US" dirty="0" err="1"/>
              <a:t>superclouds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2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4665463" y="3497445"/>
            <a:ext cx="2474025" cy="1362492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4766378" y="3271670"/>
            <a:ext cx="2474025" cy="1043983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6359408" y="327167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4766378" y="5369835"/>
            <a:ext cx="1374458" cy="539542"/>
          </a:xfrm>
          <a:prstGeom prst="cloud">
            <a:avLst/>
          </a:prstGeom>
          <a:pattFill prst="ltUp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9" name="Cloud 8"/>
          <p:cNvSpPr/>
          <p:nvPr/>
        </p:nvSpPr>
        <p:spPr>
          <a:xfrm>
            <a:off x="6221962" y="5369835"/>
            <a:ext cx="1374458" cy="539542"/>
          </a:xfrm>
          <a:prstGeom prst="cloud">
            <a:avLst/>
          </a:prstGeom>
          <a:pattFill prst="ltVert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10" name="Cloud 9"/>
          <p:cNvSpPr/>
          <p:nvPr/>
        </p:nvSpPr>
        <p:spPr>
          <a:xfrm>
            <a:off x="7658728" y="5369835"/>
            <a:ext cx="1374458" cy="539542"/>
          </a:xfrm>
          <a:prstGeom prst="cloud">
            <a:avLst/>
          </a:prstGeom>
          <a:pattFill prst="dashDn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4877558" y="4239287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13" name="Cloud 12"/>
          <p:cNvSpPr/>
          <p:nvPr/>
        </p:nvSpPr>
        <p:spPr>
          <a:xfrm>
            <a:off x="6350246" y="4315653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14" name="Cloud 13"/>
          <p:cNvSpPr/>
          <p:nvPr/>
        </p:nvSpPr>
        <p:spPr>
          <a:xfrm>
            <a:off x="5717383" y="390062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4766380" y="5271886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766380" y="3191765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66380" y="2316996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Enterprise Workloads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005839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36257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51582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596420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835881" y="2698552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7" name="Cloud 26"/>
          <p:cNvSpPr/>
          <p:nvPr/>
        </p:nvSpPr>
        <p:spPr>
          <a:xfrm>
            <a:off x="4877558" y="3934535"/>
            <a:ext cx="3826249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 err="1"/>
              <a:t>Supercloud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6660564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877557" y="4671146"/>
            <a:ext cx="3826249" cy="549288"/>
          </a:xfrm>
          <a:prstGeom prst="rect">
            <a:avLst/>
          </a:prstGeom>
          <a:solidFill>
            <a:srgbClr val="D7E4BD"/>
          </a:solidFill>
          <a:ln w="76200" cmpd="sng">
            <a:solidFill>
              <a:srgbClr val="FF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Cloud Interoperability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(The </a:t>
            </a:r>
            <a:r>
              <a:rPr lang="en-US" sz="1600" dirty="0" err="1">
                <a:solidFill>
                  <a:schemeClr val="tx1"/>
                </a:solidFill>
              </a:rPr>
              <a:t>Xen</a:t>
            </a:r>
            <a:r>
              <a:rPr lang="en-US" sz="1600" dirty="0">
                <a:solidFill>
                  <a:schemeClr val="tx1"/>
                </a:solidFill>
              </a:rPr>
              <a:t>-Blanket)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005839" y="3254106"/>
            <a:ext cx="2133647" cy="7876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User Control of Cloud Networks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dirty="0" err="1">
                <a:solidFill>
                  <a:schemeClr val="tx1"/>
                </a:solidFill>
              </a:rPr>
              <a:t>VirtualWire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51583" y="3230388"/>
            <a:ext cx="1504331" cy="10456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Efficient Cloud Resource Utilization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dirty="0" err="1">
                <a:solidFill>
                  <a:schemeClr val="tx1"/>
                </a:solidFill>
              </a:rPr>
              <a:t>Overdriver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35" name="Straight Connector 34"/>
          <p:cNvCxnSpPr>
            <a:stCxn id="22" idx="2"/>
            <a:endCxn id="32" idx="0"/>
          </p:cNvCxnSpPr>
          <p:nvPr/>
        </p:nvCxnSpPr>
        <p:spPr>
          <a:xfrm>
            <a:off x="5245301" y="3120378"/>
            <a:ext cx="827363" cy="1337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2" idx="0"/>
            <a:endCxn id="23" idx="2"/>
          </p:cNvCxnSpPr>
          <p:nvPr/>
        </p:nvCxnSpPr>
        <p:spPr>
          <a:xfrm flipH="1" flipV="1">
            <a:off x="5875718" y="3120378"/>
            <a:ext cx="196945" cy="1337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2" idx="0"/>
            <a:endCxn id="30" idx="2"/>
          </p:cNvCxnSpPr>
          <p:nvPr/>
        </p:nvCxnSpPr>
        <p:spPr>
          <a:xfrm flipV="1">
            <a:off x="6072664" y="3121961"/>
            <a:ext cx="827363" cy="13214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2"/>
          <p:cNvSpPr>
            <a:spLocks noGrp="1"/>
          </p:cNvSpPr>
          <p:nvPr>
            <p:ph idx="1"/>
          </p:nvPr>
        </p:nvSpPr>
        <p:spPr>
          <a:xfrm>
            <a:off x="623454" y="1783560"/>
            <a:ext cx="4142924" cy="507444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Cloud interoperability</a:t>
            </a:r>
          </a:p>
          <a:p>
            <a:r>
              <a:rPr lang="en-US" dirty="0" smtClean="0"/>
              <a:t>User control of cloud networks</a:t>
            </a:r>
          </a:p>
          <a:p>
            <a:r>
              <a:rPr lang="en-US" dirty="0" smtClean="0"/>
              <a:t>Efficient cloud resource utilization</a:t>
            </a:r>
          </a:p>
          <a:p>
            <a:endParaRPr lang="en-US" dirty="0" smtClean="0"/>
          </a:p>
          <a:p>
            <a:r>
              <a:rPr lang="en-US" dirty="0" smtClean="0"/>
              <a:t>Related work</a:t>
            </a:r>
          </a:p>
          <a:p>
            <a:r>
              <a:rPr lang="en-US" dirty="0" smtClean="0"/>
              <a:t>Future work</a:t>
            </a:r>
          </a:p>
          <a:p>
            <a:r>
              <a:rPr lang="en-US" dirty="0" smtClean="0"/>
              <a:t>Conclusion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766380" y="6002522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Third-Party Clouds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roadmap: towards </a:t>
            </a:r>
            <a:r>
              <a:rPr lang="en-US" dirty="0" err="1"/>
              <a:t>superclouds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Image format not yet standard</a:t>
            </a:r>
          </a:p>
          <a:p>
            <a:pPr lvl="1"/>
            <a:r>
              <a:rPr lang="en-US" dirty="0" smtClean="0"/>
              <a:t>AMI, Open Virtualization Format (OVF)</a:t>
            </a:r>
          </a:p>
          <a:p>
            <a:endParaRPr lang="en-US" dirty="0" smtClean="0"/>
          </a:p>
          <a:p>
            <a:r>
              <a:rPr lang="en-US" dirty="0" err="1" smtClean="0"/>
              <a:t>Paravirtualized</a:t>
            </a:r>
            <a:r>
              <a:rPr lang="en-US" dirty="0" smtClean="0"/>
              <a:t> </a:t>
            </a:r>
            <a:r>
              <a:rPr lang="en-US" dirty="0"/>
              <a:t>device interfaces vary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virtio</a:t>
            </a:r>
            <a:r>
              <a:rPr lang="en-US" dirty="0"/>
              <a:t>, </a:t>
            </a:r>
            <a:r>
              <a:rPr lang="en-US" dirty="0" err="1"/>
              <a:t>Xen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Hypervisor-level services not standard</a:t>
            </a:r>
          </a:p>
          <a:p>
            <a:pPr lvl="1"/>
            <a:r>
              <a:rPr lang="en-US" dirty="0" err="1" smtClean="0"/>
              <a:t>Autoscale</a:t>
            </a:r>
            <a:r>
              <a:rPr lang="en-US" dirty="0" smtClean="0"/>
              <a:t>, VM migration, CPU bursting</a:t>
            </a:r>
          </a:p>
          <a:p>
            <a:pPr lvl="1"/>
            <a:endParaRPr lang="en-US" dirty="0"/>
          </a:p>
          <a:p>
            <a:pPr marL="68564" indent="0">
              <a:buNone/>
            </a:pPr>
            <a:r>
              <a:rPr lang="en-US" dirty="0" smtClean="0">
                <a:solidFill>
                  <a:srgbClr val="FF6600"/>
                </a:solidFill>
              </a:rPr>
              <a:t>Need </a:t>
            </a:r>
            <a:r>
              <a:rPr lang="en-US" i="1" dirty="0" smtClean="0">
                <a:solidFill>
                  <a:srgbClr val="FF6600"/>
                </a:solidFill>
              </a:rPr>
              <a:t>homogenization</a:t>
            </a:r>
            <a:r>
              <a:rPr lang="en-US" dirty="0" smtClean="0">
                <a:solidFill>
                  <a:srgbClr val="FF6600"/>
                </a:solidFill>
              </a:rPr>
              <a:t> (consistent interfaces, services across clouds)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Clouds are not interoperable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3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provider-centric homogenization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534" y="2151529"/>
            <a:ext cx="4045527" cy="403411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Rely </a:t>
            </a:r>
            <a:r>
              <a:rPr lang="en-US" dirty="0"/>
              <a:t>on </a:t>
            </a:r>
            <a:r>
              <a:rPr lang="en-US" dirty="0" smtClean="0"/>
              <a:t>support </a:t>
            </a:r>
            <a:r>
              <a:rPr lang="en-US" dirty="0"/>
              <a:t>from </a:t>
            </a:r>
            <a:r>
              <a:rPr lang="en-US" dirty="0" smtClean="0"/>
              <a:t>provider</a:t>
            </a:r>
          </a:p>
          <a:p>
            <a:endParaRPr lang="en-US" dirty="0"/>
          </a:p>
          <a:p>
            <a:r>
              <a:rPr lang="en-US" dirty="0"/>
              <a:t>May take </a:t>
            </a:r>
            <a:r>
              <a:rPr lang="en-US" dirty="0" smtClean="0"/>
              <a:t>years, if ever (e.g., </a:t>
            </a:r>
            <a:r>
              <a:rPr lang="en-US" dirty="0"/>
              <a:t>standardization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“Least common denominator” functionality</a:t>
            </a:r>
          </a:p>
          <a:p>
            <a:endParaRPr lang="en-US" dirty="0"/>
          </a:p>
        </p:txBody>
      </p:sp>
      <p:sp>
        <p:nvSpPr>
          <p:cNvPr id="21" name="Cloud 20"/>
          <p:cNvSpPr/>
          <p:nvPr/>
        </p:nvSpPr>
        <p:spPr>
          <a:xfrm>
            <a:off x="7065550" y="3752597"/>
            <a:ext cx="1374585" cy="1107373"/>
          </a:xfrm>
          <a:prstGeom prst="cloud">
            <a:avLst/>
          </a:prstGeom>
          <a:noFill/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anchor="ctr"/>
          <a:lstStyle/>
          <a:p>
            <a:pPr algn="ctr"/>
            <a:r>
              <a:rPr lang="en-US" sz="1400" dirty="0">
                <a:solidFill>
                  <a:srgbClr val="FF6600"/>
                </a:solidFill>
                <a:latin typeface="Calibri"/>
                <a:cs typeface="Calibri"/>
              </a:rPr>
              <a:t>Cloud B</a:t>
            </a:r>
          </a:p>
        </p:txBody>
      </p:sp>
      <p:sp>
        <p:nvSpPr>
          <p:cNvPr id="22" name="Cloud 21"/>
          <p:cNvSpPr/>
          <p:nvPr/>
        </p:nvSpPr>
        <p:spPr>
          <a:xfrm>
            <a:off x="5092802" y="3688865"/>
            <a:ext cx="1536943" cy="1107373"/>
          </a:xfrm>
          <a:prstGeom prst="cloud">
            <a:avLst/>
          </a:prstGeom>
          <a:noFill/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anchor="ctr"/>
          <a:lstStyle/>
          <a:p>
            <a:pPr algn="ctr"/>
            <a:r>
              <a:rPr lang="en-US" sz="1400" dirty="0">
                <a:solidFill>
                  <a:srgbClr val="FF6600"/>
                </a:solidFill>
                <a:latin typeface="Calibri"/>
                <a:cs typeface="Calibri"/>
              </a:rPr>
              <a:t>Cloud 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92802" y="3553632"/>
            <a:ext cx="1602663" cy="270464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cap="all" dirty="0">
                <a:solidFill>
                  <a:srgbClr val="FF6600"/>
                </a:solidFill>
                <a:latin typeface="Calibri"/>
                <a:cs typeface="Calibri"/>
              </a:rPr>
              <a:t>Interface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915892" y="3553631"/>
            <a:ext cx="1593274" cy="27046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cap="all" dirty="0">
                <a:solidFill>
                  <a:srgbClr val="FF6600"/>
                </a:solidFill>
                <a:latin typeface="Calibri"/>
                <a:cs typeface="Calibri"/>
              </a:rPr>
              <a:t>Interface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5255390" y="2252782"/>
            <a:ext cx="3115231" cy="1100666"/>
            <a:chOff x="1763856" y="1393256"/>
            <a:chExt cx="2514042" cy="615554"/>
          </a:xfrm>
          <a:noFill/>
        </p:grpSpPr>
        <p:sp>
          <p:nvSpPr>
            <p:cNvPr id="26" name="Rectangle 25"/>
            <p:cNvSpPr/>
            <p:nvPr/>
          </p:nvSpPr>
          <p:spPr>
            <a:xfrm>
              <a:off x="2433894" y="1393256"/>
              <a:ext cx="503929" cy="615554"/>
            </a:xfrm>
            <a:prstGeom prst="rect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VM</a:t>
              </a:r>
              <a:b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2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103932" y="1393256"/>
              <a:ext cx="503929" cy="615554"/>
            </a:xfrm>
            <a:prstGeom prst="rect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VM</a:t>
              </a:r>
              <a:b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3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773969" y="1393256"/>
              <a:ext cx="503929" cy="615554"/>
            </a:xfrm>
            <a:prstGeom prst="rect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VM</a:t>
              </a:r>
              <a:b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4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763856" y="1393256"/>
              <a:ext cx="503929" cy="615554"/>
            </a:xfrm>
            <a:prstGeom prst="rect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VM </a:t>
              </a:r>
              <a:b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1</a:t>
              </a:r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3549614" y="5244354"/>
            <a:ext cx="2194895" cy="590223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t"/>
          <a:lstStyle/>
          <a:p>
            <a:pPr algn="ctr"/>
            <a:r>
              <a:rPr lang="en-US" sz="1400" i="1" dirty="0">
                <a:solidFill>
                  <a:schemeClr val="accent3"/>
                </a:solidFill>
                <a:latin typeface="Calibri"/>
                <a:cs typeface="Calibri"/>
              </a:rPr>
              <a:t>Consistent VM/Device/Hypervisor Interfaces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085656" y="5244353"/>
            <a:ext cx="2088527" cy="590223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t"/>
          <a:lstStyle/>
          <a:p>
            <a:pPr algn="ctr"/>
            <a:r>
              <a:rPr lang="en-US" sz="1400" i="1" dirty="0">
                <a:solidFill>
                  <a:schemeClr val="accent3"/>
                </a:solidFill>
                <a:latin typeface="Calibri"/>
                <a:cs typeface="Calibri"/>
              </a:rPr>
              <a:t>Consistent Hypervisor-level Services</a:t>
            </a:r>
          </a:p>
        </p:txBody>
      </p:sp>
      <p:cxnSp>
        <p:nvCxnSpPr>
          <p:cNvPr id="32" name="Straight Connector 31"/>
          <p:cNvCxnSpPr>
            <a:stCxn id="23" idx="2"/>
            <a:endCxn id="30" idx="0"/>
          </p:cNvCxnSpPr>
          <p:nvPr/>
        </p:nvCxnSpPr>
        <p:spPr>
          <a:xfrm flipH="1">
            <a:off x="4647061" y="3824097"/>
            <a:ext cx="1247073" cy="1420257"/>
          </a:xfrm>
          <a:prstGeom prst="line">
            <a:avLst/>
          </a:prstGeom>
          <a:ln w="19050" cap="flat" cmpd="sng" algn="ctr">
            <a:solidFill>
              <a:srgbClr val="9BBB59"/>
            </a:solidFill>
            <a:prstDash val="solid"/>
            <a:round/>
            <a:headEnd type="oval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7117201" y="4479386"/>
            <a:ext cx="658965" cy="764967"/>
          </a:xfrm>
          <a:prstGeom prst="line">
            <a:avLst/>
          </a:prstGeom>
          <a:ln w="19050" cap="flat" cmpd="sng" algn="ctr">
            <a:solidFill>
              <a:srgbClr val="9BBB59"/>
            </a:solidFill>
            <a:prstDash val="solid"/>
            <a:round/>
            <a:headEnd type="oval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user-centric homogenization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534" y="2151530"/>
            <a:ext cx="3476415" cy="369794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 special </a:t>
            </a:r>
            <a:r>
              <a:rPr lang="en-US" dirty="0"/>
              <a:t>support from </a:t>
            </a:r>
            <a:r>
              <a:rPr lang="en-US" dirty="0" smtClean="0"/>
              <a:t>provider</a:t>
            </a:r>
          </a:p>
          <a:p>
            <a:endParaRPr lang="en-US" dirty="0"/>
          </a:p>
          <a:p>
            <a:r>
              <a:rPr lang="en-US" dirty="0" smtClean="0"/>
              <a:t>Can be done today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Custom, user-specific </a:t>
            </a:r>
            <a:r>
              <a:rPr lang="en-US" dirty="0"/>
              <a:t>functionality</a:t>
            </a:r>
          </a:p>
          <a:p>
            <a:endParaRPr lang="en-US" dirty="0"/>
          </a:p>
        </p:txBody>
      </p:sp>
      <p:sp>
        <p:nvSpPr>
          <p:cNvPr id="22" name="Cloud 21"/>
          <p:cNvSpPr/>
          <p:nvPr/>
        </p:nvSpPr>
        <p:spPr>
          <a:xfrm>
            <a:off x="5129767" y="3225026"/>
            <a:ext cx="3182961" cy="1107373"/>
          </a:xfrm>
          <a:prstGeom prst="cloud">
            <a:avLst/>
          </a:prstGeom>
          <a:noFill/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anchor="ctr"/>
          <a:lstStyle/>
          <a:p>
            <a:pPr algn="ctr"/>
            <a:endParaRPr lang="en-US" sz="1400" dirty="0">
              <a:solidFill>
                <a:srgbClr val="FF6600"/>
              </a:solidFill>
              <a:latin typeface="Calibri"/>
              <a:cs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04182" y="3089793"/>
            <a:ext cx="3277819" cy="270464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cap="all" dirty="0">
                <a:solidFill>
                  <a:srgbClr val="FF6600"/>
                </a:solidFill>
                <a:latin typeface="Calibri"/>
                <a:cs typeface="Calibri"/>
              </a:rPr>
              <a:t>Interface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5273805" y="1788943"/>
            <a:ext cx="3115231" cy="1100666"/>
            <a:chOff x="1763856" y="1393256"/>
            <a:chExt cx="2514042" cy="615554"/>
          </a:xfrm>
          <a:noFill/>
        </p:grpSpPr>
        <p:sp>
          <p:nvSpPr>
            <p:cNvPr id="26" name="Rectangle 25"/>
            <p:cNvSpPr/>
            <p:nvPr/>
          </p:nvSpPr>
          <p:spPr>
            <a:xfrm>
              <a:off x="2433894" y="1393256"/>
              <a:ext cx="503929" cy="615554"/>
            </a:xfrm>
            <a:prstGeom prst="rect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VM</a:t>
              </a:r>
              <a:b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2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103932" y="1393256"/>
              <a:ext cx="503929" cy="615554"/>
            </a:xfrm>
            <a:prstGeom prst="rect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VM</a:t>
              </a:r>
              <a:b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3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773969" y="1393256"/>
              <a:ext cx="503929" cy="615554"/>
            </a:xfrm>
            <a:prstGeom prst="rect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VM</a:t>
              </a:r>
              <a:b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4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763856" y="1393256"/>
              <a:ext cx="503929" cy="615554"/>
            </a:xfrm>
            <a:prstGeom prst="rect">
              <a:avLst/>
            </a:prstGeom>
            <a:grp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VM </a:t>
              </a:r>
              <a:b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</a:br>
              <a:r>
                <a:rPr lang="en-US" sz="1400" dirty="0">
                  <a:solidFill>
                    <a:schemeClr val="tx1"/>
                  </a:solidFill>
                  <a:latin typeface="Calibri"/>
                  <a:cs typeface="Calibri"/>
                </a:rPr>
                <a:t>1</a:t>
              </a:r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2980502" y="4670332"/>
            <a:ext cx="2194895" cy="590223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t"/>
          <a:lstStyle/>
          <a:p>
            <a:pPr algn="ctr"/>
            <a:r>
              <a:rPr lang="en-US" sz="1400" i="1" dirty="0">
                <a:solidFill>
                  <a:schemeClr val="accent3"/>
                </a:solidFill>
                <a:latin typeface="Calibri"/>
                <a:cs typeface="Calibri"/>
              </a:rPr>
              <a:t>Consistent VM/Device/Hypervisor Interfaces</a:t>
            </a:r>
          </a:p>
        </p:txBody>
      </p:sp>
      <p:sp>
        <p:nvSpPr>
          <p:cNvPr id="17" name="Cloud 16"/>
          <p:cNvSpPr/>
          <p:nvPr/>
        </p:nvSpPr>
        <p:spPr>
          <a:xfrm>
            <a:off x="6871479" y="4501365"/>
            <a:ext cx="1322710" cy="922702"/>
          </a:xfrm>
          <a:prstGeom prst="cloud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anchor="ctr"/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Cloud B</a:t>
            </a:r>
          </a:p>
        </p:txBody>
      </p:sp>
      <p:sp>
        <p:nvSpPr>
          <p:cNvPr id="18" name="Cloud 17"/>
          <p:cNvSpPr/>
          <p:nvPr/>
        </p:nvSpPr>
        <p:spPr>
          <a:xfrm>
            <a:off x="4968942" y="4523357"/>
            <a:ext cx="1889058" cy="922702"/>
          </a:xfrm>
          <a:prstGeom prst="cloud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alibri"/>
                <a:cs typeface="Calibri"/>
              </a:rPr>
              <a:t>Cloud 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179638" y="4354392"/>
            <a:ext cx="1467670" cy="33793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cap="all" dirty="0">
                <a:solidFill>
                  <a:schemeClr val="tx1"/>
                </a:solidFill>
                <a:latin typeface="Calibri"/>
                <a:cs typeface="Calibri"/>
              </a:rPr>
              <a:t>Interface 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934337" y="4376382"/>
            <a:ext cx="1259852" cy="2939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cap="all" dirty="0">
                <a:solidFill>
                  <a:schemeClr val="tx2"/>
                </a:solidFill>
                <a:latin typeface="Calibri"/>
                <a:cs typeface="Calibri"/>
              </a:rPr>
              <a:t>Interface 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360205" y="5765339"/>
            <a:ext cx="2088527" cy="590223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t"/>
          <a:lstStyle/>
          <a:p>
            <a:pPr algn="ctr"/>
            <a:r>
              <a:rPr lang="en-US" sz="1400" i="1" dirty="0">
                <a:solidFill>
                  <a:schemeClr val="accent3"/>
                </a:solidFill>
                <a:latin typeface="Calibri"/>
                <a:cs typeface="Calibri"/>
              </a:rPr>
              <a:t>Consistent Hypervisor-level Services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360205" y="3225026"/>
            <a:ext cx="1225817" cy="1445306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solid"/>
            <a:round/>
            <a:headEnd type="oval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5747609" y="4013888"/>
            <a:ext cx="1508073" cy="1729323"/>
          </a:xfrm>
          <a:prstGeom prst="line">
            <a:avLst/>
          </a:prstGeom>
          <a:ln w="19050" cap="flat" cmpd="sng" algn="ctr">
            <a:solidFill>
              <a:srgbClr val="9BBB59"/>
            </a:solidFill>
            <a:prstDash val="solid"/>
            <a:round/>
            <a:headEnd type="oval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4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</a:t>
            </a:r>
            <a:r>
              <a:rPr lang="en-US" dirty="0" smtClean="0"/>
              <a:t>ested virtualization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Require support by bottom level hypervisor</a:t>
            </a:r>
          </a:p>
          <a:p>
            <a:pPr lvl="1">
              <a:buNone/>
            </a:pPr>
            <a:r>
              <a:rPr lang="en-US" sz="2300" dirty="0">
                <a:solidFill>
                  <a:srgbClr val="FF6600"/>
                </a:solidFill>
              </a:rPr>
              <a:t>No modifications to top-level hypervisor</a:t>
            </a:r>
            <a:endParaRPr lang="en-US" sz="2300" dirty="0"/>
          </a:p>
          <a:p>
            <a:pPr lvl="1">
              <a:buNone/>
            </a:pPr>
            <a:r>
              <a:rPr lang="en-US" sz="2300" dirty="0"/>
              <a:t>The Turtles Project (OSDI’10)                         </a:t>
            </a:r>
            <a:r>
              <a:rPr lang="en-US" sz="2300" dirty="0">
                <a:solidFill>
                  <a:schemeClr val="tx2"/>
                </a:solidFill>
              </a:rPr>
              <a:t>(provider-centric)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 support from bottom level hypervisor</a:t>
            </a:r>
          </a:p>
          <a:p>
            <a:pPr lvl="1">
              <a:buNone/>
            </a:pPr>
            <a:r>
              <a:rPr lang="en-US" sz="2300" dirty="0">
                <a:solidFill>
                  <a:srgbClr val="FF6600"/>
                </a:solidFill>
              </a:rPr>
              <a:t>Modify top-level hypervisor</a:t>
            </a:r>
            <a:endParaRPr lang="en-US" sz="2300" dirty="0"/>
          </a:p>
          <a:p>
            <a:pPr lvl="1">
              <a:buNone/>
            </a:pPr>
            <a:r>
              <a:rPr lang="en-US" sz="2300" dirty="0"/>
              <a:t>The </a:t>
            </a:r>
            <a:r>
              <a:rPr lang="en-US" sz="2300" dirty="0" err="1"/>
              <a:t>Xen</a:t>
            </a:r>
            <a:r>
              <a:rPr lang="en-US" sz="2300" dirty="0"/>
              <a:t>-Blanket                                                        </a:t>
            </a:r>
            <a:r>
              <a:rPr lang="en-US" sz="2300" dirty="0">
                <a:solidFill>
                  <a:srgbClr val="1F497D"/>
                </a:solidFill>
              </a:rPr>
              <a:t>(user-centric)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2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err="1" smtClean="0"/>
              <a:t>xen</a:t>
            </a:r>
            <a:r>
              <a:rPr lang="en-US" dirty="0" smtClean="0"/>
              <a:t>-blanket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456" y="1783560"/>
            <a:ext cx="2788894" cy="4572000"/>
          </a:xfrm>
        </p:spPr>
        <p:txBody>
          <a:bodyPr>
            <a:normAutofit/>
          </a:bodyPr>
          <a:lstStyle/>
          <a:p>
            <a:r>
              <a:rPr lang="en-US" sz="2300" dirty="0"/>
              <a:t>Assumption:</a:t>
            </a:r>
          </a:p>
          <a:p>
            <a:pPr lvl="1"/>
            <a:r>
              <a:rPr lang="en-US" sz="2000" dirty="0"/>
              <a:t>Existing clouds provide full virtualization (HVM)</a:t>
            </a:r>
          </a:p>
          <a:p>
            <a:endParaRPr lang="en-US" sz="2300" dirty="0"/>
          </a:p>
          <a:p>
            <a:r>
              <a:rPr lang="en-US" sz="2300" dirty="0"/>
              <a:t>Future work:</a:t>
            </a:r>
          </a:p>
          <a:p>
            <a:pPr lvl="1"/>
            <a:r>
              <a:rPr lang="en-US" sz="2000" dirty="0" err="1"/>
              <a:t>Xen</a:t>
            </a:r>
            <a:r>
              <a:rPr lang="en-US" sz="2000" dirty="0"/>
              <a:t>-Blanket in </a:t>
            </a:r>
            <a:r>
              <a:rPr lang="en-US" sz="2000" dirty="0" err="1"/>
              <a:t>paravirtualized</a:t>
            </a:r>
            <a:r>
              <a:rPr lang="en-US" sz="2000" dirty="0"/>
              <a:t> guest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602183" y="5179920"/>
            <a:ext cx="5181143" cy="562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786735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469354" y="5318616"/>
            <a:ext cx="2147455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Hardware</a:t>
            </a:r>
          </a:p>
        </p:txBody>
      </p:sp>
      <p:sp>
        <p:nvSpPr>
          <p:cNvPr id="8" name="Rectangle 7"/>
          <p:cNvSpPr/>
          <p:nvPr/>
        </p:nvSpPr>
        <p:spPr>
          <a:xfrm>
            <a:off x="3699477" y="1578752"/>
            <a:ext cx="2868204" cy="2891118"/>
          </a:xfrm>
          <a:prstGeom prst="rect">
            <a:avLst/>
          </a:prstGeom>
          <a:ln w="12700" cap="flat" cmpd="sng" algn="ctr">
            <a:solidFill>
              <a:srgbClr val="A6A6A6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latin typeface="Calibri"/>
                <a:cs typeface="Calibri"/>
              </a:rPr>
              <a:t>User 1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856008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25279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94553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63826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133098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202370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271644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271644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340917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410188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479461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548735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618008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687279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56553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835863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905136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974408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043680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112954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182227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182227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251498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320771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390045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459318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528589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597863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667136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736408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805680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74954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944227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013498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082771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152045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221318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221318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290589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359863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429136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498408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567680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636954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706227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785537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854808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924081" y="518132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993355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7062628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7131899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7201173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7270446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648188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717461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3769457" y="3820418"/>
            <a:ext cx="2728951" cy="582216"/>
          </a:xfrm>
          <a:prstGeom prst="rect">
            <a:avLst/>
          </a:prstGeom>
          <a:solidFill>
            <a:schemeClr val="tx2">
              <a:alpha val="49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   </a:t>
            </a:r>
            <a:r>
              <a:rPr lang="en-US" sz="1400" dirty="0" err="1">
                <a:latin typeface="Calibri"/>
                <a:cs typeface="Calibri"/>
              </a:rPr>
              <a:t>Xen</a:t>
            </a:r>
            <a:r>
              <a:rPr lang="en-US" sz="1400" dirty="0">
                <a:latin typeface="Calibri"/>
                <a:cs typeface="Calibri"/>
              </a:rPr>
              <a:t>-Blanket</a:t>
            </a:r>
          </a:p>
          <a:p>
            <a:pPr algn="ctr"/>
            <a:r>
              <a:rPr lang="en-US" sz="1300" i="1" dirty="0">
                <a:latin typeface="Calibri"/>
                <a:cs typeface="Calibri"/>
              </a:rPr>
              <a:t>User controlled VMM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769458" y="2216787"/>
            <a:ext cx="996746" cy="1547813"/>
          </a:xfrm>
          <a:prstGeom prst="rect">
            <a:avLst/>
          </a:prstGeom>
          <a:solidFill>
            <a:schemeClr val="tx2">
              <a:alpha val="49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VM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7339718" y="518413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408990" y="51841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478264" y="51841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7547537" y="51841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616808" y="51841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7696118" y="51855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765391" y="51855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834665" y="518554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7903938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7973209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8042483" y="518273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8111756" y="518273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8181028" y="518273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246328" y="517147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8315599" y="517147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384873" y="517710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8454146" y="517710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8523418" y="517710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8592690" y="517710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8661964" y="517710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3699478" y="4574807"/>
            <a:ext cx="5083848" cy="470647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 err="1">
                <a:latin typeface="Calibri"/>
                <a:cs typeface="Calibri"/>
              </a:rPr>
              <a:t>Xen</a:t>
            </a:r>
            <a:r>
              <a:rPr lang="en-US" sz="1400" dirty="0">
                <a:latin typeface="Calibri"/>
                <a:cs typeface="Calibri"/>
              </a:rPr>
              <a:t> / KVM</a:t>
            </a:r>
          </a:p>
          <a:p>
            <a:pPr algn="ctr"/>
            <a:r>
              <a:rPr lang="en-US" sz="1300" i="1" dirty="0">
                <a:latin typeface="Calibri"/>
                <a:cs typeface="Calibri"/>
              </a:rPr>
              <a:t>Provider controlled VMM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6673931" y="1578752"/>
            <a:ext cx="2109395" cy="2891118"/>
          </a:xfrm>
          <a:prstGeom prst="rect">
            <a:avLst/>
          </a:prstGeom>
          <a:ln w="12700" cap="flat" cmpd="sng" algn="ctr">
            <a:solidFill>
              <a:srgbClr val="A6A6A6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latin typeface="Calibri"/>
                <a:cs typeface="Calibri"/>
              </a:rPr>
              <a:t>User 2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6829123" y="3820418"/>
            <a:ext cx="1869817" cy="582216"/>
          </a:xfrm>
          <a:prstGeom prst="rect">
            <a:avLst/>
          </a:prstGeom>
          <a:solidFill>
            <a:schemeClr val="tx2">
              <a:alpha val="49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   </a:t>
            </a:r>
            <a:r>
              <a:rPr lang="en-US" sz="1400" dirty="0" err="1">
                <a:latin typeface="Calibri"/>
                <a:cs typeface="Calibri"/>
              </a:rPr>
              <a:t>Xen</a:t>
            </a:r>
            <a:r>
              <a:rPr lang="en-US" sz="1400" dirty="0">
                <a:latin typeface="Calibri"/>
                <a:cs typeface="Calibri"/>
              </a:rPr>
              <a:t>-Blanket</a:t>
            </a:r>
          </a:p>
          <a:p>
            <a:pPr algn="ctr"/>
            <a:r>
              <a:rPr lang="en-US" sz="1300" i="1" dirty="0">
                <a:latin typeface="Calibri"/>
                <a:cs typeface="Calibri"/>
              </a:rPr>
              <a:t>User controlled VMM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829122" y="2216787"/>
            <a:ext cx="996746" cy="1547813"/>
          </a:xfrm>
          <a:prstGeom prst="rect">
            <a:avLst/>
          </a:prstGeom>
          <a:solidFill>
            <a:schemeClr val="tx2">
              <a:alpha val="49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VM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856546" y="2215915"/>
            <a:ext cx="996746" cy="1547813"/>
          </a:xfrm>
          <a:prstGeom prst="rect">
            <a:avLst/>
          </a:prstGeom>
          <a:solidFill>
            <a:schemeClr val="tx2">
              <a:alpha val="49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VM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1731818" y="5486705"/>
            <a:ext cx="3311862" cy="636857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>
                <a:solidFill>
                  <a:srgbClr val="FF6600"/>
                </a:solidFill>
              </a:rPr>
              <a:t>No support for nested virtualization</a:t>
            </a:r>
            <a:endParaRPr lang="en-US" dirty="0">
              <a:solidFill>
                <a:srgbClr val="FF6600"/>
              </a:solidFill>
            </a:endParaRPr>
          </a:p>
        </p:txBody>
      </p:sp>
      <p:cxnSp>
        <p:nvCxnSpPr>
          <p:cNvPr id="124" name="Straight Connector 123"/>
          <p:cNvCxnSpPr/>
          <p:nvPr/>
        </p:nvCxnSpPr>
        <p:spPr>
          <a:xfrm flipV="1">
            <a:off x="3463636" y="4810132"/>
            <a:ext cx="1718589" cy="676573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5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without hypervisor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 </a:t>
            </a:r>
            <a:r>
              <a:rPr lang="en-US" dirty="0"/>
              <a:t>virtualization hardware </a:t>
            </a:r>
            <a:r>
              <a:rPr lang="en-US" dirty="0" smtClean="0"/>
              <a:t>exposed to second layer</a:t>
            </a:r>
          </a:p>
          <a:p>
            <a:pPr lvl="1"/>
            <a:r>
              <a:rPr lang="en-US" dirty="0" smtClean="0"/>
              <a:t>Can use </a:t>
            </a:r>
            <a:r>
              <a:rPr lang="en-US" dirty="0" err="1" smtClean="0"/>
              <a:t>paravirtualization</a:t>
            </a:r>
            <a:r>
              <a:rPr lang="en-US" dirty="0" smtClean="0"/>
              <a:t> or binary translation</a:t>
            </a:r>
          </a:p>
          <a:p>
            <a:pPr lvl="1"/>
            <a:r>
              <a:rPr lang="en-US" dirty="0" smtClean="0"/>
              <a:t>We use </a:t>
            </a:r>
            <a:r>
              <a:rPr lang="en-US" dirty="0" err="1" smtClean="0"/>
              <a:t>paravirtualization</a:t>
            </a:r>
            <a:r>
              <a:rPr lang="en-US" dirty="0" smtClean="0"/>
              <a:t> (</a:t>
            </a:r>
            <a:r>
              <a:rPr lang="en-US" dirty="0" err="1" smtClean="0"/>
              <a:t>Xen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eterogeneous device interfaces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reate set of </a:t>
            </a:r>
            <a:r>
              <a:rPr lang="en-US" dirty="0" smtClean="0">
                <a:solidFill>
                  <a:srgbClr val="FF6600"/>
                </a:solidFill>
              </a:rPr>
              <a:t>Blanket drivers</a:t>
            </a:r>
            <a:r>
              <a:rPr lang="en-US" dirty="0" smtClean="0"/>
              <a:t> for each interface</a:t>
            </a:r>
          </a:p>
          <a:p>
            <a:pPr lvl="1"/>
            <a:r>
              <a:rPr lang="en-US" dirty="0" smtClean="0"/>
              <a:t>We have built drivers for </a:t>
            </a:r>
            <a:r>
              <a:rPr lang="en-US" dirty="0" err="1" smtClean="0"/>
              <a:t>Xen</a:t>
            </a:r>
            <a:r>
              <a:rPr lang="en-US" dirty="0" smtClean="0"/>
              <a:t> and KVM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virtio</a:t>
            </a:r>
            <a:r>
              <a:rPr lang="en-US" dirty="0" smtClean="0"/>
              <a:t>)</a:t>
            </a:r>
          </a:p>
          <a:p>
            <a:pPr marL="68564" indent="0">
              <a:buNone/>
            </a:pPr>
            <a:endParaRPr lang="en-US" dirty="0" smtClean="0">
              <a:solidFill>
                <a:srgbClr val="FF6600"/>
              </a:solidFill>
            </a:endParaRPr>
          </a:p>
          <a:p>
            <a:pPr marL="68564" indent="0">
              <a:buNone/>
            </a:pPr>
            <a:endParaRPr lang="en-US" dirty="0" smtClean="0">
              <a:solidFill>
                <a:srgbClr val="FF6600"/>
              </a:solidFill>
            </a:endParaRPr>
          </a:p>
          <a:p>
            <a:pPr marL="68564" indent="0">
              <a:buNone/>
            </a:pPr>
            <a:endParaRPr lang="en-US" dirty="0">
              <a:solidFill>
                <a:srgbClr val="FF6600"/>
              </a:solidFill>
            </a:endParaRPr>
          </a:p>
          <a:p>
            <a:pPr marL="68564" indent="0">
              <a:buNone/>
            </a:pPr>
            <a:r>
              <a:rPr lang="en-US" dirty="0" smtClean="0">
                <a:solidFill>
                  <a:srgbClr val="FF6600"/>
                </a:solidFill>
              </a:rPr>
              <a:t>     </a:t>
            </a:r>
          </a:p>
          <a:p>
            <a:pPr marL="68564" indent="0">
              <a:buNone/>
            </a:pPr>
            <a:endParaRPr lang="en-US" dirty="0" smtClean="0">
              <a:solidFill>
                <a:srgbClr val="FF6600"/>
              </a:solidFill>
            </a:endParaRP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0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0104" y="4574807"/>
            <a:ext cx="3858097" cy="47064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 err="1">
                <a:latin typeface="Calibri"/>
                <a:cs typeface="Calibri"/>
              </a:rPr>
              <a:t>Xen</a:t>
            </a:r>
            <a:endParaRPr lang="en-US" sz="1400" dirty="0"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PV device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278" y="1783560"/>
            <a:ext cx="3177631" cy="3931436"/>
          </a:xfrm>
        </p:spPr>
        <p:txBody>
          <a:bodyPr>
            <a:normAutofit/>
          </a:bodyPr>
          <a:lstStyle/>
          <a:p>
            <a:r>
              <a:rPr lang="en-US" sz="2500" dirty="0" err="1"/>
              <a:t>Paravirtualized</a:t>
            </a:r>
            <a:r>
              <a:rPr lang="en-US" sz="2500" dirty="0"/>
              <a:t> device I/O essential for performance</a:t>
            </a:r>
          </a:p>
          <a:p>
            <a:endParaRPr lang="en-US" sz="2500" dirty="0"/>
          </a:p>
          <a:p>
            <a:r>
              <a:rPr lang="en-US" sz="2500" dirty="0"/>
              <a:t>Domain 0 hides physical device details from guests</a:t>
            </a:r>
          </a:p>
          <a:p>
            <a:endParaRPr lang="en-US" sz="25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462810" y="5179920"/>
            <a:ext cx="3919191" cy="281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47361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5183559" y="5247159"/>
            <a:ext cx="2147455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Hardware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560103" y="2151529"/>
            <a:ext cx="2106204" cy="154781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Dom 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804146" y="2151529"/>
            <a:ext cx="1439310" cy="154781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Guest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647362" y="2958353"/>
            <a:ext cx="1039091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Physical </a:t>
            </a:r>
            <a:b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</a:br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Device Driver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757057" y="2958353"/>
            <a:ext cx="831273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Backend Driver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884164" y="2958354"/>
            <a:ext cx="831273" cy="67235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Frontend Driver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4716635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785908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855179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924453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993726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5062998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132270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132270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201544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5270817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5340088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5409361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5478635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5547908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617179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5696489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5765763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5835036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5904308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5973580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6042854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6042854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112127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6181398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6250671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319945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389218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458489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6527763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6597036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666308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6735580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804854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6874127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6943398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7012671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7081945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7081945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7151218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220489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7289763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7359036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7428308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7497580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7566854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7646164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7715437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784708" y="518132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3867377" y="2892519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1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3867377" y="2151531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3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3867377" y="3699343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0</a:t>
            </a:r>
          </a:p>
        </p:txBody>
      </p:sp>
      <p:cxnSp>
        <p:nvCxnSpPr>
          <p:cNvPr id="144" name="Straight Connector 143"/>
          <p:cNvCxnSpPr/>
          <p:nvPr/>
        </p:nvCxnSpPr>
        <p:spPr>
          <a:xfrm>
            <a:off x="4047173" y="2891119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4047173" y="2150128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4047173" y="3699342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9" name="Rectangle 148"/>
          <p:cNvSpPr/>
          <p:nvPr/>
        </p:nvSpPr>
        <p:spPr>
          <a:xfrm rot="16200000">
            <a:off x="7499473" y="2750853"/>
            <a:ext cx="1141599" cy="346364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i="1" dirty="0">
                <a:solidFill>
                  <a:schemeClr val="tx2"/>
                </a:solidFill>
                <a:latin typeface="Calibri"/>
                <a:cs typeface="Calibri"/>
              </a:rPr>
              <a:t>Kernel</a:t>
            </a:r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    </a:t>
            </a:r>
            <a:r>
              <a:rPr lang="en-US" sz="1400" i="1" dirty="0">
                <a:solidFill>
                  <a:schemeClr val="tx2"/>
                </a:solidFill>
                <a:latin typeface="Calibri"/>
                <a:cs typeface="Calibri"/>
              </a:rPr>
              <a:t>User</a:t>
            </a:r>
          </a:p>
        </p:txBody>
      </p:sp>
      <p:cxnSp>
        <p:nvCxnSpPr>
          <p:cNvPr id="150" name="Straight Connector 149"/>
          <p:cNvCxnSpPr/>
          <p:nvPr/>
        </p:nvCxnSpPr>
        <p:spPr>
          <a:xfrm>
            <a:off x="6884163" y="2846035"/>
            <a:ext cx="1220746" cy="1401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rot="5400000">
            <a:off x="5575921" y="4099590"/>
            <a:ext cx="1210234" cy="725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rot="10800000">
            <a:off x="6180678" y="4707171"/>
            <a:ext cx="1109085" cy="140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rot="5400000">
            <a:off x="6753303" y="4167166"/>
            <a:ext cx="1074364" cy="1444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rot="10800000">
            <a:off x="5686453" y="3496239"/>
            <a:ext cx="485272" cy="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7853981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>
            <a:off x="7923255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7992528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>
            <a:off x="8061799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8131073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>
            <a:off x="8200346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>
            <a:off x="8279656" y="517991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4508817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>
            <a:off x="4578088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7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/>
          <p:cNvSpPr/>
          <p:nvPr/>
        </p:nvSpPr>
        <p:spPr>
          <a:xfrm>
            <a:off x="6874126" y="4168586"/>
            <a:ext cx="1177636" cy="135875"/>
          </a:xfrm>
          <a:prstGeom prst="rect">
            <a:avLst/>
          </a:prstGeom>
          <a:solidFill>
            <a:srgbClr val="5FA326">
              <a:alpha val="2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endParaRPr lang="en-US" sz="1300" dirty="0">
              <a:solidFill>
                <a:schemeClr val="accent3"/>
              </a:solidFill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PV-on-HVM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278" y="1783560"/>
            <a:ext cx="3385449" cy="4572000"/>
          </a:xfrm>
        </p:spPr>
        <p:txBody>
          <a:bodyPr>
            <a:normAutofit/>
          </a:bodyPr>
          <a:lstStyle/>
          <a:p>
            <a:r>
              <a:rPr lang="en-US" sz="2500" dirty="0"/>
              <a:t>HVM guest still needs PV device I/O</a:t>
            </a:r>
          </a:p>
          <a:p>
            <a:endParaRPr lang="en-US" sz="2500" dirty="0"/>
          </a:p>
          <a:p>
            <a:r>
              <a:rPr lang="en-US" sz="2500" dirty="0"/>
              <a:t>Platform PCI Driver makes </a:t>
            </a:r>
            <a:r>
              <a:rPr lang="en-US" sz="2500" dirty="0" err="1"/>
              <a:t>Xen</a:t>
            </a:r>
            <a:r>
              <a:rPr lang="en-US" sz="2500" dirty="0"/>
              <a:t> internals look like PCI device</a:t>
            </a:r>
          </a:p>
          <a:p>
            <a:endParaRPr lang="en-US" sz="2500" dirty="0"/>
          </a:p>
          <a:p>
            <a:r>
              <a:rPr lang="en-US" sz="2500" dirty="0"/>
              <a:t>Physical device details still hidden from guests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60104" y="4574807"/>
            <a:ext cx="3858096" cy="47064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 err="1">
                <a:latin typeface="Calibri"/>
                <a:cs typeface="Calibri"/>
              </a:rPr>
              <a:t>Xen</a:t>
            </a:r>
            <a:endParaRPr lang="en-US" sz="1400" dirty="0">
              <a:latin typeface="Calibri"/>
              <a:cs typeface="Calibri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462810" y="5179920"/>
            <a:ext cx="3919191" cy="281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647361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183559" y="5247159"/>
            <a:ext cx="2147455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Hardware</a:t>
            </a:r>
          </a:p>
        </p:txBody>
      </p:sp>
      <p:sp>
        <p:nvSpPr>
          <p:cNvPr id="9" name="Rectangle 8"/>
          <p:cNvSpPr/>
          <p:nvPr/>
        </p:nvSpPr>
        <p:spPr>
          <a:xfrm>
            <a:off x="4560103" y="2151529"/>
            <a:ext cx="2106204" cy="154781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Dom 0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4146" y="2151529"/>
            <a:ext cx="1614055" cy="2286000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HVM Guest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47362" y="2958353"/>
            <a:ext cx="1039091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Physical </a:t>
            </a:r>
            <a:b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</a:br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Device Driver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57057" y="2958353"/>
            <a:ext cx="831273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Backend Driver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84163" y="3700745"/>
            <a:ext cx="1177636" cy="603716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HVM Frontend Driver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4716635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785908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55179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924453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993726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062998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132270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32270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201544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270817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340088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409361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478635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47908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617179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696489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765763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35036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904308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973580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042854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42854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112127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181398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250671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319945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389218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458489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527763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597036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666308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735580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804854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874127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943398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012671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081945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081945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151218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220489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289763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359036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428308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497580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7566854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7646164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7715437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784708" y="518132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3867377" y="2892519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rgbClr val="1F497D"/>
                </a:solidFill>
                <a:latin typeface="Calibri"/>
                <a:cs typeface="Calibri"/>
              </a:rPr>
              <a:t>Ring 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867377" y="2151531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rgbClr val="1F497D"/>
                </a:solidFill>
                <a:latin typeface="Calibri"/>
                <a:cs typeface="Calibri"/>
              </a:rPr>
              <a:t>Ring 3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67377" y="3699343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rgbClr val="1F497D"/>
                </a:solidFill>
                <a:latin typeface="Calibri"/>
                <a:cs typeface="Calibri"/>
              </a:rPr>
              <a:t>Ring 0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4047173" y="2891119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047173" y="2150128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047173" y="3699342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 rot="16200000">
            <a:off x="7259368" y="3155666"/>
            <a:ext cx="1951225" cy="346364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i="1" dirty="0">
                <a:solidFill>
                  <a:srgbClr val="1F497D"/>
                </a:solidFill>
                <a:latin typeface="Calibri"/>
                <a:cs typeface="Calibri"/>
              </a:rPr>
              <a:t>Kernel                    </a:t>
            </a:r>
            <a:r>
              <a:rPr lang="en-US" sz="1400" dirty="0">
                <a:solidFill>
                  <a:srgbClr val="1F497D"/>
                </a:solidFill>
                <a:latin typeface="Calibri"/>
                <a:cs typeface="Calibri"/>
              </a:rPr>
              <a:t>    </a:t>
            </a:r>
            <a:r>
              <a:rPr lang="en-US" sz="1400" i="1" dirty="0">
                <a:solidFill>
                  <a:srgbClr val="1F497D"/>
                </a:solidFill>
                <a:latin typeface="Calibri"/>
                <a:cs typeface="Calibri"/>
              </a:rPr>
              <a:t>User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6910327" y="2847435"/>
            <a:ext cx="1428565" cy="1401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5575921" y="4099590"/>
            <a:ext cx="1210234" cy="725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10800000">
            <a:off x="6180678" y="4707171"/>
            <a:ext cx="1109085" cy="140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5400000">
            <a:off x="7089457" y="4504743"/>
            <a:ext cx="400609" cy="1444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0800000">
            <a:off x="5686453" y="3496239"/>
            <a:ext cx="485272" cy="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7853981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7923255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7992528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061799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131073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508817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8088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7623159" y="5683207"/>
            <a:ext cx="1292916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 err="1">
                <a:solidFill>
                  <a:schemeClr val="accent3"/>
                </a:solidFill>
                <a:latin typeface="Calibri"/>
                <a:cs typeface="Calibri"/>
              </a:rPr>
              <a:t>Xen</a:t>
            </a:r>
            <a:r>
              <a:rPr lang="en-US" sz="1400" dirty="0">
                <a:solidFill>
                  <a:schemeClr val="accent3"/>
                </a:solidFill>
                <a:latin typeface="Calibri"/>
                <a:cs typeface="Calibri"/>
              </a:rPr>
              <a:t> Platform PCI Driver</a:t>
            </a:r>
          </a:p>
        </p:txBody>
      </p:sp>
      <p:cxnSp>
        <p:nvCxnSpPr>
          <p:cNvPr id="87" name="Straight Connector 86"/>
          <p:cNvCxnSpPr/>
          <p:nvPr/>
        </p:nvCxnSpPr>
        <p:spPr>
          <a:xfrm rot="16200000" flipV="1">
            <a:off x="7428328" y="4606185"/>
            <a:ext cx="1449745" cy="727700"/>
          </a:xfrm>
          <a:prstGeom prst="line">
            <a:avLst/>
          </a:prstGeom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2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3285" y="852714"/>
            <a:ext cx="8799285" cy="556194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Overview and Basics</a:t>
            </a:r>
          </a:p>
          <a:p>
            <a:r>
              <a:rPr lang="en-US" dirty="0" smtClean="0"/>
              <a:t>Data Center Networks</a:t>
            </a:r>
          </a:p>
          <a:p>
            <a:pPr lvl="1"/>
            <a:r>
              <a:rPr lang="en-US" dirty="0" smtClean="0"/>
              <a:t>Basic </a:t>
            </a:r>
            <a:r>
              <a:rPr lang="en-US" smtClean="0"/>
              <a:t>switching technologies</a:t>
            </a:r>
            <a:endParaRPr lang="en-US" dirty="0" smtClean="0"/>
          </a:p>
          <a:p>
            <a:pPr lvl="1"/>
            <a:r>
              <a:rPr lang="en-US" dirty="0" smtClean="0"/>
              <a:t>Data Center Network Topologies (today and Monday)</a:t>
            </a:r>
          </a:p>
          <a:p>
            <a:pPr lvl="1"/>
            <a:r>
              <a:rPr lang="en-US" dirty="0" smtClean="0"/>
              <a:t>Software Routers (</a:t>
            </a:r>
            <a:r>
              <a:rPr lang="en-US" dirty="0" err="1" smtClean="0"/>
              <a:t>eg</a:t>
            </a:r>
            <a:r>
              <a:rPr lang="en-US" dirty="0" smtClean="0"/>
              <a:t>. Click, </a:t>
            </a:r>
            <a:r>
              <a:rPr lang="en-US" dirty="0" err="1" smtClean="0"/>
              <a:t>Routebricks</a:t>
            </a:r>
            <a:r>
              <a:rPr lang="en-US" dirty="0" smtClean="0"/>
              <a:t>, </a:t>
            </a:r>
            <a:r>
              <a:rPr lang="en-US" dirty="0" err="1" smtClean="0"/>
              <a:t>NetMap</a:t>
            </a:r>
            <a:r>
              <a:rPr lang="en-US" dirty="0" smtClean="0"/>
              <a:t>, </a:t>
            </a:r>
            <a:r>
              <a:rPr lang="en-US" dirty="0" err="1" smtClean="0"/>
              <a:t>Netslice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Alternative Switching Technologies</a:t>
            </a:r>
          </a:p>
          <a:p>
            <a:pPr lvl="1"/>
            <a:r>
              <a:rPr lang="en-US" dirty="0" smtClean="0"/>
              <a:t>Data Center Transport</a:t>
            </a:r>
          </a:p>
          <a:p>
            <a:r>
              <a:rPr lang="en-US" dirty="0" smtClean="0"/>
              <a:t>Data Center Software Networking </a:t>
            </a:r>
          </a:p>
          <a:p>
            <a:pPr lvl="1"/>
            <a:r>
              <a:rPr lang="en-US" dirty="0" smtClean="0"/>
              <a:t>Software Defined networking (overview, control plane, data plane, </a:t>
            </a:r>
            <a:r>
              <a:rPr lang="en-US" dirty="0" err="1" smtClean="0"/>
              <a:t>NetFGPA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Data Center Traffic and Measurements</a:t>
            </a:r>
          </a:p>
          <a:p>
            <a:pPr lvl="1"/>
            <a:r>
              <a:rPr lang="en-US" dirty="0" smtClean="0"/>
              <a:t>Virtualizing Networks</a:t>
            </a:r>
          </a:p>
          <a:p>
            <a:pPr lvl="1"/>
            <a:r>
              <a:rPr lang="en-US" dirty="0" err="1" smtClean="0"/>
              <a:t>Middleboxes</a:t>
            </a:r>
            <a:endParaRPr lang="en-US" dirty="0" smtClean="0"/>
          </a:p>
          <a:p>
            <a:r>
              <a:rPr lang="en-US" dirty="0" smtClean="0"/>
              <a:t>Advanced Topics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are we in the semester?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8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5191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5191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671783" y="1546412"/>
            <a:ext cx="3333672" cy="2891118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HVM Guest</a:t>
            </a:r>
          </a:p>
        </p:txBody>
      </p:sp>
      <p:sp>
        <p:nvSpPr>
          <p:cNvPr id="84" name="Rectangle 83"/>
          <p:cNvSpPr/>
          <p:nvPr/>
        </p:nvSpPr>
        <p:spPr>
          <a:xfrm>
            <a:off x="5741763" y="2184446"/>
            <a:ext cx="2106204" cy="1547813"/>
          </a:xfrm>
          <a:prstGeom prst="rect">
            <a:avLst/>
          </a:prstGeom>
          <a:solidFill>
            <a:schemeClr val="tx2">
              <a:alpha val="49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Dom 0</a:t>
            </a:r>
          </a:p>
        </p:txBody>
      </p:sp>
      <p:sp>
        <p:nvSpPr>
          <p:cNvPr id="85" name="Rectangle 84"/>
          <p:cNvSpPr/>
          <p:nvPr/>
        </p:nvSpPr>
        <p:spPr>
          <a:xfrm>
            <a:off x="7930470" y="2184446"/>
            <a:ext cx="996746" cy="1547813"/>
          </a:xfrm>
          <a:prstGeom prst="rect">
            <a:avLst/>
          </a:prstGeom>
          <a:solidFill>
            <a:schemeClr val="tx2">
              <a:alpha val="49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Guest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938716" y="2991270"/>
            <a:ext cx="831273" cy="67375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Backend Driver</a:t>
            </a:r>
          </a:p>
        </p:txBody>
      </p:sp>
      <p:sp>
        <p:nvSpPr>
          <p:cNvPr id="88" name="Rectangle 87"/>
          <p:cNvSpPr/>
          <p:nvPr/>
        </p:nvSpPr>
        <p:spPr>
          <a:xfrm>
            <a:off x="8010486" y="2991271"/>
            <a:ext cx="831273" cy="67235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Frontend Driver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blanket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973" y="1531643"/>
            <a:ext cx="2595427" cy="4706471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Physical device details are hidden from  entire </a:t>
            </a:r>
            <a:r>
              <a:rPr lang="en-US" dirty="0" err="1" smtClean="0"/>
              <a:t>Xen</a:t>
            </a:r>
            <a:r>
              <a:rPr lang="en-US" dirty="0" smtClean="0"/>
              <a:t>-Blanket instance</a:t>
            </a:r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Blanket Frontend Driver interfaces with provider-specific device interface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like PV-on-HVM</a:t>
            </a:r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Provider-specific device interface details are hidden from second-layer guests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366343" y="5178512"/>
            <a:ext cx="5639113" cy="140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550895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233514" y="5318616"/>
            <a:ext cx="2147455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Hardware</a:t>
            </a:r>
          </a:p>
        </p:txBody>
      </p:sp>
      <p:sp>
        <p:nvSpPr>
          <p:cNvPr id="8" name="Rectangle 7"/>
          <p:cNvSpPr/>
          <p:nvPr/>
        </p:nvSpPr>
        <p:spPr>
          <a:xfrm>
            <a:off x="3481621" y="1546412"/>
            <a:ext cx="2106204" cy="2185848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Dom 0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50895" y="2958353"/>
            <a:ext cx="1039091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Physical </a:t>
            </a:r>
            <a:b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</a:br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Device Driver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620168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89439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58713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27986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97258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66530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035804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035804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105077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174348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243621" y="51813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312895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382168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51439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520713" y="518132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00023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669296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738568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807840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877114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946387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946387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015658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084931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154205" y="518272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223478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292749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62023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431296" y="518272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500568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569840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639114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708387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777658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846931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916205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985478" y="517992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985478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054749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124023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193296" y="517992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262568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331840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401114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470387" y="517992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6549697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618968" y="518132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688241" y="518132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2770909" y="2892519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88895" y="1547813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3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770909" y="3699343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0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2950706" y="2891119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968690" y="1546413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950706" y="3699342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>
            <a:off x="4479455" y="4099590"/>
            <a:ext cx="1210234" cy="725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084209" y="4707173"/>
            <a:ext cx="1605476" cy="1402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6068087" y="4086976"/>
            <a:ext cx="1241751" cy="1444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0800000">
            <a:off x="4589987" y="3496239"/>
            <a:ext cx="485272" cy="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757515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826788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896059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965333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7034606" y="517851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412348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481621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5741763" y="3788078"/>
            <a:ext cx="3185452" cy="582216"/>
          </a:xfrm>
          <a:prstGeom prst="rect">
            <a:avLst/>
          </a:prstGeom>
          <a:solidFill>
            <a:schemeClr val="tx2">
              <a:alpha val="49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   </a:t>
            </a:r>
            <a:r>
              <a:rPr lang="en-US" sz="1400" dirty="0" err="1">
                <a:latin typeface="Calibri"/>
                <a:cs typeface="Calibri"/>
              </a:rPr>
              <a:t>Xen</a:t>
            </a:r>
            <a:r>
              <a:rPr lang="en-US" sz="1400" dirty="0">
                <a:latin typeface="Calibri"/>
                <a:cs typeface="Calibri"/>
              </a:rPr>
              <a:t>-Blanket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829021" y="3527749"/>
            <a:ext cx="1039091" cy="135875"/>
          </a:xfrm>
          <a:prstGeom prst="rect">
            <a:avLst/>
          </a:prstGeom>
          <a:solidFill>
            <a:schemeClr val="tx1">
              <a:alpha val="2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endParaRPr lang="en-US" sz="1300" dirty="0">
              <a:solidFill>
                <a:schemeClr val="accent3"/>
              </a:solidFill>
              <a:latin typeface="Calibri"/>
              <a:cs typeface="Calibri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7103878" y="518413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173150" y="51841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7242424" y="51841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7311697" y="51841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7380968" y="51841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7460278" y="51855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7529551" y="51855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7598825" y="518554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7668098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7737369" y="518273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7806643" y="518273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7875916" y="518273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7945188" y="518273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8010488" y="517147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8079759" y="517147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8149033" y="517710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8218306" y="517710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8287578" y="517710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8356850" y="517710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426124" y="517710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8505434" y="517851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8574707" y="517851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8643978" y="517851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8713251" y="517569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8782525" y="517569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8851798" y="5175697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10800000">
            <a:off x="6688244" y="3462619"/>
            <a:ext cx="612695" cy="140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rot="5400000">
            <a:off x="7058424" y="3703399"/>
            <a:ext cx="483296" cy="1736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7299203" y="3945915"/>
            <a:ext cx="1125184" cy="2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rot="16200000" flipH="1">
            <a:off x="8216174" y="3735962"/>
            <a:ext cx="418167" cy="1738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Rectangle 94"/>
          <p:cNvSpPr/>
          <p:nvPr/>
        </p:nvSpPr>
        <p:spPr>
          <a:xfrm>
            <a:off x="5829021" y="3851213"/>
            <a:ext cx="1039091" cy="453948"/>
          </a:xfrm>
          <a:prstGeom prst="rect">
            <a:avLst/>
          </a:prstGeom>
          <a:solidFill>
            <a:srgbClr val="262626">
              <a:alpha val="50000"/>
            </a:srgbClr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Blanket</a:t>
            </a:r>
            <a:b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</a:br>
            <a:r>
              <a:rPr lang="en-US" sz="1300" dirty="0" err="1">
                <a:solidFill>
                  <a:schemeClr val="accent3"/>
                </a:solidFill>
                <a:latin typeface="Calibri"/>
                <a:cs typeface="Calibri"/>
              </a:rPr>
              <a:t>Hypercalls</a:t>
            </a:r>
            <a:endParaRPr lang="en-US" sz="1300" dirty="0">
              <a:solidFill>
                <a:schemeClr val="accent3"/>
              </a:solidFill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63636" y="4574807"/>
            <a:ext cx="5541818" cy="470647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 err="1">
                <a:latin typeface="Calibri"/>
                <a:cs typeface="Calibri"/>
              </a:rPr>
              <a:t>Xen</a:t>
            </a:r>
            <a:endParaRPr lang="en-US" sz="1400" dirty="0">
              <a:latin typeface="Calibri"/>
              <a:cs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60591" y="2958353"/>
            <a:ext cx="831273" cy="673754"/>
          </a:xfrm>
          <a:prstGeom prst="rect">
            <a:avLst/>
          </a:prstGeom>
          <a:solidFill>
            <a:srgbClr val="FFFFFF">
              <a:alpha val="5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Backend Driver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829021" y="2991270"/>
            <a:ext cx="1039091" cy="673754"/>
          </a:xfrm>
          <a:prstGeom prst="rect">
            <a:avLst/>
          </a:prstGeom>
          <a:solidFill>
            <a:srgbClr val="262626">
              <a:alpha val="50000"/>
            </a:srgbClr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Blanket</a:t>
            </a:r>
            <a:b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</a:br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Frontend Driver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0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</a:t>
            </a:r>
            <a:r>
              <a:rPr lang="en-US" dirty="0" smtClean="0"/>
              <a:t>echnical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455" y="1783560"/>
            <a:ext cx="4849091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Address translation </a:t>
            </a:r>
          </a:p>
          <a:p>
            <a:pPr lvl="1"/>
            <a:r>
              <a:rPr lang="en-US" dirty="0" smtClean="0"/>
              <a:t>Virtual addresses are two translations from machine addresses (needed for DMA)</a:t>
            </a:r>
          </a:p>
          <a:p>
            <a:r>
              <a:rPr lang="en-US" dirty="0" err="1" smtClean="0"/>
              <a:t>Hypercall</a:t>
            </a:r>
            <a:r>
              <a:rPr lang="en-US" dirty="0" smtClean="0"/>
              <a:t> assistance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Communication between frontend blanket driver and backend driver</a:t>
            </a:r>
          </a:p>
          <a:p>
            <a:pPr lvl="1"/>
            <a:r>
              <a:rPr lang="en-US" dirty="0" err="1" smtClean="0">
                <a:latin typeface="+mj-lt"/>
              </a:rPr>
              <a:t>vmcall</a:t>
            </a:r>
            <a:r>
              <a:rPr lang="en-US" dirty="0" smtClean="0"/>
              <a:t> must be issued from ring 0</a:t>
            </a:r>
          </a:p>
          <a:p>
            <a:pPr lvl="1"/>
            <a:r>
              <a:rPr lang="en-US" dirty="0" smtClean="0"/>
              <a:t>Most </a:t>
            </a:r>
            <a:r>
              <a:rPr lang="en-US" dirty="0" err="1" smtClean="0"/>
              <a:t>hypercalls</a:t>
            </a:r>
            <a:r>
              <a:rPr lang="en-US" dirty="0" smtClean="0"/>
              <a:t> are </a:t>
            </a:r>
            <a:r>
              <a:rPr lang="en-US" dirty="0" err="1" smtClean="0"/>
              <a:t>passthrough</a:t>
            </a:r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5" name="Content Placeholder 3" descr="memory.eps"/>
          <p:cNvPicPr>
            <a:picLocks noChangeAspect="1"/>
          </p:cNvPicPr>
          <p:nvPr/>
        </p:nvPicPr>
        <p:blipFill>
          <a:blip r:embed="rId2"/>
          <a:srcRect l="-12954" r="-12954"/>
          <a:stretch>
            <a:fillRect/>
          </a:stretch>
        </p:blipFill>
        <p:spPr>
          <a:xfrm>
            <a:off x="5376251" y="1882588"/>
            <a:ext cx="3634631" cy="20608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97360" y="5715000"/>
            <a:ext cx="2871685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r"/>
            <a:r>
              <a:rPr lang="en-US" dirty="0" smtClean="0">
                <a:solidFill>
                  <a:srgbClr val="FF6600"/>
                </a:solidFill>
              </a:rPr>
              <a:t>Many more details in thesis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5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3736" y="2776880"/>
            <a:ext cx="5658446" cy="3543239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innerShdw blurRad="444500">
              <a:srgbClr val="000000"/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</a:t>
            </a:r>
            <a:r>
              <a:rPr lang="en-US" dirty="0" smtClean="0"/>
              <a:t>verhead evaluation setup</a:t>
            </a:r>
            <a:endParaRPr lang="en-US" dirty="0"/>
          </a:p>
        </p:txBody>
      </p:sp>
      <p:pic>
        <p:nvPicPr>
          <p:cNvPr id="6" name="Content Placeholder 5" descr="setup.eps"/>
          <p:cNvPicPr>
            <a:picLocks noGrp="1" noChangeAspect="1"/>
          </p:cNvPicPr>
          <p:nvPr>
            <p:ph idx="1"/>
          </p:nvPr>
        </p:nvPicPr>
        <p:blipFill>
          <a:blip r:embed="rId2"/>
          <a:srcRect l="-2765" r="-2765"/>
          <a:stretch>
            <a:fillRect/>
          </a:stretch>
        </p:blipFill>
        <p:spPr>
          <a:xfrm>
            <a:off x="1801091" y="2987004"/>
            <a:ext cx="5500254" cy="3118701"/>
          </a:xfrm>
        </p:spPr>
      </p:pic>
      <p:sp>
        <p:nvSpPr>
          <p:cNvPr id="7" name="Rectangle 6"/>
          <p:cNvSpPr/>
          <p:nvPr/>
        </p:nvSpPr>
        <p:spPr>
          <a:xfrm>
            <a:off x="484910" y="1748119"/>
            <a:ext cx="7689273" cy="636857"/>
          </a:xfrm>
          <a:prstGeom prst="rect">
            <a:avLst/>
          </a:prstGeom>
        </p:spPr>
        <p:txBody>
          <a:bodyPr wrap="square" lIns="82048" tIns="41025" rIns="82048" bIns="41025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Used up to 2 physical hosts (</a:t>
            </a:r>
            <a:r>
              <a:rPr lang="en-US" dirty="0" smtClean="0"/>
              <a:t>six-core 2.93 GHz Intel Xeon X5670 processors, 24 GB of memory, four 1 TB disks, and </a:t>
            </a:r>
            <a:r>
              <a:rPr lang="en-US" dirty="0" smtClean="0">
                <a:latin typeface="Calibri"/>
                <a:cs typeface="Calibri"/>
              </a:rPr>
              <a:t>1 </a:t>
            </a:r>
            <a:r>
              <a:rPr lang="en-US" dirty="0" err="1" smtClean="0">
                <a:latin typeface="Calibri"/>
                <a:cs typeface="Calibri"/>
              </a:rPr>
              <a:t>Gbps</a:t>
            </a:r>
            <a:r>
              <a:rPr lang="en-US" dirty="0" smtClean="0">
                <a:latin typeface="Calibri"/>
                <a:cs typeface="Calibri"/>
              </a:rPr>
              <a:t> link)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4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lmbench microbenchmarks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46364" y="1783136"/>
          <a:ext cx="8511886" cy="3528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2377"/>
                <a:gridCol w="1702377"/>
                <a:gridCol w="1702377"/>
                <a:gridCol w="1534392"/>
                <a:gridCol w="1870363"/>
              </a:tblGrid>
              <a:tr h="704451">
                <a:tc>
                  <a:txBody>
                    <a:bodyPr/>
                    <a:lstStyle/>
                    <a:p>
                      <a:endParaRPr lang="en-US" sz="1800" b="1" dirty="0">
                        <a:solidFill>
                          <a:srgbClr val="1F497D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Native 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</a:rPr>
                        <a:t>µ</a:t>
                      </a:r>
                      <a:r>
                        <a:rPr lang="en-US" sz="1800" b="0" i="1" dirty="0" err="1" smtClean="0">
                          <a:solidFill>
                            <a:schemeClr val="tx2"/>
                          </a:solidFill>
                        </a:rPr>
                        <a:t>s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</a:rPr>
                        <a:t>)</a:t>
                      </a:r>
                      <a:endParaRPr lang="en-US" sz="1800" b="0" i="1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HVM 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</a:rPr>
                        <a:t>µ</a:t>
                      </a:r>
                      <a:r>
                        <a:rPr lang="en-US" sz="1800" b="0" i="1" dirty="0" err="1" smtClean="0">
                          <a:solidFill>
                            <a:schemeClr val="tx2"/>
                          </a:solidFill>
                        </a:rPr>
                        <a:t>s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</a:rPr>
                        <a:t>)</a:t>
                      </a:r>
                      <a:endParaRPr lang="en-US" sz="1800" b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PV 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</a:rPr>
                        <a:t>µ</a:t>
                      </a:r>
                      <a:r>
                        <a:rPr lang="en-US" sz="1800" b="0" i="1" dirty="0" err="1" smtClean="0">
                          <a:solidFill>
                            <a:schemeClr val="tx2"/>
                          </a:solidFill>
                        </a:rPr>
                        <a:t>s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</a:rPr>
                        <a:t>)</a:t>
                      </a:r>
                      <a:endParaRPr lang="en-US" sz="1800" b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Xen</a:t>
                      </a:r>
                      <a:r>
                        <a:rPr lang="en-US" sz="1800" b="0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-Blanket 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sz="1800" b="0" i="1" dirty="0" smtClean="0">
                          <a:solidFill>
                            <a:schemeClr val="tx2"/>
                          </a:solidFill>
                        </a:rPr>
                        <a:t>µs)</a:t>
                      </a:r>
                      <a:endParaRPr lang="en-US" sz="1800" b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0445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  <a:t>Null Call</a:t>
                      </a:r>
                      <a:endParaRPr lang="en-US" sz="1800" b="0" dirty="0">
                        <a:solidFill>
                          <a:srgbClr val="1F497D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0.19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0.21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0.36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0.36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70445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  <a:t>Fork Proc</a:t>
                      </a:r>
                      <a:endParaRPr lang="en-US" sz="1800" b="0" dirty="0">
                        <a:solidFill>
                          <a:srgbClr val="1F497D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67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86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Calibri"/>
                        </a:rPr>
                        <a:t>220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Calibri"/>
                        </a:rPr>
                        <a:t>258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710647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  <a:t>Ctxt</a:t>
                      </a:r>
                      <a:r>
                        <a:rPr lang="en-US" sz="1800" b="0" dirty="0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  <a:t> switch </a:t>
                      </a:r>
                      <a:br>
                        <a:rPr lang="en-US" sz="1800" b="0" dirty="0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</a:br>
                      <a:r>
                        <a:rPr lang="en-US" sz="1800" b="0" dirty="0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  <a:t>(2p/64K)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0.45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0.66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Calibri"/>
                        </a:rPr>
                        <a:t>3.18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Calibri"/>
                        </a:rPr>
                        <a:t>3.46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70445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  <a:t>Page fault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0.56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0.99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Calibri"/>
                        </a:rPr>
                        <a:t>2.00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Calibri"/>
                        </a:rPr>
                        <a:t>2.10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04369" y="5689814"/>
            <a:ext cx="3246904" cy="636857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Compare </a:t>
            </a:r>
            <a:r>
              <a:rPr lang="en-US" dirty="0" err="1" smtClean="0"/>
              <a:t>Xen</a:t>
            </a:r>
            <a:r>
              <a:rPr lang="en-US" dirty="0" smtClean="0"/>
              <a:t>-Blanket  to PV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9" name="Left Brace 8"/>
          <p:cNvSpPr/>
          <p:nvPr/>
        </p:nvSpPr>
        <p:spPr>
          <a:xfrm rot="16200000">
            <a:off x="6705946" y="4667390"/>
            <a:ext cx="243754" cy="1801091"/>
          </a:xfrm>
          <a:prstGeom prst="leftBrace">
            <a:avLst>
              <a:gd name="adj1" fmla="val 115000"/>
              <a:gd name="adj2" fmla="val 50000"/>
            </a:avLst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2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blanket driver overhead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279" y="1783561"/>
            <a:ext cx="3731813" cy="473826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Two </a:t>
            </a:r>
            <a:r>
              <a:rPr lang="en-US" dirty="0" err="1" smtClean="0"/>
              <a:t>VMs</a:t>
            </a:r>
            <a:r>
              <a:rPr lang="en-US" dirty="0" smtClean="0"/>
              <a:t> on two physical hosts using </a:t>
            </a:r>
            <a:r>
              <a:rPr lang="en-US" dirty="0" err="1" smtClean="0"/>
              <a:t>netperf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Can receive at line speed on 1Gbps link</a:t>
            </a:r>
          </a:p>
          <a:p>
            <a:endParaRPr lang="en-US" dirty="0" smtClean="0"/>
          </a:p>
          <a:p>
            <a:r>
              <a:rPr lang="en-US" dirty="0" smtClean="0"/>
              <a:t>Within 15% CPU utilization of single layer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tput.eps"/>
          <p:cNvPicPr>
            <a:picLocks noChangeAspect="1"/>
          </p:cNvPicPr>
          <p:nvPr/>
        </p:nvPicPr>
        <p:blipFill>
          <a:blip r:embed="rId2"/>
          <a:srcRect b="27853"/>
          <a:stretch>
            <a:fillRect/>
          </a:stretch>
        </p:blipFill>
        <p:spPr>
          <a:xfrm>
            <a:off x="4625050" y="1471534"/>
            <a:ext cx="4054647" cy="1987493"/>
          </a:xfrm>
          <a:prstGeom prst="rect">
            <a:avLst/>
          </a:prstGeom>
        </p:spPr>
      </p:pic>
      <p:pic>
        <p:nvPicPr>
          <p:cNvPr id="10" name="Picture 9" descr="cpu.pdf - Adobe Read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7" t="16065" r="5422" b="28577"/>
          <a:stretch/>
        </p:blipFill>
        <p:spPr>
          <a:xfrm>
            <a:off x="4823303" y="4093041"/>
            <a:ext cx="3671455" cy="1816189"/>
          </a:xfrm>
          <a:prstGeom prst="rect">
            <a:avLst/>
          </a:prstGeom>
          <a:solidFill>
            <a:srgbClr val="FFFFFF"/>
          </a:solidFill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1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kernbench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278" y="1783560"/>
            <a:ext cx="8331522" cy="4572000"/>
          </a:xfrm>
        </p:spPr>
        <p:txBody>
          <a:bodyPr/>
          <a:lstStyle/>
          <a:p>
            <a:r>
              <a:rPr lang="en-US" dirty="0" smtClean="0"/>
              <a:t>Up to 68% overhead on </a:t>
            </a:r>
            <a:r>
              <a:rPr lang="en-US" dirty="0" err="1" smtClean="0"/>
              <a:t>kernbench</a:t>
            </a:r>
            <a:endParaRPr lang="en-US" dirty="0" smtClean="0"/>
          </a:p>
          <a:p>
            <a:pPr lvl="1"/>
            <a:r>
              <a:rPr lang="en-US" dirty="0" smtClean="0"/>
              <a:t>APIC emulation causes many </a:t>
            </a:r>
            <a:r>
              <a:rPr lang="en-US" dirty="0" err="1" smtClean="0"/>
              <a:t>vmexits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kernbench.eps"/>
          <p:cNvPicPr>
            <a:picLocks noChangeAspect="1"/>
          </p:cNvPicPr>
          <p:nvPr/>
        </p:nvPicPr>
        <p:blipFill>
          <a:blip r:embed="rId2"/>
          <a:srcRect b="29464"/>
          <a:stretch>
            <a:fillRect/>
          </a:stretch>
        </p:blipFill>
        <p:spPr>
          <a:xfrm>
            <a:off x="1731818" y="3467384"/>
            <a:ext cx="6026727" cy="288817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5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user-defined oversubscription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55309" y="2286000"/>
          <a:ext cx="8331490" cy="2487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298"/>
                <a:gridCol w="1666298"/>
                <a:gridCol w="1666298"/>
                <a:gridCol w="1666298"/>
                <a:gridCol w="1666298"/>
              </a:tblGrid>
              <a:tr h="908554">
                <a:tc>
                  <a:txBody>
                    <a:bodyPr/>
                    <a:lstStyle/>
                    <a:p>
                      <a:r>
                        <a:rPr lang="en-US" sz="2100" b="0" dirty="0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endParaRPr lang="en-US" sz="2100" b="0" dirty="0">
                        <a:solidFill>
                          <a:srgbClr val="1F497D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100" b="0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CPU</a:t>
                      </a:r>
                    </a:p>
                    <a:p>
                      <a:r>
                        <a:rPr kumimoji="0" lang="en-US" sz="2100" b="0" kern="1200" baseline="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(</a:t>
                      </a:r>
                      <a:r>
                        <a:rPr kumimoji="0" lang="en-US" sz="2100" b="0" kern="1200" baseline="0" dirty="0" err="1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ECUs</a:t>
                      </a:r>
                      <a:r>
                        <a:rPr kumimoji="0" lang="en-US" sz="2100" b="0" kern="1200" baseline="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)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100" b="0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Memory</a:t>
                      </a:r>
                    </a:p>
                    <a:p>
                      <a:r>
                        <a:rPr kumimoji="0" lang="en-US" sz="2100" b="0" kern="1200" baseline="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(GB)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100" b="0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Disk</a:t>
                      </a:r>
                    </a:p>
                    <a:p>
                      <a:r>
                        <a:rPr kumimoji="0" lang="en-US" sz="2100" b="0" kern="1200" baseline="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(GB)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100" b="0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Price</a:t>
                      </a:r>
                    </a:p>
                    <a:p>
                      <a:r>
                        <a:rPr kumimoji="0" lang="en-US" sz="2100" b="0" kern="1200" baseline="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Calibri"/>
                        </a:rPr>
                        <a:t>($/hr)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26384">
                <a:tc>
                  <a:txBody>
                    <a:bodyPr/>
                    <a:lstStyle/>
                    <a:p>
                      <a:r>
                        <a:rPr lang="en-US" sz="2100" b="0" dirty="0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  <a:t>Small</a:t>
                      </a:r>
                      <a:endParaRPr lang="en-US" sz="2100" b="0" dirty="0">
                        <a:solidFill>
                          <a:srgbClr val="1F497D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lang="en-US" sz="21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1.7</a:t>
                      </a:r>
                      <a:endParaRPr lang="en-US" sz="21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160</a:t>
                      </a:r>
                      <a:endParaRPr lang="en-US" sz="21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0.085</a:t>
                      </a:r>
                      <a:endParaRPr lang="en-US" sz="21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6384">
                <a:tc>
                  <a:txBody>
                    <a:bodyPr/>
                    <a:lstStyle/>
                    <a:p>
                      <a:r>
                        <a:rPr lang="en-US" sz="2100" b="0" dirty="0" smtClean="0">
                          <a:solidFill>
                            <a:srgbClr val="1F497D"/>
                          </a:solidFill>
                          <a:latin typeface="Calibri"/>
                          <a:cs typeface="Calibri"/>
                        </a:rPr>
                        <a:t>Cluster 4XL</a:t>
                      </a:r>
                      <a:endParaRPr lang="en-US" sz="2100" b="0" dirty="0">
                        <a:solidFill>
                          <a:srgbClr val="1F497D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33.5</a:t>
                      </a:r>
                      <a:endParaRPr lang="en-US" sz="21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lang="en-US" sz="21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1690</a:t>
                      </a: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1.60</a:t>
                      </a:r>
                      <a:endParaRPr lang="en-US" sz="21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6384">
                <a:tc>
                  <a:txBody>
                    <a:bodyPr/>
                    <a:lstStyle/>
                    <a:p>
                      <a:r>
                        <a:rPr lang="en-US" sz="2100" b="0" dirty="0" smtClean="0">
                          <a:solidFill>
                            <a:srgbClr val="FF6600"/>
                          </a:solidFill>
                          <a:latin typeface="Calibri"/>
                          <a:cs typeface="Calibri"/>
                        </a:rPr>
                        <a:t>Factor</a:t>
                      </a:r>
                      <a:endParaRPr lang="en-US" sz="2100" b="0" dirty="0">
                        <a:solidFill>
                          <a:srgbClr val="FF6600"/>
                        </a:solidFill>
                        <a:latin typeface="Calibri"/>
                        <a:cs typeface="Calibri"/>
                      </a:endParaRPr>
                    </a:p>
                  </a:txBody>
                  <a:tcPr marL="83127" marR="83127" marT="40341" marB="40341" anchor="ctr"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kern="1200" dirty="0" smtClean="0">
                          <a:solidFill>
                            <a:srgbClr val="FF6600"/>
                          </a:solidFill>
                          <a:latin typeface="Calibri"/>
                          <a:ea typeface="+mn-ea"/>
                          <a:cs typeface="Calibri"/>
                        </a:rPr>
                        <a:t>33.5x</a:t>
                      </a:r>
                    </a:p>
                  </a:txBody>
                  <a:tcPr marL="83127" marR="83127" marT="40341" marB="40341" anchor="ctr"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kern="1200" dirty="0" smtClean="0">
                          <a:solidFill>
                            <a:srgbClr val="FF6600"/>
                          </a:solidFill>
                          <a:latin typeface="Calibri"/>
                          <a:ea typeface="+mn-ea"/>
                          <a:cs typeface="Calibri"/>
                        </a:rPr>
                        <a:t>13.5x</a:t>
                      </a:r>
                    </a:p>
                  </a:txBody>
                  <a:tcPr marL="83127" marR="83127" marT="40341" marB="40341" anchor="ctr"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kern="1200" dirty="0" smtClean="0">
                          <a:solidFill>
                            <a:srgbClr val="FF6600"/>
                          </a:solidFill>
                          <a:latin typeface="Calibri"/>
                          <a:ea typeface="+mn-ea"/>
                          <a:cs typeface="Calibri"/>
                        </a:rPr>
                        <a:t>10x</a:t>
                      </a:r>
                    </a:p>
                  </a:txBody>
                  <a:tcPr marL="83127" marR="83127" marT="40341" marB="40341" anchor="ctr"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kern="1200" dirty="0" smtClean="0">
                          <a:solidFill>
                            <a:srgbClr val="FF6600"/>
                          </a:solidFill>
                          <a:latin typeface="Calibri"/>
                          <a:ea typeface="+mn-ea"/>
                          <a:cs typeface="Calibri"/>
                        </a:rPr>
                        <a:t>18.8x</a:t>
                      </a:r>
                    </a:p>
                  </a:txBody>
                  <a:tcPr marL="83127" marR="83127" marT="40341" marB="40341" anchor="ctr"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08364" y="5109883"/>
            <a:ext cx="6774330" cy="975411"/>
          </a:xfrm>
          <a:prstGeom prst="rect">
            <a:avLst/>
          </a:prstGeom>
          <a:noFill/>
        </p:spPr>
        <p:txBody>
          <a:bodyPr wrap="none" lIns="82048" tIns="41025" rIns="82048" bIns="41025" rtlCol="0">
            <a:spAutoFit/>
          </a:bodyPr>
          <a:lstStyle/>
          <a:p>
            <a:r>
              <a:rPr lang="en-US" sz="2900" dirty="0"/>
              <a:t>Resources do not all scale the same as price</a:t>
            </a:r>
          </a:p>
          <a:p>
            <a:r>
              <a:rPr lang="en-US" sz="2900" dirty="0"/>
              <a:t>Opportunity to exploit CPU scaling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0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</a:t>
            </a:r>
            <a:r>
              <a:rPr lang="en-US" dirty="0" err="1" smtClean="0"/>
              <a:t>ernbench</a:t>
            </a:r>
            <a:r>
              <a:rPr lang="en-US" dirty="0" smtClean="0"/>
              <a:t>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174" y="1680882"/>
            <a:ext cx="3818404" cy="4773706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kernbench</a:t>
            </a:r>
            <a:r>
              <a:rPr lang="en-US" dirty="0" smtClean="0"/>
              <a:t> kernel compile benchmark</a:t>
            </a:r>
          </a:p>
          <a:p>
            <a:r>
              <a:rPr lang="en-US" dirty="0" smtClean="0"/>
              <a:t>Rent one 4XL EC2 instance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Xen</a:t>
            </a:r>
            <a:r>
              <a:rPr lang="en-US" dirty="0" smtClean="0"/>
              <a:t>-Blanket to partition it 40 ways</a:t>
            </a:r>
          </a:p>
          <a:p>
            <a:r>
              <a:rPr lang="en-US" dirty="0" smtClean="0"/>
              <a:t>All instances (on average) finished the same time as EC2 small instance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6600"/>
                </a:solidFill>
              </a:rPr>
              <a:t>47% price reduction per VM per hour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ec2-kernbench.eps"/>
          <p:cNvPicPr>
            <a:picLocks noChangeAspect="1"/>
          </p:cNvPicPr>
          <p:nvPr/>
        </p:nvPicPr>
        <p:blipFill>
          <a:blip r:embed="rId2"/>
          <a:srcRect b="23810"/>
          <a:stretch>
            <a:fillRect/>
          </a:stretch>
        </p:blipFill>
        <p:spPr>
          <a:xfrm>
            <a:off x="4572000" y="3092825"/>
            <a:ext cx="4156364" cy="2151529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7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</a:t>
            </a:r>
            <a:r>
              <a:rPr lang="en-US" dirty="0" smtClean="0"/>
              <a:t>loud interoperability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6600"/>
                </a:solidFill>
              </a:rPr>
              <a:t>The </a:t>
            </a:r>
            <a:r>
              <a:rPr lang="en-US" dirty="0" err="1" smtClean="0">
                <a:solidFill>
                  <a:srgbClr val="FF6600"/>
                </a:solidFill>
              </a:rPr>
              <a:t>Xen</a:t>
            </a:r>
            <a:r>
              <a:rPr lang="en-US" dirty="0" smtClean="0">
                <a:solidFill>
                  <a:srgbClr val="FF6600"/>
                </a:solidFill>
              </a:rPr>
              <a:t>-Blanket</a:t>
            </a:r>
          </a:p>
          <a:p>
            <a:r>
              <a:rPr lang="en-US" dirty="0"/>
              <a:t>U</a:t>
            </a:r>
            <a:r>
              <a:rPr lang="en-US" dirty="0" smtClean="0"/>
              <a:t>ser-centric homogenization</a:t>
            </a:r>
          </a:p>
          <a:p>
            <a:r>
              <a:rPr lang="en-US" dirty="0" smtClean="0"/>
              <a:t>Nested virtualization without support from underlying hypervisor</a:t>
            </a:r>
          </a:p>
          <a:p>
            <a:r>
              <a:rPr lang="en-US" dirty="0" smtClean="0"/>
              <a:t>Runs on today's clouds (e.g., Amazon EC2)</a:t>
            </a:r>
            <a:r>
              <a:rPr lang="en-US" dirty="0">
                <a:solidFill>
                  <a:srgbClr val="FF6600"/>
                </a:solidFill>
              </a:rPr>
              <a:t> </a:t>
            </a:r>
            <a:endParaRPr lang="en-US" dirty="0" smtClean="0">
              <a:solidFill>
                <a:srgbClr val="FF66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Download the code: </a:t>
            </a:r>
          </a:p>
          <a:p>
            <a:pPr lvl="1"/>
            <a:r>
              <a:rPr lang="en-US" sz="2200" dirty="0" smtClean="0">
                <a:solidFill>
                  <a:schemeClr val="tx2"/>
                </a:solidFill>
                <a:latin typeface="Consolas"/>
                <a:cs typeface="Consolas"/>
              </a:rPr>
              <a:t>http</a:t>
            </a:r>
            <a:r>
              <a:rPr lang="en-US" sz="2200" dirty="0">
                <a:solidFill>
                  <a:schemeClr val="tx2"/>
                </a:solidFill>
                <a:latin typeface="Consolas"/>
                <a:cs typeface="Consolas"/>
              </a:rPr>
              <a:t>://</a:t>
            </a:r>
            <a:r>
              <a:rPr lang="en-US" sz="2200" dirty="0" err="1">
                <a:solidFill>
                  <a:schemeClr val="tx2"/>
                </a:solidFill>
                <a:latin typeface="Consolas"/>
                <a:cs typeface="Consolas"/>
              </a:rPr>
              <a:t>code.google.com</a:t>
            </a:r>
            <a:r>
              <a:rPr lang="en-US" sz="2200" dirty="0">
                <a:solidFill>
                  <a:schemeClr val="tx2"/>
                </a:solidFill>
                <a:latin typeface="Consolas"/>
                <a:cs typeface="Consolas"/>
              </a:rPr>
              <a:t>/p/</a:t>
            </a:r>
            <a:r>
              <a:rPr lang="en-US" sz="2200" dirty="0" err="1">
                <a:solidFill>
                  <a:schemeClr val="tx2"/>
                </a:solidFill>
                <a:latin typeface="Consolas"/>
                <a:cs typeface="Consolas"/>
              </a:rPr>
              <a:t>xen</a:t>
            </a:r>
            <a:r>
              <a:rPr lang="en-US" sz="2200" dirty="0">
                <a:solidFill>
                  <a:schemeClr val="tx2"/>
                </a:solidFill>
                <a:latin typeface="Consolas"/>
                <a:cs typeface="Consolas"/>
              </a:rPr>
              <a:t>-blanket</a:t>
            </a:r>
            <a:r>
              <a:rPr lang="en-US" sz="2200" dirty="0" smtClean="0">
                <a:solidFill>
                  <a:schemeClr val="tx2"/>
                </a:solidFill>
                <a:latin typeface="Consolas"/>
                <a:cs typeface="Consolas"/>
              </a:rPr>
              <a:t>/</a:t>
            </a:r>
            <a:endParaRPr lang="en-US" sz="4300" dirty="0" smtClean="0">
              <a:solidFill>
                <a:schemeClr val="tx2"/>
              </a:solidFill>
              <a:latin typeface="Consolas"/>
              <a:cs typeface="Consolas"/>
            </a:endParaRP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6600"/>
                </a:solidFill>
              </a:rPr>
              <a:t>New opportunities</a:t>
            </a:r>
          </a:p>
          <a:p>
            <a:r>
              <a:rPr lang="en-US" i="1" dirty="0" smtClean="0"/>
              <a:t>performance</a:t>
            </a:r>
            <a:r>
              <a:rPr lang="en-US" dirty="0" smtClean="0"/>
              <a:t>: user-defined oversubscription</a:t>
            </a: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9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Before</a:t>
            </a:r>
            <a:r>
              <a:rPr lang="en-US" dirty="0" smtClean="0"/>
              <a:t> Next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07" y="734787"/>
            <a:ext cx="8893907" cy="6056782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Project Interim report</a:t>
            </a:r>
            <a:endParaRPr lang="en-US" sz="2800" dirty="0"/>
          </a:p>
          <a:p>
            <a:pPr lvl="1"/>
            <a:r>
              <a:rPr lang="en-US" sz="2400" b="1" dirty="0" smtClean="0"/>
              <a:t>Due Monday, November 24.</a:t>
            </a:r>
          </a:p>
          <a:p>
            <a:pPr lvl="1"/>
            <a:r>
              <a:rPr lang="en-US" sz="2400" dirty="0" smtClean="0"/>
              <a:t>And meet with groups, TA, and professor</a:t>
            </a:r>
          </a:p>
          <a:p>
            <a:r>
              <a:rPr lang="en-US" sz="2800" dirty="0" err="1" smtClean="0"/>
              <a:t>Fractus</a:t>
            </a:r>
            <a:r>
              <a:rPr lang="en-US" sz="2800" dirty="0" smtClean="0"/>
              <a:t> Upgrade: Should be back online</a:t>
            </a:r>
            <a:endParaRPr lang="en-US" sz="3200" dirty="0" smtClean="0"/>
          </a:p>
          <a:p>
            <a:pPr lvl="1"/>
            <a:endParaRPr lang="en-US" sz="2800" dirty="0" smtClean="0"/>
          </a:p>
          <a:p>
            <a:r>
              <a:rPr lang="en-US" sz="2800" b="1" i="1" dirty="0"/>
              <a:t>R</a:t>
            </a:r>
            <a:r>
              <a:rPr lang="en-US" sz="2800" b="1" i="1" dirty="0" smtClean="0"/>
              <a:t>equired review and reading for Wednesday, November 19</a:t>
            </a:r>
          </a:p>
          <a:p>
            <a:pPr lvl="1"/>
            <a:r>
              <a:rPr lang="en-US" sz="2000" dirty="0"/>
              <a:t>Extending networking into the virtualization layer, B. Pfaff, J. Pettit, T. </a:t>
            </a:r>
            <a:r>
              <a:rPr lang="en-US" sz="2000" dirty="0" err="1"/>
              <a:t>Koponen</a:t>
            </a:r>
            <a:r>
              <a:rPr lang="en-US" sz="2000" dirty="0"/>
              <a:t>, K. </a:t>
            </a:r>
            <a:r>
              <a:rPr lang="en-US" sz="2000" dirty="0" err="1"/>
              <a:t>Amidon</a:t>
            </a:r>
            <a:r>
              <a:rPr lang="en-US" sz="2000" dirty="0"/>
              <a:t>, M. </a:t>
            </a:r>
            <a:r>
              <a:rPr lang="en-US" sz="2000" dirty="0" err="1"/>
              <a:t>Casado</a:t>
            </a:r>
            <a:r>
              <a:rPr lang="en-US" sz="2000" dirty="0"/>
              <a:t>, S. </a:t>
            </a:r>
            <a:r>
              <a:rPr lang="en-US" sz="2000" dirty="0" err="1"/>
              <a:t>Shenker</a:t>
            </a:r>
            <a:r>
              <a:rPr lang="en-US" sz="2000" dirty="0"/>
              <a:t>. ACM SIGCOMM Workshop on Hot Topics in Networking (</a:t>
            </a:r>
            <a:r>
              <a:rPr lang="en-US" sz="2000" dirty="0" err="1"/>
              <a:t>HotNets</a:t>
            </a:r>
            <a:r>
              <a:rPr lang="en-US" sz="2000" dirty="0"/>
              <a:t>), October 2009.</a:t>
            </a:r>
            <a:endParaRPr lang="en-US" sz="2000" dirty="0" smtClean="0"/>
          </a:p>
          <a:p>
            <a:pPr lvl="1"/>
            <a:r>
              <a:rPr lang="en-US" sz="2000" dirty="0"/>
              <a:t>http://conferences.sigcomm.org/hotnets/2009/papers/hotnets2009-final143.pdf</a:t>
            </a:r>
          </a:p>
          <a:p>
            <a:pPr lvl="1"/>
            <a:endParaRPr lang="en-US" sz="2800" dirty="0" smtClean="0"/>
          </a:p>
          <a:p>
            <a:r>
              <a:rPr lang="en-US" sz="2800" dirty="0"/>
              <a:t>Check piazza: </a:t>
            </a:r>
            <a:r>
              <a:rPr lang="en-US" sz="2800" dirty="0" smtClean="0"/>
              <a:t>http://piazza.com/cornell/fall2014/cs5413</a:t>
            </a:r>
          </a:p>
          <a:p>
            <a:r>
              <a:rPr lang="en-US" sz="2800" dirty="0" smtClean="0"/>
              <a:t>Check website for updated schedule</a:t>
            </a:r>
          </a:p>
        </p:txBody>
      </p:sp>
    </p:spTree>
    <p:extLst>
      <p:ext uri="{BB962C8B-B14F-4D97-AF65-F5344CB8AC3E}">
        <p14:creationId xmlns:p14="http://schemas.microsoft.com/office/powerpoint/2010/main" val="398115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Goals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07" y="734787"/>
            <a:ext cx="8893907" cy="6056782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/>
              <a:t>Xen</a:t>
            </a:r>
            <a:r>
              <a:rPr lang="en-US" dirty="0"/>
              <a:t>-Blanket: Virtualize Once, Run </a:t>
            </a:r>
            <a:r>
              <a:rPr lang="en-US" dirty="0" smtClean="0"/>
              <a:t>Everywhere </a:t>
            </a:r>
          </a:p>
          <a:p>
            <a:pPr lvl="1"/>
            <a:r>
              <a:rPr lang="en-US" dirty="0" smtClean="0"/>
              <a:t>D</a:t>
            </a:r>
            <a:r>
              <a:rPr lang="en-US" dirty="0"/>
              <a:t>. </a:t>
            </a:r>
            <a:r>
              <a:rPr lang="en-US" dirty="0" smtClean="0"/>
              <a:t>Williams, H</a:t>
            </a:r>
            <a:r>
              <a:rPr lang="en-US" dirty="0"/>
              <a:t>. Jamjoom, and H. Weatherspoon. ACM European Conference on Computer Systems (</a:t>
            </a:r>
            <a:r>
              <a:rPr lang="en-US" dirty="0" err="1"/>
              <a:t>EuroSys</a:t>
            </a:r>
            <a:r>
              <a:rPr lang="en-US" dirty="0"/>
              <a:t>), April 2012, pages 113-126..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6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 &amp; motivation</a:t>
            </a:r>
            <a:endParaRPr lang="en-US" dirty="0"/>
          </a:p>
        </p:txBody>
      </p:sp>
      <p:pic>
        <p:nvPicPr>
          <p:cNvPr id="1026" name="Picture 2" descr="http://siliconangle.com/files/2012/02/amazon-cloud-300x2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316236"/>
            <a:ext cx="2304256" cy="1904852"/>
          </a:xfrm>
          <a:prstGeom prst="rect">
            <a:avLst/>
          </a:prstGeom>
          <a:noFill/>
        </p:spPr>
      </p:pic>
      <p:pic>
        <p:nvPicPr>
          <p:cNvPr id="1028" name="Picture 4" descr="https://encrypted-tbn3.gstatic.com/images?q=tbn:ANd9GcSr58GFXDhKYUUU6LQymC4KVz_AA8V8N2Qc10ftAGbKz-x9IkMBHjxcu_c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2604581"/>
            <a:ext cx="2160240" cy="1256467"/>
          </a:xfrm>
          <a:prstGeom prst="rect">
            <a:avLst/>
          </a:prstGeom>
          <a:noFill/>
        </p:spPr>
      </p:pic>
      <p:pic>
        <p:nvPicPr>
          <p:cNvPr id="1030" name="Picture 6" descr="https://encrypted-tbn3.gstatic.com/images?q=tbn:ANd9GcSLuIUCAUS-djYZwDp5PGRNVxgBQYh6sdtuNSgpflYbfTVXxs2Xk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0743" y="4465101"/>
            <a:ext cx="2245193" cy="1412171"/>
          </a:xfrm>
          <a:prstGeom prst="rect">
            <a:avLst/>
          </a:prstGeom>
          <a:noFill/>
        </p:spPr>
      </p:pic>
      <p:sp>
        <p:nvSpPr>
          <p:cNvPr id="7" name="内容占位符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Infrastructure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a Service (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IaaS</a:t>
            </a:r>
            <a:r>
              <a:rPr lang="en-US" sz="3200" dirty="0" smtClean="0"/>
              <a:t>) clouds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899592" y="2468880"/>
            <a:ext cx="4556328" cy="3383280"/>
            <a:chOff x="899592" y="2468880"/>
            <a:chExt cx="4556328" cy="3383280"/>
          </a:xfrm>
        </p:grpSpPr>
        <p:sp>
          <p:nvSpPr>
            <p:cNvPr id="8" name="任意多边形 7"/>
            <p:cNvSpPr/>
            <p:nvPr/>
          </p:nvSpPr>
          <p:spPr>
            <a:xfrm>
              <a:off x="899592" y="2468880"/>
              <a:ext cx="1905000" cy="3383280"/>
            </a:xfrm>
            <a:custGeom>
              <a:avLst/>
              <a:gdLst>
                <a:gd name="connsiteX0" fmla="*/ 1767840 w 1905000"/>
                <a:gd name="connsiteY0" fmla="*/ 0 h 3383280"/>
                <a:gd name="connsiteX1" fmla="*/ 1844040 w 1905000"/>
                <a:gd name="connsiteY1" fmla="*/ 594360 h 3383280"/>
                <a:gd name="connsiteX2" fmla="*/ 1691640 w 1905000"/>
                <a:gd name="connsiteY2" fmla="*/ 1264920 h 3383280"/>
                <a:gd name="connsiteX3" fmla="*/ 1905000 w 1905000"/>
                <a:gd name="connsiteY3" fmla="*/ 1554480 h 3383280"/>
                <a:gd name="connsiteX4" fmla="*/ 792480 w 1905000"/>
                <a:gd name="connsiteY4" fmla="*/ 1874520 h 3383280"/>
                <a:gd name="connsiteX5" fmla="*/ 0 w 1905000"/>
                <a:gd name="connsiteY5" fmla="*/ 2514600 h 3383280"/>
                <a:gd name="connsiteX6" fmla="*/ 76200 w 1905000"/>
                <a:gd name="connsiteY6" fmla="*/ 3383280 h 3383280"/>
                <a:gd name="connsiteX7" fmla="*/ 91440 w 1905000"/>
                <a:gd name="connsiteY7" fmla="*/ 3383280 h 3383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5000" h="3383280">
                  <a:moveTo>
                    <a:pt x="1767840" y="0"/>
                  </a:moveTo>
                  <a:lnTo>
                    <a:pt x="1844040" y="594360"/>
                  </a:lnTo>
                  <a:lnTo>
                    <a:pt x="1691640" y="1264920"/>
                  </a:lnTo>
                  <a:lnTo>
                    <a:pt x="1905000" y="1554480"/>
                  </a:lnTo>
                  <a:lnTo>
                    <a:pt x="792480" y="1874520"/>
                  </a:lnTo>
                  <a:lnTo>
                    <a:pt x="0" y="2514600"/>
                  </a:lnTo>
                  <a:lnTo>
                    <a:pt x="76200" y="3383280"/>
                  </a:lnTo>
                  <a:lnTo>
                    <a:pt x="91440" y="3383280"/>
                  </a:lnTo>
                </a:path>
              </a:pathLst>
            </a:cu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2773680" y="4038600"/>
              <a:ext cx="2682240" cy="1752600"/>
            </a:xfrm>
            <a:custGeom>
              <a:avLst/>
              <a:gdLst>
                <a:gd name="connsiteX0" fmla="*/ 0 w 2682240"/>
                <a:gd name="connsiteY0" fmla="*/ 0 h 1752600"/>
                <a:gd name="connsiteX1" fmla="*/ 1310640 w 2682240"/>
                <a:gd name="connsiteY1" fmla="*/ 45720 h 1752600"/>
                <a:gd name="connsiteX2" fmla="*/ 1524000 w 2682240"/>
                <a:gd name="connsiteY2" fmla="*/ 487680 h 1752600"/>
                <a:gd name="connsiteX3" fmla="*/ 2087880 w 2682240"/>
                <a:gd name="connsiteY3" fmla="*/ 1478280 h 1752600"/>
                <a:gd name="connsiteX4" fmla="*/ 2667000 w 2682240"/>
                <a:gd name="connsiteY4" fmla="*/ 1493520 h 1752600"/>
                <a:gd name="connsiteX5" fmla="*/ 2651760 w 2682240"/>
                <a:gd name="connsiteY5" fmla="*/ 1752600 h 1752600"/>
                <a:gd name="connsiteX6" fmla="*/ 2682240 w 2682240"/>
                <a:gd name="connsiteY6" fmla="*/ 1752600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82240" h="1752600">
                  <a:moveTo>
                    <a:pt x="0" y="0"/>
                  </a:moveTo>
                  <a:lnTo>
                    <a:pt x="1310640" y="45720"/>
                  </a:lnTo>
                  <a:lnTo>
                    <a:pt x="1524000" y="487680"/>
                  </a:lnTo>
                  <a:lnTo>
                    <a:pt x="2087880" y="1478280"/>
                  </a:lnTo>
                  <a:lnTo>
                    <a:pt x="2667000" y="1493520"/>
                  </a:lnTo>
                  <a:lnTo>
                    <a:pt x="2651760" y="1752600"/>
                  </a:lnTo>
                  <a:lnTo>
                    <a:pt x="2682240" y="1752600"/>
                  </a:lnTo>
                </a:path>
              </a:pathLst>
            </a:cu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148064" y="3861048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Inter-cloud migration?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Uniform VM image?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Advanced hypervisor level management?</a:t>
            </a:r>
            <a:endParaRPr lang="en-US" sz="2400" dirty="0"/>
          </a:p>
        </p:txBody>
      </p:sp>
      <p:sp>
        <p:nvSpPr>
          <p:cNvPr id="1032" name="AutoShape 8" descr="data:image/jpeg;base64,/9j/4AAQSkZJRgABAQAAAQABAAD/2wCEAAkGBhASEBUUEREVFBUVFRUaFRgYFhccGBgUFhgVFRQXFRgYHCYgGBklGhQXHy8iIycpLC0tFx8xNTAqNiYrLSwBCQoKDgwOGg8PGiwlHyQtLCwvLSwsLC8sMiwsLCwsLykqLCwsLCwsNCwsLCwpLDAsLCwsLCwsKSwyLCwuLDUvKf/AABEIAOEA4QMBIgACEQEDEQH/xAAcAAEAAgMBAQEAAAAAAAAAAAAABQcDBAYCAQj/xABAEAABAwIDBQQJAgQFBQEBAAABAAIDBBEhMUEFBhJRYQcTFCIyQlJicYGRobHB8CNDctGCkqLC4SQzU2NzshX/xAAaAQEAAwEBAQAAAAAAAAAAAAAAAwQFAgYB/8QAMhEAAgEDAwIEBAYCAwEAAAAAAAECAwQREiExE0EiUWHwBRRxwTKBkaHR4YLxM0KxI//aAAwDAQACEQMRAD8AvFERAEREARFWW+/bA2BxhoQ2R4wfIcY2nkwA+c9ch104nNQWWWLe3qXEtNNFmoqH2f2x7SikBn4JWGxLSwMJb7rmgW+JBCujYO3YayBk8LrtcMjm1w9Jrho4fvArmFWM+CW6satsk58PuiQREUpSCIiAIiIAiIgCIiAIiIAij9tbfpqSPvKiVsbdL5uPJrRi4/AKpd6e2eea8dCwxNOHeGxld/SMQz7nqFHOpGHJctrKtcPwLbzfBbe0NvUsBAnqIoicg97QT8iVtwVDHtDmODmnItIII6EYFfn7ZnZ1XVV5Znd2XY3lLi9xOrhiR/ix6LY3E2zU7N2mKaQ+R8oilZe7eJxDWSN63LTfUfaJV3ndbGhP4XDQ+nUzJLLX8F+oiKyYYREQBERAEREAWKqqmRMc+RwYxou5zjYADUkr7UTtYxz3mzWtLnHk1ouT9AqC3j3ords1Igga7u+L+HEOQ/mSnK9tTg3TmYqlTR9S9Z2buZPfEVyyR377UJaxxpqLjbE48JIB7ya+FgBi1p5ZnXkpncXsqbFwz1zQ6TNkJxazkZNHO93Ia30n9yezyDZ7e8kLZKi3mk9Vl82xXy5cWZ6DBSu0NoF2DcG/c/8AChUHnVPk0ZXEdPQtdo933fv3hGrvVu7DtCnMbiOIX7t+ZY8f7TkRqPkqq3Q3ln2PWuinae7Lg2ZmdvZkZzNjf3gfha0aasMbuhzH6/FRO/8Auc2uhEkVu/Y3yH/yNz4CfwdDhrgks+KPKO6ElTToVd4S/b3/AGWHTVLJGNexwc1wBa4G4LTiCDyWRUh2Xb/Gkk8JVEiFziGl2HcyE4h18mE58jjqVd6npzU1kyLu1lbVNL47PzQREUhUCIiAIiIAiIgMdRUNY1z3uDWtBLnE2AAxJJOQVU719tgF46Bl9O+eMPjGw5/F30Uv23Vr2UDGNJDZJmh/VrWueGn/ABNB/wAK4zcLYFO6ETuaHyFzgL4hnCbCwyvrc8wqtWpLVpibthaUul16qzvhL+SIot26/aEnfTvcA7OSW5JHuNzI5ZBd1srYFDs9oebcWXePxeTyjAyPRov8VEbZ36DCWU7buFwXuGAIwNm5n52+BXjcvZ8lTOaqocXiM2Zxav5gZAN5DUjkoItZwt2ataNSVNyqeGK7Lv6e/wBDutobSZTwvmkwaxtyNSdGjqSQPmqz3E2dLtLawnf6LJBNKdBwm8bB8SALcgeS99pe8RllFLESWxu89vWlyDevDe3xJ5K1ez3dQUFG1jgO9f55j75GDb8mjD43OqlS6k8dkUJS+UtnP/tPZfT39jp0RFcPOBERAEREAREQEdvHQumo6iJnpSQyNb/U5pA+5VI9lu8kVDWPbUjgEoEZeR/23Ndez+Tb4HkQOqv9Vx2l9mgqQ6ppW2nAu9gylA1H/s/PxUFWLypR5Rq2FemoyoVdoy7+TO12hAXtu03tpoeoUFKuB7OO0c05FJWuIiB4Y3uziOXA+/qX/wAvwytLaNDxDiZnqBr1H7xXxSU1lEkqUrWfTnx2ZASrLQV/AeF3on7H+yxSrVlUWcF1QU1hkF2k7k96DVU7f4gF5Wj12j1x7wGfMdRjtdk/aJxcNFVO82AgeTmNInHn7J1y5Xntm7RyY4/0n9P7LgO0HcwxONVTCzL3kaPUd7bbZNJz5Hpl8b0vXH8zuMVVh8tW/wAX799i+EVe9mHaIKtop6l3/UNHlcf5rRr/AFgZjXPnawlcjJSWUedr0J0JuE+QiIuiAIiIAiKO2/tyKjp3zynysGWrnZNa3qTgvjeNzqMXJqK5ZXfbjt9ojipG2LnOEr/da3iaz4Eku+Teqj9yaTuKIOfhxcUp6NsLf6Wg/NclQxy7Tr3yzYgu45OQbk1jelgGjoOi6jfHagZEIW4F481tIxp8yLfAFUHPLcz11O30U4Wy55ZytHRvqajhZnI4k8mgklxPQArv9v7VZs6iDYsHW4IRrxavPO1+I9SOa1909kNpoTLLZrnN4nE+pGMbHlzPyGi46YzbX2i2OO4BPCy+UcQxc93yu49SByXMVpXqyatJXFTD/BDk6Lse3RM85rJhdkTv4d/Xmz4sc+G9/iRyKuxaex9lR00EcMQsyNoA5nUk9SSSepW4r1OGiODyt7cu5qufbt9AiIpCmEREAREQBERAEREBXHaX2aCpDqmlbacC72DKUDUf+z8/Fcv2d9oppyKWsJEQPDG92cRy4H39S/8Al+GV3que0rszFUHVFK0CcYvYMBKBqOUn5+6r1KbT1wNm0u4VIfL3HHZ+Xv3sdHtPZ/EONmeZA16jr+Vz0q5DcDtCdTEUtYT3QPCxzr3hOXC7Xgv/AJfhlZG1Nnh4447EkXwycOY6/lR5U1lFpRlbT6dTjszm5VIUNeHjgfibWx9Yag8zb6qPlWq8qLOC86aqLDOR3v3XfRyiopiWx8QILSbxPvcY+zfI/Lle0uzntBbXx93KQ2pYPMMhI0eu0fkafDKLp6tszCyQAkggg5Obrh+VXO8Gw5tnztnp3OawOvG8Zsd7Lv8AnMYHVfYy0PUuDirQV1DpVNpLhn6PRcj2f7/R7Qi4XWZUMH8Rmjhlxs93mND8ieuV6MlJZR5arSnSm4TWGgiIuiI8veACSQABck5ADMlUD2h74P2lVCGC5hY7hiA/mPyMh/S+Q5XK6Ltc3/vxUVM7AYVDwcz/AOIH/wDX05qF3R3fELe+lFnuGF/UZrfkSM+Qw5qnWqanpR6T4dadGPXqLd/hX3JPZtJFQ0uJuRi86vecgPwPrzUfu9s91TOaibFodgNC8ZAe60W+3VYaqV9bUCNhtG3Xp6zz10A/5Uxt/bLKGmDYwA8jhiby5vPO179SfioFh79kaklKmtK/HL9kQ3aFvJf/AKWM8jKRzzDPlmethoVYfZZuV4Kn72Vtp5gC6+bI82s6HU9bD1VxHZNuYaqfxdQCYo3XZxfzJs7nmGnE8zbkVeCs0YZet/kYvxK4VOPy1P8Ayfr5BERWjBCIiAIiIAiIgCIiAIiIAiIgK87SezRtWDUUrQ2oA8zchKB+H8jrkdCOJ3F39fSu8NV8XdAloLgeKF17FpGfBfMZj7K+VwPaN2atrAZ6cBtSBiMhKBo7k/k75HQitUptPXDk2bO9jKPQuPw9n5e/extbT2eJBxxkEkXwODgcQQfhrqualC5fc7faSif4aqDu6DiLEHihdfHDPhvm3TMag2HtGibM0SRkEkAgg4PByN/1ULxNZRqQ1W8tE+OzOac4g3BsRkt5lQydhZIAbizmnJw5j94LQmaQbHAharnkG4NiMlDnBoumqi9TmdqbNn2dUNmp3uADrxvGbT7LtDhcY4EfMK6dw9/ItoRWNmTsA7yP7cbObCfocDoTxHfMnYWSAG48zTkRzH7wXE1lHPs+obNA9w4XXjeMwfZdocMORHzCkhU0PK4Kl1Zq6jpltNcM/TCr3tR7QvCMNPTu/wCoePM4fymHX+sjLkMeV42ftsjNBxNZasPl4LHgBt/3QdW+7nfDLFV7sXZUlXK6aclzS4lxJxkecSL8uZ+Xwnq1ljETLsfhklNzrrZdvN/x/wCm1ulu/wARE8owvdgPrH2j05cz95Xbm0y89zFjc2dbU+yOnNZNr7T7tvdswdbG3qjkORt9Fl3f2UIx3kmDiML+q3UnkbfQfNU+fCj0P4V1Z/kjcooYqKnc+Q5C7zzOjW/gfFcnsfZk+2K/hxa04vOYihByHXGw5k/FY9vbUkrqhkFOC5vFwxtHrvOHEenK+Qx5q8Nx90I9n0wjFnSOs6Z/tP5D3RkPmdSp6cNbx2Rm3dz8rBzf45cenqTOztnxwRMiiaGsY0NaByH5OpOpK2URXzyTbbywiIh8CIiAIiIAiIgCIiAIiIAiIgCIiA4ftD7OY65plhAZUtGByEgGTX9eTvkcMqw3Y3rmoJTT1LXd2HEOaR5onalo5cxrmOv6HXG7/wDZ5FtBnGyzKho8r9HgZMktpyOY+GCr1aWfFHk2bG/UV0a+8ez8iIrqVk7BJG4G4u1wODhpiuanYQSCLEZrn9i7dqNmzOgqGODQ60kZzafaZp15OHyK7mpjiqIxJG4G48rhkeh/dwqkvF9T0FJui0nvF8M5tzyDcGxC2TMyZha8A3GI0I5j94LXqYy0kEWIWm9xGIUGcGpoU0aQ3OPe+mO6vf3rcsrfNT1XVthYGMABtZo0aOa0f/6clsx8bL5QUplkJcSQMXdeQX3V2Rw6WPFPhGxsXZvG7vJMRe4v6x5notHfDeK94Ij/APQjU+wP1+nNbe8u8Hct7qI/xCNPUb/flyz5Ka7Juz7vC2tqW+QG8DD6zh/Md7oOXM45AXmhBvwxM+4uIwTrVeFwjoeyvcDwsfiahv8AHkb5WnOJh06POvIYc1YSItGMVFYR4yvXnXm5z5YREXRAEREAREQBERAEREAREQBERAEREAREQBERAcvvzuHDtCLGzJ2j+HJb58D+bPuMxqDSlLWVWy6h0MzCBfzsORGj2HLLI5HXpf28u8kFDAZpnYDBrR6T3aNaOf4zVB19dV7XrC92HIepFHfAdfyT9qdwop5XJ6T4RKrKDU/+P18/Q66d0dREJIzcEXafyD87hc7Iuh8PHSwCNmQBAvmXHEk/M3UA5hOQJVOoektOH5djWKkdhzgOLT61rfEXw+6j3tIzBHxWMqNPDLlSKnFo+b1bvvDnTsu5pxeNW9erfwrE7N+1BkwZTVZDJQA2N+AbJbANOjX8tD0OB5jZO2QbMkOOjufQ9fyovePdDOWnb1dGPuWD9PpyVmE3F6omFdW8aselW28mfodFT/Z52scPDT17/LgI5jm3k2U6j3tNeYt9rgRcG4OS0ITU1lHkrm1qW09M19H2Z9REXZVCIiAIiIAiIgCIiAIiIAiIgCIiAIiIAovePeKCigdNO6wGDQPSe7RrBqfxmV93i3igooHTTusBg0D0nu0awak/bM4KhtobQrNtVnID0W48EMd8SeZyuc3H5AQ1aujZcmlY2LuHrntBcv7I87R2jWbZrLnAD0W48EMd/ueZzcfkB2tLQQ0UAYwfE+s93M/vALbodmQUMHAz/EfWe7mf7ZAfeKe1877nL7NHIKm9vqekhiawtoI0ntfM+5+fIDovG06+KmYL65Aek46n/lbe2dpxUkXMn0W6uPM9OZXNbs7s1W1qokkhgI72S3lY3RrRq7kPmVwo74XJZlWio65bRRK0VbDUsw0zB9Jp5/8AKj62idGccQcj+9V53s3PqtlTh7SXRE/w5QMD7kg0dbTI6dJLY+2Iqpha4AOt5m/q3p9wuZQ3w+SSlcLSpweYshCprY28HDZkp8ujuXR3MddFp7T2W6PEYsOR5dCo5y4TcWW5xhXh6HQ7x7ntnBlgsJMyPVf1ByDuuR+687idpU1A4U9UHOgBtY344T7oObebfpyOrsTeF0JDX3dHy1b1b06Kd21u5BXRh7HAPt5JBkfdeNR9x9lYi8+KPJj16SiulXWYvh+RbtFWxzRtkieHseLtc03BCzr87bvb0Vux6gsc0mMm74ifK4e3GdD7w+eWF6bu7y09bCJad9x6zTg5jvZeND9jpdXadVT27nmbywnbvUt4vh/ySqIilM8IiIAiIgCIiAIiIAiIgCIiAKK3k3kgoYDNO6wGDWj0nu0a0an8ZlfN5d5YKGAyzu6NaPSe7RrR+uioueet23W44AZDHu4Y7/n7uP2hqVNOy5NKysuv457QXL+yPlZWVu263kB6Ix7uGO+Z68zm4/ICx9nbJgoIOBg/qd60j+Z/tkB99nZuyafZ9OGRj4n1pH8z+7ALSbTvndxPwb+8G/3VfGPqbLqKosLw01+5omN9Q+5wA10A5DmVr7wbbho4rWu4jyM1PvO5Dr9Fl3q3piomcDAHSkeVmjR7T+Q6Zn7rk90tzara1QZZXOEXF/ElOvuRjK9vk0fIHjG+FyWFJaOpU2gjDuzuvV7XqS5xIjBHeSEeVo0YwautkPmet+7F2LDSwthgZwsb9SdXOOrjzXvZWyoaaJsUDAxjBYAfck6k5knNbat0qSgvU85fX0rmWFtFcL7s16+gimjdHKwPY8Wc0jAj+/XRUTv12eTbOk7+nLnQXwePSiJyD7aaB2RyPW/l4lia5pa4BzXAggi4IOBBBzC+1KamjmzvZ2ssrdd0URu/vGyoHdy2ElrW9V46den06YtsbCLLvjxZqNW/3H4Up2g9lj6cuqKIF0QxfGLl0WvEzVzB9R1GIit2d7w60VQbOya85Ho/keuuvWjKGHpkeroXClHq0Xld0Qrlu7I25JTuu3Fp9JhyP9j1/Kmtubs3u+AY+swfln9vpyXKuULTgzSjOncQ815FjOhpNpQWONvgJI3H9/AriJqWu2RUCWJ5AvZrwPI9ufBI3/afiDqtSir5IXh8Ti1w+hHIjUdFYuwt4qeuYYZWtDyPNG7FrxzZfPnbMfdTxkp+jMqtSnbZwtVN8ryOn3I7RKfaDQ02jqAPNGTnbN0Z9YdMx9z1q/P+9G4U1K7v6QvdG08WBPeRWxvcYlo9oYjXmut3D7Xmv4YK9wa/ANmya7kJdGn3sudtbMKu+mfJh3Pw9Sj1bbePdd0Wmi+B18QvqsmKEREAREQBERAEREAUPvPvRBQwGWY9GMHpPd7LR+TovO9W9cFBAZZjcm4jYPSe7kOQ5nT6A0jFFXbcrSXGwHpHHu4Y74ADnyGbj8yIalTTsuTSsrLrf/SptBcvz9EfHOrtuVtzgB8e7hjv+fu4/a19m7Jp9n04jiGGpPpSP1c4/sALZ2XsinoKcRQtw/1yP1c46n7DIL02jJPeTYnQaNHVRRhp37l6tcKriK2guF5kcyjdK7jly0b0/Qflc3vnv0ymBhgs6bI+zH8ebvd015HR337Sh5oaJ2OIfMPuIj/u+nNZOz7spdNw1Nc0iPNkR9J+vFJqG9Mz0GfG7emH6llRjSh1bjZdokXuL2eT7Rk8RVFzYC65cb8cztQ0n1ebvkOl50VFHDG2OJgYxgs1oFgAsscYaAGgAAAAAWAAwAAGQXpWqdNQRh3d5O5ll7JcIIiKQpBERAFVnaH2TiTiqKFoD8TJCMA7m6Pk73cjpjgbTRcTgprDLFvc1LeeuD/s/O27O97oT3NTfhBsHG/Ey2FnDMtH1C6TbW7TKhveQkB5F8D5ZB8Rr1+vNdXv/wBmUVaDNBaOptnk2To/k7k7630qrZG3anZ0xgqGO4Wus+N3pNPtM068j91SlFw8MuD1FCvG4XVoPElzE0KiBzHFr2lrgbEHMFYg8gggkEYgjAgjIg6FWVW7LptoQh7HC9vJIMx7rxy6HEfmvtqbLlp5CyVtjodHDm06hQSg4/Q1be6jW2e0u6O23T7QwbRVhscmy6HpJyPvZc7ZrY3t7M45wZqPhZIcSzARv1u05Mcf8p6Zqs3Lpd09/JqMhj7ywezfzM6xk5f0nD4ZqSFRNaZlGvZTpy6tts/Ls/fvBs7o9olXs2Tw9Ux74mmxjdhJF/8AO+nunDlZXZsfbUFVEJaeQPYdRmDqHDNp6FchtDYlBtinD2uBNrMlb6bDnwvBzHun5EZqtZqbaWw6niabNccHC5hmaNHDn0NnDTmrClKnzujJqUaV63p8FTuuzP0Oi5/cvfCLaFP3jBwPaeGRl78LrXwOrTofjyXQK0mmsowalOVOThJYaCIi+nAREQBRO8280FDAZZndGNHpPdo1o/XRfN5954KGAyzHoxo9J7tGtH5Oio8Cu27XcgPj3cEV/ufu4/aGpU07Lk0rKy62alR4guX9kKamrdu1xc42AtxOx4IYr4NaNTnYZk3J1IunZGxYKKBsNOywH+Z7tXvPPrpkNAve7u7kFFAIYG4DFzj6T3aucef4yWrvTvZTUMfHM7zO9CMem8jkNG9TgPjguYQ0LVLkmr3LuZKlSXhXCRmrJooGOmnka0NHme7ANHJv9syqh3v3+nr3+HpGvETjwhoB7yYnK4GTfdHz6alXXbR23VBjG3aDdrBcRRNy4nnn7xxOQGit3cns9p9nt4v+5OR5pSMubYx6rfudeQj8VXaOyLbVKxWqr4p9l5e/9ED2f9lDKfhnrQHzYFkeBZGdC7Rz/sOuaslEVqEFBYRh17ipXnrm/foERF0QBERAEREAREQBc5vluPT7QjtIOCVo/hygeZvQ+03p9LLo0XxpNYZ3TqSpyUoPDR+cZI67Y1UWPbgdMTHKwatP65jXku8o6qj2pTkWvbNpsJI3HUH9cjryVg7d3fp6yExVDA5pyPrNdo5h0P7NwqM3m3PrdkTiaJzjFfyStHP1JRkD0OB+wpyg6fqj0dC5heYy9NRd/M1d5d1ZqR3m88ZPlkAw+Dh6rumuigXK2N1d8aevZ3M7WtlIs6M+hINSy/14cxpfNaruyeM1IIlIp8y3HvAfYa7Lh944jrmoXSzvA0afxDp5hcbNfv7/AEOe7NtmVz6njpXmJjSBK8i7CM+At9d3TTO4Vk9pW1qaLZ8rJy0ulYWxMzcX+q8DQNNjfpbWy0t5d8aXZcIhhY0yhv8ADib6LAcnSWxA1tm77qv93t167bNS6aZ7hHf+JKRgLfy4hlfoMBr1mXgWiO7ZnyXzNT5qr4YR4837/pHS9g1O/iqn48Fom9C8F5w+AP8AqCt5aGxNiQ0kLYYGcLG/Uk5ucdXHmt9WacdEUjDvK6uK0qiWzCIikKgUTvPvJDQ07ppshg1oze83s1v0PwAJUsqn7emv4aQ48F5r8uO0fDf5B33UdSWmLaLdlRjXrxpy4f8As5GKKu27XXJsBmce7givgBzPTNx+ZF37vbuQUUAhgbYDFzj6T3aucdT+MguU7O94tmU+y2fx4onNBM4c4B5kxuS30nXwtYHCw0XH75dqdRWOMFEHxxOPDcX72W+FsMWg+yMTqdFBFxprU3ls1q0K13U6MI6YR29Pr6nW789qkNLxRUvDLPkXZxxnrb03dBgNTouF3Z3IrdrTGeoe5sbj55n4l9vViGvL2R8rLotyeyNo4ZtoC5zbADgOXekZ/wBI+ZzCtWORrQA0AAAAAYAAYAAaBfVTlUeZ8eRHO6pWcenbby7y/j3j6mtsHd+no4hFTxhjRmfWc72nnU/sWUisPiAniArKWODElJyeqTyzMiw+ICeIC+nJmRYfEBPEBAZkWHxATxAQGZFh8QE8QEBmRYfEBPEBAZkWHxATxAQGZYqmmZIxzJGh7XAhzXAEEHMEHNfPEBPEBAngpnfzsqkpiaihDnRA8RYLmSK2N2auaPqOuaiIO1eubB3do3PtYSkHjHUi/CXdSPjdX74gLRfsejc/vDTQl978ZiYXX58Vrqs6O+YPBs0/iacFG4hqxw+/5lP7jdms1e/xNYXthJ4sSe8mJxwJxDebtdOYu6jo44o2xxMDGNFmtaLADovYkC9AqWnTUFsUru8qXMsy2XZdkfURFIUwiIgCit49hwVkDoZ23acQRg5rhk5p0I/UjVSq15QvjWdmdRk4tSi90U3Udicof5KuMsvm5jg63wFwT812W625lNQC7B3kpHmlcBxdQweoPhidSV00rVqSsKjjShF5SLlb4hcVo6Jy2/Q9Oq158WtV8RXjuCpSibvi08WtLuCncFAbvi08WtLuCncFAbvi08WtLuCncFAbvi08WtLuCncFAbvi08WtLuCncFAbvi08WtLuCncFAbvi08WtLuCncFAbvi08WtLuCncFAb3i19bVrQ7grIyIoCSZULZjmUdEwrbiagN9kiyLBEFnQBERAF8c26+ogMD4FgfSreRARhpF88IpOycIQEX4RPCKU4QnCEBF+ETwilOEJwhARfhE8IpThCcIQEX4RPCKU4QnCEBF+ETwilOEJwhARfhE8IpThCcIQEX4RPCKU4QnCEBF+ETwilOEJwhARnhF6FIpHhCWQGkylWdkCzogPgavqIgCIiAIiIAiIgCIiAIiIAiIgCIiAIiIAiIgCIiAIiIAiIgCIiAIiIAiIgCIiA//2Q=="/>
          <p:cNvSpPr>
            <a:spLocks noChangeAspect="1" noChangeArrowheads="1"/>
          </p:cNvSpPr>
          <p:nvPr/>
        </p:nvSpPr>
        <p:spPr bwMode="auto">
          <a:xfrm>
            <a:off x="155575" y="-1858963"/>
            <a:ext cx="3876675" cy="38766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data:image/jpeg;base64,/9j/4AAQSkZJRgABAQAAAQABAAD/2wCEAAkGBhASEBAQEBIQDxAQFhAQFRgWERERFREUFRAVFBUQFBUXGyYeGB0jHRIXHzsgJScpLSwuFR4xNTAqQScuLCwBCQoKDgwOGg8PGiwkHyQsKS81NSwpLDUsKywpLC01KTQsLCksKSw0LCktLCksLDAsLCwtLSwpNC0yLSksLyosLP/AABEIAOEA4QMBIgACEQEDEQH/xAAcAAEAAQUBAQAAAAAAAAAAAAAABwIDBAUGAQj/xABCEAACAgACCAEIBwYEBwAAAAAAAQIDBBEFBhIhMUFRYXEHEyIyUoGRoRRCYrHB0fAjcoKS4fEkM1OyFRY0c6Kjwv/EABoBAQACAwEAAAAAAAAAAAAAAAAEBQECAwb/xAAsEQEAAgEDAgMIAgMAAAAAAAAAAQIDBBExEiEyQVEFEyKBobHR8GGRceHx/9oADAMBAAIRAxEAPwCcQAAAAAAAAAAAAAAAAAAAAAAAAAAAAAAAAAAAAAAAAAAAAAAAAAAAAAAAAAAAAAAAAAAAAAAAAAAAAAAAAAAAAAAAAAAAPJTS3t5AegsTvfJe9/l/YxcRe0s5S2V1zUUveBsG8uO4p8/H2o/FHKYzWTCQfpX159m5fOKZrLtdMF/rN+EZM16ojzdYwZLcVn+pd8ro+1H4orI3/wCcME+F+z4xsX3IysLp6Ev8nEQb5JWJP4SyYi0TxLFsOSvirMfJ3wOUq1kuh66Ul3WT/qbfA6xU2bm9iXSX5mzm2gCYAAAAAAAAAAAAAAAAAAAAAAABalPN5Lclxf4L8/0g9lZvyjvfN8l+b7GFpPSlGGh5y+xR6Z+s+0V+XvNRrZrpVg4+arSsxDW6PKH2p/l+nFOkdI232O2+bsm+vBdorkccmWK9o5WWk9n2zfFbtX6z/h12mvKdZLOOFgqo+3NJyfdR4I43HaVute1bZOx95NmPKRZlIi2va3K+xafFh8FfySZalISkWpSNXWZJSLMmeykW5SMtJlm4PT2Jp/yrpxXsv04PxhLNfDI6PR2vtUso4qHmJcPOQ2pVv96O+UPmcVKRQ2dK3mvCLl02LL4o+ccpv0VrHZUovaV1Mt6ykpJrrCS3M7LR+kq7o7UHn1XNeJ81aH0/fhZfsnt1N5zqk3sS7x9iXdfPgSToDWKM4rEYWbyWSnF5bUH7Fi+OT4P4ok0yRZRajSWw9+Y/eUrA1+h9LwxENpbpL1l0ZsDoiAAAAAAAAAAAAAAAAAB5KWSbfBbwLd9mW5cX8l1OZ1w1qWEqUK8niLE9hcdhf6jNjpHSkaq7L7PVgtrx5RgvfkiHNJ6SnfbO6x5ym8/BcorskccuTpjaOVloNJ76/Vbwx9f4WLrpSlKc25Tk822822WZTPd7aUU5Sk1FJcZSbyUV3baRK+gNQ8NRXF3VwxF7ScpTSnGL9mEXuSWeWeWb+RFpSb8LzU6qmnrG/wAoRDKRalImDWHUXCYiEvNwhhrvqzriorPpOCyUl8+jREultGXYex1Xx2Jrf1jJcNuD5r9PI2tjmrng1dM/HPoxJSLUpCUi3KRokTJKRalISkUNmWo2UNl/BYKy6xV1R2py9ySXGUnyS6ne6K1Qw9UV5yMb7OcpRTin0hF7ku73/cb1pNkXPqaYfFyjrMyNGaSsw9quqy2lulF+rbDnCXw+SO90rqjh7ovYhCi3fsygtlZ9JxW5r5kdTrcW4yWzKLcZLpJPJr4ozas0ljDnpqKzEfOJS3oDT8Wq8Vh23CW6UXxi161U+6z96afMk3A4yNtcbIPNS+T6Hzfqrpv6PdlN/wCHuyhZ0g+Eb/4c9/ZsmLVTSLqtdE/Vm93aX5Mk0v1QpNVp/c328p4dqADdFAAAAAAAAAAAAAAwtJ3ZJR6/h+vkZpotJ352tco7vz/EDiPKHpfN14aL3Rysn4v1U/dv/iOJlIytMY92322v68pNdlnkl7ka+Uivvbqtu9fpsXucVa/u7M0RioV4nDWWZbELaZybyyilZFub8OPuJ0nM+epyOz1P8oHm1HD4uWdayjXa97guChY+cV7XLn1OuG8V7Sg+0dPbLEXr5JJssNLrBoanFVOu5cN8ZLdKuXtRf4cHzNhO0xbLCVMbqCtprO8coa09oK7CWbFqzi89iaT2bF26P7PLut5qZSJp0lhK7q5VWxU4S4p/Jp8U11RFmsmrdmFlnvsofqz9n7NmW5PvwfyIt8fT3jhf6XWRl+G3a33aZsytFaJtxFnm61wycpP1a11f4Li/mZGgdAWYqW70Ko+tPLd+7D2pfJc+SciYHAVUVquqKjFb+8nzlJ82+opj6u88Gq1cYvhr4vssaI0NVhobFazby25P1pvu+m/cuCM482iuJKiNu0KC1pvO9uSMSKNNWxnisROGWzKyzLLg8pZOXvacvedLrNrimpUYWW55xnYua4ONb/8Ar4dTj0iNlvE9oXWg09scTe3mZEj6qaTduGhJv9rh2qZPm1FZ1T/l9HxgyO0jpNRMXs4mVT4YiuUf46/2kPkpr3muO21kjW4uvDM+cd/ynzReM87TCfVLPx5mWc3qZiPRsr9l7S8GdITHmwAAAAAAAAAAAAAOH05jcq8TZzULH72mvvZ21ksk30TZG2s9mWFxXgl/7oGLdol0xR1ZKx/MI6ci1KQlItSkVz2MySkWpSEpFuUjLSZdNqtrrPDZU3bVmG4LnKn93rH7PLl0JChjIzjGcJKcJJSi0800+aISnMzdXtb7MNYoRznROS24vk20tuHR/f8AM748m3aVXq9FGTe9Ofv/ALS1baYluIKLJlmUiUoXrny4LtuRQCuEQKZSUU5SajGKbbbSSS4tt8ER9rVrm7k6cO3GnhKW9St7dYx7c+fQxtbtZ7L5ypjnCiuTjlzscXltT96zS5HOEXJl37QvtFoYrtkycqoya4Nov14mS7+JZjEuRiR1xsy68UnxWXzNtoXE7GIw1i+rbU/c5pNfBs0MUXYzlHfF5NbxvsTj6omPV9C6tPYxLjyakvg9x15x+if+qi+rfz/udgWTxIAAAAAAAAAAAAA8ks011Iw1kTeHxi5qMn/LbGT+SZKBH+ncJnbfS+FinBfxwcV95iY3jZvjt03i3pMIllItSkeOT57nz7PoUSkV718ySkWbLElm+B7KRgvbtnGFacpSezGKWbbMtVu65zeSz6JLfn+bO41U1N83s34lftFvhW96h0nPrLty8dyy9VtUY4dK27KWIfDnGnPlHrLrL4dX0UpEjHi87KbWa7ffHi49fwSkUgwdMadowsVK1vOXqxik5y7pZ8O7O8ztyqq1m07Vju2MYl6EDW6C07Riot1Se1H1oyWzOPdrmu6zN1XWInfgtWaTtaNpcVrdqH53axGFSVrzlOvgrHxc4dJdufjxjt1tNpppptNNZNNcU0fQlVRzmuHk/jik7qMq8Slv4KN2S4S6S+17n1XDJi371W2i1/Ttjy8eqIYxK4ou34Wdc5V2RcJwezKLWTT6M8jEiPQx37kYl6nD7cowW5zlGH80kvxKYxN1qjgfO47Cw35KyNj/AHa/Tefb0cveYjvOzN7dFJt6RMpu0XV/iV2b+R1JoNCVZ2uXRN/H+5vy0eFAAAAAAAAAAAAAA5HXHDuNldq3bXo591vR1xr9O4Dz1E4/WXpR8UB8/wCs+E81irUllGx+fh+7Zm2vdLbj/CaeUjudcNGuyjziX7TDbUn1dT/zF/C0peCkcFOeSb5LeQslemz02ky+9xRPnHZZxMnJxrim5SaWS4tt5KK8WSNq3qzXhIZvKd8l6c+OXWEOke/F/BKOdC4qMcXRZPJRVtbbbyUfSXpN9uPuJdkzphiJ7ontLJasRSOJJSKQczrTrhGhOqhqV/Bvc40+PJy7cufQ72tFY3lUYsVstumsMzWTWivCx2VlZfJejHPdH7c8uC7cX24kZ4zG2XTdlsnOcuLf3JLcl2RbttlKTlJuUpPNtttt9W2UkO+SbPTaXSVwR/Pqv4LGWVTjZVJwnHemv1vXYlzU/XCrFpVz2asSuMc8lZks3KvPjuWeXFd+JD8Yl2qTi1KLcZRakmm04tPNNNcGYpkmrbU6SmeO/afV9F1VGZVUcJqJ5QY37OHxbjDEPKMJ7oxufBJ8oz7cHy6EjV1E2totG8PM5sN8Num8OY1w1Dqx1e1HKvFQT2J8pdK7Ose/FfFOEZ0SjKUJJxlBuMk+MZReTT8Gj6errPnXWW6E8djJwy2JX3uOW9Necfpe/j7yNqKxG0rv2RlvbqxzxH0ayMSQPJRonasvxLW6tKmL+1L0p/8Ajl/McLVU5OMYpylJqMUuMpN5JL3snrVrQCwuFpw63ySzm/ask85P47vcaYK7239En2rmjHh6I5t9vP8ADe6Ipyi5dX936+RsCiqvZil0/WZWTnlQAAAAAAAAAAAAAAAHEa06LdVvnoL0Jvfu3J80+zIa100I8PPOtP6Pc24PjsPjKh91y6rLufS2MwkbYSrms4yWXh3I20/oFR85hr47dNnP/bOL5SX65o0vTqhK0uonBffy80FHX6E1/lXCNeIhK1RWSnFrbyXBST3S8c17zT6x6tW4SzKXp1Sz83YllGa6PpJc4/3NQQ4maS9DamPU0jfvDr9NeUCc4uvDxlUnuc21t5c9lLdF982+mRyIBi1pty6YcFMUbUgK4xEYlyMTRIFErSCRcjEN4gUCQtV/KxdRCNWJreKhHJKans2pdJZrKfi2n3ZwMYlyMRW81neGmXT481em8bpB1m8rVt9cqcLXLDRmtmVkpKVji+MYpboZ8M82+mXE4KMRGJ2uoOoE8ZNXXJwwkXn0dzX1Y/Z6szvbJZrFcGixzPEfWW18lep7lJY+6OUY5qhNes+Du8FwXvZKuGq37XTcvHn+vEQoSUa4JRjFJZJZKEVwSMmMclkuCJ9KRSNoeS1OotqMk3t/yHoAN0cAAAAAAAAAAAAAAAAMXSOjYXQcJrwfOL6oygBG2nNAOClTfBW0T68H0ea3xkuq3kZ6f8n1tedmF2sRSt7jxtr65xXrrvH3pH0jfRGcXGaUovkzmNI6pyi9uh589l8V4M0tSLcpODU3wT8PHo+aMiqMSZ9Naq4e9v6TS4W+3D9nZn1byyn70/E5PHeS21b8NdXavZsTql4Z74v4oi2w2jheYfaOG/i7T++biIxK0jc4nUzH1+thrmusI+dXj6GZhPR1yeTqtT71zX4HKYmPJY1yUtxaP7Y8YlyMTJp0VfLdGm+T7VWS+5G6wGoOkbctnDTgnzsca183n8jHTM8Q2nLjp3taI+cNBGJfw9EpyUIRlOctyjFOUn4JEi6G8jcnk8XeornCpZvw25fgiRNBatYTBrLD1RhJ8ZetZLu5Peda4LTz2QM3tbDjjbH8U/Rwep3kkbcbtIbo7nGlPe/+61/tRKUIKKVdaUYxWW5ZKK6JdexUot8fRXTm/F8vd8S4lluW5EulIpG0PPajU5NRbqvP4h5CCSyX9+7KgDdHAAAAAAAAAAAAAAAAAAAAAAAAWcRhITWU4qXijV36r1vfByh81/Q3QA5x6u2rhKMvkVx0beuOf82Z0AA0sMDd3/m/qZNeAnzyXvNiAMeGD6tvw3f1L0IJcFkVAAAAAAAAAAAAAAAAAAAAAAAAAAAAAAAAAAAAAAAAAAAAAAAAAAAAAAAAAADFvxElLJZZZrk+D/X3lv6ZPJ8G88uD/MDOBjfS2knk5Zpvd2fA8+nfZkBlAxHjnm1svl9/gVfTPsyAyQW6bdpZ5NFwAC157sextz5AXAAAAAAAAAAAAAAAAADxsD0GN9Oj7NnFr1Jbsn93c8jj0/q2Lj9R8lnuAygYv/EF7FnL6jKoY1NpbNm95b4vdvyAyAAAAAAAAeHoAAAAAAAAAAAAAAAAAAAAAAAAAAAAAAAAAH//2Q=="/>
          <p:cNvSpPr>
            <a:spLocks noChangeAspect="1" noChangeArrowheads="1"/>
          </p:cNvSpPr>
          <p:nvPr/>
        </p:nvSpPr>
        <p:spPr bwMode="auto">
          <a:xfrm>
            <a:off x="155575" y="-1858963"/>
            <a:ext cx="3876675" cy="38766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" name="AutoShape 14" descr="data:image/jpeg;base64,/9j/4AAQSkZJRgABAQAAAQABAAD/2wCEAAkGBhASEBAQEBIQDxAQFhAQFRgWERERFREUFRAVFBUQFBUXGyYeGB0jHRIXHzsgJScpLSwuFR4xNTAqQScuLCwBCQoKDgwOGg8PGiwkHyQsKS81NSwpLDUsKywpLC01KTQsLCksKSw0LCktLCksLDAsLCwtLSwpNC0yLSksLyosLP/AABEIAOEA4QMBIgACEQEDEQH/xAAcAAEAAQUBAQAAAAAAAAAAAAAABwIDBAUGAQj/xABCEAACAgACCAEIBwYEBwAAAAAAAQIDBBEFBhIhMUFRYXEHEyIyUoGRoRRCYrHB0fAjcoKS4fEkM1OyFRY0c6Kjwv/EABoBAQACAwEAAAAAAAAAAAAAAAAEBQECAwb/xAAsEQEAAgEDAgMIAgMAAAAAAAAAAQIDBBExEiEyQVEFEyKBobHR8GGRceHx/9oADAMBAAIRAxEAPwCcQAAAAAAAAAAAAAAAAAAAAAAAAAAAAAAAAAAAAAAAAAAAAAAAAAAAAAAAAAAAAAAAAAAAAAAAAAAAAAAAAAAAAAAAAAAAPJTS3t5AegsTvfJe9/l/YxcRe0s5S2V1zUUveBsG8uO4p8/H2o/FHKYzWTCQfpX159m5fOKZrLtdMF/rN+EZM16ojzdYwZLcVn+pd8ro+1H4orI3/wCcME+F+z4xsX3IysLp6Ev8nEQb5JWJP4SyYi0TxLFsOSvirMfJ3wOUq1kuh66Ul3WT/qbfA6xU2bm9iXSX5mzm2gCYAAAAAAAAAAAAAAAAAAAAAAABalPN5Lclxf4L8/0g9lZvyjvfN8l+b7GFpPSlGGh5y+xR6Z+s+0V+XvNRrZrpVg4+arSsxDW6PKH2p/l+nFOkdI232O2+bsm+vBdorkccmWK9o5WWk9n2zfFbtX6z/h12mvKdZLOOFgqo+3NJyfdR4I43HaVute1bZOx95NmPKRZlIi2va3K+xafFh8FfySZalISkWpSNXWZJSLMmeykW5SMtJlm4PT2Jp/yrpxXsv04PxhLNfDI6PR2vtUso4qHmJcPOQ2pVv96O+UPmcVKRQ2dK3mvCLl02LL4o+ccpv0VrHZUovaV1Mt6ykpJrrCS3M7LR+kq7o7UHn1XNeJ81aH0/fhZfsnt1N5zqk3sS7x9iXdfPgSToDWKM4rEYWbyWSnF5bUH7Fi+OT4P4ok0yRZRajSWw9+Y/eUrA1+h9LwxENpbpL1l0ZsDoiAAAAAAAAAAAAAAAAAB5KWSbfBbwLd9mW5cX8l1OZ1w1qWEqUK8niLE9hcdhf6jNjpHSkaq7L7PVgtrx5RgvfkiHNJ6SnfbO6x5ym8/BcorskccuTpjaOVloNJ76/Vbwx9f4WLrpSlKc25Tk822822WZTPd7aUU5Sk1FJcZSbyUV3baRK+gNQ8NRXF3VwxF7ScpTSnGL9mEXuSWeWeWb+RFpSb8LzU6qmnrG/wAoRDKRalImDWHUXCYiEvNwhhrvqzriorPpOCyUl8+jREultGXYex1Xx2Jrf1jJcNuD5r9PI2tjmrng1dM/HPoxJSLUpCUi3KRokTJKRalISkUNmWo2UNl/BYKy6xV1R2py9ySXGUnyS6ne6K1Qw9UV5yMb7OcpRTin0hF7ku73/cb1pNkXPqaYfFyjrMyNGaSsw9quqy2lulF+rbDnCXw+SO90rqjh7ovYhCi3fsygtlZ9JxW5r5kdTrcW4yWzKLcZLpJPJr4ozas0ljDnpqKzEfOJS3oDT8Wq8Vh23CW6UXxi161U+6z96afMk3A4yNtcbIPNS+T6Hzfqrpv6PdlN/wCHuyhZ0g+Eb/4c9/ZsmLVTSLqtdE/Vm93aX5Mk0v1QpNVp/c328p4dqADdFAAAAAAAAAAAAAAwtJ3ZJR6/h+vkZpotJ352tco7vz/EDiPKHpfN14aL3Rysn4v1U/dv/iOJlIytMY92322v68pNdlnkl7ka+Uivvbqtu9fpsXucVa/u7M0RioV4nDWWZbELaZybyyilZFub8OPuJ0nM+epyOz1P8oHm1HD4uWdayjXa97guChY+cV7XLn1OuG8V7Sg+0dPbLEXr5JJssNLrBoanFVOu5cN8ZLdKuXtRf4cHzNhO0xbLCVMbqCtprO8coa09oK7CWbFqzi89iaT2bF26P7PLut5qZSJp0lhK7q5VWxU4S4p/Jp8U11RFmsmrdmFlnvsofqz9n7NmW5PvwfyIt8fT3jhf6XWRl+G3a33aZsytFaJtxFnm61wycpP1a11f4Li/mZGgdAWYqW70Ko+tPLd+7D2pfJc+SciYHAVUVquqKjFb+8nzlJ82+opj6u88Gq1cYvhr4vssaI0NVhobFazby25P1pvu+m/cuCM482iuJKiNu0KC1pvO9uSMSKNNWxnisROGWzKyzLLg8pZOXvacvedLrNrimpUYWW55xnYua4ONb/8Ar4dTj0iNlvE9oXWg09scTe3mZEj6qaTduGhJv9rh2qZPm1FZ1T/l9HxgyO0jpNRMXs4mVT4YiuUf46/2kPkpr3muO21kjW4uvDM+cd/ynzReM87TCfVLPx5mWc3qZiPRsr9l7S8GdITHmwAAAAAAAAAAAAAOH05jcq8TZzULH72mvvZ21ksk30TZG2s9mWFxXgl/7oGLdol0xR1ZKx/MI6ci1KQlItSkVz2MySkWpSEpFuUjLSZdNqtrrPDZU3bVmG4LnKn93rH7PLl0JChjIzjGcJKcJJSi0800+aISnMzdXtb7MNYoRznROS24vk20tuHR/f8AM748m3aVXq9FGTe9Ofv/ALS1baYluIKLJlmUiUoXrny4LtuRQCuEQKZSUU5SajGKbbbSSS4tt8ER9rVrm7k6cO3GnhKW9St7dYx7c+fQxtbtZ7L5ypjnCiuTjlzscXltT96zS5HOEXJl37QvtFoYrtkycqoya4Nov14mS7+JZjEuRiR1xsy68UnxWXzNtoXE7GIw1i+rbU/c5pNfBs0MUXYzlHfF5NbxvsTj6omPV9C6tPYxLjyakvg9x15x+if+qi+rfz/udgWTxIAAAAAAAAAAAAA8ks011Iw1kTeHxi5qMn/LbGT+SZKBH+ncJnbfS+FinBfxwcV95iY3jZvjt03i3pMIllItSkeOT57nz7PoUSkV718ySkWbLElm+B7KRgvbtnGFacpSezGKWbbMtVu65zeSz6JLfn+bO41U1N83s34lftFvhW96h0nPrLty8dyy9VtUY4dK27KWIfDnGnPlHrLrL4dX0UpEjHi87KbWa7ffHi49fwSkUgwdMadowsVK1vOXqxik5y7pZ8O7O8ztyqq1m07Vju2MYl6EDW6C07Riot1Se1H1oyWzOPdrmu6zN1XWInfgtWaTtaNpcVrdqH53axGFSVrzlOvgrHxc4dJdufjxjt1tNpppptNNZNNcU0fQlVRzmuHk/jik7qMq8Slv4KN2S4S6S+17n1XDJi371W2i1/Ttjy8eqIYxK4ou34Wdc5V2RcJwezKLWTT6M8jEiPQx37kYl6nD7cowW5zlGH80kvxKYxN1qjgfO47Cw35KyNj/AHa/Tefb0cveYjvOzN7dFJt6RMpu0XV/iV2b+R1JoNCVZ2uXRN/H+5vy0eFAAAAAAAAAAAAAA5HXHDuNldq3bXo591vR1xr9O4Dz1E4/WXpR8UB8/wCs+E81irUllGx+fh+7Zm2vdLbj/CaeUjudcNGuyjziX7TDbUn1dT/zF/C0peCkcFOeSb5LeQslemz02ky+9xRPnHZZxMnJxrim5SaWS4tt5KK8WSNq3qzXhIZvKd8l6c+OXWEOke/F/BKOdC4qMcXRZPJRVtbbbyUfSXpN9uPuJdkzphiJ7ontLJasRSOJJSKQczrTrhGhOqhqV/Bvc40+PJy7cufQ72tFY3lUYsVstumsMzWTWivCx2VlZfJejHPdH7c8uC7cX24kZ4zG2XTdlsnOcuLf3JLcl2RbttlKTlJuUpPNtttt9W2UkO+SbPTaXSVwR/Pqv4LGWVTjZVJwnHemv1vXYlzU/XCrFpVz2asSuMc8lZks3KvPjuWeXFd+JD8Yl2qTi1KLcZRakmm04tPNNNcGYpkmrbU6SmeO/afV9F1VGZVUcJqJ5QY37OHxbjDEPKMJ7oxufBJ8oz7cHy6EjV1E2totG8PM5sN8Num8OY1w1Dqx1e1HKvFQT2J8pdK7Ose/FfFOEZ0SjKUJJxlBuMk+MZReTT8Gj6errPnXWW6E8djJwy2JX3uOW9Necfpe/j7yNqKxG0rv2RlvbqxzxH0ayMSQPJRonasvxLW6tKmL+1L0p/8Ajl/McLVU5OMYpylJqMUuMpN5JL3snrVrQCwuFpw63ySzm/ask85P47vcaYK7239En2rmjHh6I5t9vP8ADe6Ipyi5dX936+RsCiqvZil0/WZWTnlQAAAAAAAAAAAAAAAHEa06LdVvnoL0Jvfu3J80+zIa100I8PPOtP6Pc24PjsPjKh91y6rLufS2MwkbYSrms4yWXh3I20/oFR85hr47dNnP/bOL5SX65o0vTqhK0uonBffy80FHX6E1/lXCNeIhK1RWSnFrbyXBST3S8c17zT6x6tW4SzKXp1Sz83YllGa6PpJc4/3NQQ4maS9DamPU0jfvDr9NeUCc4uvDxlUnuc21t5c9lLdF982+mRyIBi1pty6YcFMUbUgK4xEYlyMTRIFErSCRcjEN4gUCQtV/KxdRCNWJreKhHJKans2pdJZrKfi2n3ZwMYlyMRW81neGmXT481em8bpB1m8rVt9cqcLXLDRmtmVkpKVji+MYpboZ8M82+mXE4KMRGJ2uoOoE8ZNXXJwwkXn0dzX1Y/Z6szvbJZrFcGixzPEfWW18lep7lJY+6OUY5qhNes+Du8FwXvZKuGq37XTcvHn+vEQoSUa4JRjFJZJZKEVwSMmMclkuCJ9KRSNoeS1OotqMk3t/yHoAN0cAAAAAAAAAAAAAAAAMXSOjYXQcJrwfOL6oygBG2nNAOClTfBW0T68H0ea3xkuq3kZ6f8n1tedmF2sRSt7jxtr65xXrrvH3pH0jfRGcXGaUovkzmNI6pyi9uh589l8V4M0tSLcpODU3wT8PHo+aMiqMSZ9Naq4e9v6TS4W+3D9nZn1byyn70/E5PHeS21b8NdXavZsTql4Z74v4oi2w2jheYfaOG/i7T++biIxK0jc4nUzH1+thrmusI+dXj6GZhPR1yeTqtT71zX4HKYmPJY1yUtxaP7Y8YlyMTJp0VfLdGm+T7VWS+5G6wGoOkbctnDTgnzsca183n8jHTM8Q2nLjp3taI+cNBGJfw9EpyUIRlOctyjFOUn4JEi6G8jcnk8XeornCpZvw25fgiRNBatYTBrLD1RhJ8ZetZLu5Peda4LTz2QM3tbDjjbH8U/Rwep3kkbcbtIbo7nGlPe/+61/tRKUIKKVdaUYxWW5ZKK6JdexUot8fRXTm/F8vd8S4lluW5EulIpG0PPajU5NRbqvP4h5CCSyX9+7KgDdHAAAAAAAAAAAAAAAAAAAAAAAAWcRhITWU4qXijV36r1vfByh81/Q3QA5x6u2rhKMvkVx0beuOf82Z0AA0sMDd3/m/qZNeAnzyXvNiAMeGD6tvw3f1L0IJcFkVAAAAAAAAAAAAAAAAAAAAAAAAAAAAAAAAAAAAAAAAAAAAAAAAAAAAAAAAAADFvxElLJZZZrk+D/X3lv6ZPJ8G88uD/MDOBjfS2knk5Zpvd2fA8+nfZkBlAxHjnm1svl9/gVfTPsyAyQW6bdpZ5NFwAC157sextz5AXAAAAAAAAAAAAAAAAADxsD0GN9Oj7NnFr1Jbsn93c8jj0/q2Lj9R8lnuAygYv/EF7FnL6jKoY1NpbNm95b4vdvyAyAAAAAAAAeHoAAAAAAAAAAAAAAAAAAAAAAAAAAAAAAAAAH//2Q=="/>
          <p:cNvSpPr>
            <a:spLocks noChangeAspect="1" noChangeArrowheads="1"/>
          </p:cNvSpPr>
          <p:nvPr/>
        </p:nvSpPr>
        <p:spPr bwMode="auto">
          <a:xfrm>
            <a:off x="155575" y="-1858963"/>
            <a:ext cx="3876675" cy="38766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2" name="Picture 18" descr="http://www.iconpng.com/png/human/emblem_nowrit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44408" y="3861048"/>
            <a:ext cx="432048" cy="432048"/>
          </a:xfrm>
          <a:prstGeom prst="rect">
            <a:avLst/>
          </a:prstGeom>
          <a:noFill/>
        </p:spPr>
      </p:pic>
      <p:pic>
        <p:nvPicPr>
          <p:cNvPr id="19" name="Picture 18" descr="http://www.iconpng.com/png/human/emblem_nowrit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56376" y="4293096"/>
            <a:ext cx="432048" cy="432048"/>
          </a:xfrm>
          <a:prstGeom prst="rect">
            <a:avLst/>
          </a:prstGeom>
          <a:noFill/>
        </p:spPr>
      </p:pic>
      <p:pic>
        <p:nvPicPr>
          <p:cNvPr id="1044" name="Picture 20" descr="https://encrypted-tbn3.gstatic.com/images?q=tbn:ANd9GcRygqCw_PPGUAR1k3CH1B7quxm39szZ5v7q7n1ZGKrmkdaLvHX5V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2280" y="5013176"/>
            <a:ext cx="386932" cy="648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6194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</a:t>
            </a:r>
            <a:r>
              <a:rPr lang="en-US" dirty="0" smtClean="0"/>
              <a:t>esearch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interoperability between clouds</a:t>
            </a:r>
          </a:p>
          <a:p>
            <a:pPr lvl="1"/>
            <a:r>
              <a:rPr lang="en-US" dirty="0" smtClean="0"/>
              <a:t>How can cloud </a:t>
            </a:r>
            <a:r>
              <a:rPr lang="en-US" i="1" dirty="0" smtClean="0"/>
              <a:t>user </a:t>
            </a:r>
            <a:r>
              <a:rPr lang="en-US" dirty="0" smtClean="0"/>
              <a:t>homogenize clouds?</a:t>
            </a:r>
          </a:p>
          <a:p>
            <a:r>
              <a:rPr lang="en-US" dirty="0" smtClean="0"/>
              <a:t>Lack of control in cloud networks</a:t>
            </a:r>
          </a:p>
          <a:p>
            <a:pPr lvl="1"/>
            <a:r>
              <a:rPr lang="en-US" dirty="0" smtClean="0"/>
              <a:t>What cloud network abstraction enables enterprise workload to run without modification?</a:t>
            </a:r>
            <a:endParaRPr lang="en-US" i="1" dirty="0" smtClean="0"/>
          </a:p>
          <a:p>
            <a:r>
              <a:rPr lang="en-US" dirty="0" smtClean="0"/>
              <a:t>Lack of efficient cloud resource utilization</a:t>
            </a:r>
          </a:p>
          <a:p>
            <a:pPr lvl="1"/>
            <a:r>
              <a:rPr lang="en-US" dirty="0" smtClean="0"/>
              <a:t>How can cloud users exploit oversubscription in the cloud while handling overload?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6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Xen</a:t>
            </a:r>
            <a:r>
              <a:rPr lang="en-US" dirty="0" smtClean="0"/>
              <a:t>-Blanket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second-layer hypervisor</a:t>
            </a:r>
            <a:endParaRPr lang="en-US" dirty="0"/>
          </a:p>
        </p:txBody>
      </p:sp>
      <p:pic>
        <p:nvPicPr>
          <p:cNvPr id="4" name="Picture 2" descr="http://siliconangle.com/files/2012/02/amazon-cloud-300x2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404468"/>
            <a:ext cx="2304256" cy="1904852"/>
          </a:xfrm>
          <a:prstGeom prst="rect">
            <a:avLst/>
          </a:prstGeom>
          <a:noFill/>
        </p:spPr>
      </p:pic>
      <p:pic>
        <p:nvPicPr>
          <p:cNvPr id="5" name="Picture 4" descr="https://encrypted-tbn3.gstatic.com/images?q=tbn:ANd9GcSr58GFXDhKYUUU6LQymC4KVz_AA8V8N2Qc10ftAGbKz-x9IkMBHjxcu_c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804185"/>
            <a:ext cx="2160240" cy="1256467"/>
          </a:xfrm>
          <a:prstGeom prst="rect">
            <a:avLst/>
          </a:prstGeom>
          <a:noFill/>
        </p:spPr>
      </p:pic>
      <p:pic>
        <p:nvPicPr>
          <p:cNvPr id="6" name="Picture 6" descr="https://encrypted-tbn3.gstatic.com/images?q=tbn:ANd9GcSLuIUCAUS-djYZwDp5PGRNVxgBQYh6sdtuNSgpflYbfTVXxs2Xk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4752820"/>
            <a:ext cx="2245193" cy="1412171"/>
          </a:xfrm>
          <a:prstGeom prst="rect">
            <a:avLst/>
          </a:prstGeom>
          <a:noFill/>
        </p:spPr>
      </p:pic>
      <p:sp>
        <p:nvSpPr>
          <p:cNvPr id="7" name="圆角矩形 6"/>
          <p:cNvSpPr/>
          <p:nvPr/>
        </p:nvSpPr>
        <p:spPr>
          <a:xfrm>
            <a:off x="323528" y="3933056"/>
            <a:ext cx="6408712" cy="50405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Xen</a:t>
            </a:r>
            <a:r>
              <a:rPr lang="en-US" sz="2400" dirty="0" smtClean="0"/>
              <a:t>-Blanket</a:t>
            </a:r>
            <a:endParaRPr lang="en-US" sz="2400" dirty="0"/>
          </a:p>
        </p:txBody>
      </p:sp>
      <p:grpSp>
        <p:nvGrpSpPr>
          <p:cNvPr id="11" name="组合 10"/>
          <p:cNvGrpSpPr/>
          <p:nvPr/>
        </p:nvGrpSpPr>
        <p:grpSpPr>
          <a:xfrm>
            <a:off x="1619672" y="2348880"/>
            <a:ext cx="1656184" cy="1440160"/>
            <a:chOff x="2267744" y="2276872"/>
            <a:chExt cx="1656184" cy="1440160"/>
          </a:xfrm>
        </p:grpSpPr>
        <p:sp>
          <p:nvSpPr>
            <p:cNvPr id="10" name="圆角矩形 9"/>
            <p:cNvSpPr/>
            <p:nvPr/>
          </p:nvSpPr>
          <p:spPr>
            <a:xfrm>
              <a:off x="2627784" y="2276872"/>
              <a:ext cx="1296144" cy="11521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2483768" y="2420888"/>
              <a:ext cx="1296144" cy="11521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8" name="圆角矩形 7"/>
            <p:cNvSpPr/>
            <p:nvPr/>
          </p:nvSpPr>
          <p:spPr>
            <a:xfrm>
              <a:off x="2267744" y="2564904"/>
              <a:ext cx="1296144" cy="11521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3563888" y="2348880"/>
            <a:ext cx="1656184" cy="1440160"/>
            <a:chOff x="2267744" y="2276872"/>
            <a:chExt cx="1656184" cy="1440160"/>
          </a:xfrm>
        </p:grpSpPr>
        <p:sp>
          <p:nvSpPr>
            <p:cNvPr id="13" name="圆角矩形 12"/>
            <p:cNvSpPr/>
            <p:nvPr/>
          </p:nvSpPr>
          <p:spPr>
            <a:xfrm>
              <a:off x="2627784" y="2276872"/>
              <a:ext cx="1296144" cy="11521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4" name="圆角矩形 13"/>
            <p:cNvSpPr/>
            <p:nvPr/>
          </p:nvSpPr>
          <p:spPr>
            <a:xfrm>
              <a:off x="2483768" y="2420888"/>
              <a:ext cx="1296144" cy="11521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2267744" y="2564904"/>
              <a:ext cx="1296144" cy="11521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436096" y="2147372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Inter-cloud migration?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Uniform VM image?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Advanced hypervisor level management?</a:t>
            </a:r>
            <a:endParaRPr lang="en-US" sz="2400" dirty="0"/>
          </a:p>
        </p:txBody>
      </p:sp>
      <p:pic>
        <p:nvPicPr>
          <p:cNvPr id="25602" name="Picture 2" descr="http://www.iconpng.com/png/simply_google/task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32440" y="1988840"/>
            <a:ext cx="612576" cy="612576"/>
          </a:xfrm>
          <a:prstGeom prst="rect">
            <a:avLst/>
          </a:prstGeom>
          <a:noFill/>
        </p:spPr>
      </p:pic>
      <p:pic>
        <p:nvPicPr>
          <p:cNvPr id="18" name="Picture 2" descr="http://www.iconpng.com/png/simply_google/task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07896" y="2456384"/>
            <a:ext cx="612576" cy="612576"/>
          </a:xfrm>
          <a:prstGeom prst="rect">
            <a:avLst/>
          </a:prstGeom>
          <a:noFill/>
        </p:spPr>
      </p:pic>
      <p:pic>
        <p:nvPicPr>
          <p:cNvPr id="19" name="Picture 2" descr="http://www.iconpng.com/png/simply_google/task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43800" y="3248472"/>
            <a:ext cx="612576" cy="612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815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>
          <a:xfrm>
            <a:off x="4283968" y="1316365"/>
            <a:ext cx="4752528" cy="30963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/>
          <p:cNvSpPr txBox="1"/>
          <p:nvPr/>
        </p:nvSpPr>
        <p:spPr>
          <a:xfrm>
            <a:off x="5076056" y="1106878"/>
            <a:ext cx="3168352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0070C0"/>
                </a:solidFill>
              </a:rPr>
              <a:t>Xen</a:t>
            </a:r>
            <a:r>
              <a:rPr lang="en-US" sz="2000" b="1" dirty="0" smtClean="0">
                <a:solidFill>
                  <a:srgbClr val="0070C0"/>
                </a:solidFill>
              </a:rPr>
              <a:t>-Blanket (Eurosys’12)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971600" y="2117745"/>
            <a:ext cx="144016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174841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Xen</a:t>
            </a:r>
            <a:r>
              <a:rPr lang="en-US" dirty="0" smtClean="0"/>
              <a:t>-Dom 0</a:t>
            </a:r>
            <a:endParaRPr lang="en-US" dirty="0"/>
          </a:p>
        </p:txBody>
      </p:sp>
      <p:sp>
        <p:nvSpPr>
          <p:cNvPr id="6" name="矩形 5"/>
          <p:cNvSpPr/>
          <p:nvPr/>
        </p:nvSpPr>
        <p:spPr>
          <a:xfrm>
            <a:off x="2555776" y="2117745"/>
            <a:ext cx="1440160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27784" y="174841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HVM guest</a:t>
            </a:r>
            <a:endParaRPr lang="en-US" dirty="0"/>
          </a:p>
        </p:txBody>
      </p:sp>
      <p:sp>
        <p:nvSpPr>
          <p:cNvPr id="8" name="矩形 7"/>
          <p:cNvSpPr/>
          <p:nvPr/>
        </p:nvSpPr>
        <p:spPr>
          <a:xfrm>
            <a:off x="971600" y="3917945"/>
            <a:ext cx="3024336" cy="422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Xen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27784" y="334188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Kernel</a:t>
            </a:r>
            <a:endParaRPr lang="en-US" dirty="0"/>
          </a:p>
        </p:txBody>
      </p:sp>
      <p:cxnSp>
        <p:nvCxnSpPr>
          <p:cNvPr id="11" name="直接连接符 10"/>
          <p:cNvCxnSpPr/>
          <p:nvPr/>
        </p:nvCxnSpPr>
        <p:spPr>
          <a:xfrm>
            <a:off x="2699792" y="3269873"/>
            <a:ext cx="115212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27784" y="226176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2837825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Kernel</a:t>
            </a:r>
            <a:endParaRPr lang="en-US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1115616" y="2765817"/>
            <a:ext cx="115212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4233" y="3620621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Ring 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4233" y="2828533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Ring 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4233" y="2252469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Ring 3</a:t>
            </a:r>
            <a:endParaRPr lang="en-US" dirty="0"/>
          </a:p>
        </p:txBody>
      </p:sp>
      <p:grpSp>
        <p:nvGrpSpPr>
          <p:cNvPr id="97" name="组合 96"/>
          <p:cNvGrpSpPr/>
          <p:nvPr/>
        </p:nvGrpSpPr>
        <p:grpSpPr>
          <a:xfrm>
            <a:off x="4716016" y="1451089"/>
            <a:ext cx="4248472" cy="2889612"/>
            <a:chOff x="4716016" y="179348"/>
            <a:chExt cx="4248472" cy="2889612"/>
          </a:xfrm>
        </p:grpSpPr>
        <p:sp>
          <p:nvSpPr>
            <p:cNvPr id="22" name="矩形 21"/>
            <p:cNvSpPr/>
            <p:nvPr/>
          </p:nvSpPr>
          <p:spPr>
            <a:xfrm>
              <a:off x="4716016" y="846004"/>
              <a:ext cx="1440160" cy="11521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88024" y="476672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/>
                <a:t>Xen</a:t>
              </a:r>
              <a:r>
                <a:rPr lang="en-US" dirty="0" smtClean="0"/>
                <a:t>-Dom 0</a:t>
              </a:r>
              <a:endParaRPr lang="en-US" dirty="0"/>
            </a:p>
          </p:txBody>
        </p:sp>
        <p:sp>
          <p:nvSpPr>
            <p:cNvPr id="24" name="矩形 23"/>
            <p:cNvSpPr/>
            <p:nvPr/>
          </p:nvSpPr>
          <p:spPr>
            <a:xfrm>
              <a:off x="6300192" y="548680"/>
              <a:ext cx="2664296" cy="19535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020272" y="179348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HVM guest</a:t>
              </a:r>
              <a:endParaRPr lang="en-US" dirty="0"/>
            </a:p>
          </p:txBody>
        </p:sp>
        <p:sp>
          <p:nvSpPr>
            <p:cNvPr id="26" name="矩形 25"/>
            <p:cNvSpPr/>
            <p:nvPr/>
          </p:nvSpPr>
          <p:spPr>
            <a:xfrm>
              <a:off x="4716016" y="2646204"/>
              <a:ext cx="4248472" cy="4227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Xen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020272" y="2060848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/>
                <a:t>Xen</a:t>
              </a:r>
              <a:r>
                <a:rPr lang="en-US" dirty="0" smtClean="0"/>
                <a:t>-Blanket</a:t>
              </a:r>
              <a:endParaRPr lang="en-US" dirty="0"/>
            </a:p>
          </p:txBody>
        </p:sp>
        <p:cxnSp>
          <p:nvCxnSpPr>
            <p:cNvPr id="28" name="直接连接符 27"/>
            <p:cNvCxnSpPr/>
            <p:nvPr/>
          </p:nvCxnSpPr>
          <p:spPr>
            <a:xfrm flipV="1">
              <a:off x="6444208" y="1995304"/>
              <a:ext cx="2318792" cy="28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788024" y="1566084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Kernel</a:t>
              </a:r>
              <a:endParaRPr lang="en-US" dirty="0"/>
            </a:p>
          </p:txBody>
        </p:sp>
        <p:cxnSp>
          <p:nvCxnSpPr>
            <p:cNvPr id="31" name="直接连接符 30"/>
            <p:cNvCxnSpPr/>
            <p:nvPr/>
          </p:nvCxnSpPr>
          <p:spPr>
            <a:xfrm>
              <a:off x="4860032" y="1494076"/>
              <a:ext cx="115212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矩形 32"/>
            <p:cNvSpPr/>
            <p:nvPr/>
          </p:nvSpPr>
          <p:spPr>
            <a:xfrm>
              <a:off x="6444208" y="908720"/>
              <a:ext cx="1008112" cy="100811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直接连接符 33"/>
            <p:cNvCxnSpPr/>
            <p:nvPr/>
          </p:nvCxnSpPr>
          <p:spPr>
            <a:xfrm>
              <a:off x="6516216" y="1484784"/>
              <a:ext cx="8640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6300192" y="1547500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Kernel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444208" y="539388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Dom 0</a:t>
              </a:r>
              <a:endParaRPr lang="en-US" dirty="0"/>
            </a:p>
          </p:txBody>
        </p:sp>
        <p:sp>
          <p:nvSpPr>
            <p:cNvPr id="38" name="矩形 37"/>
            <p:cNvSpPr/>
            <p:nvPr/>
          </p:nvSpPr>
          <p:spPr>
            <a:xfrm>
              <a:off x="7668344" y="908720"/>
              <a:ext cx="1008112" cy="100811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524328" y="1547500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Kernel</a:t>
              </a:r>
              <a:endParaRPr lang="en-US" dirty="0"/>
            </a:p>
          </p:txBody>
        </p:sp>
        <p:cxnSp>
          <p:nvCxnSpPr>
            <p:cNvPr id="40" name="直接连接符 39"/>
            <p:cNvCxnSpPr/>
            <p:nvPr/>
          </p:nvCxnSpPr>
          <p:spPr>
            <a:xfrm>
              <a:off x="7740352" y="1484784"/>
              <a:ext cx="8640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7668344" y="539388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Dom U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740352" y="980728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</p:grpSp>
      <p:cxnSp>
        <p:nvCxnSpPr>
          <p:cNvPr id="50" name="直接连接符 49"/>
          <p:cNvCxnSpPr/>
          <p:nvPr/>
        </p:nvCxnSpPr>
        <p:spPr>
          <a:xfrm>
            <a:off x="0" y="3260581"/>
            <a:ext cx="914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0" y="2756525"/>
            <a:ext cx="914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标题 1"/>
          <p:cNvSpPr>
            <a:spLocks noGrp="1"/>
          </p:cNvSpPr>
          <p:nvPr>
            <p:ph type="title"/>
          </p:nvPr>
        </p:nvSpPr>
        <p:spPr>
          <a:xfrm>
            <a:off x="0" y="-15648"/>
            <a:ext cx="7874000" cy="68330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Xen</a:t>
            </a:r>
            <a:r>
              <a:rPr lang="en-US" dirty="0" smtClean="0"/>
              <a:t>-Blanket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20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9" name="Cloud 38"/>
          <p:cNvSpPr/>
          <p:nvPr/>
        </p:nvSpPr>
        <p:spPr>
          <a:xfrm>
            <a:off x="4665463" y="3497445"/>
            <a:ext cx="2474025" cy="1362492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0" name="Cloud 39"/>
          <p:cNvSpPr/>
          <p:nvPr/>
        </p:nvSpPr>
        <p:spPr>
          <a:xfrm>
            <a:off x="4766378" y="3271670"/>
            <a:ext cx="2474025" cy="1043983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1" name="Cloud 40"/>
          <p:cNvSpPr/>
          <p:nvPr/>
        </p:nvSpPr>
        <p:spPr>
          <a:xfrm>
            <a:off x="6359408" y="327167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2" name="Cloud 41"/>
          <p:cNvSpPr/>
          <p:nvPr/>
        </p:nvSpPr>
        <p:spPr>
          <a:xfrm>
            <a:off x="4766378" y="5369835"/>
            <a:ext cx="1374458" cy="539542"/>
          </a:xfrm>
          <a:prstGeom prst="cloud">
            <a:avLst/>
          </a:prstGeom>
          <a:pattFill prst="ltUp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3" name="Cloud 42"/>
          <p:cNvSpPr/>
          <p:nvPr/>
        </p:nvSpPr>
        <p:spPr>
          <a:xfrm>
            <a:off x="6221962" y="5369835"/>
            <a:ext cx="1374458" cy="539542"/>
          </a:xfrm>
          <a:prstGeom prst="cloud">
            <a:avLst/>
          </a:prstGeom>
          <a:pattFill prst="ltVert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4" name="Cloud 43"/>
          <p:cNvSpPr/>
          <p:nvPr/>
        </p:nvSpPr>
        <p:spPr>
          <a:xfrm>
            <a:off x="7658728" y="5369835"/>
            <a:ext cx="1374458" cy="539542"/>
          </a:xfrm>
          <a:prstGeom prst="cloud">
            <a:avLst/>
          </a:prstGeom>
          <a:pattFill prst="dashDn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5" name="Cloud 44"/>
          <p:cNvSpPr/>
          <p:nvPr/>
        </p:nvSpPr>
        <p:spPr>
          <a:xfrm>
            <a:off x="4877558" y="4239287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6" name="Cloud 45"/>
          <p:cNvSpPr/>
          <p:nvPr/>
        </p:nvSpPr>
        <p:spPr>
          <a:xfrm>
            <a:off x="6350246" y="4315653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7" name="Cloud 46"/>
          <p:cNvSpPr/>
          <p:nvPr/>
        </p:nvSpPr>
        <p:spPr>
          <a:xfrm>
            <a:off x="5717383" y="390062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4766380" y="5271886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766380" y="3191765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766380" y="2316996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Enterprise Workloads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5005839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636257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240403" y="2704638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830504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371139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6" name="Cloud 55"/>
          <p:cNvSpPr/>
          <p:nvPr/>
        </p:nvSpPr>
        <p:spPr>
          <a:xfrm>
            <a:off x="4877558" y="3934535"/>
            <a:ext cx="3826249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 err="1"/>
              <a:t>Supercloud</a:t>
            </a:r>
            <a:endParaRPr lang="en-US" sz="1600" dirty="0"/>
          </a:p>
        </p:txBody>
      </p:sp>
      <p:sp>
        <p:nvSpPr>
          <p:cNvPr id="57" name="Rectangle 56"/>
          <p:cNvSpPr/>
          <p:nvPr/>
        </p:nvSpPr>
        <p:spPr>
          <a:xfrm>
            <a:off x="6660564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877557" y="4671146"/>
            <a:ext cx="3826249" cy="549288"/>
          </a:xfrm>
          <a:prstGeom prst="rect">
            <a:avLst/>
          </a:prstGeom>
          <a:solidFill>
            <a:srgbClr val="D7E4BD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Cloud Interoperability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(The </a:t>
            </a:r>
            <a:r>
              <a:rPr lang="en-US" sz="1600" dirty="0" err="1">
                <a:solidFill>
                  <a:schemeClr val="tx1"/>
                </a:solidFill>
              </a:rPr>
              <a:t>Xen</a:t>
            </a:r>
            <a:r>
              <a:rPr lang="en-US" sz="1600" dirty="0">
                <a:solidFill>
                  <a:schemeClr val="tx1"/>
                </a:solidFill>
              </a:rPr>
              <a:t>-Blanket)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766380" y="6002522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Third-Party Clouds</a:t>
            </a:r>
            <a:endParaRPr lang="en-US" dirty="0"/>
          </a:p>
        </p:txBody>
      </p:sp>
      <p:sp>
        <p:nvSpPr>
          <p:cNvPr id="65" name="Content Placeholder 2"/>
          <p:cNvSpPr>
            <a:spLocks noGrp="1"/>
          </p:cNvSpPr>
          <p:nvPr>
            <p:ph idx="1"/>
          </p:nvPr>
        </p:nvSpPr>
        <p:spPr>
          <a:xfrm>
            <a:off x="623456" y="1783560"/>
            <a:ext cx="4042007" cy="4633115"/>
          </a:xfrm>
        </p:spPr>
        <p:txBody>
          <a:bodyPr>
            <a:normAutofit/>
          </a:bodyPr>
          <a:lstStyle/>
          <a:p>
            <a:r>
              <a:rPr lang="en-US" dirty="0" smtClean="0"/>
              <a:t>Cloud interoperability</a:t>
            </a:r>
          </a:p>
          <a:p>
            <a:pPr lvl="1"/>
            <a:r>
              <a:rPr lang="en-US" dirty="0" smtClean="0"/>
              <a:t>Enable cloud user to homogenize clouds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Xen</a:t>
            </a:r>
            <a:r>
              <a:rPr lang="en-US" dirty="0" smtClean="0"/>
              <a:t>-Blanket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contributions towards </a:t>
            </a:r>
            <a:r>
              <a:rPr lang="en-US" dirty="0" err="1"/>
              <a:t>superclouds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3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9" name="Cloud 38"/>
          <p:cNvSpPr/>
          <p:nvPr/>
        </p:nvSpPr>
        <p:spPr>
          <a:xfrm>
            <a:off x="4665463" y="3497445"/>
            <a:ext cx="2474025" cy="1362492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0" name="Cloud 39"/>
          <p:cNvSpPr/>
          <p:nvPr/>
        </p:nvSpPr>
        <p:spPr>
          <a:xfrm>
            <a:off x="4766378" y="3271670"/>
            <a:ext cx="2474025" cy="1043983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1" name="Cloud 40"/>
          <p:cNvSpPr/>
          <p:nvPr/>
        </p:nvSpPr>
        <p:spPr>
          <a:xfrm>
            <a:off x="6359408" y="327167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2" name="Cloud 41"/>
          <p:cNvSpPr/>
          <p:nvPr/>
        </p:nvSpPr>
        <p:spPr>
          <a:xfrm>
            <a:off x="4766378" y="5369835"/>
            <a:ext cx="1374458" cy="539542"/>
          </a:xfrm>
          <a:prstGeom prst="cloud">
            <a:avLst/>
          </a:prstGeom>
          <a:pattFill prst="ltUp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3" name="Cloud 42"/>
          <p:cNvSpPr/>
          <p:nvPr/>
        </p:nvSpPr>
        <p:spPr>
          <a:xfrm>
            <a:off x="6221962" y="5369835"/>
            <a:ext cx="1374458" cy="539542"/>
          </a:xfrm>
          <a:prstGeom prst="cloud">
            <a:avLst/>
          </a:prstGeom>
          <a:pattFill prst="ltVert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4" name="Cloud 43"/>
          <p:cNvSpPr/>
          <p:nvPr/>
        </p:nvSpPr>
        <p:spPr>
          <a:xfrm>
            <a:off x="7658728" y="5369835"/>
            <a:ext cx="1374458" cy="539542"/>
          </a:xfrm>
          <a:prstGeom prst="cloud">
            <a:avLst/>
          </a:prstGeom>
          <a:pattFill prst="dashDn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5" name="Cloud 44"/>
          <p:cNvSpPr/>
          <p:nvPr/>
        </p:nvSpPr>
        <p:spPr>
          <a:xfrm>
            <a:off x="4877558" y="4239287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6" name="Cloud 45"/>
          <p:cNvSpPr/>
          <p:nvPr/>
        </p:nvSpPr>
        <p:spPr>
          <a:xfrm>
            <a:off x="6350246" y="4315653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47" name="Cloud 46"/>
          <p:cNvSpPr/>
          <p:nvPr/>
        </p:nvSpPr>
        <p:spPr>
          <a:xfrm>
            <a:off x="5717383" y="390062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4766380" y="5271886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766380" y="3191765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766380" y="2316996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Enterprise Workloads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5005839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636257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6" name="Cloud 55"/>
          <p:cNvSpPr/>
          <p:nvPr/>
        </p:nvSpPr>
        <p:spPr>
          <a:xfrm>
            <a:off x="4877558" y="3934535"/>
            <a:ext cx="3826249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 err="1"/>
              <a:t>Supercloud</a:t>
            </a:r>
            <a:endParaRPr lang="en-US" sz="1600" dirty="0"/>
          </a:p>
        </p:txBody>
      </p:sp>
      <p:sp>
        <p:nvSpPr>
          <p:cNvPr id="57" name="Rectangle 56"/>
          <p:cNvSpPr/>
          <p:nvPr/>
        </p:nvSpPr>
        <p:spPr>
          <a:xfrm>
            <a:off x="6660564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877557" y="4671146"/>
            <a:ext cx="3826249" cy="549288"/>
          </a:xfrm>
          <a:prstGeom prst="rect">
            <a:avLst/>
          </a:prstGeom>
          <a:solidFill>
            <a:srgbClr val="D7E4BD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Cloud Interoperability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(The </a:t>
            </a:r>
            <a:r>
              <a:rPr lang="en-US" sz="1600" dirty="0" err="1">
                <a:solidFill>
                  <a:schemeClr val="tx1"/>
                </a:solidFill>
              </a:rPr>
              <a:t>Xen</a:t>
            </a:r>
            <a:r>
              <a:rPr lang="en-US" sz="1600" dirty="0">
                <a:solidFill>
                  <a:schemeClr val="tx1"/>
                </a:solidFill>
              </a:rPr>
              <a:t>-Blanket)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005839" y="3254106"/>
            <a:ext cx="2133647" cy="7876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User Control of Cloud Networks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dirty="0" err="1">
                <a:solidFill>
                  <a:schemeClr val="tx1"/>
                </a:solidFill>
              </a:rPr>
              <a:t>VirtualWire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61" name="Straight Connector 60"/>
          <p:cNvCxnSpPr>
            <a:stCxn id="51" idx="2"/>
            <a:endCxn id="59" idx="0"/>
          </p:cNvCxnSpPr>
          <p:nvPr/>
        </p:nvCxnSpPr>
        <p:spPr>
          <a:xfrm>
            <a:off x="5245301" y="3120378"/>
            <a:ext cx="827363" cy="1337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59" idx="0"/>
            <a:endCxn id="52" idx="2"/>
          </p:cNvCxnSpPr>
          <p:nvPr/>
        </p:nvCxnSpPr>
        <p:spPr>
          <a:xfrm flipH="1" flipV="1">
            <a:off x="5875718" y="3120378"/>
            <a:ext cx="196945" cy="1337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9" idx="0"/>
            <a:endCxn id="57" idx="2"/>
          </p:cNvCxnSpPr>
          <p:nvPr/>
        </p:nvCxnSpPr>
        <p:spPr>
          <a:xfrm flipV="1">
            <a:off x="6072664" y="3121961"/>
            <a:ext cx="827363" cy="13214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766380" y="6002522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Third-Party Clouds</a:t>
            </a:r>
            <a:endParaRPr lang="en-US" dirty="0"/>
          </a:p>
        </p:txBody>
      </p:sp>
      <p:sp>
        <p:nvSpPr>
          <p:cNvPr id="65" name="Content Placeholder 2"/>
          <p:cNvSpPr>
            <a:spLocks noGrp="1"/>
          </p:cNvSpPr>
          <p:nvPr>
            <p:ph idx="1"/>
          </p:nvPr>
        </p:nvSpPr>
        <p:spPr>
          <a:xfrm>
            <a:off x="623456" y="1783560"/>
            <a:ext cx="4042007" cy="4633115"/>
          </a:xfrm>
        </p:spPr>
        <p:txBody>
          <a:bodyPr>
            <a:normAutofit/>
          </a:bodyPr>
          <a:lstStyle/>
          <a:p>
            <a:r>
              <a:rPr lang="en-US" dirty="0" smtClean="0"/>
              <a:t>Cloud interoperability</a:t>
            </a:r>
          </a:p>
          <a:p>
            <a:r>
              <a:rPr lang="en-US" dirty="0" smtClean="0"/>
              <a:t>User control of cloud networks</a:t>
            </a:r>
          </a:p>
          <a:p>
            <a:pPr lvl="1"/>
            <a:r>
              <a:rPr lang="en-US" dirty="0" smtClean="0"/>
              <a:t>Enable cloud user to implement network control logic</a:t>
            </a:r>
          </a:p>
          <a:p>
            <a:pPr lvl="1"/>
            <a:r>
              <a:rPr lang="en-US" dirty="0" err="1" smtClean="0"/>
              <a:t>VirtualWire</a:t>
            </a:r>
            <a:endParaRPr lang="en-US" dirty="0" smtClean="0"/>
          </a:p>
        </p:txBody>
      </p:sp>
      <p:sp>
        <p:nvSpPr>
          <p:cNvPr id="31" name="Rectangle 30"/>
          <p:cNvSpPr/>
          <p:nvPr/>
        </p:nvSpPr>
        <p:spPr>
          <a:xfrm>
            <a:off x="7240403" y="2704638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830504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371139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contributions towards </a:t>
            </a:r>
            <a:r>
              <a:rPr lang="en-US" dirty="0" err="1"/>
              <a:t>superclouds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22153</TotalTime>
  <Words>1282</Words>
  <Application>Microsoft Office PowerPoint</Application>
  <PresentationFormat>On-screen Show (4:3)</PresentationFormat>
  <Paragraphs>419</Paragraphs>
  <Slides>29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Consolas</vt:lpstr>
      <vt:lpstr>Courier New</vt:lpstr>
      <vt:lpstr>Office Theme</vt:lpstr>
      <vt:lpstr>Data Center Virtualization: Xen and Xen-blanket</vt:lpstr>
      <vt:lpstr>Where are we in the semester?</vt:lpstr>
      <vt:lpstr>Goals for Today</vt:lpstr>
      <vt:lpstr>Background &amp; motivation</vt:lpstr>
      <vt:lpstr>research challenges</vt:lpstr>
      <vt:lpstr>Xen-Blanket</vt:lpstr>
      <vt:lpstr>Xen-Blanket</vt:lpstr>
      <vt:lpstr>contributions towards superclouds</vt:lpstr>
      <vt:lpstr>contributions towards superclouds</vt:lpstr>
      <vt:lpstr>contributions towards superclouds</vt:lpstr>
      <vt:lpstr>roadmap: towards superclouds</vt:lpstr>
      <vt:lpstr>Clouds are not interoperable</vt:lpstr>
      <vt:lpstr>provider-centric homogenization</vt:lpstr>
      <vt:lpstr>user-centric homogenization</vt:lpstr>
      <vt:lpstr>nested virtualization approaches</vt:lpstr>
      <vt:lpstr>the xen-blanket</vt:lpstr>
      <vt:lpstr>without hypervisor support</vt:lpstr>
      <vt:lpstr>PV device I/O</vt:lpstr>
      <vt:lpstr>PV-on-HVM</vt:lpstr>
      <vt:lpstr>blanket drivers</vt:lpstr>
      <vt:lpstr>technical details</vt:lpstr>
      <vt:lpstr>overhead evaluation setup</vt:lpstr>
      <vt:lpstr>lmbench microbenchmarks</vt:lpstr>
      <vt:lpstr>blanket driver overhead</vt:lpstr>
      <vt:lpstr>kernbench</vt:lpstr>
      <vt:lpstr>user-defined oversubscription</vt:lpstr>
      <vt:lpstr>kernbench revisited</vt:lpstr>
      <vt:lpstr>cloud interoperability</vt:lpstr>
      <vt:lpstr>Before Next time</vt:lpstr>
    </vt:vector>
  </TitlesOfParts>
  <Company>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Hakim Weatherspoon</dc:creator>
  <cp:lastModifiedBy>Hakim Weatherspoon</cp:lastModifiedBy>
  <cp:revision>297</cp:revision>
  <dcterms:created xsi:type="dcterms:W3CDTF">2011-03-13T12:50:14Z</dcterms:created>
  <dcterms:modified xsi:type="dcterms:W3CDTF">2014-11-19T16:58:47Z</dcterms:modified>
</cp:coreProperties>
</file>