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7"/>
  </p:notesMasterIdLst>
  <p:sldIdLst>
    <p:sldId id="256" r:id="rId3"/>
    <p:sldId id="1072" r:id="rId4"/>
    <p:sldId id="1127" r:id="rId5"/>
    <p:sldId id="1128" r:id="rId6"/>
    <p:sldId id="1129" r:id="rId7"/>
    <p:sldId id="1130" r:id="rId8"/>
    <p:sldId id="1131" r:id="rId9"/>
    <p:sldId id="1132" r:id="rId10"/>
    <p:sldId id="1133" r:id="rId11"/>
    <p:sldId id="1134" r:id="rId12"/>
    <p:sldId id="1135" r:id="rId13"/>
    <p:sldId id="1136" r:id="rId14"/>
    <p:sldId id="1137" r:id="rId15"/>
    <p:sldId id="1138" r:id="rId16"/>
    <p:sldId id="1139" r:id="rId17"/>
    <p:sldId id="1140" r:id="rId18"/>
    <p:sldId id="1141" r:id="rId19"/>
    <p:sldId id="1142" r:id="rId20"/>
    <p:sldId id="1143" r:id="rId21"/>
    <p:sldId id="1144" r:id="rId22"/>
    <p:sldId id="1145" r:id="rId23"/>
    <p:sldId id="1146" r:id="rId24"/>
    <p:sldId id="1147" r:id="rId25"/>
    <p:sldId id="1148" r:id="rId26"/>
    <p:sldId id="1149" r:id="rId27"/>
    <p:sldId id="1150" r:id="rId28"/>
    <p:sldId id="1151" r:id="rId29"/>
    <p:sldId id="1152" r:id="rId30"/>
    <p:sldId id="1153" r:id="rId31"/>
    <p:sldId id="1154" r:id="rId32"/>
    <p:sldId id="1155" r:id="rId33"/>
    <p:sldId id="1156" r:id="rId34"/>
    <p:sldId id="1157" r:id="rId35"/>
    <p:sldId id="1158" r:id="rId36"/>
    <p:sldId id="1159" r:id="rId37"/>
    <p:sldId id="1160" r:id="rId38"/>
    <p:sldId id="1161" r:id="rId39"/>
    <p:sldId id="1162" r:id="rId40"/>
    <p:sldId id="1163" r:id="rId41"/>
    <p:sldId id="1164" r:id="rId42"/>
    <p:sldId id="1165" r:id="rId43"/>
    <p:sldId id="1166" r:id="rId44"/>
    <p:sldId id="1167" r:id="rId45"/>
    <p:sldId id="1099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89"/>
    <a:srgbClr val="FFFF66"/>
    <a:srgbClr val="B41B1D"/>
    <a:srgbClr val="575757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9" autoAdjust="0"/>
    <p:restoredTop sz="80737" autoAdjust="0"/>
  </p:normalViewPr>
  <p:slideViewPr>
    <p:cSldViewPr snapToGrid="0" snapToObjects="1">
      <p:cViewPr varScale="1">
        <p:scale>
          <a:sx n="46" d="100"/>
          <a:sy n="46" d="100"/>
        </p:scale>
        <p:origin x="121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843"/>
    </p:cViewPr>
  </p:outlin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E8772-0606-C348-9152-88923EF61D77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19041-1A58-5848-983A-F7DEF26E5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19041-1A58-5848-983A-F7DEF26E51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9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Understand</a:t>
            </a:r>
            <a:r>
              <a:rPr lang="en-US" baseline="0" dirty="0" smtClean="0"/>
              <a:t> available bandwidth estimation,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Challenges</a:t>
            </a:r>
          </a:p>
          <a:p>
            <a:r>
              <a:rPr lang="en-US" baseline="0" dirty="0" smtClean="0"/>
              <a:t>-overhead</a:t>
            </a:r>
          </a:p>
          <a:p>
            <a:r>
              <a:rPr lang="en-US" baseline="0" dirty="0" smtClean="0"/>
              <a:t>-accurate</a:t>
            </a:r>
          </a:p>
          <a:p>
            <a:r>
              <a:rPr lang="en-US" baseline="0" dirty="0" smtClean="0"/>
              <a:t>-works for all patterns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Change challenge to goal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90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(10/20/14 16:35) -----</a:t>
            </a:r>
          </a:p>
          <a:p>
            <a:r>
              <a:rPr lang="en-US" dirty="0"/>
              <a:t>Goal slide:</a:t>
            </a:r>
          </a:p>
          <a:p>
            <a:endParaRPr lang="en-US" dirty="0"/>
          </a:p>
          <a:p>
            <a:r>
              <a:rPr lang="en-US" dirty="0"/>
              <a:t>Two slides.</a:t>
            </a:r>
          </a:p>
          <a:p>
            <a:endParaRPr lang="en-US" dirty="0"/>
          </a:p>
          <a:p>
            <a:r>
              <a:rPr lang="en-US" dirty="0"/>
              <a:t>Cheap</a:t>
            </a:r>
          </a:p>
          <a:p>
            <a:r>
              <a:rPr lang="en-US" dirty="0"/>
              <a:t>-- 20 packets, application packets</a:t>
            </a:r>
          </a:p>
          <a:p>
            <a:r>
              <a:rPr lang="en-US" dirty="0"/>
              <a:t>Accurate</a:t>
            </a:r>
          </a:p>
          <a:p>
            <a:r>
              <a:rPr lang="en-US" dirty="0"/>
              <a:t>-- 0.5Gbps error</a:t>
            </a:r>
          </a:p>
          <a:p>
            <a:r>
              <a:rPr lang="en-US" dirty="0"/>
              <a:t>Work high bw</a:t>
            </a:r>
          </a:p>
          <a:p>
            <a:r>
              <a:rPr lang="en-US" dirty="0"/>
              <a:t>-- 10Gbps</a:t>
            </a:r>
          </a:p>
          <a:p>
            <a:endParaRPr lang="en-US" dirty="0"/>
          </a:p>
          <a:p>
            <a:r>
              <a:rPr lang="en-US" dirty="0"/>
              <a:t>----- Meeting Notes (10/30/14 15:49) -----</a:t>
            </a:r>
          </a:p>
          <a:p>
            <a:r>
              <a:rPr lang="en-US" dirty="0"/>
              <a:t>5 to 6 minues.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12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?</a:t>
            </a:r>
          </a:p>
          <a:p>
            <a:r>
              <a:rPr lang="en-US" baseline="0" dirty="0" smtClean="0"/>
              <a:t>Summary: two basic issues.</a:t>
            </a:r>
          </a:p>
          <a:p>
            <a:r>
              <a:rPr lang="en-US" baseline="0" dirty="0" smtClean="0"/>
              <a:t>At the sender end, in order to generate accurate probe rate, need fine control of packet timing at 100ps.</a:t>
            </a:r>
          </a:p>
          <a:p>
            <a:r>
              <a:rPr lang="en-US" baseline="0" dirty="0" smtClean="0"/>
              <a:t>What can commodity machine do? forwarding.</a:t>
            </a:r>
          </a:p>
          <a:p>
            <a:r>
              <a:rPr lang="en-US" baseline="0" dirty="0" smtClean="0"/>
              <a:t>Incoming rate is accurately controlled with increase rate.</a:t>
            </a:r>
          </a:p>
          <a:p>
            <a:r>
              <a:rPr lang="en-US" baseline="0" dirty="0" smtClean="0"/>
              <a:t>Linux kernel forwarding lost control on timing.</a:t>
            </a:r>
          </a:p>
          <a:p>
            <a:r>
              <a:rPr lang="en-US" baseline="0" dirty="0" smtClean="0"/>
              <a:t>Similarly, </a:t>
            </a:r>
            <a:r>
              <a:rPr lang="en-US" baseline="0" dirty="0" err="1" smtClean="0"/>
              <a:t>intel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dpdk</a:t>
            </a:r>
            <a:r>
              <a:rPr lang="en-US" baseline="0" dirty="0" smtClean="0"/>
              <a:t> does better at lower data rate, but still have no control over high data rate.</a:t>
            </a:r>
          </a:p>
          <a:p>
            <a:r>
              <a:rPr lang="en-US" baseline="0" dirty="0" smtClean="0"/>
              <a:t>Takeaway, with commodity machine, obtaining the level of control to generate accurate probe rate is not possible.</a:t>
            </a:r>
          </a:p>
          <a:p>
            <a:r>
              <a:rPr lang="en-US" baseline="0" dirty="0" smtClean="0"/>
              <a:t>Similarly, the problem of measuring packet timing at the receiver end is also difficult.</a:t>
            </a:r>
          </a:p>
          <a:p>
            <a:r>
              <a:rPr lang="en-US" baseline="0" dirty="0" smtClean="0"/>
              <a:t>----- Meeting Notes (11/6/14 13:57) -----</a:t>
            </a:r>
          </a:p>
          <a:p>
            <a:r>
              <a:rPr lang="en-US" baseline="0" dirty="0" smtClean="0"/>
              <a:t>10Gbps every bit is 100ps.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userspace we generated packet with instantenous rate from 0.1 Gbps, each pair of packet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Experiment is simple, we have one forwarding element.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batching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slow down and clear.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Two lines to emphasize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84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?</a:t>
            </a:r>
          </a:p>
          <a:p>
            <a:r>
              <a:rPr lang="en-US" baseline="0" dirty="0" smtClean="0"/>
              <a:t>Summary: two basic issues.</a:t>
            </a:r>
          </a:p>
          <a:p>
            <a:r>
              <a:rPr lang="en-US" baseline="0" dirty="0" smtClean="0"/>
              <a:t>At the sender end, in order to generate accurate probe rate, need fine control of packet timing at 100ps.</a:t>
            </a:r>
          </a:p>
          <a:p>
            <a:r>
              <a:rPr lang="en-US" baseline="0" dirty="0" smtClean="0"/>
              <a:t>What can commodity machine do? forwarding.</a:t>
            </a:r>
          </a:p>
          <a:p>
            <a:r>
              <a:rPr lang="en-US" baseline="0" dirty="0" smtClean="0"/>
              <a:t>Incoming rate is accurately controlled with increase rate.</a:t>
            </a:r>
          </a:p>
          <a:p>
            <a:r>
              <a:rPr lang="en-US" baseline="0" dirty="0" smtClean="0"/>
              <a:t>Linux kernel forwarding lost control on timing.</a:t>
            </a:r>
          </a:p>
          <a:p>
            <a:r>
              <a:rPr lang="en-US" baseline="0" dirty="0" smtClean="0"/>
              <a:t>Similarly, </a:t>
            </a:r>
            <a:r>
              <a:rPr lang="en-US" baseline="0" dirty="0" err="1" smtClean="0"/>
              <a:t>intel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dpdk</a:t>
            </a:r>
            <a:r>
              <a:rPr lang="en-US" baseline="0" dirty="0" smtClean="0"/>
              <a:t> does better at lower data rate, but still have no control over high data rate.</a:t>
            </a:r>
          </a:p>
          <a:p>
            <a:r>
              <a:rPr lang="en-US" baseline="0" dirty="0" smtClean="0"/>
              <a:t>Takeaway, with commodity machine, obtaining the level of control to generate accurate probe rate is not possible.</a:t>
            </a:r>
          </a:p>
          <a:p>
            <a:r>
              <a:rPr lang="en-US" baseline="0" dirty="0" smtClean="0"/>
              <a:t>Similarly, the problem of measuring packet timing at the receiver end is also difficult.</a:t>
            </a:r>
          </a:p>
          <a:p>
            <a:r>
              <a:rPr lang="en-US" baseline="0" dirty="0" smtClean="0"/>
              <a:t>----- Meeting Notes (11/6/14 13:57) -----</a:t>
            </a:r>
          </a:p>
          <a:p>
            <a:r>
              <a:rPr lang="en-US" baseline="0" dirty="0" smtClean="0"/>
              <a:t>10Gbps every bit is 100ps.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userspace we generated packet with instantenous rate from 0.1 Gbps, each pair of packet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Experiment is simple, we have one forwarding element.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batching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slow down and clear.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Two lines to emphasize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1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(10/20/14 16:35) -----</a:t>
            </a:r>
          </a:p>
          <a:p>
            <a:r>
              <a:rPr lang="en-US" dirty="0"/>
              <a:t>Goal slide:</a:t>
            </a:r>
          </a:p>
          <a:p>
            <a:endParaRPr lang="en-US" dirty="0"/>
          </a:p>
          <a:p>
            <a:r>
              <a:rPr lang="en-US" dirty="0"/>
              <a:t>Two slides.</a:t>
            </a:r>
          </a:p>
          <a:p>
            <a:endParaRPr lang="en-US" dirty="0"/>
          </a:p>
          <a:p>
            <a:r>
              <a:rPr lang="en-US" dirty="0"/>
              <a:t>Cheap</a:t>
            </a:r>
          </a:p>
          <a:p>
            <a:r>
              <a:rPr lang="en-US" dirty="0"/>
              <a:t>-- 20 packets, application packets</a:t>
            </a:r>
          </a:p>
          <a:p>
            <a:r>
              <a:rPr lang="en-US" dirty="0"/>
              <a:t>Accurate</a:t>
            </a:r>
          </a:p>
          <a:p>
            <a:r>
              <a:rPr lang="en-US" dirty="0"/>
              <a:t>-- 0.5Gbps error</a:t>
            </a:r>
          </a:p>
          <a:p>
            <a:r>
              <a:rPr lang="en-US" dirty="0"/>
              <a:t>Work high bw</a:t>
            </a:r>
          </a:p>
          <a:p>
            <a:r>
              <a:rPr lang="en-US" dirty="0"/>
              <a:t>-- 10Gbps</a:t>
            </a:r>
          </a:p>
          <a:p>
            <a:endParaRPr lang="en-US" dirty="0"/>
          </a:p>
          <a:p>
            <a:r>
              <a:rPr lang="en-US" dirty="0"/>
              <a:t>----- Meeting Notes (10/30/14 15:49) -----</a:t>
            </a:r>
          </a:p>
          <a:p>
            <a:r>
              <a:rPr lang="en-US" dirty="0"/>
              <a:t>5 to 6 minues.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----- Meeting Notes (11/6/14 13:57) -----</a:t>
            </a:r>
          </a:p>
          <a:p>
            <a:r>
              <a:rPr lang="en-US" dirty="0"/>
              <a:t>Missing transition</a:t>
            </a:r>
          </a:p>
          <a:p>
            <a:endParaRPr lang="en-US" dirty="0"/>
          </a:p>
          <a:p>
            <a:r>
              <a:rPr lang="en-US" dirty="0"/>
              <a:t>A slide with red font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36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(10/20/14 16:35) -----</a:t>
            </a:r>
          </a:p>
          <a:p>
            <a:r>
              <a:rPr lang="en-US" dirty="0"/>
              <a:t>Goal slide:</a:t>
            </a:r>
          </a:p>
          <a:p>
            <a:endParaRPr lang="en-US" dirty="0"/>
          </a:p>
          <a:p>
            <a:r>
              <a:rPr lang="en-US" dirty="0"/>
              <a:t>Two slides.</a:t>
            </a:r>
          </a:p>
          <a:p>
            <a:endParaRPr lang="en-US" dirty="0"/>
          </a:p>
          <a:p>
            <a:r>
              <a:rPr lang="en-US" dirty="0"/>
              <a:t>Cheap</a:t>
            </a:r>
          </a:p>
          <a:p>
            <a:r>
              <a:rPr lang="en-US" dirty="0"/>
              <a:t>-- 20 packets, application packets</a:t>
            </a:r>
          </a:p>
          <a:p>
            <a:r>
              <a:rPr lang="en-US" dirty="0"/>
              <a:t>Accurate</a:t>
            </a:r>
          </a:p>
          <a:p>
            <a:r>
              <a:rPr lang="en-US" dirty="0"/>
              <a:t>-- 0.5Gbps error</a:t>
            </a:r>
          </a:p>
          <a:p>
            <a:r>
              <a:rPr lang="en-US" dirty="0"/>
              <a:t>Work high bw</a:t>
            </a:r>
          </a:p>
          <a:p>
            <a:r>
              <a:rPr lang="en-US" dirty="0"/>
              <a:t>-- 10Gbps</a:t>
            </a:r>
          </a:p>
          <a:p>
            <a:endParaRPr lang="en-US" dirty="0"/>
          </a:p>
          <a:p>
            <a:r>
              <a:rPr lang="en-US" dirty="0"/>
              <a:t>----- Meeting Notes (10/30/14 15:49) -----</a:t>
            </a:r>
          </a:p>
          <a:p>
            <a:r>
              <a:rPr lang="en-US" dirty="0"/>
              <a:t>5 to 6 minues.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----- Meeting Notes (11/6/14 13:57) -----</a:t>
            </a:r>
          </a:p>
          <a:p>
            <a:r>
              <a:rPr lang="en-US" dirty="0"/>
              <a:t>Missing transition</a:t>
            </a:r>
          </a:p>
          <a:p>
            <a:endParaRPr lang="en-US" dirty="0"/>
          </a:p>
          <a:p>
            <a:r>
              <a:rPr lang="en-US" dirty="0"/>
              <a:t>A slide with red font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33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(10/17/14 17:10) -----</a:t>
            </a:r>
          </a:p>
          <a:p>
            <a:r>
              <a:rPr lang="en-US"/>
              <a:t>Modulating packet at PHY layer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----- Meeting Notes (10/20/14 16:35) -----</a:t>
            </a:r>
          </a:p>
          <a:p>
            <a:r>
              <a:rPr lang="en-US"/>
              <a:t>always sending bits</a:t>
            </a:r>
          </a:p>
          <a:p>
            <a:endParaRPr lang="en-US"/>
          </a:p>
          <a:p>
            <a:r>
              <a:rPr lang="en-US"/>
              <a:t>fill with idle.</a:t>
            </a:r>
          </a:p>
          <a:p>
            <a:endParaRPr lang="en-US"/>
          </a:p>
          <a:p>
            <a:r>
              <a:rPr lang="en-US"/>
              <a:t>key is access / control idle in phy layer</a:t>
            </a:r>
          </a:p>
          <a:p>
            <a:endParaRPr lang="en-US"/>
          </a:p>
          <a:p>
            <a:r>
              <a:rPr lang="en-US"/>
              <a:t>given this, we can precisely generate packet train, and measure packet train.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----- Meeting Notes (10/21/14 21:24) -----</a:t>
            </a:r>
          </a:p>
          <a:p>
            <a:r>
              <a:rPr lang="en-US"/>
              <a:t>Need to mention that it is sufficient to measure with packet gap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04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(10/17/14 17:10) -----</a:t>
            </a:r>
          </a:p>
          <a:p>
            <a:r>
              <a:rPr lang="en-US"/>
              <a:t>Modulating packet at PHY layer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----- Meeting Notes (10/20/14 16:35) -----</a:t>
            </a:r>
          </a:p>
          <a:p>
            <a:r>
              <a:rPr lang="en-US"/>
              <a:t>always sending bits</a:t>
            </a:r>
          </a:p>
          <a:p>
            <a:endParaRPr lang="en-US"/>
          </a:p>
          <a:p>
            <a:r>
              <a:rPr lang="en-US"/>
              <a:t>fill with idle.</a:t>
            </a:r>
          </a:p>
          <a:p>
            <a:endParaRPr lang="en-US"/>
          </a:p>
          <a:p>
            <a:r>
              <a:rPr lang="en-US"/>
              <a:t>key is access / control idle in phy layer</a:t>
            </a:r>
          </a:p>
          <a:p>
            <a:endParaRPr lang="en-US"/>
          </a:p>
          <a:p>
            <a:r>
              <a:rPr lang="en-US"/>
              <a:t>given this, we can precisely generate packet train, and measure packet train.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----- Meeting Notes (10/21/14 21:24) -----</a:t>
            </a:r>
          </a:p>
          <a:p>
            <a:r>
              <a:rPr lang="en-US"/>
              <a:t>Need to mention that it is sufficient to measure with packet gap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63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 exact amount.</a:t>
            </a:r>
            <a:r>
              <a:rPr lang="en-US" baseline="0" dirty="0" smtClean="0"/>
              <a:t> That is what makes us accurate.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 exact amount.</a:t>
            </a:r>
            <a:r>
              <a:rPr lang="en-US" baseline="0" dirty="0" smtClean="0"/>
              <a:t> That is what makes us accurate.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99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19041-1A58-5848-983A-F7DEF26E51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22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sender and receiver both share certain information. Number of packet in a train.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09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Minprobe</a:t>
            </a:r>
            <a:r>
              <a:rPr lang="en-US" baseline="0" dirty="0" smtClean="0"/>
              <a:t> also reduces the number of probe packet we need in a packet train. The intuition is that because we have a more accurate instrumentation to the network, you need less probe to obtain a similar level of accuracy.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94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further lower the overhead, we designed </a:t>
            </a:r>
            <a:r>
              <a:rPr lang="en-US" baseline="0" dirty="0" err="1" smtClean="0"/>
              <a:t>minprobe</a:t>
            </a:r>
            <a:r>
              <a:rPr lang="en-US" baseline="0" dirty="0" smtClean="0"/>
              <a:t> to be a </a:t>
            </a:r>
            <a:r>
              <a:rPr lang="en-US" baseline="0" dirty="0" err="1" smtClean="0"/>
              <a:t>middlebox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Based on the sonic platform in NSDI 2013</a:t>
            </a:r>
          </a:p>
          <a:p>
            <a:r>
              <a:rPr lang="en-US" baseline="0" dirty="0" smtClean="0"/>
              <a:t>It is very similar to a software switch, the </a:t>
            </a:r>
            <a:r>
              <a:rPr lang="en-US" baseline="0" dirty="0" err="1" smtClean="0"/>
              <a:t>datapath</a:t>
            </a:r>
            <a:r>
              <a:rPr lang="en-US" baseline="0" dirty="0" smtClean="0"/>
              <a:t> is in kernel and hardware.</a:t>
            </a:r>
          </a:p>
          <a:p>
            <a:r>
              <a:rPr lang="en-US" baseline="0" dirty="0" smtClean="0"/>
              <a:t>The key component in the </a:t>
            </a:r>
            <a:r>
              <a:rPr lang="en-US" baseline="0" dirty="0" err="1" smtClean="0"/>
              <a:t>datapath</a:t>
            </a:r>
            <a:r>
              <a:rPr lang="en-US" baseline="0" dirty="0" smtClean="0"/>
              <a:t> is the module to modify the </a:t>
            </a:r>
            <a:r>
              <a:rPr lang="en-US" baseline="0" dirty="0" err="1" smtClean="0"/>
              <a:t>interpacket</a:t>
            </a:r>
            <a:r>
              <a:rPr lang="en-US" baseline="0" dirty="0" smtClean="0"/>
              <a:t> gap and measure the received </a:t>
            </a:r>
            <a:r>
              <a:rPr lang="en-US" baseline="0" dirty="0" err="1" smtClean="0"/>
              <a:t>interpacket</a:t>
            </a:r>
            <a:r>
              <a:rPr lang="en-US" baseline="0" dirty="0" smtClean="0"/>
              <a:t> gap.</a:t>
            </a:r>
          </a:p>
          <a:p>
            <a:r>
              <a:rPr lang="en-US" baseline="0" dirty="0" smtClean="0"/>
              <a:t>The estimator communicates with the kernel </a:t>
            </a:r>
            <a:r>
              <a:rPr lang="en-US" baseline="0" dirty="0" err="1" smtClean="0"/>
              <a:t>datapath</a:t>
            </a:r>
            <a:r>
              <a:rPr lang="en-US" baseline="0" dirty="0" smtClean="0"/>
              <a:t> through a daemon and executes the estimation algorithm.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287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</a:t>
            </a:r>
            <a:r>
              <a:rPr lang="en-US" baseline="0" dirty="0" smtClean="0"/>
              <a:t> me give you an example on how do we module the </a:t>
            </a:r>
            <a:r>
              <a:rPr lang="en-US" baseline="0" dirty="0" err="1" smtClean="0"/>
              <a:t>interpacket</a:t>
            </a:r>
            <a:r>
              <a:rPr lang="en-US" baseline="0" dirty="0" smtClean="0"/>
              <a:t> gap.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we have two flows that go through the </a:t>
            </a:r>
            <a:r>
              <a:rPr lang="en-US" baseline="0" dirty="0" err="1" smtClean="0"/>
              <a:t>middelbox</a:t>
            </a:r>
            <a:r>
              <a:rPr lang="en-US" baseline="0" dirty="0" smtClean="0"/>
              <a:t> and we are trying to modulate one of the flow.</a:t>
            </a:r>
          </a:p>
          <a:p>
            <a:r>
              <a:rPr lang="en-US" baseline="0" dirty="0" smtClean="0"/>
              <a:t>The graph shows the </a:t>
            </a:r>
            <a:r>
              <a:rPr lang="en-US" baseline="0" dirty="0" err="1" smtClean="0"/>
              <a:t>interpacket</a:t>
            </a:r>
            <a:r>
              <a:rPr lang="en-US" baseline="0" dirty="0" smtClean="0"/>
              <a:t> gap distribution of both flows.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modulated the red flow to generate a probe train of 8Gbps by modulating each </a:t>
            </a:r>
            <a:r>
              <a:rPr lang="en-US" baseline="0" dirty="0" err="1" smtClean="0"/>
              <a:t>interpacket</a:t>
            </a:r>
            <a:r>
              <a:rPr lang="en-US" baseline="0" dirty="0" smtClean="0"/>
              <a:t> gap to 200 idle characters, for a packet size of 792 bytes.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  <a:p>
            <a:r>
              <a:rPr lang="en-US" dirty="0"/>
              <a:t>----- Meeting Notes (11/6/14 14:04) -----</a:t>
            </a:r>
          </a:p>
          <a:p>
            <a:r>
              <a:rPr lang="en-US" dirty="0"/>
              <a:t>Probability distribution</a:t>
            </a:r>
          </a:p>
          <a:p>
            <a:r>
              <a:rPr lang="en-US" dirty="0"/>
              <a:t>x-axis</a:t>
            </a:r>
          </a:p>
          <a:p>
            <a:r>
              <a:rPr lang="en-US" dirty="0"/>
              <a:t>two flow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07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115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072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401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(11/6/14 14:13) -----</a:t>
            </a:r>
          </a:p>
          <a:p>
            <a:r>
              <a:rPr lang="en-US" dirty="0"/>
              <a:t>Show blue</a:t>
            </a:r>
          </a:p>
          <a:p>
            <a:endParaRPr lang="en-US" dirty="0"/>
          </a:p>
          <a:p>
            <a:r>
              <a:rPr lang="en-US" dirty="0"/>
              <a:t>Show orange,</a:t>
            </a:r>
          </a:p>
          <a:p>
            <a:endParaRPr lang="en-US" dirty="0"/>
          </a:p>
          <a:p>
            <a:r>
              <a:rPr lang="en-US" dirty="0"/>
              <a:t>Show little green</a:t>
            </a:r>
          </a:p>
          <a:p>
            <a:endParaRPr lang="en-US" dirty="0"/>
          </a:p>
          <a:p>
            <a:r>
              <a:rPr lang="en-US" dirty="0"/>
              <a:t>Show all green.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684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(11/6/14 14:13) -----</a:t>
            </a:r>
          </a:p>
          <a:p>
            <a:r>
              <a:rPr lang="en-US" dirty="0"/>
              <a:t>Show blue</a:t>
            </a:r>
          </a:p>
          <a:p>
            <a:endParaRPr lang="en-US" dirty="0"/>
          </a:p>
          <a:p>
            <a:r>
              <a:rPr lang="en-US" dirty="0"/>
              <a:t>Show orange,</a:t>
            </a:r>
          </a:p>
          <a:p>
            <a:endParaRPr lang="en-US" dirty="0"/>
          </a:p>
          <a:p>
            <a:r>
              <a:rPr lang="en-US" dirty="0"/>
              <a:t>Show little green</a:t>
            </a:r>
          </a:p>
          <a:p>
            <a:endParaRPr lang="en-US" dirty="0"/>
          </a:p>
          <a:p>
            <a:r>
              <a:rPr lang="en-US" dirty="0"/>
              <a:t>Show all green.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065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(11/6/14 14:13) -----</a:t>
            </a:r>
          </a:p>
          <a:p>
            <a:r>
              <a:rPr lang="en-US" dirty="0"/>
              <a:t>Show blue</a:t>
            </a:r>
          </a:p>
          <a:p>
            <a:endParaRPr lang="en-US" dirty="0"/>
          </a:p>
          <a:p>
            <a:r>
              <a:rPr lang="en-US" dirty="0"/>
              <a:t>Show orange,</a:t>
            </a:r>
          </a:p>
          <a:p>
            <a:endParaRPr lang="en-US" dirty="0"/>
          </a:p>
          <a:p>
            <a:r>
              <a:rPr lang="en-US" dirty="0"/>
              <a:t>Show little green</a:t>
            </a:r>
          </a:p>
          <a:p>
            <a:endParaRPr lang="en-US" dirty="0"/>
          </a:p>
          <a:p>
            <a:r>
              <a:rPr lang="en-US" dirty="0"/>
              <a:t>Show all green.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09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1’20”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68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(11/6/14 14:13) -----</a:t>
            </a:r>
          </a:p>
          <a:p>
            <a:r>
              <a:rPr lang="en-US" dirty="0"/>
              <a:t>Show blue</a:t>
            </a:r>
          </a:p>
          <a:p>
            <a:endParaRPr lang="en-US" dirty="0"/>
          </a:p>
          <a:p>
            <a:r>
              <a:rPr lang="en-US" dirty="0"/>
              <a:t>Show orange,</a:t>
            </a:r>
          </a:p>
          <a:p>
            <a:endParaRPr lang="en-US" dirty="0"/>
          </a:p>
          <a:p>
            <a:r>
              <a:rPr lang="en-US" dirty="0"/>
              <a:t>Show little green</a:t>
            </a:r>
          </a:p>
          <a:p>
            <a:endParaRPr lang="en-US" dirty="0"/>
          </a:p>
          <a:p>
            <a:r>
              <a:rPr lang="en-US" dirty="0"/>
              <a:t>Show all green.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140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(11/6/14 14:13) -----</a:t>
            </a:r>
          </a:p>
          <a:p>
            <a:r>
              <a:rPr lang="en-US" dirty="0"/>
              <a:t>Show blue</a:t>
            </a:r>
          </a:p>
          <a:p>
            <a:endParaRPr lang="en-US" dirty="0"/>
          </a:p>
          <a:p>
            <a:r>
              <a:rPr lang="en-US" dirty="0"/>
              <a:t>Show orange,</a:t>
            </a:r>
          </a:p>
          <a:p>
            <a:endParaRPr lang="en-US" dirty="0"/>
          </a:p>
          <a:p>
            <a:r>
              <a:rPr lang="en-US" dirty="0"/>
              <a:t>Show little green</a:t>
            </a:r>
          </a:p>
          <a:p>
            <a:endParaRPr lang="en-US" dirty="0"/>
          </a:p>
          <a:p>
            <a:r>
              <a:rPr lang="en-US" dirty="0"/>
              <a:t>Show all green.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377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(11/6/14 14:13) -----</a:t>
            </a:r>
          </a:p>
          <a:p>
            <a:r>
              <a:rPr lang="en-US" dirty="0"/>
              <a:t>Show blue</a:t>
            </a:r>
          </a:p>
          <a:p>
            <a:endParaRPr lang="en-US" dirty="0"/>
          </a:p>
          <a:p>
            <a:r>
              <a:rPr lang="en-US" dirty="0"/>
              <a:t>Show orange,</a:t>
            </a:r>
          </a:p>
          <a:p>
            <a:endParaRPr lang="en-US" dirty="0"/>
          </a:p>
          <a:p>
            <a:r>
              <a:rPr lang="en-US" dirty="0"/>
              <a:t>Show little green</a:t>
            </a:r>
          </a:p>
          <a:p>
            <a:endParaRPr lang="en-US" dirty="0"/>
          </a:p>
          <a:p>
            <a:r>
              <a:rPr lang="en-US" dirty="0"/>
              <a:t>Show all green.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553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(11/6/14 14:13) -----</a:t>
            </a:r>
          </a:p>
          <a:p>
            <a:r>
              <a:rPr lang="en-US" dirty="0"/>
              <a:t>Show blue</a:t>
            </a:r>
          </a:p>
          <a:p>
            <a:endParaRPr lang="en-US" dirty="0"/>
          </a:p>
          <a:p>
            <a:r>
              <a:rPr lang="en-US" dirty="0"/>
              <a:t>Show orange,</a:t>
            </a:r>
          </a:p>
          <a:p>
            <a:endParaRPr lang="en-US" dirty="0"/>
          </a:p>
          <a:p>
            <a:r>
              <a:rPr lang="en-US" dirty="0"/>
              <a:t>Show little green</a:t>
            </a:r>
          </a:p>
          <a:p>
            <a:endParaRPr lang="en-US" dirty="0"/>
          </a:p>
          <a:p>
            <a:r>
              <a:rPr lang="en-US" dirty="0"/>
              <a:t>Show all green.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491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(1/24/14 10:03) -----</a:t>
            </a:r>
          </a:p>
          <a:p>
            <a:r>
              <a:rPr lang="en-US"/>
              <a:t>Robustness: Forward error correction</a:t>
            </a:r>
          </a:p>
          <a:p>
            <a:endParaRPr lang="en-US"/>
          </a:p>
          <a:p>
            <a:r>
              <a:rPr lang="en-US"/>
              <a:t>----- Meeting Notes (10/20/14 16:35) -----</a:t>
            </a:r>
          </a:p>
          <a:p>
            <a:r>
              <a:rPr lang="en-US"/>
              <a:t>Map </a:t>
            </a:r>
          </a:p>
          <a:p>
            <a:endParaRPr lang="en-US"/>
          </a:p>
          <a:p>
            <a:r>
              <a:rPr lang="en-US"/>
              <a:t>Show one at a time.</a:t>
            </a:r>
          </a:p>
          <a:p>
            <a:r>
              <a:rPr lang="en-US"/>
              <a:t>----- Meeting Notes (11/6/14 14:13) -----</a:t>
            </a:r>
          </a:p>
          <a:p>
            <a:r>
              <a:rPr lang="en-US"/>
              <a:t>Make this bigger.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079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(1/24/14 10:03) -----</a:t>
            </a:r>
          </a:p>
          <a:p>
            <a:r>
              <a:rPr lang="en-US"/>
              <a:t>Robustness: Forward error correction</a:t>
            </a:r>
          </a:p>
          <a:p>
            <a:endParaRPr lang="en-US"/>
          </a:p>
          <a:p>
            <a:r>
              <a:rPr lang="en-US"/>
              <a:t>----- Meeting Notes (10/20/14 16:35) -----</a:t>
            </a:r>
          </a:p>
          <a:p>
            <a:r>
              <a:rPr lang="en-US"/>
              <a:t>Map </a:t>
            </a:r>
          </a:p>
          <a:p>
            <a:endParaRPr lang="en-US"/>
          </a:p>
          <a:p>
            <a:r>
              <a:rPr lang="en-US"/>
              <a:t>Show one at a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307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793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(1/24/14 10:03) -----</a:t>
            </a:r>
          </a:p>
          <a:p>
            <a:r>
              <a:rPr lang="en-US"/>
              <a:t>Robustness: Forward error correction</a:t>
            </a:r>
          </a:p>
          <a:p>
            <a:endParaRPr lang="en-US"/>
          </a:p>
          <a:p>
            <a:r>
              <a:rPr lang="en-US"/>
              <a:t>----- Meeting Notes (10/20/14 16:35) -----</a:t>
            </a:r>
          </a:p>
          <a:p>
            <a:r>
              <a:rPr lang="en-US"/>
              <a:t>Map </a:t>
            </a:r>
          </a:p>
          <a:p>
            <a:endParaRPr lang="en-US"/>
          </a:p>
          <a:p>
            <a:r>
              <a:rPr lang="en-US"/>
              <a:t>Show one at a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108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(10/20/14 16:35) -----</a:t>
            </a:r>
          </a:p>
          <a:p>
            <a:r>
              <a:rPr lang="en-US" dirty="0"/>
              <a:t>Goal slide:</a:t>
            </a:r>
          </a:p>
          <a:p>
            <a:endParaRPr lang="en-US" dirty="0"/>
          </a:p>
          <a:p>
            <a:r>
              <a:rPr lang="en-US" dirty="0"/>
              <a:t>Two slides.</a:t>
            </a:r>
          </a:p>
          <a:p>
            <a:endParaRPr lang="en-US" dirty="0"/>
          </a:p>
          <a:p>
            <a:r>
              <a:rPr lang="en-US" dirty="0"/>
              <a:t>Cheap</a:t>
            </a:r>
          </a:p>
          <a:p>
            <a:r>
              <a:rPr lang="en-US" dirty="0"/>
              <a:t>-- 20 packets, application packets</a:t>
            </a:r>
          </a:p>
          <a:p>
            <a:r>
              <a:rPr lang="en-US" dirty="0"/>
              <a:t>Accurate</a:t>
            </a:r>
          </a:p>
          <a:p>
            <a:r>
              <a:rPr lang="en-US" dirty="0"/>
              <a:t>-- 0.5Gbps error</a:t>
            </a:r>
          </a:p>
          <a:p>
            <a:r>
              <a:rPr lang="en-US" dirty="0"/>
              <a:t>Work high bw</a:t>
            </a:r>
          </a:p>
          <a:p>
            <a:r>
              <a:rPr lang="en-US" dirty="0"/>
              <a:t>-- 10Gbps</a:t>
            </a:r>
          </a:p>
          <a:p>
            <a:endParaRPr lang="en-US" dirty="0"/>
          </a:p>
          <a:p>
            <a:r>
              <a:rPr lang="en-US" dirty="0"/>
              <a:t>----- Meeting Notes (10/30/14 15:49) -----</a:t>
            </a:r>
          </a:p>
          <a:p>
            <a:r>
              <a:rPr lang="en-US" dirty="0"/>
              <a:t>5 to 6 minues.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66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</a:t>
            </a:r>
            <a:r>
              <a:rPr lang="en-US" baseline="0" dirty="0" smtClean="0"/>
              <a:t> going to use active probe because we assume autonomous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2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 example</a:t>
            </a:r>
          </a:p>
          <a:p>
            <a:r>
              <a:rPr lang="en-US" dirty="0" smtClean="0"/>
              <a:t>Narrow</a:t>
            </a:r>
            <a:r>
              <a:rPr lang="en-US" baseline="0" dirty="0" smtClean="0"/>
              <a:t> link is 2 </a:t>
            </a:r>
            <a:r>
              <a:rPr lang="en-US" baseline="0" dirty="0" err="1" smtClean="0"/>
              <a:t>Gbps</a:t>
            </a:r>
            <a:endParaRPr lang="en-US" baseline="0" dirty="0" smtClean="0"/>
          </a:p>
          <a:p>
            <a:r>
              <a:rPr lang="en-US" baseline="0" dirty="0" smtClean="0"/>
              <a:t>Tight link 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11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73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Can also put the actual figure up.</a:t>
            </a:r>
          </a:p>
          <a:p>
            <a:r>
              <a:rPr lang="en-US" baseline="0" dirty="0" smtClean="0"/>
              <a:t>----- Meeting Notes (11/6/14 13:26) -----</a:t>
            </a:r>
          </a:p>
          <a:p>
            <a:r>
              <a:rPr lang="en-US" baseline="0" dirty="0" smtClean="0"/>
              <a:t>Circle the knee,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4 figures.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88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41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r>
              <a:rPr lang="en-US" baseline="0" dirty="0" smtClean="0"/>
              <a:t> comes after problem.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Cheap, accurate.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6A07-BADA-4063-9EF1-0CD1D2A1223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89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6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11/25/13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 Suh Lee – A exam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ysClr val="windowText" lastClr="000000"/>
                </a:solidFill>
              </a:defRPr>
            </a:lvl1pPr>
          </a:lstStyle>
          <a:p>
            <a:fld id="{A39C9447-7781-422B-80AA-8BF5919C3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47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11/25/13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 Suh Lee – A exam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98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11/25/13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 Suh Lee – A exam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09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11/25/13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 Suh Lee – A exam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3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11/25/13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 Suh Lee – A exam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964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11/25/13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 Suh Lee – A exam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69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11/25/13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 Suh Lee – A exam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83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11/25/13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 Suh Lee – A exam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5" y="852714"/>
            <a:ext cx="8799285" cy="52734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516911" y="0"/>
            <a:ext cx="2667000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  <a:solidFill>
            <a:srgbClr val="B41B1D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4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11/25/13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 Suh Lee – A exam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11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11/25/13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 Suh Lee – A exam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89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11/25/13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Ki Suh Lee – A exam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1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04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04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2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8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1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9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429" y="816430"/>
            <a:ext cx="8817428" cy="5309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26B9A-0B58-3440-8916-C6A5286BE8E6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  <a:prstGeom prst="rect">
            <a:avLst/>
          </a:prstGeom>
          <a:solidFill>
            <a:srgbClr val="B41B1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1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13" cstate="print"/>
          <a:srcRect l="3152" r="18588" b="6676"/>
          <a:stretch>
            <a:fillRect/>
          </a:stretch>
        </p:blipFill>
        <p:spPr bwMode="auto">
          <a:xfrm>
            <a:off x="0" y="-42863"/>
            <a:ext cx="9144000" cy="1431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11/25/13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Ki Suh Lee – A exam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tx1"/>
                </a:solidFill>
              </a:defRPr>
            </a:lvl1pPr>
          </a:lstStyle>
          <a:p>
            <a:pPr defTabSz="914400"/>
            <a:fld id="{A39C9447-7781-422B-80AA-8BF5919C3CC5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2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emf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emf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emf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9.emf"/><Relationship Id="rId3" Type="http://schemas.openxmlformats.org/officeDocument/2006/relationships/image" Target="../media/image17.png"/><Relationship Id="rId7" Type="http://schemas.openxmlformats.org/officeDocument/2006/relationships/image" Target="../media/image23.emf"/><Relationship Id="rId12" Type="http://schemas.openxmlformats.org/officeDocument/2006/relationships/image" Target="../media/image2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18.png"/><Relationship Id="rId10" Type="http://schemas.openxmlformats.org/officeDocument/2006/relationships/image" Target="../media/image26.emf"/><Relationship Id="rId4" Type="http://schemas.openxmlformats.org/officeDocument/2006/relationships/image" Target="../media/image19.png"/><Relationship Id="rId9" Type="http://schemas.openxmlformats.org/officeDocument/2006/relationships/image" Target="../media/image2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emf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emf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emf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18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emf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2538"/>
            <a:ext cx="7772400" cy="17557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Center Traffic and Measurements: </a:t>
            </a:r>
            <a:br>
              <a:rPr lang="en-US" dirty="0" smtClean="0"/>
            </a:br>
            <a:r>
              <a:rPr lang="en-US" dirty="0" smtClean="0"/>
              <a:t>Available Bandwidth Estimation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08312"/>
            <a:ext cx="7909560" cy="230162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Hakim </a:t>
            </a:r>
            <a:r>
              <a:rPr lang="en-US" sz="4000" dirty="0" err="1" smtClean="0"/>
              <a:t>Weatherspoon</a:t>
            </a:r>
            <a:endParaRPr lang="en-US" sz="4000" dirty="0" smtClean="0"/>
          </a:p>
          <a:p>
            <a:r>
              <a:rPr lang="en-US" sz="2800" dirty="0" smtClean="0"/>
              <a:t>Assistant Professor, </a:t>
            </a:r>
            <a:r>
              <a:rPr lang="en-US" sz="2800" dirty="0" err="1" smtClean="0"/>
              <a:t>Dept</a:t>
            </a:r>
            <a:r>
              <a:rPr lang="en-US" sz="2800" dirty="0" smtClean="0"/>
              <a:t> of Computer Science</a:t>
            </a:r>
          </a:p>
          <a:p>
            <a:r>
              <a:rPr lang="en-US" sz="2800" dirty="0" smtClean="0"/>
              <a:t>CS 5413: High Performance Systems and Networking</a:t>
            </a:r>
          </a:p>
          <a:p>
            <a:r>
              <a:rPr lang="en-US" sz="2800" dirty="0" smtClean="0"/>
              <a:t>November 14, 2014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751064"/>
            <a:ext cx="85572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Slides from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ACM SIGCOMM conference on Internet measurement (IMC),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2014, 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presentation of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MinProbe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: Accurate, Minimum Overhead, Available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Bandwidth </a:t>
            </a:r>
            <a:endParaRPr lang="en-US" sz="200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smtClean="0">
                <a:solidFill>
                  <a:schemeClr val="bg1">
                    <a:lumMod val="50000"/>
                  </a:schemeClr>
                </a:solidFill>
              </a:rPr>
              <a:t>Estimation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in High Speed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Wired 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</a:rPr>
              <a:t>Networks”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9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Limitations of Available Bandwidth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Intrusive/Expensive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100s of probe packets per packet train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Inaccurate</a:t>
            </a:r>
          </a:p>
          <a:p>
            <a:pPr lvl="1"/>
            <a:r>
              <a:rPr lang="en-US" dirty="0" smtClean="0"/>
              <a:t>Especially in high speed network</a:t>
            </a:r>
          </a:p>
          <a:p>
            <a:endParaRPr lang="en-US" dirty="0" smtClean="0"/>
          </a:p>
          <a:p>
            <a:r>
              <a:rPr lang="en-US" dirty="0" smtClean="0"/>
              <a:t>Does not work well for </a:t>
            </a:r>
            <a:r>
              <a:rPr lang="en-US" dirty="0" err="1" smtClean="0"/>
              <a:t>bursty</a:t>
            </a:r>
            <a:r>
              <a:rPr lang="en-US" dirty="0" smtClean="0"/>
              <a:t> traffic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9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Available Bandwidth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Cheap</a:t>
            </a:r>
          </a:p>
          <a:p>
            <a:pPr lvl="1"/>
            <a:r>
              <a:rPr lang="en-US" dirty="0" smtClean="0"/>
              <a:t>Use as little probe packets as possible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Accurate</a:t>
            </a:r>
          </a:p>
          <a:p>
            <a:pPr lvl="1"/>
            <a:r>
              <a:rPr lang="en-US" dirty="0" smtClean="0"/>
              <a:t>How close is the estimation to the actual value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Works for all traffic patterns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0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0504D"/>
                </a:solidFill>
              </a:rPr>
              <a:t>MinProbe: </a:t>
            </a:r>
            <a:r>
              <a:rPr lang="en-US" dirty="0" smtClean="0"/>
              <a:t>Bandwidth Estimation in 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20" name="AutoShape 4" descr="data:image/jpeg;base64,/9j/4AAQSkZJRgABAQAAAQABAAD/2wCEAAkGBhQSERUUExQWFBUWGBgXFxgUFxQXFBgYFxcXFBQVGBcXHCYeFxokGRYVHy8gIycpLCwsFR4xNTAqNSYrLCkBCQoKDgwOGg8PGiwkHCQsLCkpLCksLCwpLC0pKSwpLCksLCksKSwpKSwsLCwsLCksKSwsLCwpKSkpLCksLCksLP/AABEIAOUA3AMBIgACEQEDEQH/xAAcAAACAgMBAQAAAAAAAAAAAAAFBgMEAQIHAAj/xABHEAABAwIEAwYCCAIGCAcAAAABAAIRAwQFEiExBkFREyJhcYGRobEHFDJCUsHR8HKSI1NigrLhFRdzk6Kz0vEWJDM0Q2PC/8QAGQEAAwEBAQAAAAAAAAAAAAAAAQIDAAQF/8QAKBEAAgIBBAICAQQDAAAAAAAAAAECESEDEjFBIlEEE3EygZGxFEJh/9oADAMBAAIRAxEAPwDswqqJ9ZULa8zMaeoC8aq5NxWja4qINeojVehl2UgyAF61BLpiP3YQe5YmQGA69NU6jEUrsVGs1UQjIGBWGKJgUwWMSsKnY9VMykZUWZi4KiirPV3DcKfWgiACYkkIvccPUqcOe/uwNOYM6gjf0GyS0h1FsSLppQDEmLqNfD8PfJfVdQ5AmA31Dt0vYlwRTq6Wl5bV3fhdUax3oJMpoyTBKEl0cuqDVOPDbNku4zg1W2rGlXYWPHIwdORBB1CaeGWaBPPgWKyPOF0tk44W3ZK2Ft2TVh5UEVYw27tFZFRUKL1KaqunRJosOqqpXqLD6yrVqqzkYHX70Bu0WvaiD3LlMZA2qqVQaq7XcqD3aoDIPcF8SdtSDTuNEzdsvnfhPit1B4BJDea7VhWLirTDgZ0RnGmKnYaqVlQuXrzqyrVqqQYoXTkMrlEbgofXCIoNrtQ+s1Eq6oVU6FZA1ikyrLQskImI8isUKca776CCR45dfkqlzXy6AZnO0AG/n+/yUV4yqKcGsyjpoxpy/wAzhz9Ekn0VhHsLVMRd9kVXAjm5pjTbkI+CDuxJ5LhVqOkcgJ9ZQ2pcVKNOXPLs2ggtdPm4KnRENJdM8/tR5aHZTjDkvKVJDGaWZvaU6oLubKzSfLWY8EOuRRc6K1uGO/FSJA8xrHwQc3epyy0HlmJb6Hl5FWKd0Yh3eb0I1H78ENrRSNNDM6rTrU20apNw1ohjy1v1ikN+64RnaObSPI7Tvh2Gmk4NlpG4LeYOxQHDrjsXZo7Vh1gyXN9gTz5bJss79lZrHAy4ddSWnx8Dv5pskJxV2MmHjZMVm9LtidkatqiZEw9Sqrd1ZD6VZbPqpxCw+sqtauon1lUrVljEN5WQu4eprqsqFaog2FFavUVN7tVPVcqzigY400p/+j3iYsPZOPl5LnsKzY3hpvDhyK6JK0STo+iBcSJCjfUS3wtxE2vTGuqPkrmaorZFUKp1lZquVOo5FAKddqoVG6q/WVOonFNGMWXBbNKyGSVjA+5eA+G6vIAmCY0JgAeZ1PsUOr4FWeZdJnx/JOHDeCdpWrVH7NdkHsCfmB6I/Ww9nJsJU+0dW2sM5hS4bDTqJ9YUF7Zfhny/Tony/tgNkuXdjrMIW0OtNNCmKEbeoKmoVOUT4c/8witeyB336/qhd3QynUIchpxJKD8p7uvhzHom3h8h5bm7vQgCDOjgeYOu+vjyKRP9I5diD5ifmmPhziJzXwQC07xJHqDt5jZLKL5BcXg6FbGDCL0HIIKocQ9urXAEfIj3BRKhU0TI5qClOqtnVlQ7VamuiYtVKio3NfRZdWVK5rIoDK9zWVF9dZr1FUcUj5CiVzpULlsCtSmRmcmoU8+wUFajlKcGUGU26AJWxA98rpIhLhTETSrjXR2i65SuZaCuHWlSHA9DK6hg+NsNMTUYDHN7R81LUXY8Q9UeoHFQDEGHZ7D/AH2fqtu1B2IPk5v6qeRiOqFVqBELezqVZ7NhfG+SHH2Cp3lu+m7K9rmO6OBB12MFMLRA0LcGIPQrzCsuRMPeB2zRb5h99z3fGB8AFio1UcHvyy0aRlIa5zSCYIM5t/IhT2+LNqaCJHKf3KEVR1J2rBWJMIQK5hH8Svc+gygjcnlrHJL94yh9+4aSfED06otWUjKuShVpAoffWwc0zyRalaMP2DIVSuzcKD8WWpSVCXWpQ46fJW8PtKph7GmOR2Pp19ls6n/Sw7aRP5o62t90aFrmkDwzAGPBUlI5oaavI6YG+bal0InfYk/Lp5ovQQPhvS2ZrocxA6BxkD99UcplBEZckxcoKj1MATtqtxYD7zvQKkYSlwKD31lSuayYexpN+7P8RWjn0v6tnsrL40hbFJ9RaEpsdQoHekz0kfJRvwm2P3XN8nH80H8aYUxWzL0pifw9Q5VHjzgqI8PUv64/yj9UPpn6NZxKrdvI3VCosNrHms1E5AwzVWqTuRVIFTUamqAS1ovL0LBWMQ03kbEjyTXwpduLH5iTBESSeWwlKbE6cH4RVrUT2bSe+RoOcN5oMKGnh7Cn3T3NYQA0S5xmBOgEDcnXTwKabPg1jdX1Hu/gpOHxMozw3gX1O2bTAmq85nnq4+P4QNPQnms1XVyTLqTfM1HH2AChK+johBVkhseH7epTqMy5ocD/AEgkB0b5SBy/yQ1+BC1Y9+butDiB/aIiepRXArioKlRrw2IBBaXawYIgjTcIZx297qUN8oCCk9pbZU6RzyhcufUIdOV2h359EVrYHAc6JDhBIjUSTG2gknbqhdrRqU6jc9MlpcGnqJMA/FNl24sbk6J4t1geUM5Fttv2Q7ogKhWfJROu+ULeNVCR0wVA++sxq79yohDGZye+e60E+unzV692jzKFXmmQnk/4ZSjHJLUe1uh+wmpDWsGxaI1H3Rt7fJG7KkXb6AJbwe6kN5FozN1iYPeEnwLT6lNrqwcwQMvw9wrfHipSqRyai7N33QboFUq36q3FWFQr3C9lRSWDns2uK7zULg8zEAcoW1TGjSy9rTBDiBmadBJjUclWtrkB/wAFVxC3zyJ1+BXNqQfERrDXFOOUbZjCzvuedgdhEk/JQWWL9owO2lLNTDxVZrOZvVb4JVcxpA0IMEHZTjOcechVMY6mJeKrOxLxVN1UO+0Mp6jUKJ1q7kWkdZV1qwZnFo5MsysLy4yBkLKwCtmFYJK98gKSlVlplQvELNM90oGNmFd1+hKo02Lm8xVc49YOUD5LhTV2j6GKYZRDp1qGoI/hI/Qo7dyY8OTpt/eijTdUdvy5wP1WcCtabqTaj4e94znMZAnUNjYQEP4pZNE6n06c/guaUuKbig/K0hzRLYcDDhsJE6aeuy55TcGjrhpfZHDyMtPHKRxAuo1M1EvyQCcjQWhoOuoJfmd5ZYTTi9rSq08jwDOm8FcpffuqPe505nmZJk9N/AfJPmEtqXFq3taUv1ALxBeB94HefELWm20O4bdqbF6raNpvgHQHQCI89Oamua2bfpr+q0xHh85iIyAci50rFMFrY3AEIsd10wRcU9UOqsgopdkCShNRxKgysWVX0O0dHiB7GVSxq3jL/F+QH5ozbNyuBPIqDiCmJA9ff/umjwS1FbNbPEMlNj52IkQ0gycus+o9U8YNeZpY0CNxuRlOoOnz3XPMPbLHNO2s+R5+6PcLYz2bgHEgN0PJwg7/AL0KDtZQrp4GPEaUHvNcOhGo9wh5wms77FJ7p5hrv0TFcY27tSGCAWhweGjX9Cq1bF60z2jvcr04fIklwefJqweODLvu/wBCe8JBkaefQqG9wqswS+k9pGhlp1PLXmrz+Krhh0qe4CyPpKe0tbVDYJABBIMnZZ68uWZMWq/dcHbciqt0Mjg8bHR35FPeI8e2T2ObXp96IhzJJ8WualcV7Sradzte3nnBpubO/UGEY6qk6/j8hoGvqFRfWfAKOm4iWncfEclG53gr7YzVtGtrg50vLy8uEmeWQsLIWMWA2QtGjReYVnkgFm7dguwfRe6Le2P/ANrx7vI/NcfaNAu0fRvaH6lbGCJqOI8YqkT8D7JWU0+To2NMmmQuR47Qy1dv2P8AKF1+/Eg9FyriEF1xlaJJcA0c5MAD3hS1lwdnx5VYS4KtKbqzn1Q0tY3Z5GWTzIO+g5dU24ji8vlhGVoBaes+Xsgl7w/TpUKVM5WVO92jwA5xIBeI1HSBqqdg1tOlMz3dAesmYHl81OVpUM0peR7GeLB99pP8P+ahw+2NywVKbhlJO8zIMGR5hKuO3Jc4+CtfRxjBDqlAnfvs8wIe32yn0KeFyWRW9roYK/DcaudPoqf+jACmio+QqVahzTbEFTYsXlvCGYgwvqacgAmG7pTKit8N3cRul2jbhavv6IaDWduo5qhVuNZaPI8/I81evrkVXlw+zs3yHMqnSod7wTKJzTnbOl0P/TZP4W/JQVlO1/dHkPkq1ZyucgPukFv6YO4Bgzr1CM3RQi8/VYxVxdna0hUG7dD+/wB8lphDYoU3eGvqSs4dcAPLHfZeCPXkrFen2NNreQgfNCC8qKriyK6OuYcvkoHOW5ft0VcujSJ6LsU6y+/7FENZWwYVkUyuQQ0WQpOwWjFjGyyNliosjZYJKBt5Lv8A9Er+0sKAP/w9oP5qj3e8H5LgP6L6H+iWy7PC6TudQvef5i0fBoQaseIw4pdZWk9AVznB6me4dcPEtaYE8i4GHeg/xJu4xuctB8dI99EnMw5zKLGnQ1O+DqBLhoD4xC5/kOuDphSiRYjfAVCWkzrz3J0PpGkfqt7q9aynLz3j0ET+v+SXsSrOt3E/aMDXXSVWqdpc1BTY6TlzEnSBEu1iTG2kqcdOUh1NcI0vMSD3Fo6a+vNYwV+Qmqz7VN8jxA0j1GnqvN4bewF8yPj4SPf2VjAraGP00J09oXQltwQ1G+zpFndtq021GfZeA4ddRK3uRohHB9P/AMq0c2Oe3/iJj4hGQM3kPnz9kxVA9lpJk7cv1WmIuDKbj4H46Iq6klbim8juzo0FzvYkfBEWTpCXg7f6H1MeUq9TpajRYsLfLSYP7I94kqywax0hCjnsZaV2tnVf37KphFjUrvyUxLvE6DzTJX+j+4YzMXtnoBp7yqNExZru/fqhN4fzV68cWVDTdGYdOiGXT/kgYDXr4kjcCU03NDtaNN3gCfPL+/ZKeIHR3knXD/shvUD3DQngvJMpHgEVLOBotW2gImEXq0eUIdUzMMASN12TSj5VhgSOdhbBRhy2BXniGzjoqjFZcdCqzETG1ReGyxUWeSxiwvpP6PBGFWn+yHxc4r5sO6+leCtMLtP9gz4iVuykQPxm8vLKY1zOAjzMKhj920tIyOmNuYA2gHf06KbGKxfdsDSAWy6XbaAxt4lLPE+KPALajRH4mHMPYw4ekrk1cyou8JAy6fnY17jI7zSY/CdCR5FEcLvmUbYNpw6tUmYH2RMAF35eMoRhtxmpVWkzs4HnDu4/fn9lFcHwllMAdoG5nwBUbFQAszNIDZME7HnIV9O48AgryuSy+uaoqNgUyNcrehdB15nvHXzVak3ukAQG6eBA0kH8kbvbRop0XsZFQ5AXycozMae+0CXNjNzQyrYik57WvDm6HTaTuBHr7pmmssGq7plvhm8LRctbqRFRo15tIOg8WI7w/ULmOJH3j15gHZKnDN1lvMp0zsI9RDgB/wASfKYWHg/Ehv7gMplx2A9zyGi51jFQup1nHcseT/KUw8SYlnfkae632J5+23ul2+rt+r1spDqjgKbWt1PeMPdA2AbI9UGyU3bNqdBwAzCAANfSY+Sr06nPqUz0WtGHS4avdz37vP8AJK9Olq3zQi7EoP4Bjn1bPUmIAGmpMmAAPEoqz6V3VxlBLXagB4gnLo6OsFJd5UyU85EtY9ryOsTA94Qa/wAVZWdS7Fpa5lSfPtDmf7FWZNGuJ4w43rqjjuYPlsidW409Et34m4P8X5orUqIGZpdGZ82j4pqvMVZQyh0yZIgTtASmwSW+L2j4hdMw/Ll1AOp381XQ/WOuALWxqm6mKg+zz018ZQ48S0fE+hTv3I0aJ8gtmupx9kewXZG1gDOBgrcFRhbArzRTdx0VdqmcdFC1Yxl6ysPWVjFh26+kOG9MOtf9hS/wBfNz919GYVUy2FuOlCl/y2rIrAVb69Da9RxMQ2Pcj9Et9j9be/v5GsidCZmdlFxjiJa8gT3p28P+6VBij2AtacubV0fJRjG5Wx9SVDfb4bZBwDrp9M7S6mCz1yumE+4BgwdTqAOpVw6CK7QXOgRlJJ1ycvBcH7UuMSSuj8JXxaKLZOVzSwiTGjiBp7KnAkZDriVAfV6j2HPLqYZl5BjMomdjofCClN1fOXNILKjILmn2JHVPZrNbRLQwaBsl0wXl0gROwDZ9I5lIuMlz7ntJDe7BDW5S4HrG45+qKp5ZTxrIGxCsaNWlXGzXgu+R9CCU6Y5xM2hbhwMuqaMDdXHTcBK1/Sz0ajTzaY8xqPjChwqjNOm90lwY1rZ5CJ0HLXX2SiKVKiNto+oc1Y6bimNh4u/EVepW8kNAien6LJVzD6MOzHkg3SFqyfiGqGU2Um7NHjudz7lLVk+agHn8lfx+6kmf3H7KG4LrWH8JQgaQcsLVr87HgFrhBBVJ/DtC3JdTbr1JJjylE7N2Ukqlj+JsY3U947N5+fkrWIhEqa3J8yrb3qqzWq8/vVSVCsgMu4e3M+kOtVvzXQ7c8vf1JKRcApTWtx1qT7AlNjLoC7LOeRsj0kH4x6ptOe2aKpWgyxYdpstmsXsi75K+BThTWafajwj81HmUkqOpvp4fLVedQhsCYO35rUBbrEoGMPXgvPXljE9Tcr6Eo1MtnRHSjT/5bV891Nz++S7niWJNpWrC4gAU2D/gCBbTOY8ZPmsNdp+P/ZLtyNR5fmiGMXZqPLup+Co3bdkELN2yO1PfCfOGo7Brp1bVcPQhrvmkCie8PNPHCtUGlVafxsI9Q4fktI0FeDp+IYm2hSq1HjM2BDdy5xPdj0nVJFftO0e6oR3jmAmS0HZp03iNtEVxDEs9JpB6T4EboJSqyeZSxfjQ94o0xCmSzKJLnkNa0akmZhTOs3U+4Z7sNM8oEJg4XsASa7mydW0/AD7Th4k6T0Cr8R08tfNyeAfUaH5D3VHCo2IC7WjrKuPdAWtAiFDc1dFF5GQExSpKE0L51J+ZsTtr05hXsQfJQasU4oznGXmjnbDZnx1HRKtOs6o8l5JJ5lMdvRmyaf4vml3D6cuPn+aa8ArISveGalJxedn/AGR1EDWVUdZO8vNO/wBIFEsZbwdw7bwypHe93U+5QTdBaQb4dohtagXEBrC4uLoaBoY3817Gb0fXXPpuBy5QC0yDDWgifdLlTxK2ovg6JWPFnXbOoHsa4bEA/qpS3wQfg27z0S3m0z6FG3NXp6Ut0UxGqZ8/PfMnqtVvUpwG+In4kfktSFwkzYFeC0C2CBjxXlmVgrGJnJsxjFX1Q3O6YAAHIQISmd0VuakmOaDHRWy5neh9zotb6r3WsH3SZPUnQ+i2FbKDG52/M/voqrwgUS8WyNu4RrDbpwpV4MEBjh/deB/+kJdbOAzGI6yPluiWEtLjUaBq+k8AdSIeP8KMuBIOmMVnjPaUweR0e3o7qFYqHs2l06AEj2MH3+SA4Ph9VrtWODSIPpqD+XqiOMVYoP8AQe7kqGkdDwu+ijTDdsjfkFW4gBqUs3Nhn0Oh/L2S5wpjZfSDebdN+XJHbiuXscwt0cCDB5EQuurQARSugNFTvrg9VXNoaUtJJgkjlodQFUuapXG1TMV7up4oXWqSrFdxKqPRAM9reTYgfhzN+MoHgolx9/zXsPvIa+mdn7eaxhRyvlHox0zj6wNW0o1mahg18GvA19wuaVAutcG4i2rTNvUggg5Z2c07t9EhcYcOOtK5bqWOk0z4dPMbJU+hmhcd5LSSpXMKiI6oipjdwHeRWyk6OBHruPkn801yLB65ZUa4bggrrVOpmAcBoQD7rr+NLDQZezhmJYdUZV7JzTLJaDB1AM5h4az6rNTDABPaN16hw+QK6ri+D1f9JW57Gke2p1abRRuJaS3vgl7x3TlGx0Kr4nwtnB7SyuZBgkUwYEnvBzH9725rj8vQ6jB8s5TUsyNnNd5H9QFr9Vd0+ITndcEszQx1Zg61aFTKD0JaJB9FStOGM/32wDHfzU58s4CZWI4xQsfV3fhWOwd+E+xTXRwpn2hlLG7nM0S46NABMnfpzCJii5oazJvJa2JPiQN0ciUhKFo6fskeenzRilhTomDJ946DoPFH6OH5nfYaCN9NR5jki1thI+8ZStjY6ElvD1Rx2jy+SkvOFajKTqh2aJK6NRtWt2CXOP8AGXUqQpNAiqCCTyAiYCClbNk56UX4YrZbmif7QHuCPzQenqruG1g2qwiYD279MwTsEeTslGxLzDG+fIAeJQdnBLa2ftamWmHa5DJJBkAEiBynf4q/fcQd5ttb6OedXdB95x6wJPos3l6XEW9DlOp2A+895+J6k6KCdHYtH2LuFYAKFwRScXtdIDXav05yNx6JiAMkAAkb67Km+8pWjHBrpe77dR32neAH3Wjk0fEoPh2O9pUOUOBGsifj0Tw15RXtDvSg+MF/G7Z0Zy3bQx05H3+aV7h3JObMRDwWVZhwiWgE+xQS5wZhcGis1znawySRBggh2XXT4jqi9SM3aIT0ZRYrVFVqLoP+rumRP1ok9Mjf+s9FWq/R2z+vd/IP+pJ9sBfpmxBq0yG5vED1V1r5AI8J800H6OG87gx4MH5uVqnwTRYwgVHudBicoAPkBr6lD7oB+ifoHYJiJaQQYIIIPQhdIvbZmJ2RH2arefNrx+R/Ncia11J5a7QgwnDhrHjReHbtOjx1HXzCdrtE16Ea9tKlN7mOzNc0lpkcwqpe4feHqIXW+OLAOpfWKYDxALwObeT/ADC5XXInu7cv0KKlYKMW9xB7zZHVpXUOGb4Pt267S322+BC5OXQdDHly8wilnxA+m3LlG8y0loPjAVNOWx2G7WQTh9+9lKplcWua6m9paS1wIztMEGRo5W7bjy+Z9m6r/wC9ef8AESiGN8N/VwxshweWszhuUGXc/Hzn8hrU4Cfy18nD8wErklyBQb4JbX6WcRZtcvP8TaTvm1X6X0z3wEE0Xj+3RZz/AIYSrc4I1ji01II5aO9NFWFhMBrnOcdmtY4lbcjODR0DBeP6j6WU2lkabd3vpuaZJkmcx7xJJ0GnJETxVaFmV1nbAkZc1IvzxIOji0mfGUp2WCVmUAyoG0Rmzf0z20yZ0HdJzc+i3NgHH/3FAnbRx8vwrbhlXoM3OL2MO7K2NNzt3Ne/Npr97Try5qgLu3Jd3a1MOklzHlzttYDjvA6qH/w/UP2HUn/w1GT7GFi1wOqKrW1ab2tcQCY0g76jTaVlL/pv2LNLELV+UUrq8AB/A52nTusMoTxtQIbTPbVKoJdHaU3MjbaQJn8k9Ydw3TrAEXlO2o65KLHDO1swA7NAzQNTrMrbin6N+3ptbb1e0IOpqVGu9gNAtvsVpUcgtGSth3XHwK6fiH0Qvodm6ge2BYC9r+TjOZoLNY231Qr/AFZXDrhxqU3U6R1zCNDG2vitaFSyYtb+rSrmpSt2ucW5Q7teTo72VxMOjy3UzcSuaVNzPq7yXEudUpw4nXQHKdAOWvioca4KtWuLql4KbjHdhrtgANiOiAOwqi2cl8PVlQD4FDDRbfJF4MNSrnr0qxpie6B3ieWvIT0RR2Otpsy0rd7BG3Zke51k+Oq5+18mC4DxOaPgCsGpB+17Ewg9NMy15Ie7biFpHf7h372imvLxmVtRpGsCdNQekggHTeOZ9EKnfvGz3eWZysf6RqEZSZHlEeoH6pfqSdof/IclTHyyrAsB668hrMHYDWR0U4uCOfxS7h99UFNoIBaBoZJPmtvrBO0j1UHC3Z0x1HtSoPOvSOajOIeKCOe7qonZuqOxGepJdFvF2B/eG4UGHXcKtUc6FCyYa+CAdPXmrxWKOPV/VZ0vhPFQf6F+rXfYnaTuw+BSVxvw0bSvLR/Q1JLfDqw+Snw24MayOh6HkQm64vGX1o6jUg1W7noR9moPPn6rcMXk5Q9nMIlhWGF7CRtMfAGPiqNW3e2oaWUl4MQBJnwC6Dw3gopUAKo77jmIBGkgCPHZUUHJYFTVgD6Qnns4nRrm+5B1Q294heLRkZs7gAXZvDWAAN46rK8lMu/wZ4Sw9j61FrmtcamUnOCWiS4RlBEjSd9fgSfEHH1XtDSptbSpUnFuWlDXOA0PfAloMbNA3Xl5D/Y14F8va5/a5TuCA5xd1BBO5k6ynLCMPtrimXG3aHAtB1kGRqRIkaid+a8vISHWGiZ/BdImab6lI+BDm/yvBS7imNV7KoWB7amk5smQ9B9h0H2Xl5aOeRp4WDSjftqgVa7BVcYaZIbvzGQD4yrOOcNinR7ejVqUx+Aku9nAgry8mIoU2cQ3A2rVf94/9VfbxlePaaZuapbGxdO2vmvLycUo2NqazwC6JO+5+aziWH9lUczNMRrEbidpXl5BlIqys2zHVM3DPBlO4aXPe4axDQPmV5eSyZTaqGM/RtajnVP95v8A0re24Ctg4R2nq4EfJYXktiWH7fgigQNXe6tjgi3HJx/vFYXkVFB+yXsmbwVa/gP8zlKzgm0/qz/M79V5eR2oH2S9nq/BVoAZpSOmZ36pedhFPLkDQGBxIG59+a8vLNUgbm+WZuLACmQ2BpvEwluxt3Uaoe18mYIjcHcHVeXkhVIJcXV30mUqlN7mEktdEQREiUApY9WI1eSesN/ILC8tvklSZaMItc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34822" name="AutoShape 6" descr="data:image/jpeg;base64,/9j/4AAQSkZJRgABAQAAAQABAAD/2wCEAAkGBhQSERUUExQWFBUWGBgXFxgUFxQXFBgYFxcXFBQVGBcXHCYeFxokGRYVHy8gIycpLCwsFR4xNTAqNSYrLCkBCQoKDgwOGg8PGiwkHCQsLCkpLCksLCwpLC0pKSwpLCksLCksKSwpKSwsLCwsLCksKSwsLCwpKSkpLCksLCksLP/AABEIAOUA3AMBIgACEQEDEQH/xAAcAAACAgMBAQAAAAAAAAAAAAAFBgMEAQIHAAj/xABHEAABAwIEAwYCCAIGCAcAAAABAAIRAwQFEiExBkFREyJhcYGRobEHFDJCUsHR8HKSI1NigrLhFRdzk6Kz0vEWJDM0Q2PC/8QAGQEAAwEBAQAAAAAAAAAAAAAAAQIDAAQF/8QAKBEAAgIBBAICAQQDAAAAAAAAAAECESEDEjFBIlEEE3EygZGxFEJh/9oADAMBAAIRAxEAPwDswqqJ9ZULa8zMaeoC8aq5NxWja4qINeojVehl2UgyAF61BLpiP3YQe5YmQGA69NU6jEUrsVGs1UQjIGBWGKJgUwWMSsKnY9VMykZUWZi4KiirPV3DcKfWgiACYkkIvccPUqcOe/uwNOYM6gjf0GyS0h1FsSLppQDEmLqNfD8PfJfVdQ5AmA31Dt0vYlwRTq6Wl5bV3fhdUax3oJMpoyTBKEl0cuqDVOPDbNku4zg1W2rGlXYWPHIwdORBB1CaeGWaBPPgWKyPOF0tk44W3ZK2Ft2TVh5UEVYw27tFZFRUKL1KaqunRJosOqqpXqLD6yrVqqzkYHX70Bu0WvaiD3LlMZA2qqVQaq7XcqD3aoDIPcF8SdtSDTuNEzdsvnfhPit1B4BJDea7VhWLirTDgZ0RnGmKnYaqVlQuXrzqyrVqqQYoXTkMrlEbgofXCIoNrtQ+s1Eq6oVU6FZA1ikyrLQskImI8isUKca776CCR45dfkqlzXy6AZnO0AG/n+/yUV4yqKcGsyjpoxpy/wAzhz9Ekn0VhHsLVMRd9kVXAjm5pjTbkI+CDuxJ5LhVqOkcgJ9ZQ2pcVKNOXPLs2ggtdPm4KnRENJdM8/tR5aHZTjDkvKVJDGaWZvaU6oLubKzSfLWY8EOuRRc6K1uGO/FSJA8xrHwQc3epyy0HlmJb6Hl5FWKd0Yh3eb0I1H78ENrRSNNDM6rTrU20apNw1ohjy1v1ikN+64RnaObSPI7Tvh2Gmk4NlpG4LeYOxQHDrjsXZo7Vh1gyXN9gTz5bJss79lZrHAy4ddSWnx8Dv5pskJxV2MmHjZMVm9LtidkatqiZEw9Sqrd1ZD6VZbPqpxCw+sqtauon1lUrVljEN5WQu4eprqsqFaog2FFavUVN7tVPVcqzigY400p/+j3iYsPZOPl5LnsKzY3hpvDhyK6JK0STo+iBcSJCjfUS3wtxE2vTGuqPkrmaorZFUKp1lZquVOo5FAKddqoVG6q/WVOonFNGMWXBbNKyGSVjA+5eA+G6vIAmCY0JgAeZ1PsUOr4FWeZdJnx/JOHDeCdpWrVH7NdkHsCfmB6I/Ww9nJsJU+0dW2sM5hS4bDTqJ9YUF7Zfhny/Tony/tgNkuXdjrMIW0OtNNCmKEbeoKmoVOUT4c/8witeyB336/qhd3QynUIchpxJKD8p7uvhzHom3h8h5bm7vQgCDOjgeYOu+vjyKRP9I5diD5ifmmPhziJzXwQC07xJHqDt5jZLKL5BcXg6FbGDCL0HIIKocQ9urXAEfIj3BRKhU0TI5qClOqtnVlQ7VamuiYtVKio3NfRZdWVK5rIoDK9zWVF9dZr1FUcUj5CiVzpULlsCtSmRmcmoU8+wUFajlKcGUGU26AJWxA98rpIhLhTETSrjXR2i65SuZaCuHWlSHA9DK6hg+NsNMTUYDHN7R81LUXY8Q9UeoHFQDEGHZ7D/AH2fqtu1B2IPk5v6qeRiOqFVqBELezqVZ7NhfG+SHH2Cp3lu+m7K9rmO6OBB12MFMLRA0LcGIPQrzCsuRMPeB2zRb5h99z3fGB8AFio1UcHvyy0aRlIa5zSCYIM5t/IhT2+LNqaCJHKf3KEVR1J2rBWJMIQK5hH8Svc+gygjcnlrHJL94yh9+4aSfED06otWUjKuShVpAoffWwc0zyRalaMP2DIVSuzcKD8WWpSVCXWpQ46fJW8PtKph7GmOR2Pp19ls6n/Sw7aRP5o62t90aFrmkDwzAGPBUlI5oaavI6YG+bal0InfYk/Lp5ovQQPhvS2ZrocxA6BxkD99UcplBEZckxcoKj1MATtqtxYD7zvQKkYSlwKD31lSuayYexpN+7P8RWjn0v6tnsrL40hbFJ9RaEpsdQoHekz0kfJRvwm2P3XN8nH80H8aYUxWzL0pifw9Q5VHjzgqI8PUv64/yj9UPpn6NZxKrdvI3VCosNrHms1E5AwzVWqTuRVIFTUamqAS1ovL0LBWMQ03kbEjyTXwpduLH5iTBESSeWwlKbE6cH4RVrUT2bSe+RoOcN5oMKGnh7Cn3T3NYQA0S5xmBOgEDcnXTwKabPg1jdX1Hu/gpOHxMozw3gX1O2bTAmq85nnq4+P4QNPQnms1XVyTLqTfM1HH2AChK+johBVkhseH7epTqMy5ocD/AEgkB0b5SBy/yQ1+BC1Y9+butDiB/aIiepRXArioKlRrw2IBBaXawYIgjTcIZx297qUN8oCCk9pbZU6RzyhcufUIdOV2h359EVrYHAc6JDhBIjUSTG2gknbqhdrRqU6jc9MlpcGnqJMA/FNl24sbk6J4t1geUM5Fttv2Q7ogKhWfJROu+ULeNVCR0wVA++sxq79yohDGZye+e60E+unzV692jzKFXmmQnk/4ZSjHJLUe1uh+wmpDWsGxaI1H3Rt7fJG7KkXb6AJbwe6kN5FozN1iYPeEnwLT6lNrqwcwQMvw9wrfHipSqRyai7N33QboFUq36q3FWFQr3C9lRSWDns2uK7zULg8zEAcoW1TGjSy9rTBDiBmadBJjUclWtrkB/wAFVxC3zyJ1+BXNqQfERrDXFOOUbZjCzvuedgdhEk/JQWWL9owO2lLNTDxVZrOZvVb4JVcxpA0IMEHZTjOcechVMY6mJeKrOxLxVN1UO+0Mp6jUKJ1q7kWkdZV1qwZnFo5MsysLy4yBkLKwCtmFYJK98gKSlVlplQvELNM90oGNmFd1+hKo02Lm8xVc49YOUD5LhTV2j6GKYZRDp1qGoI/hI/Qo7dyY8OTpt/eijTdUdvy5wP1WcCtabqTaj4e94znMZAnUNjYQEP4pZNE6n06c/guaUuKbig/K0hzRLYcDDhsJE6aeuy55TcGjrhpfZHDyMtPHKRxAuo1M1EvyQCcjQWhoOuoJfmd5ZYTTi9rSq08jwDOm8FcpffuqPe505nmZJk9N/AfJPmEtqXFq3taUv1ALxBeB94HefELWm20O4bdqbF6raNpvgHQHQCI89Oamua2bfpr+q0xHh85iIyAci50rFMFrY3AEIsd10wRcU9UOqsgopdkCShNRxKgysWVX0O0dHiB7GVSxq3jL/F+QH5ozbNyuBPIqDiCmJA9ff/umjwS1FbNbPEMlNj52IkQ0gycus+o9U8YNeZpY0CNxuRlOoOnz3XPMPbLHNO2s+R5+6PcLYz2bgHEgN0PJwg7/AL0KDtZQrp4GPEaUHvNcOhGo9wh5wms77FJ7p5hrv0TFcY27tSGCAWhweGjX9Cq1bF60z2jvcr04fIklwefJqweODLvu/wBCe8JBkaefQqG9wqswS+k9pGhlp1PLXmrz+Krhh0qe4CyPpKe0tbVDYJABBIMnZZ68uWZMWq/dcHbciqt0Mjg8bHR35FPeI8e2T2ObXp96IhzJJ8WualcV7Sradzte3nnBpubO/UGEY6qk6/j8hoGvqFRfWfAKOm4iWncfEclG53gr7YzVtGtrg50vLy8uEmeWQsLIWMWA2QtGjReYVnkgFm7dguwfRe6Le2P/ANrx7vI/NcfaNAu0fRvaH6lbGCJqOI8YqkT8D7JWU0+To2NMmmQuR47Qy1dv2P8AKF1+/Eg9FyriEF1xlaJJcA0c5MAD3hS1lwdnx5VYS4KtKbqzn1Q0tY3Z5GWTzIO+g5dU24ji8vlhGVoBaes+Xsgl7w/TpUKVM5WVO92jwA5xIBeI1HSBqqdg1tOlMz3dAesmYHl81OVpUM0peR7GeLB99pP8P+ahw+2NywVKbhlJO8zIMGR5hKuO3Jc4+CtfRxjBDqlAnfvs8wIe32yn0KeFyWRW9roYK/DcaudPoqf+jACmio+QqVahzTbEFTYsXlvCGYgwvqacgAmG7pTKit8N3cRul2jbhavv6IaDWduo5qhVuNZaPI8/I81evrkVXlw+zs3yHMqnSod7wTKJzTnbOl0P/TZP4W/JQVlO1/dHkPkq1ZyucgPukFv6YO4Bgzr1CM3RQi8/VYxVxdna0hUG7dD+/wB8lphDYoU3eGvqSs4dcAPLHfZeCPXkrFen2NNreQgfNCC8qKriyK6OuYcvkoHOW5ft0VcujSJ6LsU6y+/7FENZWwYVkUyuQQ0WQpOwWjFjGyyNliosjZYJKBt5Lv8A9Er+0sKAP/w9oP5qj3e8H5LgP6L6H+iWy7PC6TudQvef5i0fBoQaseIw4pdZWk9AVznB6me4dcPEtaYE8i4GHeg/xJu4xuctB8dI99EnMw5zKLGnQ1O+DqBLhoD4xC5/kOuDphSiRYjfAVCWkzrz3J0PpGkfqt7q9aynLz3j0ET+v+SXsSrOt3E/aMDXXSVWqdpc1BTY6TlzEnSBEu1iTG2kqcdOUh1NcI0vMSD3Fo6a+vNYwV+Qmqz7VN8jxA0j1GnqvN4bewF8yPj4SPf2VjAraGP00J09oXQltwQ1G+zpFndtq021GfZeA4ddRK3uRohHB9P/AMq0c2Oe3/iJj4hGQM3kPnz9kxVA9lpJk7cv1WmIuDKbj4H46Iq6klbim8juzo0FzvYkfBEWTpCXg7f6H1MeUq9TpajRYsLfLSYP7I94kqywax0hCjnsZaV2tnVf37KphFjUrvyUxLvE6DzTJX+j+4YzMXtnoBp7yqNExZru/fqhN4fzV68cWVDTdGYdOiGXT/kgYDXr4kjcCU03NDtaNN3gCfPL+/ZKeIHR3knXD/shvUD3DQngvJMpHgEVLOBotW2gImEXq0eUIdUzMMASN12TSj5VhgSOdhbBRhy2BXniGzjoqjFZcdCqzETG1ReGyxUWeSxiwvpP6PBGFWn+yHxc4r5sO6+leCtMLtP9gz4iVuykQPxm8vLKY1zOAjzMKhj920tIyOmNuYA2gHf06KbGKxfdsDSAWy6XbaAxt4lLPE+KPALajRH4mHMPYw4ekrk1cyou8JAy6fnY17jI7zSY/CdCR5FEcLvmUbYNpw6tUmYH2RMAF35eMoRhtxmpVWkzs4HnDu4/fn9lFcHwllMAdoG5nwBUbFQAszNIDZME7HnIV9O48AgryuSy+uaoqNgUyNcrehdB15nvHXzVak3ukAQG6eBA0kH8kbvbRop0XsZFQ5AXycozMae+0CXNjNzQyrYik57WvDm6HTaTuBHr7pmmssGq7plvhm8LRctbqRFRo15tIOg8WI7w/ULmOJH3j15gHZKnDN1lvMp0zsI9RDgB/wASfKYWHg/Ehv7gMplx2A9zyGi51jFQup1nHcseT/KUw8SYlnfkae632J5+23ul2+rt+r1spDqjgKbWt1PeMPdA2AbI9UGyU3bNqdBwAzCAANfSY+Sr06nPqUz0WtGHS4avdz37vP8AJK9Olq3zQi7EoP4Bjn1bPUmIAGmpMmAAPEoqz6V3VxlBLXagB4gnLo6OsFJd5UyU85EtY9ryOsTA94Qa/wAVZWdS7Fpa5lSfPtDmf7FWZNGuJ4w43rqjjuYPlsidW409Et34m4P8X5orUqIGZpdGZ82j4pqvMVZQyh0yZIgTtASmwSW+L2j4hdMw/Ll1AOp381XQ/WOuALWxqm6mKg+zz018ZQ48S0fE+hTv3I0aJ8gtmupx9kewXZG1gDOBgrcFRhbArzRTdx0VdqmcdFC1Yxl6ysPWVjFh26+kOG9MOtf9hS/wBfNz919GYVUy2FuOlCl/y2rIrAVb69Da9RxMQ2Pcj9Et9j9be/v5GsidCZmdlFxjiJa8gT3p28P+6VBij2AtacubV0fJRjG5Wx9SVDfb4bZBwDrp9M7S6mCz1yumE+4BgwdTqAOpVw6CK7QXOgRlJJ1ycvBcH7UuMSSuj8JXxaKLZOVzSwiTGjiBp7KnAkZDriVAfV6j2HPLqYZl5BjMomdjofCClN1fOXNILKjILmn2JHVPZrNbRLQwaBsl0wXl0gROwDZ9I5lIuMlz7ntJDe7BDW5S4HrG45+qKp5ZTxrIGxCsaNWlXGzXgu+R9CCU6Y5xM2hbhwMuqaMDdXHTcBK1/Sz0ajTzaY8xqPjChwqjNOm90lwY1rZ5CJ0HLXX2SiKVKiNto+oc1Y6bimNh4u/EVepW8kNAien6LJVzD6MOzHkg3SFqyfiGqGU2Um7NHjudz7lLVk+agHn8lfx+6kmf3H7KG4LrWH8JQgaQcsLVr87HgFrhBBVJ/DtC3JdTbr1JJjylE7N2Ukqlj+JsY3U947N5+fkrWIhEqa3J8yrb3qqzWq8/vVSVCsgMu4e3M+kOtVvzXQ7c8vf1JKRcApTWtx1qT7AlNjLoC7LOeRsj0kH4x6ptOe2aKpWgyxYdpstmsXsi75K+BThTWafajwj81HmUkqOpvp4fLVedQhsCYO35rUBbrEoGMPXgvPXljE9Tcr6Eo1MtnRHSjT/5bV891Nz++S7niWJNpWrC4gAU2D/gCBbTOY8ZPmsNdp+P/ZLtyNR5fmiGMXZqPLup+Co3bdkELN2yO1PfCfOGo7Brp1bVcPQhrvmkCie8PNPHCtUGlVafxsI9Q4fktI0FeDp+IYm2hSq1HjM2BDdy5xPdj0nVJFftO0e6oR3jmAmS0HZp03iNtEVxDEs9JpB6T4EboJSqyeZSxfjQ94o0xCmSzKJLnkNa0akmZhTOs3U+4Z7sNM8oEJg4XsASa7mydW0/AD7Th4k6T0Cr8R08tfNyeAfUaH5D3VHCo2IC7WjrKuPdAWtAiFDc1dFF5GQExSpKE0L51J+ZsTtr05hXsQfJQasU4oznGXmjnbDZnx1HRKtOs6o8l5JJ5lMdvRmyaf4vml3D6cuPn+aa8ArISveGalJxedn/AGR1EDWVUdZO8vNO/wBIFEsZbwdw7bwypHe93U+5QTdBaQb4dohtagXEBrC4uLoaBoY3817Gb0fXXPpuBy5QC0yDDWgifdLlTxK2ovg6JWPFnXbOoHsa4bEA/qpS3wQfg27z0S3m0z6FG3NXp6Ut0UxGqZ8/PfMnqtVvUpwG+In4kfktSFwkzYFeC0C2CBjxXlmVgrGJnJsxjFX1Q3O6YAAHIQISmd0VuakmOaDHRWy5neh9zotb6r3WsH3SZPUnQ+i2FbKDG52/M/voqrwgUS8WyNu4RrDbpwpV4MEBjh/deB/+kJdbOAzGI6yPluiWEtLjUaBq+k8AdSIeP8KMuBIOmMVnjPaUweR0e3o7qFYqHs2l06AEj2MH3+SA4Ph9VrtWODSIPpqD+XqiOMVYoP8AQe7kqGkdDwu+ijTDdsjfkFW4gBqUs3Nhn0Oh/L2S5wpjZfSDebdN+XJHbiuXscwt0cCDB5EQuurQARSugNFTvrg9VXNoaUtJJgkjlodQFUuapXG1TMV7up4oXWqSrFdxKqPRAM9reTYgfhzN+MoHgolx9/zXsPvIa+mdn7eaxhRyvlHox0zj6wNW0o1mahg18GvA19wuaVAutcG4i2rTNvUggg5Z2c07t9EhcYcOOtK5bqWOk0z4dPMbJU+hmhcd5LSSpXMKiI6oipjdwHeRWyk6OBHruPkn801yLB65ZUa4bggrrVOpmAcBoQD7rr+NLDQZezhmJYdUZV7JzTLJaDB1AM5h4az6rNTDABPaN16hw+QK6ri+D1f9JW57Gke2p1abRRuJaS3vgl7x3TlGx0Kr4nwtnB7SyuZBgkUwYEnvBzH9725rj8vQ6jB8s5TUsyNnNd5H9QFr9Vd0+ITndcEszQx1Zg61aFTKD0JaJB9FStOGM/32wDHfzU58s4CZWI4xQsfV3fhWOwd+E+xTXRwpn2hlLG7nM0S46NABMnfpzCJii5oazJvJa2JPiQN0ciUhKFo6fskeenzRilhTomDJ946DoPFH6OH5nfYaCN9NR5jki1thI+8ZStjY6ElvD1Rx2jy+SkvOFajKTqh2aJK6NRtWt2CXOP8AGXUqQpNAiqCCTyAiYCClbNk56UX4YrZbmif7QHuCPzQenqruG1g2qwiYD279MwTsEeTslGxLzDG+fIAeJQdnBLa2ftamWmHa5DJJBkAEiBynf4q/fcQd5ttb6OedXdB95x6wJPos3l6XEW9DlOp2A+895+J6k6KCdHYtH2LuFYAKFwRScXtdIDXav05yNx6JiAMkAAkb67Km+8pWjHBrpe77dR32neAH3Wjk0fEoPh2O9pUOUOBGsifj0Tw15RXtDvSg+MF/G7Z0Zy3bQx05H3+aV7h3JObMRDwWVZhwiWgE+xQS5wZhcGis1znawySRBggh2XXT4jqi9SM3aIT0ZRYrVFVqLoP+rumRP1ok9Mjf+s9FWq/R2z+vd/IP+pJ9sBfpmxBq0yG5vED1V1r5AI8J800H6OG87gx4MH5uVqnwTRYwgVHudBicoAPkBr6lD7oB+ifoHYJiJaQQYIIIPQhdIvbZmJ2RH2arefNrx+R/Ncia11J5a7QgwnDhrHjReHbtOjx1HXzCdrtE16Ea9tKlN7mOzNc0lpkcwqpe4feHqIXW+OLAOpfWKYDxALwObeT/ADC5XXInu7cv0KKlYKMW9xB7zZHVpXUOGb4Pt267S322+BC5OXQdDHly8wilnxA+m3LlG8y0loPjAVNOWx2G7WQTh9+9lKplcWua6m9paS1wIztMEGRo5W7bjy+Z9m6r/wC9ef8AESiGN8N/VwxshweWszhuUGXc/Hzn8hrU4Cfy18nD8wErklyBQb4JbX6WcRZtcvP8TaTvm1X6X0z3wEE0Xj+3RZz/AIYSrc4I1ji01II5aO9NFWFhMBrnOcdmtY4lbcjODR0DBeP6j6WU2lkabd3vpuaZJkmcx7xJJ0GnJETxVaFmV1nbAkZc1IvzxIOji0mfGUp2WCVmUAyoG0Rmzf0z20yZ0HdJzc+i3NgHH/3FAnbRx8vwrbhlXoM3OL2MO7K2NNzt3Ne/Npr97Try5qgLu3Jd3a1MOklzHlzttYDjvA6qH/w/UP2HUn/w1GT7GFi1wOqKrW1ab2tcQCY0g76jTaVlL/pv2LNLELV+UUrq8AB/A52nTusMoTxtQIbTPbVKoJdHaU3MjbaQJn8k9Ydw3TrAEXlO2o65KLHDO1swA7NAzQNTrMrbin6N+3ptbb1e0IOpqVGu9gNAtvsVpUcgtGSth3XHwK6fiH0Qvodm6ge2BYC9r+TjOZoLNY231Qr/AFZXDrhxqU3U6R1zCNDG2vitaFSyYtb+rSrmpSt2ucW5Q7teTo72VxMOjy3UzcSuaVNzPq7yXEudUpw4nXQHKdAOWvioca4KtWuLql4KbjHdhrtgANiOiAOwqi2cl8PVlQD4FDDRbfJF4MNSrnr0qxpie6B3ieWvIT0RR2Otpsy0rd7BG3Zke51k+Oq5+18mC4DxOaPgCsGpB+17Ewg9NMy15Ie7biFpHf7h372imvLxmVtRpGsCdNQekggHTeOZ9EKnfvGz3eWZysf6RqEZSZHlEeoH6pfqSdof/IclTHyyrAsB668hrMHYDWR0U4uCOfxS7h99UFNoIBaBoZJPmtvrBO0j1UHC3Z0x1HtSoPOvSOajOIeKCOe7qonZuqOxGepJdFvF2B/eG4UGHXcKtUc6FCyYa+CAdPXmrxWKOPV/VZ0vhPFQf6F+rXfYnaTuw+BSVxvw0bSvLR/Q1JLfDqw+Snw24MayOh6HkQm64vGX1o6jUg1W7noR9moPPn6rcMXk5Q9nMIlhWGF7CRtMfAGPiqNW3e2oaWUl4MQBJnwC6Dw3gopUAKo77jmIBGkgCPHZUUHJYFTVgD6Qnns4nRrm+5B1Q294heLRkZs7gAXZvDWAAN46rK8lMu/wZ4Sw9j61FrmtcamUnOCWiS4RlBEjSd9fgSfEHH1XtDSptbSpUnFuWlDXOA0PfAloMbNA3Xl5D/Y14F8va5/a5TuCA5xd1BBO5k6ynLCMPtrimXG3aHAtB1kGRqRIkaid+a8vISHWGiZ/BdImab6lI+BDm/yvBS7imNV7KoWB7amk5smQ9B9h0H2Xl5aOeRp4WDSjftqgVa7BVcYaZIbvzGQD4yrOOcNinR7ejVqUx+Aku9nAgry8mIoU2cQ3A2rVf94/9VfbxlePaaZuapbGxdO2vmvLycUo2NqazwC6JO+5+aziWH9lUczNMRrEbidpXl5BlIqys2zHVM3DPBlO4aXPe4axDQPmV5eSyZTaqGM/RtajnVP95v8A0re24Ctg4R2nq4EfJYXktiWH7fgigQNXe6tjgi3HJx/vFYXkVFB+yXsmbwVa/gP8zlKzgm0/qz/M79V5eR2oH2S9nq/BVoAZpSOmZ36pedhFPLkDQGBxIG59+a8vLNUgbm+WZuLACmQ2BpvEwluxt3Uaoe18mYIjcHcHVeXkhVIJcXV30mUqlN7mEktdEQREiUApY9WI1eSesN/ILC8tvklSZaMItc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4514" name="AutoShape 2" descr="data:image/jpeg;base64,/9j/4AAQSkZJRgABAQAAAQABAAD/2wCEAAkGBhQQEBUQEBQVFRUVFxQQFxUXFBUUFhQQFxUXFhUUFBkXGyYeFxkjGRUUIC8hIycqLCwsFR4xNTAqNSYrLCkBCQoKDgwOGg8PGi0kHyQsLCwsKi0sLC8vLiksLCksLCwpNCwsKTQsLCwsLC0sKSwsLCwsLCwsLCwsLCwsLDQsLP/AABEIAOEA4QMBIgACEQEDEQH/xAAcAAEAAgIDAQAAAAAAAAAAAAAABgcBCAMEBQL/xABUEAABAwIBCAQJBAwMBgMAAAABAAIDBBEFBgcSITFBUWETcYGRFCIyQlJicqHBCCOx0RUXJTNDgpKTorKz0xhTVWNkZXN0lKPS8BYkRIPC4TRU8f/EABsBAAICAwEAAAAAAAAAAAAAAAAFBAcBAwYC/8QANhEAAQMCAwUFBwQCAwAAAAAAAQACAwQRBSExBhJBUXEiYYGh0RNCUpGxwfAUIzPhMkNTkvH/2gAMAwEAAhEDEQA/ALxREQhEREIRERCERYK+dJCF9oo1j2X1LSXa6TTePwcfjOvz3N7SoDi+dyokuKdrYW8T47/f4o7lofURs1Ka0mEVdVmxmXM5BW+54GsmwXkVmWFHDqkqIgRuDg49zblURiGMz1BvNLI/k5xI7BsHcukobq/4Quig2Tv/ACyfIfn0V2z51aFux73ezG742XTdnhpd0cx/FYPpcqeRaTXSdyYt2XoxqXHx/pXCzPFS745h+Kz/AFLuQZ1qF21z2+1G74XVJIgVsnch2y9GdC4eP9LYOjyyo5vIqI78C7RPc6y9hsgIuDccQtZF26DF5oDeGWSP2XEDtGwrc2u+IJdPsp/xSfMenotlEVNYRnbqYrCdrZm8fIf3jUe5T3Ac4VLV2aH9G8+ZJ4pJ4NOx3YpkdRG/QrnavB6ulze245jMKUIvgOX0FvSpZREQhEREIRERCEREQhEREIRERCEWCUJUBy2zltp9KCls+XY5+1sZ4es7lsG/gvD5GsF3KTTUstVJ7OIXP5qpJlFlZBQsvM7xj5LG63u6huHM6lU2UmcWpq7saehiPmMPjEeu7aeoWCjVXVvleZJXF7nay5xuSuFKJqtz8hkFYeG7PwUwD5O07yHRERFDXSZBEX1HEXHRaCSdgAJJ6gFIMPzf1s+tsDmg75CGDuOv3L22NztAo81XBBnI8DqVHUU/pczlQ775NEzqDn/UvQZmW9Kq7ovrctwpJTwSx+P0Df8AZ5H0VYIrPfmW4VXfF9Tl0KrM3UD73NE7rDmfWg0ko4LDdoKB3+zyPoq/RSPEM3tdDcmEvA3xkP8AcNfuUflhLDouBaRuIIPcVpdG5uoTOGrgn/jeD0K+ERF4UnIqUZN5wqmjIaXdLF6DySQPUdtb7xyVs5N5YQVzbxOs8a3RusHt+scwtfly01S6NwfG4tc03DmmxB5FTIatzMjmFzmJYBBVAvj7Lu7Q9QtmQVlV5kTnNExFPWENk2Nk2Nedwd6LvceSsIFNmSNeLtVeVVJLSyezlFj9eiyiItiioiIhCIiIQiIiEIsEoSq7zl5cdCDR07vnHD5x4P3tp80esR3DrWuSQMbvFSqSlkq5RFHqfLvXUzhZxNbqSkdxbJKPexh48T2BVgSiJHLK6V1yrVw/D4qKLcYM+J5oiKYZHZvJK20st44OPnScmA7B6x7LrzHG6Q2C3VdZFSM9pKbD69FGsNwqWpeI4GOe47gNnMnYBzKndHm1hpYjU4rO1jG6y0O0WjkXnW48mi/BWVhOCRUsYjgYGNHDaTxcdpPWqJziZK4viGLeDSN02El0BbdtPHBexcSfJcLjSvdxOy4ITWKja3N2ZXA1+0c85LYey3z/AK8F6tbntoKG8eF0enbV0jvmmnmNRe4deivDk+UZXX8WClA4FspPf0gU6ydzHUFHH0tcfCHgXc6R3Rws6m3Grm4nqC9L7O5PxfNB2HjdYRxOHaQ0j3qYABkFzTnuebuNyoXg/wApF1wKukFt7oXkEfiP2/lBWrktlvSYkzSpJQ4gXdGfFkZ7TDrtzFxzUbrM2uDYpGX07Yh/O0r2t0Tza27OwhVzHmYxGjxKIUktmX021jfF6Ng8rpG38qxto6w6+3bbK8rYiyWXzEwhoDjcgAE2AubazYbF9oQsaK6OJYHDUt0Z4mPHrNFx1HaOxd9FggHVemuLTdpsVWeUGaBpBfRv0Tt6N+tp9l20dt1XGKYPLSv6OdjmO57COLSNRHUtkiF08UweKpjMU7Gvadx3HiDtB5hQ5aNjs25FdJQbRVFOQ2Xtt8/n6rW1FNcss3ElHeaC8kO073xj1reU3mO3ioUlUkbozYrvqStiq2b8RuPMdUVk5vs4hYW0tW67TZscpPkncx54cD3qtkWYpXRuuFrr6CKtiLHjoeS2dDrr6Va5s8uNO1FUO8YC0Tz5wH4M8wNnEe+yQU9jkEjd4KqqykkpJTFJr9RzWURFsUREREIRYusrjkeACTqA1nqQheDltlOKCnLxYyO8SNvF1vKPIbe7iqFnmc9xe8lznEuJO0uJuSV7mWuUhrqp0gPzbfm4x6g87rcdfdwXgJJVTe0dYaBWhgWGikg3nDtuzPd3IiICoi6A6Kw83+bzptGqq2/N7Y4z5/rPHo8Bv6ttsMYAABqA1AclU+SedR0WjFW3ezYJQPGaN2kPOHMa+tWlQV8c7BJE9r2u1gtNx/8AqeUxj3bM8VVmNtrPbl1SMuFtLd35ddpYIWUUpIlr/nPyaxiuxLwYh0kLiXQBl207YhtMl9TXi4uXazfVqICQfJ0l0QJK2FkhGpgY5wvyJc0n8lX+QtN8pMoZqqulqpHu0zI4tIJGg0OOi1h80NFgLcEIU4wvNZi9BiMTKZ2gXG/hUbiYQweV0oI4HyHDXuutjYWENAcbmwBNrXNtZtu17l4Ob3Fn1eF0tRMbyPjGk70nNJYXHmdG/apEhCIiIQiIiEIiIhC+XsuqrzgZu9DSqqRvi+VJEN3F7Bw4juVrL5c261SxtkbYqbRVstHIJIz1HMLWJFPM5ORXgz/CoG/NPPjtH4OQ7x6p9x6woGkcsZjdYq1qGtjrIRIz/wAPJfUUpaQ5pIIIcCNRBGsEdqvXITKoV1OC4/Ox2bIOJ3PHI/TdUQvayQyhNDVMm16B8SQcYzt7RtHUttNN7N2ehS7HMNFZBdo7bcx6LYS6yuKKUOaHNIIIDgRsIOwrlTxVaiIiEIoVnSx/wek6Fhs+clnMR+ee6w7VMyVRecfGPCa+QA+LF8y3rb5Z/Kv3KNVSbkfVOsDo/wBVVtB0bmfDRRZERIla3BEXLNSvYGl7XNDxpNJBAc3i3iFxLJFl5a9rs25ovUwLKSeifpwPtfymHWx/tD47V5aLLXFpuF4mhZM0skFxyKvHJXOFBW2jfaKb0HHU4+od/VtUuWsIKnOSmdCWntHVXlj2B34Rg6/PHXr5pnDWA5P+a4bEtm3MvJS5j4ePgp3lhnJo8KLWVL3GRw0hHG3TfoXtpHWA0XB2nXY22LUuoeHPc4bC4nsJupVnTxEVOK1E7XaTHFmg7WPEEbAAL8CCO9RFMAQdFx7mlps4WKvTIPPTQ0OHU9JM2cyRNLXaMbS25e52ol4vqPBe/wDwhsN9Gp/NM/eKi8FyQ8Ji6Xwyih1luhPUdHJq36OidR3Lv/a7/rLC/wDFn92sryrl/hDYb6NT+aZ+8T+ENhvo1P5pn7xU19rv+ssL/wAWf3awc3n9Y4X/AIs/6EIVzfwhsN9Gp/NM/eL3MlM7NDiU3g8D3tlIJayVmgXgC50CCQSBrte+orVBwsvZyLmczEaRzDYiogseuRoQhbkoiIQiIiELr19GyaN0Ug0mPBa4HeCtfcp8BdRVL4HawPGY70oz5J+B5hbElQfOnk909L4Q0ePB43MxHyx2andhUSqi32XGoXQYDiBpagMcey7I9eBVMoiJIrQ1VyZqMf6alNO8+PBqHOI+T3ax3Kdqg8gMY8Gr4nE2bIehfws/UCep2iVfieUsm/HnwVWY9R/pqs7ujsx9/NERFKSJdDGq8QU8sx2MY5/aBqHetcZJC4lztZJLieJOs+9XVnWrujw9zN8j2R9l9I+5qpNKa513BqsDZSC0L5TxNvki7mEYcaieOBu2R7WdQJ1nsFz2LpqcZo8O6StdKRqiYSPbedEe4OUSFm+8NXQ4lUfp6V8nIZdeCtOsyfhmgFPJG10bQGgEa2gCwLTtBtvCqzKvNjLTXlpryxbdG3zjB1DyhzGvkrmCEJ1JA2QZqsKLE6ijdvRnLiDoVrCQiu/KrN3DWXkZ81Nt0wPFefXbv6xrVR47k5PRP0J2W9Fw1scOLT8NqUzUzo+isTDcagrRu3s7kftzXmIiKMnWq4qmlbI3ReLj6OpRrEsn3R+Mzxm+8KVLkhZc8lJhnfGctEmxHCaesaS8WdzH5moxg+U0dPF0b6GknNy7pJWyl+vd4sgFh1Lvf8cw/wAlYf8AkVH75TbJ7KaOmdoz00M0V98UfSN5tcRr6j7la2CU2HVkfSQQ07hvHQxhzTwcLXBTaKdsmiruuwueiPbHZ4Eaf0tcv+OYf5Kw/wDIqP3yHLmH+SsP/JqP3y2fGS1J/wDWg/Mx/wClcRyYpA+xpaexG+CL/St6WLTl2vWvYyKbfEqMf0mn/atV8Z282VNNQy1VNDHFNAx0142NYJI2i72vDQATogkHbcW3qi8gm3xWiH9Kp/2rUIW4qIEQhEREIRcc8Ie0tIuCC0jiCLELkWChGi1wx/CzS1MsB8x5A5s2tPcQugp9ngw7Qqo5wNUrNE+0w/U4dygK5+dm5IQrgwuo/UUjJDqRn1GSA21jb8VsZk5iXhNLDNvexrj7VrOHfda5q5s0lbp0Jj/ipHN7HWePpKk0LrOLUh2qg3oGyjgbeBU4RETayr1VpnnqPEp4+LpH9wA/8lVisXPO/wCfgbwjee91vgq6SSrN5SrT2eZu0DO+580Vs5mqS1PNL6UgZ2NaD9LyqmV15p47YcDxkkPvt8F7oheRRtp37tHbm4ev2UzCyiJyq1WLLrV+GxzsMczA9p2tcLj/ANHmu0iLLIJBuFUWVeat8V5aK8jNpiPltHqnzhy29ar97C0kEEEaiCLEHgQtnLKM5UZCQVwLiNCXdI0az7Y84e/ml81GHZsXW4btI+K0dTmPi4jrzVDrmlktqGrUubHMNNJUyUsjml8eiTbe1zQ5pF+RC60p19yWFpbcFdxHNFUBr4zcJEy5969Ghr3wPEkLixw3jhwPEcivNjdYrm6RemGy01bA/suFwrYyVzlsktFV2jdsD/MJ5+j9Cnepw3EHWD9S1qkk1WUhyXy+noiGX6SH+LcfJHqHzerYp8dZY7r/AJrk63ZwuaZKb/r6K3co/wD4FWOEFQP8py1ZzeC+LUP95gPdICtkJcpYazDqt0TtfQTksOp7fmnbR8RqWumbVt8Xov7eI9xumIIIuFxz43RuLXixC27CygRZXhEREIRYKyhQhV/nipNKkjk3slA7HNcD7wFUCvHOjFfDJTwdEf8AMaPiqOSatH7ngrJ2XfvUZbycfsUVm5l6jXUx8o3/AKzT8FWSn+Zt9quYcYvoePrWulNpQpmPs3qB/dY+YVvWRZRPVVKqPPM3/mYD/NO/XKr1WXnoh8amfykb72n61WiR1Y/dKtXZ916Bnj9Siu7NS6+Gs5PkH6X/ALVIq48z9Rehez0ZXdxa13xPctlEf3PBQ9qGk0gPJw+6niLAWU4VboiIhCLFllEIWsGfB5ZjkxaSDoQG4/smhSjCMhZKrDYayB4dI5pL4nWBJDnAFh2XsNh71GM/LbY1JzihP6FlOcyuWVOaNtDOQJonO6MEgdJE4l+q5Fy0lwtwt2apImyCzlNo66akfvRHw4FQySmLHFsgLXDUWkWIPMFY0Rz71deO4BR1rDpjRe0antIDx7/GHIqqMoMmZKR2uz2E+K8W1+0PNPu5pZLTGPMZhdzQY2ysO647ruR08F5Wg3mvgsWL/wC7LPvUUgJ+17hqQV9mUjySRqLTY28UixGrcRdcGSWFsp8TpajSDY2Stc+/mjXr6lyhhP8Auy+FsZM+M3Ch1WG09azdeM+Y1C2bhqGvaHNIIIuCCCCOIIX3dUBkzlpPQG0btKPfE7yT7PonqVvZM5ZwVzfm3aMm+J2pw5j0hzCaw1DZMuKr/EcGqKI3Iu3mPvyUiRYBWVJSZERYKEKK5zXfcybrjH+axUWroztVOjh+j6cjG913f+KpdJ64/uDorG2WaRSOPNx+gRT3M63/AJyQ/wA0f12qBKxszEN56h/BjG97ifgtVL/KEwx51qCTw+oVsIsInqqlQLPDSaVJHJ/Fyi/U9pH02VPrYHLfD+noJ4wLnQL2+0zxh9C1+SeubZ4KsbZabepnR/CfIorIzM11pJ4D5zWSj8Ulrv1mqt172Q2K+DV8MhNmk9E72X6vp0T2LRTv3ZAU1xmn9vRyMGtrjwzWwAWVhqyn6qREREIRERCFrJn+H3Ydzhh+hygG4X/3qCsP5QQ+6/8A2Ifpeu78nzDIqirqOnjZLoQtLRIxrw0l4BIDgRewQhVe5x1D4ju1L6Y+3I9fv1LZjOnk7SswiqfHTwNc1gc1zYo2ua4PbrBAuN/eox8n3BoJqGeSaGKR3T6Gk+NryGCNhDRpA2F3HvQsg2zVT0OUNvEk1+tvtz4r3WSh2tpBFtu1WBn+wOnhw6KSGGKN/hLGaTI2MOi6KYlt2gXBLW9y7ua/I+lq8CgMsbdN5mcZGgCTSEz2g6W02DQLHVqUOWlDs25FdHh+OyQWZN2m8+IVa3Re7lnkwcNmZG57XNl0jGdhIba4I4jSGxeElL2OYbOVhUtTFUxh8RuEX3FM5jg5pLXA3BBsQeIIXwi1g2UlzQ4WKsnJTOuW2irtY2CYDWP7QDb1juVn0dYyVgkjc1zXaw5pBBHWtZ16+T+VU9C/Shd4p1ujOtjusbjzGtMYawjJ64/Etm2SXkpsjy4eHL6LYi6wVF8lsvoK4Bl+jm3xuO3mw+cPepMmbXBwuFw00EkDyyQWKrHPPX/eIB68p9zW/S5VipJnBxbwmvlcNbWWhb1M2n8ouUbSOpdvSEq08EpzBRMadSL/ADzRW1mapLU80vpyBo6mt+txVSq+s32H9Dh0LSLFzelPW86X0ELdRNvJfklu1E25SBnxH6ZqR2WFmyJxdVxYLDm3Fuxa65SYV4LVywbmPOj7B1s/RIWxqqzPDgdjHWNG35l/XtYT7x3KHWR7zL8l0mzlX7Gq9mdH5ePBVmgKIkqssi4WwGQ+O+GUcchPjgdG/wDtG6ie0WPavfVI5tMpvBanonm0U1mng2TzHfA9Y4K7GlP6eT2jAeKqbF6E0dS5nunMdP6X0iIt6UoiIhC1q+UMPuu3+7xfrSKv8KxmelcZKaWSFxGiXRvcwlt9hLTrFwO5WJ8olv3VZzpo/wBpKvS+ThSsfPVl7GuIjiAJAJALn6Vr7L2HcEIVbV+WVbURmKerqJGOtdj5nuabG4uCbHWAVwYVlJVUgcKWomhDrFwjkcwOI1AkA6ytlM8NBH9hao9Gy4bG4HRbcO6VguDbUdZ714HyeKKN2Gyucxhcal4JLQToiKKwJO7We8oQqLxfKaqq2htTUTTNadINkkc8B1rXAJ223rkwzK6spo+ip6qeJgJdoMle1oJ2mwNtaun5RdHG2gp3NYwO8I0bhoB0TFISLjdcN7gpLmdoI/sLSno2XcJHE6Lbl3SvFybazqHchC1pxPHqiqcH1M0szmizTJI55aNthc6lIchelrallE0jSeHlrncWML7E89GymXyj6VjKikLGtaTHKCQACQHNte23ae8qMZjh926f2Z/2D14fG14s4KVTVc1K/fidY/mq9LEsKlppDFOwscNx3jiDsI5hdRbG4zgUNXH0c7A4bjsc08WnaCqlyrzaTUl5ILzRbdQ+cYPWA2jmO5KpqRzM25hd7hm0MVRZk3Zd5H0UMREUFdSDdZa6xuNRGsEarHiFNsGzpTxQuimHSnRIjkJs9rrWbpnzgD2qEItjJXM/xKh1dDBVi0rbrLnX1nWTrJ4nisIi8EqWBYWXewTDTU1EUDfwj2tPJvnHsFytjYYg0Bo1AAADgBsVVZoMD0pJKtw1MHRM9s63EdQsO1WynFHHusvzVbbS1XtqkRjRn1Oq+UX0imrmLIvOxzCW1VPJA/Y9pF+B3OHMGxXorBCwRfJe2uLXBw1C1pr6J0Er4ZBZzHFjhzG8cjt7V11amdfJTSHh0Q1tAbKBvZ5r+zYeVuCqtIZ4jG6ytvC69tbAJBroR3orozb5YeFQ9BK756MW17ZIxqDuZGw9h3ql12KCvfBK2aJ2i9h0gfgeI3W5rMExidfgteLYa2uh3feGh/Oa2WBWVHMjsr46+K4s2Vo+cjvsPpN4tKkQKeNcHC4VVSxPheY5BYhZREXpa1rj8owfdSL+7M/aSqtsNrZonaVM+VjiLXic9ri3eLsN7bFZvyjx90oD/Rm/tZV3vk1hvhFXe2l0cVtl9HTdpW328m/YhCq3EMXrJGaNRLUPZceLJJK5ulu1ONrrjwzEqmIOFNJOwGxcInyNBO7S0D17Vs5nlDfsJVaVvJjtf0ulZa196j/ycwPsZNa2l4S+9ttuii0b+/3oQqCxTEamXR8Kkmfa+j0r5HW46OmdW7YuXDsXrI2aNPNUMZcm0ckrW6R26mm11ePyjwPAKfZpeEauOj0T7232vo+5SbM0G/YSl0bbJL29LpX3vbehC1fxKtmldpVL5HuAteVznO0dwu83ttU0zFNvjcPJk5/ynD4qT/KUA8IpLW0ujlvxtpttfl5XvUdzCtvjMfKKY/oW+KELZ2yWWUQhQrKzNrDVXkhtDKddwPEefXbx5j3qpcZwGajk6Odhadx2tcOLTsK2NKi+X2L00FMW1LWyl4IZEdrnelfa0DiFCqKdjgXaLpcIxmphe2G2+Dlbj4KikWXLCTKyxmEXLSUrpXtjjF3PcGNHFxNguJWdmnyV1+HSji2EHudJ9IHat0MRkdZLcTrm0UBkOvAd6nuTuDNo6aOnb5o1n0nnW53abr1Fiyyn4FhYKo3vL3FztTmiIiyvKIiIQuOaIOBa4XBBBB2EEawVReXWSBoZ7sB6GQksO3RO0xnmN3EdRV7kLo4xhEdVC6GZt2uHaDucDuIWieESttxTXCsSfQTb4/xOo/OIWt6L2sqcl5KCbo362G5ZJbU9vwcN4XipE5pabFWrBOyeMSRm4K7WG4lJTytlhcWvbsI94I3g8Fc2R2X8VaBG+0c+9l9T+cZO3q29e1UesteQQQSCNYI1EHiFvhqHRHuSzE8Iirm3OThofVbO6SyqfyXzqyQ2jqwZWDUJB98aPWHn/T1q0MJx6CqZpwSNeN4B1j2mnWO1N4pmSDIqua3DaijdaRuXMaKjvlI0LxV00+iejMJiDt3SNkc4t67PB7+CqGGocw3Y4tOy4JBt2LdHF8HhrIjBUxtljdta4XF9xG8EcRrUIdmGwsm/RyjkJn2HetyXLWmWvkeNF73uG2znOIv1Er5hrHs8h7m326Li2/XZbL/aEwv0Jfzzk+0JhfoS/nnIQtaJ6t77abnOts0nF1uq6zDXSMFmPe0bbBzgL9QK2W+0JhfoS/nnJ9oTC/Ql/POQhazTVDnm73Fx2XJJNu1WX8nuic/FTIAS2OGTSduBcWtaOs6+4qzvtC4X/Fy/nnKYZO5M02HxdDSRNjbe5tcuc70nuOtx6yhC9ZYJXSxTHIaZmnPI1g5nWeTRtJ6lWOVGdd8l46IGNuwyu8sj1Rsb17epaZJmRjtFMKPDaisdaJuXPgpjlhl5FQtLG2knI1Rg6m8DIdw5bSqWxXFZKmV00zi57u4DcGjcBwXWfIXEucSSdZJNyTxJO1fKUTVDpeisXC8HioRfVx1PoiIvXyayalrphFGLAWL3keKxvE8TwG/vWhrS42CbTTMgYXvNgF3MicknV89jcQssZHctzAeJ9w18Fe9PTtY1rGABrQGgDUABqAC6WB4LHSQthhFmt373O3ucd5K9JPIIRE23FVViuJOr5t73RoPv1RERSEpRERCEREQhFghZRCF5+M4LFVxGGZuk097Tuc07iqSytyLloH67viJ8WQDVya/0Xe47lfhXDUUjZGlkjQ5rhYtIuCFHmgbKO9NsMxWWgf2c2nUenetZ0Vj5WZqnMJlobubtMJPjD2Cdo5HX1qu5Yixxa4FpGogggg8CDsSeSF0Zs5WVRYlBWN3oj1HEL4XLTVb4nB8bnMcNjmktPeFxItQJGinOY14s4ZKbYRnYqobCYNnb63iv/KGo9yluH53KV9ulbJEd926be9uv3KnEUllXI3jdI6nZ+imzDd093potg6XLaik8mpi/GcGfrWXoMxmA7Joj1SN+ta2LFlIFeeISl2ybPdkPiFso7GIBtmjH/cb9a8+ry1oo/KqYvxXB/wCrda92WUGvPALDdk2e9IfkrlxHO3SM+9CSU8m6A732PuUSxfO1VS3bC1sI4jx3951DuUHRR31cju5NqbZ6ihzLd49/5Zc1XWvlcXyvc9x85xJPvXCiKMSTqnrGNYLNFgiL6jjLiGtBJJsABck8ABtVg5J5q3yWlrbsZtEQ8t3tnzRy29S2RwukNmqFW4hDRt3pT0HEqNZK5HTV77MGjGDZ8pGocm+k7l3q7sCwGKjiEMLbAayd7nb3OO8rt0lEyJgjjaGtaLBoFgAudOYIGxDvVbYni0te/PJo0Hr3rAC+kRSEnRERCEREQhEREIRERCEREQhYK8PKDJCnrR88zxtgkb4rx27xyK91FhzQ4WK2RyvidvMNjzCpjHs1NRDd1OROzgPFkA9k6ndncoXUUzo3FkjXNcNrXAtI7Ctm10sQwiKobozxskHrNBt1cFBkomnNpsuopNp54+zMN4c9CtbUVzYjmkpJNcRkiPBrtJvc6/uKjdZmcnb96mjfycHMPuuFDdRyDvXRwbR0UmpLeo9FXqKV1GbGvZ+Ca72ZGn6SF03ZBVw/6aT9E/Q5ajBIPdKYtxSjdpK35heAi95uQdcf+mk/RHxXcgzY17vwTW+1IwfQSsCCQ8Ch2J0jdZW/MKKorBo8zk7vvs0bOTQ55+AUjw7NHSx65XSSngToN7m6/etzaOQ8LJfNtHRR6OLug9bKn4IHPcGsaXOOxrQXE9g1qY4FmsqZ7OntAznreRyaNnarcw3BoacaMETIx6rQCes7Su8FMjomj/LNc3V7TzSdmBu6OepXgZPZGU1ELxMu/fI7W89R3DkF7zVlFNa0NFguXklfK7eebnvRERelrRERCEREQhEREIRERCEREQhEREIRERCEXyiIQgWURYQsLBRFhCLKIsoQLKIjgsrAX0iIGiwiIiyhEREIRERCEREQhEREI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Cheap</a:t>
            </a:r>
          </a:p>
          <a:p>
            <a:pPr lvl="1"/>
            <a:r>
              <a:rPr lang="en-US" dirty="0"/>
              <a:t>Use as little probe packets as </a:t>
            </a:r>
            <a:r>
              <a:rPr lang="en-US" dirty="0" smtClean="0"/>
              <a:t>possible</a:t>
            </a:r>
          </a:p>
          <a:p>
            <a:pPr lvl="1"/>
            <a:r>
              <a:rPr lang="en-US" strike="sngStrike" dirty="0">
                <a:solidFill>
                  <a:srgbClr val="C0504D"/>
                </a:solidFill>
              </a:rPr>
              <a:t>100s of probe packets per </a:t>
            </a:r>
            <a:r>
              <a:rPr lang="en-US" strike="sngStrike" dirty="0" smtClean="0">
                <a:solidFill>
                  <a:srgbClr val="C0504D"/>
                </a:solidFill>
              </a:rPr>
              <a:t>train</a:t>
            </a:r>
            <a:r>
              <a:rPr lang="en-US" dirty="0" smtClean="0">
                <a:solidFill>
                  <a:srgbClr val="C0504D"/>
                </a:solidFill>
                <a:sym typeface="Wingdings"/>
              </a:rPr>
              <a:t> 20 packets per train</a:t>
            </a:r>
            <a:endParaRPr lang="en-US" strike="sngStrike" dirty="0">
              <a:solidFill>
                <a:srgbClr val="C0504D"/>
              </a:solidFill>
            </a:endParaRPr>
          </a:p>
          <a:p>
            <a:pPr lvl="1"/>
            <a:r>
              <a:rPr lang="en-US" dirty="0" smtClean="0">
                <a:solidFill>
                  <a:srgbClr val="C0504D"/>
                </a:solidFill>
              </a:rPr>
              <a:t>Using </a:t>
            </a:r>
            <a:r>
              <a:rPr lang="en-US" dirty="0">
                <a:solidFill>
                  <a:srgbClr val="C0504D"/>
                </a:solidFill>
              </a:rPr>
              <a:t>application traffic as </a:t>
            </a:r>
            <a:r>
              <a:rPr lang="en-US" dirty="0" smtClean="0">
                <a:solidFill>
                  <a:srgbClr val="C0504D"/>
                </a:solidFill>
              </a:rPr>
              <a:t>probe</a:t>
            </a:r>
            <a:endParaRPr lang="en-US" dirty="0">
              <a:solidFill>
                <a:srgbClr val="C0504D"/>
              </a:solidFill>
            </a:endParaRPr>
          </a:p>
          <a:p>
            <a:r>
              <a:rPr lang="en-US" dirty="0" smtClean="0"/>
              <a:t>Accurate</a:t>
            </a:r>
          </a:p>
          <a:p>
            <a:pPr lvl="1"/>
            <a:r>
              <a:rPr lang="en-US" dirty="0"/>
              <a:t>How close is the estimation to the actual </a:t>
            </a:r>
            <a:r>
              <a:rPr lang="en-US" dirty="0" smtClean="0"/>
              <a:t>value</a:t>
            </a:r>
          </a:p>
          <a:p>
            <a:pPr lvl="1"/>
            <a:r>
              <a:rPr lang="en-US" dirty="0" smtClean="0">
                <a:solidFill>
                  <a:srgbClr val="C0504D"/>
                </a:solidFill>
              </a:rPr>
              <a:t>Error &lt; 0.4Gbps, with a resolution of 0.1Gbps</a:t>
            </a:r>
          </a:p>
          <a:p>
            <a:r>
              <a:rPr lang="en-US" dirty="0"/>
              <a:t>Works for all traffic patterns</a:t>
            </a:r>
          </a:p>
          <a:p>
            <a:pPr lvl="1"/>
            <a:r>
              <a:rPr lang="en-US" dirty="0" smtClean="0">
                <a:solidFill>
                  <a:srgbClr val="C0504D"/>
                </a:solidFill>
              </a:rPr>
              <a:t>Works with </a:t>
            </a:r>
            <a:r>
              <a:rPr lang="en-US" dirty="0" err="1" smtClean="0">
                <a:solidFill>
                  <a:srgbClr val="C0504D"/>
                </a:solidFill>
              </a:rPr>
              <a:t>bursty</a:t>
            </a:r>
            <a:r>
              <a:rPr lang="en-US" dirty="0" smtClean="0">
                <a:solidFill>
                  <a:srgbClr val="C0504D"/>
                </a:solidFill>
              </a:rPr>
              <a:t> cross traffic</a:t>
            </a:r>
            <a:endParaRPr lang="en-US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20" name="AutoShape 4" descr="data:image/jpeg;base64,/9j/4AAQSkZJRgABAQAAAQABAAD/2wCEAAkGBhQSERUUExQWFBUWGBgXFxgUFxQXFBgYFxcXFBQVGBcXHCYeFxokGRYVHy8gIycpLCwsFR4xNTAqNSYrLCkBCQoKDgwOGg8PGiwkHCQsLCkpLCksLCwpLC0pKSwpLCksLCksKSwpKSwsLCwsLCksKSwsLCwpKSkpLCksLCksLP/AABEIAOUA3AMBIgACEQEDEQH/xAAcAAACAgMBAQAAAAAAAAAAAAAFBgMEAQIHAAj/xABHEAABAwIEAwYCCAIGCAcAAAABAAIRAwQFEiExBkFREyJhcYGRobEHFDJCUsHR8HKSI1NigrLhFRdzk6Kz0vEWJDM0Q2PC/8QAGQEAAwEBAQAAAAAAAAAAAAAAAQIDAAQF/8QAKBEAAgIBBAICAQQDAAAAAAAAAAECESEDEjFBIlEEE3EygZGxFEJh/9oADAMBAAIRAxEAPwDswqqJ9ZULa8zMaeoC8aq5NxWja4qINeojVehl2UgyAF61BLpiP3YQe5YmQGA69NU6jEUrsVGs1UQjIGBWGKJgUwWMSsKnY9VMykZUWZi4KiirPV3DcKfWgiACYkkIvccPUqcOe/uwNOYM6gjf0GyS0h1FsSLppQDEmLqNfD8PfJfVdQ5AmA31Dt0vYlwRTq6Wl5bV3fhdUax3oJMpoyTBKEl0cuqDVOPDbNku4zg1W2rGlXYWPHIwdORBB1CaeGWaBPPgWKyPOF0tk44W3ZK2Ft2TVh5UEVYw27tFZFRUKL1KaqunRJosOqqpXqLD6yrVqqzkYHX70Bu0WvaiD3LlMZA2qqVQaq7XcqD3aoDIPcF8SdtSDTuNEzdsvnfhPit1B4BJDea7VhWLirTDgZ0RnGmKnYaqVlQuXrzqyrVqqQYoXTkMrlEbgofXCIoNrtQ+s1Eq6oVU6FZA1ikyrLQskImI8isUKca776CCR45dfkqlzXy6AZnO0AG/n+/yUV4yqKcGsyjpoxpy/wAzhz9Ekn0VhHsLVMRd9kVXAjm5pjTbkI+CDuxJ5LhVqOkcgJ9ZQ2pcVKNOXPLs2ggtdPm4KnRENJdM8/tR5aHZTjDkvKVJDGaWZvaU6oLubKzSfLWY8EOuRRc6K1uGO/FSJA8xrHwQc3epyy0HlmJb6Hl5FWKd0Yh3eb0I1H78ENrRSNNDM6rTrU20apNw1ohjy1v1ikN+64RnaObSPI7Tvh2Gmk4NlpG4LeYOxQHDrjsXZo7Vh1gyXN9gTz5bJss79lZrHAy4ddSWnx8Dv5pskJxV2MmHjZMVm9LtidkatqiZEw9Sqrd1ZD6VZbPqpxCw+sqtauon1lUrVljEN5WQu4eprqsqFaog2FFavUVN7tVPVcqzigY400p/+j3iYsPZOPl5LnsKzY3hpvDhyK6JK0STo+iBcSJCjfUS3wtxE2vTGuqPkrmaorZFUKp1lZquVOo5FAKddqoVG6q/WVOonFNGMWXBbNKyGSVjA+5eA+G6vIAmCY0JgAeZ1PsUOr4FWeZdJnx/JOHDeCdpWrVH7NdkHsCfmB6I/Ww9nJsJU+0dW2sM5hS4bDTqJ9YUF7Zfhny/Tony/tgNkuXdjrMIW0OtNNCmKEbeoKmoVOUT4c/8witeyB336/qhd3QynUIchpxJKD8p7uvhzHom3h8h5bm7vQgCDOjgeYOu+vjyKRP9I5diD5ifmmPhziJzXwQC07xJHqDt5jZLKL5BcXg6FbGDCL0HIIKocQ9urXAEfIj3BRKhU0TI5qClOqtnVlQ7VamuiYtVKio3NfRZdWVK5rIoDK9zWVF9dZr1FUcUj5CiVzpULlsCtSmRmcmoU8+wUFajlKcGUGU26AJWxA98rpIhLhTETSrjXR2i65SuZaCuHWlSHA9DK6hg+NsNMTUYDHN7R81LUXY8Q9UeoHFQDEGHZ7D/AH2fqtu1B2IPk5v6qeRiOqFVqBELezqVZ7NhfG+SHH2Cp3lu+m7K9rmO6OBB12MFMLRA0LcGIPQrzCsuRMPeB2zRb5h99z3fGB8AFio1UcHvyy0aRlIa5zSCYIM5t/IhT2+LNqaCJHKf3KEVR1J2rBWJMIQK5hH8Svc+gygjcnlrHJL94yh9+4aSfED06otWUjKuShVpAoffWwc0zyRalaMP2DIVSuzcKD8WWpSVCXWpQ46fJW8PtKph7GmOR2Pp19ls6n/Sw7aRP5o62t90aFrmkDwzAGPBUlI5oaavI6YG+bal0InfYk/Lp5ovQQPhvS2ZrocxA6BxkD99UcplBEZckxcoKj1MATtqtxYD7zvQKkYSlwKD31lSuayYexpN+7P8RWjn0v6tnsrL40hbFJ9RaEpsdQoHekz0kfJRvwm2P3XN8nH80H8aYUxWzL0pifw9Q5VHjzgqI8PUv64/yj9UPpn6NZxKrdvI3VCosNrHms1E5AwzVWqTuRVIFTUamqAS1ovL0LBWMQ03kbEjyTXwpduLH5iTBESSeWwlKbE6cH4RVrUT2bSe+RoOcN5oMKGnh7Cn3T3NYQA0S5xmBOgEDcnXTwKabPg1jdX1Hu/gpOHxMozw3gX1O2bTAmq85nnq4+P4QNPQnms1XVyTLqTfM1HH2AChK+johBVkhseH7epTqMy5ocD/AEgkB0b5SBy/yQ1+BC1Y9+butDiB/aIiepRXArioKlRrw2IBBaXawYIgjTcIZx297qUN8oCCk9pbZU6RzyhcufUIdOV2h359EVrYHAc6JDhBIjUSTG2gknbqhdrRqU6jc9MlpcGnqJMA/FNl24sbk6J4t1geUM5Fttv2Q7ogKhWfJROu+ULeNVCR0wVA++sxq79yohDGZye+e60E+unzV692jzKFXmmQnk/4ZSjHJLUe1uh+wmpDWsGxaI1H3Rt7fJG7KkXb6AJbwe6kN5FozN1iYPeEnwLT6lNrqwcwQMvw9wrfHipSqRyai7N33QboFUq36q3FWFQr3C9lRSWDns2uK7zULg8zEAcoW1TGjSy9rTBDiBmadBJjUclWtrkB/wAFVxC3zyJ1+BXNqQfERrDXFOOUbZjCzvuedgdhEk/JQWWL9owO2lLNTDxVZrOZvVb4JVcxpA0IMEHZTjOcechVMY6mJeKrOxLxVN1UO+0Mp6jUKJ1q7kWkdZV1qwZnFo5MsysLy4yBkLKwCtmFYJK98gKSlVlplQvELNM90oGNmFd1+hKo02Lm8xVc49YOUD5LhTV2j6GKYZRDp1qGoI/hI/Qo7dyY8OTpt/eijTdUdvy5wP1WcCtabqTaj4e94znMZAnUNjYQEP4pZNE6n06c/guaUuKbig/K0hzRLYcDDhsJE6aeuy55TcGjrhpfZHDyMtPHKRxAuo1M1EvyQCcjQWhoOuoJfmd5ZYTTi9rSq08jwDOm8FcpffuqPe505nmZJk9N/AfJPmEtqXFq3taUv1ALxBeB94HefELWm20O4bdqbF6raNpvgHQHQCI89Oamua2bfpr+q0xHh85iIyAci50rFMFrY3AEIsd10wRcU9UOqsgopdkCShNRxKgysWVX0O0dHiB7GVSxq3jL/F+QH5ozbNyuBPIqDiCmJA9ff/umjwS1FbNbPEMlNj52IkQ0gycus+o9U8YNeZpY0CNxuRlOoOnz3XPMPbLHNO2s+R5+6PcLYz2bgHEgN0PJwg7/AL0KDtZQrp4GPEaUHvNcOhGo9wh5wms77FJ7p5hrv0TFcY27tSGCAWhweGjX9Cq1bF60z2jvcr04fIklwefJqweODLvu/wBCe8JBkaefQqG9wqswS+k9pGhlp1PLXmrz+Krhh0qe4CyPpKe0tbVDYJABBIMnZZ68uWZMWq/dcHbciqt0Mjg8bHR35FPeI8e2T2ObXp96IhzJJ8WualcV7Sradzte3nnBpubO/UGEY6qk6/j8hoGvqFRfWfAKOm4iWncfEclG53gr7YzVtGtrg50vLy8uEmeWQsLIWMWA2QtGjReYVnkgFm7dguwfRe6Le2P/ANrx7vI/NcfaNAu0fRvaH6lbGCJqOI8YqkT8D7JWU0+To2NMmmQuR47Qy1dv2P8AKF1+/Eg9FyriEF1xlaJJcA0c5MAD3hS1lwdnx5VYS4KtKbqzn1Q0tY3Z5GWTzIO+g5dU24ji8vlhGVoBaes+Xsgl7w/TpUKVM5WVO92jwA5xIBeI1HSBqqdg1tOlMz3dAesmYHl81OVpUM0peR7GeLB99pP8P+ahw+2NywVKbhlJO8zIMGR5hKuO3Jc4+CtfRxjBDqlAnfvs8wIe32yn0KeFyWRW9roYK/DcaudPoqf+jACmio+QqVahzTbEFTYsXlvCGYgwvqacgAmG7pTKit8N3cRul2jbhavv6IaDWduo5qhVuNZaPI8/I81evrkVXlw+zs3yHMqnSod7wTKJzTnbOl0P/TZP4W/JQVlO1/dHkPkq1ZyucgPukFv6YO4Bgzr1CM3RQi8/VYxVxdna0hUG7dD+/wB8lphDYoU3eGvqSs4dcAPLHfZeCPXkrFen2NNreQgfNCC8qKriyK6OuYcvkoHOW5ft0VcujSJ6LsU6y+/7FENZWwYVkUyuQQ0WQpOwWjFjGyyNliosjZYJKBt5Lv8A9Er+0sKAP/w9oP5qj3e8H5LgP6L6H+iWy7PC6TudQvef5i0fBoQaseIw4pdZWk9AVznB6me4dcPEtaYE8i4GHeg/xJu4xuctB8dI99EnMw5zKLGnQ1O+DqBLhoD4xC5/kOuDphSiRYjfAVCWkzrz3J0PpGkfqt7q9aynLz3j0ET+v+SXsSrOt3E/aMDXXSVWqdpc1BTY6TlzEnSBEu1iTG2kqcdOUh1NcI0vMSD3Fo6a+vNYwV+Qmqz7VN8jxA0j1GnqvN4bewF8yPj4SPf2VjAraGP00J09oXQltwQ1G+zpFndtq021GfZeA4ddRK3uRohHB9P/AMq0c2Oe3/iJj4hGQM3kPnz9kxVA9lpJk7cv1WmIuDKbj4H46Iq6klbim8juzo0FzvYkfBEWTpCXg7f6H1MeUq9TpajRYsLfLSYP7I94kqywax0hCjnsZaV2tnVf37KphFjUrvyUxLvE6DzTJX+j+4YzMXtnoBp7yqNExZru/fqhN4fzV68cWVDTdGYdOiGXT/kgYDXr4kjcCU03NDtaNN3gCfPL+/ZKeIHR3knXD/shvUD3DQngvJMpHgEVLOBotW2gImEXq0eUIdUzMMASN12TSj5VhgSOdhbBRhy2BXniGzjoqjFZcdCqzETG1ReGyxUWeSxiwvpP6PBGFWn+yHxc4r5sO6+leCtMLtP9gz4iVuykQPxm8vLKY1zOAjzMKhj920tIyOmNuYA2gHf06KbGKxfdsDSAWy6XbaAxt4lLPE+KPALajRH4mHMPYw4ekrk1cyou8JAy6fnY17jI7zSY/CdCR5FEcLvmUbYNpw6tUmYH2RMAF35eMoRhtxmpVWkzs4HnDu4/fn9lFcHwllMAdoG5nwBUbFQAszNIDZME7HnIV9O48AgryuSy+uaoqNgUyNcrehdB15nvHXzVak3ukAQG6eBA0kH8kbvbRop0XsZFQ5AXycozMae+0CXNjNzQyrYik57WvDm6HTaTuBHr7pmmssGq7plvhm8LRctbqRFRo15tIOg8WI7w/ULmOJH3j15gHZKnDN1lvMp0zsI9RDgB/wASfKYWHg/Ehv7gMplx2A9zyGi51jFQup1nHcseT/KUw8SYlnfkae632J5+23ul2+rt+r1spDqjgKbWt1PeMPdA2AbI9UGyU3bNqdBwAzCAANfSY+Sr06nPqUz0WtGHS4avdz37vP8AJK9Olq3zQi7EoP4Bjn1bPUmIAGmpMmAAPEoqz6V3VxlBLXagB4gnLo6OsFJd5UyU85EtY9ryOsTA94Qa/wAVZWdS7Fpa5lSfPtDmf7FWZNGuJ4w43rqjjuYPlsidW409Et34m4P8X5orUqIGZpdGZ82j4pqvMVZQyh0yZIgTtASmwSW+L2j4hdMw/Ll1AOp381XQ/WOuALWxqm6mKg+zz018ZQ48S0fE+hTv3I0aJ8gtmupx9kewXZG1gDOBgrcFRhbArzRTdx0VdqmcdFC1Yxl6ysPWVjFh26+kOG9MOtf9hS/wBfNz919GYVUy2FuOlCl/y2rIrAVb69Da9RxMQ2Pcj9Et9j9be/v5GsidCZmdlFxjiJa8gT3p28P+6VBij2AtacubV0fJRjG5Wx9SVDfb4bZBwDrp9M7S6mCz1yumE+4BgwdTqAOpVw6CK7QXOgRlJJ1ycvBcH7UuMSSuj8JXxaKLZOVzSwiTGjiBp7KnAkZDriVAfV6j2HPLqYZl5BjMomdjofCClN1fOXNILKjILmn2JHVPZrNbRLQwaBsl0wXl0gROwDZ9I5lIuMlz7ntJDe7BDW5S4HrG45+qKp5ZTxrIGxCsaNWlXGzXgu+R9CCU6Y5xM2hbhwMuqaMDdXHTcBK1/Sz0ajTzaY8xqPjChwqjNOm90lwY1rZ5CJ0HLXX2SiKVKiNto+oc1Y6bimNh4u/EVepW8kNAien6LJVzD6MOzHkg3SFqyfiGqGU2Um7NHjudz7lLVk+agHn8lfx+6kmf3H7KG4LrWH8JQgaQcsLVr87HgFrhBBVJ/DtC3JdTbr1JJjylE7N2Ukqlj+JsY3U947N5+fkrWIhEqa3J8yrb3qqzWq8/vVSVCsgMu4e3M+kOtVvzXQ7c8vf1JKRcApTWtx1qT7AlNjLoC7LOeRsj0kH4x6ptOe2aKpWgyxYdpstmsXsi75K+BThTWafajwj81HmUkqOpvp4fLVedQhsCYO35rUBbrEoGMPXgvPXljE9Tcr6Eo1MtnRHSjT/5bV891Nz++S7niWJNpWrC4gAU2D/gCBbTOY8ZPmsNdp+P/ZLtyNR5fmiGMXZqPLup+Co3bdkELN2yO1PfCfOGo7Brp1bVcPQhrvmkCie8PNPHCtUGlVafxsI9Q4fktI0FeDp+IYm2hSq1HjM2BDdy5xPdj0nVJFftO0e6oR3jmAmS0HZp03iNtEVxDEs9JpB6T4EboJSqyeZSxfjQ94o0xCmSzKJLnkNa0akmZhTOs3U+4Z7sNM8oEJg4XsASa7mydW0/AD7Th4k6T0Cr8R08tfNyeAfUaH5D3VHCo2IC7WjrKuPdAWtAiFDc1dFF5GQExSpKE0L51J+ZsTtr05hXsQfJQasU4oznGXmjnbDZnx1HRKtOs6o8l5JJ5lMdvRmyaf4vml3D6cuPn+aa8ArISveGalJxedn/AGR1EDWVUdZO8vNO/wBIFEsZbwdw7bwypHe93U+5QTdBaQb4dohtagXEBrC4uLoaBoY3817Gb0fXXPpuBy5QC0yDDWgifdLlTxK2ovg6JWPFnXbOoHsa4bEA/qpS3wQfg27z0S3m0z6FG3NXp6Ut0UxGqZ8/PfMnqtVvUpwG+In4kfktSFwkzYFeC0C2CBjxXlmVgrGJnJsxjFX1Q3O6YAAHIQISmd0VuakmOaDHRWy5neh9zotb6r3WsH3SZPUnQ+i2FbKDG52/M/voqrwgUS8WyNu4RrDbpwpV4MEBjh/deB/+kJdbOAzGI6yPluiWEtLjUaBq+k8AdSIeP8KMuBIOmMVnjPaUweR0e3o7qFYqHs2l06AEj2MH3+SA4Ph9VrtWODSIPpqD+XqiOMVYoP8AQe7kqGkdDwu+ijTDdsjfkFW4gBqUs3Nhn0Oh/L2S5wpjZfSDebdN+XJHbiuXscwt0cCDB5EQuurQARSugNFTvrg9VXNoaUtJJgkjlodQFUuapXG1TMV7up4oXWqSrFdxKqPRAM9reTYgfhzN+MoHgolx9/zXsPvIa+mdn7eaxhRyvlHox0zj6wNW0o1mahg18GvA19wuaVAutcG4i2rTNvUggg5Z2c07t9EhcYcOOtK5bqWOk0z4dPMbJU+hmhcd5LSSpXMKiI6oipjdwHeRWyk6OBHruPkn801yLB65ZUa4bggrrVOpmAcBoQD7rr+NLDQZezhmJYdUZV7JzTLJaDB1AM5h4az6rNTDABPaN16hw+QK6ri+D1f9JW57Gke2p1abRRuJaS3vgl7x3TlGx0Kr4nwtnB7SyuZBgkUwYEnvBzH9725rj8vQ6jB8s5TUsyNnNd5H9QFr9Vd0+ITndcEszQx1Zg61aFTKD0JaJB9FStOGM/32wDHfzU58s4CZWI4xQsfV3fhWOwd+E+xTXRwpn2hlLG7nM0S46NABMnfpzCJii5oazJvJa2JPiQN0ciUhKFo6fskeenzRilhTomDJ946DoPFH6OH5nfYaCN9NR5jki1thI+8ZStjY6ElvD1Rx2jy+SkvOFajKTqh2aJK6NRtWt2CXOP8AGXUqQpNAiqCCTyAiYCClbNk56UX4YrZbmif7QHuCPzQenqruG1g2qwiYD279MwTsEeTslGxLzDG+fIAeJQdnBLa2ftamWmHa5DJJBkAEiBynf4q/fcQd5ttb6OedXdB95x6wJPos3l6XEW9DlOp2A+895+J6k6KCdHYtH2LuFYAKFwRScXtdIDXav05yNx6JiAMkAAkb67Km+8pWjHBrpe77dR32neAH3Wjk0fEoPh2O9pUOUOBGsifj0Tw15RXtDvSg+MF/G7Z0Zy3bQx05H3+aV7h3JObMRDwWVZhwiWgE+xQS5wZhcGis1znawySRBggh2XXT4jqi9SM3aIT0ZRYrVFVqLoP+rumRP1ok9Mjf+s9FWq/R2z+vd/IP+pJ9sBfpmxBq0yG5vED1V1r5AI8J800H6OG87gx4MH5uVqnwTRYwgVHudBicoAPkBr6lD7oB+ifoHYJiJaQQYIIIPQhdIvbZmJ2RH2arefNrx+R/Ncia11J5a7QgwnDhrHjReHbtOjx1HXzCdrtE16Ea9tKlN7mOzNc0lpkcwqpe4feHqIXW+OLAOpfWKYDxALwObeT/ADC5XXInu7cv0KKlYKMW9xB7zZHVpXUOGb4Pt267S322+BC5OXQdDHly8wilnxA+m3LlG8y0loPjAVNOWx2G7WQTh9+9lKplcWua6m9paS1wIztMEGRo5W7bjy+Z9m6r/wC9ef8AESiGN8N/VwxshweWszhuUGXc/Hzn8hrU4Cfy18nD8wErklyBQb4JbX6WcRZtcvP8TaTvm1X6X0z3wEE0Xj+3RZz/AIYSrc4I1ji01II5aO9NFWFhMBrnOcdmtY4lbcjODR0DBeP6j6WU2lkabd3vpuaZJkmcx7xJJ0GnJETxVaFmV1nbAkZc1IvzxIOji0mfGUp2WCVmUAyoG0Rmzf0z20yZ0HdJzc+i3NgHH/3FAnbRx8vwrbhlXoM3OL2MO7K2NNzt3Ne/Npr97Try5qgLu3Jd3a1MOklzHlzttYDjvA6qH/w/UP2HUn/w1GT7GFi1wOqKrW1ab2tcQCY0g76jTaVlL/pv2LNLELV+UUrq8AB/A52nTusMoTxtQIbTPbVKoJdHaU3MjbaQJn8k9Ydw3TrAEXlO2o65KLHDO1swA7NAzQNTrMrbin6N+3ptbb1e0IOpqVGu9gNAtvsVpUcgtGSth3XHwK6fiH0Qvodm6ge2BYC9r+TjOZoLNY231Qr/AFZXDrhxqU3U6R1zCNDG2vitaFSyYtb+rSrmpSt2ucW5Q7teTo72VxMOjy3UzcSuaVNzPq7yXEudUpw4nXQHKdAOWvioca4KtWuLql4KbjHdhrtgANiOiAOwqi2cl8PVlQD4FDDRbfJF4MNSrnr0qxpie6B3ieWvIT0RR2Otpsy0rd7BG3Zke51k+Oq5+18mC4DxOaPgCsGpB+17Ewg9NMy15Ie7biFpHf7h372imvLxmVtRpGsCdNQekggHTeOZ9EKnfvGz3eWZysf6RqEZSZHlEeoH6pfqSdof/IclTHyyrAsB668hrMHYDWR0U4uCOfxS7h99UFNoIBaBoZJPmtvrBO0j1UHC3Z0x1HtSoPOvSOajOIeKCOe7qonZuqOxGepJdFvF2B/eG4UGHXcKtUc6FCyYa+CAdPXmrxWKOPV/VZ0vhPFQf6F+rXfYnaTuw+BSVxvw0bSvLR/Q1JLfDqw+Snw24MayOh6HkQm64vGX1o6jUg1W7noR9moPPn6rcMXk5Q9nMIlhWGF7CRtMfAGPiqNW3e2oaWUl4MQBJnwC6Dw3gopUAKo77jmIBGkgCPHZUUHJYFTVgD6Qnns4nRrm+5B1Q294heLRkZs7gAXZvDWAAN46rK8lMu/wZ4Sw9j61FrmtcamUnOCWiS4RlBEjSd9fgSfEHH1XtDSptbSpUnFuWlDXOA0PfAloMbNA3Xl5D/Y14F8va5/a5TuCA5xd1BBO5k6ynLCMPtrimXG3aHAtB1kGRqRIkaid+a8vISHWGiZ/BdImab6lI+BDm/yvBS7imNV7KoWB7amk5smQ9B9h0H2Xl5aOeRp4WDSjftqgVa7BVcYaZIbvzGQD4yrOOcNinR7ejVqUx+Aku9nAgry8mIoU2cQ3A2rVf94/9VfbxlePaaZuapbGxdO2vmvLycUo2NqazwC6JO+5+aziWH9lUczNMRrEbidpXl5BlIqys2zHVM3DPBlO4aXPe4axDQPmV5eSyZTaqGM/RtajnVP95v8A0re24Ctg4R2nq4EfJYXktiWH7fgigQNXe6tjgi3HJx/vFYXkVFB+yXsmbwVa/gP8zlKzgm0/qz/M79V5eR2oH2S9nq/BVoAZpSOmZ36pedhFPLkDQGBxIG59+a8vLNUgbm+WZuLACmQ2BpvEwluxt3Uaoe18mYIjcHcHVeXkhVIJcXV30mUqlN7mEktdEQREiUApY9WI1eSesN/ILC8tvklSZaMItc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34822" name="AutoShape 6" descr="data:image/jpeg;base64,/9j/4AAQSkZJRgABAQAAAQABAAD/2wCEAAkGBhQSERUUExQWFBUWGBgXFxgUFxQXFBgYFxcXFBQVGBcXHCYeFxokGRYVHy8gIycpLCwsFR4xNTAqNSYrLCkBCQoKDgwOGg8PGiwkHCQsLCkpLCksLCwpLC0pKSwpLCksLCksKSwpKSwsLCwsLCksKSwsLCwpKSkpLCksLCksLP/AABEIAOUA3AMBIgACEQEDEQH/xAAcAAACAgMBAQAAAAAAAAAAAAAFBgMEAQIHAAj/xABHEAABAwIEAwYCCAIGCAcAAAABAAIRAwQFEiExBkFREyJhcYGRobEHFDJCUsHR8HKSI1NigrLhFRdzk6Kz0vEWJDM0Q2PC/8QAGQEAAwEBAQAAAAAAAAAAAAAAAQIDAAQF/8QAKBEAAgIBBAICAQQDAAAAAAAAAAECESEDEjFBIlEEE3EygZGxFEJh/9oADAMBAAIRAxEAPwDswqqJ9ZULa8zMaeoC8aq5NxWja4qINeojVehl2UgyAF61BLpiP3YQe5YmQGA69NU6jEUrsVGs1UQjIGBWGKJgUwWMSsKnY9VMykZUWZi4KiirPV3DcKfWgiACYkkIvccPUqcOe/uwNOYM6gjf0GyS0h1FsSLppQDEmLqNfD8PfJfVdQ5AmA31Dt0vYlwRTq6Wl5bV3fhdUax3oJMpoyTBKEl0cuqDVOPDbNku4zg1W2rGlXYWPHIwdORBB1CaeGWaBPPgWKyPOF0tk44W3ZK2Ft2TVh5UEVYw27tFZFRUKL1KaqunRJosOqqpXqLD6yrVqqzkYHX70Bu0WvaiD3LlMZA2qqVQaq7XcqD3aoDIPcF8SdtSDTuNEzdsvnfhPit1B4BJDea7VhWLirTDgZ0RnGmKnYaqVlQuXrzqyrVqqQYoXTkMrlEbgofXCIoNrtQ+s1Eq6oVU6FZA1ikyrLQskImI8isUKca776CCR45dfkqlzXy6AZnO0AG/n+/yUV4yqKcGsyjpoxpy/wAzhz9Ekn0VhHsLVMRd9kVXAjm5pjTbkI+CDuxJ5LhVqOkcgJ9ZQ2pcVKNOXPLs2ggtdPm4KnRENJdM8/tR5aHZTjDkvKVJDGaWZvaU6oLubKzSfLWY8EOuRRc6K1uGO/FSJA8xrHwQc3epyy0HlmJb6Hl5FWKd0Yh3eb0I1H78ENrRSNNDM6rTrU20apNw1ohjy1v1ikN+64RnaObSPI7Tvh2Gmk4NlpG4LeYOxQHDrjsXZo7Vh1gyXN9gTz5bJss79lZrHAy4ddSWnx8Dv5pskJxV2MmHjZMVm9LtidkatqiZEw9Sqrd1ZD6VZbPqpxCw+sqtauon1lUrVljEN5WQu4eprqsqFaog2FFavUVN7tVPVcqzigY400p/+j3iYsPZOPl5LnsKzY3hpvDhyK6JK0STo+iBcSJCjfUS3wtxE2vTGuqPkrmaorZFUKp1lZquVOo5FAKddqoVG6q/WVOonFNGMWXBbNKyGSVjA+5eA+G6vIAmCY0JgAeZ1PsUOr4FWeZdJnx/JOHDeCdpWrVH7NdkHsCfmB6I/Ww9nJsJU+0dW2sM5hS4bDTqJ9YUF7Zfhny/Tony/tgNkuXdjrMIW0OtNNCmKEbeoKmoVOUT4c/8witeyB336/qhd3QynUIchpxJKD8p7uvhzHom3h8h5bm7vQgCDOjgeYOu+vjyKRP9I5diD5ifmmPhziJzXwQC07xJHqDt5jZLKL5BcXg6FbGDCL0HIIKocQ9urXAEfIj3BRKhU0TI5qClOqtnVlQ7VamuiYtVKio3NfRZdWVK5rIoDK9zWVF9dZr1FUcUj5CiVzpULlsCtSmRmcmoU8+wUFajlKcGUGU26AJWxA98rpIhLhTETSrjXR2i65SuZaCuHWlSHA9DK6hg+NsNMTUYDHN7R81LUXY8Q9UeoHFQDEGHZ7D/AH2fqtu1B2IPk5v6qeRiOqFVqBELezqVZ7NhfG+SHH2Cp3lu+m7K9rmO6OBB12MFMLRA0LcGIPQrzCsuRMPeB2zRb5h99z3fGB8AFio1UcHvyy0aRlIa5zSCYIM5t/IhT2+LNqaCJHKf3KEVR1J2rBWJMIQK5hH8Svc+gygjcnlrHJL94yh9+4aSfED06otWUjKuShVpAoffWwc0zyRalaMP2DIVSuzcKD8WWpSVCXWpQ46fJW8PtKph7GmOR2Pp19ls6n/Sw7aRP5o62t90aFrmkDwzAGPBUlI5oaavI6YG+bal0InfYk/Lp5ovQQPhvS2ZrocxA6BxkD99UcplBEZckxcoKj1MATtqtxYD7zvQKkYSlwKD31lSuayYexpN+7P8RWjn0v6tnsrL40hbFJ9RaEpsdQoHekz0kfJRvwm2P3XN8nH80H8aYUxWzL0pifw9Q5VHjzgqI8PUv64/yj9UPpn6NZxKrdvI3VCosNrHms1E5AwzVWqTuRVIFTUamqAS1ovL0LBWMQ03kbEjyTXwpduLH5iTBESSeWwlKbE6cH4RVrUT2bSe+RoOcN5oMKGnh7Cn3T3NYQA0S5xmBOgEDcnXTwKabPg1jdX1Hu/gpOHxMozw3gX1O2bTAmq85nnq4+P4QNPQnms1XVyTLqTfM1HH2AChK+johBVkhseH7epTqMy5ocD/AEgkB0b5SBy/yQ1+BC1Y9+butDiB/aIiepRXArioKlRrw2IBBaXawYIgjTcIZx297qUN8oCCk9pbZU6RzyhcufUIdOV2h359EVrYHAc6JDhBIjUSTG2gknbqhdrRqU6jc9MlpcGnqJMA/FNl24sbk6J4t1geUM5Fttv2Q7ogKhWfJROu+ULeNVCR0wVA++sxq79yohDGZye+e60E+unzV692jzKFXmmQnk/4ZSjHJLUe1uh+wmpDWsGxaI1H3Rt7fJG7KkXb6AJbwe6kN5FozN1iYPeEnwLT6lNrqwcwQMvw9wrfHipSqRyai7N33QboFUq36q3FWFQr3C9lRSWDns2uK7zULg8zEAcoW1TGjSy9rTBDiBmadBJjUclWtrkB/wAFVxC3zyJ1+BXNqQfERrDXFOOUbZjCzvuedgdhEk/JQWWL9owO2lLNTDxVZrOZvVb4JVcxpA0IMEHZTjOcechVMY6mJeKrOxLxVN1UO+0Mp6jUKJ1q7kWkdZV1qwZnFo5MsysLy4yBkLKwCtmFYJK98gKSlVlplQvELNM90oGNmFd1+hKo02Lm8xVc49YOUD5LhTV2j6GKYZRDp1qGoI/hI/Qo7dyY8OTpt/eijTdUdvy5wP1WcCtabqTaj4e94znMZAnUNjYQEP4pZNE6n06c/guaUuKbig/K0hzRLYcDDhsJE6aeuy55TcGjrhpfZHDyMtPHKRxAuo1M1EvyQCcjQWhoOuoJfmd5ZYTTi9rSq08jwDOm8FcpffuqPe505nmZJk9N/AfJPmEtqXFq3taUv1ALxBeB94HefELWm20O4bdqbF6raNpvgHQHQCI89Oamua2bfpr+q0xHh85iIyAci50rFMFrY3AEIsd10wRcU9UOqsgopdkCShNRxKgysWVX0O0dHiB7GVSxq3jL/F+QH5ozbNyuBPIqDiCmJA9ff/umjwS1FbNbPEMlNj52IkQ0gycus+o9U8YNeZpY0CNxuRlOoOnz3XPMPbLHNO2s+R5+6PcLYz2bgHEgN0PJwg7/AL0KDtZQrp4GPEaUHvNcOhGo9wh5wms77FJ7p5hrv0TFcY27tSGCAWhweGjX9Cq1bF60z2jvcr04fIklwefJqweODLvu/wBCe8JBkaefQqG9wqswS+k9pGhlp1PLXmrz+Krhh0qe4CyPpKe0tbVDYJABBIMnZZ68uWZMWq/dcHbciqt0Mjg8bHR35FPeI8e2T2ObXp96IhzJJ8WualcV7Sradzte3nnBpubO/UGEY6qk6/j8hoGvqFRfWfAKOm4iWncfEclG53gr7YzVtGtrg50vLy8uEmeWQsLIWMWA2QtGjReYVnkgFm7dguwfRe6Le2P/ANrx7vI/NcfaNAu0fRvaH6lbGCJqOI8YqkT8D7JWU0+To2NMmmQuR47Qy1dv2P8AKF1+/Eg9FyriEF1xlaJJcA0c5MAD3hS1lwdnx5VYS4KtKbqzn1Q0tY3Z5GWTzIO+g5dU24ji8vlhGVoBaes+Xsgl7w/TpUKVM5WVO92jwA5xIBeI1HSBqqdg1tOlMz3dAesmYHl81OVpUM0peR7GeLB99pP8P+ahw+2NywVKbhlJO8zIMGR5hKuO3Jc4+CtfRxjBDqlAnfvs8wIe32yn0KeFyWRW9roYK/DcaudPoqf+jACmio+QqVahzTbEFTYsXlvCGYgwvqacgAmG7pTKit8N3cRul2jbhavv6IaDWduo5qhVuNZaPI8/I81evrkVXlw+zs3yHMqnSod7wTKJzTnbOl0P/TZP4W/JQVlO1/dHkPkq1ZyucgPukFv6YO4Bgzr1CM3RQi8/VYxVxdna0hUG7dD+/wB8lphDYoU3eGvqSs4dcAPLHfZeCPXkrFen2NNreQgfNCC8qKriyK6OuYcvkoHOW5ft0VcujSJ6LsU6y+/7FENZWwYVkUyuQQ0WQpOwWjFjGyyNliosjZYJKBt5Lv8A9Er+0sKAP/w9oP5qj3e8H5LgP6L6H+iWy7PC6TudQvef5i0fBoQaseIw4pdZWk9AVznB6me4dcPEtaYE8i4GHeg/xJu4xuctB8dI99EnMw5zKLGnQ1O+DqBLhoD4xC5/kOuDphSiRYjfAVCWkzrz3J0PpGkfqt7q9aynLz3j0ET+v+SXsSrOt3E/aMDXXSVWqdpc1BTY6TlzEnSBEu1iTG2kqcdOUh1NcI0vMSD3Fo6a+vNYwV+Qmqz7VN8jxA0j1GnqvN4bewF8yPj4SPf2VjAraGP00J09oXQltwQ1G+zpFndtq021GfZeA4ddRK3uRohHB9P/AMq0c2Oe3/iJj4hGQM3kPnz9kxVA9lpJk7cv1WmIuDKbj4H46Iq6klbim8juzo0FzvYkfBEWTpCXg7f6H1MeUq9TpajRYsLfLSYP7I94kqywax0hCjnsZaV2tnVf37KphFjUrvyUxLvE6DzTJX+j+4YzMXtnoBp7yqNExZru/fqhN4fzV68cWVDTdGYdOiGXT/kgYDXr4kjcCU03NDtaNN3gCfPL+/ZKeIHR3knXD/shvUD3DQngvJMpHgEVLOBotW2gImEXq0eUIdUzMMASN12TSj5VhgSOdhbBRhy2BXniGzjoqjFZcdCqzETG1ReGyxUWeSxiwvpP6PBGFWn+yHxc4r5sO6+leCtMLtP9gz4iVuykQPxm8vLKY1zOAjzMKhj920tIyOmNuYA2gHf06KbGKxfdsDSAWy6XbaAxt4lLPE+KPALajRH4mHMPYw4ekrk1cyou8JAy6fnY17jI7zSY/CdCR5FEcLvmUbYNpw6tUmYH2RMAF35eMoRhtxmpVWkzs4HnDu4/fn9lFcHwllMAdoG5nwBUbFQAszNIDZME7HnIV9O48AgryuSy+uaoqNgUyNcrehdB15nvHXzVak3ukAQG6eBA0kH8kbvbRop0XsZFQ5AXycozMae+0CXNjNzQyrYik57WvDm6HTaTuBHr7pmmssGq7plvhm8LRctbqRFRo15tIOg8WI7w/ULmOJH3j15gHZKnDN1lvMp0zsI9RDgB/wASfKYWHg/Ehv7gMplx2A9zyGi51jFQup1nHcseT/KUw8SYlnfkae632J5+23ul2+rt+r1spDqjgKbWt1PeMPdA2AbI9UGyU3bNqdBwAzCAANfSY+Sr06nPqUz0WtGHS4avdz37vP8AJK9Olq3zQi7EoP4Bjn1bPUmIAGmpMmAAPEoqz6V3VxlBLXagB4gnLo6OsFJd5UyU85EtY9ryOsTA94Qa/wAVZWdS7Fpa5lSfPtDmf7FWZNGuJ4w43rqjjuYPlsidW409Et34m4P8X5orUqIGZpdGZ82j4pqvMVZQyh0yZIgTtASmwSW+L2j4hdMw/Ll1AOp381XQ/WOuALWxqm6mKg+zz018ZQ48S0fE+hTv3I0aJ8gtmupx9kewXZG1gDOBgrcFRhbArzRTdx0VdqmcdFC1Yxl6ysPWVjFh26+kOG9MOtf9hS/wBfNz919GYVUy2FuOlCl/y2rIrAVb69Da9RxMQ2Pcj9Et9j9be/v5GsidCZmdlFxjiJa8gT3p28P+6VBij2AtacubV0fJRjG5Wx9SVDfb4bZBwDrp9M7S6mCz1yumE+4BgwdTqAOpVw6CK7QXOgRlJJ1ycvBcH7UuMSSuj8JXxaKLZOVzSwiTGjiBp7KnAkZDriVAfV6j2HPLqYZl5BjMomdjofCClN1fOXNILKjILmn2JHVPZrNbRLQwaBsl0wXl0gROwDZ9I5lIuMlz7ntJDe7BDW5S4HrG45+qKp5ZTxrIGxCsaNWlXGzXgu+R9CCU6Y5xM2hbhwMuqaMDdXHTcBK1/Sz0ajTzaY8xqPjChwqjNOm90lwY1rZ5CJ0HLXX2SiKVKiNto+oc1Y6bimNh4u/EVepW8kNAien6LJVzD6MOzHkg3SFqyfiGqGU2Um7NHjudz7lLVk+agHn8lfx+6kmf3H7KG4LrWH8JQgaQcsLVr87HgFrhBBVJ/DtC3JdTbr1JJjylE7N2Ukqlj+JsY3U947N5+fkrWIhEqa3J8yrb3qqzWq8/vVSVCsgMu4e3M+kOtVvzXQ7c8vf1JKRcApTWtx1qT7AlNjLoC7LOeRsj0kH4x6ptOe2aKpWgyxYdpstmsXsi75K+BThTWafajwj81HmUkqOpvp4fLVedQhsCYO35rUBbrEoGMPXgvPXljE9Tcr6Eo1MtnRHSjT/5bV891Nz++S7niWJNpWrC4gAU2D/gCBbTOY8ZPmsNdp+P/ZLtyNR5fmiGMXZqPLup+Co3bdkELN2yO1PfCfOGo7Brp1bVcPQhrvmkCie8PNPHCtUGlVafxsI9Q4fktI0FeDp+IYm2hSq1HjM2BDdy5xPdj0nVJFftO0e6oR3jmAmS0HZp03iNtEVxDEs9JpB6T4EboJSqyeZSxfjQ94o0xCmSzKJLnkNa0akmZhTOs3U+4Z7sNM8oEJg4XsASa7mydW0/AD7Th4k6T0Cr8R08tfNyeAfUaH5D3VHCo2IC7WjrKuPdAWtAiFDc1dFF5GQExSpKE0L51J+ZsTtr05hXsQfJQasU4oznGXmjnbDZnx1HRKtOs6o8l5JJ5lMdvRmyaf4vml3D6cuPn+aa8ArISveGalJxedn/AGR1EDWVUdZO8vNO/wBIFEsZbwdw7bwypHe93U+5QTdBaQb4dohtagXEBrC4uLoaBoY3817Gb0fXXPpuBy5QC0yDDWgifdLlTxK2ovg6JWPFnXbOoHsa4bEA/qpS3wQfg27z0S3m0z6FG3NXp6Ut0UxGqZ8/PfMnqtVvUpwG+In4kfktSFwkzYFeC0C2CBjxXlmVgrGJnJsxjFX1Q3O6YAAHIQISmd0VuakmOaDHRWy5neh9zotb6r3WsH3SZPUnQ+i2FbKDG52/M/voqrwgUS8WyNu4RrDbpwpV4MEBjh/deB/+kJdbOAzGI6yPluiWEtLjUaBq+k8AdSIeP8KMuBIOmMVnjPaUweR0e3o7qFYqHs2l06AEj2MH3+SA4Ph9VrtWODSIPpqD+XqiOMVYoP8AQe7kqGkdDwu+ijTDdsjfkFW4gBqUs3Nhn0Oh/L2S5wpjZfSDebdN+XJHbiuXscwt0cCDB5EQuurQARSugNFTvrg9VXNoaUtJJgkjlodQFUuapXG1TMV7up4oXWqSrFdxKqPRAM9reTYgfhzN+MoHgolx9/zXsPvIa+mdn7eaxhRyvlHox0zj6wNW0o1mahg18GvA19wuaVAutcG4i2rTNvUggg5Z2c07t9EhcYcOOtK5bqWOk0z4dPMbJU+hmhcd5LSSpXMKiI6oipjdwHeRWyk6OBHruPkn801yLB65ZUa4bggrrVOpmAcBoQD7rr+NLDQZezhmJYdUZV7JzTLJaDB1AM5h4az6rNTDABPaN16hw+QK6ri+D1f9JW57Gke2p1abRRuJaS3vgl7x3TlGx0Kr4nwtnB7SyuZBgkUwYEnvBzH9725rj8vQ6jB8s5TUsyNnNd5H9QFr9Vd0+ITndcEszQx1Zg61aFTKD0JaJB9FStOGM/32wDHfzU58s4CZWI4xQsfV3fhWOwd+E+xTXRwpn2hlLG7nM0S46NABMnfpzCJii5oazJvJa2JPiQN0ciUhKFo6fskeenzRilhTomDJ946DoPFH6OH5nfYaCN9NR5jki1thI+8ZStjY6ElvD1Rx2jy+SkvOFajKTqh2aJK6NRtWt2CXOP8AGXUqQpNAiqCCTyAiYCClbNk56UX4YrZbmif7QHuCPzQenqruG1g2qwiYD279MwTsEeTslGxLzDG+fIAeJQdnBLa2ftamWmHa5DJJBkAEiBynf4q/fcQd5ttb6OedXdB95x6wJPos3l6XEW9DlOp2A+895+J6k6KCdHYtH2LuFYAKFwRScXtdIDXav05yNx6JiAMkAAkb67Km+8pWjHBrpe77dR32neAH3Wjk0fEoPh2O9pUOUOBGsifj0Tw15RXtDvSg+MF/G7Z0Zy3bQx05H3+aV7h3JObMRDwWVZhwiWgE+xQS5wZhcGis1znawySRBggh2XXT4jqi9SM3aIT0ZRYrVFVqLoP+rumRP1ok9Mjf+s9FWq/R2z+vd/IP+pJ9sBfpmxBq0yG5vED1V1r5AI8J800H6OG87gx4MH5uVqnwTRYwgVHudBicoAPkBr6lD7oB+ifoHYJiJaQQYIIIPQhdIvbZmJ2RH2arefNrx+R/Ncia11J5a7QgwnDhrHjReHbtOjx1HXzCdrtE16Ea9tKlN7mOzNc0lpkcwqpe4feHqIXW+OLAOpfWKYDxALwObeT/ADC5XXInu7cv0KKlYKMW9xB7zZHVpXUOGb4Pt267S322+BC5OXQdDHly8wilnxA+m3LlG8y0loPjAVNOWx2G7WQTh9+9lKplcWua6m9paS1wIztMEGRo5W7bjy+Z9m6r/wC9ef8AESiGN8N/VwxshweWszhuUGXc/Hzn8hrU4Cfy18nD8wErklyBQb4JbX6WcRZtcvP8TaTvm1X6X0z3wEE0Xj+3RZz/AIYSrc4I1ji01II5aO9NFWFhMBrnOcdmtY4lbcjODR0DBeP6j6WU2lkabd3vpuaZJkmcx7xJJ0GnJETxVaFmV1nbAkZc1IvzxIOji0mfGUp2WCVmUAyoG0Rmzf0z20yZ0HdJzc+i3NgHH/3FAnbRx8vwrbhlXoM3OL2MO7K2NNzt3Ne/Npr97Try5qgLu3Jd3a1MOklzHlzttYDjvA6qH/w/UP2HUn/w1GT7GFi1wOqKrW1ab2tcQCY0g76jTaVlL/pv2LNLELV+UUrq8AB/A52nTusMoTxtQIbTPbVKoJdHaU3MjbaQJn8k9Ydw3TrAEXlO2o65KLHDO1swA7NAzQNTrMrbin6N+3ptbb1e0IOpqVGu9gNAtvsVpUcgtGSth3XHwK6fiH0Qvodm6ge2BYC9r+TjOZoLNY231Qr/AFZXDrhxqU3U6R1zCNDG2vitaFSyYtb+rSrmpSt2ucW5Q7teTo72VxMOjy3UzcSuaVNzPq7yXEudUpw4nXQHKdAOWvioca4KtWuLql4KbjHdhrtgANiOiAOwqi2cl8PVlQD4FDDRbfJF4MNSrnr0qxpie6B3ieWvIT0RR2Otpsy0rd7BG3Zke51k+Oq5+18mC4DxOaPgCsGpB+17Ewg9NMy15Ie7biFpHf7h372imvLxmVtRpGsCdNQekggHTeOZ9EKnfvGz3eWZysf6RqEZSZHlEeoH6pfqSdof/IclTHyyrAsB668hrMHYDWR0U4uCOfxS7h99UFNoIBaBoZJPmtvrBO0j1UHC3Z0x1HtSoPOvSOajOIeKCOe7qonZuqOxGepJdFvF2B/eG4UGHXcKtUc6FCyYa+CAdPXmrxWKOPV/VZ0vhPFQf6F+rXfYnaTuw+BSVxvw0bSvLR/Q1JLfDqw+Snw24MayOh6HkQm64vGX1o6jUg1W7noR9moPPn6rcMXk5Q9nMIlhWGF7CRtMfAGPiqNW3e2oaWUl4MQBJnwC6Dw3gopUAKo77jmIBGkgCPHZUUHJYFTVgD6Qnns4nRrm+5B1Q294heLRkZs7gAXZvDWAAN46rK8lMu/wZ4Sw9j61FrmtcamUnOCWiS4RlBEjSd9fgSfEHH1XtDSptbSpUnFuWlDXOA0PfAloMbNA3Xl5D/Y14F8va5/a5TuCA5xd1BBO5k6ynLCMPtrimXG3aHAtB1kGRqRIkaid+a8vISHWGiZ/BdImab6lI+BDm/yvBS7imNV7KoWB7amk5smQ9B9h0H2Xl5aOeRp4WDSjftqgVa7BVcYaZIbvzGQD4yrOOcNinR7ejVqUx+Aku9nAgry8mIoU2cQ3A2rVf94/9VfbxlePaaZuapbGxdO2vmvLycUo2NqazwC6JO+5+aziWH9lUczNMRrEbidpXl5BlIqys2zHVM3DPBlO4aXPe4axDQPmV5eSyZTaqGM/RtajnVP95v8A0re24Ctg4R2nq4EfJYXktiWH7fgigQNXe6tjgi3HJx/vFYXkVFB+yXsmbwVa/gP8zlKzgm0/qz/M79V5eR2oH2S9nq/BVoAZpSOmZ36pedhFPLkDQGBxIG59+a8vLNUgbm+WZuLACmQ2BpvEwluxt3Uaoe18mYIjcHcHVeXkhVIJcXV30mUqlN7mEktdEQREiUApY9WI1eSesN/ILC8tvklSZaMItc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4514" name="AutoShape 2" descr="data:image/jpeg;base64,/9j/4AAQSkZJRgABAQAAAQABAAD/2wCEAAkGBhQQEBUQEBQVFRUVFxQQFxUXFBUUFhQQFxUXFhUUFBkXGyYeFxkjGRUUIC8hIycqLCwsFR4xNTAqNSYrLCkBCQoKDgwOGg8PGi0kHyQsLCwsKi0sLC8vLiksLCksLCwpNCwsKTQsLCwsLC0sKSwsLCwsLCwsLCwsLCwsLDQsLP/AABEIAOEA4QMBIgACEQEDEQH/xAAcAAEAAgIDAQAAAAAAAAAAAAAABgcBCAMEBQL/xABUEAABAwIBCAQJBAwMBgMAAAABAAIDBBEFBgcSITFBUWETcYGRFCIyQlJicqHBCCOx0RUXJTNDgpKTorKz0xhTVWNkZXN0lKPS8BYkRIPC4TRU8f/EABsBAAICAwEAAAAAAAAAAAAAAAAFBAcBAwYC/8QANhEAAQMCAwUFBwQCAwAAAAAAAQACAwQRBSExBhJBUXEiYYGh0RNCUpGxwfAUIzPhMkNTkvH/2gAMAwEAAhEDEQA/ALxREQhEREIRERCERYK+dJCF9oo1j2X1LSXa6TTePwcfjOvz3N7SoDi+dyokuKdrYW8T47/f4o7lofURs1Ka0mEVdVmxmXM5BW+54GsmwXkVmWFHDqkqIgRuDg49zblURiGMz1BvNLI/k5xI7BsHcukobq/4Quig2Tv/ACyfIfn0V2z51aFux73ezG742XTdnhpd0cx/FYPpcqeRaTXSdyYt2XoxqXHx/pXCzPFS745h+Kz/AFLuQZ1qF21z2+1G74XVJIgVsnch2y9GdC4eP9LYOjyyo5vIqI78C7RPc6y9hsgIuDccQtZF26DF5oDeGWSP2XEDtGwrc2u+IJdPsp/xSfMenotlEVNYRnbqYrCdrZm8fIf3jUe5T3Ac4VLV2aH9G8+ZJ4pJ4NOx3YpkdRG/QrnavB6ulze245jMKUIvgOX0FvSpZREQhEREIRERCEREQhEREIRERCEWCUJUBy2zltp9KCls+XY5+1sZ4es7lsG/gvD5GsF3KTTUstVJ7OIXP5qpJlFlZBQsvM7xj5LG63u6huHM6lU2UmcWpq7saehiPmMPjEeu7aeoWCjVXVvleZJXF7nay5xuSuFKJqtz8hkFYeG7PwUwD5O07yHRERFDXSZBEX1HEXHRaCSdgAJJ6gFIMPzf1s+tsDmg75CGDuOv3L22NztAo81XBBnI8DqVHUU/pczlQ775NEzqDn/UvQZmW9Kq7ovrctwpJTwSx+P0Df8AZ5H0VYIrPfmW4VXfF9Tl0KrM3UD73NE7rDmfWg0ko4LDdoKB3+zyPoq/RSPEM3tdDcmEvA3xkP8AcNfuUflhLDouBaRuIIPcVpdG5uoTOGrgn/jeD0K+ERF4UnIqUZN5wqmjIaXdLF6DySQPUdtb7xyVs5N5YQVzbxOs8a3RusHt+scwtfly01S6NwfG4tc03DmmxB5FTIatzMjmFzmJYBBVAvj7Lu7Q9QtmQVlV5kTnNExFPWENk2Nk2Nedwd6LvceSsIFNmSNeLtVeVVJLSyezlFj9eiyiItiioiIhCIiIQiIiEIsEoSq7zl5cdCDR07vnHD5x4P3tp80esR3DrWuSQMbvFSqSlkq5RFHqfLvXUzhZxNbqSkdxbJKPexh48T2BVgSiJHLK6V1yrVw/D4qKLcYM+J5oiKYZHZvJK20st44OPnScmA7B6x7LrzHG6Q2C3VdZFSM9pKbD69FGsNwqWpeI4GOe47gNnMnYBzKndHm1hpYjU4rO1jG6y0O0WjkXnW48mi/BWVhOCRUsYjgYGNHDaTxcdpPWqJziZK4viGLeDSN02El0BbdtPHBexcSfJcLjSvdxOy4ITWKja3N2ZXA1+0c85LYey3z/AK8F6tbntoKG8eF0enbV0jvmmnmNRe4deivDk+UZXX8WClA4FspPf0gU6ydzHUFHH0tcfCHgXc6R3Rws6m3Grm4nqC9L7O5PxfNB2HjdYRxOHaQ0j3qYABkFzTnuebuNyoXg/wApF1wKukFt7oXkEfiP2/lBWrktlvSYkzSpJQ4gXdGfFkZ7TDrtzFxzUbrM2uDYpGX07Yh/O0r2t0Tza27OwhVzHmYxGjxKIUktmX021jfF6Ng8rpG38qxto6w6+3bbK8rYiyWXzEwhoDjcgAE2AubazYbF9oQsaK6OJYHDUt0Z4mPHrNFx1HaOxd9FggHVemuLTdpsVWeUGaBpBfRv0Tt6N+tp9l20dt1XGKYPLSv6OdjmO57COLSNRHUtkiF08UweKpjMU7Gvadx3HiDtB5hQ5aNjs25FdJQbRVFOQ2Xtt8/n6rW1FNcss3ElHeaC8kO073xj1reU3mO3ioUlUkbozYrvqStiq2b8RuPMdUVk5vs4hYW0tW67TZscpPkncx54cD3qtkWYpXRuuFrr6CKtiLHjoeS2dDrr6Va5s8uNO1FUO8YC0Tz5wH4M8wNnEe+yQU9jkEjd4KqqykkpJTFJr9RzWURFsUREREIRYusrjkeACTqA1nqQheDltlOKCnLxYyO8SNvF1vKPIbe7iqFnmc9xe8lznEuJO0uJuSV7mWuUhrqp0gPzbfm4x6g87rcdfdwXgJJVTe0dYaBWhgWGikg3nDtuzPd3IiICoi6A6Kw83+bzptGqq2/N7Y4z5/rPHo8Bv6ttsMYAABqA1AclU+SedR0WjFW3ezYJQPGaN2kPOHMa+tWlQV8c7BJE9r2u1gtNx/8AqeUxj3bM8VVmNtrPbl1SMuFtLd35ddpYIWUUpIlr/nPyaxiuxLwYh0kLiXQBl207YhtMl9TXi4uXazfVqICQfJ0l0QJK2FkhGpgY5wvyJc0n8lX+QtN8pMoZqqulqpHu0zI4tIJGg0OOi1h80NFgLcEIU4wvNZi9BiMTKZ2gXG/hUbiYQweV0oI4HyHDXuutjYWENAcbmwBNrXNtZtu17l4Ob3Fn1eF0tRMbyPjGk70nNJYXHmdG/apEhCIiIQiIiEIiIhC+XsuqrzgZu9DSqqRvi+VJEN3F7Bw4juVrL5c261SxtkbYqbRVstHIJIz1HMLWJFPM5ORXgz/CoG/NPPjtH4OQ7x6p9x6woGkcsZjdYq1qGtjrIRIz/wAPJfUUpaQ5pIIIcCNRBGsEdqvXITKoV1OC4/Ox2bIOJ3PHI/TdUQvayQyhNDVMm16B8SQcYzt7RtHUttNN7N2ehS7HMNFZBdo7bcx6LYS6yuKKUOaHNIIIDgRsIOwrlTxVaiIiEIoVnSx/wek6Fhs+clnMR+ee6w7VMyVRecfGPCa+QA+LF8y3rb5Z/Kv3KNVSbkfVOsDo/wBVVtB0bmfDRRZERIla3BEXLNSvYGl7XNDxpNJBAc3i3iFxLJFl5a9rs25ovUwLKSeifpwPtfymHWx/tD47V5aLLXFpuF4mhZM0skFxyKvHJXOFBW2jfaKb0HHU4+od/VtUuWsIKnOSmdCWntHVXlj2B34Rg6/PHXr5pnDWA5P+a4bEtm3MvJS5j4ePgp3lhnJo8KLWVL3GRw0hHG3TfoXtpHWA0XB2nXY22LUuoeHPc4bC4nsJupVnTxEVOK1E7XaTHFmg7WPEEbAAL8CCO9RFMAQdFx7mlps4WKvTIPPTQ0OHU9JM2cyRNLXaMbS25e52ol4vqPBe/wDwhsN9Gp/NM/eKi8FyQ8Ji6Xwyih1luhPUdHJq36OidR3Lv/a7/rLC/wDFn92sryrl/hDYb6NT+aZ+8T+ENhvo1P5pn7xU19rv+ssL/wAWf3awc3n9Y4X/AIs/6EIVzfwhsN9Gp/NM/eL3MlM7NDiU3g8D3tlIJayVmgXgC50CCQSBrte+orVBwsvZyLmczEaRzDYiogseuRoQhbkoiIQiIiELr19GyaN0Ug0mPBa4HeCtfcp8BdRVL4HawPGY70oz5J+B5hbElQfOnk909L4Q0ePB43MxHyx2andhUSqi32XGoXQYDiBpagMcey7I9eBVMoiJIrQ1VyZqMf6alNO8+PBqHOI+T3ax3Kdqg8gMY8Gr4nE2bIehfws/UCep2iVfieUsm/HnwVWY9R/pqs7ujsx9/NERFKSJdDGq8QU8sx2MY5/aBqHetcZJC4lztZJLieJOs+9XVnWrujw9zN8j2R9l9I+5qpNKa513BqsDZSC0L5TxNvki7mEYcaieOBu2R7WdQJ1nsFz2LpqcZo8O6StdKRqiYSPbedEe4OUSFm+8NXQ4lUfp6V8nIZdeCtOsyfhmgFPJG10bQGgEa2gCwLTtBtvCqzKvNjLTXlpryxbdG3zjB1DyhzGvkrmCEJ1JA2QZqsKLE6ijdvRnLiDoVrCQiu/KrN3DWXkZ81Nt0wPFefXbv6xrVR47k5PRP0J2W9Fw1scOLT8NqUzUzo+isTDcagrRu3s7kftzXmIiKMnWq4qmlbI3ReLj6OpRrEsn3R+Mzxm+8KVLkhZc8lJhnfGctEmxHCaesaS8WdzH5moxg+U0dPF0b6GknNy7pJWyl+vd4sgFh1Lvf8cw/wAlYf8AkVH75TbJ7KaOmdoz00M0V98UfSN5tcRr6j7la2CU2HVkfSQQ07hvHQxhzTwcLXBTaKdsmiruuwueiPbHZ4Eaf0tcv+OYf5Kw/wDIqP3yHLmH+SsP/JqP3y2fGS1J/wDWg/Mx/wClcRyYpA+xpaexG+CL/St6WLTl2vWvYyKbfEqMf0mn/atV8Z282VNNQy1VNDHFNAx0142NYJI2i72vDQATogkHbcW3qi8gm3xWiH9Kp/2rUIW4qIEQhEREIRcc8Ie0tIuCC0jiCLELkWChGi1wx/CzS1MsB8x5A5s2tPcQugp9ngw7Qqo5wNUrNE+0w/U4dygK5+dm5IQrgwuo/UUjJDqRn1GSA21jb8VsZk5iXhNLDNvexrj7VrOHfda5q5s0lbp0Jj/ipHN7HWePpKk0LrOLUh2qg3oGyjgbeBU4RETayr1VpnnqPEp4+LpH9wA/8lVisXPO/wCfgbwjee91vgq6SSrN5SrT2eZu0DO+580Vs5mqS1PNL6UgZ2NaD9LyqmV15p47YcDxkkPvt8F7oheRRtp37tHbm4ev2UzCyiJyq1WLLrV+GxzsMczA9p2tcLj/ANHmu0iLLIJBuFUWVeat8V5aK8jNpiPltHqnzhy29ar97C0kEEEaiCLEHgQtnLKM5UZCQVwLiNCXdI0az7Y84e/ml81GHZsXW4btI+K0dTmPi4jrzVDrmlktqGrUubHMNNJUyUsjml8eiTbe1zQ5pF+RC60p19yWFpbcFdxHNFUBr4zcJEy5969Ghr3wPEkLixw3jhwPEcivNjdYrm6RemGy01bA/suFwrYyVzlsktFV2jdsD/MJ5+j9Cnepw3EHWD9S1qkk1WUhyXy+noiGX6SH+LcfJHqHzerYp8dZY7r/AJrk63ZwuaZKb/r6K3co/wD4FWOEFQP8py1ZzeC+LUP95gPdICtkJcpYazDqt0TtfQTksOp7fmnbR8RqWumbVt8Xov7eI9xumIIIuFxz43RuLXixC27CygRZXhEREIRYKyhQhV/nipNKkjk3slA7HNcD7wFUCvHOjFfDJTwdEf8AMaPiqOSatH7ngrJ2XfvUZbycfsUVm5l6jXUx8o3/AKzT8FWSn+Zt9quYcYvoePrWulNpQpmPs3qB/dY+YVvWRZRPVVKqPPM3/mYD/NO/XKr1WXnoh8amfykb72n61WiR1Y/dKtXZ916Bnj9Siu7NS6+Gs5PkH6X/ALVIq48z9Rehez0ZXdxa13xPctlEf3PBQ9qGk0gPJw+6niLAWU4VboiIhCLFllEIWsGfB5ZjkxaSDoQG4/smhSjCMhZKrDYayB4dI5pL4nWBJDnAFh2XsNh71GM/LbY1JzihP6FlOcyuWVOaNtDOQJonO6MEgdJE4l+q5Fy0lwtwt2apImyCzlNo66akfvRHw4FQySmLHFsgLXDUWkWIPMFY0Rz71deO4BR1rDpjRe0antIDx7/GHIqqMoMmZKR2uz2E+K8W1+0PNPu5pZLTGPMZhdzQY2ysO647ruR08F5Wg3mvgsWL/wC7LPvUUgJ+17hqQV9mUjySRqLTY28UixGrcRdcGSWFsp8TpajSDY2Stc+/mjXr6lyhhP8Auy+FsZM+M3Ch1WG09azdeM+Y1C2bhqGvaHNIIIuCCCCOIIX3dUBkzlpPQG0btKPfE7yT7PonqVvZM5ZwVzfm3aMm+J2pw5j0hzCaw1DZMuKr/EcGqKI3Iu3mPvyUiRYBWVJSZERYKEKK5zXfcybrjH+axUWroztVOjh+j6cjG913f+KpdJ64/uDorG2WaRSOPNx+gRT3M63/AJyQ/wA0f12qBKxszEN56h/BjG97ifgtVL/KEwx51qCTw+oVsIsInqqlQLPDSaVJHJ/Fyi/U9pH02VPrYHLfD+noJ4wLnQL2+0zxh9C1+SeubZ4KsbZabepnR/CfIorIzM11pJ4D5zWSj8Ulrv1mqt172Q2K+DV8MhNmk9E72X6vp0T2LRTv3ZAU1xmn9vRyMGtrjwzWwAWVhqyn6qREREIRERCFrJn+H3Ydzhh+hygG4X/3qCsP5QQ+6/8A2Ifpeu78nzDIqirqOnjZLoQtLRIxrw0l4BIDgRewQhVe5x1D4ju1L6Y+3I9fv1LZjOnk7SswiqfHTwNc1gc1zYo2ua4PbrBAuN/eox8n3BoJqGeSaGKR3T6Gk+NryGCNhDRpA2F3HvQsg2zVT0OUNvEk1+tvtz4r3WSh2tpBFtu1WBn+wOnhw6KSGGKN/hLGaTI2MOi6KYlt2gXBLW9y7ua/I+lq8CgMsbdN5mcZGgCTSEz2g6W02DQLHVqUOWlDs25FdHh+OyQWZN2m8+IVa3Re7lnkwcNmZG57XNl0jGdhIba4I4jSGxeElL2OYbOVhUtTFUxh8RuEX3FM5jg5pLXA3BBsQeIIXwi1g2UlzQ4WKsnJTOuW2irtY2CYDWP7QDb1juVn0dYyVgkjc1zXaw5pBBHWtZ16+T+VU9C/Shd4p1ujOtjusbjzGtMYawjJ64/Etm2SXkpsjy4eHL6LYi6wVF8lsvoK4Bl+jm3xuO3mw+cPepMmbXBwuFw00EkDyyQWKrHPPX/eIB68p9zW/S5VipJnBxbwmvlcNbWWhb1M2n8ouUbSOpdvSEq08EpzBRMadSL/ADzRW1mapLU80vpyBo6mt+txVSq+s32H9Dh0LSLFzelPW86X0ELdRNvJfklu1E25SBnxH6ZqR2WFmyJxdVxYLDm3Fuxa65SYV4LVywbmPOj7B1s/RIWxqqzPDgdjHWNG35l/XtYT7x3KHWR7zL8l0mzlX7Gq9mdH5ePBVmgKIkqssi4WwGQ+O+GUcchPjgdG/wDtG6ie0WPavfVI5tMpvBanonm0U1mng2TzHfA9Y4K7GlP6eT2jAeKqbF6E0dS5nunMdP6X0iIt6UoiIhC1q+UMPuu3+7xfrSKv8KxmelcZKaWSFxGiXRvcwlt9hLTrFwO5WJ8olv3VZzpo/wBpKvS+ThSsfPVl7GuIjiAJAJALn6Vr7L2HcEIVbV+WVbURmKerqJGOtdj5nuabG4uCbHWAVwYVlJVUgcKWomhDrFwjkcwOI1AkA6ytlM8NBH9hao9Gy4bG4HRbcO6VguDbUdZ714HyeKKN2Gyucxhcal4JLQToiKKwJO7We8oQqLxfKaqq2htTUTTNadINkkc8B1rXAJ223rkwzK6spo+ip6qeJgJdoMle1oJ2mwNtaun5RdHG2gp3NYwO8I0bhoB0TFISLjdcN7gpLmdoI/sLSno2XcJHE6Lbl3SvFybazqHchC1pxPHqiqcH1M0szmizTJI55aNthc6lIchelrallE0jSeHlrncWML7E89GymXyj6VjKikLGtaTHKCQACQHNte23ae8qMZjh926f2Z/2D14fG14s4KVTVc1K/fidY/mq9LEsKlppDFOwscNx3jiDsI5hdRbG4zgUNXH0c7A4bjsc08WnaCqlyrzaTUl5ILzRbdQ+cYPWA2jmO5KpqRzM25hd7hm0MVRZk3Zd5H0UMREUFdSDdZa6xuNRGsEarHiFNsGzpTxQuimHSnRIjkJs9rrWbpnzgD2qEItjJXM/xKh1dDBVi0rbrLnX1nWTrJ4nisIi8EqWBYWXewTDTU1EUDfwj2tPJvnHsFytjYYg0Bo1AAADgBsVVZoMD0pJKtw1MHRM9s63EdQsO1WynFHHusvzVbbS1XtqkRjRn1Oq+UX0imrmLIvOxzCW1VPJA/Y9pF+B3OHMGxXorBCwRfJe2uLXBw1C1pr6J0Er4ZBZzHFjhzG8cjt7V11amdfJTSHh0Q1tAbKBvZ5r+zYeVuCqtIZ4jG6ytvC69tbAJBroR3orozb5YeFQ9BK756MW17ZIxqDuZGw9h3ql12KCvfBK2aJ2i9h0gfgeI3W5rMExidfgteLYa2uh3feGh/Oa2WBWVHMjsr46+K4s2Vo+cjvsPpN4tKkQKeNcHC4VVSxPheY5BYhZREXpa1rj8owfdSL+7M/aSqtsNrZonaVM+VjiLXic9ri3eLsN7bFZvyjx90oD/Rm/tZV3vk1hvhFXe2l0cVtl9HTdpW328m/YhCq3EMXrJGaNRLUPZceLJJK5ulu1ONrrjwzEqmIOFNJOwGxcInyNBO7S0D17Vs5nlDfsJVaVvJjtf0ulZa196j/ycwPsZNa2l4S+9ttuii0b+/3oQqCxTEamXR8Kkmfa+j0r5HW46OmdW7YuXDsXrI2aNPNUMZcm0ckrW6R26mm11ePyjwPAKfZpeEauOj0T7232vo+5SbM0G/YSl0bbJL29LpX3vbehC1fxKtmldpVL5HuAteVznO0dwu83ttU0zFNvjcPJk5/ynD4qT/KUA8IpLW0ujlvxtpttfl5XvUdzCtvjMfKKY/oW+KELZ2yWWUQhQrKzNrDVXkhtDKddwPEefXbx5j3qpcZwGajk6Odhadx2tcOLTsK2NKi+X2L00FMW1LWyl4IZEdrnelfa0DiFCqKdjgXaLpcIxmphe2G2+Dlbj4KikWXLCTKyxmEXLSUrpXtjjF3PcGNHFxNguJWdmnyV1+HSji2EHudJ9IHat0MRkdZLcTrm0UBkOvAd6nuTuDNo6aOnb5o1n0nnW53abr1Fiyyn4FhYKo3vL3FztTmiIiyvKIiIQuOaIOBa4XBBBB2EEawVReXWSBoZ7sB6GQksO3RO0xnmN3EdRV7kLo4xhEdVC6GZt2uHaDucDuIWieESttxTXCsSfQTb4/xOo/OIWt6L2sqcl5KCbo362G5ZJbU9vwcN4XipE5pabFWrBOyeMSRm4K7WG4lJTytlhcWvbsI94I3g8Fc2R2X8VaBG+0c+9l9T+cZO3q29e1UesteQQQSCNYI1EHiFvhqHRHuSzE8Iirm3OThofVbO6SyqfyXzqyQ2jqwZWDUJB98aPWHn/T1q0MJx6CqZpwSNeN4B1j2mnWO1N4pmSDIqua3DaijdaRuXMaKjvlI0LxV00+iejMJiDt3SNkc4t67PB7+CqGGocw3Y4tOy4JBt2LdHF8HhrIjBUxtljdta4XF9xG8EcRrUIdmGwsm/RyjkJn2HetyXLWmWvkeNF73uG2znOIv1Er5hrHs8h7m326Li2/XZbL/aEwv0Jfzzk+0JhfoS/nnIQtaJ6t77abnOts0nF1uq6zDXSMFmPe0bbBzgL9QK2W+0JhfoS/nnJ9oTC/Ql/POQhazTVDnm73Fx2XJJNu1WX8nuic/FTIAS2OGTSduBcWtaOs6+4qzvtC4X/Fy/nnKYZO5M02HxdDSRNjbe5tcuc70nuOtx6yhC9ZYJXSxTHIaZmnPI1g5nWeTRtJ6lWOVGdd8l46IGNuwyu8sj1Rsb17epaZJmRjtFMKPDaisdaJuXPgpjlhl5FQtLG2knI1Rg6m8DIdw5bSqWxXFZKmV00zi57u4DcGjcBwXWfIXEucSSdZJNyTxJO1fKUTVDpeisXC8HioRfVx1PoiIvXyayalrphFGLAWL3keKxvE8TwG/vWhrS42CbTTMgYXvNgF3MicknV89jcQssZHctzAeJ9w18Fe9PTtY1rGABrQGgDUABqAC6WB4LHSQthhFmt373O3ucd5K9JPIIRE23FVViuJOr5t73RoPv1RERSEpRERCEREQhFghZRCF5+M4LFVxGGZuk097Tuc07iqSytyLloH67viJ8WQDVya/0Xe47lfhXDUUjZGlkjQ5rhYtIuCFHmgbKO9NsMxWWgf2c2nUenetZ0Vj5WZqnMJlobubtMJPjD2Cdo5HX1qu5Yixxa4FpGogggg8CDsSeSF0Zs5WVRYlBWN3oj1HEL4XLTVb4nB8bnMcNjmktPeFxItQJGinOY14s4ZKbYRnYqobCYNnb63iv/KGo9yluH53KV9ulbJEd926be9uv3KnEUllXI3jdI6nZ+imzDd093potg6XLaik8mpi/GcGfrWXoMxmA7Joj1SN+ta2LFlIFeeISl2ybPdkPiFso7GIBtmjH/cb9a8+ry1oo/KqYvxXB/wCrda92WUGvPALDdk2e9IfkrlxHO3SM+9CSU8m6A732PuUSxfO1VS3bC1sI4jx3951DuUHRR31cju5NqbZ6ihzLd49/5Zc1XWvlcXyvc9x85xJPvXCiKMSTqnrGNYLNFgiL6jjLiGtBJJsABck8ABtVg5J5q3yWlrbsZtEQ8t3tnzRy29S2RwukNmqFW4hDRt3pT0HEqNZK5HTV77MGjGDZ8pGocm+k7l3q7sCwGKjiEMLbAayd7nb3OO8rt0lEyJgjjaGtaLBoFgAudOYIGxDvVbYni0te/PJo0Hr3rAC+kRSEnRERCEREQhEREIRERCEREQhYK8PKDJCnrR88zxtgkb4rx27xyK91FhzQ4WK2RyvidvMNjzCpjHs1NRDd1OROzgPFkA9k6ndncoXUUzo3FkjXNcNrXAtI7Ctm10sQwiKobozxskHrNBt1cFBkomnNpsuopNp54+zMN4c9CtbUVzYjmkpJNcRkiPBrtJvc6/uKjdZmcnb96mjfycHMPuuFDdRyDvXRwbR0UmpLeo9FXqKV1GbGvZ+Ca72ZGn6SF03ZBVw/6aT9E/Q5ajBIPdKYtxSjdpK35heAi95uQdcf+mk/RHxXcgzY17vwTW+1IwfQSsCCQ8Ch2J0jdZW/MKKorBo8zk7vvs0bOTQ55+AUjw7NHSx65XSSngToN7m6/etzaOQ8LJfNtHRR6OLug9bKn4IHPcGsaXOOxrQXE9g1qY4FmsqZ7OntAznreRyaNnarcw3BoacaMETIx6rQCes7Su8FMjomj/LNc3V7TzSdmBu6OepXgZPZGU1ELxMu/fI7W89R3DkF7zVlFNa0NFguXklfK7eebnvRERelrRERCEREQhEREIRERCEREQhEREIRERCEXyiIQgWURYQsLBRFhCLKIsoQLKIjgsrAX0iIGiwiIiyhEREIRERCEREQhEREI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Introduction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Design: MinProbe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41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652657" y="2185879"/>
            <a:ext cx="1571485" cy="445532"/>
            <a:chOff x="350354" y="2362200"/>
            <a:chExt cx="1571485" cy="445532"/>
          </a:xfrm>
        </p:grpSpPr>
        <p:grpSp>
          <p:nvGrpSpPr>
            <p:cNvPr id="12" name="Group 11"/>
            <p:cNvGrpSpPr/>
            <p:nvPr/>
          </p:nvGrpSpPr>
          <p:grpSpPr>
            <a:xfrm>
              <a:off x="381000" y="2362200"/>
              <a:ext cx="1540839" cy="152400"/>
              <a:chOff x="909542" y="2971800"/>
              <a:chExt cx="3313541" cy="3048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909542" y="2971800"/>
                <a:ext cx="1005840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070179" y="2971800"/>
                <a:ext cx="1005839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217244" y="2971800"/>
                <a:ext cx="1005839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 flipH="1">
              <a:off x="350354" y="2645783"/>
              <a:ext cx="57035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296997" y="2655332"/>
              <a:ext cx="61937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73777" y="2552531"/>
              <a:ext cx="0" cy="2056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21839" y="2551413"/>
              <a:ext cx="0" cy="2056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67945" y="2438400"/>
              <a:ext cx="448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L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A</a:t>
              </a:r>
              <a:r>
                <a:rPr lang="en-US" baseline="30000" dirty="0">
                  <a:solidFill>
                    <a:prstClr val="black"/>
                  </a:solidFill>
                </a:rPr>
                <a:t>8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97587" y="2209800"/>
            <a:ext cx="1718195" cy="445532"/>
            <a:chOff x="6740005" y="2362200"/>
            <a:chExt cx="1718195" cy="445532"/>
          </a:xfrm>
        </p:grpSpPr>
        <p:grpSp>
          <p:nvGrpSpPr>
            <p:cNvPr id="10" name="Group 9"/>
            <p:cNvGrpSpPr/>
            <p:nvPr/>
          </p:nvGrpSpPr>
          <p:grpSpPr>
            <a:xfrm>
              <a:off x="6756844" y="2362200"/>
              <a:ext cx="1693239" cy="152400"/>
              <a:chOff x="909542" y="2971800"/>
              <a:chExt cx="3641274" cy="3048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909542" y="2971800"/>
                <a:ext cx="1005840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211405" y="2971800"/>
                <a:ext cx="1005839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544977" y="2971800"/>
                <a:ext cx="1005839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 flipH="1">
              <a:off x="6740005" y="2630966"/>
              <a:ext cx="57035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829955" y="2640515"/>
              <a:ext cx="61937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63428" y="2537714"/>
              <a:ext cx="0" cy="2056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458200" y="2536596"/>
              <a:ext cx="0" cy="2056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333631" y="2438400"/>
              <a:ext cx="443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L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B</a:t>
              </a:r>
              <a:r>
                <a:rPr lang="en-US" baseline="30000" dirty="0">
                  <a:solidFill>
                    <a:prstClr val="black"/>
                  </a:solidFill>
                </a:rPr>
                <a:t>8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2151031" y="1928921"/>
            <a:ext cx="0" cy="2046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223014" y="1928921"/>
            <a:ext cx="0" cy="2046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828800" y="2057400"/>
            <a:ext cx="32223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223014" y="2057400"/>
            <a:ext cx="2915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295400" y="1559589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srgbClr val="FF0000"/>
                </a:solidFill>
              </a:rPr>
              <a:t>Cannot Control at 100ps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6295961" y="1928921"/>
            <a:ext cx="0" cy="2046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419809" y="1928921"/>
            <a:ext cx="0" cy="2046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973730" y="2057400"/>
            <a:ext cx="32223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6448982" y="2057400"/>
            <a:ext cx="2915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486400" y="1547636"/>
            <a:ext cx="259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srgbClr val="FF0000"/>
                </a:solidFill>
              </a:rPr>
              <a:t>Cannot Measure at 100ps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8" name="Picture 47" descr="software_router_timeseries_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2743200"/>
            <a:ext cx="5791200" cy="3474720"/>
          </a:xfrm>
          <a:prstGeom prst="rect">
            <a:avLst/>
          </a:prstGeom>
        </p:spPr>
      </p:pic>
      <p:pic>
        <p:nvPicPr>
          <p:cNvPr id="49" name="Picture 48" descr="software_router_timeseries_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743200"/>
            <a:ext cx="5791200" cy="3474720"/>
          </a:xfrm>
          <a:prstGeom prst="rect">
            <a:avLst/>
          </a:prstGeom>
        </p:spPr>
      </p:pic>
      <p:pic>
        <p:nvPicPr>
          <p:cNvPr id="50" name="Picture 49" descr="software_router_timeseries_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743200"/>
            <a:ext cx="579120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6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3352800"/>
            <a:ext cx="8610600" cy="2773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State-of-art (software) tools do </a:t>
            </a:r>
            <a:r>
              <a:rPr lang="en-US" b="1" i="1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rgbClr val="FF0000"/>
                </a:solidFill>
              </a:rPr>
              <a:t> work at high speed because they cannot control and capture inter-packet spacing with required precision.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652657" y="2185879"/>
            <a:ext cx="1571485" cy="445532"/>
            <a:chOff x="350354" y="2362200"/>
            <a:chExt cx="1571485" cy="445532"/>
          </a:xfrm>
        </p:grpSpPr>
        <p:grpSp>
          <p:nvGrpSpPr>
            <p:cNvPr id="12" name="Group 11"/>
            <p:cNvGrpSpPr/>
            <p:nvPr/>
          </p:nvGrpSpPr>
          <p:grpSpPr>
            <a:xfrm>
              <a:off x="381000" y="2362200"/>
              <a:ext cx="1540839" cy="152400"/>
              <a:chOff x="909542" y="2971800"/>
              <a:chExt cx="3313541" cy="3048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909542" y="2971800"/>
                <a:ext cx="1005840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070179" y="2971800"/>
                <a:ext cx="1005839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217244" y="2971800"/>
                <a:ext cx="1005839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 flipH="1">
              <a:off x="350354" y="2645783"/>
              <a:ext cx="57035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296997" y="2655332"/>
              <a:ext cx="61937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73777" y="2552531"/>
              <a:ext cx="0" cy="2056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21839" y="2551413"/>
              <a:ext cx="0" cy="2056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67945" y="2438400"/>
              <a:ext cx="448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L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A</a:t>
              </a:r>
              <a:r>
                <a:rPr lang="en-US" baseline="30000" dirty="0">
                  <a:solidFill>
                    <a:prstClr val="black"/>
                  </a:solidFill>
                </a:rPr>
                <a:t>8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97587" y="2209800"/>
            <a:ext cx="1718195" cy="445532"/>
            <a:chOff x="6740005" y="2362200"/>
            <a:chExt cx="1718195" cy="445532"/>
          </a:xfrm>
        </p:grpSpPr>
        <p:grpSp>
          <p:nvGrpSpPr>
            <p:cNvPr id="10" name="Group 9"/>
            <p:cNvGrpSpPr/>
            <p:nvPr/>
          </p:nvGrpSpPr>
          <p:grpSpPr>
            <a:xfrm>
              <a:off x="6756844" y="2362200"/>
              <a:ext cx="1693239" cy="152400"/>
              <a:chOff x="909542" y="2971800"/>
              <a:chExt cx="3641274" cy="3048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909542" y="2971800"/>
                <a:ext cx="1005840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211405" y="2971800"/>
                <a:ext cx="1005839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544977" y="2971800"/>
                <a:ext cx="1005839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 flipH="1">
              <a:off x="6740005" y="2630966"/>
              <a:ext cx="57035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829955" y="2640515"/>
              <a:ext cx="61937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63428" y="2537714"/>
              <a:ext cx="0" cy="2056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458200" y="2536596"/>
              <a:ext cx="0" cy="2056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333631" y="2438400"/>
              <a:ext cx="443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L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B</a:t>
              </a:r>
              <a:r>
                <a:rPr lang="en-US" baseline="30000" dirty="0">
                  <a:solidFill>
                    <a:prstClr val="black"/>
                  </a:solidFill>
                </a:rPr>
                <a:t>8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2151031" y="1928921"/>
            <a:ext cx="0" cy="2046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223014" y="1928921"/>
            <a:ext cx="0" cy="2046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828800" y="2057400"/>
            <a:ext cx="32223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223014" y="2057400"/>
            <a:ext cx="2915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295400" y="1559589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srgbClr val="FF0000"/>
                </a:solidFill>
              </a:rPr>
              <a:t>Cannot Control at 100ps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6295961" y="1928921"/>
            <a:ext cx="0" cy="2046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419809" y="1928921"/>
            <a:ext cx="0" cy="2046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973730" y="2057400"/>
            <a:ext cx="32223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6448982" y="2057400"/>
            <a:ext cx="2915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486400" y="1547636"/>
            <a:ext cx="259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srgbClr val="FF0000"/>
                </a:solidFill>
              </a:rPr>
              <a:t>Cannot Measure at 100ps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20" name="AutoShape 4" descr="data:image/jpeg;base64,/9j/4AAQSkZJRgABAQAAAQABAAD/2wCEAAkGBhQSERUUExQWFBUWGBgXFxgUFxQXFBgYFxcXFBQVGBcXHCYeFxokGRYVHy8gIycpLCwsFR4xNTAqNSYrLCkBCQoKDgwOGg8PGiwkHCQsLCkpLCksLCwpLC0pKSwpLCksLCksKSwpKSwsLCwsLCksKSwsLCwpKSkpLCksLCksLP/AABEIAOUA3AMBIgACEQEDEQH/xAAcAAACAgMBAQAAAAAAAAAAAAAFBgMEAQIHAAj/xABHEAABAwIEAwYCCAIGCAcAAAABAAIRAwQFEiExBkFREyJhcYGRobEHFDJCUsHR8HKSI1NigrLhFRdzk6Kz0vEWJDM0Q2PC/8QAGQEAAwEBAQAAAAAAAAAAAAAAAQIDAAQF/8QAKBEAAgIBBAICAQQDAAAAAAAAAAECESEDEjFBIlEEE3EygZGxFEJh/9oADAMBAAIRAxEAPwDswqqJ9ZULa8zMaeoC8aq5NxWja4qINeojVehl2UgyAF61BLpiP3YQe5YmQGA69NU6jEUrsVGs1UQjIGBWGKJgUwWMSsKnY9VMykZUWZi4KiirPV3DcKfWgiACYkkIvccPUqcOe/uwNOYM6gjf0GyS0h1FsSLppQDEmLqNfD8PfJfVdQ5AmA31Dt0vYlwRTq6Wl5bV3fhdUax3oJMpoyTBKEl0cuqDVOPDbNku4zg1W2rGlXYWPHIwdORBB1CaeGWaBPPgWKyPOF0tk44W3ZK2Ft2TVh5UEVYw27tFZFRUKL1KaqunRJosOqqpXqLD6yrVqqzkYHX70Bu0WvaiD3LlMZA2qqVQaq7XcqD3aoDIPcF8SdtSDTuNEzdsvnfhPit1B4BJDea7VhWLirTDgZ0RnGmKnYaqVlQuXrzqyrVqqQYoXTkMrlEbgofXCIoNrtQ+s1Eq6oVU6FZA1ikyrLQskImI8isUKca776CCR45dfkqlzXy6AZnO0AG/n+/yUV4yqKcGsyjpoxpy/wAzhz9Ekn0VhHsLVMRd9kVXAjm5pjTbkI+CDuxJ5LhVqOkcgJ9ZQ2pcVKNOXPLs2ggtdPm4KnRENJdM8/tR5aHZTjDkvKVJDGaWZvaU6oLubKzSfLWY8EOuRRc6K1uGO/FSJA8xrHwQc3epyy0HlmJb6Hl5FWKd0Yh3eb0I1H78ENrRSNNDM6rTrU20apNw1ohjy1v1ikN+64RnaObSPI7Tvh2Gmk4NlpG4LeYOxQHDrjsXZo7Vh1gyXN9gTz5bJss79lZrHAy4ddSWnx8Dv5pskJxV2MmHjZMVm9LtidkatqiZEw9Sqrd1ZD6VZbPqpxCw+sqtauon1lUrVljEN5WQu4eprqsqFaog2FFavUVN7tVPVcqzigY400p/+j3iYsPZOPl5LnsKzY3hpvDhyK6JK0STo+iBcSJCjfUS3wtxE2vTGuqPkrmaorZFUKp1lZquVOo5FAKddqoVG6q/WVOonFNGMWXBbNKyGSVjA+5eA+G6vIAmCY0JgAeZ1PsUOr4FWeZdJnx/JOHDeCdpWrVH7NdkHsCfmB6I/Ww9nJsJU+0dW2sM5hS4bDTqJ9YUF7Zfhny/Tony/tgNkuXdjrMIW0OtNNCmKEbeoKmoVOUT4c/8witeyB336/qhd3QynUIchpxJKD8p7uvhzHom3h8h5bm7vQgCDOjgeYOu+vjyKRP9I5diD5ifmmPhziJzXwQC07xJHqDt5jZLKL5BcXg6FbGDCL0HIIKocQ9urXAEfIj3BRKhU0TI5qClOqtnVlQ7VamuiYtVKio3NfRZdWVK5rIoDK9zWVF9dZr1FUcUj5CiVzpULlsCtSmRmcmoU8+wUFajlKcGUGU26AJWxA98rpIhLhTETSrjXR2i65SuZaCuHWlSHA9DK6hg+NsNMTUYDHN7R81LUXY8Q9UeoHFQDEGHZ7D/AH2fqtu1B2IPk5v6qeRiOqFVqBELezqVZ7NhfG+SHH2Cp3lu+m7K9rmO6OBB12MFMLRA0LcGIPQrzCsuRMPeB2zRb5h99z3fGB8AFio1UcHvyy0aRlIa5zSCYIM5t/IhT2+LNqaCJHKf3KEVR1J2rBWJMIQK5hH8Svc+gygjcnlrHJL94yh9+4aSfED06otWUjKuShVpAoffWwc0zyRalaMP2DIVSuzcKD8WWpSVCXWpQ46fJW8PtKph7GmOR2Pp19ls6n/Sw7aRP5o62t90aFrmkDwzAGPBUlI5oaavI6YG+bal0InfYk/Lp5ovQQPhvS2ZrocxA6BxkD99UcplBEZckxcoKj1MATtqtxYD7zvQKkYSlwKD31lSuayYexpN+7P8RWjn0v6tnsrL40hbFJ9RaEpsdQoHekz0kfJRvwm2P3XN8nH80H8aYUxWzL0pifw9Q5VHjzgqI8PUv64/yj9UPpn6NZxKrdvI3VCosNrHms1E5AwzVWqTuRVIFTUamqAS1ovL0LBWMQ03kbEjyTXwpduLH5iTBESSeWwlKbE6cH4RVrUT2bSe+RoOcN5oMKGnh7Cn3T3NYQA0S5xmBOgEDcnXTwKabPg1jdX1Hu/gpOHxMozw3gX1O2bTAmq85nnq4+P4QNPQnms1XVyTLqTfM1HH2AChK+johBVkhseH7epTqMy5ocD/AEgkB0b5SBy/yQ1+BC1Y9+butDiB/aIiepRXArioKlRrw2IBBaXawYIgjTcIZx297qUN8oCCk9pbZU6RzyhcufUIdOV2h359EVrYHAc6JDhBIjUSTG2gknbqhdrRqU6jc9MlpcGnqJMA/FNl24sbk6J4t1geUM5Fttv2Q7ogKhWfJROu+ULeNVCR0wVA++sxq79yohDGZye+e60E+unzV692jzKFXmmQnk/4ZSjHJLUe1uh+wmpDWsGxaI1H3Rt7fJG7KkXb6AJbwe6kN5FozN1iYPeEnwLT6lNrqwcwQMvw9wrfHipSqRyai7N33QboFUq36q3FWFQr3C9lRSWDns2uK7zULg8zEAcoW1TGjSy9rTBDiBmadBJjUclWtrkB/wAFVxC3zyJ1+BXNqQfERrDXFOOUbZjCzvuedgdhEk/JQWWL9owO2lLNTDxVZrOZvVb4JVcxpA0IMEHZTjOcechVMY6mJeKrOxLxVN1UO+0Mp6jUKJ1q7kWkdZV1qwZnFo5MsysLy4yBkLKwCtmFYJK98gKSlVlplQvELNM90oGNmFd1+hKo02Lm8xVc49YOUD5LhTV2j6GKYZRDp1qGoI/hI/Qo7dyY8OTpt/eijTdUdvy5wP1WcCtabqTaj4e94znMZAnUNjYQEP4pZNE6n06c/guaUuKbig/K0hzRLYcDDhsJE6aeuy55TcGjrhpfZHDyMtPHKRxAuo1M1EvyQCcjQWhoOuoJfmd5ZYTTi9rSq08jwDOm8FcpffuqPe505nmZJk9N/AfJPmEtqXFq3taUv1ALxBeB94HefELWm20O4bdqbF6raNpvgHQHQCI89Oamua2bfpr+q0xHh85iIyAci50rFMFrY3AEIsd10wRcU9UOqsgopdkCShNRxKgysWVX0O0dHiB7GVSxq3jL/F+QH5ozbNyuBPIqDiCmJA9ff/umjwS1FbNbPEMlNj52IkQ0gycus+o9U8YNeZpY0CNxuRlOoOnz3XPMPbLHNO2s+R5+6PcLYz2bgHEgN0PJwg7/AL0KDtZQrp4GPEaUHvNcOhGo9wh5wms77FJ7p5hrv0TFcY27tSGCAWhweGjX9Cq1bF60z2jvcr04fIklwefJqweODLvu/wBCe8JBkaefQqG9wqswS+k9pGhlp1PLXmrz+Krhh0qe4CyPpKe0tbVDYJABBIMnZZ68uWZMWq/dcHbciqt0Mjg8bHR35FPeI8e2T2ObXp96IhzJJ8WualcV7Sradzte3nnBpubO/UGEY6qk6/j8hoGvqFRfWfAKOm4iWncfEclG53gr7YzVtGtrg50vLy8uEmeWQsLIWMWA2QtGjReYVnkgFm7dguwfRe6Le2P/ANrx7vI/NcfaNAu0fRvaH6lbGCJqOI8YqkT8D7JWU0+To2NMmmQuR47Qy1dv2P8AKF1+/Eg9FyriEF1xlaJJcA0c5MAD3hS1lwdnx5VYS4KtKbqzn1Q0tY3Z5GWTzIO+g5dU24ji8vlhGVoBaes+Xsgl7w/TpUKVM5WVO92jwA5xIBeI1HSBqqdg1tOlMz3dAesmYHl81OVpUM0peR7GeLB99pP8P+ahw+2NywVKbhlJO8zIMGR5hKuO3Jc4+CtfRxjBDqlAnfvs8wIe32yn0KeFyWRW9roYK/DcaudPoqf+jACmio+QqVahzTbEFTYsXlvCGYgwvqacgAmG7pTKit8N3cRul2jbhavv6IaDWduo5qhVuNZaPI8/I81evrkVXlw+zs3yHMqnSod7wTKJzTnbOl0P/TZP4W/JQVlO1/dHkPkq1ZyucgPukFv6YO4Bgzr1CM3RQi8/VYxVxdna0hUG7dD+/wB8lphDYoU3eGvqSs4dcAPLHfZeCPXkrFen2NNreQgfNCC8qKriyK6OuYcvkoHOW5ft0VcujSJ6LsU6y+/7FENZWwYVkUyuQQ0WQpOwWjFjGyyNliosjZYJKBt5Lv8A9Er+0sKAP/w9oP5qj3e8H5LgP6L6H+iWy7PC6TudQvef5i0fBoQaseIw4pdZWk9AVznB6me4dcPEtaYE8i4GHeg/xJu4xuctB8dI99EnMw5zKLGnQ1O+DqBLhoD4xC5/kOuDphSiRYjfAVCWkzrz3J0PpGkfqt7q9aynLz3j0ET+v+SXsSrOt3E/aMDXXSVWqdpc1BTY6TlzEnSBEu1iTG2kqcdOUh1NcI0vMSD3Fo6a+vNYwV+Qmqz7VN8jxA0j1GnqvN4bewF8yPj4SPf2VjAraGP00J09oXQltwQ1G+zpFndtq021GfZeA4ddRK3uRohHB9P/AMq0c2Oe3/iJj4hGQM3kPnz9kxVA9lpJk7cv1WmIuDKbj4H46Iq6klbim8juzo0FzvYkfBEWTpCXg7f6H1MeUq9TpajRYsLfLSYP7I94kqywax0hCjnsZaV2tnVf37KphFjUrvyUxLvE6DzTJX+j+4YzMXtnoBp7yqNExZru/fqhN4fzV68cWVDTdGYdOiGXT/kgYDXr4kjcCU03NDtaNN3gCfPL+/ZKeIHR3knXD/shvUD3DQngvJMpHgEVLOBotW2gImEXq0eUIdUzMMASN12TSj5VhgSOdhbBRhy2BXniGzjoqjFZcdCqzETG1ReGyxUWeSxiwvpP6PBGFWn+yHxc4r5sO6+leCtMLtP9gz4iVuykQPxm8vLKY1zOAjzMKhj920tIyOmNuYA2gHf06KbGKxfdsDSAWy6XbaAxt4lLPE+KPALajRH4mHMPYw4ekrk1cyou8JAy6fnY17jI7zSY/CdCR5FEcLvmUbYNpw6tUmYH2RMAF35eMoRhtxmpVWkzs4HnDu4/fn9lFcHwllMAdoG5nwBUbFQAszNIDZME7HnIV9O48AgryuSy+uaoqNgUyNcrehdB15nvHXzVak3ukAQG6eBA0kH8kbvbRop0XsZFQ5AXycozMae+0CXNjNzQyrYik57WvDm6HTaTuBHr7pmmssGq7plvhm8LRctbqRFRo15tIOg8WI7w/ULmOJH3j15gHZKnDN1lvMp0zsI9RDgB/wASfKYWHg/Ehv7gMplx2A9zyGi51jFQup1nHcseT/KUw8SYlnfkae632J5+23ul2+rt+r1spDqjgKbWt1PeMPdA2AbI9UGyU3bNqdBwAzCAANfSY+Sr06nPqUz0WtGHS4avdz37vP8AJK9Olq3zQi7EoP4Bjn1bPUmIAGmpMmAAPEoqz6V3VxlBLXagB4gnLo6OsFJd5UyU85EtY9ryOsTA94Qa/wAVZWdS7Fpa5lSfPtDmf7FWZNGuJ4w43rqjjuYPlsidW409Et34m4P8X5orUqIGZpdGZ82j4pqvMVZQyh0yZIgTtASmwSW+L2j4hdMw/Ll1AOp381XQ/WOuALWxqm6mKg+zz018ZQ48S0fE+hTv3I0aJ8gtmupx9kewXZG1gDOBgrcFRhbArzRTdx0VdqmcdFC1Yxl6ysPWVjFh26+kOG9MOtf9hS/wBfNz919GYVUy2FuOlCl/y2rIrAVb69Da9RxMQ2Pcj9Et9j9be/v5GsidCZmdlFxjiJa8gT3p28P+6VBij2AtacubV0fJRjG5Wx9SVDfb4bZBwDrp9M7S6mCz1yumE+4BgwdTqAOpVw6CK7QXOgRlJJ1ycvBcH7UuMSSuj8JXxaKLZOVzSwiTGjiBp7KnAkZDriVAfV6j2HPLqYZl5BjMomdjofCClN1fOXNILKjILmn2JHVPZrNbRLQwaBsl0wXl0gROwDZ9I5lIuMlz7ntJDe7BDW5S4HrG45+qKp5ZTxrIGxCsaNWlXGzXgu+R9CCU6Y5xM2hbhwMuqaMDdXHTcBK1/Sz0ajTzaY8xqPjChwqjNOm90lwY1rZ5CJ0HLXX2SiKVKiNto+oc1Y6bimNh4u/EVepW8kNAien6LJVzD6MOzHkg3SFqyfiGqGU2Um7NHjudz7lLVk+agHn8lfx+6kmf3H7KG4LrWH8JQgaQcsLVr87HgFrhBBVJ/DtC3JdTbr1JJjylE7N2Ukqlj+JsY3U947N5+fkrWIhEqa3J8yrb3qqzWq8/vVSVCsgMu4e3M+kOtVvzXQ7c8vf1JKRcApTWtx1qT7AlNjLoC7LOeRsj0kH4x6ptOe2aKpWgyxYdpstmsXsi75K+BThTWafajwj81HmUkqOpvp4fLVedQhsCYO35rUBbrEoGMPXgvPXljE9Tcr6Eo1MtnRHSjT/5bV891Nz++S7niWJNpWrC4gAU2D/gCBbTOY8ZPmsNdp+P/ZLtyNR5fmiGMXZqPLup+Co3bdkELN2yO1PfCfOGo7Brp1bVcPQhrvmkCie8PNPHCtUGlVafxsI9Q4fktI0FeDp+IYm2hSq1HjM2BDdy5xPdj0nVJFftO0e6oR3jmAmS0HZp03iNtEVxDEs9JpB6T4EboJSqyeZSxfjQ94o0xCmSzKJLnkNa0akmZhTOs3U+4Z7sNM8oEJg4XsASa7mydW0/AD7Th4k6T0Cr8R08tfNyeAfUaH5D3VHCo2IC7WjrKuPdAWtAiFDc1dFF5GQExSpKE0L51J+ZsTtr05hXsQfJQasU4oznGXmjnbDZnx1HRKtOs6o8l5JJ5lMdvRmyaf4vml3D6cuPn+aa8ArISveGalJxedn/AGR1EDWVUdZO8vNO/wBIFEsZbwdw7bwypHe93U+5QTdBaQb4dohtagXEBrC4uLoaBoY3817Gb0fXXPpuBy5QC0yDDWgifdLlTxK2ovg6JWPFnXbOoHsa4bEA/qpS3wQfg27z0S3m0z6FG3NXp6Ut0UxGqZ8/PfMnqtVvUpwG+In4kfktSFwkzYFeC0C2CBjxXlmVgrGJnJsxjFX1Q3O6YAAHIQISmd0VuakmOaDHRWy5neh9zotb6r3WsH3SZPUnQ+i2FbKDG52/M/voqrwgUS8WyNu4RrDbpwpV4MEBjh/deB/+kJdbOAzGI6yPluiWEtLjUaBq+k8AdSIeP8KMuBIOmMVnjPaUweR0e3o7qFYqHs2l06AEj2MH3+SA4Ph9VrtWODSIPpqD+XqiOMVYoP8AQe7kqGkdDwu+ijTDdsjfkFW4gBqUs3Nhn0Oh/L2S5wpjZfSDebdN+XJHbiuXscwt0cCDB5EQuurQARSugNFTvrg9VXNoaUtJJgkjlodQFUuapXG1TMV7up4oXWqSrFdxKqPRAM9reTYgfhzN+MoHgolx9/zXsPvIa+mdn7eaxhRyvlHox0zj6wNW0o1mahg18GvA19wuaVAutcG4i2rTNvUggg5Z2c07t9EhcYcOOtK5bqWOk0z4dPMbJU+hmhcd5LSSpXMKiI6oipjdwHeRWyk6OBHruPkn801yLB65ZUa4bggrrVOpmAcBoQD7rr+NLDQZezhmJYdUZV7JzTLJaDB1AM5h4az6rNTDABPaN16hw+QK6ri+D1f9JW57Gke2p1abRRuJaS3vgl7x3TlGx0Kr4nwtnB7SyuZBgkUwYEnvBzH9725rj8vQ6jB8s5TUsyNnNd5H9QFr9Vd0+ITndcEszQx1Zg61aFTKD0JaJB9FStOGM/32wDHfzU58s4CZWI4xQsfV3fhWOwd+E+xTXRwpn2hlLG7nM0S46NABMnfpzCJii5oazJvJa2JPiQN0ciUhKFo6fskeenzRilhTomDJ946DoPFH6OH5nfYaCN9NR5jki1thI+8ZStjY6ElvD1Rx2jy+SkvOFajKTqh2aJK6NRtWt2CXOP8AGXUqQpNAiqCCTyAiYCClbNk56UX4YrZbmif7QHuCPzQenqruG1g2qwiYD279MwTsEeTslGxLzDG+fIAeJQdnBLa2ftamWmHa5DJJBkAEiBynf4q/fcQd5ttb6OedXdB95x6wJPos3l6XEW9DlOp2A+895+J6k6KCdHYtH2LuFYAKFwRScXtdIDXav05yNx6JiAMkAAkb67Km+8pWjHBrpe77dR32neAH3Wjk0fEoPh2O9pUOUOBGsifj0Tw15RXtDvSg+MF/G7Z0Zy3bQx05H3+aV7h3JObMRDwWVZhwiWgE+xQS5wZhcGis1znawySRBggh2XXT4jqi9SM3aIT0ZRYrVFVqLoP+rumRP1ok9Mjf+s9FWq/R2z+vd/IP+pJ9sBfpmxBq0yG5vED1V1r5AI8J800H6OG87gx4MH5uVqnwTRYwgVHudBicoAPkBr6lD7oB+ifoHYJiJaQQYIIIPQhdIvbZmJ2RH2arefNrx+R/Ncia11J5a7QgwnDhrHjReHbtOjx1HXzCdrtE16Ea9tKlN7mOzNc0lpkcwqpe4feHqIXW+OLAOpfWKYDxALwObeT/ADC5XXInu7cv0KKlYKMW9xB7zZHVpXUOGb4Pt267S322+BC5OXQdDHly8wilnxA+m3LlG8y0loPjAVNOWx2G7WQTh9+9lKplcWua6m9paS1wIztMEGRo5W7bjy+Z9m6r/wC9ef8AESiGN8N/VwxshweWszhuUGXc/Hzn8hrU4Cfy18nD8wErklyBQb4JbX6WcRZtcvP8TaTvm1X6X0z3wEE0Xj+3RZz/AIYSrc4I1ji01II5aO9NFWFhMBrnOcdmtY4lbcjODR0DBeP6j6WU2lkabd3vpuaZJkmcx7xJJ0GnJETxVaFmV1nbAkZc1IvzxIOji0mfGUp2WCVmUAyoG0Rmzf0z20yZ0HdJzc+i3NgHH/3FAnbRx8vwrbhlXoM3OL2MO7K2NNzt3Ne/Npr97Try5qgLu3Jd3a1MOklzHlzttYDjvA6qH/w/UP2HUn/w1GT7GFi1wOqKrW1ab2tcQCY0g76jTaVlL/pv2LNLELV+UUrq8AB/A52nTusMoTxtQIbTPbVKoJdHaU3MjbaQJn8k9Ydw3TrAEXlO2o65KLHDO1swA7NAzQNTrMrbin6N+3ptbb1e0IOpqVGu9gNAtvsVpUcgtGSth3XHwK6fiH0Qvodm6ge2BYC9r+TjOZoLNY231Qr/AFZXDrhxqU3U6R1zCNDG2vitaFSyYtb+rSrmpSt2ucW5Q7teTo72VxMOjy3UzcSuaVNzPq7yXEudUpw4nXQHKdAOWvioca4KtWuLql4KbjHdhrtgANiOiAOwqi2cl8PVlQD4FDDRbfJF4MNSrnr0qxpie6B3ieWvIT0RR2Otpsy0rd7BG3Zke51k+Oq5+18mC4DxOaPgCsGpB+17Ewg9NMy15Ie7biFpHf7h372imvLxmVtRpGsCdNQekggHTeOZ9EKnfvGz3eWZysf6RqEZSZHlEeoH6pfqSdof/IclTHyyrAsB668hrMHYDWR0U4uCOfxS7h99UFNoIBaBoZJPmtvrBO0j1UHC3Z0x1HtSoPOvSOajOIeKCOe7qonZuqOxGepJdFvF2B/eG4UGHXcKtUc6FCyYa+CAdPXmrxWKOPV/VZ0vhPFQf6F+rXfYnaTuw+BSVxvw0bSvLR/Q1JLfDqw+Snw24MayOh6HkQm64vGX1o6jUg1W7noR9moPPn6rcMXk5Q9nMIlhWGF7CRtMfAGPiqNW3e2oaWUl4MQBJnwC6Dw3gopUAKo77jmIBGkgCPHZUUHJYFTVgD6Qnns4nRrm+5B1Q294heLRkZs7gAXZvDWAAN46rK8lMu/wZ4Sw9j61FrmtcamUnOCWiS4RlBEjSd9fgSfEHH1XtDSptbSpUnFuWlDXOA0PfAloMbNA3Xl5D/Y14F8va5/a5TuCA5xd1BBO5k6ynLCMPtrimXG3aHAtB1kGRqRIkaid+a8vISHWGiZ/BdImab6lI+BDm/yvBS7imNV7KoWB7amk5smQ9B9h0H2Xl5aOeRp4WDSjftqgVa7BVcYaZIbvzGQD4yrOOcNinR7ejVqUx+Aku9nAgry8mIoU2cQ3A2rVf94/9VfbxlePaaZuapbGxdO2vmvLycUo2NqazwC6JO+5+aziWH9lUczNMRrEbidpXl5BlIqys2zHVM3DPBlO4aXPe4axDQPmV5eSyZTaqGM/RtajnVP95v8A0re24Ctg4R2nq4EfJYXktiWH7fgigQNXe6tjgi3HJx/vFYXkVFB+yXsmbwVa/gP8zlKzgm0/qz/M79V5eR2oH2S9nq/BVoAZpSOmZ36pedhFPLkDQGBxIG59+a8vLNUgbm+WZuLACmQ2BpvEwluxt3Uaoe18mYIjcHcHVeXkhVIJcXV30mUqlN7mEktdEQREiUApY9WI1eSesN/ILC8tvklSZaMItc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34822" name="AutoShape 6" descr="data:image/jpeg;base64,/9j/4AAQSkZJRgABAQAAAQABAAD/2wCEAAkGBhQSERUUExQWFBUWGBgXFxgUFxQXFBgYFxcXFBQVGBcXHCYeFxokGRYVHy8gIycpLCwsFR4xNTAqNSYrLCkBCQoKDgwOGg8PGiwkHCQsLCkpLCksLCwpLC0pKSwpLCksLCksKSwpKSwsLCwsLCksKSwsLCwpKSkpLCksLCksLP/AABEIAOUA3AMBIgACEQEDEQH/xAAcAAACAgMBAQAAAAAAAAAAAAAFBgMEAQIHAAj/xABHEAABAwIEAwYCCAIGCAcAAAABAAIRAwQFEiExBkFREyJhcYGRobEHFDJCUsHR8HKSI1NigrLhFRdzk6Kz0vEWJDM0Q2PC/8QAGQEAAwEBAQAAAAAAAAAAAAAAAQIDAAQF/8QAKBEAAgIBBAICAQQDAAAAAAAAAAECESEDEjFBIlEEE3EygZGxFEJh/9oADAMBAAIRAxEAPwDswqqJ9ZULa8zMaeoC8aq5NxWja4qINeojVehl2UgyAF61BLpiP3YQe5YmQGA69NU6jEUrsVGs1UQjIGBWGKJgUwWMSsKnY9VMykZUWZi4KiirPV3DcKfWgiACYkkIvccPUqcOe/uwNOYM6gjf0GyS0h1FsSLppQDEmLqNfD8PfJfVdQ5AmA31Dt0vYlwRTq6Wl5bV3fhdUax3oJMpoyTBKEl0cuqDVOPDbNku4zg1W2rGlXYWPHIwdORBB1CaeGWaBPPgWKyPOF0tk44W3ZK2Ft2TVh5UEVYw27tFZFRUKL1KaqunRJosOqqpXqLD6yrVqqzkYHX70Bu0WvaiD3LlMZA2qqVQaq7XcqD3aoDIPcF8SdtSDTuNEzdsvnfhPit1B4BJDea7VhWLirTDgZ0RnGmKnYaqVlQuXrzqyrVqqQYoXTkMrlEbgofXCIoNrtQ+s1Eq6oVU6FZA1ikyrLQskImI8isUKca776CCR45dfkqlzXy6AZnO0AG/n+/yUV4yqKcGsyjpoxpy/wAzhz9Ekn0VhHsLVMRd9kVXAjm5pjTbkI+CDuxJ5LhVqOkcgJ9ZQ2pcVKNOXPLs2ggtdPm4KnRENJdM8/tR5aHZTjDkvKVJDGaWZvaU6oLubKzSfLWY8EOuRRc6K1uGO/FSJA8xrHwQc3epyy0HlmJb6Hl5FWKd0Yh3eb0I1H78ENrRSNNDM6rTrU20apNw1ohjy1v1ikN+64RnaObSPI7Tvh2Gmk4NlpG4LeYOxQHDrjsXZo7Vh1gyXN9gTz5bJss79lZrHAy4ddSWnx8Dv5pskJxV2MmHjZMVm9LtidkatqiZEw9Sqrd1ZD6VZbPqpxCw+sqtauon1lUrVljEN5WQu4eprqsqFaog2FFavUVN7tVPVcqzigY400p/+j3iYsPZOPl5LnsKzY3hpvDhyK6JK0STo+iBcSJCjfUS3wtxE2vTGuqPkrmaorZFUKp1lZquVOo5FAKddqoVG6q/WVOonFNGMWXBbNKyGSVjA+5eA+G6vIAmCY0JgAeZ1PsUOr4FWeZdJnx/JOHDeCdpWrVH7NdkHsCfmB6I/Ww9nJsJU+0dW2sM5hS4bDTqJ9YUF7Zfhny/Tony/tgNkuXdjrMIW0OtNNCmKEbeoKmoVOUT4c/8witeyB336/qhd3QynUIchpxJKD8p7uvhzHom3h8h5bm7vQgCDOjgeYOu+vjyKRP9I5diD5ifmmPhziJzXwQC07xJHqDt5jZLKL5BcXg6FbGDCL0HIIKocQ9urXAEfIj3BRKhU0TI5qClOqtnVlQ7VamuiYtVKio3NfRZdWVK5rIoDK9zWVF9dZr1FUcUj5CiVzpULlsCtSmRmcmoU8+wUFajlKcGUGU26AJWxA98rpIhLhTETSrjXR2i65SuZaCuHWlSHA9DK6hg+NsNMTUYDHN7R81LUXY8Q9UeoHFQDEGHZ7D/AH2fqtu1B2IPk5v6qeRiOqFVqBELezqVZ7NhfG+SHH2Cp3lu+m7K9rmO6OBB12MFMLRA0LcGIPQrzCsuRMPeB2zRb5h99z3fGB8AFio1UcHvyy0aRlIa5zSCYIM5t/IhT2+LNqaCJHKf3KEVR1J2rBWJMIQK5hH8Svc+gygjcnlrHJL94yh9+4aSfED06otWUjKuShVpAoffWwc0zyRalaMP2DIVSuzcKD8WWpSVCXWpQ46fJW8PtKph7GmOR2Pp19ls6n/Sw7aRP5o62t90aFrmkDwzAGPBUlI5oaavI6YG+bal0InfYk/Lp5ovQQPhvS2ZrocxA6BxkD99UcplBEZckxcoKj1MATtqtxYD7zvQKkYSlwKD31lSuayYexpN+7P8RWjn0v6tnsrL40hbFJ9RaEpsdQoHekz0kfJRvwm2P3XN8nH80H8aYUxWzL0pifw9Q5VHjzgqI8PUv64/yj9UPpn6NZxKrdvI3VCosNrHms1E5AwzVWqTuRVIFTUamqAS1ovL0LBWMQ03kbEjyTXwpduLH5iTBESSeWwlKbE6cH4RVrUT2bSe+RoOcN5oMKGnh7Cn3T3NYQA0S5xmBOgEDcnXTwKabPg1jdX1Hu/gpOHxMozw3gX1O2bTAmq85nnq4+P4QNPQnms1XVyTLqTfM1HH2AChK+johBVkhseH7epTqMy5ocD/AEgkB0b5SBy/yQ1+BC1Y9+butDiB/aIiepRXArioKlRrw2IBBaXawYIgjTcIZx297qUN8oCCk9pbZU6RzyhcufUIdOV2h359EVrYHAc6JDhBIjUSTG2gknbqhdrRqU6jc9MlpcGnqJMA/FNl24sbk6J4t1geUM5Fttv2Q7ogKhWfJROu+ULeNVCR0wVA++sxq79yohDGZye+e60E+unzV692jzKFXmmQnk/4ZSjHJLUe1uh+wmpDWsGxaI1H3Rt7fJG7KkXb6AJbwe6kN5FozN1iYPeEnwLT6lNrqwcwQMvw9wrfHipSqRyai7N33QboFUq36q3FWFQr3C9lRSWDns2uK7zULg8zEAcoW1TGjSy9rTBDiBmadBJjUclWtrkB/wAFVxC3zyJ1+BXNqQfERrDXFOOUbZjCzvuedgdhEk/JQWWL9owO2lLNTDxVZrOZvVb4JVcxpA0IMEHZTjOcechVMY6mJeKrOxLxVN1UO+0Mp6jUKJ1q7kWkdZV1qwZnFo5MsysLy4yBkLKwCtmFYJK98gKSlVlplQvELNM90oGNmFd1+hKo02Lm8xVc49YOUD5LhTV2j6GKYZRDp1qGoI/hI/Qo7dyY8OTpt/eijTdUdvy5wP1WcCtabqTaj4e94znMZAnUNjYQEP4pZNE6n06c/guaUuKbig/K0hzRLYcDDhsJE6aeuy55TcGjrhpfZHDyMtPHKRxAuo1M1EvyQCcjQWhoOuoJfmd5ZYTTi9rSq08jwDOm8FcpffuqPe505nmZJk9N/AfJPmEtqXFq3taUv1ALxBeB94HefELWm20O4bdqbF6raNpvgHQHQCI89Oamua2bfpr+q0xHh85iIyAci50rFMFrY3AEIsd10wRcU9UOqsgopdkCShNRxKgysWVX0O0dHiB7GVSxq3jL/F+QH5ozbNyuBPIqDiCmJA9ff/umjwS1FbNbPEMlNj52IkQ0gycus+o9U8YNeZpY0CNxuRlOoOnz3XPMPbLHNO2s+R5+6PcLYz2bgHEgN0PJwg7/AL0KDtZQrp4GPEaUHvNcOhGo9wh5wms77FJ7p5hrv0TFcY27tSGCAWhweGjX9Cq1bF60z2jvcr04fIklwefJqweODLvu/wBCe8JBkaefQqG9wqswS+k9pGhlp1PLXmrz+Krhh0qe4CyPpKe0tbVDYJABBIMnZZ68uWZMWq/dcHbciqt0Mjg8bHR35FPeI8e2T2ObXp96IhzJJ8WualcV7Sradzte3nnBpubO/UGEY6qk6/j8hoGvqFRfWfAKOm4iWncfEclG53gr7YzVtGtrg50vLy8uEmeWQsLIWMWA2QtGjReYVnkgFm7dguwfRe6Le2P/ANrx7vI/NcfaNAu0fRvaH6lbGCJqOI8YqkT8D7JWU0+To2NMmmQuR47Qy1dv2P8AKF1+/Eg9FyriEF1xlaJJcA0c5MAD3hS1lwdnx5VYS4KtKbqzn1Q0tY3Z5GWTzIO+g5dU24ji8vlhGVoBaes+Xsgl7w/TpUKVM5WVO92jwA5xIBeI1HSBqqdg1tOlMz3dAesmYHl81OVpUM0peR7GeLB99pP8P+ahw+2NywVKbhlJO8zIMGR5hKuO3Jc4+CtfRxjBDqlAnfvs8wIe32yn0KeFyWRW9roYK/DcaudPoqf+jACmio+QqVahzTbEFTYsXlvCGYgwvqacgAmG7pTKit8N3cRul2jbhavv6IaDWduo5qhVuNZaPI8/I81evrkVXlw+zs3yHMqnSod7wTKJzTnbOl0P/TZP4W/JQVlO1/dHkPkq1ZyucgPukFv6YO4Bgzr1CM3RQi8/VYxVxdna0hUG7dD+/wB8lphDYoU3eGvqSs4dcAPLHfZeCPXkrFen2NNreQgfNCC8qKriyK6OuYcvkoHOW5ft0VcujSJ6LsU6y+/7FENZWwYVkUyuQQ0WQpOwWjFjGyyNliosjZYJKBt5Lv8A9Er+0sKAP/w9oP5qj3e8H5LgP6L6H+iWy7PC6TudQvef5i0fBoQaseIw4pdZWk9AVznB6me4dcPEtaYE8i4GHeg/xJu4xuctB8dI99EnMw5zKLGnQ1O+DqBLhoD4xC5/kOuDphSiRYjfAVCWkzrz3J0PpGkfqt7q9aynLz3j0ET+v+SXsSrOt3E/aMDXXSVWqdpc1BTY6TlzEnSBEu1iTG2kqcdOUh1NcI0vMSD3Fo6a+vNYwV+Qmqz7VN8jxA0j1GnqvN4bewF8yPj4SPf2VjAraGP00J09oXQltwQ1G+zpFndtq021GfZeA4ddRK3uRohHB9P/AMq0c2Oe3/iJj4hGQM3kPnz9kxVA9lpJk7cv1WmIuDKbj4H46Iq6klbim8juzo0FzvYkfBEWTpCXg7f6H1MeUq9TpajRYsLfLSYP7I94kqywax0hCjnsZaV2tnVf37KphFjUrvyUxLvE6DzTJX+j+4YzMXtnoBp7yqNExZru/fqhN4fzV68cWVDTdGYdOiGXT/kgYDXr4kjcCU03NDtaNN3gCfPL+/ZKeIHR3knXD/shvUD3DQngvJMpHgEVLOBotW2gImEXq0eUIdUzMMASN12TSj5VhgSOdhbBRhy2BXniGzjoqjFZcdCqzETG1ReGyxUWeSxiwvpP6PBGFWn+yHxc4r5sO6+leCtMLtP9gz4iVuykQPxm8vLKY1zOAjzMKhj920tIyOmNuYA2gHf06KbGKxfdsDSAWy6XbaAxt4lLPE+KPALajRH4mHMPYw4ekrk1cyou8JAy6fnY17jI7zSY/CdCR5FEcLvmUbYNpw6tUmYH2RMAF35eMoRhtxmpVWkzs4HnDu4/fn9lFcHwllMAdoG5nwBUbFQAszNIDZME7HnIV9O48AgryuSy+uaoqNgUyNcrehdB15nvHXzVak3ukAQG6eBA0kH8kbvbRop0XsZFQ5AXycozMae+0CXNjNzQyrYik57WvDm6HTaTuBHr7pmmssGq7plvhm8LRctbqRFRo15tIOg8WI7w/ULmOJH3j15gHZKnDN1lvMp0zsI9RDgB/wASfKYWHg/Ehv7gMplx2A9zyGi51jFQup1nHcseT/KUw8SYlnfkae632J5+23ul2+rt+r1spDqjgKbWt1PeMPdA2AbI9UGyU3bNqdBwAzCAANfSY+Sr06nPqUz0WtGHS4avdz37vP8AJK9Olq3zQi7EoP4Bjn1bPUmIAGmpMmAAPEoqz6V3VxlBLXagB4gnLo6OsFJd5UyU85EtY9ryOsTA94Qa/wAVZWdS7Fpa5lSfPtDmf7FWZNGuJ4w43rqjjuYPlsidW409Et34m4P8X5orUqIGZpdGZ82j4pqvMVZQyh0yZIgTtASmwSW+L2j4hdMw/Ll1AOp381XQ/WOuALWxqm6mKg+zz018ZQ48S0fE+hTv3I0aJ8gtmupx9kewXZG1gDOBgrcFRhbArzRTdx0VdqmcdFC1Yxl6ysPWVjFh26+kOG9MOtf9hS/wBfNz919GYVUy2FuOlCl/y2rIrAVb69Da9RxMQ2Pcj9Et9j9be/v5GsidCZmdlFxjiJa8gT3p28P+6VBij2AtacubV0fJRjG5Wx9SVDfb4bZBwDrp9M7S6mCz1yumE+4BgwdTqAOpVw6CK7QXOgRlJJ1ycvBcH7UuMSSuj8JXxaKLZOVzSwiTGjiBp7KnAkZDriVAfV6j2HPLqYZl5BjMomdjofCClN1fOXNILKjILmn2JHVPZrNbRLQwaBsl0wXl0gROwDZ9I5lIuMlz7ntJDe7BDW5S4HrG45+qKp5ZTxrIGxCsaNWlXGzXgu+R9CCU6Y5xM2hbhwMuqaMDdXHTcBK1/Sz0ajTzaY8xqPjChwqjNOm90lwY1rZ5CJ0HLXX2SiKVKiNto+oc1Y6bimNh4u/EVepW8kNAien6LJVzD6MOzHkg3SFqyfiGqGU2Um7NHjudz7lLVk+agHn8lfx+6kmf3H7KG4LrWH8JQgaQcsLVr87HgFrhBBVJ/DtC3JdTbr1JJjylE7N2Ukqlj+JsY3U947N5+fkrWIhEqa3J8yrb3qqzWq8/vVSVCsgMu4e3M+kOtVvzXQ7c8vf1JKRcApTWtx1qT7AlNjLoC7LOeRsj0kH4x6ptOe2aKpWgyxYdpstmsXsi75K+BThTWafajwj81HmUkqOpvp4fLVedQhsCYO35rUBbrEoGMPXgvPXljE9Tcr6Eo1MtnRHSjT/5bV891Nz++S7niWJNpWrC4gAU2D/gCBbTOY8ZPmsNdp+P/ZLtyNR5fmiGMXZqPLup+Co3bdkELN2yO1PfCfOGo7Brp1bVcPQhrvmkCie8PNPHCtUGlVafxsI9Q4fktI0FeDp+IYm2hSq1HjM2BDdy5xPdj0nVJFftO0e6oR3jmAmS0HZp03iNtEVxDEs9JpB6T4EboJSqyeZSxfjQ94o0xCmSzKJLnkNa0akmZhTOs3U+4Z7sNM8oEJg4XsASa7mydW0/AD7Th4k6T0Cr8R08tfNyeAfUaH5D3VHCo2IC7WjrKuPdAWtAiFDc1dFF5GQExSpKE0L51J+ZsTtr05hXsQfJQasU4oznGXmjnbDZnx1HRKtOs6o8l5JJ5lMdvRmyaf4vml3D6cuPn+aa8ArISveGalJxedn/AGR1EDWVUdZO8vNO/wBIFEsZbwdw7bwypHe93U+5QTdBaQb4dohtagXEBrC4uLoaBoY3817Gb0fXXPpuBy5QC0yDDWgifdLlTxK2ovg6JWPFnXbOoHsa4bEA/qpS3wQfg27z0S3m0z6FG3NXp6Ut0UxGqZ8/PfMnqtVvUpwG+In4kfktSFwkzYFeC0C2CBjxXlmVgrGJnJsxjFX1Q3O6YAAHIQISmd0VuakmOaDHRWy5neh9zotb6r3WsH3SZPUnQ+i2FbKDG52/M/voqrwgUS8WyNu4RrDbpwpV4MEBjh/deB/+kJdbOAzGI6yPluiWEtLjUaBq+k8AdSIeP8KMuBIOmMVnjPaUweR0e3o7qFYqHs2l06AEj2MH3+SA4Ph9VrtWODSIPpqD+XqiOMVYoP8AQe7kqGkdDwu+ijTDdsjfkFW4gBqUs3Nhn0Oh/L2S5wpjZfSDebdN+XJHbiuXscwt0cCDB5EQuurQARSugNFTvrg9VXNoaUtJJgkjlodQFUuapXG1TMV7up4oXWqSrFdxKqPRAM9reTYgfhzN+MoHgolx9/zXsPvIa+mdn7eaxhRyvlHox0zj6wNW0o1mahg18GvA19wuaVAutcG4i2rTNvUggg5Z2c07t9EhcYcOOtK5bqWOk0z4dPMbJU+hmhcd5LSSpXMKiI6oipjdwHeRWyk6OBHruPkn801yLB65ZUa4bggrrVOpmAcBoQD7rr+NLDQZezhmJYdUZV7JzTLJaDB1AM5h4az6rNTDABPaN16hw+QK6ri+D1f9JW57Gke2p1abRRuJaS3vgl7x3TlGx0Kr4nwtnB7SyuZBgkUwYEnvBzH9725rj8vQ6jB8s5TUsyNnNd5H9QFr9Vd0+ITndcEszQx1Zg61aFTKD0JaJB9FStOGM/32wDHfzU58s4CZWI4xQsfV3fhWOwd+E+xTXRwpn2hlLG7nM0S46NABMnfpzCJii5oazJvJa2JPiQN0ciUhKFo6fskeenzRilhTomDJ946DoPFH6OH5nfYaCN9NR5jki1thI+8ZStjY6ElvD1Rx2jy+SkvOFajKTqh2aJK6NRtWt2CXOP8AGXUqQpNAiqCCTyAiYCClbNk56UX4YrZbmif7QHuCPzQenqruG1g2qwiYD279MwTsEeTslGxLzDG+fIAeJQdnBLa2ftamWmHa5DJJBkAEiBynf4q/fcQd5ttb6OedXdB95x6wJPos3l6XEW9DlOp2A+895+J6k6KCdHYtH2LuFYAKFwRScXtdIDXav05yNx6JiAMkAAkb67Km+8pWjHBrpe77dR32neAH3Wjk0fEoPh2O9pUOUOBGsifj0Tw15RXtDvSg+MF/G7Z0Zy3bQx05H3+aV7h3JObMRDwWVZhwiWgE+xQS5wZhcGis1znawySRBggh2XXT4jqi9SM3aIT0ZRYrVFVqLoP+rumRP1ok9Mjf+s9FWq/R2z+vd/IP+pJ9sBfpmxBq0yG5vED1V1r5AI8J800H6OG87gx4MH5uVqnwTRYwgVHudBicoAPkBr6lD7oB+ifoHYJiJaQQYIIIPQhdIvbZmJ2RH2arefNrx+R/Ncia11J5a7QgwnDhrHjReHbtOjx1HXzCdrtE16Ea9tKlN7mOzNc0lpkcwqpe4feHqIXW+OLAOpfWKYDxALwObeT/ADC5XXInu7cv0KKlYKMW9xB7zZHVpXUOGb4Pt267S322+BC5OXQdDHly8wilnxA+m3LlG8y0loPjAVNOWx2G7WQTh9+9lKplcWua6m9paS1wIztMEGRo5W7bjy+Z9m6r/wC9ef8AESiGN8N/VwxshweWszhuUGXc/Hzn8hrU4Cfy18nD8wErklyBQb4JbX6WcRZtcvP8TaTvm1X6X0z3wEE0Xj+3RZz/AIYSrc4I1ji01II5aO9NFWFhMBrnOcdmtY4lbcjODR0DBeP6j6WU2lkabd3vpuaZJkmcx7xJJ0GnJETxVaFmV1nbAkZc1IvzxIOji0mfGUp2WCVmUAyoG0Rmzf0z20yZ0HdJzc+i3NgHH/3FAnbRx8vwrbhlXoM3OL2MO7K2NNzt3Ne/Npr97Try5qgLu3Jd3a1MOklzHlzttYDjvA6qH/w/UP2HUn/w1GT7GFi1wOqKrW1ab2tcQCY0g76jTaVlL/pv2LNLELV+UUrq8AB/A52nTusMoTxtQIbTPbVKoJdHaU3MjbaQJn8k9Ydw3TrAEXlO2o65KLHDO1swA7NAzQNTrMrbin6N+3ptbb1e0IOpqVGu9gNAtvsVpUcgtGSth3XHwK6fiH0Qvodm6ge2BYC9r+TjOZoLNY231Qr/AFZXDrhxqU3U6R1zCNDG2vitaFSyYtb+rSrmpSt2ucW5Q7teTo72VxMOjy3UzcSuaVNzPq7yXEudUpw4nXQHKdAOWvioca4KtWuLql4KbjHdhrtgANiOiAOwqi2cl8PVlQD4FDDRbfJF4MNSrnr0qxpie6B3ieWvIT0RR2Otpsy0rd7BG3Zke51k+Oq5+18mC4DxOaPgCsGpB+17Ewg9NMy15Ie7biFpHf7h372imvLxmVtRpGsCdNQekggHTeOZ9EKnfvGz3eWZysf6RqEZSZHlEeoH6pfqSdof/IclTHyyrAsB668hrMHYDWR0U4uCOfxS7h99UFNoIBaBoZJPmtvrBO0j1UHC3Z0x1HtSoPOvSOajOIeKCOe7qonZuqOxGepJdFvF2B/eG4UGHXcKtUc6FCyYa+CAdPXmrxWKOPV/VZ0vhPFQf6F+rXfYnaTuw+BSVxvw0bSvLR/Q1JLfDqw+Snw24MayOh6HkQm64vGX1o6jUg1W7noR9moPPn6rcMXk5Q9nMIlhWGF7CRtMfAGPiqNW3e2oaWUl4MQBJnwC6Dw3gopUAKo77jmIBGkgCPHZUUHJYFTVgD6Qnns4nRrm+5B1Q294heLRkZs7gAXZvDWAAN46rK8lMu/wZ4Sw9j61FrmtcamUnOCWiS4RlBEjSd9fgSfEHH1XtDSptbSpUnFuWlDXOA0PfAloMbNA3Xl5D/Y14F8va5/a5TuCA5xd1BBO5k6ynLCMPtrimXG3aHAtB1kGRqRIkaid+a8vISHWGiZ/BdImab6lI+BDm/yvBS7imNV7KoWB7amk5smQ9B9h0H2Xl5aOeRp4WDSjftqgVa7BVcYaZIbvzGQD4yrOOcNinR7ejVqUx+Aku9nAgry8mIoU2cQ3A2rVf94/9VfbxlePaaZuapbGxdO2vmvLycUo2NqazwC6JO+5+aziWH9lUczNMRrEbidpXl5BlIqys2zHVM3DPBlO4aXPe4axDQPmV5eSyZTaqGM/RtajnVP95v8A0re24Ctg4R2nq4EfJYXktiWH7fgigQNXe6tjgi3HJx/vFYXkVFB+yXsmbwVa/gP8zlKzgm0/qz/M79V5eR2oH2S9nq/BVoAZpSOmZ36pedhFPLkDQGBxIG59+a8vLNUgbm+WZuLACmQ2BpvEwluxt3Uaoe18mYIjcHcHVeXkhVIJcXV30mUqlN7mEktdEQREiUApY9WI1eSesN/ILC8tvklSZaMItc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4514" name="AutoShape 2" descr="data:image/jpeg;base64,/9j/4AAQSkZJRgABAQAAAQABAAD/2wCEAAkGBhQQEBUQEBQVFRUVFxQQFxUXFBUUFhQQFxUXFhUUFBkXGyYeFxkjGRUUIC8hIycqLCwsFR4xNTAqNSYrLCkBCQoKDgwOGg8PGi0kHyQsLCwsKi0sLC8vLiksLCksLCwpNCwsKTQsLCwsLC0sKSwsLCwsLCwsLCwsLCwsLDQsLP/AABEIAOEA4QMBIgACEQEDEQH/xAAcAAEAAgIDAQAAAAAAAAAAAAAABgcBCAMEBQL/xABUEAABAwIBCAQJBAwMBgMAAAABAAIDBBEFBgcSITFBUWETcYGRFCIyQlJicqHBCCOx0RUXJTNDgpKTorKz0xhTVWNkZXN0lKPS8BYkRIPC4TRU8f/EABsBAAICAwEAAAAAAAAAAAAAAAAFBAcBAwYC/8QANhEAAQMCAwUFBwQCAwAAAAAAAQACAwQRBSExBhJBUXEiYYGh0RNCUpGxwfAUIzPhMkNTkvH/2gAMAwEAAhEDEQA/ALxREQhEREIRERCERYK+dJCF9oo1j2X1LSXa6TTePwcfjOvz3N7SoDi+dyokuKdrYW8T47/f4o7lofURs1Ka0mEVdVmxmXM5BW+54GsmwXkVmWFHDqkqIgRuDg49zblURiGMz1BvNLI/k5xI7BsHcukobq/4Quig2Tv/ACyfIfn0V2z51aFux73ezG742XTdnhpd0cx/FYPpcqeRaTXSdyYt2XoxqXHx/pXCzPFS745h+Kz/AFLuQZ1qF21z2+1G74XVJIgVsnch2y9GdC4eP9LYOjyyo5vIqI78C7RPc6y9hsgIuDccQtZF26DF5oDeGWSP2XEDtGwrc2u+IJdPsp/xSfMenotlEVNYRnbqYrCdrZm8fIf3jUe5T3Ac4VLV2aH9G8+ZJ4pJ4NOx3YpkdRG/QrnavB6ulze245jMKUIvgOX0FvSpZREQhEREIRERCEREQhEREIRERCEWCUJUBy2zltp9KCls+XY5+1sZ4es7lsG/gvD5GsF3KTTUstVJ7OIXP5qpJlFlZBQsvM7xj5LG63u6huHM6lU2UmcWpq7saehiPmMPjEeu7aeoWCjVXVvleZJXF7nay5xuSuFKJqtz8hkFYeG7PwUwD5O07yHRERFDXSZBEX1HEXHRaCSdgAJJ6gFIMPzf1s+tsDmg75CGDuOv3L22NztAo81XBBnI8DqVHUU/pczlQ775NEzqDn/UvQZmW9Kq7ovrctwpJTwSx+P0Df8AZ5H0VYIrPfmW4VXfF9Tl0KrM3UD73NE7rDmfWg0ko4LDdoKB3+zyPoq/RSPEM3tdDcmEvA3xkP8AcNfuUflhLDouBaRuIIPcVpdG5uoTOGrgn/jeD0K+ERF4UnIqUZN5wqmjIaXdLF6DySQPUdtb7xyVs5N5YQVzbxOs8a3RusHt+scwtfly01S6NwfG4tc03DmmxB5FTIatzMjmFzmJYBBVAvj7Lu7Q9QtmQVlV5kTnNExFPWENk2Nk2Nedwd6LvceSsIFNmSNeLtVeVVJLSyezlFj9eiyiItiioiIhCIiIQiIiEIsEoSq7zl5cdCDR07vnHD5x4P3tp80esR3DrWuSQMbvFSqSlkq5RFHqfLvXUzhZxNbqSkdxbJKPexh48T2BVgSiJHLK6V1yrVw/D4qKLcYM+J5oiKYZHZvJK20st44OPnScmA7B6x7LrzHG6Q2C3VdZFSM9pKbD69FGsNwqWpeI4GOe47gNnMnYBzKndHm1hpYjU4rO1jG6y0O0WjkXnW48mi/BWVhOCRUsYjgYGNHDaTxcdpPWqJziZK4viGLeDSN02El0BbdtPHBexcSfJcLjSvdxOy4ITWKja3N2ZXA1+0c85LYey3z/AK8F6tbntoKG8eF0enbV0jvmmnmNRe4deivDk+UZXX8WClA4FspPf0gU6ydzHUFHH0tcfCHgXc6R3Rws6m3Grm4nqC9L7O5PxfNB2HjdYRxOHaQ0j3qYABkFzTnuebuNyoXg/wApF1wKukFt7oXkEfiP2/lBWrktlvSYkzSpJQ4gXdGfFkZ7TDrtzFxzUbrM2uDYpGX07Yh/O0r2t0Tza27OwhVzHmYxGjxKIUktmX021jfF6Ng8rpG38qxto6w6+3bbK8rYiyWXzEwhoDjcgAE2AubazYbF9oQsaK6OJYHDUt0Z4mPHrNFx1HaOxd9FggHVemuLTdpsVWeUGaBpBfRv0Tt6N+tp9l20dt1XGKYPLSv6OdjmO57COLSNRHUtkiF08UweKpjMU7Gvadx3HiDtB5hQ5aNjs25FdJQbRVFOQ2Xtt8/n6rW1FNcss3ElHeaC8kO073xj1reU3mO3ioUlUkbozYrvqStiq2b8RuPMdUVk5vs4hYW0tW67TZscpPkncx54cD3qtkWYpXRuuFrr6CKtiLHjoeS2dDrr6Va5s8uNO1FUO8YC0Tz5wH4M8wNnEe+yQU9jkEjd4KqqykkpJTFJr9RzWURFsUREREIRYusrjkeACTqA1nqQheDltlOKCnLxYyO8SNvF1vKPIbe7iqFnmc9xe8lznEuJO0uJuSV7mWuUhrqp0gPzbfm4x6g87rcdfdwXgJJVTe0dYaBWhgWGikg3nDtuzPd3IiICoi6A6Kw83+bzptGqq2/N7Y4z5/rPHo8Bv6ttsMYAABqA1AclU+SedR0WjFW3ezYJQPGaN2kPOHMa+tWlQV8c7BJE9r2u1gtNx/8AqeUxj3bM8VVmNtrPbl1SMuFtLd35ddpYIWUUpIlr/nPyaxiuxLwYh0kLiXQBl207YhtMl9TXi4uXazfVqICQfJ0l0QJK2FkhGpgY5wvyJc0n8lX+QtN8pMoZqqulqpHu0zI4tIJGg0OOi1h80NFgLcEIU4wvNZi9BiMTKZ2gXG/hUbiYQweV0oI4HyHDXuutjYWENAcbmwBNrXNtZtu17l4Ob3Fn1eF0tRMbyPjGk70nNJYXHmdG/apEhCIiIQiIiEIiIhC+XsuqrzgZu9DSqqRvi+VJEN3F7Bw4juVrL5c261SxtkbYqbRVstHIJIz1HMLWJFPM5ORXgz/CoG/NPPjtH4OQ7x6p9x6woGkcsZjdYq1qGtjrIRIz/wAPJfUUpaQ5pIIIcCNRBGsEdqvXITKoV1OC4/Ox2bIOJ3PHI/TdUQvayQyhNDVMm16B8SQcYzt7RtHUttNN7N2ehS7HMNFZBdo7bcx6LYS6yuKKUOaHNIIIDgRsIOwrlTxVaiIiEIoVnSx/wek6Fhs+clnMR+ee6w7VMyVRecfGPCa+QA+LF8y3rb5Z/Kv3KNVSbkfVOsDo/wBVVtB0bmfDRRZERIla3BEXLNSvYGl7XNDxpNJBAc3i3iFxLJFl5a9rs25ovUwLKSeifpwPtfymHWx/tD47V5aLLXFpuF4mhZM0skFxyKvHJXOFBW2jfaKb0HHU4+od/VtUuWsIKnOSmdCWntHVXlj2B34Rg6/PHXr5pnDWA5P+a4bEtm3MvJS5j4ePgp3lhnJo8KLWVL3GRw0hHG3TfoXtpHWA0XB2nXY22LUuoeHPc4bC4nsJupVnTxEVOK1E7XaTHFmg7WPEEbAAL8CCO9RFMAQdFx7mlps4WKvTIPPTQ0OHU9JM2cyRNLXaMbS25e52ol4vqPBe/wDwhsN9Gp/NM/eKi8FyQ8Ji6Xwyih1luhPUdHJq36OidR3Lv/a7/rLC/wDFn92sryrl/hDYb6NT+aZ+8T+ENhvo1P5pn7xU19rv+ssL/wAWf3awc3n9Y4X/AIs/6EIVzfwhsN9Gp/NM/eL3MlM7NDiU3g8D3tlIJayVmgXgC50CCQSBrte+orVBwsvZyLmczEaRzDYiogseuRoQhbkoiIQiIiELr19GyaN0Ug0mPBa4HeCtfcp8BdRVL4HawPGY70oz5J+B5hbElQfOnk909L4Q0ePB43MxHyx2andhUSqi32XGoXQYDiBpagMcey7I9eBVMoiJIrQ1VyZqMf6alNO8+PBqHOI+T3ax3Kdqg8gMY8Gr4nE2bIehfws/UCep2iVfieUsm/HnwVWY9R/pqs7ujsx9/NERFKSJdDGq8QU8sx2MY5/aBqHetcZJC4lztZJLieJOs+9XVnWrujw9zN8j2R9l9I+5qpNKa513BqsDZSC0L5TxNvki7mEYcaieOBu2R7WdQJ1nsFz2LpqcZo8O6StdKRqiYSPbedEe4OUSFm+8NXQ4lUfp6V8nIZdeCtOsyfhmgFPJG10bQGgEa2gCwLTtBtvCqzKvNjLTXlpryxbdG3zjB1DyhzGvkrmCEJ1JA2QZqsKLE6ijdvRnLiDoVrCQiu/KrN3DWXkZ81Nt0wPFefXbv6xrVR47k5PRP0J2W9Fw1scOLT8NqUzUzo+isTDcagrRu3s7kftzXmIiKMnWq4qmlbI3ReLj6OpRrEsn3R+Mzxm+8KVLkhZc8lJhnfGctEmxHCaesaS8WdzH5moxg+U0dPF0b6GknNy7pJWyl+vd4sgFh1Lvf8cw/wAlYf8AkVH75TbJ7KaOmdoz00M0V98UfSN5tcRr6j7la2CU2HVkfSQQ07hvHQxhzTwcLXBTaKdsmiruuwueiPbHZ4Eaf0tcv+OYf5Kw/wDIqP3yHLmH+SsP/JqP3y2fGS1J/wDWg/Mx/wClcRyYpA+xpaexG+CL/St6WLTl2vWvYyKbfEqMf0mn/atV8Z282VNNQy1VNDHFNAx0142NYJI2i72vDQATogkHbcW3qi8gm3xWiH9Kp/2rUIW4qIEQhEREIRcc8Ie0tIuCC0jiCLELkWChGi1wx/CzS1MsB8x5A5s2tPcQugp9ngw7Qqo5wNUrNE+0w/U4dygK5+dm5IQrgwuo/UUjJDqRn1GSA21jb8VsZk5iXhNLDNvexrj7VrOHfda5q5s0lbp0Jj/ipHN7HWePpKk0LrOLUh2qg3oGyjgbeBU4RETayr1VpnnqPEp4+LpH9wA/8lVisXPO/wCfgbwjee91vgq6SSrN5SrT2eZu0DO+580Vs5mqS1PNL6UgZ2NaD9LyqmV15p47YcDxkkPvt8F7oheRRtp37tHbm4ev2UzCyiJyq1WLLrV+GxzsMczA9p2tcLj/ANHmu0iLLIJBuFUWVeat8V5aK8jNpiPltHqnzhy29ar97C0kEEEaiCLEHgQtnLKM5UZCQVwLiNCXdI0az7Y84e/ml81GHZsXW4btI+K0dTmPi4jrzVDrmlktqGrUubHMNNJUyUsjml8eiTbe1zQ5pF+RC60p19yWFpbcFdxHNFUBr4zcJEy5969Ghr3wPEkLixw3jhwPEcivNjdYrm6RemGy01bA/suFwrYyVzlsktFV2jdsD/MJ5+j9Cnepw3EHWD9S1qkk1WUhyXy+noiGX6SH+LcfJHqHzerYp8dZY7r/AJrk63ZwuaZKb/r6K3co/wD4FWOEFQP8py1ZzeC+LUP95gPdICtkJcpYazDqt0TtfQTksOp7fmnbR8RqWumbVt8Xov7eI9xumIIIuFxz43RuLXixC27CygRZXhEREIRYKyhQhV/nipNKkjk3slA7HNcD7wFUCvHOjFfDJTwdEf8AMaPiqOSatH7ngrJ2XfvUZbycfsUVm5l6jXUx8o3/AKzT8FWSn+Zt9quYcYvoePrWulNpQpmPs3qB/dY+YVvWRZRPVVKqPPM3/mYD/NO/XKr1WXnoh8amfykb72n61WiR1Y/dKtXZ916Bnj9Siu7NS6+Gs5PkH6X/ALVIq48z9Rehez0ZXdxa13xPctlEf3PBQ9qGk0gPJw+6niLAWU4VboiIhCLFllEIWsGfB5ZjkxaSDoQG4/smhSjCMhZKrDYayB4dI5pL4nWBJDnAFh2XsNh71GM/LbY1JzihP6FlOcyuWVOaNtDOQJonO6MEgdJE4l+q5Fy0lwtwt2apImyCzlNo66akfvRHw4FQySmLHFsgLXDUWkWIPMFY0Rz71deO4BR1rDpjRe0antIDx7/GHIqqMoMmZKR2uz2E+K8W1+0PNPu5pZLTGPMZhdzQY2ysO647ruR08F5Wg3mvgsWL/wC7LPvUUgJ+17hqQV9mUjySRqLTY28UixGrcRdcGSWFsp8TpajSDY2Stc+/mjXr6lyhhP8Auy+FsZM+M3Ch1WG09azdeM+Y1C2bhqGvaHNIIIuCCCCOIIX3dUBkzlpPQG0btKPfE7yT7PonqVvZM5ZwVzfm3aMm+J2pw5j0hzCaw1DZMuKr/EcGqKI3Iu3mPvyUiRYBWVJSZERYKEKK5zXfcybrjH+axUWroztVOjh+j6cjG913f+KpdJ64/uDorG2WaRSOPNx+gRT3M63/AJyQ/wA0f12qBKxszEN56h/BjG97ifgtVL/KEwx51qCTw+oVsIsInqqlQLPDSaVJHJ/Fyi/U9pH02VPrYHLfD+noJ4wLnQL2+0zxh9C1+SeubZ4KsbZabepnR/CfIorIzM11pJ4D5zWSj8Ulrv1mqt172Q2K+DV8MhNmk9E72X6vp0T2LRTv3ZAU1xmn9vRyMGtrjwzWwAWVhqyn6qREREIRERCFrJn+H3Ydzhh+hygG4X/3qCsP5QQ+6/8A2Ifpeu78nzDIqirqOnjZLoQtLRIxrw0l4BIDgRewQhVe5x1D4ju1L6Y+3I9fv1LZjOnk7SswiqfHTwNc1gc1zYo2ua4PbrBAuN/eox8n3BoJqGeSaGKR3T6Gk+NryGCNhDRpA2F3HvQsg2zVT0OUNvEk1+tvtz4r3WSh2tpBFtu1WBn+wOnhw6KSGGKN/hLGaTI2MOi6KYlt2gXBLW9y7ua/I+lq8CgMsbdN5mcZGgCTSEz2g6W02DQLHVqUOWlDs25FdHh+OyQWZN2m8+IVa3Re7lnkwcNmZG57XNl0jGdhIba4I4jSGxeElL2OYbOVhUtTFUxh8RuEX3FM5jg5pLXA3BBsQeIIXwi1g2UlzQ4WKsnJTOuW2irtY2CYDWP7QDb1juVn0dYyVgkjc1zXaw5pBBHWtZ16+T+VU9C/Shd4p1ujOtjusbjzGtMYawjJ64/Etm2SXkpsjy4eHL6LYi6wVF8lsvoK4Bl+jm3xuO3mw+cPepMmbXBwuFw00EkDyyQWKrHPPX/eIB68p9zW/S5VipJnBxbwmvlcNbWWhb1M2n8ouUbSOpdvSEq08EpzBRMadSL/ADzRW1mapLU80vpyBo6mt+txVSq+s32H9Dh0LSLFzelPW86X0ELdRNvJfklu1E25SBnxH6ZqR2WFmyJxdVxYLDm3Fuxa65SYV4LVywbmPOj7B1s/RIWxqqzPDgdjHWNG35l/XtYT7x3KHWR7zL8l0mzlX7Gq9mdH5ePBVmgKIkqssi4WwGQ+O+GUcchPjgdG/wDtG6ie0WPavfVI5tMpvBanonm0U1mng2TzHfA9Y4K7GlP6eT2jAeKqbF6E0dS5nunMdP6X0iIt6UoiIhC1q+UMPuu3+7xfrSKv8KxmelcZKaWSFxGiXRvcwlt9hLTrFwO5WJ8olv3VZzpo/wBpKvS+ThSsfPVl7GuIjiAJAJALn6Vr7L2HcEIVbV+WVbURmKerqJGOtdj5nuabG4uCbHWAVwYVlJVUgcKWomhDrFwjkcwOI1AkA6ytlM8NBH9hao9Gy4bG4HRbcO6VguDbUdZ714HyeKKN2Gyucxhcal4JLQToiKKwJO7We8oQqLxfKaqq2htTUTTNadINkkc8B1rXAJ223rkwzK6spo+ip6qeJgJdoMle1oJ2mwNtaun5RdHG2gp3NYwO8I0bhoB0TFISLjdcN7gpLmdoI/sLSno2XcJHE6Lbl3SvFybazqHchC1pxPHqiqcH1M0szmizTJI55aNthc6lIchelrallE0jSeHlrncWML7E89GymXyj6VjKikLGtaTHKCQACQHNte23ae8qMZjh926f2Z/2D14fG14s4KVTVc1K/fidY/mq9LEsKlppDFOwscNx3jiDsI5hdRbG4zgUNXH0c7A4bjsc08WnaCqlyrzaTUl5ILzRbdQ+cYPWA2jmO5KpqRzM25hd7hm0MVRZk3Zd5H0UMREUFdSDdZa6xuNRGsEarHiFNsGzpTxQuimHSnRIjkJs9rrWbpnzgD2qEItjJXM/xKh1dDBVi0rbrLnX1nWTrJ4nisIi8EqWBYWXewTDTU1EUDfwj2tPJvnHsFytjYYg0Bo1AAADgBsVVZoMD0pJKtw1MHRM9s63EdQsO1WynFHHusvzVbbS1XtqkRjRn1Oq+UX0imrmLIvOxzCW1VPJA/Y9pF+B3OHMGxXorBCwRfJe2uLXBw1C1pr6J0Er4ZBZzHFjhzG8cjt7V11amdfJTSHh0Q1tAbKBvZ5r+zYeVuCqtIZ4jG6ytvC69tbAJBroR3orozb5YeFQ9BK756MW17ZIxqDuZGw9h3ql12KCvfBK2aJ2i9h0gfgeI3W5rMExidfgteLYa2uh3feGh/Oa2WBWVHMjsr46+K4s2Vo+cjvsPpN4tKkQKeNcHC4VVSxPheY5BYhZREXpa1rj8owfdSL+7M/aSqtsNrZonaVM+VjiLXic9ri3eLsN7bFZvyjx90oD/Rm/tZV3vk1hvhFXe2l0cVtl9HTdpW328m/YhCq3EMXrJGaNRLUPZceLJJK5ulu1ONrrjwzEqmIOFNJOwGxcInyNBO7S0D17Vs5nlDfsJVaVvJjtf0ulZa196j/ycwPsZNa2l4S+9ttuii0b+/3oQqCxTEamXR8Kkmfa+j0r5HW46OmdW7YuXDsXrI2aNPNUMZcm0ckrW6R26mm11ePyjwPAKfZpeEauOj0T7232vo+5SbM0G/YSl0bbJL29LpX3vbehC1fxKtmldpVL5HuAteVznO0dwu83ttU0zFNvjcPJk5/ynD4qT/KUA8IpLW0ujlvxtpttfl5XvUdzCtvjMfKKY/oW+KELZ2yWWUQhQrKzNrDVXkhtDKddwPEefXbx5j3qpcZwGajk6Odhadx2tcOLTsK2NKi+X2L00FMW1LWyl4IZEdrnelfa0DiFCqKdjgXaLpcIxmphe2G2+Dlbj4KikWXLCTKyxmEXLSUrpXtjjF3PcGNHFxNguJWdmnyV1+HSji2EHudJ9IHat0MRkdZLcTrm0UBkOvAd6nuTuDNo6aOnb5o1n0nnW53abr1Fiyyn4FhYKo3vL3FztTmiIiyvKIiIQuOaIOBa4XBBBB2EEawVReXWSBoZ7sB6GQksO3RO0xnmN3EdRV7kLo4xhEdVC6GZt2uHaDucDuIWieESttxTXCsSfQTb4/xOo/OIWt6L2sqcl5KCbo362G5ZJbU9vwcN4XipE5pabFWrBOyeMSRm4K7WG4lJTytlhcWvbsI94I3g8Fc2R2X8VaBG+0c+9l9T+cZO3q29e1UesteQQQSCNYI1EHiFvhqHRHuSzE8Iirm3OThofVbO6SyqfyXzqyQ2jqwZWDUJB98aPWHn/T1q0MJx6CqZpwSNeN4B1j2mnWO1N4pmSDIqua3DaijdaRuXMaKjvlI0LxV00+iejMJiDt3SNkc4t67PB7+CqGGocw3Y4tOy4JBt2LdHF8HhrIjBUxtljdta4XF9xG8EcRrUIdmGwsm/RyjkJn2HetyXLWmWvkeNF73uG2znOIv1Er5hrHs8h7m326Li2/XZbL/aEwv0Jfzzk+0JhfoS/nnIQtaJ6t77abnOts0nF1uq6zDXSMFmPe0bbBzgL9QK2W+0JhfoS/nnJ9oTC/Ql/POQhazTVDnm73Fx2XJJNu1WX8nuic/FTIAS2OGTSduBcWtaOs6+4qzvtC4X/Fy/nnKYZO5M02HxdDSRNjbe5tcuc70nuOtx6yhC9ZYJXSxTHIaZmnPI1g5nWeTRtJ6lWOVGdd8l46IGNuwyu8sj1Rsb17epaZJmRjtFMKPDaisdaJuXPgpjlhl5FQtLG2knI1Rg6m8DIdw5bSqWxXFZKmV00zi57u4DcGjcBwXWfIXEucSSdZJNyTxJO1fKUTVDpeisXC8HioRfVx1PoiIvXyayalrphFGLAWL3keKxvE8TwG/vWhrS42CbTTMgYXvNgF3MicknV89jcQssZHctzAeJ9w18Fe9PTtY1rGABrQGgDUABqAC6WB4LHSQthhFmt373O3ucd5K9JPIIRE23FVViuJOr5t73RoPv1RERSEpRERCEREQhFghZRCF5+M4LFVxGGZuk097Tuc07iqSytyLloH67viJ8WQDVya/0Xe47lfhXDUUjZGlkjQ5rhYtIuCFHmgbKO9NsMxWWgf2c2nUenetZ0Vj5WZqnMJlobubtMJPjD2Cdo5HX1qu5Yixxa4FpGogggg8CDsSeSF0Zs5WVRYlBWN3oj1HEL4XLTVb4nB8bnMcNjmktPeFxItQJGinOY14s4ZKbYRnYqobCYNnb63iv/KGo9yluH53KV9ulbJEd926be9uv3KnEUllXI3jdI6nZ+imzDd093potg6XLaik8mpi/GcGfrWXoMxmA7Joj1SN+ta2LFlIFeeISl2ybPdkPiFso7GIBtmjH/cb9a8+ry1oo/KqYvxXB/wCrda92WUGvPALDdk2e9IfkrlxHO3SM+9CSU8m6A732PuUSxfO1VS3bC1sI4jx3951DuUHRR31cju5NqbZ6ihzLd49/5Zc1XWvlcXyvc9x85xJPvXCiKMSTqnrGNYLNFgiL6jjLiGtBJJsABck8ABtVg5J5q3yWlrbsZtEQ8t3tnzRy29S2RwukNmqFW4hDRt3pT0HEqNZK5HTV77MGjGDZ8pGocm+k7l3q7sCwGKjiEMLbAayd7nb3OO8rt0lEyJgjjaGtaLBoFgAudOYIGxDvVbYni0te/PJo0Hr3rAC+kRSEnRERCEREQhEREIRERCEREQhYK8PKDJCnrR88zxtgkb4rx27xyK91FhzQ4WK2RyvidvMNjzCpjHs1NRDd1OROzgPFkA9k6ndncoXUUzo3FkjXNcNrXAtI7Ctm10sQwiKobozxskHrNBt1cFBkomnNpsuopNp54+zMN4c9CtbUVzYjmkpJNcRkiPBrtJvc6/uKjdZmcnb96mjfycHMPuuFDdRyDvXRwbR0UmpLeo9FXqKV1GbGvZ+Ca72ZGn6SF03ZBVw/6aT9E/Q5ajBIPdKYtxSjdpK35heAi95uQdcf+mk/RHxXcgzY17vwTW+1IwfQSsCCQ8Ch2J0jdZW/MKKorBo8zk7vvs0bOTQ55+AUjw7NHSx65XSSngToN7m6/etzaOQ8LJfNtHRR6OLug9bKn4IHPcGsaXOOxrQXE9g1qY4FmsqZ7OntAznreRyaNnarcw3BoacaMETIx6rQCes7Su8FMjomj/LNc3V7TzSdmBu6OepXgZPZGU1ELxMu/fI7W89R3DkF7zVlFNa0NFguXklfK7eebnvRERelrRERCEREQhEREIRERCEREQhEREIRERCEXyiIQgWURYQsLBRFhCLKIsoQLKIjgsrAX0iIGiwiIiyhEREIRERCEREQhEREI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Challenges</a:t>
            </a:r>
          </a:p>
          <a:p>
            <a:r>
              <a:rPr lang="en-US" dirty="0" smtClean="0"/>
              <a:t>Design: MinProbe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53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20" name="AutoShape 4" descr="data:image/jpeg;base64,/9j/4AAQSkZJRgABAQAAAQABAAD/2wCEAAkGBhQSERUUExQWFBUWGBgXFxgUFxQXFBgYFxcXFBQVGBcXHCYeFxokGRYVHy8gIycpLCwsFR4xNTAqNSYrLCkBCQoKDgwOGg8PGiwkHCQsLCkpLCksLCwpLC0pKSwpLCksLCksKSwpKSwsLCwsLCksKSwsLCwpKSkpLCksLCksLP/AABEIAOUA3AMBIgACEQEDEQH/xAAcAAACAgMBAQAAAAAAAAAAAAAFBgMEAQIHAAj/xABHEAABAwIEAwYCCAIGCAcAAAABAAIRAwQFEiExBkFREyJhcYGRobEHFDJCUsHR8HKSI1NigrLhFRdzk6Kz0vEWJDM0Q2PC/8QAGQEAAwEBAQAAAAAAAAAAAAAAAQIDAAQF/8QAKBEAAgIBBAICAQQDAAAAAAAAAAECESEDEjFBIlEEE3EygZGxFEJh/9oADAMBAAIRAxEAPwDswqqJ9ZULa8zMaeoC8aq5NxWja4qINeojVehl2UgyAF61BLpiP3YQe5YmQGA69NU6jEUrsVGs1UQjIGBWGKJgUwWMSsKnY9VMykZUWZi4KiirPV3DcKfWgiACYkkIvccPUqcOe/uwNOYM6gjf0GyS0h1FsSLppQDEmLqNfD8PfJfVdQ5AmA31Dt0vYlwRTq6Wl5bV3fhdUax3oJMpoyTBKEl0cuqDVOPDbNku4zg1W2rGlXYWPHIwdORBB1CaeGWaBPPgWKyPOF0tk44W3ZK2Ft2TVh5UEVYw27tFZFRUKL1KaqunRJosOqqpXqLD6yrVqqzkYHX70Bu0WvaiD3LlMZA2qqVQaq7XcqD3aoDIPcF8SdtSDTuNEzdsvnfhPit1B4BJDea7VhWLirTDgZ0RnGmKnYaqVlQuXrzqyrVqqQYoXTkMrlEbgofXCIoNrtQ+s1Eq6oVU6FZA1ikyrLQskImI8isUKca776CCR45dfkqlzXy6AZnO0AG/n+/yUV4yqKcGsyjpoxpy/wAzhz9Ekn0VhHsLVMRd9kVXAjm5pjTbkI+CDuxJ5LhVqOkcgJ9ZQ2pcVKNOXPLs2ggtdPm4KnRENJdM8/tR5aHZTjDkvKVJDGaWZvaU6oLubKzSfLWY8EOuRRc6K1uGO/FSJA8xrHwQc3epyy0HlmJb6Hl5FWKd0Yh3eb0I1H78ENrRSNNDM6rTrU20apNw1ohjy1v1ikN+64RnaObSPI7Tvh2Gmk4NlpG4LeYOxQHDrjsXZo7Vh1gyXN9gTz5bJss79lZrHAy4ddSWnx8Dv5pskJxV2MmHjZMVm9LtidkatqiZEw9Sqrd1ZD6VZbPqpxCw+sqtauon1lUrVljEN5WQu4eprqsqFaog2FFavUVN7tVPVcqzigY400p/+j3iYsPZOPl5LnsKzY3hpvDhyK6JK0STo+iBcSJCjfUS3wtxE2vTGuqPkrmaorZFUKp1lZquVOo5FAKddqoVG6q/WVOonFNGMWXBbNKyGSVjA+5eA+G6vIAmCY0JgAeZ1PsUOr4FWeZdJnx/JOHDeCdpWrVH7NdkHsCfmB6I/Ww9nJsJU+0dW2sM5hS4bDTqJ9YUF7Zfhny/Tony/tgNkuXdjrMIW0OtNNCmKEbeoKmoVOUT4c/8witeyB336/qhd3QynUIchpxJKD8p7uvhzHom3h8h5bm7vQgCDOjgeYOu+vjyKRP9I5diD5ifmmPhziJzXwQC07xJHqDt5jZLKL5BcXg6FbGDCL0HIIKocQ9urXAEfIj3BRKhU0TI5qClOqtnVlQ7VamuiYtVKio3NfRZdWVK5rIoDK9zWVF9dZr1FUcUj5CiVzpULlsCtSmRmcmoU8+wUFajlKcGUGU26AJWxA98rpIhLhTETSrjXR2i65SuZaCuHWlSHA9DK6hg+NsNMTUYDHN7R81LUXY8Q9UeoHFQDEGHZ7D/AH2fqtu1B2IPk5v6qeRiOqFVqBELezqVZ7NhfG+SHH2Cp3lu+m7K9rmO6OBB12MFMLRA0LcGIPQrzCsuRMPeB2zRb5h99z3fGB8AFio1UcHvyy0aRlIa5zSCYIM5t/IhT2+LNqaCJHKf3KEVR1J2rBWJMIQK5hH8Svc+gygjcnlrHJL94yh9+4aSfED06otWUjKuShVpAoffWwc0zyRalaMP2DIVSuzcKD8WWpSVCXWpQ46fJW8PtKph7GmOR2Pp19ls6n/Sw7aRP5o62t90aFrmkDwzAGPBUlI5oaavI6YG+bal0InfYk/Lp5ovQQPhvS2ZrocxA6BxkD99UcplBEZckxcoKj1MATtqtxYD7zvQKkYSlwKD31lSuayYexpN+7P8RWjn0v6tnsrL40hbFJ9RaEpsdQoHekz0kfJRvwm2P3XN8nH80H8aYUxWzL0pifw9Q5VHjzgqI8PUv64/yj9UPpn6NZxKrdvI3VCosNrHms1E5AwzVWqTuRVIFTUamqAS1ovL0LBWMQ03kbEjyTXwpduLH5iTBESSeWwlKbE6cH4RVrUT2bSe+RoOcN5oMKGnh7Cn3T3NYQA0S5xmBOgEDcnXTwKabPg1jdX1Hu/gpOHxMozw3gX1O2bTAmq85nnq4+P4QNPQnms1XVyTLqTfM1HH2AChK+johBVkhseH7epTqMy5ocD/AEgkB0b5SBy/yQ1+BC1Y9+butDiB/aIiepRXArioKlRrw2IBBaXawYIgjTcIZx297qUN8oCCk9pbZU6RzyhcufUIdOV2h359EVrYHAc6JDhBIjUSTG2gknbqhdrRqU6jc9MlpcGnqJMA/FNl24sbk6J4t1geUM5Fttv2Q7ogKhWfJROu+ULeNVCR0wVA++sxq79yohDGZye+e60E+unzV692jzKFXmmQnk/4ZSjHJLUe1uh+wmpDWsGxaI1H3Rt7fJG7KkXb6AJbwe6kN5FozN1iYPeEnwLT6lNrqwcwQMvw9wrfHipSqRyai7N33QboFUq36q3FWFQr3C9lRSWDns2uK7zULg8zEAcoW1TGjSy9rTBDiBmadBJjUclWtrkB/wAFVxC3zyJ1+BXNqQfERrDXFOOUbZjCzvuedgdhEk/JQWWL9owO2lLNTDxVZrOZvVb4JVcxpA0IMEHZTjOcechVMY6mJeKrOxLxVN1UO+0Mp6jUKJ1q7kWkdZV1qwZnFo5MsysLy4yBkLKwCtmFYJK98gKSlVlplQvELNM90oGNmFd1+hKo02Lm8xVc49YOUD5LhTV2j6GKYZRDp1qGoI/hI/Qo7dyY8OTpt/eijTdUdvy5wP1WcCtabqTaj4e94znMZAnUNjYQEP4pZNE6n06c/guaUuKbig/K0hzRLYcDDhsJE6aeuy55TcGjrhpfZHDyMtPHKRxAuo1M1EvyQCcjQWhoOuoJfmd5ZYTTi9rSq08jwDOm8FcpffuqPe505nmZJk9N/AfJPmEtqXFq3taUv1ALxBeB94HefELWm20O4bdqbF6raNpvgHQHQCI89Oamua2bfpr+q0xHh85iIyAci50rFMFrY3AEIsd10wRcU9UOqsgopdkCShNRxKgysWVX0O0dHiB7GVSxq3jL/F+QH5ozbNyuBPIqDiCmJA9ff/umjwS1FbNbPEMlNj52IkQ0gycus+o9U8YNeZpY0CNxuRlOoOnz3XPMPbLHNO2s+R5+6PcLYz2bgHEgN0PJwg7/AL0KDtZQrp4GPEaUHvNcOhGo9wh5wms77FJ7p5hrv0TFcY27tSGCAWhweGjX9Cq1bF60z2jvcr04fIklwefJqweODLvu/wBCe8JBkaefQqG9wqswS+k9pGhlp1PLXmrz+Krhh0qe4CyPpKe0tbVDYJABBIMnZZ68uWZMWq/dcHbciqt0Mjg8bHR35FPeI8e2T2ObXp96IhzJJ8WualcV7Sradzte3nnBpubO/UGEY6qk6/j8hoGvqFRfWfAKOm4iWncfEclG53gr7YzVtGtrg50vLy8uEmeWQsLIWMWA2QtGjReYVnkgFm7dguwfRe6Le2P/ANrx7vI/NcfaNAu0fRvaH6lbGCJqOI8YqkT8D7JWU0+To2NMmmQuR47Qy1dv2P8AKF1+/Eg9FyriEF1xlaJJcA0c5MAD3hS1lwdnx5VYS4KtKbqzn1Q0tY3Z5GWTzIO+g5dU24ji8vlhGVoBaes+Xsgl7w/TpUKVM5WVO92jwA5xIBeI1HSBqqdg1tOlMz3dAesmYHl81OVpUM0peR7GeLB99pP8P+ahw+2NywVKbhlJO8zIMGR5hKuO3Jc4+CtfRxjBDqlAnfvs8wIe32yn0KeFyWRW9roYK/DcaudPoqf+jACmio+QqVahzTbEFTYsXlvCGYgwvqacgAmG7pTKit8N3cRul2jbhavv6IaDWduo5qhVuNZaPI8/I81evrkVXlw+zs3yHMqnSod7wTKJzTnbOl0P/TZP4W/JQVlO1/dHkPkq1ZyucgPukFv6YO4Bgzr1CM3RQi8/VYxVxdna0hUG7dD+/wB8lphDYoU3eGvqSs4dcAPLHfZeCPXkrFen2NNreQgfNCC8qKriyK6OuYcvkoHOW5ft0VcujSJ6LsU6y+/7FENZWwYVkUyuQQ0WQpOwWjFjGyyNliosjZYJKBt5Lv8A9Er+0sKAP/w9oP5qj3e8H5LgP6L6H+iWy7PC6TudQvef5i0fBoQaseIw4pdZWk9AVznB6me4dcPEtaYE8i4GHeg/xJu4xuctB8dI99EnMw5zKLGnQ1O+DqBLhoD4xC5/kOuDphSiRYjfAVCWkzrz3J0PpGkfqt7q9aynLz3j0ET+v+SXsSrOt3E/aMDXXSVWqdpc1BTY6TlzEnSBEu1iTG2kqcdOUh1NcI0vMSD3Fo6a+vNYwV+Qmqz7VN8jxA0j1GnqvN4bewF8yPj4SPf2VjAraGP00J09oXQltwQ1G+zpFndtq021GfZeA4ddRK3uRohHB9P/AMq0c2Oe3/iJj4hGQM3kPnz9kxVA9lpJk7cv1WmIuDKbj4H46Iq6klbim8juzo0FzvYkfBEWTpCXg7f6H1MeUq9TpajRYsLfLSYP7I94kqywax0hCjnsZaV2tnVf37KphFjUrvyUxLvE6DzTJX+j+4YzMXtnoBp7yqNExZru/fqhN4fzV68cWVDTdGYdOiGXT/kgYDXr4kjcCU03NDtaNN3gCfPL+/ZKeIHR3knXD/shvUD3DQngvJMpHgEVLOBotW2gImEXq0eUIdUzMMASN12TSj5VhgSOdhbBRhy2BXniGzjoqjFZcdCqzETG1ReGyxUWeSxiwvpP6PBGFWn+yHxc4r5sO6+leCtMLtP9gz4iVuykQPxm8vLKY1zOAjzMKhj920tIyOmNuYA2gHf06KbGKxfdsDSAWy6XbaAxt4lLPE+KPALajRH4mHMPYw4ekrk1cyou8JAy6fnY17jI7zSY/CdCR5FEcLvmUbYNpw6tUmYH2RMAF35eMoRhtxmpVWkzs4HnDu4/fn9lFcHwllMAdoG5nwBUbFQAszNIDZME7HnIV9O48AgryuSy+uaoqNgUyNcrehdB15nvHXzVak3ukAQG6eBA0kH8kbvbRop0XsZFQ5AXycozMae+0CXNjNzQyrYik57WvDm6HTaTuBHr7pmmssGq7plvhm8LRctbqRFRo15tIOg8WI7w/ULmOJH3j15gHZKnDN1lvMp0zsI9RDgB/wASfKYWHg/Ehv7gMplx2A9zyGi51jFQup1nHcseT/KUw8SYlnfkae632J5+23ul2+rt+r1spDqjgKbWt1PeMPdA2AbI9UGyU3bNqdBwAzCAANfSY+Sr06nPqUz0WtGHS4avdz37vP8AJK9Olq3zQi7EoP4Bjn1bPUmIAGmpMmAAPEoqz6V3VxlBLXagB4gnLo6OsFJd5UyU85EtY9ryOsTA94Qa/wAVZWdS7Fpa5lSfPtDmf7FWZNGuJ4w43rqjjuYPlsidW409Et34m4P8X5orUqIGZpdGZ82j4pqvMVZQyh0yZIgTtASmwSW+L2j4hdMw/Ll1AOp381XQ/WOuALWxqm6mKg+zz018ZQ48S0fE+hTv3I0aJ8gtmupx9kewXZG1gDOBgrcFRhbArzRTdx0VdqmcdFC1Yxl6ysPWVjFh26+kOG9MOtf9hS/wBfNz919GYVUy2FuOlCl/y2rIrAVb69Da9RxMQ2Pcj9Et9j9be/v5GsidCZmdlFxjiJa8gT3p28P+6VBij2AtacubV0fJRjG5Wx9SVDfb4bZBwDrp9M7S6mCz1yumE+4BgwdTqAOpVw6CK7QXOgRlJJ1ycvBcH7UuMSSuj8JXxaKLZOVzSwiTGjiBp7KnAkZDriVAfV6j2HPLqYZl5BjMomdjofCClN1fOXNILKjILmn2JHVPZrNbRLQwaBsl0wXl0gROwDZ9I5lIuMlz7ntJDe7BDW5S4HrG45+qKp5ZTxrIGxCsaNWlXGzXgu+R9CCU6Y5xM2hbhwMuqaMDdXHTcBK1/Sz0ajTzaY8xqPjChwqjNOm90lwY1rZ5CJ0HLXX2SiKVKiNto+oc1Y6bimNh4u/EVepW8kNAien6LJVzD6MOzHkg3SFqyfiGqGU2Um7NHjudz7lLVk+agHn8lfx+6kmf3H7KG4LrWH8JQgaQcsLVr87HgFrhBBVJ/DtC3JdTbr1JJjylE7N2Ukqlj+JsY3U947N5+fkrWIhEqa3J8yrb3qqzWq8/vVSVCsgMu4e3M+kOtVvzXQ7c8vf1JKRcApTWtx1qT7AlNjLoC7LOeRsj0kH4x6ptOe2aKpWgyxYdpstmsXsi75K+BThTWafajwj81HmUkqOpvp4fLVedQhsCYO35rUBbrEoGMPXgvPXljE9Tcr6Eo1MtnRHSjT/5bV891Nz++S7niWJNpWrC4gAU2D/gCBbTOY8ZPmsNdp+P/ZLtyNR5fmiGMXZqPLup+Co3bdkELN2yO1PfCfOGo7Brp1bVcPQhrvmkCie8PNPHCtUGlVafxsI9Q4fktI0FeDp+IYm2hSq1HjM2BDdy5xPdj0nVJFftO0e6oR3jmAmS0HZp03iNtEVxDEs9JpB6T4EboJSqyeZSxfjQ94o0xCmSzKJLnkNa0akmZhTOs3U+4Z7sNM8oEJg4XsASa7mydW0/AD7Th4k6T0Cr8R08tfNyeAfUaH5D3VHCo2IC7WjrKuPdAWtAiFDc1dFF5GQExSpKE0L51J+ZsTtr05hXsQfJQasU4oznGXmjnbDZnx1HRKtOs6o8l5JJ5lMdvRmyaf4vml3D6cuPn+aa8ArISveGalJxedn/AGR1EDWVUdZO8vNO/wBIFEsZbwdw7bwypHe93U+5QTdBaQb4dohtagXEBrC4uLoaBoY3817Gb0fXXPpuBy5QC0yDDWgifdLlTxK2ovg6JWPFnXbOoHsa4bEA/qpS3wQfg27z0S3m0z6FG3NXp6Ut0UxGqZ8/PfMnqtVvUpwG+In4kfktSFwkzYFeC0C2CBjxXlmVgrGJnJsxjFX1Q3O6YAAHIQISmd0VuakmOaDHRWy5neh9zotb6r3WsH3SZPUnQ+i2FbKDG52/M/voqrwgUS8WyNu4RrDbpwpV4MEBjh/deB/+kJdbOAzGI6yPluiWEtLjUaBq+k8AdSIeP8KMuBIOmMVnjPaUweR0e3o7qFYqHs2l06AEj2MH3+SA4Ph9VrtWODSIPpqD+XqiOMVYoP8AQe7kqGkdDwu+ijTDdsjfkFW4gBqUs3Nhn0Oh/L2S5wpjZfSDebdN+XJHbiuXscwt0cCDB5EQuurQARSugNFTvrg9VXNoaUtJJgkjlodQFUuapXG1TMV7up4oXWqSrFdxKqPRAM9reTYgfhzN+MoHgolx9/zXsPvIa+mdn7eaxhRyvlHox0zj6wNW0o1mahg18GvA19wuaVAutcG4i2rTNvUggg5Z2c07t9EhcYcOOtK5bqWOk0z4dPMbJU+hmhcd5LSSpXMKiI6oipjdwHeRWyk6OBHruPkn801yLB65ZUa4bggrrVOpmAcBoQD7rr+NLDQZezhmJYdUZV7JzTLJaDB1AM5h4az6rNTDABPaN16hw+QK6ri+D1f9JW57Gke2p1abRRuJaS3vgl7x3TlGx0Kr4nwtnB7SyuZBgkUwYEnvBzH9725rj8vQ6jB8s5TUsyNnNd5H9QFr9Vd0+ITndcEszQx1Zg61aFTKD0JaJB9FStOGM/32wDHfzU58s4CZWI4xQsfV3fhWOwd+E+xTXRwpn2hlLG7nM0S46NABMnfpzCJii5oazJvJa2JPiQN0ciUhKFo6fskeenzRilhTomDJ946DoPFH6OH5nfYaCN9NR5jki1thI+8ZStjY6ElvD1Rx2jy+SkvOFajKTqh2aJK6NRtWt2CXOP8AGXUqQpNAiqCCTyAiYCClbNk56UX4YrZbmif7QHuCPzQenqruG1g2qwiYD279MwTsEeTslGxLzDG+fIAeJQdnBLa2ftamWmHa5DJJBkAEiBynf4q/fcQd5ttb6OedXdB95x6wJPos3l6XEW9DlOp2A+895+J6k6KCdHYtH2LuFYAKFwRScXtdIDXav05yNx6JiAMkAAkb67Km+8pWjHBrpe77dR32neAH3Wjk0fEoPh2O9pUOUOBGsifj0Tw15RXtDvSg+MF/G7Z0Zy3bQx05H3+aV7h3JObMRDwWVZhwiWgE+xQS5wZhcGis1znawySRBggh2XXT4jqi9SM3aIT0ZRYrVFVqLoP+rumRP1ok9Mjf+s9FWq/R2z+vd/IP+pJ9sBfpmxBq0yG5vED1V1r5AI8J800H6OG87gx4MH5uVqnwTRYwgVHudBicoAPkBr6lD7oB+ifoHYJiJaQQYIIIPQhdIvbZmJ2RH2arefNrx+R/Ncia11J5a7QgwnDhrHjReHbtOjx1HXzCdrtE16Ea9tKlN7mOzNc0lpkcwqpe4feHqIXW+OLAOpfWKYDxALwObeT/ADC5XXInu7cv0KKlYKMW9xB7zZHVpXUOGb4Pt267S322+BC5OXQdDHly8wilnxA+m3LlG8y0loPjAVNOWx2G7WQTh9+9lKplcWua6m9paS1wIztMEGRo5W7bjy+Z9m6r/wC9ef8AESiGN8N/VwxshweWszhuUGXc/Hzn8hrU4Cfy18nD8wErklyBQb4JbX6WcRZtcvP8TaTvm1X6X0z3wEE0Xj+3RZz/AIYSrc4I1ji01II5aO9NFWFhMBrnOcdmtY4lbcjODR0DBeP6j6WU2lkabd3vpuaZJkmcx7xJJ0GnJETxVaFmV1nbAkZc1IvzxIOji0mfGUp2WCVmUAyoG0Rmzf0z20yZ0HdJzc+i3NgHH/3FAnbRx8vwrbhlXoM3OL2MO7K2NNzt3Ne/Npr97Try5qgLu3Jd3a1MOklzHlzttYDjvA6qH/w/UP2HUn/w1GT7GFi1wOqKrW1ab2tcQCY0g76jTaVlL/pv2LNLELV+UUrq8AB/A52nTusMoTxtQIbTPbVKoJdHaU3MjbaQJn8k9Ydw3TrAEXlO2o65KLHDO1swA7NAzQNTrMrbin6N+3ptbb1e0IOpqVGu9gNAtvsVpUcgtGSth3XHwK6fiH0Qvodm6ge2BYC9r+TjOZoLNY231Qr/AFZXDrhxqU3U6R1zCNDG2vitaFSyYtb+rSrmpSt2ucW5Q7teTo72VxMOjy3UzcSuaVNzPq7yXEudUpw4nXQHKdAOWvioca4KtWuLql4KbjHdhrtgANiOiAOwqi2cl8PVlQD4FDDRbfJF4MNSrnr0qxpie6B3ieWvIT0RR2Otpsy0rd7BG3Zke51k+Oq5+18mC4DxOaPgCsGpB+17Ewg9NMy15Ie7biFpHf7h372imvLxmVtRpGsCdNQekggHTeOZ9EKnfvGz3eWZysf6RqEZSZHlEeoH6pfqSdof/IclTHyyrAsB668hrMHYDWR0U4uCOfxS7h99UFNoIBaBoZJPmtvrBO0j1UHC3Z0x1HtSoPOvSOajOIeKCOe7qonZuqOxGepJdFvF2B/eG4UGHXcKtUc6FCyYa+CAdPXmrxWKOPV/VZ0vhPFQf6F+rXfYnaTuw+BSVxvw0bSvLR/Q1JLfDqw+Snw24MayOh6HkQm64vGX1o6jUg1W7noR9moPPn6rcMXk5Q9nMIlhWGF7CRtMfAGPiqNW3e2oaWUl4MQBJnwC6Dw3gopUAKo77jmIBGkgCPHZUUHJYFTVgD6Qnns4nRrm+5B1Q294heLRkZs7gAXZvDWAAN46rK8lMu/wZ4Sw9j61FrmtcamUnOCWiS4RlBEjSd9fgSfEHH1XtDSptbSpUnFuWlDXOA0PfAloMbNA3Xl5D/Y14F8va5/a5TuCA5xd1BBO5k6ynLCMPtrimXG3aHAtB1kGRqRIkaid+a8vISHWGiZ/BdImab6lI+BDm/yvBS7imNV7KoWB7amk5smQ9B9h0H2Xl5aOeRp4WDSjftqgVa7BVcYaZIbvzGQD4yrOOcNinR7ejVqUx+Aku9nAgry8mIoU2cQ3A2rVf94/9VfbxlePaaZuapbGxdO2vmvLycUo2NqazwC6JO+5+aziWH9lUczNMRrEbidpXl5BlIqys2zHVM3DPBlO4aXPe4axDQPmV5eSyZTaqGM/RtajnVP95v8A0re24Ctg4R2nq4EfJYXktiWH7fgigQNXe6tjgi3HJx/vFYXkVFB+yXsmbwVa/gP8zlKzgm0/qz/M79V5eR2oH2S9nq/BVoAZpSOmZ36pedhFPLkDQGBxIG59+a8vLNUgbm+WZuLACmQ2BpvEwluxt3Uaoe18mYIjcHcHVeXkhVIJcXV30mUqlN7mEktdEQREiUApY9WI1eSesN/ILC8tvklSZaMItc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34822" name="AutoShape 6" descr="data:image/jpeg;base64,/9j/4AAQSkZJRgABAQAAAQABAAD/2wCEAAkGBhQSERUUExQWFBUWGBgXFxgUFxQXFBgYFxcXFBQVGBcXHCYeFxokGRYVHy8gIycpLCwsFR4xNTAqNSYrLCkBCQoKDgwOGg8PGiwkHCQsLCkpLCksLCwpLC0pKSwpLCksLCksKSwpKSwsLCwsLCksKSwsLCwpKSkpLCksLCksLP/AABEIAOUA3AMBIgACEQEDEQH/xAAcAAACAgMBAQAAAAAAAAAAAAAFBgMEAQIHAAj/xABHEAABAwIEAwYCCAIGCAcAAAABAAIRAwQFEiExBkFREyJhcYGRobEHFDJCUsHR8HKSI1NigrLhFRdzk6Kz0vEWJDM0Q2PC/8QAGQEAAwEBAQAAAAAAAAAAAAAAAQIDAAQF/8QAKBEAAgIBBAICAQQDAAAAAAAAAAECESEDEjFBIlEEE3EygZGxFEJh/9oADAMBAAIRAxEAPwDswqqJ9ZULa8zMaeoC8aq5NxWja4qINeojVehl2UgyAF61BLpiP3YQe5YmQGA69NU6jEUrsVGs1UQjIGBWGKJgUwWMSsKnY9VMykZUWZi4KiirPV3DcKfWgiACYkkIvccPUqcOe/uwNOYM6gjf0GyS0h1FsSLppQDEmLqNfD8PfJfVdQ5AmA31Dt0vYlwRTq6Wl5bV3fhdUax3oJMpoyTBKEl0cuqDVOPDbNku4zg1W2rGlXYWPHIwdORBB1CaeGWaBPPgWKyPOF0tk44W3ZK2Ft2TVh5UEVYw27tFZFRUKL1KaqunRJosOqqpXqLD6yrVqqzkYHX70Bu0WvaiD3LlMZA2qqVQaq7XcqD3aoDIPcF8SdtSDTuNEzdsvnfhPit1B4BJDea7VhWLirTDgZ0RnGmKnYaqVlQuXrzqyrVqqQYoXTkMrlEbgofXCIoNrtQ+s1Eq6oVU6FZA1ikyrLQskImI8isUKca776CCR45dfkqlzXy6AZnO0AG/n+/yUV4yqKcGsyjpoxpy/wAzhz9Ekn0VhHsLVMRd9kVXAjm5pjTbkI+CDuxJ5LhVqOkcgJ9ZQ2pcVKNOXPLs2ggtdPm4KnRENJdM8/tR5aHZTjDkvKVJDGaWZvaU6oLubKzSfLWY8EOuRRc6K1uGO/FSJA8xrHwQc3epyy0HlmJb6Hl5FWKd0Yh3eb0I1H78ENrRSNNDM6rTrU20apNw1ohjy1v1ikN+64RnaObSPI7Tvh2Gmk4NlpG4LeYOxQHDrjsXZo7Vh1gyXN9gTz5bJss79lZrHAy4ddSWnx8Dv5pskJxV2MmHjZMVm9LtidkatqiZEw9Sqrd1ZD6VZbPqpxCw+sqtauon1lUrVljEN5WQu4eprqsqFaog2FFavUVN7tVPVcqzigY400p/+j3iYsPZOPl5LnsKzY3hpvDhyK6JK0STo+iBcSJCjfUS3wtxE2vTGuqPkrmaorZFUKp1lZquVOo5FAKddqoVG6q/WVOonFNGMWXBbNKyGSVjA+5eA+G6vIAmCY0JgAeZ1PsUOr4FWeZdJnx/JOHDeCdpWrVH7NdkHsCfmB6I/Ww9nJsJU+0dW2sM5hS4bDTqJ9YUF7Zfhny/Tony/tgNkuXdjrMIW0OtNNCmKEbeoKmoVOUT4c/8witeyB336/qhd3QynUIchpxJKD8p7uvhzHom3h8h5bm7vQgCDOjgeYOu+vjyKRP9I5diD5ifmmPhziJzXwQC07xJHqDt5jZLKL5BcXg6FbGDCL0HIIKocQ9urXAEfIj3BRKhU0TI5qClOqtnVlQ7VamuiYtVKio3NfRZdWVK5rIoDK9zWVF9dZr1FUcUj5CiVzpULlsCtSmRmcmoU8+wUFajlKcGUGU26AJWxA98rpIhLhTETSrjXR2i65SuZaCuHWlSHA9DK6hg+NsNMTUYDHN7R81LUXY8Q9UeoHFQDEGHZ7D/AH2fqtu1B2IPk5v6qeRiOqFVqBELezqVZ7NhfG+SHH2Cp3lu+m7K9rmO6OBB12MFMLRA0LcGIPQrzCsuRMPeB2zRb5h99z3fGB8AFio1UcHvyy0aRlIa5zSCYIM5t/IhT2+LNqaCJHKf3KEVR1J2rBWJMIQK5hH8Svc+gygjcnlrHJL94yh9+4aSfED06otWUjKuShVpAoffWwc0zyRalaMP2DIVSuzcKD8WWpSVCXWpQ46fJW8PtKph7GmOR2Pp19ls6n/Sw7aRP5o62t90aFrmkDwzAGPBUlI5oaavI6YG+bal0InfYk/Lp5ovQQPhvS2ZrocxA6BxkD99UcplBEZckxcoKj1MATtqtxYD7zvQKkYSlwKD31lSuayYexpN+7P8RWjn0v6tnsrL40hbFJ9RaEpsdQoHekz0kfJRvwm2P3XN8nH80H8aYUxWzL0pifw9Q5VHjzgqI8PUv64/yj9UPpn6NZxKrdvI3VCosNrHms1E5AwzVWqTuRVIFTUamqAS1ovL0LBWMQ03kbEjyTXwpduLH5iTBESSeWwlKbE6cH4RVrUT2bSe+RoOcN5oMKGnh7Cn3T3NYQA0S5xmBOgEDcnXTwKabPg1jdX1Hu/gpOHxMozw3gX1O2bTAmq85nnq4+P4QNPQnms1XVyTLqTfM1HH2AChK+johBVkhseH7epTqMy5ocD/AEgkB0b5SBy/yQ1+BC1Y9+butDiB/aIiepRXArioKlRrw2IBBaXawYIgjTcIZx297qUN8oCCk9pbZU6RzyhcufUIdOV2h359EVrYHAc6JDhBIjUSTG2gknbqhdrRqU6jc9MlpcGnqJMA/FNl24sbk6J4t1geUM5Fttv2Q7ogKhWfJROu+ULeNVCR0wVA++sxq79yohDGZye+e60E+unzV692jzKFXmmQnk/4ZSjHJLUe1uh+wmpDWsGxaI1H3Rt7fJG7KkXb6AJbwe6kN5FozN1iYPeEnwLT6lNrqwcwQMvw9wrfHipSqRyai7N33QboFUq36q3FWFQr3C9lRSWDns2uK7zULg8zEAcoW1TGjSy9rTBDiBmadBJjUclWtrkB/wAFVxC3zyJ1+BXNqQfERrDXFOOUbZjCzvuedgdhEk/JQWWL9owO2lLNTDxVZrOZvVb4JVcxpA0IMEHZTjOcechVMY6mJeKrOxLxVN1UO+0Mp6jUKJ1q7kWkdZV1qwZnFo5MsysLy4yBkLKwCtmFYJK98gKSlVlplQvELNM90oGNmFd1+hKo02Lm8xVc49YOUD5LhTV2j6GKYZRDp1qGoI/hI/Qo7dyY8OTpt/eijTdUdvy5wP1WcCtabqTaj4e94znMZAnUNjYQEP4pZNE6n06c/guaUuKbig/K0hzRLYcDDhsJE6aeuy55TcGjrhpfZHDyMtPHKRxAuo1M1EvyQCcjQWhoOuoJfmd5ZYTTi9rSq08jwDOm8FcpffuqPe505nmZJk9N/AfJPmEtqXFq3taUv1ALxBeB94HefELWm20O4bdqbF6raNpvgHQHQCI89Oamua2bfpr+q0xHh85iIyAci50rFMFrY3AEIsd10wRcU9UOqsgopdkCShNRxKgysWVX0O0dHiB7GVSxq3jL/F+QH5ozbNyuBPIqDiCmJA9ff/umjwS1FbNbPEMlNj52IkQ0gycus+o9U8YNeZpY0CNxuRlOoOnz3XPMPbLHNO2s+R5+6PcLYz2bgHEgN0PJwg7/AL0KDtZQrp4GPEaUHvNcOhGo9wh5wms77FJ7p5hrv0TFcY27tSGCAWhweGjX9Cq1bF60z2jvcr04fIklwefJqweODLvu/wBCe8JBkaefQqG9wqswS+k9pGhlp1PLXmrz+Krhh0qe4CyPpKe0tbVDYJABBIMnZZ68uWZMWq/dcHbciqt0Mjg8bHR35FPeI8e2T2ObXp96IhzJJ8WualcV7Sradzte3nnBpubO/UGEY6qk6/j8hoGvqFRfWfAKOm4iWncfEclG53gr7YzVtGtrg50vLy8uEmeWQsLIWMWA2QtGjReYVnkgFm7dguwfRe6Le2P/ANrx7vI/NcfaNAu0fRvaH6lbGCJqOI8YqkT8D7JWU0+To2NMmmQuR47Qy1dv2P8AKF1+/Eg9FyriEF1xlaJJcA0c5MAD3hS1lwdnx5VYS4KtKbqzn1Q0tY3Z5GWTzIO+g5dU24ji8vlhGVoBaes+Xsgl7w/TpUKVM5WVO92jwA5xIBeI1HSBqqdg1tOlMz3dAesmYHl81OVpUM0peR7GeLB99pP8P+ahw+2NywVKbhlJO8zIMGR5hKuO3Jc4+CtfRxjBDqlAnfvs8wIe32yn0KeFyWRW9roYK/DcaudPoqf+jACmio+QqVahzTbEFTYsXlvCGYgwvqacgAmG7pTKit8N3cRul2jbhavv6IaDWduo5qhVuNZaPI8/I81evrkVXlw+zs3yHMqnSod7wTKJzTnbOl0P/TZP4W/JQVlO1/dHkPkq1ZyucgPukFv6YO4Bgzr1CM3RQi8/VYxVxdna0hUG7dD+/wB8lphDYoU3eGvqSs4dcAPLHfZeCPXkrFen2NNreQgfNCC8qKriyK6OuYcvkoHOW5ft0VcujSJ6LsU6y+/7FENZWwYVkUyuQQ0WQpOwWjFjGyyNliosjZYJKBt5Lv8A9Er+0sKAP/w9oP5qj3e8H5LgP6L6H+iWy7PC6TudQvef5i0fBoQaseIw4pdZWk9AVznB6me4dcPEtaYE8i4GHeg/xJu4xuctB8dI99EnMw5zKLGnQ1O+DqBLhoD4xC5/kOuDphSiRYjfAVCWkzrz3J0PpGkfqt7q9aynLz3j0ET+v+SXsSrOt3E/aMDXXSVWqdpc1BTY6TlzEnSBEu1iTG2kqcdOUh1NcI0vMSD3Fo6a+vNYwV+Qmqz7VN8jxA0j1GnqvN4bewF8yPj4SPf2VjAraGP00J09oXQltwQ1G+zpFndtq021GfZeA4ddRK3uRohHB9P/AMq0c2Oe3/iJj4hGQM3kPnz9kxVA9lpJk7cv1WmIuDKbj4H46Iq6klbim8juzo0FzvYkfBEWTpCXg7f6H1MeUq9TpajRYsLfLSYP7I94kqywax0hCjnsZaV2tnVf37KphFjUrvyUxLvE6DzTJX+j+4YzMXtnoBp7yqNExZru/fqhN4fzV68cWVDTdGYdOiGXT/kgYDXr4kjcCU03NDtaNN3gCfPL+/ZKeIHR3knXD/shvUD3DQngvJMpHgEVLOBotW2gImEXq0eUIdUzMMASN12TSj5VhgSOdhbBRhy2BXniGzjoqjFZcdCqzETG1ReGyxUWeSxiwvpP6PBGFWn+yHxc4r5sO6+leCtMLtP9gz4iVuykQPxm8vLKY1zOAjzMKhj920tIyOmNuYA2gHf06KbGKxfdsDSAWy6XbaAxt4lLPE+KPALajRH4mHMPYw4ekrk1cyou8JAy6fnY17jI7zSY/CdCR5FEcLvmUbYNpw6tUmYH2RMAF35eMoRhtxmpVWkzs4HnDu4/fn9lFcHwllMAdoG5nwBUbFQAszNIDZME7HnIV9O48AgryuSy+uaoqNgUyNcrehdB15nvHXzVak3ukAQG6eBA0kH8kbvbRop0XsZFQ5AXycozMae+0CXNjNzQyrYik57WvDm6HTaTuBHr7pmmssGq7plvhm8LRctbqRFRo15tIOg8WI7w/ULmOJH3j15gHZKnDN1lvMp0zsI9RDgB/wASfKYWHg/Ehv7gMplx2A9zyGi51jFQup1nHcseT/KUw8SYlnfkae632J5+23ul2+rt+r1spDqjgKbWt1PeMPdA2AbI9UGyU3bNqdBwAzCAANfSY+Sr06nPqUz0WtGHS4avdz37vP8AJK9Olq3zQi7EoP4Bjn1bPUmIAGmpMmAAPEoqz6V3VxlBLXagB4gnLo6OsFJd5UyU85EtY9ryOsTA94Qa/wAVZWdS7Fpa5lSfPtDmf7FWZNGuJ4w43rqjjuYPlsidW409Et34m4P8X5orUqIGZpdGZ82j4pqvMVZQyh0yZIgTtASmwSW+L2j4hdMw/Ll1AOp381XQ/WOuALWxqm6mKg+zz018ZQ48S0fE+hTv3I0aJ8gtmupx9kewXZG1gDOBgrcFRhbArzRTdx0VdqmcdFC1Yxl6ysPWVjFh26+kOG9MOtf9hS/wBfNz919GYVUy2FuOlCl/y2rIrAVb69Da9RxMQ2Pcj9Et9j9be/v5GsidCZmdlFxjiJa8gT3p28P+6VBij2AtacubV0fJRjG5Wx9SVDfb4bZBwDrp9M7S6mCz1yumE+4BgwdTqAOpVw6CK7QXOgRlJJ1ycvBcH7UuMSSuj8JXxaKLZOVzSwiTGjiBp7KnAkZDriVAfV6j2HPLqYZl5BjMomdjofCClN1fOXNILKjILmn2JHVPZrNbRLQwaBsl0wXl0gROwDZ9I5lIuMlz7ntJDe7BDW5S4HrG45+qKp5ZTxrIGxCsaNWlXGzXgu+R9CCU6Y5xM2hbhwMuqaMDdXHTcBK1/Sz0ajTzaY8xqPjChwqjNOm90lwY1rZ5CJ0HLXX2SiKVKiNto+oc1Y6bimNh4u/EVepW8kNAien6LJVzD6MOzHkg3SFqyfiGqGU2Um7NHjudz7lLVk+agHn8lfx+6kmf3H7KG4LrWH8JQgaQcsLVr87HgFrhBBVJ/DtC3JdTbr1JJjylE7N2Ukqlj+JsY3U947N5+fkrWIhEqa3J8yrb3qqzWq8/vVSVCsgMu4e3M+kOtVvzXQ7c8vf1JKRcApTWtx1qT7AlNjLoC7LOeRsj0kH4x6ptOe2aKpWgyxYdpstmsXsi75K+BThTWafajwj81HmUkqOpvp4fLVedQhsCYO35rUBbrEoGMPXgvPXljE9Tcr6Eo1MtnRHSjT/5bV891Nz++S7niWJNpWrC4gAU2D/gCBbTOY8ZPmsNdp+P/ZLtyNR5fmiGMXZqPLup+Co3bdkELN2yO1PfCfOGo7Brp1bVcPQhrvmkCie8PNPHCtUGlVafxsI9Q4fktI0FeDp+IYm2hSq1HjM2BDdy5xPdj0nVJFftO0e6oR3jmAmS0HZp03iNtEVxDEs9JpB6T4EboJSqyeZSxfjQ94o0xCmSzKJLnkNa0akmZhTOs3U+4Z7sNM8oEJg4XsASa7mydW0/AD7Th4k6T0Cr8R08tfNyeAfUaH5D3VHCo2IC7WjrKuPdAWtAiFDc1dFF5GQExSpKE0L51J+ZsTtr05hXsQfJQasU4oznGXmjnbDZnx1HRKtOs6o8l5JJ5lMdvRmyaf4vml3D6cuPn+aa8ArISveGalJxedn/AGR1EDWVUdZO8vNO/wBIFEsZbwdw7bwypHe93U+5QTdBaQb4dohtagXEBrC4uLoaBoY3817Gb0fXXPpuBy5QC0yDDWgifdLlTxK2ovg6JWPFnXbOoHsa4bEA/qpS3wQfg27z0S3m0z6FG3NXp6Ut0UxGqZ8/PfMnqtVvUpwG+In4kfktSFwkzYFeC0C2CBjxXlmVgrGJnJsxjFX1Q3O6YAAHIQISmd0VuakmOaDHRWy5neh9zotb6r3WsH3SZPUnQ+i2FbKDG52/M/voqrwgUS8WyNu4RrDbpwpV4MEBjh/deB/+kJdbOAzGI6yPluiWEtLjUaBq+k8AdSIeP8KMuBIOmMVnjPaUweR0e3o7qFYqHs2l06AEj2MH3+SA4Ph9VrtWODSIPpqD+XqiOMVYoP8AQe7kqGkdDwu+ijTDdsjfkFW4gBqUs3Nhn0Oh/L2S5wpjZfSDebdN+XJHbiuXscwt0cCDB5EQuurQARSugNFTvrg9VXNoaUtJJgkjlodQFUuapXG1TMV7up4oXWqSrFdxKqPRAM9reTYgfhzN+MoHgolx9/zXsPvIa+mdn7eaxhRyvlHox0zj6wNW0o1mahg18GvA19wuaVAutcG4i2rTNvUggg5Z2c07t9EhcYcOOtK5bqWOk0z4dPMbJU+hmhcd5LSSpXMKiI6oipjdwHeRWyk6OBHruPkn801yLB65ZUa4bggrrVOpmAcBoQD7rr+NLDQZezhmJYdUZV7JzTLJaDB1AM5h4az6rNTDABPaN16hw+QK6ri+D1f9JW57Gke2p1abRRuJaS3vgl7x3TlGx0Kr4nwtnB7SyuZBgkUwYEnvBzH9725rj8vQ6jB8s5TUsyNnNd5H9QFr9Vd0+ITndcEszQx1Zg61aFTKD0JaJB9FStOGM/32wDHfzU58s4CZWI4xQsfV3fhWOwd+E+xTXRwpn2hlLG7nM0S46NABMnfpzCJii5oazJvJa2JPiQN0ciUhKFo6fskeenzRilhTomDJ946DoPFH6OH5nfYaCN9NR5jki1thI+8ZStjY6ElvD1Rx2jy+SkvOFajKTqh2aJK6NRtWt2CXOP8AGXUqQpNAiqCCTyAiYCClbNk56UX4YrZbmif7QHuCPzQenqruG1g2qwiYD279MwTsEeTslGxLzDG+fIAeJQdnBLa2ftamWmHa5DJJBkAEiBynf4q/fcQd5ttb6OedXdB95x6wJPos3l6XEW9DlOp2A+895+J6k6KCdHYtH2LuFYAKFwRScXtdIDXav05yNx6JiAMkAAkb67Km+8pWjHBrpe77dR32neAH3Wjk0fEoPh2O9pUOUOBGsifj0Tw15RXtDvSg+MF/G7Z0Zy3bQx05H3+aV7h3JObMRDwWVZhwiWgE+xQS5wZhcGis1znawySRBggh2XXT4jqi9SM3aIT0ZRYrVFVqLoP+rumRP1ok9Mjf+s9FWq/R2z+vd/IP+pJ9sBfpmxBq0yG5vED1V1r5AI8J800H6OG87gx4MH5uVqnwTRYwgVHudBicoAPkBr6lD7oB+ifoHYJiJaQQYIIIPQhdIvbZmJ2RH2arefNrx+R/Ncia11J5a7QgwnDhrHjReHbtOjx1HXzCdrtE16Ea9tKlN7mOzNc0lpkcwqpe4feHqIXW+OLAOpfWKYDxALwObeT/ADC5XXInu7cv0KKlYKMW9xB7zZHVpXUOGb4Pt267S322+BC5OXQdDHly8wilnxA+m3LlG8y0loPjAVNOWx2G7WQTh9+9lKplcWua6m9paS1wIztMEGRo5W7bjy+Z9m6r/wC9ef8AESiGN8N/VwxshweWszhuUGXc/Hzn8hrU4Cfy18nD8wErklyBQb4JbX6WcRZtcvP8TaTvm1X6X0z3wEE0Xj+3RZz/AIYSrc4I1ji01II5aO9NFWFhMBrnOcdmtY4lbcjODR0DBeP6j6WU2lkabd3vpuaZJkmcx7xJJ0GnJETxVaFmV1nbAkZc1IvzxIOji0mfGUp2WCVmUAyoG0Rmzf0z20yZ0HdJzc+i3NgHH/3FAnbRx8vwrbhlXoM3OL2MO7K2NNzt3Ne/Npr97Try5qgLu3Jd3a1MOklzHlzttYDjvA6qH/w/UP2HUn/w1GT7GFi1wOqKrW1ab2tcQCY0g76jTaVlL/pv2LNLELV+UUrq8AB/A52nTusMoTxtQIbTPbVKoJdHaU3MjbaQJn8k9Ydw3TrAEXlO2o65KLHDO1swA7NAzQNTrMrbin6N+3ptbb1e0IOpqVGu9gNAtvsVpUcgtGSth3XHwK6fiH0Qvodm6ge2BYC9r+TjOZoLNY231Qr/AFZXDrhxqU3U6R1zCNDG2vitaFSyYtb+rSrmpSt2ucW5Q7teTo72VxMOjy3UzcSuaVNzPq7yXEudUpw4nXQHKdAOWvioca4KtWuLql4KbjHdhrtgANiOiAOwqi2cl8PVlQD4FDDRbfJF4MNSrnr0qxpie6B3ieWvIT0RR2Otpsy0rd7BG3Zke51k+Oq5+18mC4DxOaPgCsGpB+17Ewg9NMy15Ie7biFpHf7h372imvLxmVtRpGsCdNQekggHTeOZ9EKnfvGz3eWZysf6RqEZSZHlEeoH6pfqSdof/IclTHyyrAsB668hrMHYDWR0U4uCOfxS7h99UFNoIBaBoZJPmtvrBO0j1UHC3Z0x1HtSoPOvSOajOIeKCOe7qonZuqOxGepJdFvF2B/eG4UGHXcKtUc6FCyYa+CAdPXmrxWKOPV/VZ0vhPFQf6F+rXfYnaTuw+BSVxvw0bSvLR/Q1JLfDqw+Snw24MayOh6HkQm64vGX1o6jUg1W7noR9moPPn6rcMXk5Q9nMIlhWGF7CRtMfAGPiqNW3e2oaWUl4MQBJnwC6Dw3gopUAKo77jmIBGkgCPHZUUHJYFTVgD6Qnns4nRrm+5B1Q294heLRkZs7gAXZvDWAAN46rK8lMu/wZ4Sw9j61FrmtcamUnOCWiS4RlBEjSd9fgSfEHH1XtDSptbSpUnFuWlDXOA0PfAloMbNA3Xl5D/Y14F8va5/a5TuCA5xd1BBO5k6ynLCMPtrimXG3aHAtB1kGRqRIkaid+a8vISHWGiZ/BdImab6lI+BDm/yvBS7imNV7KoWB7amk5smQ9B9h0H2Xl5aOeRp4WDSjftqgVa7BVcYaZIbvzGQD4yrOOcNinR7ejVqUx+Aku9nAgry8mIoU2cQ3A2rVf94/9VfbxlePaaZuapbGxdO2vmvLycUo2NqazwC6JO+5+aziWH9lUczNMRrEbidpXl5BlIqys2zHVM3DPBlO4aXPe4axDQPmV5eSyZTaqGM/RtajnVP95v8A0re24Ctg4R2nq4EfJYXktiWH7fgigQNXe6tjgi3HJx/vFYXkVFB+yXsmbwVa/gP8zlKzgm0/qz/M79V5eR2oH2S9nq/BVoAZpSOmZ36pedhFPLkDQGBxIG59+a8vLNUgbm+WZuLACmQ2BpvEwluxt3Uaoe18mYIjcHcHVeXkhVIJcXV30mUqlN7mEktdEQREiUApY9WI1eSesN/ILC8tvklSZaMItc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4514" name="AutoShape 2" descr="data:image/jpeg;base64,/9j/4AAQSkZJRgABAQAAAQABAAD/2wCEAAkGBhQQEBUQEBQVFRUVFxQQFxUXFBUUFhQQFxUXFhUUFBkXGyYeFxkjGRUUIC8hIycqLCwsFR4xNTAqNSYrLCkBCQoKDgwOGg8PGi0kHyQsLCwsKi0sLC8vLiksLCksLCwpNCwsKTQsLCwsLC0sKSwsLCwsLCwsLCwsLCwsLDQsLP/AABEIAOEA4QMBIgACEQEDEQH/xAAcAAEAAgIDAQAAAAAAAAAAAAAABgcBCAMEBQL/xABUEAABAwIBCAQJBAwMBgMAAAABAAIDBBEFBgcSITFBUWETcYGRFCIyQlJicqHBCCOx0RUXJTNDgpKTorKz0xhTVWNkZXN0lKPS8BYkRIPC4TRU8f/EABsBAAICAwEAAAAAAAAAAAAAAAAFBAcBAwYC/8QANhEAAQMCAwUFBwQCAwAAAAAAAQACAwQRBSExBhJBUXEiYYGh0RNCUpGxwfAUIzPhMkNTkvH/2gAMAwEAAhEDEQA/ALxREQhEREIRERCERYK+dJCF9oo1j2X1LSXa6TTePwcfjOvz3N7SoDi+dyokuKdrYW8T47/f4o7lofURs1Ka0mEVdVmxmXM5BW+54GsmwXkVmWFHDqkqIgRuDg49zblURiGMz1BvNLI/k5xI7BsHcukobq/4Quig2Tv/ACyfIfn0V2z51aFux73ezG742XTdnhpd0cx/FYPpcqeRaTXSdyYt2XoxqXHx/pXCzPFS745h+Kz/AFLuQZ1qF21z2+1G74XVJIgVsnch2y9GdC4eP9LYOjyyo5vIqI78C7RPc6y9hsgIuDccQtZF26DF5oDeGWSP2XEDtGwrc2u+IJdPsp/xSfMenotlEVNYRnbqYrCdrZm8fIf3jUe5T3Ac4VLV2aH9G8+ZJ4pJ4NOx3YpkdRG/QrnavB6ulze245jMKUIvgOX0FvSpZREQhEREIRERCEREQhEREIRERCEWCUJUBy2zltp9KCls+XY5+1sZ4es7lsG/gvD5GsF3KTTUstVJ7OIXP5qpJlFlZBQsvM7xj5LG63u6huHM6lU2UmcWpq7saehiPmMPjEeu7aeoWCjVXVvleZJXF7nay5xuSuFKJqtz8hkFYeG7PwUwD5O07yHRERFDXSZBEX1HEXHRaCSdgAJJ6gFIMPzf1s+tsDmg75CGDuOv3L22NztAo81XBBnI8DqVHUU/pczlQ775NEzqDn/UvQZmW9Kq7ovrctwpJTwSx+P0Df8AZ5H0VYIrPfmW4VXfF9Tl0KrM3UD73NE7rDmfWg0ko4LDdoKB3+zyPoq/RSPEM3tdDcmEvA3xkP8AcNfuUflhLDouBaRuIIPcVpdG5uoTOGrgn/jeD0K+ERF4UnIqUZN5wqmjIaXdLF6DySQPUdtb7xyVs5N5YQVzbxOs8a3RusHt+scwtfly01S6NwfG4tc03DmmxB5FTIatzMjmFzmJYBBVAvj7Lu7Q9QtmQVlV5kTnNExFPWENk2Nk2Nedwd6LvceSsIFNmSNeLtVeVVJLSyezlFj9eiyiItiioiIhCIiIQiIiEIsEoSq7zl5cdCDR07vnHD5x4P3tp80esR3DrWuSQMbvFSqSlkq5RFHqfLvXUzhZxNbqSkdxbJKPexh48T2BVgSiJHLK6V1yrVw/D4qKLcYM+J5oiKYZHZvJK20st44OPnScmA7B6x7LrzHG6Q2C3VdZFSM9pKbD69FGsNwqWpeI4GOe47gNnMnYBzKndHm1hpYjU4rO1jG6y0O0WjkXnW48mi/BWVhOCRUsYjgYGNHDaTxcdpPWqJziZK4viGLeDSN02El0BbdtPHBexcSfJcLjSvdxOy4ITWKja3N2ZXA1+0c85LYey3z/AK8F6tbntoKG8eF0enbV0jvmmnmNRe4deivDk+UZXX8WClA4FspPf0gU6ydzHUFHH0tcfCHgXc6R3Rws6m3Grm4nqC9L7O5PxfNB2HjdYRxOHaQ0j3qYABkFzTnuebuNyoXg/wApF1wKukFt7oXkEfiP2/lBWrktlvSYkzSpJQ4gXdGfFkZ7TDrtzFxzUbrM2uDYpGX07Yh/O0r2t0Tza27OwhVzHmYxGjxKIUktmX021jfF6Ng8rpG38qxto6w6+3bbK8rYiyWXzEwhoDjcgAE2AubazYbF9oQsaK6OJYHDUt0Z4mPHrNFx1HaOxd9FggHVemuLTdpsVWeUGaBpBfRv0Tt6N+tp9l20dt1XGKYPLSv6OdjmO57COLSNRHUtkiF08UweKpjMU7Gvadx3HiDtB5hQ5aNjs25FdJQbRVFOQ2Xtt8/n6rW1FNcss3ElHeaC8kO073xj1reU3mO3ioUlUkbozYrvqStiq2b8RuPMdUVk5vs4hYW0tW67TZscpPkncx54cD3qtkWYpXRuuFrr6CKtiLHjoeS2dDrr6Va5s8uNO1FUO8YC0Tz5wH4M8wNnEe+yQU9jkEjd4KqqykkpJTFJr9RzWURFsUREREIRYusrjkeACTqA1nqQheDltlOKCnLxYyO8SNvF1vKPIbe7iqFnmc9xe8lznEuJO0uJuSV7mWuUhrqp0gPzbfm4x6g87rcdfdwXgJJVTe0dYaBWhgWGikg3nDtuzPd3IiICoi6A6Kw83+bzptGqq2/N7Y4z5/rPHo8Bv6ttsMYAABqA1AclU+SedR0WjFW3ezYJQPGaN2kPOHMa+tWlQV8c7BJE9r2u1gtNx/8AqeUxj3bM8VVmNtrPbl1SMuFtLd35ddpYIWUUpIlr/nPyaxiuxLwYh0kLiXQBl207YhtMl9TXi4uXazfVqICQfJ0l0QJK2FkhGpgY5wvyJc0n8lX+QtN8pMoZqqulqpHu0zI4tIJGg0OOi1h80NFgLcEIU4wvNZi9BiMTKZ2gXG/hUbiYQweV0oI4HyHDXuutjYWENAcbmwBNrXNtZtu17l4Ob3Fn1eF0tRMbyPjGk70nNJYXHmdG/apEhCIiIQiIiEIiIhC+XsuqrzgZu9DSqqRvi+VJEN3F7Bw4juVrL5c261SxtkbYqbRVstHIJIz1HMLWJFPM5ORXgz/CoG/NPPjtH4OQ7x6p9x6woGkcsZjdYq1qGtjrIRIz/wAPJfUUpaQ5pIIIcCNRBGsEdqvXITKoV1OC4/Ox2bIOJ3PHI/TdUQvayQyhNDVMm16B8SQcYzt7RtHUttNN7N2ehS7HMNFZBdo7bcx6LYS6yuKKUOaHNIIIDgRsIOwrlTxVaiIiEIoVnSx/wek6Fhs+clnMR+ee6w7VMyVRecfGPCa+QA+LF8y3rb5Z/Kv3KNVSbkfVOsDo/wBVVtB0bmfDRRZERIla3BEXLNSvYGl7XNDxpNJBAc3i3iFxLJFl5a9rs25ovUwLKSeifpwPtfymHWx/tD47V5aLLXFpuF4mhZM0skFxyKvHJXOFBW2jfaKb0HHU4+od/VtUuWsIKnOSmdCWntHVXlj2B34Rg6/PHXr5pnDWA5P+a4bEtm3MvJS5j4ePgp3lhnJo8KLWVL3GRw0hHG3TfoXtpHWA0XB2nXY22LUuoeHPc4bC4nsJupVnTxEVOK1E7XaTHFmg7WPEEbAAL8CCO9RFMAQdFx7mlps4WKvTIPPTQ0OHU9JM2cyRNLXaMbS25e52ol4vqPBe/wDwhsN9Gp/NM/eKi8FyQ8Ji6Xwyih1luhPUdHJq36OidR3Lv/a7/rLC/wDFn92sryrl/hDYb6NT+aZ+8T+ENhvo1P5pn7xU19rv+ssL/wAWf3awc3n9Y4X/AIs/6EIVzfwhsN9Gp/NM/eL3MlM7NDiU3g8D3tlIJayVmgXgC50CCQSBrte+orVBwsvZyLmczEaRzDYiogseuRoQhbkoiIQiIiELr19GyaN0Ug0mPBa4HeCtfcp8BdRVL4HawPGY70oz5J+B5hbElQfOnk909L4Q0ePB43MxHyx2andhUSqi32XGoXQYDiBpagMcey7I9eBVMoiJIrQ1VyZqMf6alNO8+PBqHOI+T3ax3Kdqg8gMY8Gr4nE2bIehfws/UCep2iVfieUsm/HnwVWY9R/pqs7ujsx9/NERFKSJdDGq8QU8sx2MY5/aBqHetcZJC4lztZJLieJOs+9XVnWrujw9zN8j2R9l9I+5qpNKa513BqsDZSC0L5TxNvki7mEYcaieOBu2R7WdQJ1nsFz2LpqcZo8O6StdKRqiYSPbedEe4OUSFm+8NXQ4lUfp6V8nIZdeCtOsyfhmgFPJG10bQGgEa2gCwLTtBtvCqzKvNjLTXlpryxbdG3zjB1DyhzGvkrmCEJ1JA2QZqsKLE6ijdvRnLiDoVrCQiu/KrN3DWXkZ81Nt0wPFefXbv6xrVR47k5PRP0J2W9Fw1scOLT8NqUzUzo+isTDcagrRu3s7kftzXmIiKMnWq4qmlbI3ReLj6OpRrEsn3R+Mzxm+8KVLkhZc8lJhnfGctEmxHCaesaS8WdzH5moxg+U0dPF0b6GknNy7pJWyl+vd4sgFh1Lvf8cw/wAlYf8AkVH75TbJ7KaOmdoz00M0V98UfSN5tcRr6j7la2CU2HVkfSQQ07hvHQxhzTwcLXBTaKdsmiruuwueiPbHZ4Eaf0tcv+OYf5Kw/wDIqP3yHLmH+SsP/JqP3y2fGS1J/wDWg/Mx/wClcRyYpA+xpaexG+CL/St6WLTl2vWvYyKbfEqMf0mn/atV8Z282VNNQy1VNDHFNAx0142NYJI2i72vDQATogkHbcW3qi8gm3xWiH9Kp/2rUIW4qIEQhEREIRcc8Ie0tIuCC0jiCLELkWChGi1wx/CzS1MsB8x5A5s2tPcQugp9ngw7Qqo5wNUrNE+0w/U4dygK5+dm5IQrgwuo/UUjJDqRn1GSA21jb8VsZk5iXhNLDNvexrj7VrOHfda5q5s0lbp0Jj/ipHN7HWePpKk0LrOLUh2qg3oGyjgbeBU4RETayr1VpnnqPEp4+LpH9wA/8lVisXPO/wCfgbwjee91vgq6SSrN5SrT2eZu0DO+580Vs5mqS1PNL6UgZ2NaD9LyqmV15p47YcDxkkPvt8F7oheRRtp37tHbm4ev2UzCyiJyq1WLLrV+GxzsMczA9p2tcLj/ANHmu0iLLIJBuFUWVeat8V5aK8jNpiPltHqnzhy29ar97C0kEEEaiCLEHgQtnLKM5UZCQVwLiNCXdI0az7Y84e/ml81GHZsXW4btI+K0dTmPi4jrzVDrmlktqGrUubHMNNJUyUsjml8eiTbe1zQ5pF+RC60p19yWFpbcFdxHNFUBr4zcJEy5969Ghr3wPEkLixw3jhwPEcivNjdYrm6RemGy01bA/suFwrYyVzlsktFV2jdsD/MJ5+j9Cnepw3EHWD9S1qkk1WUhyXy+noiGX6SH+LcfJHqHzerYp8dZY7r/AJrk63ZwuaZKb/r6K3co/wD4FWOEFQP8py1ZzeC+LUP95gPdICtkJcpYazDqt0TtfQTksOp7fmnbR8RqWumbVt8Xov7eI9xumIIIuFxz43RuLXixC27CygRZXhEREIRYKyhQhV/nipNKkjk3slA7HNcD7wFUCvHOjFfDJTwdEf8AMaPiqOSatH7ngrJ2XfvUZbycfsUVm5l6jXUx8o3/AKzT8FWSn+Zt9quYcYvoePrWulNpQpmPs3qB/dY+YVvWRZRPVVKqPPM3/mYD/NO/XKr1WXnoh8amfykb72n61WiR1Y/dKtXZ916Bnj9Siu7NS6+Gs5PkH6X/ALVIq48z9Rehez0ZXdxa13xPctlEf3PBQ9qGk0gPJw+6niLAWU4VboiIhCLFllEIWsGfB5ZjkxaSDoQG4/smhSjCMhZKrDYayB4dI5pL4nWBJDnAFh2XsNh71GM/LbY1JzihP6FlOcyuWVOaNtDOQJonO6MEgdJE4l+q5Fy0lwtwt2apImyCzlNo66akfvRHw4FQySmLHFsgLXDUWkWIPMFY0Rz71deO4BR1rDpjRe0antIDx7/GHIqqMoMmZKR2uz2E+K8W1+0PNPu5pZLTGPMZhdzQY2ysO647ruR08F5Wg3mvgsWL/wC7LPvUUgJ+17hqQV9mUjySRqLTY28UixGrcRdcGSWFsp8TpajSDY2Stc+/mjXr6lyhhP8Auy+FsZM+M3Ch1WG09azdeM+Y1C2bhqGvaHNIIIuCCCCOIIX3dUBkzlpPQG0btKPfE7yT7PonqVvZM5ZwVzfm3aMm+J2pw5j0hzCaw1DZMuKr/EcGqKI3Iu3mPvyUiRYBWVJSZERYKEKK5zXfcybrjH+axUWroztVOjh+j6cjG913f+KpdJ64/uDorG2WaRSOPNx+gRT3M63/AJyQ/wA0f12qBKxszEN56h/BjG97ifgtVL/KEwx51qCTw+oVsIsInqqlQLPDSaVJHJ/Fyi/U9pH02VPrYHLfD+noJ4wLnQL2+0zxh9C1+SeubZ4KsbZabepnR/CfIorIzM11pJ4D5zWSj8Ulrv1mqt172Q2K+DV8MhNmk9E72X6vp0T2LRTv3ZAU1xmn9vRyMGtrjwzWwAWVhqyn6qREREIRERCFrJn+H3Ydzhh+hygG4X/3qCsP5QQ+6/8A2Ifpeu78nzDIqirqOnjZLoQtLRIxrw0l4BIDgRewQhVe5x1D4ju1L6Y+3I9fv1LZjOnk7SswiqfHTwNc1gc1zYo2ua4PbrBAuN/eox8n3BoJqGeSaGKR3T6Gk+NryGCNhDRpA2F3HvQsg2zVT0OUNvEk1+tvtz4r3WSh2tpBFtu1WBn+wOnhw6KSGGKN/hLGaTI2MOi6KYlt2gXBLW9y7ua/I+lq8CgMsbdN5mcZGgCTSEz2g6W02DQLHVqUOWlDs25FdHh+OyQWZN2m8+IVa3Re7lnkwcNmZG57XNl0jGdhIba4I4jSGxeElL2OYbOVhUtTFUxh8RuEX3FM5jg5pLXA3BBsQeIIXwi1g2UlzQ4WKsnJTOuW2irtY2CYDWP7QDb1juVn0dYyVgkjc1zXaw5pBBHWtZ16+T+VU9C/Shd4p1ujOtjusbjzGtMYawjJ64/Etm2SXkpsjy4eHL6LYi6wVF8lsvoK4Bl+jm3xuO3mw+cPepMmbXBwuFw00EkDyyQWKrHPPX/eIB68p9zW/S5VipJnBxbwmvlcNbWWhb1M2n8ouUbSOpdvSEq08EpzBRMadSL/ADzRW1mapLU80vpyBo6mt+txVSq+s32H9Dh0LSLFzelPW86X0ELdRNvJfklu1E25SBnxH6ZqR2WFmyJxdVxYLDm3Fuxa65SYV4LVywbmPOj7B1s/RIWxqqzPDgdjHWNG35l/XtYT7x3KHWR7zL8l0mzlX7Gq9mdH5ePBVmgKIkqssi4WwGQ+O+GUcchPjgdG/wDtG6ie0WPavfVI5tMpvBanonm0U1mng2TzHfA9Y4K7GlP6eT2jAeKqbF6E0dS5nunMdP6X0iIt6UoiIhC1q+UMPuu3+7xfrSKv8KxmelcZKaWSFxGiXRvcwlt9hLTrFwO5WJ8olv3VZzpo/wBpKvS+ThSsfPVl7GuIjiAJAJALn6Vr7L2HcEIVbV+WVbURmKerqJGOtdj5nuabG4uCbHWAVwYVlJVUgcKWomhDrFwjkcwOI1AkA6ytlM8NBH9hao9Gy4bG4HRbcO6VguDbUdZ714HyeKKN2Gyucxhcal4JLQToiKKwJO7We8oQqLxfKaqq2htTUTTNadINkkc8B1rXAJ223rkwzK6spo+ip6qeJgJdoMle1oJ2mwNtaun5RdHG2gp3NYwO8I0bhoB0TFISLjdcN7gpLmdoI/sLSno2XcJHE6Lbl3SvFybazqHchC1pxPHqiqcH1M0szmizTJI55aNthc6lIchelrallE0jSeHlrncWML7E89GymXyj6VjKikLGtaTHKCQACQHNte23ae8qMZjh926f2Z/2D14fG14s4KVTVc1K/fidY/mq9LEsKlppDFOwscNx3jiDsI5hdRbG4zgUNXH0c7A4bjsc08WnaCqlyrzaTUl5ILzRbdQ+cYPWA2jmO5KpqRzM25hd7hm0MVRZk3Zd5H0UMREUFdSDdZa6xuNRGsEarHiFNsGzpTxQuimHSnRIjkJs9rrWbpnzgD2qEItjJXM/xKh1dDBVi0rbrLnX1nWTrJ4nisIi8EqWBYWXewTDTU1EUDfwj2tPJvnHsFytjYYg0Bo1AAADgBsVVZoMD0pJKtw1MHRM9s63EdQsO1WynFHHusvzVbbS1XtqkRjRn1Oq+UX0imrmLIvOxzCW1VPJA/Y9pF+B3OHMGxXorBCwRfJe2uLXBw1C1pr6J0Er4ZBZzHFjhzG8cjt7V11amdfJTSHh0Q1tAbKBvZ5r+zYeVuCqtIZ4jG6ytvC69tbAJBroR3orozb5YeFQ9BK756MW17ZIxqDuZGw9h3ql12KCvfBK2aJ2i9h0gfgeI3W5rMExidfgteLYa2uh3feGh/Oa2WBWVHMjsr46+K4s2Vo+cjvsPpN4tKkQKeNcHC4VVSxPheY5BYhZREXpa1rj8owfdSL+7M/aSqtsNrZonaVM+VjiLXic9ri3eLsN7bFZvyjx90oD/Rm/tZV3vk1hvhFXe2l0cVtl9HTdpW328m/YhCq3EMXrJGaNRLUPZceLJJK5ulu1ONrrjwzEqmIOFNJOwGxcInyNBO7S0D17Vs5nlDfsJVaVvJjtf0ulZa196j/ycwPsZNa2l4S+9ttuii0b+/3oQqCxTEamXR8Kkmfa+j0r5HW46OmdW7YuXDsXrI2aNPNUMZcm0ckrW6R26mm11ePyjwPAKfZpeEauOj0T7232vo+5SbM0G/YSl0bbJL29LpX3vbehC1fxKtmldpVL5HuAteVznO0dwu83ttU0zFNvjcPJk5/ynD4qT/KUA8IpLW0ujlvxtpttfl5XvUdzCtvjMfKKY/oW+KELZ2yWWUQhQrKzNrDVXkhtDKddwPEefXbx5j3qpcZwGajk6Odhadx2tcOLTsK2NKi+X2L00FMW1LWyl4IZEdrnelfa0DiFCqKdjgXaLpcIxmphe2G2+Dlbj4KikWXLCTKyxmEXLSUrpXtjjF3PcGNHFxNguJWdmnyV1+HSji2EHudJ9IHat0MRkdZLcTrm0UBkOvAd6nuTuDNo6aOnb5o1n0nnW53abr1Fiyyn4FhYKo3vL3FztTmiIiyvKIiIQuOaIOBa4XBBBB2EEawVReXWSBoZ7sB6GQksO3RO0xnmN3EdRV7kLo4xhEdVC6GZt2uHaDucDuIWieESttxTXCsSfQTb4/xOo/OIWt6L2sqcl5KCbo362G5ZJbU9vwcN4XipE5pabFWrBOyeMSRm4K7WG4lJTytlhcWvbsI94I3g8Fc2R2X8VaBG+0c+9l9T+cZO3q29e1UesteQQQSCNYI1EHiFvhqHRHuSzE8Iirm3OThofVbO6SyqfyXzqyQ2jqwZWDUJB98aPWHn/T1q0MJx6CqZpwSNeN4B1j2mnWO1N4pmSDIqua3DaijdaRuXMaKjvlI0LxV00+iejMJiDt3SNkc4t67PB7+CqGGocw3Y4tOy4JBt2LdHF8HhrIjBUxtljdta4XF9xG8EcRrUIdmGwsm/RyjkJn2HetyXLWmWvkeNF73uG2znOIv1Er5hrHs8h7m326Li2/XZbL/aEwv0Jfzzk+0JhfoS/nnIQtaJ6t77abnOts0nF1uq6zDXSMFmPe0bbBzgL9QK2W+0JhfoS/nnJ9oTC/Ql/POQhazTVDnm73Fx2XJJNu1WX8nuic/FTIAS2OGTSduBcWtaOs6+4qzvtC4X/Fy/nnKYZO5M02HxdDSRNjbe5tcuc70nuOtx6yhC9ZYJXSxTHIaZmnPI1g5nWeTRtJ6lWOVGdd8l46IGNuwyu8sj1Rsb17epaZJmRjtFMKPDaisdaJuXPgpjlhl5FQtLG2knI1Rg6m8DIdw5bSqWxXFZKmV00zi57u4DcGjcBwXWfIXEucSSdZJNyTxJO1fKUTVDpeisXC8HioRfVx1PoiIvXyayalrphFGLAWL3keKxvE8TwG/vWhrS42CbTTMgYXvNgF3MicknV89jcQssZHctzAeJ9w18Fe9PTtY1rGABrQGgDUABqAC6WB4LHSQthhFmt373O3ucd5K9JPIIRE23FVViuJOr5t73RoPv1RERSEpRERCEREQhFghZRCF5+M4LFVxGGZuk097Tuc07iqSytyLloH67viJ8WQDVya/0Xe47lfhXDUUjZGlkjQ5rhYtIuCFHmgbKO9NsMxWWgf2c2nUenetZ0Vj5WZqnMJlobubtMJPjD2Cdo5HX1qu5Yixxa4FpGogggg8CDsSeSF0Zs5WVRYlBWN3oj1HEL4XLTVb4nB8bnMcNjmktPeFxItQJGinOY14s4ZKbYRnYqobCYNnb63iv/KGo9yluH53KV9ulbJEd926be9uv3KnEUllXI3jdI6nZ+imzDd093potg6XLaik8mpi/GcGfrWXoMxmA7Joj1SN+ta2LFlIFeeISl2ybPdkPiFso7GIBtmjH/cb9a8+ry1oo/KqYvxXB/wCrda92WUGvPALDdk2e9IfkrlxHO3SM+9CSU8m6A732PuUSxfO1VS3bC1sI4jx3951DuUHRR31cju5NqbZ6ihzLd49/5Zc1XWvlcXyvc9x85xJPvXCiKMSTqnrGNYLNFgiL6jjLiGtBJJsABck8ABtVg5J5q3yWlrbsZtEQ8t3tnzRy29S2RwukNmqFW4hDRt3pT0HEqNZK5HTV77MGjGDZ8pGocm+k7l3q7sCwGKjiEMLbAayd7nb3OO8rt0lEyJgjjaGtaLBoFgAudOYIGxDvVbYni0te/PJo0Hr3rAC+kRSEnRERCEREQhEREIRERCEREQhYK8PKDJCnrR88zxtgkb4rx27xyK91FhzQ4WK2RyvidvMNjzCpjHs1NRDd1OROzgPFkA9k6ndncoXUUzo3FkjXNcNrXAtI7Ctm10sQwiKobozxskHrNBt1cFBkomnNpsuopNp54+zMN4c9CtbUVzYjmkpJNcRkiPBrtJvc6/uKjdZmcnb96mjfycHMPuuFDdRyDvXRwbR0UmpLeo9FXqKV1GbGvZ+Ca72ZGn6SF03ZBVw/6aT9E/Q5ajBIPdKYtxSjdpK35heAi95uQdcf+mk/RHxXcgzY17vwTW+1IwfQSsCCQ8Ch2J0jdZW/MKKorBo8zk7vvs0bOTQ55+AUjw7NHSx65XSSngToN7m6/etzaOQ8LJfNtHRR6OLug9bKn4IHPcGsaXOOxrQXE9g1qY4FmsqZ7OntAznreRyaNnarcw3BoacaMETIx6rQCes7Su8FMjomj/LNc3V7TzSdmBu6OepXgZPZGU1ELxMu/fI7W89R3DkF7zVlFNa0NFguXklfK7eebnvRERelrRERCEREQhEREIRERCEREQhEREIRERCEXyiIQgWURYQsLBRFhCLKIsoQLKIjgsrAX0iIGiwiIiyhEREIRERCEREQhEREI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72" y="2514601"/>
            <a:ext cx="9126027" cy="2057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err="1" smtClean="0">
                <a:solidFill>
                  <a:srgbClr val="FF0000"/>
                </a:solidFill>
              </a:rPr>
              <a:t>MinProbe</a:t>
            </a:r>
            <a:r>
              <a:rPr lang="en-US" sz="2600" dirty="0" smtClean="0">
                <a:solidFill>
                  <a:srgbClr val="FF0000"/>
                </a:solidFill>
              </a:rPr>
              <a:t> can accurately control and measure inter-packet gaps, thus can accurately control and measure probe train lengths, enabling accurate available bandwidth estimation.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74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MinProbe</a:t>
            </a:r>
            <a:r>
              <a:rPr lang="en-US" dirty="0" smtClean="0"/>
              <a:t>: Better Accuracy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5" name="Group 63"/>
          <p:cNvGrpSpPr/>
          <p:nvPr/>
        </p:nvGrpSpPr>
        <p:grpSpPr>
          <a:xfrm>
            <a:off x="7391400" y="1600200"/>
            <a:ext cx="1524000" cy="2209800"/>
            <a:chOff x="304800" y="1600200"/>
            <a:chExt cx="1524000" cy="2209800"/>
          </a:xfrm>
        </p:grpSpPr>
        <p:sp>
          <p:nvSpPr>
            <p:cNvPr id="46" name="Rectangle 45"/>
            <p:cNvSpPr/>
            <p:nvPr/>
          </p:nvSpPr>
          <p:spPr>
            <a:xfrm>
              <a:off x="304800" y="1600200"/>
              <a:ext cx="1524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Application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04800" y="2057400"/>
              <a:ext cx="1524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Transport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04800" y="2514600"/>
              <a:ext cx="1524000" cy="381000"/>
            </a:xfrm>
            <a:prstGeom prst="rect">
              <a:avLst/>
            </a:prstGeom>
            <a:solidFill>
              <a:srgbClr val="C0504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Network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04800" y="2971800"/>
              <a:ext cx="1524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Data Link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04800" y="3429000"/>
              <a:ext cx="1524000" cy="381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Physical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14401" y="2514600"/>
            <a:ext cx="6172199" cy="304800"/>
            <a:chOff x="914401" y="2514600"/>
            <a:chExt cx="6172199" cy="304800"/>
          </a:xfrm>
        </p:grpSpPr>
        <p:sp>
          <p:nvSpPr>
            <p:cNvPr id="52" name="Rectangle 51"/>
            <p:cNvSpPr/>
            <p:nvPr/>
          </p:nvSpPr>
          <p:spPr>
            <a:xfrm>
              <a:off x="914401" y="2514600"/>
              <a:ext cx="1371601" cy="304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Packet </a:t>
              </a:r>
              <a:r>
                <a:rPr lang="en-US" dirty="0" err="1" smtClean="0">
                  <a:solidFill>
                    <a:prstClr val="white"/>
                  </a:solidFill>
                </a:rPr>
                <a:t>i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00402" y="2514600"/>
              <a:ext cx="1371599" cy="304800"/>
            </a:xfrm>
            <a:prstGeom prst="rect">
              <a:avLst/>
            </a:prstGeom>
            <a:solidFill>
              <a:srgbClr val="9BBB59"/>
            </a:solidFill>
            <a:ln>
              <a:solidFill>
                <a:srgbClr val="77933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Packet i+1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715001" y="2514600"/>
              <a:ext cx="1371599" cy="304800"/>
            </a:xfrm>
            <a:prstGeom prst="rect">
              <a:avLst/>
            </a:prstGeom>
            <a:solidFill>
              <a:srgbClr val="9BBB59"/>
            </a:solidFill>
            <a:ln>
              <a:solidFill>
                <a:srgbClr val="77933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Packet i+2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03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MinProbe</a:t>
            </a:r>
            <a:r>
              <a:rPr lang="en-US" dirty="0" smtClean="0"/>
              <a:t>: Better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6781800" cy="4525963"/>
          </a:xfrm>
        </p:spPr>
        <p:txBody>
          <a:bodyPr/>
          <a:lstStyle/>
          <a:p>
            <a:r>
              <a:rPr lang="en-US" dirty="0" smtClean="0"/>
              <a:t>Idle Characters (/I/)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Each bit ~100 picoseconds </a:t>
            </a:r>
          </a:p>
          <a:p>
            <a:pPr lvl="1"/>
            <a:r>
              <a:rPr lang="en-US" dirty="0" smtClean="0"/>
              <a:t>7~8 bit special character in the physical layer</a:t>
            </a:r>
          </a:p>
          <a:p>
            <a:pPr lvl="1"/>
            <a:r>
              <a:rPr lang="en-US" dirty="0" smtClean="0"/>
              <a:t>700~800 picoseconds to transmit</a:t>
            </a:r>
          </a:p>
          <a:p>
            <a:pPr lvl="1"/>
            <a:r>
              <a:rPr lang="en-US" dirty="0" smtClean="0"/>
              <a:t>Only in 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914401" y="2362200"/>
            <a:ext cx="6172199" cy="609600"/>
            <a:chOff x="914401" y="2362200"/>
            <a:chExt cx="6172199" cy="609600"/>
          </a:xfrm>
        </p:grpSpPr>
        <p:sp>
          <p:nvSpPr>
            <p:cNvPr id="5" name="Rectangle 4"/>
            <p:cNvSpPr/>
            <p:nvPr/>
          </p:nvSpPr>
          <p:spPr>
            <a:xfrm>
              <a:off x="914401" y="2514600"/>
              <a:ext cx="1371601" cy="3048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Packet </a:t>
              </a:r>
              <a:r>
                <a:rPr lang="en-US" dirty="0" err="1" smtClean="0">
                  <a:solidFill>
                    <a:prstClr val="white"/>
                  </a:solidFill>
                </a:rPr>
                <a:t>i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200402" y="2514600"/>
              <a:ext cx="1371599" cy="304800"/>
            </a:xfrm>
            <a:prstGeom prst="rect">
              <a:avLst/>
            </a:prstGeom>
            <a:solidFill>
              <a:srgbClr val="9BBB59"/>
            </a:solidFill>
            <a:ln>
              <a:solidFill>
                <a:srgbClr val="77933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Packet i+1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286002" y="2514600"/>
              <a:ext cx="914400" cy="304800"/>
              <a:chOff x="4114800" y="2514600"/>
              <a:chExt cx="914400" cy="3048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1148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1910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2672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3434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4196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95800" y="2514600"/>
                <a:ext cx="76200" cy="3048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5720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6482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7244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006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8768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9530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5715001" y="2514600"/>
              <a:ext cx="1371599" cy="304800"/>
            </a:xfrm>
            <a:prstGeom prst="rect">
              <a:avLst/>
            </a:prstGeom>
            <a:solidFill>
              <a:srgbClr val="9BBB59"/>
            </a:solidFill>
            <a:ln>
              <a:solidFill>
                <a:srgbClr val="77933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Packet i+2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572001" y="2514600"/>
              <a:ext cx="1143000" cy="304800"/>
              <a:chOff x="6172200" y="2514600"/>
              <a:chExt cx="1143000" cy="304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162800" y="2514600"/>
                <a:ext cx="76200" cy="304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3" name="Group 11"/>
              <p:cNvGrpSpPr/>
              <p:nvPr/>
            </p:nvGrpSpPr>
            <p:grpSpPr>
              <a:xfrm>
                <a:off x="6172200" y="2514600"/>
                <a:ext cx="1143000" cy="304800"/>
                <a:chOff x="6172200" y="2971800"/>
                <a:chExt cx="1143000" cy="304800"/>
              </a:xfrm>
            </p:grpSpPr>
            <p:grpSp>
              <p:nvGrpSpPr>
                <p:cNvPr id="24" name="Group 48"/>
                <p:cNvGrpSpPr/>
                <p:nvPr/>
              </p:nvGrpSpPr>
              <p:grpSpPr>
                <a:xfrm>
                  <a:off x="6172200" y="2971800"/>
                  <a:ext cx="914400" cy="304800"/>
                  <a:chOff x="4114800" y="2514600"/>
                  <a:chExt cx="914400" cy="304800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41148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41910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42672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43434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44196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44958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>
                  <a:xfrm>
                    <a:off x="45720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46482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47244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48006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48768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4953000" y="2514600"/>
                    <a:ext cx="76200" cy="3048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5" name="Rectangle 24"/>
                <p:cNvSpPr/>
                <p:nvPr/>
              </p:nvSpPr>
              <p:spPr>
                <a:xfrm>
                  <a:off x="7239000" y="29718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7086600" y="29718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9" name="Donut 38"/>
            <p:cNvSpPr/>
            <p:nvPr/>
          </p:nvSpPr>
          <p:spPr>
            <a:xfrm>
              <a:off x="4419601" y="2362200"/>
              <a:ext cx="1409700" cy="609600"/>
            </a:xfrm>
            <a:prstGeom prst="donut">
              <a:avLst>
                <a:gd name="adj" fmla="val 3965"/>
              </a:avLst>
            </a:prstGeom>
            <a:ln>
              <a:solidFill>
                <a:srgbClr val="558ED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Donut 42"/>
            <p:cNvSpPr/>
            <p:nvPr/>
          </p:nvSpPr>
          <p:spPr>
            <a:xfrm>
              <a:off x="2133601" y="2362200"/>
              <a:ext cx="1219200" cy="609600"/>
            </a:xfrm>
            <a:prstGeom prst="donut">
              <a:avLst>
                <a:gd name="adj" fmla="val 3965"/>
              </a:avLst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63"/>
          <p:cNvGrpSpPr/>
          <p:nvPr/>
        </p:nvGrpSpPr>
        <p:grpSpPr>
          <a:xfrm>
            <a:off x="7391400" y="1600200"/>
            <a:ext cx="1524000" cy="2209800"/>
            <a:chOff x="304800" y="1600200"/>
            <a:chExt cx="1524000" cy="2209800"/>
          </a:xfrm>
        </p:grpSpPr>
        <p:sp>
          <p:nvSpPr>
            <p:cNvPr id="46" name="Rectangle 45"/>
            <p:cNvSpPr/>
            <p:nvPr/>
          </p:nvSpPr>
          <p:spPr>
            <a:xfrm>
              <a:off x="304800" y="1600200"/>
              <a:ext cx="1524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Application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04800" y="2057400"/>
              <a:ext cx="1524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Transport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04800" y="2514600"/>
              <a:ext cx="1524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Network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04800" y="2971800"/>
              <a:ext cx="1524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Data Link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04800" y="3429000"/>
              <a:ext cx="1524000" cy="3810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</a:rPr>
                <a:t>Physical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663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285" y="852714"/>
            <a:ext cx="8799285" cy="556194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Overview and Basics</a:t>
            </a:r>
          </a:p>
          <a:p>
            <a:r>
              <a:rPr lang="en-US" dirty="0" smtClean="0"/>
              <a:t>Data Center Networks</a:t>
            </a:r>
          </a:p>
          <a:p>
            <a:pPr lvl="1"/>
            <a:r>
              <a:rPr lang="en-US" dirty="0" smtClean="0"/>
              <a:t>Basic </a:t>
            </a:r>
            <a:r>
              <a:rPr lang="en-US" smtClean="0"/>
              <a:t>switching technologies</a:t>
            </a:r>
            <a:endParaRPr lang="en-US" dirty="0" smtClean="0"/>
          </a:p>
          <a:p>
            <a:pPr lvl="1"/>
            <a:r>
              <a:rPr lang="en-US" dirty="0" smtClean="0"/>
              <a:t>Data Center Network Topologies (today and Monday)</a:t>
            </a:r>
          </a:p>
          <a:p>
            <a:pPr lvl="1"/>
            <a:r>
              <a:rPr lang="en-US" dirty="0" smtClean="0"/>
              <a:t>Software Routers (</a:t>
            </a:r>
            <a:r>
              <a:rPr lang="en-US" dirty="0" err="1" smtClean="0"/>
              <a:t>eg</a:t>
            </a:r>
            <a:r>
              <a:rPr lang="en-US" dirty="0" smtClean="0"/>
              <a:t>. Click, </a:t>
            </a:r>
            <a:r>
              <a:rPr lang="en-US" dirty="0" err="1" smtClean="0"/>
              <a:t>Routebricks</a:t>
            </a:r>
            <a:r>
              <a:rPr lang="en-US" dirty="0" smtClean="0"/>
              <a:t>, </a:t>
            </a:r>
            <a:r>
              <a:rPr lang="en-US" dirty="0" err="1" smtClean="0"/>
              <a:t>NetMap</a:t>
            </a:r>
            <a:r>
              <a:rPr lang="en-US" dirty="0" smtClean="0"/>
              <a:t>, </a:t>
            </a:r>
            <a:r>
              <a:rPr lang="en-US" dirty="0" err="1" smtClean="0"/>
              <a:t>Netslice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Alternative Switching Technologies</a:t>
            </a:r>
          </a:p>
          <a:p>
            <a:pPr lvl="1"/>
            <a:r>
              <a:rPr lang="en-US" dirty="0" smtClean="0"/>
              <a:t>Data Center Transport</a:t>
            </a:r>
          </a:p>
          <a:p>
            <a:r>
              <a:rPr lang="en-US" dirty="0" smtClean="0"/>
              <a:t>Data Center Software Networking </a:t>
            </a:r>
          </a:p>
          <a:p>
            <a:pPr lvl="1"/>
            <a:r>
              <a:rPr lang="en-US" dirty="0" smtClean="0"/>
              <a:t>Software Defined networking (overview, control plane, data plane, </a:t>
            </a:r>
            <a:r>
              <a:rPr lang="en-US" dirty="0" err="1" smtClean="0"/>
              <a:t>NetFGPA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Data Center Traffic and Measurements</a:t>
            </a:r>
          </a:p>
          <a:p>
            <a:pPr lvl="1"/>
            <a:r>
              <a:rPr lang="en-US" dirty="0" smtClean="0"/>
              <a:t>Virtualizing Networks</a:t>
            </a:r>
          </a:p>
          <a:p>
            <a:pPr lvl="1"/>
            <a:r>
              <a:rPr lang="en-US" dirty="0" err="1" smtClean="0"/>
              <a:t>Middleboxes</a:t>
            </a:r>
            <a:endParaRPr lang="en-US" dirty="0" smtClean="0"/>
          </a:p>
          <a:p>
            <a:r>
              <a:rPr lang="en-US" dirty="0" smtClean="0"/>
              <a:t>Advanced Topics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are we in the semester?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8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191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191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MinProbe</a:t>
            </a:r>
            <a:r>
              <a:rPr lang="en-US" dirty="0" smtClean="0"/>
              <a:t>: Better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81800" cy="4525963"/>
          </a:xfrm>
        </p:spPr>
        <p:txBody>
          <a:bodyPr/>
          <a:lstStyle/>
          <a:p>
            <a:r>
              <a:rPr lang="en-US" dirty="0" smtClean="0"/>
              <a:t>Probe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6443382" y="4417800"/>
            <a:ext cx="2057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6443382" y="3018688"/>
            <a:ext cx="0" cy="1399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6671982" y="4226218"/>
            <a:ext cx="152400" cy="176028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487997" y="4048468"/>
            <a:ext cx="95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1.0Gbps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830639" y="2907268"/>
            <a:ext cx="61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Rate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903921" y="449875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Probe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010400" y="3896068"/>
            <a:ext cx="152400" cy="513092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487997" y="3729240"/>
            <a:ext cx="95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4.0Gbps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391400" y="3388020"/>
            <a:ext cx="152400" cy="1014226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487997" y="3276600"/>
            <a:ext cx="95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8</a:t>
            </a:r>
            <a:r>
              <a:rPr lang="en-US" dirty="0" smtClean="0">
                <a:solidFill>
                  <a:prstClr val="black"/>
                </a:solidFill>
              </a:rPr>
              <a:t>.0Gbps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371600" y="5410200"/>
            <a:ext cx="66995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800" dirty="0" smtClean="0">
                <a:solidFill>
                  <a:srgbClr val="FF0000"/>
                </a:solidFill>
              </a:rPr>
              <a:t>By modulating Inter-packet gap at PHY layer, </a:t>
            </a:r>
          </a:p>
          <a:p>
            <a:pPr defTabSz="914400"/>
            <a:r>
              <a:rPr lang="en-US" sz="2800" dirty="0" smtClean="0">
                <a:solidFill>
                  <a:srgbClr val="FF0000"/>
                </a:solidFill>
              </a:rPr>
              <a:t>we can generate accurate probe rate.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607" y="2545725"/>
            <a:ext cx="4250285" cy="878521"/>
            <a:chOff x="75607" y="2545725"/>
            <a:chExt cx="4250285" cy="878521"/>
          </a:xfrm>
        </p:grpSpPr>
        <p:grpSp>
          <p:nvGrpSpPr>
            <p:cNvPr id="7" name="Group 6"/>
            <p:cNvGrpSpPr/>
            <p:nvPr/>
          </p:nvGrpSpPr>
          <p:grpSpPr>
            <a:xfrm>
              <a:off x="909542" y="2590800"/>
              <a:ext cx="3416350" cy="833446"/>
              <a:chOff x="909542" y="2590800"/>
              <a:chExt cx="3416350" cy="833446"/>
            </a:xfrm>
          </p:grpSpPr>
          <p:sp>
            <p:nvSpPr>
              <p:cNvPr id="193" name="Rectangle 192"/>
              <p:cNvSpPr/>
              <p:nvPr/>
            </p:nvSpPr>
            <p:spPr>
              <a:xfrm>
                <a:off x="909542" y="2590800"/>
                <a:ext cx="1005840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white"/>
                    </a:solidFill>
                  </a:rPr>
                  <a:t>1500 B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2133600" y="2590800"/>
                <a:ext cx="1005840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white"/>
                    </a:solidFill>
                  </a:rPr>
                  <a:t>1500 B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3320052" y="2590800"/>
                <a:ext cx="1005840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white"/>
                    </a:solidFill>
                  </a:rPr>
                  <a:t>1500 B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1600200" y="3048000"/>
                <a:ext cx="915635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382 /I/s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Left Brace 196"/>
              <p:cNvSpPr/>
              <p:nvPr/>
            </p:nvSpPr>
            <p:spPr>
              <a:xfrm rot="16200000">
                <a:off x="1956135" y="2862332"/>
                <a:ext cx="132940" cy="238392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Left Brace 197"/>
              <p:cNvSpPr/>
              <p:nvPr/>
            </p:nvSpPr>
            <p:spPr>
              <a:xfrm rot="16200000">
                <a:off x="3166879" y="2872379"/>
                <a:ext cx="145395" cy="230752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2819400" y="3054914"/>
                <a:ext cx="915635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382 /I/s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0" name="Group 199"/>
              <p:cNvGrpSpPr/>
              <p:nvPr/>
            </p:nvGrpSpPr>
            <p:grpSpPr>
              <a:xfrm>
                <a:off x="3124200" y="2590800"/>
                <a:ext cx="228600" cy="304800"/>
                <a:chOff x="3174661" y="1981200"/>
                <a:chExt cx="228600" cy="304800"/>
              </a:xfrm>
            </p:grpSpPr>
            <p:sp>
              <p:nvSpPr>
                <p:cNvPr id="201" name="Rectangle 200"/>
                <p:cNvSpPr/>
                <p:nvPr/>
              </p:nvSpPr>
              <p:spPr>
                <a:xfrm>
                  <a:off x="3174661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Rectangle 201"/>
                <p:cNvSpPr/>
                <p:nvPr/>
              </p:nvSpPr>
              <p:spPr>
                <a:xfrm>
                  <a:off x="3250861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3327061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1913198" y="2590800"/>
                <a:ext cx="228600" cy="304800"/>
                <a:chOff x="3588409" y="1981200"/>
                <a:chExt cx="228600" cy="304800"/>
              </a:xfrm>
            </p:grpSpPr>
            <p:sp>
              <p:nvSpPr>
                <p:cNvPr id="210" name="Rectangle 209"/>
                <p:cNvSpPr/>
                <p:nvPr/>
              </p:nvSpPr>
              <p:spPr>
                <a:xfrm>
                  <a:off x="3588409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3664609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3740809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07" name="TextBox 106"/>
            <p:cNvSpPr txBox="1"/>
            <p:nvPr/>
          </p:nvSpPr>
          <p:spPr>
            <a:xfrm>
              <a:off x="75607" y="2545725"/>
              <a:ext cx="780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8Gbps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140" y="3544574"/>
            <a:ext cx="4596300" cy="870272"/>
            <a:chOff x="67140" y="3544574"/>
            <a:chExt cx="4596300" cy="870272"/>
          </a:xfrm>
        </p:grpSpPr>
        <p:grpSp>
          <p:nvGrpSpPr>
            <p:cNvPr id="5" name="Group 4"/>
            <p:cNvGrpSpPr/>
            <p:nvPr/>
          </p:nvGrpSpPr>
          <p:grpSpPr>
            <a:xfrm>
              <a:off x="909542" y="3581400"/>
              <a:ext cx="3753898" cy="833446"/>
              <a:chOff x="909542" y="3814754"/>
              <a:chExt cx="3753898" cy="833446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909542" y="3814754"/>
                <a:ext cx="1005840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white"/>
                    </a:solidFill>
                  </a:rPr>
                  <a:t>1500 B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2286000" y="3814754"/>
                <a:ext cx="1005840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white"/>
                    </a:solidFill>
                  </a:rPr>
                  <a:t>1500 B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3657600" y="3814754"/>
                <a:ext cx="1005840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white"/>
                    </a:solidFill>
                  </a:rPr>
                  <a:t>1500 B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1671543" y="4263314"/>
                <a:ext cx="1031577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2290 /I/s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Left Brace 171"/>
              <p:cNvSpPr/>
              <p:nvPr/>
            </p:nvSpPr>
            <p:spPr>
              <a:xfrm rot="16200000">
                <a:off x="2032290" y="4010130"/>
                <a:ext cx="132940" cy="390703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Left Brace 172"/>
              <p:cNvSpPr/>
              <p:nvPr/>
            </p:nvSpPr>
            <p:spPr>
              <a:xfrm rot="16200000">
                <a:off x="3394403" y="4021209"/>
                <a:ext cx="145395" cy="381000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3354952" y="4278868"/>
                <a:ext cx="1031577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2290 /I/s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75" name="Group 174"/>
              <p:cNvGrpSpPr/>
              <p:nvPr/>
            </p:nvGrpSpPr>
            <p:grpSpPr>
              <a:xfrm>
                <a:off x="3276600" y="3814754"/>
                <a:ext cx="380911" cy="304800"/>
                <a:chOff x="3327061" y="1981200"/>
                <a:chExt cx="380911" cy="304800"/>
              </a:xfrm>
            </p:grpSpPr>
            <p:sp>
              <p:nvSpPr>
                <p:cNvPr id="176" name="Rectangle 175"/>
                <p:cNvSpPr/>
                <p:nvPr/>
              </p:nvSpPr>
              <p:spPr>
                <a:xfrm>
                  <a:off x="3327061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3403261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3479461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9" name="Rectangle 178"/>
                <p:cNvSpPr/>
                <p:nvPr/>
              </p:nvSpPr>
              <p:spPr>
                <a:xfrm>
                  <a:off x="3555661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0" name="Rectangle 179"/>
                <p:cNvSpPr/>
                <p:nvPr/>
              </p:nvSpPr>
              <p:spPr>
                <a:xfrm>
                  <a:off x="3631772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1913198" y="3814754"/>
                <a:ext cx="380911" cy="304800"/>
                <a:chOff x="3588409" y="1981200"/>
                <a:chExt cx="380911" cy="304800"/>
              </a:xfrm>
            </p:grpSpPr>
            <p:sp>
              <p:nvSpPr>
                <p:cNvPr id="185" name="Rectangle 184"/>
                <p:cNvSpPr/>
                <p:nvPr/>
              </p:nvSpPr>
              <p:spPr>
                <a:xfrm>
                  <a:off x="3588409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6" name="Rectangle 185"/>
                <p:cNvSpPr/>
                <p:nvPr/>
              </p:nvSpPr>
              <p:spPr>
                <a:xfrm>
                  <a:off x="3664609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3740809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8" name="Rectangle 187"/>
                <p:cNvSpPr/>
                <p:nvPr/>
              </p:nvSpPr>
              <p:spPr>
                <a:xfrm>
                  <a:off x="3817009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3893120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08" name="TextBox 107"/>
            <p:cNvSpPr txBox="1"/>
            <p:nvPr/>
          </p:nvSpPr>
          <p:spPr>
            <a:xfrm>
              <a:off x="67140" y="3544574"/>
              <a:ext cx="780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4Gbps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607" y="4497542"/>
            <a:ext cx="5077662" cy="907904"/>
            <a:chOff x="75607" y="4497542"/>
            <a:chExt cx="5077662" cy="907904"/>
          </a:xfrm>
        </p:grpSpPr>
        <p:grpSp>
          <p:nvGrpSpPr>
            <p:cNvPr id="6" name="Group 5"/>
            <p:cNvGrpSpPr/>
            <p:nvPr/>
          </p:nvGrpSpPr>
          <p:grpSpPr>
            <a:xfrm>
              <a:off x="909542" y="4572000"/>
              <a:ext cx="4243727" cy="833446"/>
              <a:chOff x="909542" y="5181600"/>
              <a:chExt cx="4243727" cy="833446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909542" y="5181600"/>
                <a:ext cx="1005840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white"/>
                    </a:solidFill>
                  </a:rPr>
                  <a:t>1500 B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522709" y="5181600"/>
                <a:ext cx="1005840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white"/>
                    </a:solidFill>
                  </a:rPr>
                  <a:t>1500 B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147429" y="5181600"/>
                <a:ext cx="1005840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white"/>
                    </a:solidFill>
                  </a:rPr>
                  <a:t>1500 B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671543" y="5630160"/>
                <a:ext cx="1148572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11374 /I/s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Left Brace 74"/>
              <p:cNvSpPr/>
              <p:nvPr/>
            </p:nvSpPr>
            <p:spPr>
              <a:xfrm rot="16200000">
                <a:off x="2146588" y="5262677"/>
                <a:ext cx="132940" cy="619301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Left Brace 75"/>
              <p:cNvSpPr/>
              <p:nvPr/>
            </p:nvSpPr>
            <p:spPr>
              <a:xfrm rot="16200000">
                <a:off x="3769961" y="5273800"/>
                <a:ext cx="145395" cy="609511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3354952" y="5645714"/>
                <a:ext cx="1148572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11374 /I/s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6" name="Group 85"/>
              <p:cNvGrpSpPr/>
              <p:nvPr/>
            </p:nvGrpSpPr>
            <p:grpSpPr>
              <a:xfrm>
                <a:off x="3537948" y="5181600"/>
                <a:ext cx="609511" cy="304800"/>
                <a:chOff x="3588409" y="1981200"/>
                <a:chExt cx="609511" cy="3048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3588409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3664609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3740809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3817009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3893120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3969320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045520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4121720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1913198" y="5181600"/>
                <a:ext cx="609511" cy="304800"/>
                <a:chOff x="3588409" y="1981200"/>
                <a:chExt cx="609511" cy="304800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3588409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3664609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3740809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3817009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3893120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3969320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4045520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4121720" y="1981200"/>
                  <a:ext cx="76200" cy="304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09" name="TextBox 108"/>
            <p:cNvSpPr txBox="1"/>
            <p:nvPr/>
          </p:nvSpPr>
          <p:spPr>
            <a:xfrm>
              <a:off x="75607" y="4497542"/>
              <a:ext cx="780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1Gbps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466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02" grpId="0" animBg="1"/>
      <p:bldP spid="104" grpId="0" animBg="1"/>
      <p:bldP spid="10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MinProbe</a:t>
            </a:r>
            <a:r>
              <a:rPr lang="en-US" dirty="0" smtClean="0"/>
              <a:t>: Better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81800" cy="4525963"/>
          </a:xfrm>
        </p:spPr>
        <p:txBody>
          <a:bodyPr/>
          <a:lstStyle/>
          <a:p>
            <a:r>
              <a:rPr lang="en-US" dirty="0" smtClean="0"/>
              <a:t>Probe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14" name="Picture 113" descr="software_router_timeseries_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7" y="2232222"/>
            <a:ext cx="5546153" cy="3327692"/>
          </a:xfrm>
          <a:prstGeom prst="rect">
            <a:avLst/>
          </a:prstGeom>
        </p:spPr>
      </p:pic>
      <p:cxnSp>
        <p:nvCxnSpPr>
          <p:cNvPr id="117" name="Straight Arrow Connector 116"/>
          <p:cNvCxnSpPr/>
          <p:nvPr/>
        </p:nvCxnSpPr>
        <p:spPr>
          <a:xfrm>
            <a:off x="6443382" y="4417800"/>
            <a:ext cx="2057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V="1">
            <a:off x="6443382" y="3018688"/>
            <a:ext cx="0" cy="1399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6671982" y="4226218"/>
            <a:ext cx="152400" cy="176028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487997" y="4048468"/>
            <a:ext cx="95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1.0Gbps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830639" y="2907268"/>
            <a:ext cx="61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Rate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903921" y="449875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Probe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7010400" y="3896068"/>
            <a:ext cx="152400" cy="513092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487997" y="3729240"/>
            <a:ext cx="95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4.0Gbps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391400" y="3388020"/>
            <a:ext cx="152400" cy="1014226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487997" y="3276600"/>
            <a:ext cx="95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8</a:t>
            </a:r>
            <a:r>
              <a:rPr lang="en-US" dirty="0" smtClean="0">
                <a:solidFill>
                  <a:prstClr val="black"/>
                </a:solidFill>
              </a:rPr>
              <a:t>.0Gbps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3" grpId="0" animBg="1"/>
      <p:bldP spid="1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MinProbe</a:t>
            </a:r>
            <a:r>
              <a:rPr lang="en-US" dirty="0" smtClean="0"/>
              <a:t>: Better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79208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With shared N and (</a:t>
            </a:r>
            <a:r>
              <a:rPr lang="en-US" dirty="0" err="1" smtClean="0"/>
              <a:t>Rmin</a:t>
            </a:r>
            <a:r>
              <a:rPr lang="en-US" dirty="0" smtClean="0"/>
              <a:t>, </a:t>
            </a:r>
            <a:r>
              <a:rPr lang="en-US" dirty="0" err="1" smtClean="0"/>
              <a:t>Rstep</a:t>
            </a:r>
            <a:r>
              <a:rPr lang="en-US" dirty="0" smtClean="0"/>
              <a:t>, </a:t>
            </a:r>
            <a:r>
              <a:rPr lang="en-US" dirty="0" err="1" smtClean="0"/>
              <a:t>Rmax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Emulate existing bandwidth estimation algorithm </a:t>
            </a:r>
          </a:p>
          <a:p>
            <a:pPr lvl="1"/>
            <a:r>
              <a:rPr lang="en-US" dirty="0" err="1" smtClean="0"/>
              <a:t>Pathload</a:t>
            </a:r>
            <a:r>
              <a:rPr lang="en-US" dirty="0" smtClean="0"/>
              <a:t>, </a:t>
            </a:r>
            <a:r>
              <a:rPr lang="en-US" dirty="0" err="1" smtClean="0"/>
              <a:t>Pathchirp</a:t>
            </a:r>
            <a:r>
              <a:rPr lang="en-US" dirty="0" smtClean="0"/>
              <a:t>, </a:t>
            </a:r>
            <a:r>
              <a:rPr lang="en-US" dirty="0" err="1" smtClean="0"/>
              <a:t>SLoPS</a:t>
            </a:r>
            <a:r>
              <a:rPr lang="en-US" dirty="0" smtClean="0"/>
              <a:t> …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3012785" y="4344554"/>
            <a:ext cx="32356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V="1">
            <a:off x="3012785" y="2743200"/>
            <a:ext cx="0" cy="16013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3241385" y="4152972"/>
            <a:ext cx="152400" cy="176028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057400" y="3975222"/>
            <a:ext cx="95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1.0Gbps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2400042" y="2734662"/>
            <a:ext cx="61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Rate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508787" y="441005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Probe #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79803" y="3822822"/>
            <a:ext cx="152400" cy="513092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57400" y="3655994"/>
            <a:ext cx="95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4.0Gbps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91000" y="3314774"/>
            <a:ext cx="152400" cy="1014226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57400" y="3130108"/>
            <a:ext cx="95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8</a:t>
            </a:r>
            <a:r>
              <a:rPr lang="en-US" dirty="0" smtClean="0">
                <a:solidFill>
                  <a:prstClr val="black"/>
                </a:solidFill>
              </a:rPr>
              <a:t>.0Gbps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95012" y="4155116"/>
            <a:ext cx="152400" cy="176028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233430" y="3824966"/>
            <a:ext cx="152400" cy="513092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14205" y="3316918"/>
            <a:ext cx="152400" cy="1014226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3745468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…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33970" y="3745468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…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3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MinProbe</a:t>
            </a:r>
            <a:r>
              <a:rPr lang="en-US" dirty="0" smtClean="0"/>
              <a:t>: Low Overhead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20" name="AutoShape 4" descr="data:image/jpeg;base64,/9j/4AAQSkZJRgABAQAAAQABAAD/2wCEAAkGBhQSERUUExQWFBUWGBgXFxgUFxQXFBgYFxcXFBQVGBcXHCYeFxokGRYVHy8gIycpLCwsFR4xNTAqNSYrLCkBCQoKDgwOGg8PGiwkHCQsLCkpLCksLCwpLC0pKSwpLCksLCksKSwpKSwsLCwsLCksKSwsLCwpKSkpLCksLCksLP/AABEIAOUA3AMBIgACEQEDEQH/xAAcAAACAgMBAQAAAAAAAAAAAAAFBgMEAQIHAAj/xABHEAABAwIEAwYCCAIGCAcAAAABAAIRAwQFEiExBkFREyJhcYGRobEHFDJCUsHR8HKSI1NigrLhFRdzk6Kz0vEWJDM0Q2PC/8QAGQEAAwEBAQAAAAAAAAAAAAAAAQIDAAQF/8QAKBEAAgIBBAICAQQDAAAAAAAAAAECESEDEjFBIlEEE3EygZGxFEJh/9oADAMBAAIRAxEAPwDswqqJ9ZULa8zMaeoC8aq5NxWja4qINeojVehl2UgyAF61BLpiP3YQe5YmQGA69NU6jEUrsVGs1UQjIGBWGKJgUwWMSsKnY9VMykZUWZi4KiirPV3DcKfWgiACYkkIvccPUqcOe/uwNOYM6gjf0GyS0h1FsSLppQDEmLqNfD8PfJfVdQ5AmA31Dt0vYlwRTq6Wl5bV3fhdUax3oJMpoyTBKEl0cuqDVOPDbNku4zg1W2rGlXYWPHIwdORBB1CaeGWaBPPgWKyPOF0tk44W3ZK2Ft2TVh5UEVYw27tFZFRUKL1KaqunRJosOqqpXqLD6yrVqqzkYHX70Bu0WvaiD3LlMZA2qqVQaq7XcqD3aoDIPcF8SdtSDTuNEzdsvnfhPit1B4BJDea7VhWLirTDgZ0RnGmKnYaqVlQuXrzqyrVqqQYoXTkMrlEbgofXCIoNrtQ+s1Eq6oVU6FZA1ikyrLQskImI8isUKca776CCR45dfkqlzXy6AZnO0AG/n+/yUV4yqKcGsyjpoxpy/wAzhz9Ekn0VhHsLVMRd9kVXAjm5pjTbkI+CDuxJ5LhVqOkcgJ9ZQ2pcVKNOXPLs2ggtdPm4KnRENJdM8/tR5aHZTjDkvKVJDGaWZvaU6oLubKzSfLWY8EOuRRc6K1uGO/FSJA8xrHwQc3epyy0HlmJb6Hl5FWKd0Yh3eb0I1H78ENrRSNNDM6rTrU20apNw1ohjy1v1ikN+64RnaObSPI7Tvh2Gmk4NlpG4LeYOxQHDrjsXZo7Vh1gyXN9gTz5bJss79lZrHAy4ddSWnx8Dv5pskJxV2MmHjZMVm9LtidkatqiZEw9Sqrd1ZD6VZbPqpxCw+sqtauon1lUrVljEN5WQu4eprqsqFaog2FFavUVN7tVPVcqzigY400p/+j3iYsPZOPl5LnsKzY3hpvDhyK6JK0STo+iBcSJCjfUS3wtxE2vTGuqPkrmaorZFUKp1lZquVOo5FAKddqoVG6q/WVOonFNGMWXBbNKyGSVjA+5eA+G6vIAmCY0JgAeZ1PsUOr4FWeZdJnx/JOHDeCdpWrVH7NdkHsCfmB6I/Ww9nJsJU+0dW2sM5hS4bDTqJ9YUF7Zfhny/Tony/tgNkuXdjrMIW0OtNNCmKEbeoKmoVOUT4c/8witeyB336/qhd3QynUIchpxJKD8p7uvhzHom3h8h5bm7vQgCDOjgeYOu+vjyKRP9I5diD5ifmmPhziJzXwQC07xJHqDt5jZLKL5BcXg6FbGDCL0HIIKocQ9urXAEfIj3BRKhU0TI5qClOqtnVlQ7VamuiYtVKio3NfRZdWVK5rIoDK9zWVF9dZr1FUcUj5CiVzpULlsCtSmRmcmoU8+wUFajlKcGUGU26AJWxA98rpIhLhTETSrjXR2i65SuZaCuHWlSHA9DK6hg+NsNMTUYDHN7R81LUXY8Q9UeoHFQDEGHZ7D/AH2fqtu1B2IPk5v6qeRiOqFVqBELezqVZ7NhfG+SHH2Cp3lu+m7K9rmO6OBB12MFMLRA0LcGIPQrzCsuRMPeB2zRb5h99z3fGB8AFio1UcHvyy0aRlIa5zSCYIM5t/IhT2+LNqaCJHKf3KEVR1J2rBWJMIQK5hH8Svc+gygjcnlrHJL94yh9+4aSfED06otWUjKuShVpAoffWwc0zyRalaMP2DIVSuzcKD8WWpSVCXWpQ46fJW8PtKph7GmOR2Pp19ls6n/Sw7aRP5o62t90aFrmkDwzAGPBUlI5oaavI6YG+bal0InfYk/Lp5ovQQPhvS2ZrocxA6BxkD99UcplBEZckxcoKj1MATtqtxYD7zvQKkYSlwKD31lSuayYexpN+7P8RWjn0v6tnsrL40hbFJ9RaEpsdQoHekz0kfJRvwm2P3XN8nH80H8aYUxWzL0pifw9Q5VHjzgqI8PUv64/yj9UPpn6NZxKrdvI3VCosNrHms1E5AwzVWqTuRVIFTUamqAS1ovL0LBWMQ03kbEjyTXwpduLH5iTBESSeWwlKbE6cH4RVrUT2bSe+RoOcN5oMKGnh7Cn3T3NYQA0S5xmBOgEDcnXTwKabPg1jdX1Hu/gpOHxMozw3gX1O2bTAmq85nnq4+P4QNPQnms1XVyTLqTfM1HH2AChK+johBVkhseH7epTqMy5ocD/AEgkB0b5SBy/yQ1+BC1Y9+butDiB/aIiepRXArioKlRrw2IBBaXawYIgjTcIZx297qUN8oCCk9pbZU6RzyhcufUIdOV2h359EVrYHAc6JDhBIjUSTG2gknbqhdrRqU6jc9MlpcGnqJMA/FNl24sbk6J4t1geUM5Fttv2Q7ogKhWfJROu+ULeNVCR0wVA++sxq79yohDGZye+e60E+unzV692jzKFXmmQnk/4ZSjHJLUe1uh+wmpDWsGxaI1H3Rt7fJG7KkXb6AJbwe6kN5FozN1iYPeEnwLT6lNrqwcwQMvw9wrfHipSqRyai7N33QboFUq36q3FWFQr3C9lRSWDns2uK7zULg8zEAcoW1TGjSy9rTBDiBmadBJjUclWtrkB/wAFVxC3zyJ1+BXNqQfERrDXFOOUbZjCzvuedgdhEk/JQWWL9owO2lLNTDxVZrOZvVb4JVcxpA0IMEHZTjOcechVMY6mJeKrOxLxVN1UO+0Mp6jUKJ1q7kWkdZV1qwZnFo5MsysLy4yBkLKwCtmFYJK98gKSlVlplQvELNM90oGNmFd1+hKo02Lm8xVc49YOUD5LhTV2j6GKYZRDp1qGoI/hI/Qo7dyY8OTpt/eijTdUdvy5wP1WcCtabqTaj4e94znMZAnUNjYQEP4pZNE6n06c/guaUuKbig/K0hzRLYcDDhsJE6aeuy55TcGjrhpfZHDyMtPHKRxAuo1M1EvyQCcjQWhoOuoJfmd5ZYTTi9rSq08jwDOm8FcpffuqPe505nmZJk9N/AfJPmEtqXFq3taUv1ALxBeB94HefELWm20O4bdqbF6raNpvgHQHQCI89Oamua2bfpr+q0xHh85iIyAci50rFMFrY3AEIsd10wRcU9UOqsgopdkCShNRxKgysWVX0O0dHiB7GVSxq3jL/F+QH5ozbNyuBPIqDiCmJA9ff/umjwS1FbNbPEMlNj52IkQ0gycus+o9U8YNeZpY0CNxuRlOoOnz3XPMPbLHNO2s+R5+6PcLYz2bgHEgN0PJwg7/AL0KDtZQrp4GPEaUHvNcOhGo9wh5wms77FJ7p5hrv0TFcY27tSGCAWhweGjX9Cq1bF60z2jvcr04fIklwefJqweODLvu/wBCe8JBkaefQqG9wqswS+k9pGhlp1PLXmrz+Krhh0qe4CyPpKe0tbVDYJABBIMnZZ68uWZMWq/dcHbciqt0Mjg8bHR35FPeI8e2T2ObXp96IhzJJ8WualcV7Sradzte3nnBpubO/UGEY6qk6/j8hoGvqFRfWfAKOm4iWncfEclG53gr7YzVtGtrg50vLy8uEmeWQsLIWMWA2QtGjReYVnkgFm7dguwfRe6Le2P/ANrx7vI/NcfaNAu0fRvaH6lbGCJqOI8YqkT8D7JWU0+To2NMmmQuR47Qy1dv2P8AKF1+/Eg9FyriEF1xlaJJcA0c5MAD3hS1lwdnx5VYS4KtKbqzn1Q0tY3Z5GWTzIO+g5dU24ji8vlhGVoBaes+Xsgl7w/TpUKVM5WVO92jwA5xIBeI1HSBqqdg1tOlMz3dAesmYHl81OVpUM0peR7GeLB99pP8P+ahw+2NywVKbhlJO8zIMGR5hKuO3Jc4+CtfRxjBDqlAnfvs8wIe32yn0KeFyWRW9roYK/DcaudPoqf+jACmio+QqVahzTbEFTYsXlvCGYgwvqacgAmG7pTKit8N3cRul2jbhavv6IaDWduo5qhVuNZaPI8/I81evrkVXlw+zs3yHMqnSod7wTKJzTnbOl0P/TZP4W/JQVlO1/dHkPkq1ZyucgPukFv6YO4Bgzr1CM3RQi8/VYxVxdna0hUG7dD+/wB8lphDYoU3eGvqSs4dcAPLHfZeCPXkrFen2NNreQgfNCC8qKriyK6OuYcvkoHOW5ft0VcujSJ6LsU6y+/7FENZWwYVkUyuQQ0WQpOwWjFjGyyNliosjZYJKBt5Lv8A9Er+0sKAP/w9oP5qj3e8H5LgP6L6H+iWy7PC6TudQvef5i0fBoQaseIw4pdZWk9AVznB6me4dcPEtaYE8i4GHeg/xJu4xuctB8dI99EnMw5zKLGnQ1O+DqBLhoD4xC5/kOuDphSiRYjfAVCWkzrz3J0PpGkfqt7q9aynLz3j0ET+v+SXsSrOt3E/aMDXXSVWqdpc1BTY6TlzEnSBEu1iTG2kqcdOUh1NcI0vMSD3Fo6a+vNYwV+Qmqz7VN8jxA0j1GnqvN4bewF8yPj4SPf2VjAraGP00J09oXQltwQ1G+zpFndtq021GfZeA4ddRK3uRohHB9P/AMq0c2Oe3/iJj4hGQM3kPnz9kxVA9lpJk7cv1WmIuDKbj4H46Iq6klbim8juzo0FzvYkfBEWTpCXg7f6H1MeUq9TpajRYsLfLSYP7I94kqywax0hCjnsZaV2tnVf37KphFjUrvyUxLvE6DzTJX+j+4YzMXtnoBp7yqNExZru/fqhN4fzV68cWVDTdGYdOiGXT/kgYDXr4kjcCU03NDtaNN3gCfPL+/ZKeIHR3knXD/shvUD3DQngvJMpHgEVLOBotW2gImEXq0eUIdUzMMASN12TSj5VhgSOdhbBRhy2BXniGzjoqjFZcdCqzETG1ReGyxUWeSxiwvpP6PBGFWn+yHxc4r5sO6+leCtMLtP9gz4iVuykQPxm8vLKY1zOAjzMKhj920tIyOmNuYA2gHf06KbGKxfdsDSAWy6XbaAxt4lLPE+KPALajRH4mHMPYw4ekrk1cyou8JAy6fnY17jI7zSY/CdCR5FEcLvmUbYNpw6tUmYH2RMAF35eMoRhtxmpVWkzs4HnDu4/fn9lFcHwllMAdoG5nwBUbFQAszNIDZME7HnIV9O48AgryuSy+uaoqNgUyNcrehdB15nvHXzVak3ukAQG6eBA0kH8kbvbRop0XsZFQ5AXycozMae+0CXNjNzQyrYik57WvDm6HTaTuBHr7pmmssGq7plvhm8LRctbqRFRo15tIOg8WI7w/ULmOJH3j15gHZKnDN1lvMp0zsI9RDgB/wASfKYWHg/Ehv7gMplx2A9zyGi51jFQup1nHcseT/KUw8SYlnfkae632J5+23ul2+rt+r1spDqjgKbWt1PeMPdA2AbI9UGyU3bNqdBwAzCAANfSY+Sr06nPqUz0WtGHS4avdz37vP8AJK9Olq3zQi7EoP4Bjn1bPUmIAGmpMmAAPEoqz6V3VxlBLXagB4gnLo6OsFJd5UyU85EtY9ryOsTA94Qa/wAVZWdS7Fpa5lSfPtDmf7FWZNGuJ4w43rqjjuYPlsidW409Et34m4P8X5orUqIGZpdGZ82j4pqvMVZQyh0yZIgTtASmwSW+L2j4hdMw/Ll1AOp381XQ/WOuALWxqm6mKg+zz018ZQ48S0fE+hTv3I0aJ8gtmupx9kewXZG1gDOBgrcFRhbArzRTdx0VdqmcdFC1Yxl6ysPWVjFh26+kOG9MOtf9hS/wBfNz919GYVUy2FuOlCl/y2rIrAVb69Da9RxMQ2Pcj9Et9j9be/v5GsidCZmdlFxjiJa8gT3p28P+6VBij2AtacubV0fJRjG5Wx9SVDfb4bZBwDrp9M7S6mCz1yumE+4BgwdTqAOpVw6CK7QXOgRlJJ1ycvBcH7UuMSSuj8JXxaKLZOVzSwiTGjiBp7KnAkZDriVAfV6j2HPLqYZl5BjMomdjofCClN1fOXNILKjILmn2JHVPZrNbRLQwaBsl0wXl0gROwDZ9I5lIuMlz7ntJDe7BDW5S4HrG45+qKp5ZTxrIGxCsaNWlXGzXgu+R9CCU6Y5xM2hbhwMuqaMDdXHTcBK1/Sz0ajTzaY8xqPjChwqjNOm90lwY1rZ5CJ0HLXX2SiKVKiNto+oc1Y6bimNh4u/EVepW8kNAien6LJVzD6MOzHkg3SFqyfiGqGU2Um7NHjudz7lLVk+agHn8lfx+6kmf3H7KG4LrWH8JQgaQcsLVr87HgFrhBBVJ/DtC3JdTbr1JJjylE7N2Ukqlj+JsY3U947N5+fkrWIhEqa3J8yrb3qqzWq8/vVSVCsgMu4e3M+kOtVvzXQ7c8vf1JKRcApTWtx1qT7AlNjLoC7LOeRsj0kH4x6ptOe2aKpWgyxYdpstmsXsi75K+BThTWafajwj81HmUkqOpvp4fLVedQhsCYO35rUBbrEoGMPXgvPXljE9Tcr6Eo1MtnRHSjT/5bV891Nz++S7niWJNpWrC4gAU2D/gCBbTOY8ZPmsNdp+P/ZLtyNR5fmiGMXZqPLup+Co3bdkELN2yO1PfCfOGo7Brp1bVcPQhrvmkCie8PNPHCtUGlVafxsI9Q4fktI0FeDp+IYm2hSq1HjM2BDdy5xPdj0nVJFftO0e6oR3jmAmS0HZp03iNtEVxDEs9JpB6T4EboJSqyeZSxfjQ94o0xCmSzKJLnkNa0akmZhTOs3U+4Z7sNM8oEJg4XsASa7mydW0/AD7Th4k6T0Cr8R08tfNyeAfUaH5D3VHCo2IC7WjrKuPdAWtAiFDc1dFF5GQExSpKE0L51J+ZsTtr05hXsQfJQasU4oznGXmjnbDZnx1HRKtOs6o8l5JJ5lMdvRmyaf4vml3D6cuPn+aa8ArISveGalJxedn/AGR1EDWVUdZO8vNO/wBIFEsZbwdw7bwypHe93U+5QTdBaQb4dohtagXEBrC4uLoaBoY3817Gb0fXXPpuBy5QC0yDDWgifdLlTxK2ovg6JWPFnXbOoHsa4bEA/qpS3wQfg27z0S3m0z6FG3NXp6Ut0UxGqZ8/PfMnqtVvUpwG+In4kfktSFwkzYFeC0C2CBjxXlmVgrGJnJsxjFX1Q3O6YAAHIQISmd0VuakmOaDHRWy5neh9zotb6r3WsH3SZPUnQ+i2FbKDG52/M/voqrwgUS8WyNu4RrDbpwpV4MEBjh/deB/+kJdbOAzGI6yPluiWEtLjUaBq+k8AdSIeP8KMuBIOmMVnjPaUweR0e3o7qFYqHs2l06AEj2MH3+SA4Ph9VrtWODSIPpqD+XqiOMVYoP8AQe7kqGkdDwu+ijTDdsjfkFW4gBqUs3Nhn0Oh/L2S5wpjZfSDebdN+XJHbiuXscwt0cCDB5EQuurQARSugNFTvrg9VXNoaUtJJgkjlodQFUuapXG1TMV7up4oXWqSrFdxKqPRAM9reTYgfhzN+MoHgolx9/zXsPvIa+mdn7eaxhRyvlHox0zj6wNW0o1mahg18GvA19wuaVAutcG4i2rTNvUggg5Z2c07t9EhcYcOOtK5bqWOk0z4dPMbJU+hmhcd5LSSpXMKiI6oipjdwHeRWyk6OBHruPkn801yLB65ZUa4bggrrVOpmAcBoQD7rr+NLDQZezhmJYdUZV7JzTLJaDB1AM5h4az6rNTDABPaN16hw+QK6ri+D1f9JW57Gke2p1abRRuJaS3vgl7x3TlGx0Kr4nwtnB7SyuZBgkUwYEnvBzH9725rj8vQ6jB8s5TUsyNnNd5H9QFr9Vd0+ITndcEszQx1Zg61aFTKD0JaJB9FStOGM/32wDHfzU58s4CZWI4xQsfV3fhWOwd+E+xTXRwpn2hlLG7nM0S46NABMnfpzCJii5oazJvJa2JPiQN0ciUhKFo6fskeenzRilhTomDJ946DoPFH6OH5nfYaCN9NR5jki1thI+8ZStjY6ElvD1Rx2jy+SkvOFajKTqh2aJK6NRtWt2CXOP8AGXUqQpNAiqCCTyAiYCClbNk56UX4YrZbmif7QHuCPzQenqruG1g2qwiYD279MwTsEeTslGxLzDG+fIAeJQdnBLa2ftamWmHa5DJJBkAEiBynf4q/fcQd5ttb6OedXdB95x6wJPos3l6XEW9DlOp2A+895+J6k6KCdHYtH2LuFYAKFwRScXtdIDXav05yNx6JiAMkAAkb67Km+8pWjHBrpe77dR32neAH3Wjk0fEoPh2O9pUOUOBGsifj0Tw15RXtDvSg+MF/G7Z0Zy3bQx05H3+aV7h3JObMRDwWVZhwiWgE+xQS5wZhcGis1znawySRBggh2XXT4jqi9SM3aIT0ZRYrVFVqLoP+rumRP1ok9Mjf+s9FWq/R2z+vd/IP+pJ9sBfpmxBq0yG5vED1V1r5AI8J800H6OG87gx4MH5uVqnwTRYwgVHudBicoAPkBr6lD7oB+ifoHYJiJaQQYIIIPQhdIvbZmJ2RH2arefNrx+R/Ncia11J5a7QgwnDhrHjReHbtOjx1HXzCdrtE16Ea9tKlN7mOzNc0lpkcwqpe4feHqIXW+OLAOpfWKYDxALwObeT/ADC5XXInu7cv0KKlYKMW9xB7zZHVpXUOGb4Pt267S322+BC5OXQdDHly8wilnxA+m3LlG8y0loPjAVNOWx2G7WQTh9+9lKplcWua6m9paS1wIztMEGRo5W7bjy+Z9m6r/wC9ef8AESiGN8N/VwxshweWszhuUGXc/Hzn8hrU4Cfy18nD8wErklyBQb4JbX6WcRZtcvP8TaTvm1X6X0z3wEE0Xj+3RZz/AIYSrc4I1ji01II5aO9NFWFhMBrnOcdmtY4lbcjODR0DBeP6j6WU2lkabd3vpuaZJkmcx7xJJ0GnJETxVaFmV1nbAkZc1IvzxIOji0mfGUp2WCVmUAyoG0Rmzf0z20yZ0HdJzc+i3NgHH/3FAnbRx8vwrbhlXoM3OL2MO7K2NNzt3Ne/Npr97Try5qgLu3Jd3a1MOklzHlzttYDjvA6qH/w/UP2HUn/w1GT7GFi1wOqKrW1ab2tcQCY0g76jTaVlL/pv2LNLELV+UUrq8AB/A52nTusMoTxtQIbTPbVKoJdHaU3MjbaQJn8k9Ydw3TrAEXlO2o65KLHDO1swA7NAzQNTrMrbin6N+3ptbb1e0IOpqVGu9gNAtvsVpUcgtGSth3XHwK6fiH0Qvodm6ge2BYC9r+TjOZoLNY231Qr/AFZXDrhxqU3U6R1zCNDG2vitaFSyYtb+rSrmpSt2ucW5Q7teTo72VxMOjy3UzcSuaVNzPq7yXEudUpw4nXQHKdAOWvioca4KtWuLql4KbjHdhrtgANiOiAOwqi2cl8PVlQD4FDDRbfJF4MNSrnr0qxpie6B3ieWvIT0RR2Otpsy0rd7BG3Zke51k+Oq5+18mC4DxOaPgCsGpB+17Ewg9NMy15Ie7biFpHf7h372imvLxmVtRpGsCdNQekggHTeOZ9EKnfvGz3eWZysf6RqEZSZHlEeoH6pfqSdof/IclTHyyrAsB668hrMHYDWR0U4uCOfxS7h99UFNoIBaBoZJPmtvrBO0j1UHC3Z0x1HtSoPOvSOajOIeKCOe7qonZuqOxGepJdFvF2B/eG4UGHXcKtUc6FCyYa+CAdPXmrxWKOPV/VZ0vhPFQf6F+rXfYnaTuw+BSVxvw0bSvLR/Q1JLfDqw+Snw24MayOh6HkQm64vGX1o6jUg1W7noR9moPPn6rcMXk5Q9nMIlhWGF7CRtMfAGPiqNW3e2oaWUl4MQBJnwC6Dw3gopUAKo77jmIBGkgCPHZUUHJYFTVgD6Qnns4nRrm+5B1Q294heLRkZs7gAXZvDWAAN46rK8lMu/wZ4Sw9j61FrmtcamUnOCWiS4RlBEjSd9fgSfEHH1XtDSptbSpUnFuWlDXOA0PfAloMbNA3Xl5D/Y14F8va5/a5TuCA5xd1BBO5k6ynLCMPtrimXG3aHAtB1kGRqRIkaid+a8vISHWGiZ/BdImab6lI+BDm/yvBS7imNV7KoWB7amk5smQ9B9h0H2Xl5aOeRp4WDSjftqgVa7BVcYaZIbvzGQD4yrOOcNinR7ejVqUx+Aku9nAgry8mIoU2cQ3A2rVf94/9VfbxlePaaZuapbGxdO2vmvLycUo2NqazwC6JO+5+aziWH9lUczNMRrEbidpXl5BlIqys2zHVM3DPBlO4aXPe4axDQPmV5eSyZTaqGM/RtajnVP95v8A0re24Ctg4R2nq4EfJYXktiWH7fgigQNXe6tjgi3HJx/vFYXkVFB+yXsmbwVa/gP8zlKzgm0/qz/M79V5eR2oH2S9nq/BVoAZpSOmZ36pedhFPLkDQGBxIG59+a8vLNUgbm+WZuLACmQ2BpvEwluxt3Uaoe18mYIjcHcHVeXkhVIJcXV30mUqlN7mEktdEQREiUApY9WI1eSesN/ILC8tvklSZaMItc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34822" name="AutoShape 6" descr="data:image/jpeg;base64,/9j/4AAQSkZJRgABAQAAAQABAAD/2wCEAAkGBhQSERUUExQWFBUWGBgXFxgUFxQXFBgYFxcXFBQVGBcXHCYeFxokGRYVHy8gIycpLCwsFR4xNTAqNSYrLCkBCQoKDgwOGg8PGiwkHCQsLCkpLCksLCwpLC0pKSwpLCksLCksKSwpKSwsLCwsLCksKSwsLCwpKSkpLCksLCksLP/AABEIAOUA3AMBIgACEQEDEQH/xAAcAAACAgMBAQAAAAAAAAAAAAAFBgMEAQIHAAj/xABHEAABAwIEAwYCCAIGCAcAAAABAAIRAwQFEiExBkFREyJhcYGRobEHFDJCUsHR8HKSI1NigrLhFRdzk6Kz0vEWJDM0Q2PC/8QAGQEAAwEBAQAAAAAAAAAAAAAAAQIDAAQF/8QAKBEAAgIBBAICAQQDAAAAAAAAAAECESEDEjFBIlEEE3EygZGxFEJh/9oADAMBAAIRAxEAPwDswqqJ9ZULa8zMaeoC8aq5NxWja4qINeojVehl2UgyAF61BLpiP3YQe5YmQGA69NU6jEUrsVGs1UQjIGBWGKJgUwWMSsKnY9VMykZUWZi4KiirPV3DcKfWgiACYkkIvccPUqcOe/uwNOYM6gjf0GyS0h1FsSLppQDEmLqNfD8PfJfVdQ5AmA31Dt0vYlwRTq6Wl5bV3fhdUax3oJMpoyTBKEl0cuqDVOPDbNku4zg1W2rGlXYWPHIwdORBB1CaeGWaBPPgWKyPOF0tk44W3ZK2Ft2TVh5UEVYw27tFZFRUKL1KaqunRJosOqqpXqLD6yrVqqzkYHX70Bu0WvaiD3LlMZA2qqVQaq7XcqD3aoDIPcF8SdtSDTuNEzdsvnfhPit1B4BJDea7VhWLirTDgZ0RnGmKnYaqVlQuXrzqyrVqqQYoXTkMrlEbgofXCIoNrtQ+s1Eq6oVU6FZA1ikyrLQskImI8isUKca776CCR45dfkqlzXy6AZnO0AG/n+/yUV4yqKcGsyjpoxpy/wAzhz9Ekn0VhHsLVMRd9kVXAjm5pjTbkI+CDuxJ5LhVqOkcgJ9ZQ2pcVKNOXPLs2ggtdPm4KnRENJdM8/tR5aHZTjDkvKVJDGaWZvaU6oLubKzSfLWY8EOuRRc6K1uGO/FSJA8xrHwQc3epyy0HlmJb6Hl5FWKd0Yh3eb0I1H78ENrRSNNDM6rTrU20apNw1ohjy1v1ikN+64RnaObSPI7Tvh2Gmk4NlpG4LeYOxQHDrjsXZo7Vh1gyXN9gTz5bJss79lZrHAy4ddSWnx8Dv5pskJxV2MmHjZMVm9LtidkatqiZEw9Sqrd1ZD6VZbPqpxCw+sqtauon1lUrVljEN5WQu4eprqsqFaog2FFavUVN7tVPVcqzigY400p/+j3iYsPZOPl5LnsKzY3hpvDhyK6JK0STo+iBcSJCjfUS3wtxE2vTGuqPkrmaorZFUKp1lZquVOo5FAKddqoVG6q/WVOonFNGMWXBbNKyGSVjA+5eA+G6vIAmCY0JgAeZ1PsUOr4FWeZdJnx/JOHDeCdpWrVH7NdkHsCfmB6I/Ww9nJsJU+0dW2sM5hS4bDTqJ9YUF7Zfhny/Tony/tgNkuXdjrMIW0OtNNCmKEbeoKmoVOUT4c/8witeyB336/qhd3QynUIchpxJKD8p7uvhzHom3h8h5bm7vQgCDOjgeYOu+vjyKRP9I5diD5ifmmPhziJzXwQC07xJHqDt5jZLKL5BcXg6FbGDCL0HIIKocQ9urXAEfIj3BRKhU0TI5qClOqtnVlQ7VamuiYtVKio3NfRZdWVK5rIoDK9zWVF9dZr1FUcUj5CiVzpULlsCtSmRmcmoU8+wUFajlKcGUGU26AJWxA98rpIhLhTETSrjXR2i65SuZaCuHWlSHA9DK6hg+NsNMTUYDHN7R81LUXY8Q9UeoHFQDEGHZ7D/AH2fqtu1B2IPk5v6qeRiOqFVqBELezqVZ7NhfG+SHH2Cp3lu+m7K9rmO6OBB12MFMLRA0LcGIPQrzCsuRMPeB2zRb5h99z3fGB8AFio1UcHvyy0aRlIa5zSCYIM5t/IhT2+LNqaCJHKf3KEVR1J2rBWJMIQK5hH8Svc+gygjcnlrHJL94yh9+4aSfED06otWUjKuShVpAoffWwc0zyRalaMP2DIVSuzcKD8WWpSVCXWpQ46fJW8PtKph7GmOR2Pp19ls6n/Sw7aRP5o62t90aFrmkDwzAGPBUlI5oaavI6YG+bal0InfYk/Lp5ovQQPhvS2ZrocxA6BxkD99UcplBEZckxcoKj1MATtqtxYD7zvQKkYSlwKD31lSuayYexpN+7P8RWjn0v6tnsrL40hbFJ9RaEpsdQoHekz0kfJRvwm2P3XN8nH80H8aYUxWzL0pifw9Q5VHjzgqI8PUv64/yj9UPpn6NZxKrdvI3VCosNrHms1E5AwzVWqTuRVIFTUamqAS1ovL0LBWMQ03kbEjyTXwpduLH5iTBESSeWwlKbE6cH4RVrUT2bSe+RoOcN5oMKGnh7Cn3T3NYQA0S5xmBOgEDcnXTwKabPg1jdX1Hu/gpOHxMozw3gX1O2bTAmq85nnq4+P4QNPQnms1XVyTLqTfM1HH2AChK+johBVkhseH7epTqMy5ocD/AEgkB0b5SBy/yQ1+BC1Y9+butDiB/aIiepRXArioKlRrw2IBBaXawYIgjTcIZx297qUN8oCCk9pbZU6RzyhcufUIdOV2h359EVrYHAc6JDhBIjUSTG2gknbqhdrRqU6jc9MlpcGnqJMA/FNl24sbk6J4t1geUM5Fttv2Q7ogKhWfJROu+ULeNVCR0wVA++sxq79yohDGZye+e60E+unzV692jzKFXmmQnk/4ZSjHJLUe1uh+wmpDWsGxaI1H3Rt7fJG7KkXb6AJbwe6kN5FozN1iYPeEnwLT6lNrqwcwQMvw9wrfHipSqRyai7N33QboFUq36q3FWFQr3C9lRSWDns2uK7zULg8zEAcoW1TGjSy9rTBDiBmadBJjUclWtrkB/wAFVxC3zyJ1+BXNqQfERrDXFOOUbZjCzvuedgdhEk/JQWWL9owO2lLNTDxVZrOZvVb4JVcxpA0IMEHZTjOcechVMY6mJeKrOxLxVN1UO+0Mp6jUKJ1q7kWkdZV1qwZnFo5MsysLy4yBkLKwCtmFYJK98gKSlVlplQvELNM90oGNmFd1+hKo02Lm8xVc49YOUD5LhTV2j6GKYZRDp1qGoI/hI/Qo7dyY8OTpt/eijTdUdvy5wP1WcCtabqTaj4e94znMZAnUNjYQEP4pZNE6n06c/guaUuKbig/K0hzRLYcDDhsJE6aeuy55TcGjrhpfZHDyMtPHKRxAuo1M1EvyQCcjQWhoOuoJfmd5ZYTTi9rSq08jwDOm8FcpffuqPe505nmZJk9N/AfJPmEtqXFq3taUv1ALxBeB94HefELWm20O4bdqbF6raNpvgHQHQCI89Oamua2bfpr+q0xHh85iIyAci50rFMFrY3AEIsd10wRcU9UOqsgopdkCShNRxKgysWVX0O0dHiB7GVSxq3jL/F+QH5ozbNyuBPIqDiCmJA9ff/umjwS1FbNbPEMlNj52IkQ0gycus+o9U8YNeZpY0CNxuRlOoOnz3XPMPbLHNO2s+R5+6PcLYz2bgHEgN0PJwg7/AL0KDtZQrp4GPEaUHvNcOhGo9wh5wms77FJ7p5hrv0TFcY27tSGCAWhweGjX9Cq1bF60z2jvcr04fIklwefJqweODLvu/wBCe8JBkaefQqG9wqswS+k9pGhlp1PLXmrz+Krhh0qe4CyPpKe0tbVDYJABBIMnZZ68uWZMWq/dcHbciqt0Mjg8bHR35FPeI8e2T2ObXp96IhzJJ8WualcV7Sradzte3nnBpubO/UGEY6qk6/j8hoGvqFRfWfAKOm4iWncfEclG53gr7YzVtGtrg50vLy8uEmeWQsLIWMWA2QtGjReYVnkgFm7dguwfRe6Le2P/ANrx7vI/NcfaNAu0fRvaH6lbGCJqOI8YqkT8D7JWU0+To2NMmmQuR47Qy1dv2P8AKF1+/Eg9FyriEF1xlaJJcA0c5MAD3hS1lwdnx5VYS4KtKbqzn1Q0tY3Z5GWTzIO+g5dU24ji8vlhGVoBaes+Xsgl7w/TpUKVM5WVO92jwA5xIBeI1HSBqqdg1tOlMz3dAesmYHl81OVpUM0peR7GeLB99pP8P+ahw+2NywVKbhlJO8zIMGR5hKuO3Jc4+CtfRxjBDqlAnfvs8wIe32yn0KeFyWRW9roYK/DcaudPoqf+jACmio+QqVahzTbEFTYsXlvCGYgwvqacgAmG7pTKit8N3cRul2jbhavv6IaDWduo5qhVuNZaPI8/I81evrkVXlw+zs3yHMqnSod7wTKJzTnbOl0P/TZP4W/JQVlO1/dHkPkq1ZyucgPukFv6YO4Bgzr1CM3RQi8/VYxVxdna0hUG7dD+/wB8lphDYoU3eGvqSs4dcAPLHfZeCPXkrFen2NNreQgfNCC8qKriyK6OuYcvkoHOW5ft0VcujSJ6LsU6y+/7FENZWwYVkUyuQQ0WQpOwWjFjGyyNliosjZYJKBt5Lv8A9Er+0sKAP/w9oP5qj3e8H5LgP6L6H+iWy7PC6TudQvef5i0fBoQaseIw4pdZWk9AVznB6me4dcPEtaYE8i4GHeg/xJu4xuctB8dI99EnMw5zKLGnQ1O+DqBLhoD4xC5/kOuDphSiRYjfAVCWkzrz3J0PpGkfqt7q9aynLz3j0ET+v+SXsSrOt3E/aMDXXSVWqdpc1BTY6TlzEnSBEu1iTG2kqcdOUh1NcI0vMSD3Fo6a+vNYwV+Qmqz7VN8jxA0j1GnqvN4bewF8yPj4SPf2VjAraGP00J09oXQltwQ1G+zpFndtq021GfZeA4ddRK3uRohHB9P/AMq0c2Oe3/iJj4hGQM3kPnz9kxVA9lpJk7cv1WmIuDKbj4H46Iq6klbim8juzo0FzvYkfBEWTpCXg7f6H1MeUq9TpajRYsLfLSYP7I94kqywax0hCjnsZaV2tnVf37KphFjUrvyUxLvE6DzTJX+j+4YzMXtnoBp7yqNExZru/fqhN4fzV68cWVDTdGYdOiGXT/kgYDXr4kjcCU03NDtaNN3gCfPL+/ZKeIHR3knXD/shvUD3DQngvJMpHgEVLOBotW2gImEXq0eUIdUzMMASN12TSj5VhgSOdhbBRhy2BXniGzjoqjFZcdCqzETG1ReGyxUWeSxiwvpP6PBGFWn+yHxc4r5sO6+leCtMLtP9gz4iVuykQPxm8vLKY1zOAjzMKhj920tIyOmNuYA2gHf06KbGKxfdsDSAWy6XbaAxt4lLPE+KPALajRH4mHMPYw4ekrk1cyou8JAy6fnY17jI7zSY/CdCR5FEcLvmUbYNpw6tUmYH2RMAF35eMoRhtxmpVWkzs4HnDu4/fn9lFcHwllMAdoG5nwBUbFQAszNIDZME7HnIV9O48AgryuSy+uaoqNgUyNcrehdB15nvHXzVak3ukAQG6eBA0kH8kbvbRop0XsZFQ5AXycozMae+0CXNjNzQyrYik57WvDm6HTaTuBHr7pmmssGq7plvhm8LRctbqRFRo15tIOg8WI7w/ULmOJH3j15gHZKnDN1lvMp0zsI9RDgB/wASfKYWHg/Ehv7gMplx2A9zyGi51jFQup1nHcseT/KUw8SYlnfkae632J5+23ul2+rt+r1spDqjgKbWt1PeMPdA2AbI9UGyU3bNqdBwAzCAANfSY+Sr06nPqUz0WtGHS4avdz37vP8AJK9Olq3zQi7EoP4Bjn1bPUmIAGmpMmAAPEoqz6V3VxlBLXagB4gnLo6OsFJd5UyU85EtY9ryOsTA94Qa/wAVZWdS7Fpa5lSfPtDmf7FWZNGuJ4w43rqjjuYPlsidW409Et34m4P8X5orUqIGZpdGZ82j4pqvMVZQyh0yZIgTtASmwSW+L2j4hdMw/Ll1AOp381XQ/WOuALWxqm6mKg+zz018ZQ48S0fE+hTv3I0aJ8gtmupx9kewXZG1gDOBgrcFRhbArzRTdx0VdqmcdFC1Yxl6ysPWVjFh26+kOG9MOtf9hS/wBfNz919GYVUy2FuOlCl/y2rIrAVb69Da9RxMQ2Pcj9Et9j9be/v5GsidCZmdlFxjiJa8gT3p28P+6VBij2AtacubV0fJRjG5Wx9SVDfb4bZBwDrp9M7S6mCz1yumE+4BgwdTqAOpVw6CK7QXOgRlJJ1ycvBcH7UuMSSuj8JXxaKLZOVzSwiTGjiBp7KnAkZDriVAfV6j2HPLqYZl5BjMomdjofCClN1fOXNILKjILmn2JHVPZrNbRLQwaBsl0wXl0gROwDZ9I5lIuMlz7ntJDe7BDW5S4HrG45+qKp5ZTxrIGxCsaNWlXGzXgu+R9CCU6Y5xM2hbhwMuqaMDdXHTcBK1/Sz0ajTzaY8xqPjChwqjNOm90lwY1rZ5CJ0HLXX2SiKVKiNto+oc1Y6bimNh4u/EVepW8kNAien6LJVzD6MOzHkg3SFqyfiGqGU2Um7NHjudz7lLVk+agHn8lfx+6kmf3H7KG4LrWH8JQgaQcsLVr87HgFrhBBVJ/DtC3JdTbr1JJjylE7N2Ukqlj+JsY3U947N5+fkrWIhEqa3J8yrb3qqzWq8/vVSVCsgMu4e3M+kOtVvzXQ7c8vf1JKRcApTWtx1qT7AlNjLoC7LOeRsj0kH4x6ptOe2aKpWgyxYdpstmsXsi75K+BThTWafajwj81HmUkqOpvp4fLVedQhsCYO35rUBbrEoGMPXgvPXljE9Tcr6Eo1MtnRHSjT/5bV891Nz++S7niWJNpWrC4gAU2D/gCBbTOY8ZPmsNdp+P/ZLtyNR5fmiGMXZqPLup+Co3bdkELN2yO1PfCfOGo7Brp1bVcPQhrvmkCie8PNPHCtUGlVafxsI9Q4fktI0FeDp+IYm2hSq1HjM2BDdy5xPdj0nVJFftO0e6oR3jmAmS0HZp03iNtEVxDEs9JpB6T4EboJSqyeZSxfjQ94o0xCmSzKJLnkNa0akmZhTOs3U+4Z7sNM8oEJg4XsASa7mydW0/AD7Th4k6T0Cr8R08tfNyeAfUaH5D3VHCo2IC7WjrKuPdAWtAiFDc1dFF5GQExSpKE0L51J+ZsTtr05hXsQfJQasU4oznGXmjnbDZnx1HRKtOs6o8l5JJ5lMdvRmyaf4vml3D6cuPn+aa8ArISveGalJxedn/AGR1EDWVUdZO8vNO/wBIFEsZbwdw7bwypHe93U+5QTdBaQb4dohtagXEBrC4uLoaBoY3817Gb0fXXPpuBy5QC0yDDWgifdLlTxK2ovg6JWPFnXbOoHsa4bEA/qpS3wQfg27z0S3m0z6FG3NXp6Ut0UxGqZ8/PfMnqtVvUpwG+In4kfktSFwkzYFeC0C2CBjxXlmVgrGJnJsxjFX1Q3O6YAAHIQISmd0VuakmOaDHRWy5neh9zotb6r3WsH3SZPUnQ+i2FbKDG52/M/voqrwgUS8WyNu4RrDbpwpV4MEBjh/deB/+kJdbOAzGI6yPluiWEtLjUaBq+k8AdSIeP8KMuBIOmMVnjPaUweR0e3o7qFYqHs2l06AEj2MH3+SA4Ph9VrtWODSIPpqD+XqiOMVYoP8AQe7kqGkdDwu+ijTDdsjfkFW4gBqUs3Nhn0Oh/L2S5wpjZfSDebdN+XJHbiuXscwt0cCDB5EQuurQARSugNFTvrg9VXNoaUtJJgkjlodQFUuapXG1TMV7up4oXWqSrFdxKqPRAM9reTYgfhzN+MoHgolx9/zXsPvIa+mdn7eaxhRyvlHox0zj6wNW0o1mahg18GvA19wuaVAutcG4i2rTNvUggg5Z2c07t9EhcYcOOtK5bqWOk0z4dPMbJU+hmhcd5LSSpXMKiI6oipjdwHeRWyk6OBHruPkn801yLB65ZUa4bggrrVOpmAcBoQD7rr+NLDQZezhmJYdUZV7JzTLJaDB1AM5h4az6rNTDABPaN16hw+QK6ri+D1f9JW57Gke2p1abRRuJaS3vgl7x3TlGx0Kr4nwtnB7SyuZBgkUwYEnvBzH9725rj8vQ6jB8s5TUsyNnNd5H9QFr9Vd0+ITndcEszQx1Zg61aFTKD0JaJB9FStOGM/32wDHfzU58s4CZWI4xQsfV3fhWOwd+E+xTXRwpn2hlLG7nM0S46NABMnfpzCJii5oazJvJa2JPiQN0ciUhKFo6fskeenzRilhTomDJ946DoPFH6OH5nfYaCN9NR5jki1thI+8ZStjY6ElvD1Rx2jy+SkvOFajKTqh2aJK6NRtWt2CXOP8AGXUqQpNAiqCCTyAiYCClbNk56UX4YrZbmif7QHuCPzQenqruG1g2qwiYD279MwTsEeTslGxLzDG+fIAeJQdnBLa2ftamWmHa5DJJBkAEiBynf4q/fcQd5ttb6OedXdB95x6wJPos3l6XEW9DlOp2A+895+J6k6KCdHYtH2LuFYAKFwRScXtdIDXav05yNx6JiAMkAAkb67Km+8pWjHBrpe77dR32neAH3Wjk0fEoPh2O9pUOUOBGsifj0Tw15RXtDvSg+MF/G7Z0Zy3bQx05H3+aV7h3JObMRDwWVZhwiWgE+xQS5wZhcGis1znawySRBggh2XXT4jqi9SM3aIT0ZRYrVFVqLoP+rumRP1ok9Mjf+s9FWq/R2z+vd/IP+pJ9sBfpmxBq0yG5vED1V1r5AI8J800H6OG87gx4MH5uVqnwTRYwgVHudBicoAPkBr6lD7oB+ifoHYJiJaQQYIIIPQhdIvbZmJ2RH2arefNrx+R/Ncia11J5a7QgwnDhrHjReHbtOjx1HXzCdrtE16Ea9tKlN7mOzNc0lpkcwqpe4feHqIXW+OLAOpfWKYDxALwObeT/ADC5XXInu7cv0KKlYKMW9xB7zZHVpXUOGb4Pt267S322+BC5OXQdDHly8wilnxA+m3LlG8y0loPjAVNOWx2G7WQTh9+9lKplcWua6m9paS1wIztMEGRo5W7bjy+Z9m6r/wC9ef8AESiGN8N/VwxshweWszhuUGXc/Hzn8hrU4Cfy18nD8wErklyBQb4JbX6WcRZtcvP8TaTvm1X6X0z3wEE0Xj+3RZz/AIYSrc4I1ji01II5aO9NFWFhMBrnOcdmtY4lbcjODR0DBeP6j6WU2lkabd3vpuaZJkmcx7xJJ0GnJETxVaFmV1nbAkZc1IvzxIOji0mfGUp2WCVmUAyoG0Rmzf0z20yZ0HdJzc+i3NgHH/3FAnbRx8vwrbhlXoM3OL2MO7K2NNzt3Ne/Npr97Try5qgLu3Jd3a1MOklzHlzttYDjvA6qH/w/UP2HUn/w1GT7GFi1wOqKrW1ab2tcQCY0g76jTaVlL/pv2LNLELV+UUrq8AB/A52nTusMoTxtQIbTPbVKoJdHaU3MjbaQJn8k9Ydw3TrAEXlO2o65KLHDO1swA7NAzQNTrMrbin6N+3ptbb1e0IOpqVGu9gNAtvsVpUcgtGSth3XHwK6fiH0Qvodm6ge2BYC9r+TjOZoLNY231Qr/AFZXDrhxqU3U6R1zCNDG2vitaFSyYtb+rSrmpSt2ucW5Q7teTo72VxMOjy3UzcSuaVNzPq7yXEudUpw4nXQHKdAOWvioca4KtWuLql4KbjHdhrtgANiOiAOwqi2cl8PVlQD4FDDRbfJF4MNSrnr0qxpie6B3ieWvIT0RR2Otpsy0rd7BG3Zke51k+Oq5+18mC4DxOaPgCsGpB+17Ewg9NMy15Ie7biFpHf7h372imvLxmVtRpGsCdNQekggHTeOZ9EKnfvGz3eWZysf6RqEZSZHlEeoH6pfqSdof/IclTHyyrAsB668hrMHYDWR0U4uCOfxS7h99UFNoIBaBoZJPmtvrBO0j1UHC3Z0x1HtSoPOvSOajOIeKCOe7qonZuqOxGepJdFvF2B/eG4UGHXcKtUc6FCyYa+CAdPXmrxWKOPV/VZ0vhPFQf6F+rXfYnaTuw+BSVxvw0bSvLR/Q1JLfDqw+Snw24MayOh6HkQm64vGX1o6jUg1W7noR9moPPn6rcMXk5Q9nMIlhWGF7CRtMfAGPiqNW3e2oaWUl4MQBJnwC6Dw3gopUAKo77jmIBGkgCPHZUUHJYFTVgD6Qnns4nRrm+5B1Q294heLRkZs7gAXZvDWAAN46rK8lMu/wZ4Sw9j61FrmtcamUnOCWiS4RlBEjSd9fgSfEHH1XtDSptbSpUnFuWlDXOA0PfAloMbNA3Xl5D/Y14F8va5/a5TuCA5xd1BBO5k6ynLCMPtrimXG3aHAtB1kGRqRIkaid+a8vISHWGiZ/BdImab6lI+BDm/yvBS7imNV7KoWB7amk5smQ9B9h0H2Xl5aOeRp4WDSjftqgVa7BVcYaZIbvzGQD4yrOOcNinR7ejVqUx+Aku9nAgry8mIoU2cQ3A2rVf94/9VfbxlePaaZuapbGxdO2vmvLycUo2NqazwC6JO+5+aziWH9lUczNMRrEbidpXl5BlIqys2zHVM3DPBlO4aXPe4axDQPmV5eSyZTaqGM/RtajnVP95v8A0re24Ctg4R2nq4EfJYXktiWH7fgigQNXe6tjgi3HJx/vFYXkVFB+yXsmbwVa/gP8zlKzgm0/qz/M79V5eR2oH2S9nq/BVoAZpSOmZ36pedhFPLkDQGBxIG59+a8vLNUgbm+WZuLACmQ2BpvEwluxt3Uaoe18mYIjcHcHVeXkhVIJcXV30mUqlN7mEktdEQREiUApY9WI1eSesN/ILC8tvklSZaMItc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4514" name="AutoShape 2" descr="data:image/jpeg;base64,/9j/4AAQSkZJRgABAQAAAQABAAD/2wCEAAkGBhQQEBUQEBQVFRUVFxQQFxUXFBUUFhQQFxUXFhUUFBkXGyYeFxkjGRUUIC8hIycqLCwsFR4xNTAqNSYrLCkBCQoKDgwOGg8PGi0kHyQsLCwsKi0sLC8vLiksLCksLCwpNCwsKTQsLCwsLC0sKSwsLCwsLCwsLCwsLCwsLDQsLP/AABEIAOEA4QMBIgACEQEDEQH/xAAcAAEAAgIDAQAAAAAAAAAAAAAABgcBCAMEBQL/xABUEAABAwIBCAQJBAwMBgMAAAABAAIDBBEFBgcSITFBUWETcYGRFCIyQlJicqHBCCOx0RUXJTNDgpKTorKz0xhTVWNkZXN0lKPS8BYkRIPC4TRU8f/EABsBAAICAwEAAAAAAAAAAAAAAAAFBAcBAwYC/8QANhEAAQMCAwUFBwQCAwAAAAAAAQACAwQRBSExBhJBUXEiYYGh0RNCUpGxwfAUIzPhMkNTkvH/2gAMAwEAAhEDEQA/ALxREQhEREIRERCERYK+dJCF9oo1j2X1LSXa6TTePwcfjOvz3N7SoDi+dyokuKdrYW8T47/f4o7lofURs1Ka0mEVdVmxmXM5BW+54GsmwXkVmWFHDqkqIgRuDg49zblURiGMz1BvNLI/k5xI7BsHcukobq/4Quig2Tv/ACyfIfn0V2z51aFux73ezG742XTdnhpd0cx/FYPpcqeRaTXSdyYt2XoxqXHx/pXCzPFS745h+Kz/AFLuQZ1qF21z2+1G74XVJIgVsnch2y9GdC4eP9LYOjyyo5vIqI78C7RPc6y9hsgIuDccQtZF26DF5oDeGWSP2XEDtGwrc2u+IJdPsp/xSfMenotlEVNYRnbqYrCdrZm8fIf3jUe5T3Ac4VLV2aH9G8+ZJ4pJ4NOx3YpkdRG/QrnavB6ulze245jMKUIvgOX0FvSpZREQhEREIRERCEREQhEREIRERCEWCUJUBy2zltp9KCls+XY5+1sZ4es7lsG/gvD5GsF3KTTUstVJ7OIXP5qpJlFlZBQsvM7xj5LG63u6huHM6lU2UmcWpq7saehiPmMPjEeu7aeoWCjVXVvleZJXF7nay5xuSuFKJqtz8hkFYeG7PwUwD5O07yHRERFDXSZBEX1HEXHRaCSdgAJJ6gFIMPzf1s+tsDmg75CGDuOv3L22NztAo81XBBnI8DqVHUU/pczlQ775NEzqDn/UvQZmW9Kq7ovrctwpJTwSx+P0Df8AZ5H0VYIrPfmW4VXfF9Tl0KrM3UD73NE7rDmfWg0ko4LDdoKB3+zyPoq/RSPEM3tdDcmEvA3xkP8AcNfuUflhLDouBaRuIIPcVpdG5uoTOGrgn/jeD0K+ERF4UnIqUZN5wqmjIaXdLF6DySQPUdtb7xyVs5N5YQVzbxOs8a3RusHt+scwtfly01S6NwfG4tc03DmmxB5FTIatzMjmFzmJYBBVAvj7Lu7Q9QtmQVlV5kTnNExFPWENk2Nk2Nedwd6LvceSsIFNmSNeLtVeVVJLSyezlFj9eiyiItiioiIhCIiIQiIiEIsEoSq7zl5cdCDR07vnHD5x4P3tp80esR3DrWuSQMbvFSqSlkq5RFHqfLvXUzhZxNbqSkdxbJKPexh48T2BVgSiJHLK6V1yrVw/D4qKLcYM+J5oiKYZHZvJK20st44OPnScmA7B6x7LrzHG6Q2C3VdZFSM9pKbD69FGsNwqWpeI4GOe47gNnMnYBzKndHm1hpYjU4rO1jG6y0O0WjkXnW48mi/BWVhOCRUsYjgYGNHDaTxcdpPWqJziZK4viGLeDSN02El0BbdtPHBexcSfJcLjSvdxOy4ITWKja3N2ZXA1+0c85LYey3z/AK8F6tbntoKG8eF0enbV0jvmmnmNRe4deivDk+UZXX8WClA4FspPf0gU6ydzHUFHH0tcfCHgXc6R3Rws6m3Grm4nqC9L7O5PxfNB2HjdYRxOHaQ0j3qYABkFzTnuebuNyoXg/wApF1wKukFt7oXkEfiP2/lBWrktlvSYkzSpJQ4gXdGfFkZ7TDrtzFxzUbrM2uDYpGX07Yh/O0r2t0Tza27OwhVzHmYxGjxKIUktmX021jfF6Ng8rpG38qxto6w6+3bbK8rYiyWXzEwhoDjcgAE2AubazYbF9oQsaK6OJYHDUt0Z4mPHrNFx1HaOxd9FggHVemuLTdpsVWeUGaBpBfRv0Tt6N+tp9l20dt1XGKYPLSv6OdjmO57COLSNRHUtkiF08UweKpjMU7Gvadx3HiDtB5hQ5aNjs25FdJQbRVFOQ2Xtt8/n6rW1FNcss3ElHeaC8kO073xj1reU3mO3ioUlUkbozYrvqStiq2b8RuPMdUVk5vs4hYW0tW67TZscpPkncx54cD3qtkWYpXRuuFrr6CKtiLHjoeS2dDrr6Va5s8uNO1FUO8YC0Tz5wH4M8wNnEe+yQU9jkEjd4KqqykkpJTFJr9RzWURFsUREREIRYusrjkeACTqA1nqQheDltlOKCnLxYyO8SNvF1vKPIbe7iqFnmc9xe8lznEuJO0uJuSV7mWuUhrqp0gPzbfm4x6g87rcdfdwXgJJVTe0dYaBWhgWGikg3nDtuzPd3IiICoi6A6Kw83+bzptGqq2/N7Y4z5/rPHo8Bv6ttsMYAABqA1AclU+SedR0WjFW3ezYJQPGaN2kPOHMa+tWlQV8c7BJE9r2u1gtNx/8AqeUxj3bM8VVmNtrPbl1SMuFtLd35ddpYIWUUpIlr/nPyaxiuxLwYh0kLiXQBl207YhtMl9TXi4uXazfVqICQfJ0l0QJK2FkhGpgY5wvyJc0n8lX+QtN8pMoZqqulqpHu0zI4tIJGg0OOi1h80NFgLcEIU4wvNZi9BiMTKZ2gXG/hUbiYQweV0oI4HyHDXuutjYWENAcbmwBNrXNtZtu17l4Ob3Fn1eF0tRMbyPjGk70nNJYXHmdG/apEhCIiIQiIiEIiIhC+XsuqrzgZu9DSqqRvi+VJEN3F7Bw4juVrL5c261SxtkbYqbRVstHIJIz1HMLWJFPM5ORXgz/CoG/NPPjtH4OQ7x6p9x6woGkcsZjdYq1qGtjrIRIz/wAPJfUUpaQ5pIIIcCNRBGsEdqvXITKoV1OC4/Ox2bIOJ3PHI/TdUQvayQyhNDVMm16B8SQcYzt7RtHUttNN7N2ehS7HMNFZBdo7bcx6LYS6yuKKUOaHNIIIDgRsIOwrlTxVaiIiEIoVnSx/wek6Fhs+clnMR+ee6w7VMyVRecfGPCa+QA+LF8y3rb5Z/Kv3KNVSbkfVOsDo/wBVVtB0bmfDRRZERIla3BEXLNSvYGl7XNDxpNJBAc3i3iFxLJFl5a9rs25ovUwLKSeifpwPtfymHWx/tD47V5aLLXFpuF4mhZM0skFxyKvHJXOFBW2jfaKb0HHU4+od/VtUuWsIKnOSmdCWntHVXlj2B34Rg6/PHXr5pnDWA5P+a4bEtm3MvJS5j4ePgp3lhnJo8KLWVL3GRw0hHG3TfoXtpHWA0XB2nXY22LUuoeHPc4bC4nsJupVnTxEVOK1E7XaTHFmg7WPEEbAAL8CCO9RFMAQdFx7mlps4WKvTIPPTQ0OHU9JM2cyRNLXaMbS25e52ol4vqPBe/wDwhsN9Gp/NM/eKi8FyQ8Ji6Xwyih1luhPUdHJq36OidR3Lv/a7/rLC/wDFn92sryrl/hDYb6NT+aZ+8T+ENhvo1P5pn7xU19rv+ssL/wAWf3awc3n9Y4X/AIs/6EIVzfwhsN9Gp/NM/eL3MlM7NDiU3g8D3tlIJayVmgXgC50CCQSBrte+orVBwsvZyLmczEaRzDYiogseuRoQhbkoiIQiIiELr19GyaN0Ug0mPBa4HeCtfcp8BdRVL4HawPGY70oz5J+B5hbElQfOnk909L4Q0ePB43MxHyx2andhUSqi32XGoXQYDiBpagMcey7I9eBVMoiJIrQ1VyZqMf6alNO8+PBqHOI+T3ax3Kdqg8gMY8Gr4nE2bIehfws/UCep2iVfieUsm/HnwVWY9R/pqs7ujsx9/NERFKSJdDGq8QU8sx2MY5/aBqHetcZJC4lztZJLieJOs+9XVnWrujw9zN8j2R9l9I+5qpNKa513BqsDZSC0L5TxNvki7mEYcaieOBu2R7WdQJ1nsFz2LpqcZo8O6StdKRqiYSPbedEe4OUSFm+8NXQ4lUfp6V8nIZdeCtOsyfhmgFPJG10bQGgEa2gCwLTtBtvCqzKvNjLTXlpryxbdG3zjB1DyhzGvkrmCEJ1JA2QZqsKLE6ijdvRnLiDoVrCQiu/KrN3DWXkZ81Nt0wPFefXbv6xrVR47k5PRP0J2W9Fw1scOLT8NqUzUzo+isTDcagrRu3s7kftzXmIiKMnWq4qmlbI3ReLj6OpRrEsn3R+Mzxm+8KVLkhZc8lJhnfGctEmxHCaesaS8WdzH5moxg+U0dPF0b6GknNy7pJWyl+vd4sgFh1Lvf8cw/wAlYf8AkVH75TbJ7KaOmdoz00M0V98UfSN5tcRr6j7la2CU2HVkfSQQ07hvHQxhzTwcLXBTaKdsmiruuwueiPbHZ4Eaf0tcv+OYf5Kw/wDIqP3yHLmH+SsP/JqP3y2fGS1J/wDWg/Mx/wClcRyYpA+xpaexG+CL/St6WLTl2vWvYyKbfEqMf0mn/atV8Z282VNNQy1VNDHFNAx0142NYJI2i72vDQATogkHbcW3qi8gm3xWiH9Kp/2rUIW4qIEQhEREIRcc8Ie0tIuCC0jiCLELkWChGi1wx/CzS1MsB8x5A5s2tPcQugp9ngw7Qqo5wNUrNE+0w/U4dygK5+dm5IQrgwuo/UUjJDqRn1GSA21jb8VsZk5iXhNLDNvexrj7VrOHfda5q5s0lbp0Jj/ipHN7HWePpKk0LrOLUh2qg3oGyjgbeBU4RETayr1VpnnqPEp4+LpH9wA/8lVisXPO/wCfgbwjee91vgq6SSrN5SrT2eZu0DO+580Vs5mqS1PNL6UgZ2NaD9LyqmV15p47YcDxkkPvt8F7oheRRtp37tHbm4ev2UzCyiJyq1WLLrV+GxzsMczA9p2tcLj/ANHmu0iLLIJBuFUWVeat8V5aK8jNpiPltHqnzhy29ar97C0kEEEaiCLEHgQtnLKM5UZCQVwLiNCXdI0az7Y84e/ml81GHZsXW4btI+K0dTmPi4jrzVDrmlktqGrUubHMNNJUyUsjml8eiTbe1zQ5pF+RC60p19yWFpbcFdxHNFUBr4zcJEy5969Ghr3wPEkLixw3jhwPEcivNjdYrm6RemGy01bA/suFwrYyVzlsktFV2jdsD/MJ5+j9Cnepw3EHWD9S1qkk1WUhyXy+noiGX6SH+LcfJHqHzerYp8dZY7r/AJrk63ZwuaZKb/r6K3co/wD4FWOEFQP8py1ZzeC+LUP95gPdICtkJcpYazDqt0TtfQTksOp7fmnbR8RqWumbVt8Xov7eI9xumIIIuFxz43RuLXixC27CygRZXhEREIRYKyhQhV/nipNKkjk3slA7HNcD7wFUCvHOjFfDJTwdEf8AMaPiqOSatH7ngrJ2XfvUZbycfsUVm5l6jXUx8o3/AKzT8FWSn+Zt9quYcYvoePrWulNpQpmPs3qB/dY+YVvWRZRPVVKqPPM3/mYD/NO/XKr1WXnoh8amfykb72n61WiR1Y/dKtXZ916Bnj9Siu7NS6+Gs5PkH6X/ALVIq48z9Rehez0ZXdxa13xPctlEf3PBQ9qGk0gPJw+6niLAWU4VboiIhCLFllEIWsGfB5ZjkxaSDoQG4/smhSjCMhZKrDYayB4dI5pL4nWBJDnAFh2XsNh71GM/LbY1JzihP6FlOcyuWVOaNtDOQJonO6MEgdJE4l+q5Fy0lwtwt2apImyCzlNo66akfvRHw4FQySmLHFsgLXDUWkWIPMFY0Rz71deO4BR1rDpjRe0antIDx7/GHIqqMoMmZKR2uz2E+K8W1+0PNPu5pZLTGPMZhdzQY2ysO647ruR08F5Wg3mvgsWL/wC7LPvUUgJ+17hqQV9mUjySRqLTY28UixGrcRdcGSWFsp8TpajSDY2Stc+/mjXr6lyhhP8Auy+FsZM+M3Ch1WG09azdeM+Y1C2bhqGvaHNIIIuCCCCOIIX3dUBkzlpPQG0btKPfE7yT7PonqVvZM5ZwVzfm3aMm+J2pw5j0hzCaw1DZMuKr/EcGqKI3Iu3mPvyUiRYBWVJSZERYKEKK5zXfcybrjH+axUWroztVOjh+j6cjG913f+KpdJ64/uDorG2WaRSOPNx+gRT3M63/AJyQ/wA0f12qBKxszEN56h/BjG97ifgtVL/KEwx51qCTw+oVsIsInqqlQLPDSaVJHJ/Fyi/U9pH02VPrYHLfD+noJ4wLnQL2+0zxh9C1+SeubZ4KsbZabepnR/CfIorIzM11pJ4D5zWSj8Ulrv1mqt172Q2K+DV8MhNmk9E72X6vp0T2LRTv3ZAU1xmn9vRyMGtrjwzWwAWVhqyn6qREREIRERCFrJn+H3Ydzhh+hygG4X/3qCsP5QQ+6/8A2Ifpeu78nzDIqirqOnjZLoQtLRIxrw0l4BIDgRewQhVe5x1D4ju1L6Y+3I9fv1LZjOnk7SswiqfHTwNc1gc1zYo2ua4PbrBAuN/eox8n3BoJqGeSaGKR3T6Gk+NryGCNhDRpA2F3HvQsg2zVT0OUNvEk1+tvtz4r3WSh2tpBFtu1WBn+wOnhw6KSGGKN/hLGaTI2MOi6KYlt2gXBLW9y7ua/I+lq8CgMsbdN5mcZGgCTSEz2g6W02DQLHVqUOWlDs25FdHh+OyQWZN2m8+IVa3Re7lnkwcNmZG57XNl0jGdhIba4I4jSGxeElL2OYbOVhUtTFUxh8RuEX3FM5jg5pLXA3BBsQeIIXwi1g2UlzQ4WKsnJTOuW2irtY2CYDWP7QDb1juVn0dYyVgkjc1zXaw5pBBHWtZ16+T+VU9C/Shd4p1ujOtjusbjzGtMYawjJ64/Etm2SXkpsjy4eHL6LYi6wVF8lsvoK4Bl+jm3xuO3mw+cPepMmbXBwuFw00EkDyyQWKrHPPX/eIB68p9zW/S5VipJnBxbwmvlcNbWWhb1M2n8ouUbSOpdvSEq08EpzBRMadSL/ADzRW1mapLU80vpyBo6mt+txVSq+s32H9Dh0LSLFzelPW86X0ELdRNvJfklu1E25SBnxH6ZqR2WFmyJxdVxYLDm3Fuxa65SYV4LVywbmPOj7B1s/RIWxqqzPDgdjHWNG35l/XtYT7x3KHWR7zL8l0mzlX7Gq9mdH5ePBVmgKIkqssi4WwGQ+O+GUcchPjgdG/wDtG6ie0WPavfVI5tMpvBanonm0U1mng2TzHfA9Y4K7GlP6eT2jAeKqbF6E0dS5nunMdP6X0iIt6UoiIhC1q+UMPuu3+7xfrSKv8KxmelcZKaWSFxGiXRvcwlt9hLTrFwO5WJ8olv3VZzpo/wBpKvS+ThSsfPVl7GuIjiAJAJALn6Vr7L2HcEIVbV+WVbURmKerqJGOtdj5nuabG4uCbHWAVwYVlJVUgcKWomhDrFwjkcwOI1AkA6ytlM8NBH9hao9Gy4bG4HRbcO6VguDbUdZ714HyeKKN2Gyucxhcal4JLQToiKKwJO7We8oQqLxfKaqq2htTUTTNadINkkc8B1rXAJ223rkwzK6spo+ip6qeJgJdoMle1oJ2mwNtaun5RdHG2gp3NYwO8I0bhoB0TFISLjdcN7gpLmdoI/sLSno2XcJHE6Lbl3SvFybazqHchC1pxPHqiqcH1M0szmizTJI55aNthc6lIchelrallE0jSeHlrncWML7E89GymXyj6VjKikLGtaTHKCQACQHNte23ae8qMZjh926f2Z/2D14fG14s4KVTVc1K/fidY/mq9LEsKlppDFOwscNx3jiDsI5hdRbG4zgUNXH0c7A4bjsc08WnaCqlyrzaTUl5ILzRbdQ+cYPWA2jmO5KpqRzM25hd7hm0MVRZk3Zd5H0UMREUFdSDdZa6xuNRGsEarHiFNsGzpTxQuimHSnRIjkJs9rrWbpnzgD2qEItjJXM/xKh1dDBVi0rbrLnX1nWTrJ4nisIi8EqWBYWXewTDTU1EUDfwj2tPJvnHsFytjYYg0Bo1AAADgBsVVZoMD0pJKtw1MHRM9s63EdQsO1WynFHHusvzVbbS1XtqkRjRn1Oq+UX0imrmLIvOxzCW1VPJA/Y9pF+B3OHMGxXorBCwRfJe2uLXBw1C1pr6J0Er4ZBZzHFjhzG8cjt7V11amdfJTSHh0Q1tAbKBvZ5r+zYeVuCqtIZ4jG6ytvC69tbAJBroR3orozb5YeFQ9BK756MW17ZIxqDuZGw9h3ql12KCvfBK2aJ2i9h0gfgeI3W5rMExidfgteLYa2uh3feGh/Oa2WBWVHMjsr46+K4s2Vo+cjvsPpN4tKkQKeNcHC4VVSxPheY5BYhZREXpa1rj8owfdSL+7M/aSqtsNrZonaVM+VjiLXic9ri3eLsN7bFZvyjx90oD/Rm/tZV3vk1hvhFXe2l0cVtl9HTdpW328m/YhCq3EMXrJGaNRLUPZceLJJK5ulu1ONrrjwzEqmIOFNJOwGxcInyNBO7S0D17Vs5nlDfsJVaVvJjtf0ulZa196j/ycwPsZNa2l4S+9ttuii0b+/3oQqCxTEamXR8Kkmfa+j0r5HW46OmdW7YuXDsXrI2aNPNUMZcm0ckrW6R26mm11ePyjwPAKfZpeEauOj0T7232vo+5SbM0G/YSl0bbJL29LpX3vbehC1fxKtmldpVL5HuAteVznO0dwu83ttU0zFNvjcPJk5/ynD4qT/KUA8IpLW0ujlvxtpttfl5XvUdzCtvjMfKKY/oW+KELZ2yWWUQhQrKzNrDVXkhtDKddwPEefXbx5j3qpcZwGajk6Odhadx2tcOLTsK2NKi+X2L00FMW1LWyl4IZEdrnelfa0DiFCqKdjgXaLpcIxmphe2G2+Dlbj4KikWXLCTKyxmEXLSUrpXtjjF3PcGNHFxNguJWdmnyV1+HSji2EHudJ9IHat0MRkdZLcTrm0UBkOvAd6nuTuDNo6aOnb5o1n0nnW53abr1Fiyyn4FhYKo3vL3FztTmiIiyvKIiIQuOaIOBa4XBBBB2EEawVReXWSBoZ7sB6GQksO3RO0xnmN3EdRV7kLo4xhEdVC6GZt2uHaDucDuIWieESttxTXCsSfQTb4/xOo/OIWt6L2sqcl5KCbo362G5ZJbU9vwcN4XipE5pabFWrBOyeMSRm4K7WG4lJTytlhcWvbsI94I3g8Fc2R2X8VaBG+0c+9l9T+cZO3q29e1UesteQQQSCNYI1EHiFvhqHRHuSzE8Iirm3OThofVbO6SyqfyXzqyQ2jqwZWDUJB98aPWHn/T1q0MJx6CqZpwSNeN4B1j2mnWO1N4pmSDIqua3DaijdaRuXMaKjvlI0LxV00+iejMJiDt3SNkc4t67PB7+CqGGocw3Y4tOy4JBt2LdHF8HhrIjBUxtljdta4XF9xG8EcRrUIdmGwsm/RyjkJn2HetyXLWmWvkeNF73uG2znOIv1Er5hrHs8h7m326Li2/XZbL/aEwv0Jfzzk+0JhfoS/nnIQtaJ6t77abnOts0nF1uq6zDXSMFmPe0bbBzgL9QK2W+0JhfoS/nnJ9oTC/Ql/POQhazTVDnm73Fx2XJJNu1WX8nuic/FTIAS2OGTSduBcWtaOs6+4qzvtC4X/Fy/nnKYZO5M02HxdDSRNjbe5tcuc70nuOtx6yhC9ZYJXSxTHIaZmnPI1g5nWeTRtJ6lWOVGdd8l46IGNuwyu8sj1Rsb17epaZJmRjtFMKPDaisdaJuXPgpjlhl5FQtLG2knI1Rg6m8DIdw5bSqWxXFZKmV00zi57u4DcGjcBwXWfIXEucSSdZJNyTxJO1fKUTVDpeisXC8HioRfVx1PoiIvXyayalrphFGLAWL3keKxvE8TwG/vWhrS42CbTTMgYXvNgF3MicknV89jcQssZHctzAeJ9w18Fe9PTtY1rGABrQGgDUABqAC6WB4LHSQthhFmt373O3ucd5K9JPIIRE23FVViuJOr5t73RoPv1RERSEpRERCEREQhFghZRCF5+M4LFVxGGZuk097Tuc07iqSytyLloH67viJ8WQDVya/0Xe47lfhXDUUjZGlkjQ5rhYtIuCFHmgbKO9NsMxWWgf2c2nUenetZ0Vj5WZqnMJlobubtMJPjD2Cdo5HX1qu5Yixxa4FpGogggg8CDsSeSF0Zs5WVRYlBWN3oj1HEL4XLTVb4nB8bnMcNjmktPeFxItQJGinOY14s4ZKbYRnYqobCYNnb63iv/KGo9yluH53KV9ulbJEd926be9uv3KnEUllXI3jdI6nZ+imzDd093potg6XLaik8mpi/GcGfrWXoMxmA7Joj1SN+ta2LFlIFeeISl2ybPdkPiFso7GIBtmjH/cb9a8+ry1oo/KqYvxXB/wCrda92WUGvPALDdk2e9IfkrlxHO3SM+9CSU8m6A732PuUSxfO1VS3bC1sI4jx3951DuUHRR31cju5NqbZ6ihzLd49/5Zc1XWvlcXyvc9x85xJPvXCiKMSTqnrGNYLNFgiL6jjLiGtBJJsABck8ABtVg5J5q3yWlrbsZtEQ8t3tnzRy29S2RwukNmqFW4hDRt3pT0HEqNZK5HTV77MGjGDZ8pGocm+k7l3q7sCwGKjiEMLbAayd7nb3OO8rt0lEyJgjjaGtaLBoFgAudOYIGxDvVbYni0te/PJo0Hr3rAC+kRSEnRERCEREQhEREIRERCEREQhYK8PKDJCnrR88zxtgkb4rx27xyK91FhzQ4WK2RyvidvMNjzCpjHs1NRDd1OROzgPFkA9k6ndncoXUUzo3FkjXNcNrXAtI7Ctm10sQwiKobozxskHrNBt1cFBkomnNpsuopNp54+zMN4c9CtbUVzYjmkpJNcRkiPBrtJvc6/uKjdZmcnb96mjfycHMPuuFDdRyDvXRwbR0UmpLeo9FXqKV1GbGvZ+Ca72ZGn6SF03ZBVw/6aT9E/Q5ajBIPdKYtxSjdpK35heAi95uQdcf+mk/RHxXcgzY17vwTW+1IwfQSsCCQ8Ch2J0jdZW/MKKorBo8zk7vvs0bOTQ55+AUjw7NHSx65XSSngToN7m6/etzaOQ8LJfNtHRR6OLug9bKn4IHPcGsaXOOxrQXE9g1qY4FmsqZ7OntAznreRyaNnarcw3BoacaMETIx6rQCes7Su8FMjomj/LNc3V7TzSdmBu6OepXgZPZGU1ELxMu/fI7W89R3DkF7zVlFNa0NFguXklfK7eebnvRERelrRERCEREQhEREIRERCEREQhEREIRERCEXyiIQgWURYQsLBRFhCLKIsoQLKIjgsrAX0iIGiwiIiyhEREIRERCEREQhEREI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the # of probe packets required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828800" y="2362200"/>
          <a:ext cx="5105400" cy="283513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54977"/>
                <a:gridCol w="1750423"/>
              </a:tblGrid>
              <a:tr h="39669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# </a:t>
                      </a:r>
                      <a:r>
                        <a:rPr lang="en-US" baseline="0" dirty="0" smtClean="0"/>
                        <a:t>of probe packet per probe train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Error (%)</a:t>
                      </a:r>
                      <a:endParaRPr lang="en-US" dirty="0"/>
                    </a:p>
                  </a:txBody>
                  <a:tcPr/>
                </a:tc>
              </a:tr>
              <a:tr h="40640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+15%</a:t>
                      </a:r>
                      <a:endParaRPr lang="en-US" dirty="0"/>
                    </a:p>
                  </a:txBody>
                  <a:tcPr/>
                </a:tc>
              </a:tr>
              <a:tr h="40640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-1%</a:t>
                      </a:r>
                      <a:endParaRPr lang="en-US" dirty="0"/>
                    </a:p>
                  </a:txBody>
                  <a:tcPr/>
                </a:tc>
              </a:tr>
              <a:tr h="40640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-2%</a:t>
                      </a:r>
                      <a:endParaRPr lang="en-US" dirty="0"/>
                    </a:p>
                  </a:txBody>
                  <a:tcPr/>
                </a:tc>
              </a:tr>
              <a:tr h="40640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-3%</a:t>
                      </a:r>
                      <a:endParaRPr lang="en-US" dirty="0"/>
                    </a:p>
                  </a:txBody>
                  <a:tcPr/>
                </a:tc>
              </a:tr>
              <a:tr h="40640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-3%</a:t>
                      </a:r>
                      <a:endParaRPr lang="en-US" dirty="0"/>
                    </a:p>
                  </a:txBody>
                  <a:tcPr/>
                </a:tc>
              </a:tr>
              <a:tr h="40640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100 (</a:t>
                      </a:r>
                      <a:r>
                        <a:rPr lang="en-US" dirty="0" err="1" smtClean="0"/>
                        <a:t>Pathload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312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3600" y="1905000"/>
            <a:ext cx="4601539" cy="3798568"/>
            <a:chOff x="2104061" y="1905000"/>
            <a:chExt cx="4601539" cy="3798568"/>
          </a:xfrm>
        </p:grpSpPr>
        <p:sp>
          <p:nvSpPr>
            <p:cNvPr id="14" name="Rectangle 13"/>
            <p:cNvSpPr/>
            <p:nvPr/>
          </p:nvSpPr>
          <p:spPr>
            <a:xfrm>
              <a:off x="2104061" y="1905000"/>
              <a:ext cx="4601539" cy="379856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3608888" y="4126233"/>
              <a:ext cx="1662806" cy="863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" descr="http://i.dell.com/images/global/configurator/chassis/server-poweredge-t710-120x10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3347688" y="2362200"/>
              <a:ext cx="2012503" cy="1682329"/>
            </a:xfrm>
            <a:prstGeom prst="rect">
              <a:avLst/>
            </a:prstGeom>
            <a:noFill/>
          </p:spPr>
        </p:pic>
        <p:sp>
          <p:nvSpPr>
            <p:cNvPr id="37" name="TextBox 36"/>
            <p:cNvSpPr txBox="1"/>
            <p:nvPr/>
          </p:nvSpPr>
          <p:spPr>
            <a:xfrm>
              <a:off x="3538778" y="4989330"/>
              <a:ext cx="1910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err="1" smtClean="0">
                  <a:solidFill>
                    <a:prstClr val="black"/>
                  </a:solidFill>
                </a:rPr>
                <a:t>SoNIC</a:t>
              </a:r>
              <a:r>
                <a:rPr lang="en-US" dirty="0" smtClean="0">
                  <a:solidFill>
                    <a:prstClr val="black"/>
                  </a:solidFill>
                </a:rPr>
                <a:t> (NSDI 2013)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MinProbe</a:t>
            </a:r>
            <a:r>
              <a:rPr lang="en-US" dirty="0" smtClean="0"/>
              <a:t>: Very Low Overhead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20" name="AutoShape 4" descr="data:image/jpeg;base64,/9j/4AAQSkZJRgABAQAAAQABAAD/2wCEAAkGBhQSERUUExQWFBUWGBgXFxgUFxQXFBgYFxcXFBQVGBcXHCYeFxokGRYVHy8gIycpLCwsFR4xNTAqNSYrLCkBCQoKDgwOGg8PGiwkHCQsLCkpLCksLCwpLC0pKSwpLCksLCksKSwpKSwsLCwsLCksKSwsLCwpKSkpLCksLCksLP/AABEIAOUA3AMBIgACEQEDEQH/xAAcAAACAgMBAQAAAAAAAAAAAAAFBgMEAQIHAAj/xABHEAABAwIEAwYCCAIGCAcAAAABAAIRAwQFEiExBkFREyJhcYGRobEHFDJCUsHR8HKSI1NigrLhFRdzk6Kz0vEWJDM0Q2PC/8QAGQEAAwEBAQAAAAAAAAAAAAAAAQIDAAQF/8QAKBEAAgIBBAICAQQDAAAAAAAAAAECESEDEjFBIlEEE3EygZGxFEJh/9oADAMBAAIRAxEAPwDswqqJ9ZULa8zMaeoC8aq5NxWja4qINeojVehl2UgyAF61BLpiP3YQe5YmQGA69NU6jEUrsVGs1UQjIGBWGKJgUwWMSsKnY9VMykZUWZi4KiirPV3DcKfWgiACYkkIvccPUqcOe/uwNOYM6gjf0GyS0h1FsSLppQDEmLqNfD8PfJfVdQ5AmA31Dt0vYlwRTq6Wl5bV3fhdUax3oJMpoyTBKEl0cuqDVOPDbNku4zg1W2rGlXYWPHIwdORBB1CaeGWaBPPgWKyPOF0tk44W3ZK2Ft2TVh5UEVYw27tFZFRUKL1KaqunRJosOqqpXqLD6yrVqqzkYHX70Bu0WvaiD3LlMZA2qqVQaq7XcqD3aoDIPcF8SdtSDTuNEzdsvnfhPit1B4BJDea7VhWLirTDgZ0RnGmKnYaqVlQuXrzqyrVqqQYoXTkMrlEbgofXCIoNrtQ+s1Eq6oVU6FZA1ikyrLQskImI8isUKca776CCR45dfkqlzXy6AZnO0AG/n+/yUV4yqKcGsyjpoxpy/wAzhz9Ekn0VhHsLVMRd9kVXAjm5pjTbkI+CDuxJ5LhVqOkcgJ9ZQ2pcVKNOXPLs2ggtdPm4KnRENJdM8/tR5aHZTjDkvKVJDGaWZvaU6oLubKzSfLWY8EOuRRc6K1uGO/FSJA8xrHwQc3epyy0HlmJb6Hl5FWKd0Yh3eb0I1H78ENrRSNNDM6rTrU20apNw1ohjy1v1ikN+64RnaObSPI7Tvh2Gmk4NlpG4LeYOxQHDrjsXZo7Vh1gyXN9gTz5bJss79lZrHAy4ddSWnx8Dv5pskJxV2MmHjZMVm9LtidkatqiZEw9Sqrd1ZD6VZbPqpxCw+sqtauon1lUrVljEN5WQu4eprqsqFaog2FFavUVN7tVPVcqzigY400p/+j3iYsPZOPl5LnsKzY3hpvDhyK6JK0STo+iBcSJCjfUS3wtxE2vTGuqPkrmaorZFUKp1lZquVOo5FAKddqoVG6q/WVOonFNGMWXBbNKyGSVjA+5eA+G6vIAmCY0JgAeZ1PsUOr4FWeZdJnx/JOHDeCdpWrVH7NdkHsCfmB6I/Ww9nJsJU+0dW2sM5hS4bDTqJ9YUF7Zfhny/Tony/tgNkuXdjrMIW0OtNNCmKEbeoKmoVOUT4c/8witeyB336/qhd3QynUIchpxJKD8p7uvhzHom3h8h5bm7vQgCDOjgeYOu+vjyKRP9I5diD5ifmmPhziJzXwQC07xJHqDt5jZLKL5BcXg6FbGDCL0HIIKocQ9urXAEfIj3BRKhU0TI5qClOqtnVlQ7VamuiYtVKio3NfRZdWVK5rIoDK9zWVF9dZr1FUcUj5CiVzpULlsCtSmRmcmoU8+wUFajlKcGUGU26AJWxA98rpIhLhTETSrjXR2i65SuZaCuHWlSHA9DK6hg+NsNMTUYDHN7R81LUXY8Q9UeoHFQDEGHZ7D/AH2fqtu1B2IPk5v6qeRiOqFVqBELezqVZ7NhfG+SHH2Cp3lu+m7K9rmO6OBB12MFMLRA0LcGIPQrzCsuRMPeB2zRb5h99z3fGB8AFio1UcHvyy0aRlIa5zSCYIM5t/IhT2+LNqaCJHKf3KEVR1J2rBWJMIQK5hH8Svc+gygjcnlrHJL94yh9+4aSfED06otWUjKuShVpAoffWwc0zyRalaMP2DIVSuzcKD8WWpSVCXWpQ46fJW8PtKph7GmOR2Pp19ls6n/Sw7aRP5o62t90aFrmkDwzAGPBUlI5oaavI6YG+bal0InfYk/Lp5ovQQPhvS2ZrocxA6BxkD99UcplBEZckxcoKj1MATtqtxYD7zvQKkYSlwKD31lSuayYexpN+7P8RWjn0v6tnsrL40hbFJ9RaEpsdQoHekz0kfJRvwm2P3XN8nH80H8aYUxWzL0pifw9Q5VHjzgqI8PUv64/yj9UPpn6NZxKrdvI3VCosNrHms1E5AwzVWqTuRVIFTUamqAS1ovL0LBWMQ03kbEjyTXwpduLH5iTBESSeWwlKbE6cH4RVrUT2bSe+RoOcN5oMKGnh7Cn3T3NYQA0S5xmBOgEDcnXTwKabPg1jdX1Hu/gpOHxMozw3gX1O2bTAmq85nnq4+P4QNPQnms1XVyTLqTfM1HH2AChK+johBVkhseH7epTqMy5ocD/AEgkB0b5SBy/yQ1+BC1Y9+butDiB/aIiepRXArioKlRrw2IBBaXawYIgjTcIZx297qUN8oCCk9pbZU6RzyhcufUIdOV2h359EVrYHAc6JDhBIjUSTG2gknbqhdrRqU6jc9MlpcGnqJMA/FNl24sbk6J4t1geUM5Fttv2Q7ogKhWfJROu+ULeNVCR0wVA++sxq79yohDGZye+e60E+unzV692jzKFXmmQnk/4ZSjHJLUe1uh+wmpDWsGxaI1H3Rt7fJG7KkXb6AJbwe6kN5FozN1iYPeEnwLT6lNrqwcwQMvw9wrfHipSqRyai7N33QboFUq36q3FWFQr3C9lRSWDns2uK7zULg8zEAcoW1TGjSy9rTBDiBmadBJjUclWtrkB/wAFVxC3zyJ1+BXNqQfERrDXFOOUbZjCzvuedgdhEk/JQWWL9owO2lLNTDxVZrOZvVb4JVcxpA0IMEHZTjOcechVMY6mJeKrOxLxVN1UO+0Mp6jUKJ1q7kWkdZV1qwZnFo5MsysLy4yBkLKwCtmFYJK98gKSlVlplQvELNM90oGNmFd1+hKo02Lm8xVc49YOUD5LhTV2j6GKYZRDp1qGoI/hI/Qo7dyY8OTpt/eijTdUdvy5wP1WcCtabqTaj4e94znMZAnUNjYQEP4pZNE6n06c/guaUuKbig/K0hzRLYcDDhsJE6aeuy55TcGjrhpfZHDyMtPHKRxAuo1M1EvyQCcjQWhoOuoJfmd5ZYTTi9rSq08jwDOm8FcpffuqPe505nmZJk9N/AfJPmEtqXFq3taUv1ALxBeB94HefELWm20O4bdqbF6raNpvgHQHQCI89Oamua2bfpr+q0xHh85iIyAci50rFMFrY3AEIsd10wRcU9UOqsgopdkCShNRxKgysWVX0O0dHiB7GVSxq3jL/F+QH5ozbNyuBPIqDiCmJA9ff/umjwS1FbNbPEMlNj52IkQ0gycus+o9U8YNeZpY0CNxuRlOoOnz3XPMPbLHNO2s+R5+6PcLYz2bgHEgN0PJwg7/AL0KDtZQrp4GPEaUHvNcOhGo9wh5wms77FJ7p5hrv0TFcY27tSGCAWhweGjX9Cq1bF60z2jvcr04fIklwefJqweODLvu/wBCe8JBkaefQqG9wqswS+k9pGhlp1PLXmrz+Krhh0qe4CyPpKe0tbVDYJABBIMnZZ68uWZMWq/dcHbciqt0Mjg8bHR35FPeI8e2T2ObXp96IhzJJ8WualcV7Sradzte3nnBpubO/UGEY6qk6/j8hoGvqFRfWfAKOm4iWncfEclG53gr7YzVtGtrg50vLy8uEmeWQsLIWMWA2QtGjReYVnkgFm7dguwfRe6Le2P/ANrx7vI/NcfaNAu0fRvaH6lbGCJqOI8YqkT8D7JWU0+To2NMmmQuR47Qy1dv2P8AKF1+/Eg9FyriEF1xlaJJcA0c5MAD3hS1lwdnx5VYS4KtKbqzn1Q0tY3Z5GWTzIO+g5dU24ji8vlhGVoBaes+Xsgl7w/TpUKVM5WVO92jwA5xIBeI1HSBqqdg1tOlMz3dAesmYHl81OVpUM0peR7GeLB99pP8P+ahw+2NywVKbhlJO8zIMGR5hKuO3Jc4+CtfRxjBDqlAnfvs8wIe32yn0KeFyWRW9roYK/DcaudPoqf+jACmio+QqVahzTbEFTYsXlvCGYgwvqacgAmG7pTKit8N3cRul2jbhavv6IaDWduo5qhVuNZaPI8/I81evrkVXlw+zs3yHMqnSod7wTKJzTnbOl0P/TZP4W/JQVlO1/dHkPkq1ZyucgPukFv6YO4Bgzr1CM3RQi8/VYxVxdna0hUG7dD+/wB8lphDYoU3eGvqSs4dcAPLHfZeCPXkrFen2NNreQgfNCC8qKriyK6OuYcvkoHOW5ft0VcujSJ6LsU6y+/7FENZWwYVkUyuQQ0WQpOwWjFjGyyNliosjZYJKBt5Lv8A9Er+0sKAP/w9oP5qj3e8H5LgP6L6H+iWy7PC6TudQvef5i0fBoQaseIw4pdZWk9AVznB6me4dcPEtaYE8i4GHeg/xJu4xuctB8dI99EnMw5zKLGnQ1O+DqBLhoD4xC5/kOuDphSiRYjfAVCWkzrz3J0PpGkfqt7q9aynLz3j0ET+v+SXsSrOt3E/aMDXXSVWqdpc1BTY6TlzEnSBEu1iTG2kqcdOUh1NcI0vMSD3Fo6a+vNYwV+Qmqz7VN8jxA0j1GnqvN4bewF8yPj4SPf2VjAraGP00J09oXQltwQ1G+zpFndtq021GfZeA4ddRK3uRohHB9P/AMq0c2Oe3/iJj4hGQM3kPnz9kxVA9lpJk7cv1WmIuDKbj4H46Iq6klbim8juzo0FzvYkfBEWTpCXg7f6H1MeUq9TpajRYsLfLSYP7I94kqywax0hCjnsZaV2tnVf37KphFjUrvyUxLvE6DzTJX+j+4YzMXtnoBp7yqNExZru/fqhN4fzV68cWVDTdGYdOiGXT/kgYDXr4kjcCU03NDtaNN3gCfPL+/ZKeIHR3knXD/shvUD3DQngvJMpHgEVLOBotW2gImEXq0eUIdUzMMASN12TSj5VhgSOdhbBRhy2BXniGzjoqjFZcdCqzETG1ReGyxUWeSxiwvpP6PBGFWn+yHxc4r5sO6+leCtMLtP9gz4iVuykQPxm8vLKY1zOAjzMKhj920tIyOmNuYA2gHf06KbGKxfdsDSAWy6XbaAxt4lLPE+KPALajRH4mHMPYw4ekrk1cyou8JAy6fnY17jI7zSY/CdCR5FEcLvmUbYNpw6tUmYH2RMAF35eMoRhtxmpVWkzs4HnDu4/fn9lFcHwllMAdoG5nwBUbFQAszNIDZME7HnIV9O48AgryuSy+uaoqNgUyNcrehdB15nvHXzVak3ukAQG6eBA0kH8kbvbRop0XsZFQ5AXycozMae+0CXNjNzQyrYik57WvDm6HTaTuBHr7pmmssGq7plvhm8LRctbqRFRo15tIOg8WI7w/ULmOJH3j15gHZKnDN1lvMp0zsI9RDgB/wASfKYWHg/Ehv7gMplx2A9zyGi51jFQup1nHcseT/KUw8SYlnfkae632J5+23ul2+rt+r1spDqjgKbWt1PeMPdA2AbI9UGyU3bNqdBwAzCAANfSY+Sr06nPqUz0WtGHS4avdz37vP8AJK9Olq3zQi7EoP4Bjn1bPUmIAGmpMmAAPEoqz6V3VxlBLXagB4gnLo6OsFJd5UyU85EtY9ryOsTA94Qa/wAVZWdS7Fpa5lSfPtDmf7FWZNGuJ4w43rqjjuYPlsidW409Et34m4P8X5orUqIGZpdGZ82j4pqvMVZQyh0yZIgTtASmwSW+L2j4hdMw/Ll1AOp381XQ/WOuALWxqm6mKg+zz018ZQ48S0fE+hTv3I0aJ8gtmupx9kewXZG1gDOBgrcFRhbArzRTdx0VdqmcdFC1Yxl6ysPWVjFh26+kOG9MOtf9hS/wBfNz919GYVUy2FuOlCl/y2rIrAVb69Da9RxMQ2Pcj9Et9j9be/v5GsidCZmdlFxjiJa8gT3p28P+6VBij2AtacubV0fJRjG5Wx9SVDfb4bZBwDrp9M7S6mCz1yumE+4BgwdTqAOpVw6CK7QXOgRlJJ1ycvBcH7UuMSSuj8JXxaKLZOVzSwiTGjiBp7KnAkZDriVAfV6j2HPLqYZl5BjMomdjofCClN1fOXNILKjILmn2JHVPZrNbRLQwaBsl0wXl0gROwDZ9I5lIuMlz7ntJDe7BDW5S4HrG45+qKp5ZTxrIGxCsaNWlXGzXgu+R9CCU6Y5xM2hbhwMuqaMDdXHTcBK1/Sz0ajTzaY8xqPjChwqjNOm90lwY1rZ5CJ0HLXX2SiKVKiNto+oc1Y6bimNh4u/EVepW8kNAien6LJVzD6MOzHkg3SFqyfiGqGU2Um7NHjudz7lLVk+agHn8lfx+6kmf3H7KG4LrWH8JQgaQcsLVr87HgFrhBBVJ/DtC3JdTbr1JJjylE7N2Ukqlj+JsY3U947N5+fkrWIhEqa3J8yrb3qqzWq8/vVSVCsgMu4e3M+kOtVvzXQ7c8vf1JKRcApTWtx1qT7AlNjLoC7LOeRsj0kH4x6ptOe2aKpWgyxYdpstmsXsi75K+BThTWafajwj81HmUkqOpvp4fLVedQhsCYO35rUBbrEoGMPXgvPXljE9Tcr6Eo1MtnRHSjT/5bV891Nz++S7niWJNpWrC4gAU2D/gCBbTOY8ZPmsNdp+P/ZLtyNR5fmiGMXZqPLup+Co3bdkELN2yO1PfCfOGo7Brp1bVcPQhrvmkCie8PNPHCtUGlVafxsI9Q4fktI0FeDp+IYm2hSq1HjM2BDdy5xPdj0nVJFftO0e6oR3jmAmS0HZp03iNtEVxDEs9JpB6T4EboJSqyeZSxfjQ94o0xCmSzKJLnkNa0akmZhTOs3U+4Z7sNM8oEJg4XsASa7mydW0/AD7Th4k6T0Cr8R08tfNyeAfUaH5D3VHCo2IC7WjrKuPdAWtAiFDc1dFF5GQExSpKE0L51J+ZsTtr05hXsQfJQasU4oznGXmjnbDZnx1HRKtOs6o8l5JJ5lMdvRmyaf4vml3D6cuPn+aa8ArISveGalJxedn/AGR1EDWVUdZO8vNO/wBIFEsZbwdw7bwypHe93U+5QTdBaQb4dohtagXEBrC4uLoaBoY3817Gb0fXXPpuBy5QC0yDDWgifdLlTxK2ovg6JWPFnXbOoHsa4bEA/qpS3wQfg27z0S3m0z6FG3NXp6Ut0UxGqZ8/PfMnqtVvUpwG+In4kfktSFwkzYFeC0C2CBjxXlmVgrGJnJsxjFX1Q3O6YAAHIQISmd0VuakmOaDHRWy5neh9zotb6r3WsH3SZPUnQ+i2FbKDG52/M/voqrwgUS8WyNu4RrDbpwpV4MEBjh/deB/+kJdbOAzGI6yPluiWEtLjUaBq+k8AdSIeP8KMuBIOmMVnjPaUweR0e3o7qFYqHs2l06AEj2MH3+SA4Ph9VrtWODSIPpqD+XqiOMVYoP8AQe7kqGkdDwu+ijTDdsjfkFW4gBqUs3Nhn0Oh/L2S5wpjZfSDebdN+XJHbiuXscwt0cCDB5EQuurQARSugNFTvrg9VXNoaUtJJgkjlodQFUuapXG1TMV7up4oXWqSrFdxKqPRAM9reTYgfhzN+MoHgolx9/zXsPvIa+mdn7eaxhRyvlHox0zj6wNW0o1mahg18GvA19wuaVAutcG4i2rTNvUggg5Z2c07t9EhcYcOOtK5bqWOk0z4dPMbJU+hmhcd5LSSpXMKiI6oipjdwHeRWyk6OBHruPkn801yLB65ZUa4bggrrVOpmAcBoQD7rr+NLDQZezhmJYdUZV7JzTLJaDB1AM5h4az6rNTDABPaN16hw+QK6ri+D1f9JW57Gke2p1abRRuJaS3vgl7x3TlGx0Kr4nwtnB7SyuZBgkUwYEnvBzH9725rj8vQ6jB8s5TUsyNnNd5H9QFr9Vd0+ITndcEszQx1Zg61aFTKD0JaJB9FStOGM/32wDHfzU58s4CZWI4xQsfV3fhWOwd+E+xTXRwpn2hlLG7nM0S46NABMnfpzCJii5oazJvJa2JPiQN0ciUhKFo6fskeenzRilhTomDJ946DoPFH6OH5nfYaCN9NR5jki1thI+8ZStjY6ElvD1Rx2jy+SkvOFajKTqh2aJK6NRtWt2CXOP8AGXUqQpNAiqCCTyAiYCClbNk56UX4YrZbmif7QHuCPzQenqruG1g2qwiYD279MwTsEeTslGxLzDG+fIAeJQdnBLa2ftamWmHa5DJJBkAEiBynf4q/fcQd5ttb6OedXdB95x6wJPos3l6XEW9DlOp2A+895+J6k6KCdHYtH2LuFYAKFwRScXtdIDXav05yNx6JiAMkAAkb67Km+8pWjHBrpe77dR32neAH3Wjk0fEoPh2O9pUOUOBGsifj0Tw15RXtDvSg+MF/G7Z0Zy3bQx05H3+aV7h3JObMRDwWVZhwiWgE+xQS5wZhcGis1znawySRBggh2XXT4jqi9SM3aIT0ZRYrVFVqLoP+rumRP1ok9Mjf+s9FWq/R2z+vd/IP+pJ9sBfpmxBq0yG5vED1V1r5AI8J800H6OG87gx4MH5uVqnwTRYwgVHudBicoAPkBr6lD7oB+ifoHYJiJaQQYIIIPQhdIvbZmJ2RH2arefNrx+R/Ncia11J5a7QgwnDhrHjReHbtOjx1HXzCdrtE16Ea9tKlN7mOzNc0lpkcwqpe4feHqIXW+OLAOpfWKYDxALwObeT/ADC5XXInu7cv0KKlYKMW9xB7zZHVpXUOGb4Pt267S322+BC5OXQdDHly8wilnxA+m3LlG8y0loPjAVNOWx2G7WQTh9+9lKplcWua6m9paS1wIztMEGRo5W7bjy+Z9m6r/wC9ef8AESiGN8N/VwxshweWszhuUGXc/Hzn8hrU4Cfy18nD8wErklyBQb4JbX6WcRZtcvP8TaTvm1X6X0z3wEE0Xj+3RZz/AIYSrc4I1ji01II5aO9NFWFhMBrnOcdmtY4lbcjODR0DBeP6j6WU2lkabd3vpuaZJkmcx7xJJ0GnJETxVaFmV1nbAkZc1IvzxIOji0mfGUp2WCVmUAyoG0Rmzf0z20yZ0HdJzc+i3NgHH/3FAnbRx8vwrbhlXoM3OL2MO7K2NNzt3Ne/Npr97Try5qgLu3Jd3a1MOklzHlzttYDjvA6qH/w/UP2HUn/w1GT7GFi1wOqKrW1ab2tcQCY0g76jTaVlL/pv2LNLELV+UUrq8AB/A52nTusMoTxtQIbTPbVKoJdHaU3MjbaQJn8k9Ydw3TrAEXlO2o65KLHDO1swA7NAzQNTrMrbin6N+3ptbb1e0IOpqVGu9gNAtvsVpUcgtGSth3XHwK6fiH0Qvodm6ge2BYC9r+TjOZoLNY231Qr/AFZXDrhxqU3U6R1zCNDG2vitaFSyYtb+rSrmpSt2ucW5Q7teTo72VxMOjy3UzcSuaVNzPq7yXEudUpw4nXQHKdAOWvioca4KtWuLql4KbjHdhrtgANiOiAOwqi2cl8PVlQD4FDDRbfJF4MNSrnr0qxpie6B3ieWvIT0RR2Otpsy0rd7BG3Zke51k+Oq5+18mC4DxOaPgCsGpB+17Ewg9NMy15Ie7biFpHf7h372imvLxmVtRpGsCdNQekggHTeOZ9EKnfvGz3eWZysf6RqEZSZHlEeoH6pfqSdof/IclTHyyrAsB668hrMHYDWR0U4uCOfxS7h99UFNoIBaBoZJPmtvrBO0j1UHC3Z0x1HtSoPOvSOajOIeKCOe7qonZuqOxGepJdFvF2B/eG4UGHXcKtUc6FCyYa+CAdPXmrxWKOPV/VZ0vhPFQf6F+rXfYnaTuw+BSVxvw0bSvLR/Q1JLfDqw+Snw24MayOh6HkQm64vGX1o6jUg1W7noR9moPPn6rcMXk5Q9nMIlhWGF7CRtMfAGPiqNW3e2oaWUl4MQBJnwC6Dw3gopUAKo77jmIBGkgCPHZUUHJYFTVgD6Qnns4nRrm+5B1Q294heLRkZs7gAXZvDWAAN46rK8lMu/wZ4Sw9j61FrmtcamUnOCWiS4RlBEjSd9fgSfEHH1XtDSptbSpUnFuWlDXOA0PfAloMbNA3Xl5D/Y14F8va5/a5TuCA5xd1BBO5k6ynLCMPtrimXG3aHAtB1kGRqRIkaid+a8vISHWGiZ/BdImab6lI+BDm/yvBS7imNV7KoWB7amk5smQ9B9h0H2Xl5aOeRp4WDSjftqgVa7BVcYaZIbvzGQD4yrOOcNinR7ejVqUx+Aku9nAgry8mIoU2cQ3A2rVf94/9VfbxlePaaZuapbGxdO2vmvLycUo2NqazwC6JO+5+aziWH9lUczNMRrEbidpXl5BlIqys2zHVM3DPBlO4aXPe4axDQPmV5eSyZTaqGM/RtajnVP95v8A0re24Ctg4R2nq4EfJYXktiWH7fgigQNXe6tjgi3HJx/vFYXkVFB+yXsmbwVa/gP8zlKzgm0/qz/M79V5eR2oH2S9nq/BVoAZpSOmZ36pedhFPLkDQGBxIG59+a8vLNUgbm+WZuLACmQ2BpvEwluxt3Uaoe18mYIjcHcHVeXkhVIJcXV30mUqlN7mEktdEQREiUApY9WI1eSesN/ILC8tvklSZaMItc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34822" name="AutoShape 6" descr="data:image/jpeg;base64,/9j/4AAQSkZJRgABAQAAAQABAAD/2wCEAAkGBhQSERUUExQWFBUWGBgXFxgUFxQXFBgYFxcXFBQVGBcXHCYeFxokGRYVHy8gIycpLCwsFR4xNTAqNSYrLCkBCQoKDgwOGg8PGiwkHCQsLCkpLCksLCwpLC0pKSwpLCksLCksKSwpKSwsLCwsLCksKSwsLCwpKSkpLCksLCksLP/AABEIAOUA3AMBIgACEQEDEQH/xAAcAAACAgMBAQAAAAAAAAAAAAAFBgMEAQIHAAj/xABHEAABAwIEAwYCCAIGCAcAAAABAAIRAwQFEiExBkFREyJhcYGRobEHFDJCUsHR8HKSI1NigrLhFRdzk6Kz0vEWJDM0Q2PC/8QAGQEAAwEBAQAAAAAAAAAAAAAAAQIDAAQF/8QAKBEAAgIBBAICAQQDAAAAAAAAAAECESEDEjFBIlEEE3EygZGxFEJh/9oADAMBAAIRAxEAPwDswqqJ9ZULa8zMaeoC8aq5NxWja4qINeojVehl2UgyAF61BLpiP3YQe5YmQGA69NU6jEUrsVGs1UQjIGBWGKJgUwWMSsKnY9VMykZUWZi4KiirPV3DcKfWgiACYkkIvccPUqcOe/uwNOYM6gjf0GyS0h1FsSLppQDEmLqNfD8PfJfVdQ5AmA31Dt0vYlwRTq6Wl5bV3fhdUax3oJMpoyTBKEl0cuqDVOPDbNku4zg1W2rGlXYWPHIwdORBB1CaeGWaBPPgWKyPOF0tk44W3ZK2Ft2TVh5UEVYw27tFZFRUKL1KaqunRJosOqqpXqLD6yrVqqzkYHX70Bu0WvaiD3LlMZA2qqVQaq7XcqD3aoDIPcF8SdtSDTuNEzdsvnfhPit1B4BJDea7VhWLirTDgZ0RnGmKnYaqVlQuXrzqyrVqqQYoXTkMrlEbgofXCIoNrtQ+s1Eq6oVU6FZA1ikyrLQskImI8isUKca776CCR45dfkqlzXy6AZnO0AG/n+/yUV4yqKcGsyjpoxpy/wAzhz9Ekn0VhHsLVMRd9kVXAjm5pjTbkI+CDuxJ5LhVqOkcgJ9ZQ2pcVKNOXPLs2ggtdPm4KnRENJdM8/tR5aHZTjDkvKVJDGaWZvaU6oLubKzSfLWY8EOuRRc6K1uGO/FSJA8xrHwQc3epyy0HlmJb6Hl5FWKd0Yh3eb0I1H78ENrRSNNDM6rTrU20apNw1ohjy1v1ikN+64RnaObSPI7Tvh2Gmk4NlpG4LeYOxQHDrjsXZo7Vh1gyXN9gTz5bJss79lZrHAy4ddSWnx8Dv5pskJxV2MmHjZMVm9LtidkatqiZEw9Sqrd1ZD6VZbPqpxCw+sqtauon1lUrVljEN5WQu4eprqsqFaog2FFavUVN7tVPVcqzigY400p/+j3iYsPZOPl5LnsKzY3hpvDhyK6JK0STo+iBcSJCjfUS3wtxE2vTGuqPkrmaorZFUKp1lZquVOo5FAKddqoVG6q/WVOonFNGMWXBbNKyGSVjA+5eA+G6vIAmCY0JgAeZ1PsUOr4FWeZdJnx/JOHDeCdpWrVH7NdkHsCfmB6I/Ww9nJsJU+0dW2sM5hS4bDTqJ9YUF7Zfhny/Tony/tgNkuXdjrMIW0OtNNCmKEbeoKmoVOUT4c/8witeyB336/qhd3QynUIchpxJKD8p7uvhzHom3h8h5bm7vQgCDOjgeYOu+vjyKRP9I5diD5ifmmPhziJzXwQC07xJHqDt5jZLKL5BcXg6FbGDCL0HIIKocQ9urXAEfIj3BRKhU0TI5qClOqtnVlQ7VamuiYtVKio3NfRZdWVK5rIoDK9zWVF9dZr1FUcUj5CiVzpULlsCtSmRmcmoU8+wUFajlKcGUGU26AJWxA98rpIhLhTETSrjXR2i65SuZaCuHWlSHA9DK6hg+NsNMTUYDHN7R81LUXY8Q9UeoHFQDEGHZ7D/AH2fqtu1B2IPk5v6qeRiOqFVqBELezqVZ7NhfG+SHH2Cp3lu+m7K9rmO6OBB12MFMLRA0LcGIPQrzCsuRMPeB2zRb5h99z3fGB8AFio1UcHvyy0aRlIa5zSCYIM5t/IhT2+LNqaCJHKf3KEVR1J2rBWJMIQK5hH8Svc+gygjcnlrHJL94yh9+4aSfED06otWUjKuShVpAoffWwc0zyRalaMP2DIVSuzcKD8WWpSVCXWpQ46fJW8PtKph7GmOR2Pp19ls6n/Sw7aRP5o62t90aFrmkDwzAGPBUlI5oaavI6YG+bal0InfYk/Lp5ovQQPhvS2ZrocxA6BxkD99UcplBEZckxcoKj1MATtqtxYD7zvQKkYSlwKD31lSuayYexpN+7P8RWjn0v6tnsrL40hbFJ9RaEpsdQoHekz0kfJRvwm2P3XN8nH80H8aYUxWzL0pifw9Q5VHjzgqI8PUv64/yj9UPpn6NZxKrdvI3VCosNrHms1E5AwzVWqTuRVIFTUamqAS1ovL0LBWMQ03kbEjyTXwpduLH5iTBESSeWwlKbE6cH4RVrUT2bSe+RoOcN5oMKGnh7Cn3T3NYQA0S5xmBOgEDcnXTwKabPg1jdX1Hu/gpOHxMozw3gX1O2bTAmq85nnq4+P4QNPQnms1XVyTLqTfM1HH2AChK+johBVkhseH7epTqMy5ocD/AEgkB0b5SBy/yQ1+BC1Y9+butDiB/aIiepRXArioKlRrw2IBBaXawYIgjTcIZx297qUN8oCCk9pbZU6RzyhcufUIdOV2h359EVrYHAc6JDhBIjUSTG2gknbqhdrRqU6jc9MlpcGnqJMA/FNl24sbk6J4t1geUM5Fttv2Q7ogKhWfJROu+ULeNVCR0wVA++sxq79yohDGZye+e60E+unzV692jzKFXmmQnk/4ZSjHJLUe1uh+wmpDWsGxaI1H3Rt7fJG7KkXb6AJbwe6kN5FozN1iYPeEnwLT6lNrqwcwQMvw9wrfHipSqRyai7N33QboFUq36q3FWFQr3C9lRSWDns2uK7zULg8zEAcoW1TGjSy9rTBDiBmadBJjUclWtrkB/wAFVxC3zyJ1+BXNqQfERrDXFOOUbZjCzvuedgdhEk/JQWWL9owO2lLNTDxVZrOZvVb4JVcxpA0IMEHZTjOcechVMY6mJeKrOxLxVN1UO+0Mp6jUKJ1q7kWkdZV1qwZnFo5MsysLy4yBkLKwCtmFYJK98gKSlVlplQvELNM90oGNmFd1+hKo02Lm8xVc49YOUD5LhTV2j6GKYZRDp1qGoI/hI/Qo7dyY8OTpt/eijTdUdvy5wP1WcCtabqTaj4e94znMZAnUNjYQEP4pZNE6n06c/guaUuKbig/K0hzRLYcDDhsJE6aeuy55TcGjrhpfZHDyMtPHKRxAuo1M1EvyQCcjQWhoOuoJfmd5ZYTTi9rSq08jwDOm8FcpffuqPe505nmZJk9N/AfJPmEtqXFq3taUv1ALxBeB94HefELWm20O4bdqbF6raNpvgHQHQCI89Oamua2bfpr+q0xHh85iIyAci50rFMFrY3AEIsd10wRcU9UOqsgopdkCShNRxKgysWVX0O0dHiB7GVSxq3jL/F+QH5ozbNyuBPIqDiCmJA9ff/umjwS1FbNbPEMlNj52IkQ0gycus+o9U8YNeZpY0CNxuRlOoOnz3XPMPbLHNO2s+R5+6PcLYz2bgHEgN0PJwg7/AL0KDtZQrp4GPEaUHvNcOhGo9wh5wms77FJ7p5hrv0TFcY27tSGCAWhweGjX9Cq1bF60z2jvcr04fIklwefJqweODLvu/wBCe8JBkaefQqG9wqswS+k9pGhlp1PLXmrz+Krhh0qe4CyPpKe0tbVDYJABBIMnZZ68uWZMWq/dcHbciqt0Mjg8bHR35FPeI8e2T2ObXp96IhzJJ8WualcV7Sradzte3nnBpubO/UGEY6qk6/j8hoGvqFRfWfAKOm4iWncfEclG53gr7YzVtGtrg50vLy8uEmeWQsLIWMWA2QtGjReYVnkgFm7dguwfRe6Le2P/ANrx7vI/NcfaNAu0fRvaH6lbGCJqOI8YqkT8D7JWU0+To2NMmmQuR47Qy1dv2P8AKF1+/Eg9FyriEF1xlaJJcA0c5MAD3hS1lwdnx5VYS4KtKbqzn1Q0tY3Z5GWTzIO+g5dU24ji8vlhGVoBaes+Xsgl7w/TpUKVM5WVO92jwA5xIBeI1HSBqqdg1tOlMz3dAesmYHl81OVpUM0peR7GeLB99pP8P+ahw+2NywVKbhlJO8zIMGR5hKuO3Jc4+CtfRxjBDqlAnfvs8wIe32yn0KeFyWRW9roYK/DcaudPoqf+jACmio+QqVahzTbEFTYsXlvCGYgwvqacgAmG7pTKit8N3cRul2jbhavv6IaDWduo5qhVuNZaPI8/I81evrkVXlw+zs3yHMqnSod7wTKJzTnbOl0P/TZP4W/JQVlO1/dHkPkq1ZyucgPukFv6YO4Bgzr1CM3RQi8/VYxVxdna0hUG7dD+/wB8lphDYoU3eGvqSs4dcAPLHfZeCPXkrFen2NNreQgfNCC8qKriyK6OuYcvkoHOW5ft0VcujSJ6LsU6y+/7FENZWwYVkUyuQQ0WQpOwWjFjGyyNliosjZYJKBt5Lv8A9Er+0sKAP/w9oP5qj3e8H5LgP6L6H+iWy7PC6TudQvef5i0fBoQaseIw4pdZWk9AVznB6me4dcPEtaYE8i4GHeg/xJu4xuctB8dI99EnMw5zKLGnQ1O+DqBLhoD4xC5/kOuDphSiRYjfAVCWkzrz3J0PpGkfqt7q9aynLz3j0ET+v+SXsSrOt3E/aMDXXSVWqdpc1BTY6TlzEnSBEu1iTG2kqcdOUh1NcI0vMSD3Fo6a+vNYwV+Qmqz7VN8jxA0j1GnqvN4bewF8yPj4SPf2VjAraGP00J09oXQltwQ1G+zpFndtq021GfZeA4ddRK3uRohHB9P/AMq0c2Oe3/iJj4hGQM3kPnz9kxVA9lpJk7cv1WmIuDKbj4H46Iq6klbim8juzo0FzvYkfBEWTpCXg7f6H1MeUq9TpajRYsLfLSYP7I94kqywax0hCjnsZaV2tnVf37KphFjUrvyUxLvE6DzTJX+j+4YzMXtnoBp7yqNExZru/fqhN4fzV68cWVDTdGYdOiGXT/kgYDXr4kjcCU03NDtaNN3gCfPL+/ZKeIHR3knXD/shvUD3DQngvJMpHgEVLOBotW2gImEXq0eUIdUzMMASN12TSj5VhgSOdhbBRhy2BXniGzjoqjFZcdCqzETG1ReGyxUWeSxiwvpP6PBGFWn+yHxc4r5sO6+leCtMLtP9gz4iVuykQPxm8vLKY1zOAjzMKhj920tIyOmNuYA2gHf06KbGKxfdsDSAWy6XbaAxt4lLPE+KPALajRH4mHMPYw4ekrk1cyou8JAy6fnY17jI7zSY/CdCR5FEcLvmUbYNpw6tUmYH2RMAF35eMoRhtxmpVWkzs4HnDu4/fn9lFcHwllMAdoG5nwBUbFQAszNIDZME7HnIV9O48AgryuSy+uaoqNgUyNcrehdB15nvHXzVak3ukAQG6eBA0kH8kbvbRop0XsZFQ5AXycozMae+0CXNjNzQyrYik57WvDm6HTaTuBHr7pmmssGq7plvhm8LRctbqRFRo15tIOg8WI7w/ULmOJH3j15gHZKnDN1lvMp0zsI9RDgB/wASfKYWHg/Ehv7gMplx2A9zyGi51jFQup1nHcseT/KUw8SYlnfkae632J5+23ul2+rt+r1spDqjgKbWt1PeMPdA2AbI9UGyU3bNqdBwAzCAANfSY+Sr06nPqUz0WtGHS4avdz37vP8AJK9Olq3zQi7EoP4Bjn1bPUmIAGmpMmAAPEoqz6V3VxlBLXagB4gnLo6OsFJd5UyU85EtY9ryOsTA94Qa/wAVZWdS7Fpa5lSfPtDmf7FWZNGuJ4w43rqjjuYPlsidW409Et34m4P8X5orUqIGZpdGZ82j4pqvMVZQyh0yZIgTtASmwSW+L2j4hdMw/Ll1AOp381XQ/WOuALWxqm6mKg+zz018ZQ48S0fE+hTv3I0aJ8gtmupx9kewXZG1gDOBgrcFRhbArzRTdx0VdqmcdFC1Yxl6ysPWVjFh26+kOG9MOtf9hS/wBfNz919GYVUy2FuOlCl/y2rIrAVb69Da9RxMQ2Pcj9Et9j9be/v5GsidCZmdlFxjiJa8gT3p28P+6VBij2AtacubV0fJRjG5Wx9SVDfb4bZBwDrp9M7S6mCz1yumE+4BgwdTqAOpVw6CK7QXOgRlJJ1ycvBcH7UuMSSuj8JXxaKLZOVzSwiTGjiBp7KnAkZDriVAfV6j2HPLqYZl5BjMomdjofCClN1fOXNILKjILmn2JHVPZrNbRLQwaBsl0wXl0gROwDZ9I5lIuMlz7ntJDe7BDW5S4HrG45+qKp5ZTxrIGxCsaNWlXGzXgu+R9CCU6Y5xM2hbhwMuqaMDdXHTcBK1/Sz0ajTzaY8xqPjChwqjNOm90lwY1rZ5CJ0HLXX2SiKVKiNto+oc1Y6bimNh4u/EVepW8kNAien6LJVzD6MOzHkg3SFqyfiGqGU2Um7NHjudz7lLVk+agHn8lfx+6kmf3H7KG4LrWH8JQgaQcsLVr87HgFrhBBVJ/DtC3JdTbr1JJjylE7N2Ukqlj+JsY3U947N5+fkrWIhEqa3J8yrb3qqzWq8/vVSVCsgMu4e3M+kOtVvzXQ7c8vf1JKRcApTWtx1qT7AlNjLoC7LOeRsj0kH4x6ptOe2aKpWgyxYdpstmsXsi75K+BThTWafajwj81HmUkqOpvp4fLVedQhsCYO35rUBbrEoGMPXgvPXljE9Tcr6Eo1MtnRHSjT/5bV891Nz++S7niWJNpWrC4gAU2D/gCBbTOY8ZPmsNdp+P/ZLtyNR5fmiGMXZqPLup+Co3bdkELN2yO1PfCfOGo7Brp1bVcPQhrvmkCie8PNPHCtUGlVafxsI9Q4fktI0FeDp+IYm2hSq1HjM2BDdy5xPdj0nVJFftO0e6oR3jmAmS0HZp03iNtEVxDEs9JpB6T4EboJSqyeZSxfjQ94o0xCmSzKJLnkNa0akmZhTOs3U+4Z7sNM8oEJg4XsASa7mydW0/AD7Th4k6T0Cr8R08tfNyeAfUaH5D3VHCo2IC7WjrKuPdAWtAiFDc1dFF5GQExSpKE0L51J+ZsTtr05hXsQfJQasU4oznGXmjnbDZnx1HRKtOs6o8l5JJ5lMdvRmyaf4vml3D6cuPn+aa8ArISveGalJxedn/AGR1EDWVUdZO8vNO/wBIFEsZbwdw7bwypHe93U+5QTdBaQb4dohtagXEBrC4uLoaBoY3817Gb0fXXPpuBy5QC0yDDWgifdLlTxK2ovg6JWPFnXbOoHsa4bEA/qpS3wQfg27z0S3m0z6FG3NXp6Ut0UxGqZ8/PfMnqtVvUpwG+In4kfktSFwkzYFeC0C2CBjxXlmVgrGJnJsxjFX1Q3O6YAAHIQISmd0VuakmOaDHRWy5neh9zotb6r3WsH3SZPUnQ+i2FbKDG52/M/voqrwgUS8WyNu4RrDbpwpV4MEBjh/deB/+kJdbOAzGI6yPluiWEtLjUaBq+k8AdSIeP8KMuBIOmMVnjPaUweR0e3o7qFYqHs2l06AEj2MH3+SA4Ph9VrtWODSIPpqD+XqiOMVYoP8AQe7kqGkdDwu+ijTDdsjfkFW4gBqUs3Nhn0Oh/L2S5wpjZfSDebdN+XJHbiuXscwt0cCDB5EQuurQARSugNFTvrg9VXNoaUtJJgkjlodQFUuapXG1TMV7up4oXWqSrFdxKqPRAM9reTYgfhzN+MoHgolx9/zXsPvIa+mdn7eaxhRyvlHox0zj6wNW0o1mahg18GvA19wuaVAutcG4i2rTNvUggg5Z2c07t9EhcYcOOtK5bqWOk0z4dPMbJU+hmhcd5LSSpXMKiI6oipjdwHeRWyk6OBHruPkn801yLB65ZUa4bggrrVOpmAcBoQD7rr+NLDQZezhmJYdUZV7JzTLJaDB1AM5h4az6rNTDABPaN16hw+QK6ri+D1f9JW57Gke2p1abRRuJaS3vgl7x3TlGx0Kr4nwtnB7SyuZBgkUwYEnvBzH9725rj8vQ6jB8s5TUsyNnNd5H9QFr9Vd0+ITndcEszQx1Zg61aFTKD0JaJB9FStOGM/32wDHfzU58s4CZWI4xQsfV3fhWOwd+E+xTXRwpn2hlLG7nM0S46NABMnfpzCJii5oazJvJa2JPiQN0ciUhKFo6fskeenzRilhTomDJ946DoPFH6OH5nfYaCN9NR5jki1thI+8ZStjY6ElvD1Rx2jy+SkvOFajKTqh2aJK6NRtWt2CXOP8AGXUqQpNAiqCCTyAiYCClbNk56UX4YrZbmif7QHuCPzQenqruG1g2qwiYD279MwTsEeTslGxLzDG+fIAeJQdnBLa2ftamWmHa5DJJBkAEiBynf4q/fcQd5ttb6OedXdB95x6wJPos3l6XEW9DlOp2A+895+J6k6KCdHYtH2LuFYAKFwRScXtdIDXav05yNx6JiAMkAAkb67Km+8pWjHBrpe77dR32neAH3Wjk0fEoPh2O9pUOUOBGsifj0Tw15RXtDvSg+MF/G7Z0Zy3bQx05H3+aV7h3JObMRDwWVZhwiWgE+xQS5wZhcGis1znawySRBggh2XXT4jqi9SM3aIT0ZRYrVFVqLoP+rumRP1ok9Mjf+s9FWq/R2z+vd/IP+pJ9sBfpmxBq0yG5vED1V1r5AI8J800H6OG87gx4MH5uVqnwTRYwgVHudBicoAPkBr6lD7oB+ifoHYJiJaQQYIIIPQhdIvbZmJ2RH2arefNrx+R/Ncia11J5a7QgwnDhrHjReHbtOjx1HXzCdrtE16Ea9tKlN7mOzNc0lpkcwqpe4feHqIXW+OLAOpfWKYDxALwObeT/ADC5XXInu7cv0KKlYKMW9xB7zZHVpXUOGb4Pt267S322+BC5OXQdDHly8wilnxA+m3LlG8y0loPjAVNOWx2G7WQTh9+9lKplcWua6m9paS1wIztMEGRo5W7bjy+Z9m6r/wC9ef8AESiGN8N/VwxshweWszhuUGXc/Hzn8hrU4Cfy18nD8wErklyBQb4JbX6WcRZtcvP8TaTvm1X6X0z3wEE0Xj+3RZz/AIYSrc4I1ji01II5aO9NFWFhMBrnOcdmtY4lbcjODR0DBeP6j6WU2lkabd3vpuaZJkmcx7xJJ0GnJETxVaFmV1nbAkZc1IvzxIOji0mfGUp2WCVmUAyoG0Rmzf0z20yZ0HdJzc+i3NgHH/3FAnbRx8vwrbhlXoM3OL2MO7K2NNzt3Ne/Npr97Try5qgLu3Jd3a1MOklzHlzttYDjvA6qH/w/UP2HUn/w1GT7GFi1wOqKrW1ab2tcQCY0g76jTaVlL/pv2LNLELV+UUrq8AB/A52nTusMoTxtQIbTPbVKoJdHaU3MjbaQJn8k9Ydw3TrAEXlO2o65KLHDO1swA7NAzQNTrMrbin6N+3ptbb1e0IOpqVGu9gNAtvsVpUcgtGSth3XHwK6fiH0Qvodm6ge2BYC9r+TjOZoLNY231Qr/AFZXDrhxqU3U6R1zCNDG2vitaFSyYtb+rSrmpSt2ucW5Q7teTo72VxMOjy3UzcSuaVNzPq7yXEudUpw4nXQHKdAOWvioca4KtWuLql4KbjHdhrtgANiOiAOwqi2cl8PVlQD4FDDRbfJF4MNSrnr0qxpie6B3ieWvIT0RR2Otpsy0rd7BG3Zke51k+Oq5+18mC4DxOaPgCsGpB+17Ewg9NMy15Ie7biFpHf7h372imvLxmVtRpGsCdNQekggHTeOZ9EKnfvGz3eWZysf6RqEZSZHlEeoH6pfqSdof/IclTHyyrAsB668hrMHYDWR0U4uCOfxS7h99UFNoIBaBoZJPmtvrBO0j1UHC3Z0x1HtSoPOvSOajOIeKCOe7qonZuqOxGepJdFvF2B/eG4UGHXcKtUc6FCyYa+CAdPXmrxWKOPV/VZ0vhPFQf6F+rXfYnaTuw+BSVxvw0bSvLR/Q1JLfDqw+Snw24MayOh6HkQm64vGX1o6jUg1W7noR9moPPn6rcMXk5Q9nMIlhWGF7CRtMfAGPiqNW3e2oaWUl4MQBJnwC6Dw3gopUAKo77jmIBGkgCPHZUUHJYFTVgD6Qnns4nRrm+5B1Q294heLRkZs7gAXZvDWAAN46rK8lMu/wZ4Sw9j61FrmtcamUnOCWiS4RlBEjSd9fgSfEHH1XtDSptbSpUnFuWlDXOA0PfAloMbNA3Xl5D/Y14F8va5/a5TuCA5xd1BBO5k6ynLCMPtrimXG3aHAtB1kGRqRIkaid+a8vISHWGiZ/BdImab6lI+BDm/yvBS7imNV7KoWB7amk5smQ9B9h0H2Xl5aOeRp4WDSjftqgVa7BVcYaZIbvzGQD4yrOOcNinR7ejVqUx+Aku9nAgry8mIoU2cQ3A2rVf94/9VfbxlePaaZuapbGxdO2vmvLycUo2NqazwC6JO+5+aziWH9lUczNMRrEbidpXl5BlIqys2zHVM3DPBlO4aXPe4axDQPmV5eSyZTaqGM/RtajnVP95v8A0re24Ctg4R2nq4EfJYXktiWH7fgigQNXe6tjgi3HJx/vFYXkVFB+yXsmbwVa/gP8zlKzgm0/qz/M79V5eR2oH2S9nq/BVoAZpSOmZ36pedhFPLkDQGBxIG59+a8vLNUgbm+WZuLACmQ2BpvEwluxt3Uaoe18mYIjcHcHVeXkhVIJcXV30mUqlN7mEktdEQREiUApY9WI1eSesN/ILC8tvklSZaMItc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4514" name="AutoShape 2" descr="data:image/jpeg;base64,/9j/4AAQSkZJRgABAQAAAQABAAD/2wCEAAkGBhQQEBUQEBQVFRUVFxQQFxUXFBUUFhQQFxUXFhUUFBkXGyYeFxkjGRUUIC8hIycqLCwsFR4xNTAqNSYrLCkBCQoKDgwOGg8PGi0kHyQsLCwsKi0sLC8vLiksLCksLCwpNCwsKTQsLCwsLC0sKSwsLCwsLCwsLCwsLCwsLDQsLP/AABEIAOEA4QMBIgACEQEDEQH/xAAcAAEAAgIDAQAAAAAAAAAAAAAABgcBCAMEBQL/xABUEAABAwIBCAQJBAwMBgMAAAABAAIDBBEFBgcSITFBUWETcYGRFCIyQlJicqHBCCOx0RUXJTNDgpKTorKz0xhTVWNkZXN0lKPS8BYkRIPC4TRU8f/EABsBAAICAwEAAAAAAAAAAAAAAAAFBAcBAwYC/8QANhEAAQMCAwUFBwQCAwAAAAAAAQACAwQRBSExBhJBUXEiYYGh0RNCUpGxwfAUIzPhMkNTkvH/2gAMAwEAAhEDEQA/ALxREQhEREIRERCERYK+dJCF9oo1j2X1LSXa6TTePwcfjOvz3N7SoDi+dyokuKdrYW8T47/f4o7lofURs1Ka0mEVdVmxmXM5BW+54GsmwXkVmWFHDqkqIgRuDg49zblURiGMz1BvNLI/k5xI7BsHcukobq/4Quig2Tv/ACyfIfn0V2z51aFux73ezG742XTdnhpd0cx/FYPpcqeRaTXSdyYt2XoxqXHx/pXCzPFS745h+Kz/AFLuQZ1qF21z2+1G74XVJIgVsnch2y9GdC4eP9LYOjyyo5vIqI78C7RPc6y9hsgIuDccQtZF26DF5oDeGWSP2XEDtGwrc2u+IJdPsp/xSfMenotlEVNYRnbqYrCdrZm8fIf3jUe5T3Ac4VLV2aH9G8+ZJ4pJ4NOx3YpkdRG/QrnavB6ulze245jMKUIvgOX0FvSpZREQhEREIRERCEREQhEREIRERCEWCUJUBy2zltp9KCls+XY5+1sZ4es7lsG/gvD5GsF3KTTUstVJ7OIXP5qpJlFlZBQsvM7xj5LG63u6huHM6lU2UmcWpq7saehiPmMPjEeu7aeoWCjVXVvleZJXF7nay5xuSuFKJqtz8hkFYeG7PwUwD5O07yHRERFDXSZBEX1HEXHRaCSdgAJJ6gFIMPzf1s+tsDmg75CGDuOv3L22NztAo81XBBnI8DqVHUU/pczlQ775NEzqDn/UvQZmW9Kq7ovrctwpJTwSx+P0Df8AZ5H0VYIrPfmW4VXfF9Tl0KrM3UD73NE7rDmfWg0ko4LDdoKB3+zyPoq/RSPEM3tdDcmEvA3xkP8AcNfuUflhLDouBaRuIIPcVpdG5uoTOGrgn/jeD0K+ERF4UnIqUZN5wqmjIaXdLF6DySQPUdtb7xyVs5N5YQVzbxOs8a3RusHt+scwtfly01S6NwfG4tc03DmmxB5FTIatzMjmFzmJYBBVAvj7Lu7Q9QtmQVlV5kTnNExFPWENk2Nk2Nedwd6LvceSsIFNmSNeLtVeVVJLSyezlFj9eiyiItiioiIhCIiIQiIiEIsEoSq7zl5cdCDR07vnHD5x4P3tp80esR3DrWuSQMbvFSqSlkq5RFHqfLvXUzhZxNbqSkdxbJKPexh48T2BVgSiJHLK6V1yrVw/D4qKLcYM+J5oiKYZHZvJK20st44OPnScmA7B6x7LrzHG6Q2C3VdZFSM9pKbD69FGsNwqWpeI4GOe47gNnMnYBzKndHm1hpYjU4rO1jG6y0O0WjkXnW48mi/BWVhOCRUsYjgYGNHDaTxcdpPWqJziZK4viGLeDSN02El0BbdtPHBexcSfJcLjSvdxOy4ITWKja3N2ZXA1+0c85LYey3z/AK8F6tbntoKG8eF0enbV0jvmmnmNRe4deivDk+UZXX8WClA4FspPf0gU6ydzHUFHH0tcfCHgXc6R3Rws6m3Grm4nqC9L7O5PxfNB2HjdYRxOHaQ0j3qYABkFzTnuebuNyoXg/wApF1wKukFt7oXkEfiP2/lBWrktlvSYkzSpJQ4gXdGfFkZ7TDrtzFxzUbrM2uDYpGX07Yh/O0r2t0Tza27OwhVzHmYxGjxKIUktmX021jfF6Ng8rpG38qxto6w6+3bbK8rYiyWXzEwhoDjcgAE2AubazYbF9oQsaK6OJYHDUt0Z4mPHrNFx1HaOxd9FggHVemuLTdpsVWeUGaBpBfRv0Tt6N+tp9l20dt1XGKYPLSv6OdjmO57COLSNRHUtkiF08UweKpjMU7Gvadx3HiDtB5hQ5aNjs25FdJQbRVFOQ2Xtt8/n6rW1FNcss3ElHeaC8kO073xj1reU3mO3ioUlUkbozYrvqStiq2b8RuPMdUVk5vs4hYW0tW67TZscpPkncx54cD3qtkWYpXRuuFrr6CKtiLHjoeS2dDrr6Va5s8uNO1FUO8YC0Tz5wH4M8wNnEe+yQU9jkEjd4KqqykkpJTFJr9RzWURFsUREREIRYusrjkeACTqA1nqQheDltlOKCnLxYyO8SNvF1vKPIbe7iqFnmc9xe8lznEuJO0uJuSV7mWuUhrqp0gPzbfm4x6g87rcdfdwXgJJVTe0dYaBWhgWGikg3nDtuzPd3IiICoi6A6Kw83+bzptGqq2/N7Y4z5/rPHo8Bv6ttsMYAABqA1AclU+SedR0WjFW3ezYJQPGaN2kPOHMa+tWlQV8c7BJE9r2u1gtNx/8AqeUxj3bM8VVmNtrPbl1SMuFtLd35ddpYIWUUpIlr/nPyaxiuxLwYh0kLiXQBl207YhtMl9TXi4uXazfVqICQfJ0l0QJK2FkhGpgY5wvyJc0n8lX+QtN8pMoZqqulqpHu0zI4tIJGg0OOi1h80NFgLcEIU4wvNZi9BiMTKZ2gXG/hUbiYQweV0oI4HyHDXuutjYWENAcbmwBNrXNtZtu17l4Ob3Fn1eF0tRMbyPjGk70nNJYXHmdG/apEhCIiIQiIiEIiIhC+XsuqrzgZu9DSqqRvi+VJEN3F7Bw4juVrL5c261SxtkbYqbRVstHIJIz1HMLWJFPM5ORXgz/CoG/NPPjtH4OQ7x6p9x6woGkcsZjdYq1qGtjrIRIz/wAPJfUUpaQ5pIIIcCNRBGsEdqvXITKoV1OC4/Ox2bIOJ3PHI/TdUQvayQyhNDVMm16B8SQcYzt7RtHUttNN7N2ehS7HMNFZBdo7bcx6LYS6yuKKUOaHNIIIDgRsIOwrlTxVaiIiEIoVnSx/wek6Fhs+clnMR+ee6w7VMyVRecfGPCa+QA+LF8y3rb5Z/Kv3KNVSbkfVOsDo/wBVVtB0bmfDRRZERIla3BEXLNSvYGl7XNDxpNJBAc3i3iFxLJFl5a9rs25ovUwLKSeifpwPtfymHWx/tD47V5aLLXFpuF4mhZM0skFxyKvHJXOFBW2jfaKb0HHU4+od/VtUuWsIKnOSmdCWntHVXlj2B34Rg6/PHXr5pnDWA5P+a4bEtm3MvJS5j4ePgp3lhnJo8KLWVL3GRw0hHG3TfoXtpHWA0XB2nXY22LUuoeHPc4bC4nsJupVnTxEVOK1E7XaTHFmg7WPEEbAAL8CCO9RFMAQdFx7mlps4WKvTIPPTQ0OHU9JM2cyRNLXaMbS25e52ol4vqPBe/wDwhsN9Gp/NM/eKi8FyQ8Ji6Xwyih1luhPUdHJq36OidR3Lv/a7/rLC/wDFn92sryrl/hDYb6NT+aZ+8T+ENhvo1P5pn7xU19rv+ssL/wAWf3awc3n9Y4X/AIs/6EIVzfwhsN9Gp/NM/eL3MlM7NDiU3g8D3tlIJayVmgXgC50CCQSBrte+orVBwsvZyLmczEaRzDYiogseuRoQhbkoiIQiIiELr19GyaN0Ug0mPBa4HeCtfcp8BdRVL4HawPGY70oz5J+B5hbElQfOnk909L4Q0ePB43MxHyx2andhUSqi32XGoXQYDiBpagMcey7I9eBVMoiJIrQ1VyZqMf6alNO8+PBqHOI+T3ax3Kdqg8gMY8Gr4nE2bIehfws/UCep2iVfieUsm/HnwVWY9R/pqs7ujsx9/NERFKSJdDGq8QU8sx2MY5/aBqHetcZJC4lztZJLieJOs+9XVnWrujw9zN8j2R9l9I+5qpNKa513BqsDZSC0L5TxNvki7mEYcaieOBu2R7WdQJ1nsFz2LpqcZo8O6StdKRqiYSPbedEe4OUSFm+8NXQ4lUfp6V8nIZdeCtOsyfhmgFPJG10bQGgEa2gCwLTtBtvCqzKvNjLTXlpryxbdG3zjB1DyhzGvkrmCEJ1JA2QZqsKLE6ijdvRnLiDoVrCQiu/KrN3DWXkZ81Nt0wPFefXbv6xrVR47k5PRP0J2W9Fw1scOLT8NqUzUzo+isTDcagrRu3s7kftzXmIiKMnWq4qmlbI3ReLj6OpRrEsn3R+Mzxm+8KVLkhZc8lJhnfGctEmxHCaesaS8WdzH5moxg+U0dPF0b6GknNy7pJWyl+vd4sgFh1Lvf8cw/wAlYf8AkVH75TbJ7KaOmdoz00M0V98UfSN5tcRr6j7la2CU2HVkfSQQ07hvHQxhzTwcLXBTaKdsmiruuwueiPbHZ4Eaf0tcv+OYf5Kw/wDIqP3yHLmH+SsP/JqP3y2fGS1J/wDWg/Mx/wClcRyYpA+xpaexG+CL/St6WLTl2vWvYyKbfEqMf0mn/atV8Z282VNNQy1VNDHFNAx0142NYJI2i72vDQATogkHbcW3qi8gm3xWiH9Kp/2rUIW4qIEQhEREIRcc8Ie0tIuCC0jiCLELkWChGi1wx/CzS1MsB8x5A5s2tPcQugp9ngw7Qqo5wNUrNE+0w/U4dygK5+dm5IQrgwuo/UUjJDqRn1GSA21jb8VsZk5iXhNLDNvexrj7VrOHfda5q5s0lbp0Jj/ipHN7HWePpKk0LrOLUh2qg3oGyjgbeBU4RETayr1VpnnqPEp4+LpH9wA/8lVisXPO/wCfgbwjee91vgq6SSrN5SrT2eZu0DO+580Vs5mqS1PNL6UgZ2NaD9LyqmV15p47YcDxkkPvt8F7oheRRtp37tHbm4ev2UzCyiJyq1WLLrV+GxzsMczA9p2tcLj/ANHmu0iLLIJBuFUWVeat8V5aK8jNpiPltHqnzhy29ar97C0kEEEaiCLEHgQtnLKM5UZCQVwLiNCXdI0az7Y84e/ml81GHZsXW4btI+K0dTmPi4jrzVDrmlktqGrUubHMNNJUyUsjml8eiTbe1zQ5pF+RC60p19yWFpbcFdxHNFUBr4zcJEy5969Ghr3wPEkLixw3jhwPEcivNjdYrm6RemGy01bA/suFwrYyVzlsktFV2jdsD/MJ5+j9Cnepw3EHWD9S1qkk1WUhyXy+noiGX6SH+LcfJHqHzerYp8dZY7r/AJrk63ZwuaZKb/r6K3co/wD4FWOEFQP8py1ZzeC+LUP95gPdICtkJcpYazDqt0TtfQTksOp7fmnbR8RqWumbVt8Xov7eI9xumIIIuFxz43RuLXixC27CygRZXhEREIRYKyhQhV/nipNKkjk3slA7HNcD7wFUCvHOjFfDJTwdEf8AMaPiqOSatH7ngrJ2XfvUZbycfsUVm5l6jXUx8o3/AKzT8FWSn+Zt9quYcYvoePrWulNpQpmPs3qB/dY+YVvWRZRPVVKqPPM3/mYD/NO/XKr1WXnoh8amfykb72n61WiR1Y/dKtXZ916Bnj9Siu7NS6+Gs5PkH6X/ALVIq48z9Rehez0ZXdxa13xPctlEf3PBQ9qGk0gPJw+6niLAWU4VboiIhCLFllEIWsGfB5ZjkxaSDoQG4/smhSjCMhZKrDYayB4dI5pL4nWBJDnAFh2XsNh71GM/LbY1JzihP6FlOcyuWVOaNtDOQJonO6MEgdJE4l+q5Fy0lwtwt2apImyCzlNo66akfvRHw4FQySmLHFsgLXDUWkWIPMFY0Rz71deO4BR1rDpjRe0antIDx7/GHIqqMoMmZKR2uz2E+K8W1+0PNPu5pZLTGPMZhdzQY2ysO647ruR08F5Wg3mvgsWL/wC7LPvUUgJ+17hqQV9mUjySRqLTY28UixGrcRdcGSWFsp8TpajSDY2Stc+/mjXr6lyhhP8Auy+FsZM+M3Ch1WG09azdeM+Y1C2bhqGvaHNIIIuCCCCOIIX3dUBkzlpPQG0btKPfE7yT7PonqVvZM5ZwVzfm3aMm+J2pw5j0hzCaw1DZMuKr/EcGqKI3Iu3mPvyUiRYBWVJSZERYKEKK5zXfcybrjH+axUWroztVOjh+j6cjG913f+KpdJ64/uDorG2WaRSOPNx+gRT3M63/AJyQ/wA0f12qBKxszEN56h/BjG97ifgtVL/KEwx51qCTw+oVsIsInqqlQLPDSaVJHJ/Fyi/U9pH02VPrYHLfD+noJ4wLnQL2+0zxh9C1+SeubZ4KsbZabepnR/CfIorIzM11pJ4D5zWSj8Ulrv1mqt172Q2K+DV8MhNmk9E72X6vp0T2LRTv3ZAU1xmn9vRyMGtrjwzWwAWVhqyn6qREREIRERCFrJn+H3Ydzhh+hygG4X/3qCsP5QQ+6/8A2Ifpeu78nzDIqirqOnjZLoQtLRIxrw0l4BIDgRewQhVe5x1D4ju1L6Y+3I9fv1LZjOnk7SswiqfHTwNc1gc1zYo2ua4PbrBAuN/eox8n3BoJqGeSaGKR3T6Gk+NryGCNhDRpA2F3HvQsg2zVT0OUNvEk1+tvtz4r3WSh2tpBFtu1WBn+wOnhw6KSGGKN/hLGaTI2MOi6KYlt2gXBLW9y7ua/I+lq8CgMsbdN5mcZGgCTSEz2g6W02DQLHVqUOWlDs25FdHh+OyQWZN2m8+IVa3Re7lnkwcNmZG57XNl0jGdhIba4I4jSGxeElL2OYbOVhUtTFUxh8RuEX3FM5jg5pLXA3BBsQeIIXwi1g2UlzQ4WKsnJTOuW2irtY2CYDWP7QDb1juVn0dYyVgkjc1zXaw5pBBHWtZ16+T+VU9C/Shd4p1ujOtjusbjzGtMYawjJ64/Etm2SXkpsjy4eHL6LYi6wVF8lsvoK4Bl+jm3xuO3mw+cPepMmbXBwuFw00EkDyyQWKrHPPX/eIB68p9zW/S5VipJnBxbwmvlcNbWWhb1M2n8ouUbSOpdvSEq08EpzBRMadSL/ADzRW1mapLU80vpyBo6mt+txVSq+s32H9Dh0LSLFzelPW86X0ELdRNvJfklu1E25SBnxH6ZqR2WFmyJxdVxYLDm3Fuxa65SYV4LVywbmPOj7B1s/RIWxqqzPDgdjHWNG35l/XtYT7x3KHWR7zL8l0mzlX7Gq9mdH5ePBVmgKIkqssi4WwGQ+O+GUcchPjgdG/wDtG6ie0WPavfVI5tMpvBanonm0U1mng2TzHfA9Y4K7GlP6eT2jAeKqbF6E0dS5nunMdP6X0iIt6UoiIhC1q+UMPuu3+7xfrSKv8KxmelcZKaWSFxGiXRvcwlt9hLTrFwO5WJ8olv3VZzpo/wBpKvS+ThSsfPVl7GuIjiAJAJALn6Vr7L2HcEIVbV+WVbURmKerqJGOtdj5nuabG4uCbHWAVwYVlJVUgcKWomhDrFwjkcwOI1AkA6ytlM8NBH9hao9Gy4bG4HRbcO6VguDbUdZ714HyeKKN2Gyucxhcal4JLQToiKKwJO7We8oQqLxfKaqq2htTUTTNadINkkc8B1rXAJ223rkwzK6spo+ip6qeJgJdoMle1oJ2mwNtaun5RdHG2gp3NYwO8I0bhoB0TFISLjdcN7gpLmdoI/sLSno2XcJHE6Lbl3SvFybazqHchC1pxPHqiqcH1M0szmizTJI55aNthc6lIchelrallE0jSeHlrncWML7E89GymXyj6VjKikLGtaTHKCQACQHNte23ae8qMZjh926f2Z/2D14fG14s4KVTVc1K/fidY/mq9LEsKlppDFOwscNx3jiDsI5hdRbG4zgUNXH0c7A4bjsc08WnaCqlyrzaTUl5ILzRbdQ+cYPWA2jmO5KpqRzM25hd7hm0MVRZk3Zd5H0UMREUFdSDdZa6xuNRGsEarHiFNsGzpTxQuimHSnRIjkJs9rrWbpnzgD2qEItjJXM/xKh1dDBVi0rbrLnX1nWTrJ4nisIi8EqWBYWXewTDTU1EUDfwj2tPJvnHsFytjYYg0Bo1AAADgBsVVZoMD0pJKtw1MHRM9s63EdQsO1WynFHHusvzVbbS1XtqkRjRn1Oq+UX0imrmLIvOxzCW1VPJA/Y9pF+B3OHMGxXorBCwRfJe2uLXBw1C1pr6J0Er4ZBZzHFjhzG8cjt7V11amdfJTSHh0Q1tAbKBvZ5r+zYeVuCqtIZ4jG6ytvC69tbAJBroR3orozb5YeFQ9BK756MW17ZIxqDuZGw9h3ql12KCvfBK2aJ2i9h0gfgeI3W5rMExidfgteLYa2uh3feGh/Oa2WBWVHMjsr46+K4s2Vo+cjvsPpN4tKkQKeNcHC4VVSxPheY5BYhZREXpa1rj8owfdSL+7M/aSqtsNrZonaVM+VjiLXic9ri3eLsN7bFZvyjx90oD/Rm/tZV3vk1hvhFXe2l0cVtl9HTdpW328m/YhCq3EMXrJGaNRLUPZceLJJK5ulu1ONrrjwzEqmIOFNJOwGxcInyNBO7S0D17Vs5nlDfsJVaVvJjtf0ulZa196j/ycwPsZNa2l4S+9ttuii0b+/3oQqCxTEamXR8Kkmfa+j0r5HW46OmdW7YuXDsXrI2aNPNUMZcm0ckrW6R26mm11ePyjwPAKfZpeEauOj0T7232vo+5SbM0G/YSl0bbJL29LpX3vbehC1fxKtmldpVL5HuAteVznO0dwu83ttU0zFNvjcPJk5/ynD4qT/KUA8IpLW0ujlvxtpttfl5XvUdzCtvjMfKKY/oW+KELZ2yWWUQhQrKzNrDVXkhtDKddwPEefXbx5j3qpcZwGajk6Odhadx2tcOLTsK2NKi+X2L00FMW1LWyl4IZEdrnelfa0DiFCqKdjgXaLpcIxmphe2G2+Dlbj4KikWXLCTKyxmEXLSUrpXtjjF3PcGNHFxNguJWdmnyV1+HSji2EHudJ9IHat0MRkdZLcTrm0UBkOvAd6nuTuDNo6aOnb5o1n0nnW53abr1Fiyyn4FhYKo3vL3FztTmiIiyvKIiIQuOaIOBa4XBBBB2EEawVReXWSBoZ7sB6GQksO3RO0xnmN3EdRV7kLo4xhEdVC6GZt2uHaDucDuIWieESttxTXCsSfQTb4/xOo/OIWt6L2sqcl5KCbo362G5ZJbU9vwcN4XipE5pabFWrBOyeMSRm4K7WG4lJTytlhcWvbsI94I3g8Fc2R2X8VaBG+0c+9l9T+cZO3q29e1UesteQQQSCNYI1EHiFvhqHRHuSzE8Iirm3OThofVbO6SyqfyXzqyQ2jqwZWDUJB98aPWHn/T1q0MJx6CqZpwSNeN4B1j2mnWO1N4pmSDIqua3DaijdaRuXMaKjvlI0LxV00+iejMJiDt3SNkc4t67PB7+CqGGocw3Y4tOy4JBt2LdHF8HhrIjBUxtljdta4XF9xG8EcRrUIdmGwsm/RyjkJn2HetyXLWmWvkeNF73uG2znOIv1Er5hrHs8h7m326Li2/XZbL/aEwv0Jfzzk+0JhfoS/nnIQtaJ6t77abnOts0nF1uq6zDXSMFmPe0bbBzgL9QK2W+0JhfoS/nnJ9oTC/Ql/POQhazTVDnm73Fx2XJJNu1WX8nuic/FTIAS2OGTSduBcWtaOs6+4qzvtC4X/Fy/nnKYZO5M02HxdDSRNjbe5tcuc70nuOtx6yhC9ZYJXSxTHIaZmnPI1g5nWeTRtJ6lWOVGdd8l46IGNuwyu8sj1Rsb17epaZJmRjtFMKPDaisdaJuXPgpjlhl5FQtLG2knI1Rg6m8DIdw5bSqWxXFZKmV00zi57u4DcGjcBwXWfIXEucSSdZJNyTxJO1fKUTVDpeisXC8HioRfVx1PoiIvXyayalrphFGLAWL3keKxvE8TwG/vWhrS42CbTTMgYXvNgF3MicknV89jcQssZHctzAeJ9w18Fe9PTtY1rGABrQGgDUABqAC6WB4LHSQthhFmt373O3ucd5K9JPIIRE23FVViuJOr5t73RoPv1RERSEpRERCEREQhFghZRCF5+M4LFVxGGZuk097Tuc07iqSytyLloH67viJ8WQDVya/0Xe47lfhXDUUjZGlkjQ5rhYtIuCFHmgbKO9NsMxWWgf2c2nUenetZ0Vj5WZqnMJlobubtMJPjD2Cdo5HX1qu5Yixxa4FpGogggg8CDsSeSF0Zs5WVRYlBWN3oj1HEL4XLTVb4nB8bnMcNjmktPeFxItQJGinOY14s4ZKbYRnYqobCYNnb63iv/KGo9yluH53KV9ulbJEd926be9uv3KnEUllXI3jdI6nZ+imzDd093potg6XLaik8mpi/GcGfrWXoMxmA7Joj1SN+ta2LFlIFeeISl2ybPdkPiFso7GIBtmjH/cb9a8+ry1oo/KqYvxXB/wCrda92WUGvPALDdk2e9IfkrlxHO3SM+9CSU8m6A732PuUSxfO1VS3bC1sI4jx3951DuUHRR31cju5NqbZ6ihzLd49/5Zc1XWvlcXyvc9x85xJPvXCiKMSTqnrGNYLNFgiL6jjLiGtBJJsABck8ABtVg5J5q3yWlrbsZtEQ8t3tnzRy29S2RwukNmqFW4hDRt3pT0HEqNZK5HTV77MGjGDZ8pGocm+k7l3q7sCwGKjiEMLbAayd7nb3OO8rt0lEyJgjjaGtaLBoFgAudOYIGxDvVbYni0te/PJo0Hr3rAC+kRSEnRERCEREQhEREIRERCEREQhYK8PKDJCnrR88zxtgkb4rx27xyK91FhzQ4WK2RyvidvMNjzCpjHs1NRDd1OROzgPFkA9k6ndncoXUUzo3FkjXNcNrXAtI7Ctm10sQwiKobozxskHrNBt1cFBkomnNpsuopNp54+zMN4c9CtbUVzYjmkpJNcRkiPBrtJvc6/uKjdZmcnb96mjfycHMPuuFDdRyDvXRwbR0UmpLeo9FXqKV1GbGvZ+Ca72ZGn6SF03ZBVw/6aT9E/Q5ajBIPdKYtxSjdpK35heAi95uQdcf+mk/RHxXcgzY17vwTW+1IwfQSsCCQ8Ch2J0jdZW/MKKorBo8zk7vvs0bOTQ55+AUjw7NHSx65XSSngToN7m6/etzaOQ8LJfNtHRR6OLug9bKn4IHPcGsaXOOxrQXE9g1qY4FmsqZ7OntAznreRyaNnarcw3BoacaMETIx6rQCes7Su8FMjomj/LNc3V7TzSdmBu6OepXgZPZGU1ELxMu/fI7W89R3DkF7zVlFNa0NFguXklfK7eebnvRERelrRERCEREQhEREIRERCEREQhEREIRERCEXyiIQgWURYQsLBRFhCLKIsoQLKIjgsrAX0iIGiwiIiyhEREIRERCEREQhEREI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5575" y="5266371"/>
            <a:ext cx="19484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705600" y="5263877"/>
            <a:ext cx="1981200" cy="24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0103" y="4769082"/>
            <a:ext cx="169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Incoming Traffic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0151" y="4515556"/>
            <a:ext cx="1381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Modulated 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</a:rPr>
              <a:t>Probe Traffic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688" y="5703568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MinProbe </a:t>
            </a:r>
            <a:r>
              <a:rPr lang="en-US" dirty="0" err="1" smtClean="0">
                <a:solidFill>
                  <a:prstClr val="black"/>
                </a:solidFill>
              </a:rPr>
              <a:t>Middlebox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33600" y="1905000"/>
            <a:ext cx="4601539" cy="3798568"/>
            <a:chOff x="1189661" y="1905000"/>
            <a:chExt cx="4601539" cy="3798568"/>
          </a:xfrm>
        </p:grpSpPr>
        <p:grpSp>
          <p:nvGrpSpPr>
            <p:cNvPr id="5" name="Group 4"/>
            <p:cNvGrpSpPr/>
            <p:nvPr/>
          </p:nvGrpSpPr>
          <p:grpSpPr>
            <a:xfrm>
              <a:off x="1189661" y="1905000"/>
              <a:ext cx="4601539" cy="3798568"/>
              <a:chOff x="2895600" y="1905000"/>
              <a:chExt cx="4601539" cy="379856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436376" y="4074060"/>
                <a:ext cx="1209785" cy="38691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black"/>
                    </a:solidFill>
                  </a:rPr>
                  <a:t>IPG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Tx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/Rx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895600" y="1905000"/>
                <a:ext cx="4601539" cy="3798568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436376" y="4668237"/>
                <a:ext cx="2707613" cy="79828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black"/>
                    </a:solidFill>
                  </a:rPr>
                  <a:t>Forwarding Path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3093217" y="3869952"/>
                <a:ext cx="334131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3436376" y="2991837"/>
                <a:ext cx="1788366" cy="558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err="1" smtClean="0">
                    <a:solidFill>
                      <a:prstClr val="black"/>
                    </a:solidFill>
                  </a:rPr>
                  <a:t>Mbox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Daemon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436376" y="2113723"/>
                <a:ext cx="1209785" cy="558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black"/>
                    </a:solidFill>
                  </a:rPr>
                  <a:t>Estimator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876596" y="4071043"/>
                <a:ext cx="1267393" cy="38691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black"/>
                    </a:solidFill>
                  </a:rPr>
                  <a:t>Flow Table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5" name="Straight Arrow Connector 24"/>
              <p:cNvCxnSpPr>
                <a:stCxn id="22" idx="2"/>
              </p:cNvCxnSpPr>
              <p:nvPr/>
            </p:nvCxnSpPr>
            <p:spPr>
              <a:xfrm>
                <a:off x="4041269" y="2672523"/>
                <a:ext cx="0" cy="31931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5051916" y="3550637"/>
                <a:ext cx="0" cy="52040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/>
              <p:nvPr/>
            </p:nvSpPr>
            <p:spPr>
              <a:xfrm>
                <a:off x="4876596" y="2113723"/>
                <a:ext cx="1267393" cy="558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err="1" smtClean="0">
                    <a:solidFill>
                      <a:prstClr val="black"/>
                    </a:solidFill>
                  </a:rPr>
                  <a:t>Mbox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Ctrl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5051916" y="2672523"/>
                <a:ext cx="0" cy="31931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5685613" y="2672523"/>
                <a:ext cx="0" cy="139852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6125956" y="3464913"/>
                <a:ext cx="871667" cy="386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err="1" smtClean="0">
                    <a:solidFill>
                      <a:prstClr val="black"/>
                    </a:solidFill>
                  </a:rPr>
                  <a:t>Userspace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143990" y="3877583"/>
                <a:ext cx="1040131" cy="386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Kernel space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>
                <a:off x="3093217" y="5306866"/>
                <a:ext cx="3469079" cy="0"/>
              </a:xfrm>
              <a:prstGeom prst="straightConnector1">
                <a:avLst/>
              </a:prstGeom>
              <a:ln>
                <a:prstDash val="dash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23" idx="1"/>
                <a:endCxn id="24" idx="3"/>
              </p:cNvCxnSpPr>
              <p:nvPr/>
            </p:nvCxnSpPr>
            <p:spPr>
              <a:xfrm flipH="1">
                <a:off x="4638785" y="4264503"/>
                <a:ext cx="23781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V="1">
                <a:off x="3797074" y="4457962"/>
                <a:ext cx="0" cy="21027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4373162" y="4457962"/>
                <a:ext cx="0" cy="21027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Arrow Connector 38"/>
            <p:cNvCxnSpPr/>
            <p:nvPr/>
          </p:nvCxnSpPr>
          <p:spPr>
            <a:xfrm>
              <a:off x="2057400" y="3550637"/>
              <a:ext cx="0" cy="52040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2667000" y="4071043"/>
            <a:ext cx="1209785" cy="386919"/>
          </a:xfrm>
          <a:prstGeom prst="rect">
            <a:avLst/>
          </a:prstGeom>
          <a:solidFill>
            <a:srgbClr val="9BBB5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IPG </a:t>
            </a:r>
            <a:r>
              <a:rPr lang="en-US" dirty="0" err="1" smtClean="0">
                <a:solidFill>
                  <a:prstClr val="black"/>
                </a:solidFill>
              </a:rPr>
              <a:t>Tx</a:t>
            </a:r>
            <a:r>
              <a:rPr lang="en-US" dirty="0" smtClean="0">
                <a:solidFill>
                  <a:prstClr val="black"/>
                </a:solidFill>
              </a:rPr>
              <a:t>/Rx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67000" y="2113723"/>
            <a:ext cx="1209785" cy="558800"/>
          </a:xfrm>
          <a:prstGeom prst="rect">
            <a:avLst/>
          </a:prstGeom>
          <a:solidFill>
            <a:srgbClr val="9BBB5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Estimator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13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xp_016_port1.log.p.ipg_pdf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" y="2133600"/>
            <a:ext cx="4572000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MinProbe</a:t>
            </a:r>
            <a:r>
              <a:rPr lang="en-US" dirty="0" smtClean="0"/>
              <a:t>: Bandwidth Estimation in 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3168134"/>
            <a:ext cx="1655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Incoming traffic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581" y="5540476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9144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Packet Size 792 Bytes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495800" y="1828800"/>
            <a:ext cx="4572000" cy="3886200"/>
            <a:chOff x="4495800" y="1828800"/>
            <a:chExt cx="4572000" cy="3886200"/>
          </a:xfrm>
        </p:grpSpPr>
        <p:grpSp>
          <p:nvGrpSpPr>
            <p:cNvPr id="25" name="Group 24"/>
            <p:cNvGrpSpPr/>
            <p:nvPr/>
          </p:nvGrpSpPr>
          <p:grpSpPr>
            <a:xfrm>
              <a:off x="4495800" y="1983256"/>
              <a:ext cx="4572000" cy="3731744"/>
              <a:chOff x="3934350" y="1388177"/>
              <a:chExt cx="4572000" cy="3731744"/>
            </a:xfrm>
          </p:grpSpPr>
          <p:sp>
            <p:nvSpPr>
              <p:cNvPr id="12" name="Line Callout 1 11"/>
              <p:cNvSpPr/>
              <p:nvPr/>
            </p:nvSpPr>
            <p:spPr>
              <a:xfrm>
                <a:off x="4844294" y="4784381"/>
                <a:ext cx="2077227" cy="335540"/>
              </a:xfrm>
              <a:prstGeom prst="borderCallout1">
                <a:avLst>
                  <a:gd name="adj1" fmla="val -9403"/>
                  <a:gd name="adj2" fmla="val 26651"/>
                  <a:gd name="adj3" fmla="val -156709"/>
                  <a:gd name="adj4" fmla="val -4051"/>
                </a:avLst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914400"/>
                <a:r>
                  <a:rPr lang="en-US" dirty="0">
                    <a:solidFill>
                      <a:prstClr val="black"/>
                    </a:solidFill>
                  </a:rPr>
                  <a:t>200 /I/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s @ 8Gbps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4543950" y="1388177"/>
                <a:ext cx="381000" cy="1524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3" name="Picture 22" descr="0exp_016_port0.log.p.ipg_pdf.eps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4350" y="1566442"/>
                <a:ext cx="4572000" cy="3200400"/>
              </a:xfrm>
              <a:prstGeom prst="rect">
                <a:avLst/>
              </a:prstGeom>
            </p:spPr>
          </p:pic>
        </p:grpSp>
        <p:sp>
          <p:nvSpPr>
            <p:cNvPr id="26" name="Line Callout 1 25"/>
            <p:cNvSpPr/>
            <p:nvPr/>
          </p:nvSpPr>
          <p:spPr>
            <a:xfrm>
              <a:off x="6172200" y="1828800"/>
              <a:ext cx="2209800" cy="460780"/>
            </a:xfrm>
            <a:prstGeom prst="borderCallout1">
              <a:avLst>
                <a:gd name="adj1" fmla="val 51377"/>
                <a:gd name="adj2" fmla="val -6205"/>
                <a:gd name="adj3" fmla="val 145128"/>
                <a:gd name="adj4" fmla="val -3620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prstClr val="black"/>
                  </a:solidFill>
                </a:rPr>
                <a:t>Modulated traffic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495800" y="1828800"/>
            <a:ext cx="4572000" cy="3886200"/>
            <a:chOff x="4495800" y="1828800"/>
            <a:chExt cx="4572000" cy="3886200"/>
          </a:xfrm>
        </p:grpSpPr>
        <p:grpSp>
          <p:nvGrpSpPr>
            <p:cNvPr id="32" name="Group 31"/>
            <p:cNvGrpSpPr/>
            <p:nvPr/>
          </p:nvGrpSpPr>
          <p:grpSpPr>
            <a:xfrm>
              <a:off x="4495800" y="1828800"/>
              <a:ext cx="4572000" cy="3528586"/>
              <a:chOff x="4495800" y="1828800"/>
              <a:chExt cx="4572000" cy="3528586"/>
            </a:xfrm>
          </p:grpSpPr>
          <p:pic>
            <p:nvPicPr>
              <p:cNvPr id="24" name="Picture 23" descr="exp_016_port0.log.p.ipg_pdf.eps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5800" y="2156986"/>
                <a:ext cx="4572000" cy="3200400"/>
              </a:xfrm>
              <a:prstGeom prst="rect">
                <a:avLst/>
              </a:prstGeom>
            </p:spPr>
          </p:pic>
          <p:sp>
            <p:nvSpPr>
              <p:cNvPr id="29" name="Line Callout 1 28"/>
              <p:cNvSpPr/>
              <p:nvPr/>
            </p:nvSpPr>
            <p:spPr>
              <a:xfrm>
                <a:off x="6172200" y="1828800"/>
                <a:ext cx="2209800" cy="460780"/>
              </a:xfrm>
              <a:prstGeom prst="borderCallout1">
                <a:avLst>
                  <a:gd name="adj1" fmla="val 51377"/>
                  <a:gd name="adj2" fmla="val -6205"/>
                  <a:gd name="adj3" fmla="val 145128"/>
                  <a:gd name="adj4" fmla="val -36204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black"/>
                    </a:solidFill>
                  </a:rPr>
                  <a:t>Modulated traffic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Line Callout 1 29"/>
              <p:cNvSpPr/>
              <p:nvPr/>
            </p:nvSpPr>
            <p:spPr>
              <a:xfrm>
                <a:off x="6477000" y="3040631"/>
                <a:ext cx="2209800" cy="460780"/>
              </a:xfrm>
              <a:prstGeom prst="borderCallout1">
                <a:avLst>
                  <a:gd name="adj1" fmla="val 84551"/>
                  <a:gd name="adj2" fmla="val -5141"/>
                  <a:gd name="adj3" fmla="val 152784"/>
                  <a:gd name="adj4" fmla="val -13854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black"/>
                    </a:solidFill>
                  </a:rPr>
                  <a:t>Un-modulated traffic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105400" y="1981200"/>
                <a:ext cx="381000" cy="1524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3" name="Line Callout 1 32"/>
            <p:cNvSpPr/>
            <p:nvPr/>
          </p:nvSpPr>
          <p:spPr>
            <a:xfrm>
              <a:off x="5410200" y="5379460"/>
              <a:ext cx="2077227" cy="335540"/>
            </a:xfrm>
            <a:prstGeom prst="borderCallout1">
              <a:avLst>
                <a:gd name="adj1" fmla="val -9403"/>
                <a:gd name="adj2" fmla="val 26651"/>
                <a:gd name="adj3" fmla="val -156709"/>
                <a:gd name="adj4" fmla="val -4051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</a:rPr>
                <a:t>200 /I/</a:t>
              </a:r>
              <a:r>
                <a:rPr lang="en-US" dirty="0" smtClean="0">
                  <a:solidFill>
                    <a:prstClr val="black"/>
                  </a:solidFill>
                </a:rPr>
                <a:t>s @ 8Gbps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303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Challenges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Design: MinProbe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94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22437"/>
            <a:ext cx="87630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Can </a:t>
            </a:r>
            <a:r>
              <a:rPr lang="en-US" dirty="0" err="1" smtClean="0">
                <a:solidFill>
                  <a:srgbClr val="FF0000"/>
                </a:solidFill>
              </a:rPr>
              <a:t>MinProbe</a:t>
            </a:r>
            <a:r>
              <a:rPr lang="en-US" dirty="0" smtClean="0">
                <a:solidFill>
                  <a:srgbClr val="FF0000"/>
                </a:solidFill>
              </a:rPr>
              <a:t> accurately estimate avail-</a:t>
            </a:r>
            <a:r>
              <a:rPr lang="en-US" dirty="0" err="1" smtClean="0">
                <a:solidFill>
                  <a:srgbClr val="FF0000"/>
                </a:solidFill>
              </a:rPr>
              <a:t>bw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at 10Gbps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 existing estimation algorithms work with </a:t>
            </a:r>
            <a:r>
              <a:rPr lang="en-US" dirty="0" err="1" smtClean="0">
                <a:solidFill>
                  <a:srgbClr val="FF0000"/>
                </a:solidFill>
              </a:rPr>
              <a:t>MinProbe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dirty="0" smtClean="0"/>
              <a:t>How do the following parameters affect accuracy?</a:t>
            </a:r>
          </a:p>
          <a:p>
            <a:pPr lvl="1"/>
            <a:r>
              <a:rPr lang="en-US" dirty="0"/>
              <a:t>Packet train </a:t>
            </a:r>
            <a:r>
              <a:rPr lang="en-US" dirty="0" smtClean="0"/>
              <a:t>length</a:t>
            </a:r>
            <a:endParaRPr lang="en-US" dirty="0"/>
          </a:p>
          <a:p>
            <a:pPr lvl="1"/>
            <a:r>
              <a:rPr lang="en-US" dirty="0" smtClean="0"/>
              <a:t>probe packet </a:t>
            </a:r>
            <a:r>
              <a:rPr lang="en-US" dirty="0"/>
              <a:t>size distribution </a:t>
            </a:r>
          </a:p>
          <a:p>
            <a:pPr lvl="1"/>
            <a:r>
              <a:rPr lang="en-US" dirty="0" smtClean="0"/>
              <a:t>cross </a:t>
            </a:r>
            <a:r>
              <a:rPr lang="en-US" dirty="0"/>
              <a:t>packet size distribution</a:t>
            </a:r>
          </a:p>
          <a:p>
            <a:pPr lvl="1"/>
            <a:r>
              <a:rPr lang="en-US" dirty="0" smtClean="0"/>
              <a:t>cross </a:t>
            </a:r>
            <a:r>
              <a:rPr lang="en-US" dirty="0"/>
              <a:t>packet </a:t>
            </a:r>
            <a:r>
              <a:rPr lang="en-US" dirty="0" err="1" smtClean="0"/>
              <a:t>burstiness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Does </a:t>
            </a:r>
            <a:r>
              <a:rPr lang="en-US" dirty="0" err="1">
                <a:solidFill>
                  <a:srgbClr val="FF0000"/>
                </a:solidFill>
              </a:rPr>
              <a:t>M</a:t>
            </a:r>
            <a:r>
              <a:rPr lang="en-US" dirty="0" err="1" smtClean="0">
                <a:solidFill>
                  <a:srgbClr val="FF0000"/>
                </a:solidFill>
              </a:rPr>
              <a:t>inProbe</a:t>
            </a:r>
            <a:r>
              <a:rPr lang="en-US" dirty="0" smtClean="0">
                <a:solidFill>
                  <a:srgbClr val="FF0000"/>
                </a:solidFill>
              </a:rPr>
              <a:t> work in the wild, Internet?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Does </a:t>
            </a:r>
            <a:r>
              <a:rPr lang="en-US" dirty="0" err="1" smtClean="0">
                <a:solidFill>
                  <a:srgbClr val="FF0000"/>
                </a:solidFill>
              </a:rPr>
              <a:t>MinProbe</a:t>
            </a:r>
            <a:r>
              <a:rPr lang="en-US" dirty="0" smtClean="0">
                <a:solidFill>
                  <a:srgbClr val="FF0000"/>
                </a:solidFill>
              </a:rPr>
              <a:t> work in rate limiting environments?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722437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Can </a:t>
            </a:r>
            <a:r>
              <a:rPr lang="en-US" dirty="0" err="1" smtClean="0">
                <a:solidFill>
                  <a:prstClr val="black"/>
                </a:solidFill>
              </a:rPr>
              <a:t>MinProbe</a:t>
            </a:r>
            <a:r>
              <a:rPr lang="en-US" dirty="0" smtClean="0">
                <a:solidFill>
                  <a:prstClr val="black"/>
                </a:solidFill>
              </a:rPr>
              <a:t> accurately estimate avail-</a:t>
            </a:r>
            <a:r>
              <a:rPr lang="en-US" dirty="0" err="1" smtClean="0">
                <a:solidFill>
                  <a:prstClr val="black"/>
                </a:solidFill>
              </a:rPr>
              <a:t>bw</a:t>
            </a:r>
            <a:r>
              <a:rPr lang="en-US" dirty="0" smtClean="0">
                <a:solidFill>
                  <a:prstClr val="black"/>
                </a:solidFill>
              </a:rPr>
              <a:t> at 10Gbps?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Can existing estimation algorithms work with </a:t>
            </a:r>
            <a:r>
              <a:rPr lang="en-US" dirty="0" err="1" smtClean="0">
                <a:solidFill>
                  <a:prstClr val="black"/>
                </a:solidFill>
              </a:rPr>
              <a:t>MinProbe</a:t>
            </a:r>
            <a:r>
              <a:rPr lang="en-US" dirty="0" smtClean="0">
                <a:solidFill>
                  <a:prstClr val="black"/>
                </a:solidFill>
              </a:rPr>
              <a:t>?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How do the following parameters affect accuracy?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Packet train length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probe packet size distribution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c</a:t>
            </a:r>
            <a:r>
              <a:rPr lang="en-US" dirty="0" smtClean="0">
                <a:solidFill>
                  <a:prstClr val="black"/>
                </a:solidFill>
              </a:rPr>
              <a:t>ross packet size distribution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cross packet </a:t>
            </a:r>
            <a:r>
              <a:rPr lang="en-US" dirty="0" err="1" smtClean="0">
                <a:solidFill>
                  <a:prstClr val="black"/>
                </a:solidFill>
              </a:rPr>
              <a:t>burstiness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Does </a:t>
            </a:r>
            <a:r>
              <a:rPr lang="en-US" dirty="0" err="1">
                <a:solidFill>
                  <a:prstClr val="black"/>
                </a:solidFill>
              </a:rPr>
              <a:t>M</a:t>
            </a:r>
            <a:r>
              <a:rPr lang="en-US" dirty="0" err="1" smtClean="0">
                <a:solidFill>
                  <a:prstClr val="black"/>
                </a:solidFill>
              </a:rPr>
              <a:t>inProbe</a:t>
            </a:r>
            <a:r>
              <a:rPr lang="en-US" dirty="0" smtClean="0">
                <a:solidFill>
                  <a:prstClr val="black"/>
                </a:solidFill>
              </a:rPr>
              <a:t> work in the wild, Internet?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Does </a:t>
            </a:r>
            <a:r>
              <a:rPr lang="en-US" dirty="0" err="1" smtClean="0">
                <a:solidFill>
                  <a:prstClr val="black"/>
                </a:solidFill>
              </a:rPr>
              <a:t>MinProbe</a:t>
            </a:r>
            <a:r>
              <a:rPr lang="en-US" dirty="0" smtClean="0">
                <a:solidFill>
                  <a:prstClr val="black"/>
                </a:solidFill>
              </a:rPr>
              <a:t> work in rate limiting environments?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488" y="3875419"/>
            <a:ext cx="632957" cy="743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464820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Controlled Environment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8690" y="4648200"/>
            <a:ext cx="2170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National Lambda Rail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782321" y="2371286"/>
            <a:ext cx="3371071" cy="1979019"/>
            <a:chOff x="782321" y="2371286"/>
            <a:chExt cx="3371071" cy="1979019"/>
          </a:xfrm>
        </p:grpSpPr>
        <p:pic>
          <p:nvPicPr>
            <p:cNvPr id="18" name="Picture 2" descr="Server by saisyukusanagi - Clipart for computer and network diagra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82321" y="3759060"/>
              <a:ext cx="372592" cy="591245"/>
            </a:xfrm>
            <a:prstGeom prst="rect">
              <a:avLst/>
            </a:prstGeom>
            <a:noFill/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0200" y="3248444"/>
              <a:ext cx="735963" cy="76805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7000" y="3248444"/>
              <a:ext cx="735963" cy="768058"/>
            </a:xfrm>
            <a:prstGeom prst="rect">
              <a:avLst/>
            </a:prstGeom>
          </p:spPr>
        </p:pic>
        <p:pic>
          <p:nvPicPr>
            <p:cNvPr id="23" name="Picture 2" descr="Server by saisyukusanagi - Clipart for computer and network diagra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82321" y="2371286"/>
              <a:ext cx="372592" cy="591245"/>
            </a:xfrm>
            <a:prstGeom prst="rect">
              <a:avLst/>
            </a:prstGeom>
            <a:noFill/>
          </p:spPr>
        </p:pic>
        <p:pic>
          <p:nvPicPr>
            <p:cNvPr id="24" name="Picture 2" descr="Server by saisyukusanagi - Clipart for computer and network diagra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3780800" y="2423717"/>
              <a:ext cx="372592" cy="591245"/>
            </a:xfrm>
            <a:prstGeom prst="rect">
              <a:avLst/>
            </a:prstGeom>
            <a:noFill/>
          </p:spPr>
        </p:pic>
        <p:pic>
          <p:nvPicPr>
            <p:cNvPr id="26" name="Picture 3" descr="C:\Users\Abject-3D\Desktop\VMWare Files\FINAL diagrams\Basic Virtualization\3D PNGs\VMW_09Q3_DGRM_View4_Marketecture_ALL_3_Comm_13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5876" y="3215301"/>
              <a:ext cx="410675" cy="333204"/>
            </a:xfrm>
            <a:prstGeom prst="rect">
              <a:avLst/>
            </a:prstGeom>
            <a:noFill/>
          </p:spPr>
        </p:pic>
        <p:pic>
          <p:nvPicPr>
            <p:cNvPr id="29" name="Picture 3" descr="C:\Users\Abject-3D\Desktop\VMWare Files\FINAL diagrams\Basic Virtualization\3D PNGs\VMW_09Q3_DGRM_View4_Marketecture_ALL_3_Comm_13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05919" y="3284866"/>
              <a:ext cx="410675" cy="333204"/>
            </a:xfrm>
            <a:prstGeom prst="rect">
              <a:avLst/>
            </a:prstGeom>
            <a:noFill/>
          </p:spPr>
        </p:pic>
        <p:cxnSp>
          <p:nvCxnSpPr>
            <p:cNvPr id="36" name="Straight Connector 35"/>
            <p:cNvCxnSpPr>
              <a:stCxn id="23" idx="2"/>
            </p:cNvCxnSpPr>
            <p:nvPr/>
          </p:nvCxnSpPr>
          <p:spPr>
            <a:xfrm>
              <a:off x="968617" y="2962531"/>
              <a:ext cx="0" cy="2742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6" idx="3"/>
            </p:cNvCxnSpPr>
            <p:nvPr/>
          </p:nvCxnSpPr>
          <p:spPr>
            <a:xfrm>
              <a:off x="1266551" y="3381903"/>
              <a:ext cx="409849" cy="1666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8" idx="1"/>
            </p:cNvCxnSpPr>
            <p:nvPr/>
          </p:nvCxnSpPr>
          <p:spPr>
            <a:xfrm flipV="1">
              <a:off x="1154913" y="3759060"/>
              <a:ext cx="521487" cy="2956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209800" y="3618070"/>
              <a:ext cx="533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29" idx="1"/>
            </p:cNvCxnSpPr>
            <p:nvPr/>
          </p:nvCxnSpPr>
          <p:spPr>
            <a:xfrm flipV="1">
              <a:off x="3301485" y="3451468"/>
              <a:ext cx="304434" cy="9703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967096" y="3065448"/>
              <a:ext cx="0" cy="26990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4612174" y="1965995"/>
            <a:ext cx="3653453" cy="2504569"/>
            <a:chOff x="271392" y="1611868"/>
            <a:chExt cx="6892634" cy="4047208"/>
          </a:xfrm>
        </p:grpSpPr>
        <p:pic>
          <p:nvPicPr>
            <p:cNvPr id="87" name="Picture 2" descr="Server by saisyukusanagi - Clipart for computer and network diagra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6521019" y="4662613"/>
              <a:ext cx="643007" cy="983503"/>
            </a:xfrm>
            <a:prstGeom prst="rect">
              <a:avLst/>
            </a:prstGeom>
            <a:noFill/>
          </p:spPr>
        </p:pic>
        <p:pic>
          <p:nvPicPr>
            <p:cNvPr id="88" name="Picture 3" descr="C:\Users\Abject-3D\Desktop\VMWare Files\FINAL diagrams\Basic Virtualization\3D PNGs\VMW_09Q3_DGRM_View4_Marketecture_ALL_3_Comm_13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71695" y="4973843"/>
              <a:ext cx="708733" cy="554266"/>
            </a:xfrm>
            <a:prstGeom prst="rect">
              <a:avLst/>
            </a:prstGeom>
            <a:noFill/>
          </p:spPr>
        </p:pic>
        <p:pic>
          <p:nvPicPr>
            <p:cNvPr id="89" name="Picture 3" descr="C:\Users\Abject-3D\Desktop\VMWare Files\FINAL diagrams\Basic Virtualization\3D PNGs\VMW_09Q3_DGRM_View4_Marketecture_ALL_3_Comm_13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19050" y="4973843"/>
              <a:ext cx="708733" cy="554266"/>
            </a:xfrm>
            <a:prstGeom prst="rect">
              <a:avLst/>
            </a:prstGeom>
            <a:noFill/>
          </p:spPr>
        </p:pic>
        <p:pic>
          <p:nvPicPr>
            <p:cNvPr id="91" name="Picture 2" descr="Server by saisyukusanagi - Clipart for computer and network diagra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71392" y="4675573"/>
              <a:ext cx="643008" cy="983503"/>
            </a:xfrm>
            <a:prstGeom prst="rect">
              <a:avLst/>
            </a:prstGeom>
            <a:noFill/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5600" y="3429000"/>
              <a:ext cx="1270105" cy="1277620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9600" y="3429000"/>
              <a:ext cx="1270105" cy="1277620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2600" y="1676400"/>
              <a:ext cx="1270105" cy="1277620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2696" y="1676400"/>
              <a:ext cx="1270105" cy="1277620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6600" y="2196730"/>
              <a:ext cx="1270105" cy="1277620"/>
            </a:xfrm>
            <a:prstGeom prst="rect">
              <a:avLst/>
            </a:prstGeom>
          </p:spPr>
        </p:pic>
        <p:sp>
          <p:nvSpPr>
            <p:cNvPr id="106" name="TextBox 105"/>
            <p:cNvSpPr txBox="1"/>
            <p:nvPr/>
          </p:nvSpPr>
          <p:spPr>
            <a:xfrm>
              <a:off x="4774780" y="3289684"/>
              <a:ext cx="4411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200" dirty="0" smtClean="0">
                  <a:solidFill>
                    <a:prstClr val="black"/>
                  </a:solidFill>
                </a:rPr>
                <a:t>NYC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814414" y="3290954"/>
              <a:ext cx="9792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200" dirty="0" smtClean="0">
                  <a:solidFill>
                    <a:prstClr val="black"/>
                  </a:solidFill>
                </a:rPr>
                <a:t>Cornell(NYC)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715000" y="1611868"/>
              <a:ext cx="6232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200" dirty="0" smtClean="0">
                  <a:solidFill>
                    <a:prstClr val="black"/>
                  </a:solidFill>
                </a:rPr>
                <a:t>Boston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898843" y="1611868"/>
              <a:ext cx="675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200" dirty="0" smtClean="0">
                  <a:solidFill>
                    <a:prstClr val="black"/>
                  </a:solidFill>
                </a:rPr>
                <a:t>Chicago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352800" y="2196730"/>
              <a:ext cx="7954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200" dirty="0" smtClean="0">
                  <a:solidFill>
                    <a:prstClr val="black"/>
                  </a:solidFill>
                </a:rPr>
                <a:t>Cleveland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14" name="Straight Connector 113"/>
          <p:cNvCxnSpPr/>
          <p:nvPr/>
        </p:nvCxnSpPr>
        <p:spPr>
          <a:xfrm>
            <a:off x="6014488" y="2327930"/>
            <a:ext cx="13621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5919934" y="2545074"/>
            <a:ext cx="285373" cy="914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96" idx="3"/>
          </p:cNvCxnSpPr>
          <p:nvPr/>
        </p:nvCxnSpPr>
        <p:spPr>
          <a:xfrm flipV="1">
            <a:off x="6878311" y="2545074"/>
            <a:ext cx="605849" cy="1781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636188" y="2796571"/>
            <a:ext cx="322842" cy="4518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553200" y="3381903"/>
            <a:ext cx="2849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324600" y="3618070"/>
            <a:ext cx="0" cy="3984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4989029" y="4191000"/>
            <a:ext cx="3449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5751811" y="4191000"/>
            <a:ext cx="3449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6629400" y="4191000"/>
            <a:ext cx="3449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7467600" y="4191000"/>
            <a:ext cx="3449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52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MinProbe: </a:t>
            </a:r>
            <a:r>
              <a:rPr lang="en-US" dirty="0"/>
              <a:t>Can we measure at 10Gbps?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599"/>
          </a:xfrm>
        </p:spPr>
        <p:txBody>
          <a:bodyPr/>
          <a:lstStyle/>
          <a:p>
            <a:r>
              <a:rPr lang="en-US" dirty="0" smtClean="0"/>
              <a:t>Cross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27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1490" y="5601222"/>
            <a:ext cx="643008" cy="983503"/>
          </a:xfrm>
          <a:prstGeom prst="rect">
            <a:avLst/>
          </a:prstGeom>
          <a:noFill/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209" y="4724400"/>
            <a:ext cx="1270105" cy="127762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394" y="4724400"/>
            <a:ext cx="1270105" cy="1277620"/>
          </a:xfrm>
          <a:prstGeom prst="rect">
            <a:avLst/>
          </a:prstGeom>
        </p:spPr>
      </p:pic>
      <p:cxnSp>
        <p:nvCxnSpPr>
          <p:cNvPr id="92" name="Straight Arrow Connector 91"/>
          <p:cNvCxnSpPr>
            <a:stCxn id="90" idx="3"/>
            <a:endCxn id="91" idx="1"/>
          </p:cNvCxnSpPr>
          <p:nvPr/>
        </p:nvCxnSpPr>
        <p:spPr>
          <a:xfrm>
            <a:off x="3147314" y="5363210"/>
            <a:ext cx="28990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1324854" y="5601222"/>
            <a:ext cx="705652" cy="6471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4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1490" y="3292740"/>
            <a:ext cx="643008" cy="983503"/>
          </a:xfrm>
          <a:prstGeom prst="rect">
            <a:avLst/>
          </a:prstGeom>
          <a:noFill/>
        </p:spPr>
      </p:pic>
      <p:pic>
        <p:nvPicPr>
          <p:cNvPr id="95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831896" y="3292740"/>
            <a:ext cx="643008" cy="983503"/>
          </a:xfrm>
          <a:prstGeom prst="rect">
            <a:avLst/>
          </a:prstGeom>
          <a:noFill/>
        </p:spPr>
      </p:pic>
      <p:cxnSp>
        <p:nvCxnSpPr>
          <p:cNvPr id="107" name="Straight Arrow Connector 106"/>
          <p:cNvCxnSpPr/>
          <p:nvPr/>
        </p:nvCxnSpPr>
        <p:spPr>
          <a:xfrm>
            <a:off x="1423147" y="5076973"/>
            <a:ext cx="506506" cy="1083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1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8429" y="4696711"/>
            <a:ext cx="708732" cy="554265"/>
          </a:xfrm>
          <a:prstGeom prst="rect">
            <a:avLst/>
          </a:prstGeom>
          <a:noFill/>
        </p:spPr>
      </p:pic>
      <p:cxnSp>
        <p:nvCxnSpPr>
          <p:cNvPr id="112" name="Straight Arrow Connector 111"/>
          <p:cNvCxnSpPr/>
          <p:nvPr/>
        </p:nvCxnSpPr>
        <p:spPr>
          <a:xfrm>
            <a:off x="914400" y="4339810"/>
            <a:ext cx="0" cy="3845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8153400" y="4363457"/>
            <a:ext cx="0" cy="4170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6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1142" y="4696711"/>
            <a:ext cx="708732" cy="554265"/>
          </a:xfrm>
          <a:prstGeom prst="rect">
            <a:avLst/>
          </a:prstGeom>
          <a:noFill/>
        </p:spPr>
      </p:pic>
      <p:sp>
        <p:nvSpPr>
          <p:cNvPr id="124" name="TextBox 123"/>
          <p:cNvSpPr txBox="1"/>
          <p:nvPr/>
        </p:nvSpPr>
        <p:spPr>
          <a:xfrm>
            <a:off x="3962400" y="497654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t</a:t>
            </a:r>
            <a:r>
              <a:rPr lang="en-US" dirty="0" smtClean="0">
                <a:solidFill>
                  <a:prstClr val="black"/>
                </a:solidFill>
              </a:rPr>
              <a:t>ight link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4276243"/>
            <a:ext cx="138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Probe Traffic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4469" y="5029200"/>
            <a:ext cx="1113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MinProbe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30143" y="4993515"/>
            <a:ext cx="1113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MinProbe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640989" y="6059400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250589" y="58790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10Gbps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7162800" y="5185341"/>
            <a:ext cx="457200" cy="1058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15"/>
          <p:cNvSpPr txBox="1">
            <a:spLocks/>
          </p:cNvSpPr>
          <p:nvPr/>
        </p:nvSpPr>
        <p:spPr>
          <a:xfrm>
            <a:off x="457200" y="2133600"/>
            <a:ext cx="8229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Probe Traffic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515671" y="6177825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Cross Traffic, paced at 1.0, 3.0, 6.0, 8.0Gbps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56333" y="6095303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56333" y="599709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556333" y="5891087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556333" y="5790503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556333" y="569229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556333" y="5586287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556333" y="548442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556333" y="6197940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33655" y="4518957"/>
            <a:ext cx="274320" cy="9144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33655" y="4389779"/>
            <a:ext cx="274320" cy="9144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6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3" grpId="0"/>
      <p:bldP spid="5" grpId="0"/>
      <p:bldP spid="36" grpId="0"/>
      <p:bldP spid="37" grpId="0"/>
      <p:bldP spid="59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07" y="734787"/>
            <a:ext cx="8893907" cy="6056782"/>
          </a:xfrm>
        </p:spPr>
        <p:txBody>
          <a:bodyPr>
            <a:normAutofit/>
          </a:bodyPr>
          <a:lstStyle/>
          <a:p>
            <a:r>
              <a:rPr lang="en-US" dirty="0" err="1" smtClean="0"/>
              <a:t>MinProbe</a:t>
            </a:r>
            <a:r>
              <a:rPr lang="en-US" dirty="0" smtClean="0"/>
              <a:t>: Accurate</a:t>
            </a:r>
            <a:r>
              <a:rPr lang="en-US" dirty="0"/>
              <a:t>, Minimum </a:t>
            </a:r>
            <a:r>
              <a:rPr lang="en-US" dirty="0" smtClean="0"/>
              <a:t>Overhead, Available </a:t>
            </a:r>
            <a:r>
              <a:rPr lang="en-US" dirty="0"/>
              <a:t>Bandwidth Estimation </a:t>
            </a:r>
            <a:r>
              <a:rPr lang="en-US" dirty="0" smtClean="0"/>
              <a:t>in </a:t>
            </a:r>
            <a:r>
              <a:rPr lang="en-US" dirty="0"/>
              <a:t>High Speed Wired Networks </a:t>
            </a:r>
            <a:endParaRPr lang="en-US" dirty="0" smtClean="0"/>
          </a:p>
          <a:p>
            <a:pPr lvl="1"/>
            <a:r>
              <a:rPr lang="en-US" dirty="0"/>
              <a:t>Ki Suh Lee, </a:t>
            </a:r>
            <a:r>
              <a:rPr lang="en-US" dirty="0" err="1"/>
              <a:t>Erluo</a:t>
            </a:r>
            <a:r>
              <a:rPr lang="en-US" dirty="0"/>
              <a:t> Li, </a:t>
            </a:r>
            <a:r>
              <a:rPr lang="en-US" dirty="0" err="1"/>
              <a:t>ChiunLin</a:t>
            </a:r>
            <a:r>
              <a:rPr lang="en-US" dirty="0"/>
              <a:t> Lim, </a:t>
            </a:r>
            <a:r>
              <a:rPr lang="en-US" dirty="0" smtClean="0"/>
              <a:t>Kevin </a:t>
            </a:r>
            <a:r>
              <a:rPr lang="en-US" dirty="0"/>
              <a:t>Tang and Hakim </a:t>
            </a:r>
            <a:r>
              <a:rPr lang="en-US" dirty="0" smtClean="0"/>
              <a:t>Weatherspoon.  In </a:t>
            </a:r>
            <a:r>
              <a:rPr lang="en-US" dirty="0"/>
              <a:t>Proceedings of the </a:t>
            </a:r>
            <a:r>
              <a:rPr lang="en-US" dirty="0" smtClean="0"/>
              <a:t>14th </a:t>
            </a:r>
            <a:r>
              <a:rPr lang="en-US" dirty="0"/>
              <a:t>ACM SIGCOMM conference on Internet </a:t>
            </a:r>
            <a:r>
              <a:rPr lang="en-US" dirty="0" smtClean="0"/>
              <a:t>measurement (IMC), November 2014.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MinProbe: </a:t>
            </a:r>
            <a:r>
              <a:rPr lang="en-US" dirty="0"/>
              <a:t>Can we measure at 10Gbps?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9"/>
          </a:xfrm>
        </p:spPr>
        <p:txBody>
          <a:bodyPr/>
          <a:lstStyle/>
          <a:p>
            <a:r>
              <a:rPr lang="en-US" dirty="0" smtClean="0"/>
              <a:t>Cross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7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1490" y="5601222"/>
            <a:ext cx="643008" cy="983503"/>
          </a:xfrm>
          <a:prstGeom prst="rect">
            <a:avLst/>
          </a:prstGeom>
          <a:noFill/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209" y="4724400"/>
            <a:ext cx="1270105" cy="127762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394" y="4724400"/>
            <a:ext cx="1270105" cy="1277620"/>
          </a:xfrm>
          <a:prstGeom prst="rect">
            <a:avLst/>
          </a:prstGeom>
        </p:spPr>
      </p:pic>
      <p:cxnSp>
        <p:nvCxnSpPr>
          <p:cNvPr id="92" name="Straight Arrow Connector 91"/>
          <p:cNvCxnSpPr>
            <a:stCxn id="90" idx="3"/>
            <a:endCxn id="91" idx="1"/>
          </p:cNvCxnSpPr>
          <p:nvPr/>
        </p:nvCxnSpPr>
        <p:spPr>
          <a:xfrm>
            <a:off x="3147314" y="5363210"/>
            <a:ext cx="28990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1324854" y="5601222"/>
            <a:ext cx="705652" cy="6471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4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1490" y="3292740"/>
            <a:ext cx="643008" cy="983503"/>
          </a:xfrm>
          <a:prstGeom prst="rect">
            <a:avLst/>
          </a:prstGeom>
          <a:noFill/>
        </p:spPr>
      </p:pic>
      <p:pic>
        <p:nvPicPr>
          <p:cNvPr id="95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831896" y="3292740"/>
            <a:ext cx="643008" cy="983503"/>
          </a:xfrm>
          <a:prstGeom prst="rect">
            <a:avLst/>
          </a:prstGeom>
          <a:noFill/>
        </p:spPr>
      </p:pic>
      <p:cxnSp>
        <p:nvCxnSpPr>
          <p:cNvPr id="107" name="Straight Arrow Connector 106"/>
          <p:cNvCxnSpPr/>
          <p:nvPr/>
        </p:nvCxnSpPr>
        <p:spPr>
          <a:xfrm>
            <a:off x="1423147" y="5076973"/>
            <a:ext cx="506506" cy="1083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1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8429" y="4696711"/>
            <a:ext cx="708732" cy="554265"/>
          </a:xfrm>
          <a:prstGeom prst="rect">
            <a:avLst/>
          </a:prstGeom>
          <a:noFill/>
        </p:spPr>
      </p:pic>
      <p:cxnSp>
        <p:nvCxnSpPr>
          <p:cNvPr id="112" name="Straight Arrow Connector 111"/>
          <p:cNvCxnSpPr/>
          <p:nvPr/>
        </p:nvCxnSpPr>
        <p:spPr>
          <a:xfrm>
            <a:off x="914400" y="4339810"/>
            <a:ext cx="0" cy="3845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8153400" y="4363457"/>
            <a:ext cx="0" cy="4170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6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1142" y="4696711"/>
            <a:ext cx="708732" cy="554265"/>
          </a:xfrm>
          <a:prstGeom prst="rect">
            <a:avLst/>
          </a:prstGeom>
          <a:noFill/>
        </p:spPr>
      </p:pic>
      <p:cxnSp>
        <p:nvCxnSpPr>
          <p:cNvPr id="122" name="Straight Arrow Connector 121"/>
          <p:cNvCxnSpPr/>
          <p:nvPr/>
        </p:nvCxnSpPr>
        <p:spPr>
          <a:xfrm>
            <a:off x="6640989" y="6059400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7250589" y="58790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10Gbps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962400" y="497654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t</a:t>
            </a:r>
            <a:r>
              <a:rPr lang="en-US" dirty="0" smtClean="0">
                <a:solidFill>
                  <a:prstClr val="black"/>
                </a:solidFill>
              </a:rPr>
              <a:t>ight link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4469" y="5029200"/>
            <a:ext cx="1113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MinProbe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30143" y="4993515"/>
            <a:ext cx="1113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MinProbe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99985" y="590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86854" y="3442468"/>
            <a:ext cx="2332746" cy="1510532"/>
            <a:chOff x="2086854" y="3442468"/>
            <a:chExt cx="2332746" cy="1510532"/>
          </a:xfrm>
        </p:grpSpPr>
        <p:grpSp>
          <p:nvGrpSpPr>
            <p:cNvPr id="6" name="Group 5"/>
            <p:cNvGrpSpPr/>
            <p:nvPr/>
          </p:nvGrpSpPr>
          <p:grpSpPr>
            <a:xfrm>
              <a:off x="2086854" y="3442468"/>
              <a:ext cx="2332746" cy="1510532"/>
              <a:chOff x="1428006" y="2729266"/>
              <a:chExt cx="2332746" cy="1510532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>
                <a:off x="2383391" y="4239798"/>
                <a:ext cx="137736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V="1">
                <a:off x="2383391" y="2840686"/>
                <a:ext cx="0" cy="13991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2611991" y="4048216"/>
                <a:ext cx="152400" cy="176028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428006" y="3858798"/>
                <a:ext cx="955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0.1Gbps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770648" y="2729266"/>
                <a:ext cx="61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Rate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846352" y="3934998"/>
                <a:ext cx="152400" cy="29616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998752" y="3785193"/>
                <a:ext cx="34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…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379752" y="3210018"/>
                <a:ext cx="152400" cy="1014226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428006" y="3098598"/>
                <a:ext cx="1007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9.6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Gbps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2086854" y="4355068"/>
              <a:ext cx="95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0.2Gbps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41000" y="4091577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…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1515671" y="6177825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Cross Traffic, paced at 1.0, 3.0, 6.0, 8.0Gbps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7162800" y="5185341"/>
            <a:ext cx="457200" cy="1058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15"/>
          <p:cNvSpPr txBox="1">
            <a:spLocks/>
          </p:cNvSpPr>
          <p:nvPr/>
        </p:nvSpPr>
        <p:spPr>
          <a:xfrm>
            <a:off x="457200" y="2133600"/>
            <a:ext cx="8229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Probe Traffic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56333" y="6095303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556333" y="599709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556333" y="5891087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556333" y="5790503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556333" y="569229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556333" y="5586287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556333" y="548442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556333" y="6197940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556333" y="5031253"/>
            <a:ext cx="274320" cy="9144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556333" y="4902075"/>
            <a:ext cx="274320" cy="9144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6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MinProbe: </a:t>
            </a:r>
            <a:r>
              <a:rPr lang="en-US" dirty="0"/>
              <a:t>Can we measure at 10Gbps?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394" y="4724400"/>
            <a:ext cx="1270105" cy="1277620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 flipV="1">
            <a:off x="7162800" y="5185341"/>
            <a:ext cx="457200" cy="1058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429" y="4696711"/>
            <a:ext cx="708732" cy="554265"/>
          </a:xfrm>
          <a:prstGeom prst="rect">
            <a:avLst/>
          </a:prstGeom>
          <a:noFill/>
        </p:spPr>
      </p:pic>
      <p:cxnSp>
        <p:nvCxnSpPr>
          <p:cNvPr id="45" name="Straight Arrow Connector 44"/>
          <p:cNvCxnSpPr/>
          <p:nvPr/>
        </p:nvCxnSpPr>
        <p:spPr>
          <a:xfrm>
            <a:off x="914400" y="4339810"/>
            <a:ext cx="0" cy="3845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1490" y="5601222"/>
            <a:ext cx="643008" cy="983503"/>
          </a:xfrm>
          <a:prstGeom prst="rect">
            <a:avLst/>
          </a:prstGeom>
          <a:noFill/>
        </p:spPr>
      </p:pic>
      <p:pic>
        <p:nvPicPr>
          <p:cNvPr id="61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1490" y="3292740"/>
            <a:ext cx="643008" cy="983503"/>
          </a:xfrm>
          <a:prstGeom prst="rect">
            <a:avLst/>
          </a:prstGeom>
          <a:noFill/>
        </p:spPr>
      </p:pic>
      <p:pic>
        <p:nvPicPr>
          <p:cNvPr id="63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31896" y="3292740"/>
            <a:ext cx="643008" cy="983503"/>
          </a:xfrm>
          <a:prstGeom prst="rect">
            <a:avLst/>
          </a:prstGeom>
          <a:noFill/>
        </p:spPr>
      </p:pic>
      <p:cxnSp>
        <p:nvCxnSpPr>
          <p:cNvPr id="48" name="Straight Arrow Connector 47"/>
          <p:cNvCxnSpPr/>
          <p:nvPr/>
        </p:nvCxnSpPr>
        <p:spPr>
          <a:xfrm flipV="1">
            <a:off x="8153400" y="4363457"/>
            <a:ext cx="0" cy="4170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1142" y="4696711"/>
            <a:ext cx="708732" cy="554265"/>
          </a:xfrm>
          <a:prstGeom prst="rect">
            <a:avLst/>
          </a:prstGeom>
          <a:noFill/>
        </p:spPr>
      </p:pic>
      <p:cxnSp>
        <p:nvCxnSpPr>
          <p:cNvPr id="74" name="Straight Arrow Connector 73"/>
          <p:cNvCxnSpPr/>
          <p:nvPr/>
        </p:nvCxnSpPr>
        <p:spPr>
          <a:xfrm>
            <a:off x="6640989" y="6059400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250589" y="58790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10Gbps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-46746" y="1461268"/>
            <a:ext cx="2332746" cy="1510532"/>
            <a:chOff x="2086854" y="3442468"/>
            <a:chExt cx="2332746" cy="1510532"/>
          </a:xfrm>
        </p:grpSpPr>
        <p:grpSp>
          <p:nvGrpSpPr>
            <p:cNvPr id="126" name="Group 125"/>
            <p:cNvGrpSpPr/>
            <p:nvPr/>
          </p:nvGrpSpPr>
          <p:grpSpPr>
            <a:xfrm>
              <a:off x="2086854" y="3442468"/>
              <a:ext cx="2332746" cy="1510532"/>
              <a:chOff x="1428006" y="2729266"/>
              <a:chExt cx="2332746" cy="1510532"/>
            </a:xfrm>
          </p:grpSpPr>
          <p:cxnSp>
            <p:nvCxnSpPr>
              <p:cNvPr id="131" name="Straight Arrow Connector 130"/>
              <p:cNvCxnSpPr/>
              <p:nvPr/>
            </p:nvCxnSpPr>
            <p:spPr>
              <a:xfrm>
                <a:off x="2383391" y="4239798"/>
                <a:ext cx="137736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/>
              <p:nvPr/>
            </p:nvCxnSpPr>
            <p:spPr>
              <a:xfrm flipV="1">
                <a:off x="2383391" y="2840686"/>
                <a:ext cx="0" cy="13991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Rectangle 132"/>
              <p:cNvSpPr/>
              <p:nvPr/>
            </p:nvSpPr>
            <p:spPr>
              <a:xfrm>
                <a:off x="2611991" y="4048216"/>
                <a:ext cx="152400" cy="176028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428006" y="3858798"/>
                <a:ext cx="955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0.1Gbps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1770648" y="2729266"/>
                <a:ext cx="61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Rate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2846352" y="3934998"/>
                <a:ext cx="152400" cy="29616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2998752" y="3785193"/>
                <a:ext cx="34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…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3379752" y="3210018"/>
                <a:ext cx="152400" cy="1014226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1428006" y="3098598"/>
                <a:ext cx="1007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9.6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Gbps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2086854" y="4355068"/>
              <a:ext cx="95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0.2Gbps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341000" y="4091577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…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98448" y="4724400"/>
            <a:ext cx="4750994" cy="1817132"/>
            <a:chOff x="1295400" y="4724400"/>
            <a:chExt cx="4750994" cy="1817132"/>
          </a:xfrm>
        </p:grpSpPr>
        <p:sp>
          <p:nvSpPr>
            <p:cNvPr id="10" name="TextBox 9"/>
            <p:cNvSpPr txBox="1"/>
            <p:nvPr/>
          </p:nvSpPr>
          <p:spPr>
            <a:xfrm>
              <a:off x="3075839" y="5715000"/>
              <a:ext cx="2922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Available Bandwidth = 2Gbps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7209" y="4724400"/>
              <a:ext cx="1270105" cy="1277620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>
              <a:stCxn id="11" idx="3"/>
              <a:endCxn id="12" idx="1"/>
            </p:cNvCxnSpPr>
            <p:nvPr/>
          </p:nvCxnSpPr>
          <p:spPr>
            <a:xfrm>
              <a:off x="3147314" y="5363210"/>
              <a:ext cx="289908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423147" y="5076973"/>
              <a:ext cx="506506" cy="10836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324854" y="5601222"/>
              <a:ext cx="705652" cy="64717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295400" y="6172200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Cross Traffic 8Gbps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16552" y="4773168"/>
            <a:ext cx="274320" cy="996711"/>
            <a:chOff x="4419600" y="4772456"/>
            <a:chExt cx="274320" cy="996711"/>
          </a:xfrm>
        </p:grpSpPr>
        <p:sp>
          <p:nvSpPr>
            <p:cNvPr id="140" name="Rectangle 139"/>
            <p:cNvSpPr/>
            <p:nvPr/>
          </p:nvSpPr>
          <p:spPr>
            <a:xfrm>
              <a:off x="4419600" y="5575090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419600" y="5476881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419600" y="538333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419600" y="5282751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419600" y="5184542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419600" y="507853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419600" y="4976672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419600" y="4878463"/>
              <a:ext cx="274320" cy="91440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419600" y="4772456"/>
              <a:ext cx="274320" cy="91440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419600" y="5677727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0" name="Rectangle 149"/>
          <p:cNvSpPr/>
          <p:nvPr/>
        </p:nvSpPr>
        <p:spPr>
          <a:xfrm>
            <a:off x="1556333" y="6095303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1556333" y="599709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1556333" y="5891087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1556333" y="5790503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1556333" y="569229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1556333" y="5586287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1556333" y="548442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1556333" y="6197940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1556333" y="5031253"/>
            <a:ext cx="274320" cy="9144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420185" y="4887224"/>
            <a:ext cx="274320" cy="890704"/>
            <a:chOff x="5273040" y="4888886"/>
            <a:chExt cx="274320" cy="890704"/>
          </a:xfrm>
        </p:grpSpPr>
        <p:sp>
          <p:nvSpPr>
            <p:cNvPr id="187" name="Rectangle 186"/>
            <p:cNvSpPr/>
            <p:nvPr/>
          </p:nvSpPr>
          <p:spPr>
            <a:xfrm>
              <a:off x="5273040" y="5585513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273040" y="5487304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273040" y="5393758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273040" y="5293174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273040" y="519496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273040" y="5088958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273040" y="498709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273040" y="4888886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5273040" y="5688150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2" name="Picture 31" descr="scatter_plot_80_0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1828800"/>
            <a:ext cx="4114800" cy="2743200"/>
          </a:xfrm>
          <a:prstGeom prst="rect">
            <a:avLst/>
          </a:prstGeom>
        </p:spPr>
      </p:pic>
      <p:sp>
        <p:nvSpPr>
          <p:cNvPr id="200" name="Oval 199"/>
          <p:cNvSpPr/>
          <p:nvPr/>
        </p:nvSpPr>
        <p:spPr>
          <a:xfrm>
            <a:off x="3087024" y="4089252"/>
            <a:ext cx="191453" cy="11997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828800" y="4673170"/>
            <a:ext cx="4003385" cy="1095997"/>
            <a:chOff x="1828800" y="4673170"/>
            <a:chExt cx="4003385" cy="1095997"/>
          </a:xfrm>
        </p:grpSpPr>
        <p:sp>
          <p:nvSpPr>
            <p:cNvPr id="34" name="TextBox 33"/>
            <p:cNvSpPr txBox="1"/>
            <p:nvPr/>
          </p:nvSpPr>
          <p:spPr>
            <a:xfrm>
              <a:off x="1828800" y="4673170"/>
              <a:ext cx="101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0.1Gbps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Right Brace 34"/>
            <p:cNvSpPr/>
            <p:nvPr/>
          </p:nvSpPr>
          <p:spPr>
            <a:xfrm>
              <a:off x="4724400" y="4907489"/>
              <a:ext cx="152400" cy="861678"/>
            </a:xfrm>
            <a:prstGeom prst="rightBrace">
              <a:avLst>
                <a:gd name="adj1" fmla="val 8333"/>
                <a:gd name="adj2" fmla="val 2955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76800" y="4945516"/>
              <a:ext cx="95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8.1Gbps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80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20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MinProbe: </a:t>
            </a:r>
            <a:r>
              <a:rPr lang="en-US" dirty="0"/>
              <a:t>Can we measure at 10Gbps?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394" y="4724400"/>
            <a:ext cx="1270105" cy="1277620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 flipV="1">
            <a:off x="7162800" y="5185341"/>
            <a:ext cx="457200" cy="1058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429" y="4696711"/>
            <a:ext cx="708732" cy="554265"/>
          </a:xfrm>
          <a:prstGeom prst="rect">
            <a:avLst/>
          </a:prstGeom>
          <a:noFill/>
        </p:spPr>
      </p:pic>
      <p:cxnSp>
        <p:nvCxnSpPr>
          <p:cNvPr id="45" name="Straight Arrow Connector 44"/>
          <p:cNvCxnSpPr/>
          <p:nvPr/>
        </p:nvCxnSpPr>
        <p:spPr>
          <a:xfrm>
            <a:off x="914400" y="4339810"/>
            <a:ext cx="0" cy="3845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1490" y="5601222"/>
            <a:ext cx="643008" cy="983503"/>
          </a:xfrm>
          <a:prstGeom prst="rect">
            <a:avLst/>
          </a:prstGeom>
          <a:noFill/>
        </p:spPr>
      </p:pic>
      <p:pic>
        <p:nvPicPr>
          <p:cNvPr id="61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1490" y="3292740"/>
            <a:ext cx="643008" cy="983503"/>
          </a:xfrm>
          <a:prstGeom prst="rect">
            <a:avLst/>
          </a:prstGeom>
          <a:noFill/>
        </p:spPr>
      </p:pic>
      <p:pic>
        <p:nvPicPr>
          <p:cNvPr id="63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31896" y="3292740"/>
            <a:ext cx="643008" cy="983503"/>
          </a:xfrm>
          <a:prstGeom prst="rect">
            <a:avLst/>
          </a:prstGeom>
          <a:noFill/>
        </p:spPr>
      </p:pic>
      <p:cxnSp>
        <p:nvCxnSpPr>
          <p:cNvPr id="48" name="Straight Arrow Connector 47"/>
          <p:cNvCxnSpPr/>
          <p:nvPr/>
        </p:nvCxnSpPr>
        <p:spPr>
          <a:xfrm flipV="1">
            <a:off x="8153400" y="4363457"/>
            <a:ext cx="0" cy="4170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1142" y="4696711"/>
            <a:ext cx="708732" cy="554265"/>
          </a:xfrm>
          <a:prstGeom prst="rect">
            <a:avLst/>
          </a:prstGeom>
          <a:noFill/>
        </p:spPr>
      </p:pic>
      <p:cxnSp>
        <p:nvCxnSpPr>
          <p:cNvPr id="74" name="Straight Arrow Connector 73"/>
          <p:cNvCxnSpPr/>
          <p:nvPr/>
        </p:nvCxnSpPr>
        <p:spPr>
          <a:xfrm>
            <a:off x="6640989" y="6059400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250589" y="58790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10Gbps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-46746" y="1461268"/>
            <a:ext cx="2332746" cy="1510532"/>
            <a:chOff x="2086854" y="3442468"/>
            <a:chExt cx="2332746" cy="1510532"/>
          </a:xfrm>
        </p:grpSpPr>
        <p:grpSp>
          <p:nvGrpSpPr>
            <p:cNvPr id="126" name="Group 125"/>
            <p:cNvGrpSpPr/>
            <p:nvPr/>
          </p:nvGrpSpPr>
          <p:grpSpPr>
            <a:xfrm>
              <a:off x="2086854" y="3442468"/>
              <a:ext cx="2332746" cy="1510532"/>
              <a:chOff x="1428006" y="2729266"/>
              <a:chExt cx="2332746" cy="1510532"/>
            </a:xfrm>
          </p:grpSpPr>
          <p:cxnSp>
            <p:nvCxnSpPr>
              <p:cNvPr id="131" name="Straight Arrow Connector 130"/>
              <p:cNvCxnSpPr/>
              <p:nvPr/>
            </p:nvCxnSpPr>
            <p:spPr>
              <a:xfrm>
                <a:off x="2383391" y="4239798"/>
                <a:ext cx="137736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/>
              <p:nvPr/>
            </p:nvCxnSpPr>
            <p:spPr>
              <a:xfrm flipV="1">
                <a:off x="2383391" y="2840686"/>
                <a:ext cx="0" cy="13991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Rectangle 132"/>
              <p:cNvSpPr/>
              <p:nvPr/>
            </p:nvSpPr>
            <p:spPr>
              <a:xfrm>
                <a:off x="2611991" y="4048216"/>
                <a:ext cx="152400" cy="176028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428006" y="3858798"/>
                <a:ext cx="955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0.1Gbps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1770648" y="2729266"/>
                <a:ext cx="61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Rate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2846352" y="3934998"/>
                <a:ext cx="152400" cy="29616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2998752" y="3785193"/>
                <a:ext cx="34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…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3379752" y="3210018"/>
                <a:ext cx="152400" cy="1014226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1428006" y="3098598"/>
                <a:ext cx="1007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9.6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Gbps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2086854" y="4355068"/>
              <a:ext cx="95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0.2Gbps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341000" y="4091577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…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98448" y="4724400"/>
            <a:ext cx="4750994" cy="1817132"/>
            <a:chOff x="1295400" y="4724400"/>
            <a:chExt cx="4750994" cy="1817132"/>
          </a:xfrm>
        </p:grpSpPr>
        <p:sp>
          <p:nvSpPr>
            <p:cNvPr id="10" name="TextBox 9"/>
            <p:cNvSpPr txBox="1"/>
            <p:nvPr/>
          </p:nvSpPr>
          <p:spPr>
            <a:xfrm>
              <a:off x="3075839" y="5715000"/>
              <a:ext cx="2922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Available Bandwidth = 2Gbps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7209" y="4724400"/>
              <a:ext cx="1270105" cy="1277620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>
              <a:stCxn id="11" idx="3"/>
              <a:endCxn id="12" idx="1"/>
            </p:cNvCxnSpPr>
            <p:nvPr/>
          </p:nvCxnSpPr>
          <p:spPr>
            <a:xfrm>
              <a:off x="3147314" y="5363210"/>
              <a:ext cx="289908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423147" y="5076973"/>
              <a:ext cx="506506" cy="10836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324854" y="5601222"/>
              <a:ext cx="705652" cy="64717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295400" y="6172200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Cross Traffic 8Gbps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16552" y="4773168"/>
            <a:ext cx="274320" cy="996711"/>
            <a:chOff x="4419600" y="4772456"/>
            <a:chExt cx="274320" cy="996711"/>
          </a:xfrm>
        </p:grpSpPr>
        <p:sp>
          <p:nvSpPr>
            <p:cNvPr id="140" name="Rectangle 139"/>
            <p:cNvSpPr/>
            <p:nvPr/>
          </p:nvSpPr>
          <p:spPr>
            <a:xfrm>
              <a:off x="4419600" y="5575090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419600" y="5476881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419600" y="538333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419600" y="5282751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419600" y="5184542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419600" y="507853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419600" y="4976672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419600" y="4878463"/>
              <a:ext cx="274320" cy="91440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419600" y="4772456"/>
              <a:ext cx="274320" cy="91440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419600" y="5677727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0" name="Rectangle 149"/>
          <p:cNvSpPr/>
          <p:nvPr/>
        </p:nvSpPr>
        <p:spPr>
          <a:xfrm>
            <a:off x="1556333" y="6095303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1556333" y="599709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1556333" y="5891087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1556333" y="5790503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1556333" y="569229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1556333" y="5586287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1556333" y="548442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1556333" y="6197940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1556333" y="5031253"/>
            <a:ext cx="274320" cy="9144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420185" y="4887224"/>
            <a:ext cx="274320" cy="890704"/>
            <a:chOff x="5273040" y="4888886"/>
            <a:chExt cx="274320" cy="890704"/>
          </a:xfrm>
        </p:grpSpPr>
        <p:sp>
          <p:nvSpPr>
            <p:cNvPr id="187" name="Rectangle 186"/>
            <p:cNvSpPr/>
            <p:nvPr/>
          </p:nvSpPr>
          <p:spPr>
            <a:xfrm>
              <a:off x="5273040" y="5585513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273040" y="5487304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273040" y="5393758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273040" y="5293174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273040" y="519496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273040" y="5088958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273040" y="498709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273040" y="4888886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5273040" y="5688150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2" name="Picture 31" descr="scatter_plot_80_0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1828800"/>
            <a:ext cx="4114800" cy="2743200"/>
          </a:xfrm>
          <a:prstGeom prst="rect">
            <a:avLst/>
          </a:prstGeom>
        </p:spPr>
      </p:pic>
      <p:sp>
        <p:nvSpPr>
          <p:cNvPr id="200" name="Oval 199"/>
          <p:cNvSpPr/>
          <p:nvPr/>
        </p:nvSpPr>
        <p:spPr>
          <a:xfrm>
            <a:off x="3087024" y="4089252"/>
            <a:ext cx="191453" cy="11997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828800" y="4673170"/>
            <a:ext cx="4003385" cy="1095997"/>
            <a:chOff x="1828800" y="4673170"/>
            <a:chExt cx="4003385" cy="1095997"/>
          </a:xfrm>
        </p:grpSpPr>
        <p:sp>
          <p:nvSpPr>
            <p:cNvPr id="34" name="TextBox 33"/>
            <p:cNvSpPr txBox="1"/>
            <p:nvPr/>
          </p:nvSpPr>
          <p:spPr>
            <a:xfrm>
              <a:off x="1828800" y="4673170"/>
              <a:ext cx="101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0.2Gbps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Right Brace 34"/>
            <p:cNvSpPr/>
            <p:nvPr/>
          </p:nvSpPr>
          <p:spPr>
            <a:xfrm>
              <a:off x="4724400" y="4907489"/>
              <a:ext cx="152400" cy="861678"/>
            </a:xfrm>
            <a:prstGeom prst="rightBrace">
              <a:avLst>
                <a:gd name="adj1" fmla="val 8333"/>
                <a:gd name="adj2" fmla="val 2955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76800" y="4945516"/>
              <a:ext cx="95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8.2Gbps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192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MinProbe: </a:t>
            </a:r>
            <a:r>
              <a:rPr lang="en-US" dirty="0"/>
              <a:t>Can we measure at 10Gbps?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394" y="4724400"/>
            <a:ext cx="1270105" cy="1277620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 flipV="1">
            <a:off x="7162800" y="5185341"/>
            <a:ext cx="457200" cy="1058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429" y="4696711"/>
            <a:ext cx="708732" cy="554265"/>
          </a:xfrm>
          <a:prstGeom prst="rect">
            <a:avLst/>
          </a:prstGeom>
          <a:noFill/>
        </p:spPr>
      </p:pic>
      <p:cxnSp>
        <p:nvCxnSpPr>
          <p:cNvPr id="45" name="Straight Arrow Connector 44"/>
          <p:cNvCxnSpPr/>
          <p:nvPr/>
        </p:nvCxnSpPr>
        <p:spPr>
          <a:xfrm>
            <a:off x="914400" y="4339810"/>
            <a:ext cx="0" cy="3845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1490" y="5601222"/>
            <a:ext cx="643008" cy="983503"/>
          </a:xfrm>
          <a:prstGeom prst="rect">
            <a:avLst/>
          </a:prstGeom>
          <a:noFill/>
        </p:spPr>
      </p:pic>
      <p:pic>
        <p:nvPicPr>
          <p:cNvPr id="61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1490" y="3292740"/>
            <a:ext cx="643008" cy="983503"/>
          </a:xfrm>
          <a:prstGeom prst="rect">
            <a:avLst/>
          </a:prstGeom>
          <a:noFill/>
        </p:spPr>
      </p:pic>
      <p:pic>
        <p:nvPicPr>
          <p:cNvPr id="63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31896" y="3292740"/>
            <a:ext cx="643008" cy="983503"/>
          </a:xfrm>
          <a:prstGeom prst="rect">
            <a:avLst/>
          </a:prstGeom>
          <a:noFill/>
        </p:spPr>
      </p:pic>
      <p:cxnSp>
        <p:nvCxnSpPr>
          <p:cNvPr id="48" name="Straight Arrow Connector 47"/>
          <p:cNvCxnSpPr/>
          <p:nvPr/>
        </p:nvCxnSpPr>
        <p:spPr>
          <a:xfrm flipV="1">
            <a:off x="8153400" y="4363457"/>
            <a:ext cx="0" cy="4170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1142" y="4696711"/>
            <a:ext cx="708732" cy="554265"/>
          </a:xfrm>
          <a:prstGeom prst="rect">
            <a:avLst/>
          </a:prstGeom>
          <a:noFill/>
        </p:spPr>
      </p:pic>
      <p:cxnSp>
        <p:nvCxnSpPr>
          <p:cNvPr id="74" name="Straight Arrow Connector 73"/>
          <p:cNvCxnSpPr/>
          <p:nvPr/>
        </p:nvCxnSpPr>
        <p:spPr>
          <a:xfrm>
            <a:off x="6640989" y="6059400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250589" y="58790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10Gbps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-46746" y="1461268"/>
            <a:ext cx="2332746" cy="1510532"/>
            <a:chOff x="2086854" y="3442468"/>
            <a:chExt cx="2332746" cy="1510532"/>
          </a:xfrm>
        </p:grpSpPr>
        <p:grpSp>
          <p:nvGrpSpPr>
            <p:cNvPr id="126" name="Group 125"/>
            <p:cNvGrpSpPr/>
            <p:nvPr/>
          </p:nvGrpSpPr>
          <p:grpSpPr>
            <a:xfrm>
              <a:off x="2086854" y="3442468"/>
              <a:ext cx="2332746" cy="1510532"/>
              <a:chOff x="1428006" y="2729266"/>
              <a:chExt cx="2332746" cy="1510532"/>
            </a:xfrm>
          </p:grpSpPr>
          <p:cxnSp>
            <p:nvCxnSpPr>
              <p:cNvPr id="131" name="Straight Arrow Connector 130"/>
              <p:cNvCxnSpPr/>
              <p:nvPr/>
            </p:nvCxnSpPr>
            <p:spPr>
              <a:xfrm>
                <a:off x="2383391" y="4239798"/>
                <a:ext cx="137736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/>
              <p:nvPr/>
            </p:nvCxnSpPr>
            <p:spPr>
              <a:xfrm flipV="1">
                <a:off x="2383391" y="2840686"/>
                <a:ext cx="0" cy="13991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Rectangle 132"/>
              <p:cNvSpPr/>
              <p:nvPr/>
            </p:nvSpPr>
            <p:spPr>
              <a:xfrm>
                <a:off x="2611991" y="4048216"/>
                <a:ext cx="152400" cy="176028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428006" y="3858798"/>
                <a:ext cx="955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0.1Gbps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1770648" y="2729266"/>
                <a:ext cx="61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Rate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2846352" y="3934998"/>
                <a:ext cx="152400" cy="29616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2998752" y="3785193"/>
                <a:ext cx="34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…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3379752" y="3210018"/>
                <a:ext cx="152400" cy="1014226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1428006" y="3098598"/>
                <a:ext cx="1007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9.6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Gbps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2086854" y="4355068"/>
              <a:ext cx="95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0.2Gbps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341000" y="4091577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…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98448" y="4724400"/>
            <a:ext cx="4750994" cy="1817132"/>
            <a:chOff x="1295400" y="4724400"/>
            <a:chExt cx="4750994" cy="1817132"/>
          </a:xfrm>
        </p:grpSpPr>
        <p:sp>
          <p:nvSpPr>
            <p:cNvPr id="10" name="TextBox 9"/>
            <p:cNvSpPr txBox="1"/>
            <p:nvPr/>
          </p:nvSpPr>
          <p:spPr>
            <a:xfrm>
              <a:off x="3075839" y="5715000"/>
              <a:ext cx="2922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Available Bandwidth = 2Gbps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7209" y="4724400"/>
              <a:ext cx="1270105" cy="1277620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>
              <a:stCxn id="11" idx="3"/>
              <a:endCxn id="12" idx="1"/>
            </p:cNvCxnSpPr>
            <p:nvPr/>
          </p:nvCxnSpPr>
          <p:spPr>
            <a:xfrm>
              <a:off x="3147314" y="5363210"/>
              <a:ext cx="289908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423147" y="5076973"/>
              <a:ext cx="506506" cy="10836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324854" y="5601222"/>
              <a:ext cx="705652" cy="64717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295400" y="6172200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Cross Traffic 8Gbps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16552" y="4773168"/>
            <a:ext cx="274320" cy="996711"/>
            <a:chOff x="4419600" y="4772456"/>
            <a:chExt cx="274320" cy="996711"/>
          </a:xfrm>
        </p:grpSpPr>
        <p:sp>
          <p:nvSpPr>
            <p:cNvPr id="140" name="Rectangle 139"/>
            <p:cNvSpPr/>
            <p:nvPr/>
          </p:nvSpPr>
          <p:spPr>
            <a:xfrm>
              <a:off x="4419600" y="5575090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419600" y="5476881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419600" y="538333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419600" y="5282751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419600" y="5184542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419600" y="507853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419600" y="4976672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419600" y="4878463"/>
              <a:ext cx="274320" cy="91440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419600" y="4772456"/>
              <a:ext cx="274320" cy="91440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419600" y="5677727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0" name="Rectangle 149"/>
          <p:cNvSpPr/>
          <p:nvPr/>
        </p:nvSpPr>
        <p:spPr>
          <a:xfrm>
            <a:off x="1556333" y="6095303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1556333" y="599709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1556333" y="5891087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1556333" y="5790503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1556333" y="569229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1556333" y="5586287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1556333" y="548442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1556333" y="6197940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1556333" y="5031253"/>
            <a:ext cx="274320" cy="9144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420185" y="4887224"/>
            <a:ext cx="274320" cy="890704"/>
            <a:chOff x="5273040" y="4888886"/>
            <a:chExt cx="274320" cy="890704"/>
          </a:xfrm>
        </p:grpSpPr>
        <p:sp>
          <p:nvSpPr>
            <p:cNvPr id="187" name="Rectangle 186"/>
            <p:cNvSpPr/>
            <p:nvPr/>
          </p:nvSpPr>
          <p:spPr>
            <a:xfrm>
              <a:off x="5273040" y="5585513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273040" y="5487304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273040" y="5393758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273040" y="5293174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273040" y="519496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273040" y="5088958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273040" y="498709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273040" y="4888886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5273040" y="5688150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2" name="Picture 31" descr="scatter_plot_80_0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1828800"/>
            <a:ext cx="4114800" cy="2743200"/>
          </a:xfrm>
          <a:prstGeom prst="rect">
            <a:avLst/>
          </a:prstGeom>
        </p:spPr>
      </p:pic>
      <p:sp>
        <p:nvSpPr>
          <p:cNvPr id="200" name="Oval 199"/>
          <p:cNvSpPr/>
          <p:nvPr/>
        </p:nvSpPr>
        <p:spPr>
          <a:xfrm>
            <a:off x="3087024" y="4089252"/>
            <a:ext cx="191453" cy="11997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828800" y="4673170"/>
            <a:ext cx="4003385" cy="1095997"/>
            <a:chOff x="1828800" y="4673170"/>
            <a:chExt cx="4003385" cy="1095997"/>
          </a:xfrm>
        </p:grpSpPr>
        <p:sp>
          <p:nvSpPr>
            <p:cNvPr id="34" name="TextBox 33"/>
            <p:cNvSpPr txBox="1"/>
            <p:nvPr/>
          </p:nvSpPr>
          <p:spPr>
            <a:xfrm>
              <a:off x="1828800" y="4673170"/>
              <a:ext cx="101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0.3Gbps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Right Brace 34"/>
            <p:cNvSpPr/>
            <p:nvPr/>
          </p:nvSpPr>
          <p:spPr>
            <a:xfrm>
              <a:off x="4724400" y="4907489"/>
              <a:ext cx="152400" cy="861678"/>
            </a:xfrm>
            <a:prstGeom prst="rightBrace">
              <a:avLst>
                <a:gd name="adj1" fmla="val 8333"/>
                <a:gd name="adj2" fmla="val 2955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76800" y="4945516"/>
              <a:ext cx="95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8.3Gbps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74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MinProbe: </a:t>
            </a:r>
            <a:r>
              <a:rPr lang="en-US" dirty="0"/>
              <a:t>Can we measure at 10Gbps?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394" y="4724400"/>
            <a:ext cx="1270105" cy="1277620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 flipV="1">
            <a:off x="7162800" y="5185341"/>
            <a:ext cx="457200" cy="1058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429" y="4696711"/>
            <a:ext cx="708732" cy="554265"/>
          </a:xfrm>
          <a:prstGeom prst="rect">
            <a:avLst/>
          </a:prstGeom>
          <a:noFill/>
        </p:spPr>
      </p:pic>
      <p:cxnSp>
        <p:nvCxnSpPr>
          <p:cNvPr id="45" name="Straight Arrow Connector 44"/>
          <p:cNvCxnSpPr/>
          <p:nvPr/>
        </p:nvCxnSpPr>
        <p:spPr>
          <a:xfrm>
            <a:off x="914400" y="4339810"/>
            <a:ext cx="0" cy="3845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1490" y="5601222"/>
            <a:ext cx="643008" cy="983503"/>
          </a:xfrm>
          <a:prstGeom prst="rect">
            <a:avLst/>
          </a:prstGeom>
          <a:noFill/>
        </p:spPr>
      </p:pic>
      <p:pic>
        <p:nvPicPr>
          <p:cNvPr id="61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1490" y="3292740"/>
            <a:ext cx="643008" cy="983503"/>
          </a:xfrm>
          <a:prstGeom prst="rect">
            <a:avLst/>
          </a:prstGeom>
          <a:noFill/>
        </p:spPr>
      </p:pic>
      <p:pic>
        <p:nvPicPr>
          <p:cNvPr id="63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31896" y="3292740"/>
            <a:ext cx="643008" cy="983503"/>
          </a:xfrm>
          <a:prstGeom prst="rect">
            <a:avLst/>
          </a:prstGeom>
          <a:noFill/>
        </p:spPr>
      </p:pic>
      <p:cxnSp>
        <p:nvCxnSpPr>
          <p:cNvPr id="48" name="Straight Arrow Connector 47"/>
          <p:cNvCxnSpPr/>
          <p:nvPr/>
        </p:nvCxnSpPr>
        <p:spPr>
          <a:xfrm flipV="1">
            <a:off x="8153400" y="4363457"/>
            <a:ext cx="0" cy="4170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1142" y="4696711"/>
            <a:ext cx="708732" cy="554265"/>
          </a:xfrm>
          <a:prstGeom prst="rect">
            <a:avLst/>
          </a:prstGeom>
          <a:noFill/>
        </p:spPr>
      </p:pic>
      <p:cxnSp>
        <p:nvCxnSpPr>
          <p:cNvPr id="74" name="Straight Arrow Connector 73"/>
          <p:cNvCxnSpPr/>
          <p:nvPr/>
        </p:nvCxnSpPr>
        <p:spPr>
          <a:xfrm>
            <a:off x="6640989" y="6059400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250589" y="58790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10Gbps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-46746" y="1461268"/>
            <a:ext cx="2332746" cy="1510532"/>
            <a:chOff x="2086854" y="3442468"/>
            <a:chExt cx="2332746" cy="1510532"/>
          </a:xfrm>
        </p:grpSpPr>
        <p:grpSp>
          <p:nvGrpSpPr>
            <p:cNvPr id="126" name="Group 125"/>
            <p:cNvGrpSpPr/>
            <p:nvPr/>
          </p:nvGrpSpPr>
          <p:grpSpPr>
            <a:xfrm>
              <a:off x="2086854" y="3442468"/>
              <a:ext cx="2332746" cy="1510532"/>
              <a:chOff x="1428006" y="2729266"/>
              <a:chExt cx="2332746" cy="1510532"/>
            </a:xfrm>
          </p:grpSpPr>
          <p:cxnSp>
            <p:nvCxnSpPr>
              <p:cNvPr id="131" name="Straight Arrow Connector 130"/>
              <p:cNvCxnSpPr/>
              <p:nvPr/>
            </p:nvCxnSpPr>
            <p:spPr>
              <a:xfrm>
                <a:off x="2383391" y="4239798"/>
                <a:ext cx="137736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/>
              <p:nvPr/>
            </p:nvCxnSpPr>
            <p:spPr>
              <a:xfrm flipV="1">
                <a:off x="2383391" y="2840686"/>
                <a:ext cx="0" cy="13991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Rectangle 132"/>
              <p:cNvSpPr/>
              <p:nvPr/>
            </p:nvSpPr>
            <p:spPr>
              <a:xfrm>
                <a:off x="2611991" y="4048216"/>
                <a:ext cx="152400" cy="176028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428006" y="3858798"/>
                <a:ext cx="955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0.1Gbps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1770648" y="2729266"/>
                <a:ext cx="61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Rate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2846352" y="3934998"/>
                <a:ext cx="152400" cy="29616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2998752" y="3785193"/>
                <a:ext cx="34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…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3379752" y="3210018"/>
                <a:ext cx="152400" cy="1014226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1428006" y="3098598"/>
                <a:ext cx="1007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9.6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Gbps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2086854" y="4355068"/>
              <a:ext cx="95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0.2Gbps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341000" y="4091577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…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8" descr="scatter_plot_80-eps-converted-to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88" y="1828800"/>
            <a:ext cx="4114800" cy="27432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295400" y="4724400"/>
            <a:ext cx="4750994" cy="1817132"/>
            <a:chOff x="1295400" y="4724400"/>
            <a:chExt cx="4750994" cy="1817132"/>
          </a:xfrm>
        </p:grpSpPr>
        <p:sp>
          <p:nvSpPr>
            <p:cNvPr id="10" name="TextBox 9"/>
            <p:cNvSpPr txBox="1"/>
            <p:nvPr/>
          </p:nvSpPr>
          <p:spPr>
            <a:xfrm>
              <a:off x="3075839" y="5715000"/>
              <a:ext cx="2922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Available Bandwidth = 2Gbps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7209" y="4724400"/>
              <a:ext cx="1270105" cy="1277620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>
              <a:stCxn id="11" idx="3"/>
              <a:endCxn id="12" idx="1"/>
            </p:cNvCxnSpPr>
            <p:nvPr/>
          </p:nvCxnSpPr>
          <p:spPr>
            <a:xfrm>
              <a:off x="3147314" y="5363210"/>
              <a:ext cx="289908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423147" y="5076973"/>
              <a:ext cx="506506" cy="10836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324854" y="5601222"/>
              <a:ext cx="705652" cy="64717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295400" y="6172200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Cross Traffic 8Gbps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19600" y="4772456"/>
            <a:ext cx="274320" cy="996711"/>
            <a:chOff x="4419600" y="4772456"/>
            <a:chExt cx="274320" cy="996711"/>
          </a:xfrm>
        </p:grpSpPr>
        <p:sp>
          <p:nvSpPr>
            <p:cNvPr id="140" name="Rectangle 139"/>
            <p:cNvSpPr/>
            <p:nvPr/>
          </p:nvSpPr>
          <p:spPr>
            <a:xfrm>
              <a:off x="4419600" y="5575090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419600" y="5476881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419600" y="538333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419600" y="5282751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419600" y="5184542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419600" y="507853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419600" y="4976672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419600" y="4878463"/>
              <a:ext cx="274320" cy="91440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419600" y="4772456"/>
              <a:ext cx="274320" cy="91440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419600" y="5677727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0" name="Rectangle 149"/>
          <p:cNvSpPr/>
          <p:nvPr/>
        </p:nvSpPr>
        <p:spPr>
          <a:xfrm>
            <a:off x="1556333" y="6095303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1556333" y="599709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1556333" y="5891087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1556333" y="5790503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1556333" y="569229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1556333" y="5586287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1556333" y="548442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1556333" y="6197940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1556333" y="5031253"/>
            <a:ext cx="274320" cy="9144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1556333" y="4929390"/>
            <a:ext cx="274320" cy="9144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24" name="Picture 23" descr="scatter_plot_80_1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1828800"/>
            <a:ext cx="4114800" cy="2743200"/>
          </a:xfrm>
          <a:prstGeom prst="rect">
            <a:avLst/>
          </a:prstGeom>
        </p:spPr>
      </p:pic>
      <p:pic>
        <p:nvPicPr>
          <p:cNvPr id="25" name="Picture 24" descr="scatter_plot_80_2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1828800"/>
            <a:ext cx="4114800" cy="2743200"/>
          </a:xfrm>
          <a:prstGeom prst="rect">
            <a:avLst/>
          </a:prstGeom>
        </p:spPr>
      </p:pic>
      <p:pic>
        <p:nvPicPr>
          <p:cNvPr id="26" name="Picture 25" descr="scatter_plot_80_3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1828800"/>
            <a:ext cx="4114800" cy="2743200"/>
          </a:xfrm>
          <a:prstGeom prst="rect">
            <a:avLst/>
          </a:prstGeom>
        </p:spPr>
      </p:pic>
      <p:pic>
        <p:nvPicPr>
          <p:cNvPr id="27" name="Picture 26" descr="scatter_plot_80_4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1828800"/>
            <a:ext cx="4114800" cy="2743200"/>
          </a:xfrm>
          <a:prstGeom prst="rect">
            <a:avLst/>
          </a:prstGeom>
        </p:spPr>
      </p:pic>
      <p:pic>
        <p:nvPicPr>
          <p:cNvPr id="28" name="Picture 27" descr="scatter_plot_80_5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1828800"/>
            <a:ext cx="4114800" cy="27432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419600" y="4772456"/>
            <a:ext cx="274320" cy="996711"/>
            <a:chOff x="4846320" y="4771624"/>
            <a:chExt cx="274320" cy="996711"/>
          </a:xfrm>
        </p:grpSpPr>
        <p:sp>
          <p:nvSpPr>
            <p:cNvPr id="177" name="Rectangle 176"/>
            <p:cNvSpPr/>
            <p:nvPr/>
          </p:nvSpPr>
          <p:spPr>
            <a:xfrm>
              <a:off x="4846320" y="5574258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846320" y="5476049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846320" y="5382503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846320" y="5281919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46320" y="5183710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4846320" y="5077703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4846320" y="4975840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4846320" y="4877631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4846320" y="4771624"/>
              <a:ext cx="274320" cy="91440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846320" y="567689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419600" y="4772456"/>
            <a:ext cx="274320" cy="996711"/>
            <a:chOff x="5273040" y="4782879"/>
            <a:chExt cx="274320" cy="996711"/>
          </a:xfrm>
        </p:grpSpPr>
        <p:sp>
          <p:nvSpPr>
            <p:cNvPr id="187" name="Rectangle 186"/>
            <p:cNvSpPr/>
            <p:nvPr/>
          </p:nvSpPr>
          <p:spPr>
            <a:xfrm>
              <a:off x="5273040" y="5585513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273040" y="5487304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273040" y="5393758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273040" y="5293174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273040" y="519496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273040" y="5088958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273040" y="498709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273040" y="4888886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273040" y="4782879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5273040" y="5688150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2" name="Picture 31" descr="scatter_plot_80_0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1828800"/>
            <a:ext cx="4114800" cy="2743200"/>
          </a:xfrm>
          <a:prstGeom prst="rect">
            <a:avLst/>
          </a:prstGeom>
        </p:spPr>
      </p:pic>
      <p:sp>
        <p:nvSpPr>
          <p:cNvPr id="197" name="Rectangle 196"/>
          <p:cNvSpPr/>
          <p:nvPr/>
        </p:nvSpPr>
        <p:spPr>
          <a:xfrm>
            <a:off x="1556333" y="4816049"/>
            <a:ext cx="274320" cy="9144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1560233" y="4701256"/>
            <a:ext cx="274320" cy="9144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1560233" y="4581730"/>
            <a:ext cx="274320" cy="9144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828800" y="4663440"/>
            <a:ext cx="4003385" cy="1095997"/>
            <a:chOff x="1828800" y="4673170"/>
            <a:chExt cx="4003385" cy="1095997"/>
          </a:xfrm>
        </p:grpSpPr>
        <p:sp>
          <p:nvSpPr>
            <p:cNvPr id="34" name="TextBox 33"/>
            <p:cNvSpPr txBox="1"/>
            <p:nvPr/>
          </p:nvSpPr>
          <p:spPr>
            <a:xfrm>
              <a:off x="1828800" y="4673170"/>
              <a:ext cx="101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1.0Gbps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Right Brace 34"/>
            <p:cNvSpPr/>
            <p:nvPr/>
          </p:nvSpPr>
          <p:spPr>
            <a:xfrm>
              <a:off x="4724400" y="4907489"/>
              <a:ext cx="152400" cy="861678"/>
            </a:xfrm>
            <a:prstGeom prst="rightBrace">
              <a:avLst>
                <a:gd name="adj1" fmla="val 8333"/>
                <a:gd name="adj2" fmla="val 2955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76800" y="4945516"/>
              <a:ext cx="95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9.0Gbps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828800" y="4663440"/>
            <a:ext cx="4003385" cy="1095997"/>
            <a:chOff x="1828800" y="4673170"/>
            <a:chExt cx="4003385" cy="1095997"/>
          </a:xfrm>
        </p:grpSpPr>
        <p:sp>
          <p:nvSpPr>
            <p:cNvPr id="93" name="TextBox 92"/>
            <p:cNvSpPr txBox="1"/>
            <p:nvPr/>
          </p:nvSpPr>
          <p:spPr>
            <a:xfrm>
              <a:off x="1828800" y="4673170"/>
              <a:ext cx="101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1.9Gbps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4" name="Right Brace 93"/>
            <p:cNvSpPr/>
            <p:nvPr/>
          </p:nvSpPr>
          <p:spPr>
            <a:xfrm>
              <a:off x="4724400" y="4907489"/>
              <a:ext cx="152400" cy="861678"/>
            </a:xfrm>
            <a:prstGeom prst="rightBrace">
              <a:avLst>
                <a:gd name="adj1" fmla="val 8333"/>
                <a:gd name="adj2" fmla="val 2955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876800" y="4945516"/>
              <a:ext cx="95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9.9Gbps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828800" y="4663440"/>
            <a:ext cx="4120379" cy="1095997"/>
            <a:chOff x="1828800" y="4673170"/>
            <a:chExt cx="4120379" cy="1095997"/>
          </a:xfrm>
        </p:grpSpPr>
        <p:sp>
          <p:nvSpPr>
            <p:cNvPr id="97" name="TextBox 96"/>
            <p:cNvSpPr txBox="1"/>
            <p:nvPr/>
          </p:nvSpPr>
          <p:spPr>
            <a:xfrm>
              <a:off x="1828800" y="4673170"/>
              <a:ext cx="101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srgbClr val="FF0000"/>
                  </a:solidFill>
                </a:rPr>
                <a:t>2.0Gbps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8" name="Right Brace 97"/>
            <p:cNvSpPr/>
            <p:nvPr/>
          </p:nvSpPr>
          <p:spPr>
            <a:xfrm>
              <a:off x="4724400" y="4907489"/>
              <a:ext cx="152400" cy="861678"/>
            </a:xfrm>
            <a:prstGeom prst="rightBrace">
              <a:avLst>
                <a:gd name="adj1" fmla="val 8333"/>
                <a:gd name="adj2" fmla="val 2955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876800" y="4689103"/>
              <a:ext cx="1072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srgbClr val="FF0000"/>
                  </a:solidFill>
                </a:rPr>
                <a:t>Queued</a:t>
              </a:r>
              <a:endParaRPr lang="en-US" dirty="0" smtClean="0">
                <a:solidFill>
                  <a:prstClr val="black"/>
                </a:solidFill>
              </a:endParaRPr>
            </a:p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10.0Gbps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3" name="Picture 2" descr="scatter_plot_80_1_9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1828800"/>
            <a:ext cx="4114800" cy="2743200"/>
          </a:xfrm>
          <a:prstGeom prst="rect">
            <a:avLst/>
          </a:prstGeom>
        </p:spPr>
      </p:pic>
      <p:grpSp>
        <p:nvGrpSpPr>
          <p:cNvPr id="101" name="Group 100"/>
          <p:cNvGrpSpPr/>
          <p:nvPr/>
        </p:nvGrpSpPr>
        <p:grpSpPr>
          <a:xfrm>
            <a:off x="1828800" y="4663440"/>
            <a:ext cx="4117331" cy="1105727"/>
            <a:chOff x="1828800" y="4810330"/>
            <a:chExt cx="4117331" cy="1105727"/>
          </a:xfrm>
        </p:grpSpPr>
        <p:sp>
          <p:nvSpPr>
            <p:cNvPr id="102" name="TextBox 101"/>
            <p:cNvSpPr txBox="1"/>
            <p:nvPr/>
          </p:nvSpPr>
          <p:spPr>
            <a:xfrm>
              <a:off x="1828800" y="4810330"/>
              <a:ext cx="101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srgbClr val="FF0000"/>
                  </a:solidFill>
                </a:rPr>
                <a:t>3.0Gbps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3" name="Right Brace 102"/>
            <p:cNvSpPr/>
            <p:nvPr/>
          </p:nvSpPr>
          <p:spPr>
            <a:xfrm>
              <a:off x="4724400" y="5054379"/>
              <a:ext cx="152400" cy="861678"/>
            </a:xfrm>
            <a:prstGeom prst="rightBrace">
              <a:avLst>
                <a:gd name="adj1" fmla="val 8333"/>
                <a:gd name="adj2" fmla="val 2955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873752" y="4828618"/>
              <a:ext cx="1072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srgbClr val="FF0000"/>
                  </a:solidFill>
                </a:rPr>
                <a:t>Queued</a:t>
              </a:r>
            </a:p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10.0Gbps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828800" y="4663440"/>
            <a:ext cx="4117331" cy="1105727"/>
            <a:chOff x="1828800" y="4810330"/>
            <a:chExt cx="4117331" cy="1105727"/>
          </a:xfrm>
        </p:grpSpPr>
        <p:sp>
          <p:nvSpPr>
            <p:cNvPr id="106" name="TextBox 105"/>
            <p:cNvSpPr txBox="1"/>
            <p:nvPr/>
          </p:nvSpPr>
          <p:spPr>
            <a:xfrm>
              <a:off x="1828800" y="4810330"/>
              <a:ext cx="101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>
                  <a:solidFill>
                    <a:srgbClr val="FF0000"/>
                  </a:solidFill>
                </a:rPr>
                <a:t>4</a:t>
              </a:r>
              <a:r>
                <a:rPr lang="en-US" dirty="0" smtClean="0">
                  <a:solidFill>
                    <a:srgbClr val="FF0000"/>
                  </a:solidFill>
                </a:rPr>
                <a:t>.0Gbps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7" name="Right Brace 106"/>
            <p:cNvSpPr/>
            <p:nvPr/>
          </p:nvSpPr>
          <p:spPr>
            <a:xfrm>
              <a:off x="4724400" y="5054379"/>
              <a:ext cx="152400" cy="861678"/>
            </a:xfrm>
            <a:prstGeom prst="rightBrace">
              <a:avLst>
                <a:gd name="adj1" fmla="val 8333"/>
                <a:gd name="adj2" fmla="val 2955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873752" y="4828618"/>
              <a:ext cx="1072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srgbClr val="FF0000"/>
                  </a:solidFill>
                </a:rPr>
                <a:t>Queued</a:t>
              </a:r>
            </a:p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10.0Gbps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828800" y="4663440"/>
            <a:ext cx="4117331" cy="1105727"/>
            <a:chOff x="1828800" y="4810330"/>
            <a:chExt cx="4117331" cy="1105727"/>
          </a:xfrm>
        </p:grpSpPr>
        <p:sp>
          <p:nvSpPr>
            <p:cNvPr id="110" name="TextBox 109"/>
            <p:cNvSpPr txBox="1"/>
            <p:nvPr/>
          </p:nvSpPr>
          <p:spPr>
            <a:xfrm>
              <a:off x="1828800" y="4810330"/>
              <a:ext cx="101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srgbClr val="FF0000"/>
                  </a:solidFill>
                </a:rPr>
                <a:t>5.0Gbps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1" name="Right Brace 110"/>
            <p:cNvSpPr/>
            <p:nvPr/>
          </p:nvSpPr>
          <p:spPr>
            <a:xfrm>
              <a:off x="4724400" y="5054379"/>
              <a:ext cx="152400" cy="861678"/>
            </a:xfrm>
            <a:prstGeom prst="rightBrace">
              <a:avLst>
                <a:gd name="adj1" fmla="val 8333"/>
                <a:gd name="adj2" fmla="val 2955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873752" y="4828618"/>
              <a:ext cx="1072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srgbClr val="FF0000"/>
                  </a:solidFill>
                </a:rPr>
                <a:t>Queued</a:t>
              </a:r>
            </a:p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10.0Gbps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1828800" y="4663440"/>
            <a:ext cx="4117331" cy="1105727"/>
            <a:chOff x="1828800" y="4810330"/>
            <a:chExt cx="4117331" cy="1105727"/>
          </a:xfrm>
        </p:grpSpPr>
        <p:sp>
          <p:nvSpPr>
            <p:cNvPr id="168" name="TextBox 167"/>
            <p:cNvSpPr txBox="1"/>
            <p:nvPr/>
          </p:nvSpPr>
          <p:spPr>
            <a:xfrm>
              <a:off x="1828800" y="4810330"/>
              <a:ext cx="101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srgbClr val="FF0000"/>
                  </a:solidFill>
                </a:rPr>
                <a:t>6.0Gbps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9" name="Right Brace 168"/>
            <p:cNvSpPr/>
            <p:nvPr/>
          </p:nvSpPr>
          <p:spPr>
            <a:xfrm>
              <a:off x="4724400" y="5054379"/>
              <a:ext cx="152400" cy="861678"/>
            </a:xfrm>
            <a:prstGeom prst="rightBrace">
              <a:avLst>
                <a:gd name="adj1" fmla="val 8333"/>
                <a:gd name="adj2" fmla="val 2955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4873752" y="4828618"/>
              <a:ext cx="10723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srgbClr val="FF0000"/>
                  </a:solidFill>
                </a:rPr>
                <a:t>Queued</a:t>
              </a:r>
            </a:p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10.0Gbps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01" name="Rectangle 200"/>
          <p:cNvSpPr/>
          <p:nvPr/>
        </p:nvSpPr>
        <p:spPr>
          <a:xfrm>
            <a:off x="1560233" y="4468554"/>
            <a:ext cx="274320" cy="9144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3505200" y="3815807"/>
            <a:ext cx="468789" cy="477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3085147" y="5680948"/>
            <a:ext cx="2922194" cy="5085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70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97" grpId="0" animBg="1"/>
      <p:bldP spid="198" grpId="0" animBg="1"/>
      <p:bldP spid="199" grpId="0" animBg="1"/>
      <p:bldP spid="201" grpId="0" animBg="1"/>
      <p:bldP spid="202" grpId="0" animBg="1"/>
      <p:bldP spid="20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MinProbe: </a:t>
            </a:r>
            <a:r>
              <a:rPr lang="en-US" dirty="0"/>
              <a:t>Can we measure at 10Gbps?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394" y="4724400"/>
            <a:ext cx="1270105" cy="1277620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 flipV="1">
            <a:off x="7162800" y="5185341"/>
            <a:ext cx="457200" cy="1058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429" y="4696711"/>
            <a:ext cx="708732" cy="554265"/>
          </a:xfrm>
          <a:prstGeom prst="rect">
            <a:avLst/>
          </a:prstGeom>
          <a:noFill/>
        </p:spPr>
      </p:pic>
      <p:cxnSp>
        <p:nvCxnSpPr>
          <p:cNvPr id="45" name="Straight Arrow Connector 44"/>
          <p:cNvCxnSpPr/>
          <p:nvPr/>
        </p:nvCxnSpPr>
        <p:spPr>
          <a:xfrm>
            <a:off x="914400" y="4339810"/>
            <a:ext cx="0" cy="3845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1490" y="5601222"/>
            <a:ext cx="643008" cy="983503"/>
          </a:xfrm>
          <a:prstGeom prst="rect">
            <a:avLst/>
          </a:prstGeom>
          <a:noFill/>
        </p:spPr>
      </p:pic>
      <p:pic>
        <p:nvPicPr>
          <p:cNvPr id="61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1490" y="3292740"/>
            <a:ext cx="643008" cy="983503"/>
          </a:xfrm>
          <a:prstGeom prst="rect">
            <a:avLst/>
          </a:prstGeom>
          <a:noFill/>
        </p:spPr>
      </p:pic>
      <p:pic>
        <p:nvPicPr>
          <p:cNvPr id="63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31896" y="3292740"/>
            <a:ext cx="643008" cy="983503"/>
          </a:xfrm>
          <a:prstGeom prst="rect">
            <a:avLst/>
          </a:prstGeom>
          <a:noFill/>
        </p:spPr>
      </p:pic>
      <p:cxnSp>
        <p:nvCxnSpPr>
          <p:cNvPr id="48" name="Straight Arrow Connector 47"/>
          <p:cNvCxnSpPr/>
          <p:nvPr/>
        </p:nvCxnSpPr>
        <p:spPr>
          <a:xfrm flipV="1">
            <a:off x="8153400" y="4363457"/>
            <a:ext cx="0" cy="4170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1142" y="4696711"/>
            <a:ext cx="708732" cy="554265"/>
          </a:xfrm>
          <a:prstGeom prst="rect">
            <a:avLst/>
          </a:prstGeom>
          <a:noFill/>
        </p:spPr>
      </p:pic>
      <p:cxnSp>
        <p:nvCxnSpPr>
          <p:cNvPr id="74" name="Straight Arrow Connector 73"/>
          <p:cNvCxnSpPr/>
          <p:nvPr/>
        </p:nvCxnSpPr>
        <p:spPr>
          <a:xfrm>
            <a:off x="6640989" y="6059400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250589" y="58790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10Gbps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304708" y="1823444"/>
            <a:ext cx="5196840" cy="4712732"/>
            <a:chOff x="1295400" y="1828800"/>
            <a:chExt cx="5196840" cy="4712732"/>
          </a:xfrm>
        </p:grpSpPr>
        <p:sp>
          <p:nvSpPr>
            <p:cNvPr id="47" name="TextBox 46"/>
            <p:cNvSpPr txBox="1"/>
            <p:nvPr/>
          </p:nvSpPr>
          <p:spPr>
            <a:xfrm>
              <a:off x="3075839" y="5732024"/>
              <a:ext cx="2922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Available Bandwidth = 4Gbps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3147314" y="5363210"/>
              <a:ext cx="289908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 descr="scatter_plot_60-eps-converted-to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7440" y="1828800"/>
              <a:ext cx="4114800" cy="274320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7209" y="4724400"/>
              <a:ext cx="1270105" cy="1277620"/>
            </a:xfrm>
            <a:prstGeom prst="rect">
              <a:avLst/>
            </a:prstGeom>
          </p:spPr>
        </p:pic>
        <p:cxnSp>
          <p:nvCxnSpPr>
            <p:cNvPr id="62" name="Straight Arrow Connector 61"/>
            <p:cNvCxnSpPr/>
            <p:nvPr/>
          </p:nvCxnSpPr>
          <p:spPr>
            <a:xfrm>
              <a:off x="1423147" y="5076973"/>
              <a:ext cx="506506" cy="10836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1324854" y="5601222"/>
              <a:ext cx="705652" cy="64717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1295400" y="6172200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Cross Traffic 6Gbps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-46746" y="1461268"/>
            <a:ext cx="2332746" cy="1510532"/>
            <a:chOff x="2086854" y="3442468"/>
            <a:chExt cx="2332746" cy="1510532"/>
          </a:xfrm>
        </p:grpSpPr>
        <p:grpSp>
          <p:nvGrpSpPr>
            <p:cNvPr id="126" name="Group 125"/>
            <p:cNvGrpSpPr/>
            <p:nvPr/>
          </p:nvGrpSpPr>
          <p:grpSpPr>
            <a:xfrm>
              <a:off x="2086854" y="3442468"/>
              <a:ext cx="2332746" cy="1510532"/>
              <a:chOff x="1428006" y="2729266"/>
              <a:chExt cx="2332746" cy="1510532"/>
            </a:xfrm>
          </p:grpSpPr>
          <p:cxnSp>
            <p:nvCxnSpPr>
              <p:cNvPr id="131" name="Straight Arrow Connector 130"/>
              <p:cNvCxnSpPr/>
              <p:nvPr/>
            </p:nvCxnSpPr>
            <p:spPr>
              <a:xfrm>
                <a:off x="2383391" y="4239798"/>
                <a:ext cx="137736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/>
              <p:nvPr/>
            </p:nvCxnSpPr>
            <p:spPr>
              <a:xfrm flipV="1">
                <a:off x="2383391" y="2840686"/>
                <a:ext cx="0" cy="13991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Rectangle 132"/>
              <p:cNvSpPr/>
              <p:nvPr/>
            </p:nvSpPr>
            <p:spPr>
              <a:xfrm>
                <a:off x="2611991" y="4048216"/>
                <a:ext cx="152400" cy="176028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428006" y="3858798"/>
                <a:ext cx="955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0.1Gbps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1770648" y="2729266"/>
                <a:ext cx="61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Rate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2846352" y="3934998"/>
                <a:ext cx="152400" cy="29616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2998752" y="3785193"/>
                <a:ext cx="34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…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3379752" y="3210018"/>
                <a:ext cx="152400" cy="1014226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1428006" y="3098598"/>
                <a:ext cx="1007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9.6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Gbps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2086854" y="4355068"/>
              <a:ext cx="95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0.2Gbps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341000" y="4091577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…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97" name="Rectangle 196"/>
          <p:cNvSpPr/>
          <p:nvPr/>
        </p:nvSpPr>
        <p:spPr>
          <a:xfrm>
            <a:off x="1553285" y="5995416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1553285" y="5897207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1553285" y="5791200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1553285" y="6098053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1553285" y="5024484"/>
            <a:ext cx="274320" cy="91440"/>
          </a:xfrm>
          <a:prstGeom prst="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1553285" y="4918477"/>
            <a:ext cx="274320" cy="91440"/>
          </a:xfrm>
          <a:prstGeom prst="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4419600" y="4772456"/>
            <a:ext cx="274320" cy="996711"/>
            <a:chOff x="5273040" y="4782879"/>
            <a:chExt cx="274320" cy="996711"/>
          </a:xfrm>
        </p:grpSpPr>
        <p:sp>
          <p:nvSpPr>
            <p:cNvPr id="211" name="Rectangle 210"/>
            <p:cNvSpPr/>
            <p:nvPr/>
          </p:nvSpPr>
          <p:spPr>
            <a:xfrm>
              <a:off x="5273040" y="5585513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273040" y="5487304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273040" y="5393758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273040" y="5293174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273040" y="5194965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5273040" y="5088958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5273040" y="4987095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5273040" y="4888886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5273040" y="4782879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5273040" y="5688150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1" name="Rectangle 220"/>
          <p:cNvSpPr/>
          <p:nvPr/>
        </p:nvSpPr>
        <p:spPr>
          <a:xfrm>
            <a:off x="1553285" y="5578311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1553285" y="5680948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1553285" y="4801001"/>
            <a:ext cx="274320" cy="91440"/>
          </a:xfrm>
          <a:prstGeom prst="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1553285" y="4694994"/>
            <a:ext cx="274320" cy="91440"/>
          </a:xfrm>
          <a:prstGeom prst="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14800" y="3815807"/>
            <a:ext cx="468789" cy="477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3085147" y="5680948"/>
            <a:ext cx="2922194" cy="5085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5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MinProbe: </a:t>
            </a:r>
            <a:r>
              <a:rPr lang="en-US" dirty="0"/>
              <a:t>Can we measure at 10Gbps?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394" y="4724400"/>
            <a:ext cx="1270105" cy="1277620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 flipV="1">
            <a:off x="7162800" y="5185341"/>
            <a:ext cx="457200" cy="1058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429" y="4696711"/>
            <a:ext cx="708732" cy="554265"/>
          </a:xfrm>
          <a:prstGeom prst="rect">
            <a:avLst/>
          </a:prstGeom>
          <a:noFill/>
        </p:spPr>
      </p:pic>
      <p:cxnSp>
        <p:nvCxnSpPr>
          <p:cNvPr id="45" name="Straight Arrow Connector 44"/>
          <p:cNvCxnSpPr/>
          <p:nvPr/>
        </p:nvCxnSpPr>
        <p:spPr>
          <a:xfrm>
            <a:off x="914400" y="4339810"/>
            <a:ext cx="0" cy="3845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1490" y="5601222"/>
            <a:ext cx="643008" cy="983503"/>
          </a:xfrm>
          <a:prstGeom prst="rect">
            <a:avLst/>
          </a:prstGeom>
          <a:noFill/>
        </p:spPr>
      </p:pic>
      <p:pic>
        <p:nvPicPr>
          <p:cNvPr id="61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1490" y="3292740"/>
            <a:ext cx="643008" cy="983503"/>
          </a:xfrm>
          <a:prstGeom prst="rect">
            <a:avLst/>
          </a:prstGeom>
          <a:noFill/>
        </p:spPr>
      </p:pic>
      <p:pic>
        <p:nvPicPr>
          <p:cNvPr id="63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31896" y="3292740"/>
            <a:ext cx="643008" cy="983503"/>
          </a:xfrm>
          <a:prstGeom prst="rect">
            <a:avLst/>
          </a:prstGeom>
          <a:noFill/>
        </p:spPr>
      </p:pic>
      <p:cxnSp>
        <p:nvCxnSpPr>
          <p:cNvPr id="48" name="Straight Arrow Connector 47"/>
          <p:cNvCxnSpPr/>
          <p:nvPr/>
        </p:nvCxnSpPr>
        <p:spPr>
          <a:xfrm flipV="1">
            <a:off x="8153400" y="4363457"/>
            <a:ext cx="0" cy="4170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1142" y="4696711"/>
            <a:ext cx="708732" cy="554265"/>
          </a:xfrm>
          <a:prstGeom prst="rect">
            <a:avLst/>
          </a:prstGeom>
          <a:noFill/>
        </p:spPr>
      </p:pic>
      <p:cxnSp>
        <p:nvCxnSpPr>
          <p:cNvPr id="74" name="Straight Arrow Connector 73"/>
          <p:cNvCxnSpPr/>
          <p:nvPr/>
        </p:nvCxnSpPr>
        <p:spPr>
          <a:xfrm>
            <a:off x="6640989" y="6059400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250589" y="58790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10Gbps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1307592" y="1819656"/>
            <a:ext cx="5288280" cy="4712732"/>
            <a:chOff x="1295400" y="1828800"/>
            <a:chExt cx="5288280" cy="4712732"/>
          </a:xfrm>
        </p:grpSpPr>
        <p:sp>
          <p:nvSpPr>
            <p:cNvPr id="94" name="TextBox 93"/>
            <p:cNvSpPr txBox="1"/>
            <p:nvPr/>
          </p:nvSpPr>
          <p:spPr>
            <a:xfrm>
              <a:off x="3075839" y="5735812"/>
              <a:ext cx="2922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Available Bandwidth = 7Gbps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>
              <a:off x="3147314" y="5363210"/>
              <a:ext cx="289908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1" name="Picture 100" descr="scatter_plot_30-eps-converted-to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8880" y="1828800"/>
              <a:ext cx="4114800" cy="2743200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7209" y="4724400"/>
              <a:ext cx="1270105" cy="1277620"/>
            </a:xfrm>
            <a:prstGeom prst="rect">
              <a:avLst/>
            </a:prstGeom>
          </p:spPr>
        </p:pic>
        <p:cxnSp>
          <p:nvCxnSpPr>
            <p:cNvPr id="103" name="Straight Arrow Connector 102"/>
            <p:cNvCxnSpPr/>
            <p:nvPr/>
          </p:nvCxnSpPr>
          <p:spPr>
            <a:xfrm>
              <a:off x="1423147" y="5076973"/>
              <a:ext cx="506506" cy="10836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1324854" y="5601222"/>
              <a:ext cx="705652" cy="64717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295400" y="6172200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Cross Traffic 3Gbps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-46746" y="1461268"/>
            <a:ext cx="2332746" cy="1510532"/>
            <a:chOff x="2086854" y="3442468"/>
            <a:chExt cx="2332746" cy="1510532"/>
          </a:xfrm>
        </p:grpSpPr>
        <p:grpSp>
          <p:nvGrpSpPr>
            <p:cNvPr id="126" name="Group 125"/>
            <p:cNvGrpSpPr/>
            <p:nvPr/>
          </p:nvGrpSpPr>
          <p:grpSpPr>
            <a:xfrm>
              <a:off x="2086854" y="3442468"/>
              <a:ext cx="2332746" cy="1510532"/>
              <a:chOff x="1428006" y="2729266"/>
              <a:chExt cx="2332746" cy="1510532"/>
            </a:xfrm>
          </p:grpSpPr>
          <p:cxnSp>
            <p:nvCxnSpPr>
              <p:cNvPr id="131" name="Straight Arrow Connector 130"/>
              <p:cNvCxnSpPr/>
              <p:nvPr/>
            </p:nvCxnSpPr>
            <p:spPr>
              <a:xfrm>
                <a:off x="2383391" y="4239798"/>
                <a:ext cx="137736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/>
              <p:nvPr/>
            </p:nvCxnSpPr>
            <p:spPr>
              <a:xfrm flipV="1">
                <a:off x="2383391" y="2840686"/>
                <a:ext cx="0" cy="13991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Rectangle 132"/>
              <p:cNvSpPr/>
              <p:nvPr/>
            </p:nvSpPr>
            <p:spPr>
              <a:xfrm>
                <a:off x="2611991" y="4048216"/>
                <a:ext cx="152400" cy="176028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428006" y="3858798"/>
                <a:ext cx="955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0.1Gbps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1770648" y="2729266"/>
                <a:ext cx="61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Rate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2846352" y="3934998"/>
                <a:ext cx="152400" cy="29616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2998752" y="3785193"/>
                <a:ext cx="34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…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3379752" y="3210018"/>
                <a:ext cx="152400" cy="1014226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1428006" y="3098598"/>
                <a:ext cx="1007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9.6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Gbps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2086854" y="4355068"/>
              <a:ext cx="95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0.2Gbps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341000" y="4091577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…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4419600" y="4772456"/>
            <a:ext cx="274320" cy="996711"/>
            <a:chOff x="5273040" y="4782879"/>
            <a:chExt cx="274320" cy="996711"/>
          </a:xfrm>
        </p:grpSpPr>
        <p:sp>
          <p:nvSpPr>
            <p:cNvPr id="141" name="Rectangle 140"/>
            <p:cNvSpPr/>
            <p:nvPr/>
          </p:nvSpPr>
          <p:spPr>
            <a:xfrm>
              <a:off x="5273040" y="5585513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273040" y="5487304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273040" y="5393758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273040" y="5293174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273040" y="5194965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273040" y="5088958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273040" y="4987095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273040" y="4888886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273040" y="4782879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273040" y="5688150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1" name="Rectangle 150"/>
          <p:cNvSpPr/>
          <p:nvPr/>
        </p:nvSpPr>
        <p:spPr>
          <a:xfrm>
            <a:off x="1557228" y="5931557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1557228" y="5833348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1557228" y="6034194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1557228" y="5144405"/>
            <a:ext cx="274320" cy="91440"/>
          </a:xfrm>
          <a:prstGeom prst="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1557228" y="5043821"/>
            <a:ext cx="274320" cy="91440"/>
          </a:xfrm>
          <a:prstGeom prst="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1557228" y="4945612"/>
            <a:ext cx="274320" cy="91440"/>
          </a:xfrm>
          <a:prstGeom prst="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1557228" y="4839605"/>
            <a:ext cx="274320" cy="91440"/>
          </a:xfrm>
          <a:prstGeom prst="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1557228" y="4737742"/>
            <a:ext cx="274320" cy="91440"/>
          </a:xfrm>
          <a:prstGeom prst="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1557228" y="4639533"/>
            <a:ext cx="274320" cy="91440"/>
          </a:xfrm>
          <a:prstGeom prst="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1557228" y="4533526"/>
            <a:ext cx="274320" cy="91440"/>
          </a:xfrm>
          <a:prstGeom prst="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5170011" y="3815807"/>
            <a:ext cx="468789" cy="477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3085147" y="5680948"/>
            <a:ext cx="2922194" cy="5085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7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MinProbe: </a:t>
            </a:r>
            <a:r>
              <a:rPr lang="en-US" dirty="0"/>
              <a:t>Can we measure at 10Gbps?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394" y="4724400"/>
            <a:ext cx="1270105" cy="1277620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 flipV="1">
            <a:off x="7162800" y="5185341"/>
            <a:ext cx="457200" cy="1058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429" y="4696711"/>
            <a:ext cx="708732" cy="554265"/>
          </a:xfrm>
          <a:prstGeom prst="rect">
            <a:avLst/>
          </a:prstGeom>
          <a:noFill/>
        </p:spPr>
      </p:pic>
      <p:cxnSp>
        <p:nvCxnSpPr>
          <p:cNvPr id="45" name="Straight Arrow Connector 44"/>
          <p:cNvCxnSpPr/>
          <p:nvPr/>
        </p:nvCxnSpPr>
        <p:spPr>
          <a:xfrm>
            <a:off x="914400" y="4339810"/>
            <a:ext cx="0" cy="3845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1490" y="5601222"/>
            <a:ext cx="643008" cy="983503"/>
          </a:xfrm>
          <a:prstGeom prst="rect">
            <a:avLst/>
          </a:prstGeom>
          <a:noFill/>
        </p:spPr>
      </p:pic>
      <p:pic>
        <p:nvPicPr>
          <p:cNvPr id="61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1490" y="3292740"/>
            <a:ext cx="643008" cy="983503"/>
          </a:xfrm>
          <a:prstGeom prst="rect">
            <a:avLst/>
          </a:prstGeom>
          <a:noFill/>
        </p:spPr>
      </p:pic>
      <p:pic>
        <p:nvPicPr>
          <p:cNvPr id="63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31896" y="3292740"/>
            <a:ext cx="643008" cy="983503"/>
          </a:xfrm>
          <a:prstGeom prst="rect">
            <a:avLst/>
          </a:prstGeom>
          <a:noFill/>
        </p:spPr>
      </p:pic>
      <p:cxnSp>
        <p:nvCxnSpPr>
          <p:cNvPr id="48" name="Straight Arrow Connector 47"/>
          <p:cNvCxnSpPr/>
          <p:nvPr/>
        </p:nvCxnSpPr>
        <p:spPr>
          <a:xfrm flipV="1">
            <a:off x="8153400" y="4363457"/>
            <a:ext cx="0" cy="4170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1142" y="4696711"/>
            <a:ext cx="708732" cy="554265"/>
          </a:xfrm>
          <a:prstGeom prst="rect">
            <a:avLst/>
          </a:prstGeom>
          <a:noFill/>
        </p:spPr>
      </p:pic>
      <p:cxnSp>
        <p:nvCxnSpPr>
          <p:cNvPr id="74" name="Straight Arrow Connector 73"/>
          <p:cNvCxnSpPr/>
          <p:nvPr/>
        </p:nvCxnSpPr>
        <p:spPr>
          <a:xfrm>
            <a:off x="6640989" y="6059400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250589" y="58790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10Gbps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-46746" y="1461268"/>
            <a:ext cx="2332746" cy="1510532"/>
            <a:chOff x="2086854" y="3442468"/>
            <a:chExt cx="2332746" cy="1510532"/>
          </a:xfrm>
        </p:grpSpPr>
        <p:grpSp>
          <p:nvGrpSpPr>
            <p:cNvPr id="126" name="Group 125"/>
            <p:cNvGrpSpPr/>
            <p:nvPr/>
          </p:nvGrpSpPr>
          <p:grpSpPr>
            <a:xfrm>
              <a:off x="2086854" y="3442468"/>
              <a:ext cx="2332746" cy="1510532"/>
              <a:chOff x="1428006" y="2729266"/>
              <a:chExt cx="2332746" cy="1510532"/>
            </a:xfrm>
          </p:grpSpPr>
          <p:cxnSp>
            <p:nvCxnSpPr>
              <p:cNvPr id="131" name="Straight Arrow Connector 130"/>
              <p:cNvCxnSpPr/>
              <p:nvPr/>
            </p:nvCxnSpPr>
            <p:spPr>
              <a:xfrm>
                <a:off x="2383391" y="4239798"/>
                <a:ext cx="137736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/>
              <p:nvPr/>
            </p:nvCxnSpPr>
            <p:spPr>
              <a:xfrm flipV="1">
                <a:off x="2383391" y="2840686"/>
                <a:ext cx="0" cy="13991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Rectangle 132"/>
              <p:cNvSpPr/>
              <p:nvPr/>
            </p:nvSpPr>
            <p:spPr>
              <a:xfrm>
                <a:off x="2611991" y="4048216"/>
                <a:ext cx="152400" cy="176028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428006" y="3858798"/>
                <a:ext cx="955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0.1Gbps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1770648" y="2729266"/>
                <a:ext cx="61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Rate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2846352" y="3934998"/>
                <a:ext cx="152400" cy="29616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2998752" y="3785193"/>
                <a:ext cx="34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…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3379752" y="3210018"/>
                <a:ext cx="152400" cy="1014226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1428006" y="3098598"/>
                <a:ext cx="1007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9.6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Gbps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2086854" y="4355068"/>
              <a:ext cx="95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0.2Gbps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341000" y="4091577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…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1295400" y="1818711"/>
            <a:ext cx="5254752" cy="4712732"/>
            <a:chOff x="1295400" y="1828800"/>
            <a:chExt cx="5254752" cy="4712732"/>
          </a:xfrm>
        </p:grpSpPr>
        <p:cxnSp>
          <p:nvCxnSpPr>
            <p:cNvPr id="204" name="Straight Arrow Connector 203"/>
            <p:cNvCxnSpPr/>
            <p:nvPr/>
          </p:nvCxnSpPr>
          <p:spPr>
            <a:xfrm>
              <a:off x="3147314" y="5363210"/>
              <a:ext cx="289908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8" name="Picture 207" descr="scatter_plot_10-eps-converted-to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352" y="1828800"/>
              <a:ext cx="4114800" cy="2743200"/>
            </a:xfrm>
            <a:prstGeom prst="rect">
              <a:avLst/>
            </a:prstGeom>
          </p:spPr>
        </p:pic>
        <p:pic>
          <p:nvPicPr>
            <p:cNvPr id="209" name="Picture 20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7209" y="4724400"/>
              <a:ext cx="1270105" cy="1277620"/>
            </a:xfrm>
            <a:prstGeom prst="rect">
              <a:avLst/>
            </a:prstGeom>
          </p:spPr>
        </p:pic>
        <p:cxnSp>
          <p:nvCxnSpPr>
            <p:cNvPr id="210" name="Straight Arrow Connector 209"/>
            <p:cNvCxnSpPr/>
            <p:nvPr/>
          </p:nvCxnSpPr>
          <p:spPr>
            <a:xfrm>
              <a:off x="1423147" y="5076973"/>
              <a:ext cx="506506" cy="10836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/>
            <p:nvPr/>
          </p:nvCxnSpPr>
          <p:spPr>
            <a:xfrm flipV="1">
              <a:off x="1324854" y="5601222"/>
              <a:ext cx="705652" cy="64717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extBox 214"/>
            <p:cNvSpPr txBox="1"/>
            <p:nvPr/>
          </p:nvSpPr>
          <p:spPr>
            <a:xfrm>
              <a:off x="3075839" y="5736757"/>
              <a:ext cx="2922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Available Bandwidth = 9Gbps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1295400" y="6172200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Cross Traffic 1Gbps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4419600" y="4772456"/>
            <a:ext cx="274320" cy="996711"/>
            <a:chOff x="5273040" y="4782879"/>
            <a:chExt cx="274320" cy="996711"/>
          </a:xfrm>
        </p:grpSpPr>
        <p:sp>
          <p:nvSpPr>
            <p:cNvPr id="218" name="Rectangle 217"/>
            <p:cNvSpPr/>
            <p:nvPr/>
          </p:nvSpPr>
          <p:spPr>
            <a:xfrm>
              <a:off x="5273040" y="5585513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5273040" y="5487304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5273040" y="5393758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5273040" y="5293174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5273040" y="5194965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273040" y="5088958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273040" y="4987095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273040" y="4888886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273040" y="4782879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5273040" y="5688150"/>
              <a:ext cx="274320" cy="914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8" name="Rectangle 227"/>
          <p:cNvSpPr/>
          <p:nvPr/>
        </p:nvSpPr>
        <p:spPr>
          <a:xfrm>
            <a:off x="1524000" y="5946211"/>
            <a:ext cx="274320" cy="914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1524000" y="4529880"/>
            <a:ext cx="274320" cy="894074"/>
            <a:chOff x="5273040" y="4782879"/>
            <a:chExt cx="274320" cy="894074"/>
          </a:xfrm>
        </p:grpSpPr>
        <p:sp>
          <p:nvSpPr>
            <p:cNvPr id="230" name="Rectangle 229"/>
            <p:cNvSpPr/>
            <p:nvPr/>
          </p:nvSpPr>
          <p:spPr>
            <a:xfrm>
              <a:off x="5273040" y="5585513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5273040" y="5487304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5273040" y="5393758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273040" y="5293174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273040" y="5194965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273040" y="5088958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273040" y="4987095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5273040" y="4888886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5273040" y="4782879"/>
              <a:ext cx="274320" cy="91440"/>
            </a:xfrm>
            <a:prstGeom prst="rect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40" name="Oval 239"/>
          <p:cNvSpPr/>
          <p:nvPr/>
        </p:nvSpPr>
        <p:spPr>
          <a:xfrm>
            <a:off x="3085147" y="5680948"/>
            <a:ext cx="2922194" cy="5085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5638800" y="3815807"/>
            <a:ext cx="468789" cy="477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MinProbe: </a:t>
            </a:r>
            <a:r>
              <a:rPr lang="en-US" dirty="0"/>
              <a:t>Can we measure at 10Gbps?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394" y="4724400"/>
            <a:ext cx="1270105" cy="1277620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endCxn id="25" idx="1"/>
          </p:cNvCxnSpPr>
          <p:nvPr/>
        </p:nvCxnSpPr>
        <p:spPr>
          <a:xfrm>
            <a:off x="3147314" y="5363210"/>
            <a:ext cx="28990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640989" y="6059400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250589" y="58790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10Gbps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162800" y="5185341"/>
            <a:ext cx="457200" cy="1058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831896" y="3292740"/>
            <a:ext cx="643008" cy="983503"/>
          </a:xfrm>
          <a:prstGeom prst="rect">
            <a:avLst/>
          </a:prstGeom>
          <a:noFill/>
        </p:spPr>
      </p:pic>
      <p:cxnSp>
        <p:nvCxnSpPr>
          <p:cNvPr id="34" name="Straight Arrow Connector 33"/>
          <p:cNvCxnSpPr/>
          <p:nvPr/>
        </p:nvCxnSpPr>
        <p:spPr>
          <a:xfrm flipV="1">
            <a:off x="8153400" y="4363457"/>
            <a:ext cx="0" cy="4170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1142" y="4696711"/>
            <a:ext cx="708732" cy="554265"/>
          </a:xfrm>
          <a:prstGeom prst="rect">
            <a:avLst/>
          </a:prstGeom>
          <a:noFill/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209" y="4724400"/>
            <a:ext cx="1270105" cy="1277620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>
            <a:off x="1423147" y="5076973"/>
            <a:ext cx="506506" cy="1083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324854" y="5601222"/>
            <a:ext cx="705652" cy="6471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8429" y="4696711"/>
            <a:ext cx="708732" cy="554265"/>
          </a:xfrm>
          <a:prstGeom prst="rect">
            <a:avLst/>
          </a:prstGeom>
          <a:noFill/>
        </p:spPr>
      </p:pic>
      <p:cxnSp>
        <p:nvCxnSpPr>
          <p:cNvPr id="46" name="Straight Arrow Connector 45"/>
          <p:cNvCxnSpPr/>
          <p:nvPr/>
        </p:nvCxnSpPr>
        <p:spPr>
          <a:xfrm>
            <a:off x="914400" y="4339810"/>
            <a:ext cx="0" cy="3845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91490" y="5601222"/>
            <a:ext cx="643008" cy="983503"/>
          </a:xfrm>
          <a:prstGeom prst="rect">
            <a:avLst/>
          </a:prstGeom>
          <a:noFill/>
        </p:spPr>
      </p:pic>
      <p:pic>
        <p:nvPicPr>
          <p:cNvPr id="48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91490" y="3292740"/>
            <a:ext cx="643008" cy="983503"/>
          </a:xfrm>
          <a:prstGeom prst="rect">
            <a:avLst/>
          </a:prstGeom>
          <a:noFill/>
        </p:spPr>
      </p:pic>
      <p:pic>
        <p:nvPicPr>
          <p:cNvPr id="5" name="Picture 4" descr="cbr_dumbbell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17638"/>
            <a:ext cx="457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3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MinProbe:</a:t>
            </a:r>
            <a:r>
              <a:rPr lang="en-US" dirty="0"/>
              <a:t> </a:t>
            </a:r>
            <a:r>
              <a:rPr lang="en-US" dirty="0" smtClean="0"/>
              <a:t>National Lambda Rail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640989" y="6059400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250589" y="58790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10Gbps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7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391400" y="4662613"/>
            <a:ext cx="643008" cy="983503"/>
          </a:xfrm>
          <a:prstGeom prst="rect">
            <a:avLst/>
          </a:prstGeom>
          <a:noFill/>
        </p:spPr>
      </p:pic>
      <p:pic>
        <p:nvPicPr>
          <p:cNvPr id="41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3857" y="4973843"/>
            <a:ext cx="708732" cy="554265"/>
          </a:xfrm>
          <a:prstGeom prst="rect">
            <a:avLst/>
          </a:prstGeom>
          <a:noFill/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4601448"/>
            <a:ext cx="1270105" cy="1277620"/>
          </a:xfrm>
          <a:prstGeom prst="rect">
            <a:avLst/>
          </a:prstGeom>
        </p:spPr>
      </p:pic>
      <p:pic>
        <p:nvPicPr>
          <p:cNvPr id="48" name="Picture 3" descr="C:\Users\Abject-3D\Desktop\VMWare Files\FINAL diagrams\Basic Virtualization\3D PNGs\VMW_09Q3_DGRM_View4_Marketecture_ALL_3_Comm_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973843"/>
            <a:ext cx="708732" cy="554265"/>
          </a:xfrm>
          <a:prstGeom prst="rect">
            <a:avLst/>
          </a:prstGeom>
          <a:noFill/>
        </p:spPr>
      </p:pic>
      <p:cxnSp>
        <p:nvCxnSpPr>
          <p:cNvPr id="49" name="Straight Arrow Connector 48"/>
          <p:cNvCxnSpPr/>
          <p:nvPr/>
        </p:nvCxnSpPr>
        <p:spPr>
          <a:xfrm>
            <a:off x="1066800" y="5257800"/>
            <a:ext cx="381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2" descr="Server by saisyukusanagi - Clipart for computer and network 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71392" y="4675573"/>
            <a:ext cx="643008" cy="983503"/>
          </a:xfrm>
          <a:prstGeom prst="rect">
            <a:avLst/>
          </a:prstGeom>
          <a:noFill/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3429000"/>
            <a:ext cx="1270105" cy="127762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429000"/>
            <a:ext cx="1270105" cy="127762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1676400"/>
            <a:ext cx="1270105" cy="127762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696" y="1676400"/>
            <a:ext cx="1270105" cy="127762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2196730"/>
            <a:ext cx="1270105" cy="127762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502248" y="4429426"/>
            <a:ext cx="2952" cy="4076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051172" y="3971015"/>
            <a:ext cx="49553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5379151" y="2667000"/>
            <a:ext cx="640649" cy="990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992801" y="2196730"/>
            <a:ext cx="261779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781067" y="2514600"/>
            <a:ext cx="571733" cy="152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260838" y="3088806"/>
            <a:ext cx="571733" cy="568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400067" y="5257800"/>
            <a:ext cx="59273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165705" y="5257800"/>
            <a:ext cx="144488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617811" y="5257800"/>
            <a:ext cx="69738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774780" y="328968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NYC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14414" y="3290954"/>
            <a:ext cx="1376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Cornell(NYC)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895600" y="5501780"/>
            <a:ext cx="156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Cornell(Ithaca)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15000" y="1611868"/>
            <a:ext cx="842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Boston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898843" y="1611868"/>
            <a:ext cx="920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Chicago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352800" y="2196730"/>
            <a:ext cx="110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Cleveland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 descr="nlr_timeseries_0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1280160"/>
            <a:ext cx="5486400" cy="3657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nlr_timeseries_1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1280160"/>
            <a:ext cx="5486400" cy="3657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 descr="nlr_timeseries_2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1280160"/>
            <a:ext cx="5486400" cy="3657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5052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Bandwidth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en-US" dirty="0" smtClean="0"/>
              <a:t>Basic building block</a:t>
            </a:r>
          </a:p>
          <a:p>
            <a:pPr lvl="1"/>
            <a:r>
              <a:rPr lang="en-US" dirty="0" smtClean="0"/>
              <a:t>Network Protocol</a:t>
            </a:r>
          </a:p>
          <a:p>
            <a:pPr lvl="1"/>
            <a:r>
              <a:rPr lang="en-US" dirty="0" smtClean="0"/>
              <a:t>Networked Systems</a:t>
            </a:r>
          </a:p>
          <a:p>
            <a:pPr lvl="1"/>
            <a:r>
              <a:rPr lang="en-US" dirty="0" smtClean="0"/>
              <a:t>Distributed Systems</a:t>
            </a:r>
          </a:p>
          <a:p>
            <a:pPr marL="5715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42734" y="3560464"/>
            <a:ext cx="4255826" cy="2919638"/>
            <a:chOff x="2175967" y="3301370"/>
            <a:chExt cx="4255826" cy="2919638"/>
          </a:xfrm>
        </p:grpSpPr>
        <p:grpSp>
          <p:nvGrpSpPr>
            <p:cNvPr id="6" name="Group 5"/>
            <p:cNvGrpSpPr/>
            <p:nvPr/>
          </p:nvGrpSpPr>
          <p:grpSpPr>
            <a:xfrm>
              <a:off x="2175967" y="3301370"/>
              <a:ext cx="4255826" cy="2919638"/>
              <a:chOff x="1165671" y="1421526"/>
              <a:chExt cx="6725839" cy="4614149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5671" y="1676400"/>
                <a:ext cx="6725839" cy="4359275"/>
              </a:xfrm>
              <a:prstGeom prst="rect">
                <a:avLst/>
              </a:prstGeom>
            </p:spPr>
          </p:pic>
          <p:pic>
            <p:nvPicPr>
              <p:cNvPr id="25" name="Picture 5" descr="ICON_Datacenter_3_R2_Q30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447800" y="1421526"/>
                <a:ext cx="656021" cy="793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5" descr="ICON_Datacenter_3_R2_Q30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955" y="2783487"/>
                <a:ext cx="656021" cy="793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7" name="Straight Connector 26"/>
              <p:cNvCxnSpPr>
                <a:stCxn id="10" idx="2"/>
                <a:endCxn id="18" idx="0"/>
              </p:cNvCxnSpPr>
              <p:nvPr/>
            </p:nvCxnSpPr>
            <p:spPr>
              <a:xfrm flipH="1">
                <a:off x="1395740" y="2394439"/>
                <a:ext cx="205052" cy="1065438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19" idx="3"/>
              </p:cNvCxnSpPr>
              <p:nvPr/>
            </p:nvCxnSpPr>
            <p:spPr>
              <a:xfrm flipV="1">
                <a:off x="4572159" y="3322687"/>
                <a:ext cx="929999" cy="1488658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13115" y="4403910"/>
              <a:ext cx="170340" cy="11654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82656" y="4607266"/>
              <a:ext cx="170340" cy="11654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6210" y="4701184"/>
              <a:ext cx="170340" cy="1165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6123" y="3800440"/>
              <a:ext cx="170340" cy="116548"/>
            </a:xfrm>
            <a:prstGeom prst="rect">
              <a:avLst/>
            </a:prstGeom>
          </p:spPr>
        </p:pic>
        <p:cxnSp>
          <p:nvCxnSpPr>
            <p:cNvPr id="11" name="Straight Connector 10"/>
            <p:cNvCxnSpPr>
              <a:stCxn id="10" idx="2"/>
              <a:endCxn id="7" idx="0"/>
            </p:cNvCxnSpPr>
            <p:nvPr/>
          </p:nvCxnSpPr>
          <p:spPr>
            <a:xfrm>
              <a:off x="2451293" y="3916988"/>
              <a:ext cx="646992" cy="48692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7" idx="2"/>
              <a:endCxn id="8" idx="1"/>
            </p:cNvCxnSpPr>
            <p:nvPr/>
          </p:nvCxnSpPr>
          <p:spPr>
            <a:xfrm>
              <a:off x="3098285" y="4520458"/>
              <a:ext cx="384371" cy="14508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8" idx="3"/>
              <a:endCxn id="9" idx="1"/>
            </p:cNvCxnSpPr>
            <p:nvPr/>
          </p:nvCxnSpPr>
          <p:spPr>
            <a:xfrm>
              <a:off x="3652996" y="4665540"/>
              <a:ext cx="703214" cy="9391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34742" y="4416330"/>
              <a:ext cx="170340" cy="116548"/>
            </a:xfrm>
            <a:prstGeom prst="rect">
              <a:avLst/>
            </a:prstGeom>
          </p:spPr>
        </p:pic>
        <p:cxnSp>
          <p:nvCxnSpPr>
            <p:cNvPr id="15" name="Straight Connector 14"/>
            <p:cNvCxnSpPr>
              <a:stCxn id="9" idx="3"/>
              <a:endCxn id="14" idx="1"/>
            </p:cNvCxnSpPr>
            <p:nvPr/>
          </p:nvCxnSpPr>
          <p:spPr>
            <a:xfrm flipV="1">
              <a:off x="4526550" y="4474604"/>
              <a:ext cx="308192" cy="28485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9611" y="3552560"/>
              <a:ext cx="170340" cy="116548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H="1">
              <a:off x="2483037" y="3669108"/>
              <a:ext cx="63488" cy="13133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6375" y="4591152"/>
              <a:ext cx="170340" cy="11654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61108" y="5388030"/>
              <a:ext cx="170340" cy="11654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84418" y="4821611"/>
              <a:ext cx="170340" cy="116548"/>
            </a:xfrm>
            <a:prstGeom prst="rect">
              <a:avLst/>
            </a:prstGeom>
          </p:spPr>
        </p:pic>
        <p:cxnSp>
          <p:nvCxnSpPr>
            <p:cNvPr id="21" name="Straight Connector 20"/>
            <p:cNvCxnSpPr>
              <a:stCxn id="18" idx="3"/>
              <a:endCxn id="20" idx="1"/>
            </p:cNvCxnSpPr>
            <p:nvPr/>
          </p:nvCxnSpPr>
          <p:spPr>
            <a:xfrm>
              <a:off x="2406715" y="4649426"/>
              <a:ext cx="277703" cy="23045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0" idx="3"/>
              <a:endCxn id="19" idx="0"/>
            </p:cNvCxnSpPr>
            <p:nvPr/>
          </p:nvCxnSpPr>
          <p:spPr>
            <a:xfrm>
              <a:off x="2854758" y="4879885"/>
              <a:ext cx="1391520" cy="508145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443395" y="3669108"/>
              <a:ext cx="63488" cy="13133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val Callout 29"/>
          <p:cNvSpPr/>
          <p:nvPr/>
        </p:nvSpPr>
        <p:spPr>
          <a:xfrm>
            <a:off x="4327875" y="2403936"/>
            <a:ext cx="3389461" cy="1524000"/>
          </a:xfrm>
          <a:prstGeom prst="wedgeEllipseCallout">
            <a:avLst>
              <a:gd name="adj1" fmla="val -60591"/>
              <a:gd name="adj2" fmla="val 1143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Which of the two paths has more available bandwidth?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Oval Callout 33"/>
          <p:cNvSpPr/>
          <p:nvPr/>
        </p:nvSpPr>
        <p:spPr>
          <a:xfrm>
            <a:off x="5867400" y="4924634"/>
            <a:ext cx="2898159" cy="1169554"/>
          </a:xfrm>
          <a:prstGeom prst="wedgeEllipseCallout">
            <a:avLst>
              <a:gd name="adj1" fmla="val -67785"/>
              <a:gd name="adj2" fmla="val -6452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End-to-end: How to measure without access to anything in the network?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Oval Callout 30"/>
          <p:cNvSpPr/>
          <p:nvPr/>
        </p:nvSpPr>
        <p:spPr>
          <a:xfrm>
            <a:off x="123367" y="4982908"/>
            <a:ext cx="2727818" cy="1497479"/>
          </a:xfrm>
          <a:prstGeom prst="wedgeEllipseCallout">
            <a:avLst>
              <a:gd name="adj1" fmla="val 45731"/>
              <a:gd name="adj2" fmla="val -4328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How do I measure with minimum overhead?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99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22437"/>
            <a:ext cx="87630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Can </a:t>
            </a:r>
            <a:r>
              <a:rPr lang="en-US" dirty="0" err="1" smtClean="0">
                <a:solidFill>
                  <a:srgbClr val="FF0000"/>
                </a:solidFill>
              </a:rPr>
              <a:t>MinProbe</a:t>
            </a:r>
            <a:r>
              <a:rPr lang="en-US" dirty="0" smtClean="0">
                <a:solidFill>
                  <a:srgbClr val="FF0000"/>
                </a:solidFill>
              </a:rPr>
              <a:t> accurately estimate avail-</a:t>
            </a:r>
            <a:r>
              <a:rPr lang="en-US" dirty="0" err="1" smtClean="0">
                <a:solidFill>
                  <a:srgbClr val="FF0000"/>
                </a:solidFill>
              </a:rPr>
              <a:t>bw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at 10Gbps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 existing estimation algorithms work with </a:t>
            </a:r>
            <a:r>
              <a:rPr lang="en-US" dirty="0" err="1" smtClean="0">
                <a:solidFill>
                  <a:srgbClr val="FF0000"/>
                </a:solidFill>
              </a:rPr>
              <a:t>MinProbe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dirty="0" smtClean="0"/>
              <a:t>How do the following parameters affect accuracy?</a:t>
            </a:r>
          </a:p>
          <a:p>
            <a:pPr lvl="1"/>
            <a:r>
              <a:rPr lang="en-US" dirty="0"/>
              <a:t>Packet train </a:t>
            </a:r>
            <a:r>
              <a:rPr lang="en-US" dirty="0" smtClean="0"/>
              <a:t>length</a:t>
            </a:r>
            <a:endParaRPr lang="en-US" dirty="0"/>
          </a:p>
          <a:p>
            <a:pPr lvl="1"/>
            <a:r>
              <a:rPr lang="en-US" dirty="0" smtClean="0"/>
              <a:t>probe packet </a:t>
            </a:r>
            <a:r>
              <a:rPr lang="en-US" dirty="0"/>
              <a:t>size distribution </a:t>
            </a:r>
          </a:p>
          <a:p>
            <a:pPr lvl="1"/>
            <a:r>
              <a:rPr lang="en-US" dirty="0" smtClean="0"/>
              <a:t>cross </a:t>
            </a:r>
            <a:r>
              <a:rPr lang="en-US" dirty="0"/>
              <a:t>packet size distribution</a:t>
            </a:r>
          </a:p>
          <a:p>
            <a:pPr lvl="1"/>
            <a:r>
              <a:rPr lang="en-US" dirty="0" smtClean="0"/>
              <a:t>cross </a:t>
            </a:r>
            <a:r>
              <a:rPr lang="en-US" dirty="0"/>
              <a:t>packet </a:t>
            </a:r>
            <a:r>
              <a:rPr lang="en-US" dirty="0" err="1" smtClean="0"/>
              <a:t>burstiness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Does </a:t>
            </a:r>
            <a:r>
              <a:rPr lang="en-US" dirty="0" err="1">
                <a:solidFill>
                  <a:srgbClr val="FF0000"/>
                </a:solidFill>
              </a:rPr>
              <a:t>M</a:t>
            </a:r>
            <a:r>
              <a:rPr lang="en-US" dirty="0" err="1" smtClean="0">
                <a:solidFill>
                  <a:srgbClr val="FF0000"/>
                </a:solidFill>
              </a:rPr>
              <a:t>inProbe</a:t>
            </a:r>
            <a:r>
              <a:rPr lang="en-US" dirty="0" smtClean="0">
                <a:solidFill>
                  <a:srgbClr val="FF0000"/>
                </a:solidFill>
              </a:rPr>
              <a:t> work in the wild, Internet?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Does </a:t>
            </a:r>
            <a:r>
              <a:rPr lang="en-US" dirty="0" err="1" smtClean="0">
                <a:solidFill>
                  <a:srgbClr val="FF0000"/>
                </a:solidFill>
              </a:rPr>
              <a:t>MinProbe</a:t>
            </a:r>
            <a:r>
              <a:rPr lang="en-US" dirty="0" smtClean="0">
                <a:solidFill>
                  <a:srgbClr val="FF0000"/>
                </a:solidFill>
              </a:rPr>
              <a:t> work in rate limiting environments?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MinProbe: </a:t>
            </a:r>
            <a:r>
              <a:rPr lang="en-US" dirty="0" smtClean="0"/>
              <a:t>In rate limiting environment?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Rate Limiters may be an issue?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Provisioned 1Gbps virtual network</a:t>
            </a:r>
          </a:p>
          <a:p>
            <a:pPr lvl="1"/>
            <a:r>
              <a:rPr lang="en-US" dirty="0" smtClean="0"/>
              <a:t>If the probe train is less than 1200 packets, no packet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209800"/>
            <a:ext cx="5410200" cy="28310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1600200"/>
            <a:ext cx="605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800" dirty="0" smtClean="0">
                <a:solidFill>
                  <a:srgbClr val="FF0000"/>
                </a:solidFill>
              </a:rPr>
              <a:t>No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5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20" name="AutoShape 4" descr="data:image/jpeg;base64,/9j/4AAQSkZJRgABAQAAAQABAAD/2wCEAAkGBhQSERUUExQWFBUWGBgXFxgUFxQXFBgYFxcXFBQVGBcXHCYeFxokGRYVHy8gIycpLCwsFR4xNTAqNSYrLCkBCQoKDgwOGg8PGiwkHCQsLCkpLCksLCwpLC0pKSwpLCksLCksKSwpKSwsLCwsLCksKSwsLCwpKSkpLCksLCksLP/AABEIAOUA3AMBIgACEQEDEQH/xAAcAAACAgMBAQAAAAAAAAAAAAAFBgMEAQIHAAj/xABHEAABAwIEAwYCCAIGCAcAAAABAAIRAwQFEiExBkFREyJhcYGRobEHFDJCUsHR8HKSI1NigrLhFRdzk6Kz0vEWJDM0Q2PC/8QAGQEAAwEBAQAAAAAAAAAAAAAAAQIDAAQF/8QAKBEAAgIBBAICAQQDAAAAAAAAAAECESEDEjFBIlEEE3EygZGxFEJh/9oADAMBAAIRAxEAPwDswqqJ9ZULa8zMaeoC8aq5NxWja4qINeojVehl2UgyAF61BLpiP3YQe5YmQGA69NU6jEUrsVGs1UQjIGBWGKJgUwWMSsKnY9VMykZUWZi4KiirPV3DcKfWgiACYkkIvccPUqcOe/uwNOYM6gjf0GyS0h1FsSLppQDEmLqNfD8PfJfVdQ5AmA31Dt0vYlwRTq6Wl5bV3fhdUax3oJMpoyTBKEl0cuqDVOPDbNku4zg1W2rGlXYWPHIwdORBB1CaeGWaBPPgWKyPOF0tk44W3ZK2Ft2TVh5UEVYw27tFZFRUKL1KaqunRJosOqqpXqLD6yrVqqzkYHX70Bu0WvaiD3LlMZA2qqVQaq7XcqD3aoDIPcF8SdtSDTuNEzdsvnfhPit1B4BJDea7VhWLirTDgZ0RnGmKnYaqVlQuXrzqyrVqqQYoXTkMrlEbgofXCIoNrtQ+s1Eq6oVU6FZA1ikyrLQskImI8isUKca776CCR45dfkqlzXy6AZnO0AG/n+/yUV4yqKcGsyjpoxpy/wAzhz9Ekn0VhHsLVMRd9kVXAjm5pjTbkI+CDuxJ5LhVqOkcgJ9ZQ2pcVKNOXPLs2ggtdPm4KnRENJdM8/tR5aHZTjDkvKVJDGaWZvaU6oLubKzSfLWY8EOuRRc6K1uGO/FSJA8xrHwQc3epyy0HlmJb6Hl5FWKd0Yh3eb0I1H78ENrRSNNDM6rTrU20apNw1ohjy1v1ikN+64RnaObSPI7Tvh2Gmk4NlpG4LeYOxQHDrjsXZo7Vh1gyXN9gTz5bJss79lZrHAy4ddSWnx8Dv5pskJxV2MmHjZMVm9LtidkatqiZEw9Sqrd1ZD6VZbPqpxCw+sqtauon1lUrVljEN5WQu4eprqsqFaog2FFavUVN7tVPVcqzigY400p/+j3iYsPZOPl5LnsKzY3hpvDhyK6JK0STo+iBcSJCjfUS3wtxE2vTGuqPkrmaorZFUKp1lZquVOo5FAKddqoVG6q/WVOonFNGMWXBbNKyGSVjA+5eA+G6vIAmCY0JgAeZ1PsUOr4FWeZdJnx/JOHDeCdpWrVH7NdkHsCfmB6I/Ww9nJsJU+0dW2sM5hS4bDTqJ9YUF7Zfhny/Tony/tgNkuXdjrMIW0OtNNCmKEbeoKmoVOUT4c/8witeyB336/qhd3QynUIchpxJKD8p7uvhzHom3h8h5bm7vQgCDOjgeYOu+vjyKRP9I5diD5ifmmPhziJzXwQC07xJHqDt5jZLKL5BcXg6FbGDCL0HIIKocQ9urXAEfIj3BRKhU0TI5qClOqtnVlQ7VamuiYtVKio3NfRZdWVK5rIoDK9zWVF9dZr1FUcUj5CiVzpULlsCtSmRmcmoU8+wUFajlKcGUGU26AJWxA98rpIhLhTETSrjXR2i65SuZaCuHWlSHA9DK6hg+NsNMTUYDHN7R81LUXY8Q9UeoHFQDEGHZ7D/AH2fqtu1B2IPk5v6qeRiOqFVqBELezqVZ7NhfG+SHH2Cp3lu+m7K9rmO6OBB12MFMLRA0LcGIPQrzCsuRMPeB2zRb5h99z3fGB8AFio1UcHvyy0aRlIa5zSCYIM5t/IhT2+LNqaCJHKf3KEVR1J2rBWJMIQK5hH8Svc+gygjcnlrHJL94yh9+4aSfED06otWUjKuShVpAoffWwc0zyRalaMP2DIVSuzcKD8WWpSVCXWpQ46fJW8PtKph7GmOR2Pp19ls6n/Sw7aRP5o62t90aFrmkDwzAGPBUlI5oaavI6YG+bal0InfYk/Lp5ovQQPhvS2ZrocxA6BxkD99UcplBEZckxcoKj1MATtqtxYD7zvQKkYSlwKD31lSuayYexpN+7P8RWjn0v6tnsrL40hbFJ9RaEpsdQoHekz0kfJRvwm2P3XN8nH80H8aYUxWzL0pifw9Q5VHjzgqI8PUv64/yj9UPpn6NZxKrdvI3VCosNrHms1E5AwzVWqTuRVIFTUamqAS1ovL0LBWMQ03kbEjyTXwpduLH5iTBESSeWwlKbE6cH4RVrUT2bSe+RoOcN5oMKGnh7Cn3T3NYQA0S5xmBOgEDcnXTwKabPg1jdX1Hu/gpOHxMozw3gX1O2bTAmq85nnq4+P4QNPQnms1XVyTLqTfM1HH2AChK+johBVkhseH7epTqMy5ocD/AEgkB0b5SBy/yQ1+BC1Y9+butDiB/aIiepRXArioKlRrw2IBBaXawYIgjTcIZx297qUN8oCCk9pbZU6RzyhcufUIdOV2h359EVrYHAc6JDhBIjUSTG2gknbqhdrRqU6jc9MlpcGnqJMA/FNl24sbk6J4t1geUM5Fttv2Q7ogKhWfJROu+ULeNVCR0wVA++sxq79yohDGZye+e60E+unzV692jzKFXmmQnk/4ZSjHJLUe1uh+wmpDWsGxaI1H3Rt7fJG7KkXb6AJbwe6kN5FozN1iYPeEnwLT6lNrqwcwQMvw9wrfHipSqRyai7N33QboFUq36q3FWFQr3C9lRSWDns2uK7zULg8zEAcoW1TGjSy9rTBDiBmadBJjUclWtrkB/wAFVxC3zyJ1+BXNqQfERrDXFOOUbZjCzvuedgdhEk/JQWWL9owO2lLNTDxVZrOZvVb4JVcxpA0IMEHZTjOcechVMY6mJeKrOxLxVN1UO+0Mp6jUKJ1q7kWkdZV1qwZnFo5MsysLy4yBkLKwCtmFYJK98gKSlVlplQvELNM90oGNmFd1+hKo02Lm8xVc49YOUD5LhTV2j6GKYZRDp1qGoI/hI/Qo7dyY8OTpt/eijTdUdvy5wP1WcCtabqTaj4e94znMZAnUNjYQEP4pZNE6n06c/guaUuKbig/K0hzRLYcDDhsJE6aeuy55TcGjrhpfZHDyMtPHKRxAuo1M1EvyQCcjQWhoOuoJfmd5ZYTTi9rSq08jwDOm8FcpffuqPe505nmZJk9N/AfJPmEtqXFq3taUv1ALxBeB94HefELWm20O4bdqbF6raNpvgHQHQCI89Oamua2bfpr+q0xHh85iIyAci50rFMFrY3AEIsd10wRcU9UOqsgopdkCShNRxKgysWVX0O0dHiB7GVSxq3jL/F+QH5ozbNyuBPIqDiCmJA9ff/umjwS1FbNbPEMlNj52IkQ0gycus+o9U8YNeZpY0CNxuRlOoOnz3XPMPbLHNO2s+R5+6PcLYz2bgHEgN0PJwg7/AL0KDtZQrp4GPEaUHvNcOhGo9wh5wms77FJ7p5hrv0TFcY27tSGCAWhweGjX9Cq1bF60z2jvcr04fIklwefJqweODLvu/wBCe8JBkaefQqG9wqswS+k9pGhlp1PLXmrz+Krhh0qe4CyPpKe0tbVDYJABBIMnZZ68uWZMWq/dcHbciqt0Mjg8bHR35FPeI8e2T2ObXp96IhzJJ8WualcV7Sradzte3nnBpubO/UGEY6qk6/j8hoGvqFRfWfAKOm4iWncfEclG53gr7YzVtGtrg50vLy8uEmeWQsLIWMWA2QtGjReYVnkgFm7dguwfRe6Le2P/ANrx7vI/NcfaNAu0fRvaH6lbGCJqOI8YqkT8D7JWU0+To2NMmmQuR47Qy1dv2P8AKF1+/Eg9FyriEF1xlaJJcA0c5MAD3hS1lwdnx5VYS4KtKbqzn1Q0tY3Z5GWTzIO+g5dU24ji8vlhGVoBaes+Xsgl7w/TpUKVM5WVO92jwA5xIBeI1HSBqqdg1tOlMz3dAesmYHl81OVpUM0peR7GeLB99pP8P+ahw+2NywVKbhlJO8zIMGR5hKuO3Jc4+CtfRxjBDqlAnfvs8wIe32yn0KeFyWRW9roYK/DcaudPoqf+jACmio+QqVahzTbEFTYsXlvCGYgwvqacgAmG7pTKit8N3cRul2jbhavv6IaDWduo5qhVuNZaPI8/I81evrkVXlw+zs3yHMqnSod7wTKJzTnbOl0P/TZP4W/JQVlO1/dHkPkq1ZyucgPukFv6YO4Bgzr1CM3RQi8/VYxVxdna0hUG7dD+/wB8lphDYoU3eGvqSs4dcAPLHfZeCPXkrFen2NNreQgfNCC8qKriyK6OuYcvkoHOW5ft0VcujSJ6LsU6y+/7FENZWwYVkUyuQQ0WQpOwWjFjGyyNliosjZYJKBt5Lv8A9Er+0sKAP/w9oP5qj3e8H5LgP6L6H+iWy7PC6TudQvef5i0fBoQaseIw4pdZWk9AVznB6me4dcPEtaYE8i4GHeg/xJu4xuctB8dI99EnMw5zKLGnQ1O+DqBLhoD4xC5/kOuDphSiRYjfAVCWkzrz3J0PpGkfqt7q9aynLz3j0ET+v+SXsSrOt3E/aMDXXSVWqdpc1BTY6TlzEnSBEu1iTG2kqcdOUh1NcI0vMSD3Fo6a+vNYwV+Qmqz7VN8jxA0j1GnqvN4bewF8yPj4SPf2VjAraGP00J09oXQltwQ1G+zpFndtq021GfZeA4ddRK3uRohHB9P/AMq0c2Oe3/iJj4hGQM3kPnz9kxVA9lpJk7cv1WmIuDKbj4H46Iq6klbim8juzo0FzvYkfBEWTpCXg7f6H1MeUq9TpajRYsLfLSYP7I94kqywax0hCjnsZaV2tnVf37KphFjUrvyUxLvE6DzTJX+j+4YzMXtnoBp7yqNExZru/fqhN4fzV68cWVDTdGYdOiGXT/kgYDXr4kjcCU03NDtaNN3gCfPL+/ZKeIHR3knXD/shvUD3DQngvJMpHgEVLOBotW2gImEXq0eUIdUzMMASN12TSj5VhgSOdhbBRhy2BXniGzjoqjFZcdCqzETG1ReGyxUWeSxiwvpP6PBGFWn+yHxc4r5sO6+leCtMLtP9gz4iVuykQPxm8vLKY1zOAjzMKhj920tIyOmNuYA2gHf06KbGKxfdsDSAWy6XbaAxt4lLPE+KPALajRH4mHMPYw4ekrk1cyou8JAy6fnY17jI7zSY/CdCR5FEcLvmUbYNpw6tUmYH2RMAF35eMoRhtxmpVWkzs4HnDu4/fn9lFcHwllMAdoG5nwBUbFQAszNIDZME7HnIV9O48AgryuSy+uaoqNgUyNcrehdB15nvHXzVak3ukAQG6eBA0kH8kbvbRop0XsZFQ5AXycozMae+0CXNjNzQyrYik57WvDm6HTaTuBHr7pmmssGq7plvhm8LRctbqRFRo15tIOg8WI7w/ULmOJH3j15gHZKnDN1lvMp0zsI9RDgB/wASfKYWHg/Ehv7gMplx2A9zyGi51jFQup1nHcseT/KUw8SYlnfkae632J5+23ul2+rt+r1spDqjgKbWt1PeMPdA2AbI9UGyU3bNqdBwAzCAANfSY+Sr06nPqUz0WtGHS4avdz37vP8AJK9Olq3zQi7EoP4Bjn1bPUmIAGmpMmAAPEoqz6V3VxlBLXagB4gnLo6OsFJd5UyU85EtY9ryOsTA94Qa/wAVZWdS7Fpa5lSfPtDmf7FWZNGuJ4w43rqjjuYPlsidW409Et34m4P8X5orUqIGZpdGZ82j4pqvMVZQyh0yZIgTtASmwSW+L2j4hdMw/Ll1AOp381XQ/WOuALWxqm6mKg+zz018ZQ48S0fE+hTv3I0aJ8gtmupx9kewXZG1gDOBgrcFRhbArzRTdx0VdqmcdFC1Yxl6ysPWVjFh26+kOG9MOtf9hS/wBfNz919GYVUy2FuOlCl/y2rIrAVb69Da9RxMQ2Pcj9Et9j9be/v5GsidCZmdlFxjiJa8gT3p28P+6VBij2AtacubV0fJRjG5Wx9SVDfb4bZBwDrp9M7S6mCz1yumE+4BgwdTqAOpVw6CK7QXOgRlJJ1ycvBcH7UuMSSuj8JXxaKLZOVzSwiTGjiBp7KnAkZDriVAfV6j2HPLqYZl5BjMomdjofCClN1fOXNILKjILmn2JHVPZrNbRLQwaBsl0wXl0gROwDZ9I5lIuMlz7ntJDe7BDW5S4HrG45+qKp5ZTxrIGxCsaNWlXGzXgu+R9CCU6Y5xM2hbhwMuqaMDdXHTcBK1/Sz0ajTzaY8xqPjChwqjNOm90lwY1rZ5CJ0HLXX2SiKVKiNto+oc1Y6bimNh4u/EVepW8kNAien6LJVzD6MOzHkg3SFqyfiGqGU2Um7NHjudz7lLVk+agHn8lfx+6kmf3H7KG4LrWH8JQgaQcsLVr87HgFrhBBVJ/DtC3JdTbr1JJjylE7N2Ukqlj+JsY3U947N5+fkrWIhEqa3J8yrb3qqzWq8/vVSVCsgMu4e3M+kOtVvzXQ7c8vf1JKRcApTWtx1qT7AlNjLoC7LOeRsj0kH4x6ptOe2aKpWgyxYdpstmsXsi75K+BThTWafajwj81HmUkqOpvp4fLVedQhsCYO35rUBbrEoGMPXgvPXljE9Tcr6Eo1MtnRHSjT/5bV891Nz++S7niWJNpWrC4gAU2D/gCBbTOY8ZPmsNdp+P/ZLtyNR5fmiGMXZqPLup+Co3bdkELN2yO1PfCfOGo7Brp1bVcPQhrvmkCie8PNPHCtUGlVafxsI9Q4fktI0FeDp+IYm2hSq1HjM2BDdy5xPdj0nVJFftO0e6oR3jmAmS0HZp03iNtEVxDEs9JpB6T4EboJSqyeZSxfjQ94o0xCmSzKJLnkNa0akmZhTOs3U+4Z7sNM8oEJg4XsASa7mydW0/AD7Th4k6T0Cr8R08tfNyeAfUaH5D3VHCo2IC7WjrKuPdAWtAiFDc1dFF5GQExSpKE0L51J+ZsTtr05hXsQfJQasU4oznGXmjnbDZnx1HRKtOs6o8l5JJ5lMdvRmyaf4vml3D6cuPn+aa8ArISveGalJxedn/AGR1EDWVUdZO8vNO/wBIFEsZbwdw7bwypHe93U+5QTdBaQb4dohtagXEBrC4uLoaBoY3817Gb0fXXPpuBy5QC0yDDWgifdLlTxK2ovg6JWPFnXbOoHsa4bEA/qpS3wQfg27z0S3m0z6FG3NXp6Ut0UxGqZ8/PfMnqtVvUpwG+In4kfktSFwkzYFeC0C2CBjxXlmVgrGJnJsxjFX1Q3O6YAAHIQISmd0VuakmOaDHRWy5neh9zotb6r3WsH3SZPUnQ+i2FbKDG52/M/voqrwgUS8WyNu4RrDbpwpV4MEBjh/deB/+kJdbOAzGI6yPluiWEtLjUaBq+k8AdSIeP8KMuBIOmMVnjPaUweR0e3o7qFYqHs2l06AEj2MH3+SA4Ph9VrtWODSIPpqD+XqiOMVYoP8AQe7kqGkdDwu+ijTDdsjfkFW4gBqUs3Nhn0Oh/L2S5wpjZfSDebdN+XJHbiuXscwt0cCDB5EQuurQARSugNFTvrg9VXNoaUtJJgkjlodQFUuapXG1TMV7up4oXWqSrFdxKqPRAM9reTYgfhzN+MoHgolx9/zXsPvIa+mdn7eaxhRyvlHox0zj6wNW0o1mahg18GvA19wuaVAutcG4i2rTNvUggg5Z2c07t9EhcYcOOtK5bqWOk0z4dPMbJU+hmhcd5LSSpXMKiI6oipjdwHeRWyk6OBHruPkn801yLB65ZUa4bggrrVOpmAcBoQD7rr+NLDQZezhmJYdUZV7JzTLJaDB1AM5h4az6rNTDABPaN16hw+QK6ri+D1f9JW57Gke2p1abRRuJaS3vgl7x3TlGx0Kr4nwtnB7SyuZBgkUwYEnvBzH9725rj8vQ6jB8s5TUsyNnNd5H9QFr9Vd0+ITndcEszQx1Zg61aFTKD0JaJB9FStOGM/32wDHfzU58s4CZWI4xQsfV3fhWOwd+E+xTXRwpn2hlLG7nM0S46NABMnfpzCJii5oazJvJa2JPiQN0ciUhKFo6fskeenzRilhTomDJ946DoPFH6OH5nfYaCN9NR5jki1thI+8ZStjY6ElvD1Rx2jy+SkvOFajKTqh2aJK6NRtWt2CXOP8AGXUqQpNAiqCCTyAiYCClbNk56UX4YrZbmif7QHuCPzQenqruG1g2qwiYD279MwTsEeTslGxLzDG+fIAeJQdnBLa2ftamWmHa5DJJBkAEiBynf4q/fcQd5ttb6OedXdB95x6wJPos3l6XEW9DlOp2A+895+J6k6KCdHYtH2LuFYAKFwRScXtdIDXav05yNx6JiAMkAAkb67Km+8pWjHBrpe77dR32neAH3Wjk0fEoPh2O9pUOUOBGsifj0Tw15RXtDvSg+MF/G7Z0Zy3bQx05H3+aV7h3JObMRDwWVZhwiWgE+xQS5wZhcGis1znawySRBggh2XXT4jqi9SM3aIT0ZRYrVFVqLoP+rumRP1ok9Mjf+s9FWq/R2z+vd/IP+pJ9sBfpmxBq0yG5vED1V1r5AI8J800H6OG87gx4MH5uVqnwTRYwgVHudBicoAPkBr6lD7oB+ifoHYJiJaQQYIIIPQhdIvbZmJ2RH2arefNrx+R/Ncia11J5a7QgwnDhrHjReHbtOjx1HXzCdrtE16Ea9tKlN7mOzNc0lpkcwqpe4feHqIXW+OLAOpfWKYDxALwObeT/ADC5XXInu7cv0KKlYKMW9xB7zZHVpXUOGb4Pt267S322+BC5OXQdDHly8wilnxA+m3LlG8y0loPjAVNOWx2G7WQTh9+9lKplcWua6m9paS1wIztMEGRo5W7bjy+Z9m6r/wC9ef8AESiGN8N/VwxshweWszhuUGXc/Hzn8hrU4Cfy18nD8wErklyBQb4JbX6WcRZtcvP8TaTvm1X6X0z3wEE0Xj+3RZz/AIYSrc4I1ji01II5aO9NFWFhMBrnOcdmtY4lbcjODR0DBeP6j6WU2lkabd3vpuaZJkmcx7xJJ0GnJETxVaFmV1nbAkZc1IvzxIOji0mfGUp2WCVmUAyoG0Rmzf0z20yZ0HdJzc+i3NgHH/3FAnbRx8vwrbhlXoM3OL2MO7K2NNzt3Ne/Npr97Try5qgLu3Jd3a1MOklzHlzttYDjvA6qH/w/UP2HUn/w1GT7GFi1wOqKrW1ab2tcQCY0g76jTaVlL/pv2LNLELV+UUrq8AB/A52nTusMoTxtQIbTPbVKoJdHaU3MjbaQJn8k9Ydw3TrAEXlO2o65KLHDO1swA7NAzQNTrMrbin6N+3ptbb1e0IOpqVGu9gNAtvsVpUcgtGSth3XHwK6fiH0Qvodm6ge2BYC9r+TjOZoLNY231Qr/AFZXDrhxqU3U6R1zCNDG2vitaFSyYtb+rSrmpSt2ucW5Q7teTo72VxMOjy3UzcSuaVNzPq7yXEudUpw4nXQHKdAOWvioca4KtWuLql4KbjHdhrtgANiOiAOwqi2cl8PVlQD4FDDRbfJF4MNSrnr0qxpie6B3ieWvIT0RR2Otpsy0rd7BG3Zke51k+Oq5+18mC4DxOaPgCsGpB+17Ewg9NMy15Ie7biFpHf7h372imvLxmVtRpGsCdNQekggHTeOZ9EKnfvGz3eWZysf6RqEZSZHlEeoH6pfqSdof/IclTHyyrAsB668hrMHYDWR0U4uCOfxS7h99UFNoIBaBoZJPmtvrBO0j1UHC3Z0x1HtSoPOvSOajOIeKCOe7qonZuqOxGepJdFvF2B/eG4UGHXcKtUc6FCyYa+CAdPXmrxWKOPV/VZ0vhPFQf6F+rXfYnaTuw+BSVxvw0bSvLR/Q1JLfDqw+Snw24MayOh6HkQm64vGX1o6jUg1W7noR9moPPn6rcMXk5Q9nMIlhWGF7CRtMfAGPiqNW3e2oaWUl4MQBJnwC6Dw3gopUAKo77jmIBGkgCPHZUUHJYFTVgD6Qnns4nRrm+5B1Q294heLRkZs7gAXZvDWAAN46rK8lMu/wZ4Sw9j61FrmtcamUnOCWiS4RlBEjSd9fgSfEHH1XtDSptbSpUnFuWlDXOA0PfAloMbNA3Xl5D/Y14F8va5/a5TuCA5xd1BBO5k6ynLCMPtrimXG3aHAtB1kGRqRIkaid+a8vISHWGiZ/BdImab6lI+BDm/yvBS7imNV7KoWB7amk5smQ9B9h0H2Xl5aOeRp4WDSjftqgVa7BVcYaZIbvzGQD4yrOOcNinR7ejVqUx+Aku9nAgry8mIoU2cQ3A2rVf94/9VfbxlePaaZuapbGxdO2vmvLycUo2NqazwC6JO+5+aziWH9lUczNMRrEbidpXl5BlIqys2zHVM3DPBlO4aXPe4axDQPmV5eSyZTaqGM/RtajnVP95v8A0re24Ctg4R2nq4EfJYXktiWH7fgigQNXe6tjgi3HJx/vFYXkVFB+yXsmbwVa/gP8zlKzgm0/qz/M79V5eR2oH2S9nq/BVoAZpSOmZ36pedhFPLkDQGBxIG59+a8vLNUgbm+WZuLACmQ2BpvEwluxt3Uaoe18mYIjcHcHVeXkhVIJcXV30mUqlN7mEktdEQREiUApY9WI1eSesN/ILC8tvklSZaMItc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34822" name="AutoShape 6" descr="data:image/jpeg;base64,/9j/4AAQSkZJRgABAQAAAQABAAD/2wCEAAkGBhQSERUUExQWFBUWGBgXFxgUFxQXFBgYFxcXFBQVGBcXHCYeFxokGRYVHy8gIycpLCwsFR4xNTAqNSYrLCkBCQoKDgwOGg8PGiwkHCQsLCkpLCksLCwpLC0pKSwpLCksLCksKSwpKSwsLCwsLCksKSwsLCwpKSkpLCksLCksLP/AABEIAOUA3AMBIgACEQEDEQH/xAAcAAACAgMBAQAAAAAAAAAAAAAFBgMEAQIHAAj/xABHEAABAwIEAwYCCAIGCAcAAAABAAIRAwQFEiExBkFREyJhcYGRobEHFDJCUsHR8HKSI1NigrLhFRdzk6Kz0vEWJDM0Q2PC/8QAGQEAAwEBAQAAAAAAAAAAAAAAAQIDAAQF/8QAKBEAAgIBBAICAQQDAAAAAAAAAAECESEDEjFBIlEEE3EygZGxFEJh/9oADAMBAAIRAxEAPwDswqqJ9ZULa8zMaeoC8aq5NxWja4qINeojVehl2UgyAF61BLpiP3YQe5YmQGA69NU6jEUrsVGs1UQjIGBWGKJgUwWMSsKnY9VMykZUWZi4KiirPV3DcKfWgiACYkkIvccPUqcOe/uwNOYM6gjf0GyS0h1FsSLppQDEmLqNfD8PfJfVdQ5AmA31Dt0vYlwRTq6Wl5bV3fhdUax3oJMpoyTBKEl0cuqDVOPDbNku4zg1W2rGlXYWPHIwdORBB1CaeGWaBPPgWKyPOF0tk44W3ZK2Ft2TVh5UEVYw27tFZFRUKL1KaqunRJosOqqpXqLD6yrVqqzkYHX70Bu0WvaiD3LlMZA2qqVQaq7XcqD3aoDIPcF8SdtSDTuNEzdsvnfhPit1B4BJDea7VhWLirTDgZ0RnGmKnYaqVlQuXrzqyrVqqQYoXTkMrlEbgofXCIoNrtQ+s1Eq6oVU6FZA1ikyrLQskImI8isUKca776CCR45dfkqlzXy6AZnO0AG/n+/yUV4yqKcGsyjpoxpy/wAzhz9Ekn0VhHsLVMRd9kVXAjm5pjTbkI+CDuxJ5LhVqOkcgJ9ZQ2pcVKNOXPLs2ggtdPm4KnRENJdM8/tR5aHZTjDkvKVJDGaWZvaU6oLubKzSfLWY8EOuRRc6K1uGO/FSJA8xrHwQc3epyy0HlmJb6Hl5FWKd0Yh3eb0I1H78ENrRSNNDM6rTrU20apNw1ohjy1v1ikN+64RnaObSPI7Tvh2Gmk4NlpG4LeYOxQHDrjsXZo7Vh1gyXN9gTz5bJss79lZrHAy4ddSWnx8Dv5pskJxV2MmHjZMVm9LtidkatqiZEw9Sqrd1ZD6VZbPqpxCw+sqtauon1lUrVljEN5WQu4eprqsqFaog2FFavUVN7tVPVcqzigY400p/+j3iYsPZOPl5LnsKzY3hpvDhyK6JK0STo+iBcSJCjfUS3wtxE2vTGuqPkrmaorZFUKp1lZquVOo5FAKddqoVG6q/WVOonFNGMWXBbNKyGSVjA+5eA+G6vIAmCY0JgAeZ1PsUOr4FWeZdJnx/JOHDeCdpWrVH7NdkHsCfmB6I/Ww9nJsJU+0dW2sM5hS4bDTqJ9YUF7Zfhny/Tony/tgNkuXdjrMIW0OtNNCmKEbeoKmoVOUT4c/8witeyB336/qhd3QynUIchpxJKD8p7uvhzHom3h8h5bm7vQgCDOjgeYOu+vjyKRP9I5diD5ifmmPhziJzXwQC07xJHqDt5jZLKL5BcXg6FbGDCL0HIIKocQ9urXAEfIj3BRKhU0TI5qClOqtnVlQ7VamuiYtVKio3NfRZdWVK5rIoDK9zWVF9dZr1FUcUj5CiVzpULlsCtSmRmcmoU8+wUFajlKcGUGU26AJWxA98rpIhLhTETSrjXR2i65SuZaCuHWlSHA9DK6hg+NsNMTUYDHN7R81LUXY8Q9UeoHFQDEGHZ7D/AH2fqtu1B2IPk5v6qeRiOqFVqBELezqVZ7NhfG+SHH2Cp3lu+m7K9rmO6OBB12MFMLRA0LcGIPQrzCsuRMPeB2zRb5h99z3fGB8AFio1UcHvyy0aRlIa5zSCYIM5t/IhT2+LNqaCJHKf3KEVR1J2rBWJMIQK5hH8Svc+gygjcnlrHJL94yh9+4aSfED06otWUjKuShVpAoffWwc0zyRalaMP2DIVSuzcKD8WWpSVCXWpQ46fJW8PtKph7GmOR2Pp19ls6n/Sw7aRP5o62t90aFrmkDwzAGPBUlI5oaavI6YG+bal0InfYk/Lp5ovQQPhvS2ZrocxA6BxkD99UcplBEZckxcoKj1MATtqtxYD7zvQKkYSlwKD31lSuayYexpN+7P8RWjn0v6tnsrL40hbFJ9RaEpsdQoHekz0kfJRvwm2P3XN8nH80H8aYUxWzL0pifw9Q5VHjzgqI8PUv64/yj9UPpn6NZxKrdvI3VCosNrHms1E5AwzVWqTuRVIFTUamqAS1ovL0LBWMQ03kbEjyTXwpduLH5iTBESSeWwlKbE6cH4RVrUT2bSe+RoOcN5oMKGnh7Cn3T3NYQA0S5xmBOgEDcnXTwKabPg1jdX1Hu/gpOHxMozw3gX1O2bTAmq85nnq4+P4QNPQnms1XVyTLqTfM1HH2AChK+johBVkhseH7epTqMy5ocD/AEgkB0b5SBy/yQ1+BC1Y9+butDiB/aIiepRXArioKlRrw2IBBaXawYIgjTcIZx297qUN8oCCk9pbZU6RzyhcufUIdOV2h359EVrYHAc6JDhBIjUSTG2gknbqhdrRqU6jc9MlpcGnqJMA/FNl24sbk6J4t1geUM5Fttv2Q7ogKhWfJROu+ULeNVCR0wVA++sxq79yohDGZye+e60E+unzV692jzKFXmmQnk/4ZSjHJLUe1uh+wmpDWsGxaI1H3Rt7fJG7KkXb6AJbwe6kN5FozN1iYPeEnwLT6lNrqwcwQMvw9wrfHipSqRyai7N33QboFUq36q3FWFQr3C9lRSWDns2uK7zULg8zEAcoW1TGjSy9rTBDiBmadBJjUclWtrkB/wAFVxC3zyJ1+BXNqQfERrDXFOOUbZjCzvuedgdhEk/JQWWL9owO2lLNTDxVZrOZvVb4JVcxpA0IMEHZTjOcechVMY6mJeKrOxLxVN1UO+0Mp6jUKJ1q7kWkdZV1qwZnFo5MsysLy4yBkLKwCtmFYJK98gKSlVlplQvELNM90oGNmFd1+hKo02Lm8xVc49YOUD5LhTV2j6GKYZRDp1qGoI/hI/Qo7dyY8OTpt/eijTdUdvy5wP1WcCtabqTaj4e94znMZAnUNjYQEP4pZNE6n06c/guaUuKbig/K0hzRLYcDDhsJE6aeuy55TcGjrhpfZHDyMtPHKRxAuo1M1EvyQCcjQWhoOuoJfmd5ZYTTi9rSq08jwDOm8FcpffuqPe505nmZJk9N/AfJPmEtqXFq3taUv1ALxBeB94HefELWm20O4bdqbF6raNpvgHQHQCI89Oamua2bfpr+q0xHh85iIyAci50rFMFrY3AEIsd10wRcU9UOqsgopdkCShNRxKgysWVX0O0dHiB7GVSxq3jL/F+QH5ozbNyuBPIqDiCmJA9ff/umjwS1FbNbPEMlNj52IkQ0gycus+o9U8YNeZpY0CNxuRlOoOnz3XPMPbLHNO2s+R5+6PcLYz2bgHEgN0PJwg7/AL0KDtZQrp4GPEaUHvNcOhGo9wh5wms77FJ7p5hrv0TFcY27tSGCAWhweGjX9Cq1bF60z2jvcr04fIklwefJqweODLvu/wBCe8JBkaefQqG9wqswS+k9pGhlp1PLXmrz+Krhh0qe4CyPpKe0tbVDYJABBIMnZZ68uWZMWq/dcHbciqt0Mjg8bHR35FPeI8e2T2ObXp96IhzJJ8WualcV7Sradzte3nnBpubO/UGEY6qk6/j8hoGvqFRfWfAKOm4iWncfEclG53gr7YzVtGtrg50vLy8uEmeWQsLIWMWA2QtGjReYVnkgFm7dguwfRe6Le2P/ANrx7vI/NcfaNAu0fRvaH6lbGCJqOI8YqkT8D7JWU0+To2NMmmQuR47Qy1dv2P8AKF1+/Eg9FyriEF1xlaJJcA0c5MAD3hS1lwdnx5VYS4KtKbqzn1Q0tY3Z5GWTzIO+g5dU24ji8vlhGVoBaes+Xsgl7w/TpUKVM5WVO92jwA5xIBeI1HSBqqdg1tOlMz3dAesmYHl81OVpUM0peR7GeLB99pP8P+ahw+2NywVKbhlJO8zIMGR5hKuO3Jc4+CtfRxjBDqlAnfvs8wIe32yn0KeFyWRW9roYK/DcaudPoqf+jACmio+QqVahzTbEFTYsXlvCGYgwvqacgAmG7pTKit8N3cRul2jbhavv6IaDWduo5qhVuNZaPI8/I81evrkVXlw+zs3yHMqnSod7wTKJzTnbOl0P/TZP4W/JQVlO1/dHkPkq1ZyucgPukFv6YO4Bgzr1CM3RQi8/VYxVxdna0hUG7dD+/wB8lphDYoU3eGvqSs4dcAPLHfZeCPXkrFen2NNreQgfNCC8qKriyK6OuYcvkoHOW5ft0VcujSJ6LsU6y+/7FENZWwYVkUyuQQ0WQpOwWjFjGyyNliosjZYJKBt5Lv8A9Er+0sKAP/w9oP5qj3e8H5LgP6L6H+iWy7PC6TudQvef5i0fBoQaseIw4pdZWk9AVznB6me4dcPEtaYE8i4GHeg/xJu4xuctB8dI99EnMw5zKLGnQ1O+DqBLhoD4xC5/kOuDphSiRYjfAVCWkzrz3J0PpGkfqt7q9aynLz3j0ET+v+SXsSrOt3E/aMDXXSVWqdpc1BTY6TlzEnSBEu1iTG2kqcdOUh1NcI0vMSD3Fo6a+vNYwV+Qmqz7VN8jxA0j1GnqvN4bewF8yPj4SPf2VjAraGP00J09oXQltwQ1G+zpFndtq021GfZeA4ddRK3uRohHB9P/AMq0c2Oe3/iJj4hGQM3kPnz9kxVA9lpJk7cv1WmIuDKbj4H46Iq6klbim8juzo0FzvYkfBEWTpCXg7f6H1MeUq9TpajRYsLfLSYP7I94kqywax0hCjnsZaV2tnVf37KphFjUrvyUxLvE6DzTJX+j+4YzMXtnoBp7yqNExZru/fqhN4fzV68cWVDTdGYdOiGXT/kgYDXr4kjcCU03NDtaNN3gCfPL+/ZKeIHR3knXD/shvUD3DQngvJMpHgEVLOBotW2gImEXq0eUIdUzMMASN12TSj5VhgSOdhbBRhy2BXniGzjoqjFZcdCqzETG1ReGyxUWeSxiwvpP6PBGFWn+yHxc4r5sO6+leCtMLtP9gz4iVuykQPxm8vLKY1zOAjzMKhj920tIyOmNuYA2gHf06KbGKxfdsDSAWy6XbaAxt4lLPE+KPALajRH4mHMPYw4ekrk1cyou8JAy6fnY17jI7zSY/CdCR5FEcLvmUbYNpw6tUmYH2RMAF35eMoRhtxmpVWkzs4HnDu4/fn9lFcHwllMAdoG5nwBUbFQAszNIDZME7HnIV9O48AgryuSy+uaoqNgUyNcrehdB15nvHXzVak3ukAQG6eBA0kH8kbvbRop0XsZFQ5AXycozMae+0CXNjNzQyrYik57WvDm6HTaTuBHr7pmmssGq7plvhm8LRctbqRFRo15tIOg8WI7w/ULmOJH3j15gHZKnDN1lvMp0zsI9RDgB/wASfKYWHg/Ehv7gMplx2A9zyGi51jFQup1nHcseT/KUw8SYlnfkae632J5+23ul2+rt+r1spDqjgKbWt1PeMPdA2AbI9UGyU3bNqdBwAzCAANfSY+Sr06nPqUz0WtGHS4avdz37vP8AJK9Olq3zQi7EoP4Bjn1bPUmIAGmpMmAAPEoqz6V3VxlBLXagB4gnLo6OsFJd5UyU85EtY9ryOsTA94Qa/wAVZWdS7Fpa5lSfPtDmf7FWZNGuJ4w43rqjjuYPlsidW409Et34m4P8X5orUqIGZpdGZ82j4pqvMVZQyh0yZIgTtASmwSW+L2j4hdMw/Ll1AOp381XQ/WOuALWxqm6mKg+zz018ZQ48S0fE+hTv3I0aJ8gtmupx9kewXZG1gDOBgrcFRhbArzRTdx0VdqmcdFC1Yxl6ysPWVjFh26+kOG9MOtf9hS/wBfNz919GYVUy2FuOlCl/y2rIrAVb69Da9RxMQ2Pcj9Et9j9be/v5GsidCZmdlFxjiJa8gT3p28P+6VBij2AtacubV0fJRjG5Wx9SVDfb4bZBwDrp9M7S6mCz1yumE+4BgwdTqAOpVw6CK7QXOgRlJJ1ycvBcH7UuMSSuj8JXxaKLZOVzSwiTGjiBp7KnAkZDriVAfV6j2HPLqYZl5BjMomdjofCClN1fOXNILKjILmn2JHVPZrNbRLQwaBsl0wXl0gROwDZ9I5lIuMlz7ntJDe7BDW5S4HrG45+qKp5ZTxrIGxCsaNWlXGzXgu+R9CCU6Y5xM2hbhwMuqaMDdXHTcBK1/Sz0ajTzaY8xqPjChwqjNOm90lwY1rZ5CJ0HLXX2SiKVKiNto+oc1Y6bimNh4u/EVepW8kNAien6LJVzD6MOzHkg3SFqyfiGqGU2Um7NHjudz7lLVk+agHn8lfx+6kmf3H7KG4LrWH8JQgaQcsLVr87HgFrhBBVJ/DtC3JdTbr1JJjylE7N2Ukqlj+JsY3U947N5+fkrWIhEqa3J8yrb3qqzWq8/vVSVCsgMu4e3M+kOtVvzXQ7c8vf1JKRcApTWtx1qT7AlNjLoC7LOeRsj0kH4x6ptOe2aKpWgyxYdpstmsXsi75K+BThTWafajwj81HmUkqOpvp4fLVedQhsCYO35rUBbrEoGMPXgvPXljE9Tcr6Eo1MtnRHSjT/5bV891Nz++S7niWJNpWrC4gAU2D/gCBbTOY8ZPmsNdp+P/ZLtyNR5fmiGMXZqPLup+Co3bdkELN2yO1PfCfOGo7Brp1bVcPQhrvmkCie8PNPHCtUGlVafxsI9Q4fktI0FeDp+IYm2hSq1HjM2BDdy5xPdj0nVJFftO0e6oR3jmAmS0HZp03iNtEVxDEs9JpB6T4EboJSqyeZSxfjQ94o0xCmSzKJLnkNa0akmZhTOs3U+4Z7sNM8oEJg4XsASa7mydW0/AD7Th4k6T0Cr8R08tfNyeAfUaH5D3VHCo2IC7WjrKuPdAWtAiFDc1dFF5GQExSpKE0L51J+ZsTtr05hXsQfJQasU4oznGXmjnbDZnx1HRKtOs6o8l5JJ5lMdvRmyaf4vml3D6cuPn+aa8ArISveGalJxedn/AGR1EDWVUdZO8vNO/wBIFEsZbwdw7bwypHe93U+5QTdBaQb4dohtagXEBrC4uLoaBoY3817Gb0fXXPpuBy5QC0yDDWgifdLlTxK2ovg6JWPFnXbOoHsa4bEA/qpS3wQfg27z0S3m0z6FG3NXp6Ut0UxGqZ8/PfMnqtVvUpwG+In4kfktSFwkzYFeC0C2CBjxXlmVgrGJnJsxjFX1Q3O6YAAHIQISmd0VuakmOaDHRWy5neh9zotb6r3WsH3SZPUnQ+i2FbKDG52/M/voqrwgUS8WyNu4RrDbpwpV4MEBjh/deB/+kJdbOAzGI6yPluiWEtLjUaBq+k8AdSIeP8KMuBIOmMVnjPaUweR0e3o7qFYqHs2l06AEj2MH3+SA4Ph9VrtWODSIPpqD+XqiOMVYoP8AQe7kqGkdDwu+ijTDdsjfkFW4gBqUs3Nhn0Oh/L2S5wpjZfSDebdN+XJHbiuXscwt0cCDB5EQuurQARSugNFTvrg9VXNoaUtJJgkjlodQFUuapXG1TMV7up4oXWqSrFdxKqPRAM9reTYgfhzN+MoHgolx9/zXsPvIa+mdn7eaxhRyvlHox0zj6wNW0o1mahg18GvA19wuaVAutcG4i2rTNvUggg5Z2c07t9EhcYcOOtK5bqWOk0z4dPMbJU+hmhcd5LSSpXMKiI6oipjdwHeRWyk6OBHruPkn801yLB65ZUa4bggrrVOpmAcBoQD7rr+NLDQZezhmJYdUZV7JzTLJaDB1AM5h4az6rNTDABPaN16hw+QK6ri+D1f9JW57Gke2p1abRRuJaS3vgl7x3TlGx0Kr4nwtnB7SyuZBgkUwYEnvBzH9725rj8vQ6jB8s5TUsyNnNd5H9QFr9Vd0+ITndcEszQx1Zg61aFTKD0JaJB9FStOGM/32wDHfzU58s4CZWI4xQsfV3fhWOwd+E+xTXRwpn2hlLG7nM0S46NABMnfpzCJii5oazJvJa2JPiQN0ciUhKFo6fskeenzRilhTomDJ946DoPFH6OH5nfYaCN9NR5jki1thI+8ZStjY6ElvD1Rx2jy+SkvOFajKTqh2aJK6NRtWt2CXOP8AGXUqQpNAiqCCTyAiYCClbNk56UX4YrZbmif7QHuCPzQenqruG1g2qwiYD279MwTsEeTslGxLzDG+fIAeJQdnBLa2ftamWmHa5DJJBkAEiBynf4q/fcQd5ttb6OedXdB95x6wJPos3l6XEW9DlOp2A+895+J6k6KCdHYtH2LuFYAKFwRScXtdIDXav05yNx6JiAMkAAkb67Km+8pWjHBrpe77dR32neAH3Wjk0fEoPh2O9pUOUOBGsifj0Tw15RXtDvSg+MF/G7Z0Zy3bQx05H3+aV7h3JObMRDwWVZhwiWgE+xQS5wZhcGis1znawySRBggh2XXT4jqi9SM3aIT0ZRYrVFVqLoP+rumRP1ok9Mjf+s9FWq/R2z+vd/IP+pJ9sBfpmxBq0yG5vED1V1r5AI8J800H6OG87gx4MH5uVqnwTRYwgVHudBicoAPkBr6lD7oB+ifoHYJiJaQQYIIIPQhdIvbZmJ2RH2arefNrx+R/Ncia11J5a7QgwnDhrHjReHbtOjx1HXzCdrtE16Ea9tKlN7mOzNc0lpkcwqpe4feHqIXW+OLAOpfWKYDxALwObeT/ADC5XXInu7cv0KKlYKMW9xB7zZHVpXUOGb4Pt267S322+BC5OXQdDHly8wilnxA+m3LlG8y0loPjAVNOWx2G7WQTh9+9lKplcWua6m9paS1wIztMEGRo5W7bjy+Z9m6r/wC9ef8AESiGN8N/VwxshweWszhuUGXc/Hzn8hrU4Cfy18nD8wErklyBQb4JbX6WcRZtcvP8TaTvm1X6X0z3wEE0Xj+3RZz/AIYSrc4I1ji01II5aO9NFWFhMBrnOcdmtY4lbcjODR0DBeP6j6WU2lkabd3vpuaZJkmcx7xJJ0GnJETxVaFmV1nbAkZc1IvzxIOji0mfGUp2WCVmUAyoG0Rmzf0z20yZ0HdJzc+i3NgHH/3FAnbRx8vwrbhlXoM3OL2MO7K2NNzt3Ne/Npr97Try5qgLu3Jd3a1MOklzHlzttYDjvA6qH/w/UP2HUn/w1GT7GFi1wOqKrW1ab2tcQCY0g76jTaVlL/pv2LNLELV+UUrq8AB/A52nTusMoTxtQIbTPbVKoJdHaU3MjbaQJn8k9Ydw3TrAEXlO2o65KLHDO1swA7NAzQNTrMrbin6N+3ptbb1e0IOpqVGu9gNAtvsVpUcgtGSth3XHwK6fiH0Qvodm6ge2BYC9r+TjOZoLNY231Qr/AFZXDrhxqU3U6R1zCNDG2vitaFSyYtb+rSrmpSt2ucW5Q7teTo72VxMOjy3UzcSuaVNzPq7yXEudUpw4nXQHKdAOWvioca4KtWuLql4KbjHdhrtgANiOiAOwqi2cl8PVlQD4FDDRbfJF4MNSrnr0qxpie6B3ieWvIT0RR2Otpsy0rd7BG3Zke51k+Oq5+18mC4DxOaPgCsGpB+17Ewg9NMy15Ie7biFpHf7h372imvLxmVtRpGsCdNQekggHTeOZ9EKnfvGz3eWZysf6RqEZSZHlEeoH6pfqSdof/IclTHyyrAsB668hrMHYDWR0U4uCOfxS7h99UFNoIBaBoZJPmtvrBO0j1UHC3Z0x1HtSoPOvSOajOIeKCOe7qonZuqOxGepJdFvF2B/eG4UGHXcKtUc6FCyYa+CAdPXmrxWKOPV/VZ0vhPFQf6F+rXfYnaTuw+BSVxvw0bSvLR/Q1JLfDqw+Snw24MayOh6HkQm64vGX1o6jUg1W7noR9moPPn6rcMXk5Q9nMIlhWGF7CRtMfAGPiqNW3e2oaWUl4MQBJnwC6Dw3gopUAKo77jmIBGkgCPHZUUHJYFTVgD6Qnns4nRrm+5B1Q294heLRkZs7gAXZvDWAAN46rK8lMu/wZ4Sw9j61FrmtcamUnOCWiS4RlBEjSd9fgSfEHH1XtDSptbSpUnFuWlDXOA0PfAloMbNA3Xl5D/Y14F8va5/a5TuCA5xd1BBO5k6ynLCMPtrimXG3aHAtB1kGRqRIkaid+a8vISHWGiZ/BdImab6lI+BDm/yvBS7imNV7KoWB7amk5smQ9B9h0H2Xl5aOeRp4WDSjftqgVa7BVcYaZIbvzGQD4yrOOcNinR7ejVqUx+Aku9nAgry8mIoU2cQ3A2rVf94/9VfbxlePaaZuapbGxdO2vmvLycUo2NqazwC6JO+5+aziWH9lUczNMRrEbidpXl5BlIqys2zHVM3DPBlO4aXPe4axDQPmV5eSyZTaqGM/RtajnVP95v8A0re24Ctg4R2nq4EfJYXktiWH7fgigQNXe6tjgi3HJx/vFYXkVFB+yXsmbwVa/gP8zlKzgm0/qz/M79V5eR2oH2S9nq/BVoAZpSOmZ36pedhFPLkDQGBxIG59+a8vLNUgbm+WZuLACmQ2BpvEwluxt3Uaoe18mYIjcHcHVeXkhVIJcXV30mUqlN7mEktdEQREiUApY9WI1eSesN/ILC8tvklSZaMItc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4514" name="AutoShape 2" descr="data:image/jpeg;base64,/9j/4AAQSkZJRgABAQAAAQABAAD/2wCEAAkGBhQQEBUQEBQVFRUVFxQQFxUXFBUUFhQQFxUXFhUUFBkXGyYeFxkjGRUUIC8hIycqLCwsFR4xNTAqNSYrLCkBCQoKDgwOGg8PGi0kHyQsLCwsKi0sLC8vLiksLCksLCwpNCwsKTQsLCwsLC0sKSwsLCwsLCwsLCwsLCwsLDQsLP/AABEIAOEA4QMBIgACEQEDEQH/xAAcAAEAAgIDAQAAAAAAAAAAAAAABgcBCAMEBQL/xABUEAABAwIBCAQJBAwMBgMAAAABAAIDBBEFBgcSITFBUWETcYGRFCIyQlJicqHBCCOx0RUXJTNDgpKTorKz0xhTVWNkZXN0lKPS8BYkRIPC4TRU8f/EABsBAAICAwEAAAAAAAAAAAAAAAAFBAcBAwYC/8QANhEAAQMCAwUFBwQCAwAAAAAAAQACAwQRBSExBhJBUXEiYYGh0RNCUpGxwfAUIzPhMkNTkvH/2gAMAwEAAhEDEQA/ALxREQhEREIRERCERYK+dJCF9oo1j2X1LSXa6TTePwcfjOvz3N7SoDi+dyokuKdrYW8T47/f4o7lofURs1Ka0mEVdVmxmXM5BW+54GsmwXkVmWFHDqkqIgRuDg49zblURiGMz1BvNLI/k5xI7BsHcukobq/4Quig2Tv/ACyfIfn0V2z51aFux73ezG742XTdnhpd0cx/FYPpcqeRaTXSdyYt2XoxqXHx/pXCzPFS745h+Kz/AFLuQZ1qF21z2+1G74XVJIgVsnch2y9GdC4eP9LYOjyyo5vIqI78C7RPc6y9hsgIuDccQtZF26DF5oDeGWSP2XEDtGwrc2u+IJdPsp/xSfMenotlEVNYRnbqYrCdrZm8fIf3jUe5T3Ac4VLV2aH9G8+ZJ4pJ4NOx3YpkdRG/QrnavB6ulze245jMKUIvgOX0FvSpZREQhEREIRERCEREQhEREIRERCEWCUJUBy2zltp9KCls+XY5+1sZ4es7lsG/gvD5GsF3KTTUstVJ7OIXP5qpJlFlZBQsvM7xj5LG63u6huHM6lU2UmcWpq7saehiPmMPjEeu7aeoWCjVXVvleZJXF7nay5xuSuFKJqtz8hkFYeG7PwUwD5O07yHRERFDXSZBEX1HEXHRaCSdgAJJ6gFIMPzf1s+tsDmg75CGDuOv3L22NztAo81XBBnI8DqVHUU/pczlQ775NEzqDn/UvQZmW9Kq7ovrctwpJTwSx+P0Df8AZ5H0VYIrPfmW4VXfF9Tl0KrM3UD73NE7rDmfWg0ko4LDdoKB3+zyPoq/RSPEM3tdDcmEvA3xkP8AcNfuUflhLDouBaRuIIPcVpdG5uoTOGrgn/jeD0K+ERF4UnIqUZN5wqmjIaXdLF6DySQPUdtb7xyVs5N5YQVzbxOs8a3RusHt+scwtfly01S6NwfG4tc03DmmxB5FTIatzMjmFzmJYBBVAvj7Lu7Q9QtmQVlV5kTnNExFPWENk2Nk2Nedwd6LvceSsIFNmSNeLtVeVVJLSyezlFj9eiyiItiioiIhCIiIQiIiEIsEoSq7zl5cdCDR07vnHD5x4P3tp80esR3DrWuSQMbvFSqSlkq5RFHqfLvXUzhZxNbqSkdxbJKPexh48T2BVgSiJHLK6V1yrVw/D4qKLcYM+J5oiKYZHZvJK20st44OPnScmA7B6x7LrzHG6Q2C3VdZFSM9pKbD69FGsNwqWpeI4GOe47gNnMnYBzKndHm1hpYjU4rO1jG6y0O0WjkXnW48mi/BWVhOCRUsYjgYGNHDaTxcdpPWqJziZK4viGLeDSN02El0BbdtPHBexcSfJcLjSvdxOy4ITWKja3N2ZXA1+0c85LYey3z/AK8F6tbntoKG8eF0enbV0jvmmnmNRe4deivDk+UZXX8WClA4FspPf0gU6ydzHUFHH0tcfCHgXc6R3Rws6m3Grm4nqC9L7O5PxfNB2HjdYRxOHaQ0j3qYABkFzTnuebuNyoXg/wApF1wKukFt7oXkEfiP2/lBWrktlvSYkzSpJQ4gXdGfFkZ7TDrtzFxzUbrM2uDYpGX07Yh/O0r2t0Tza27OwhVzHmYxGjxKIUktmX021jfF6Ng8rpG38qxto6w6+3bbK8rYiyWXzEwhoDjcgAE2AubazYbF9oQsaK6OJYHDUt0Z4mPHrNFx1HaOxd9FggHVemuLTdpsVWeUGaBpBfRv0Tt6N+tp9l20dt1XGKYPLSv6OdjmO57COLSNRHUtkiF08UweKpjMU7Gvadx3HiDtB5hQ5aNjs25FdJQbRVFOQ2Xtt8/n6rW1FNcss3ElHeaC8kO073xj1reU3mO3ioUlUkbozYrvqStiq2b8RuPMdUVk5vs4hYW0tW67TZscpPkncx54cD3qtkWYpXRuuFrr6CKtiLHjoeS2dDrr6Va5s8uNO1FUO8YC0Tz5wH4M8wNnEe+yQU9jkEjd4KqqykkpJTFJr9RzWURFsUREREIRYusrjkeACTqA1nqQheDltlOKCnLxYyO8SNvF1vKPIbe7iqFnmc9xe8lznEuJO0uJuSV7mWuUhrqp0gPzbfm4x6g87rcdfdwXgJJVTe0dYaBWhgWGikg3nDtuzPd3IiICoi6A6Kw83+bzptGqq2/N7Y4z5/rPHo8Bv6ttsMYAABqA1AclU+SedR0WjFW3ezYJQPGaN2kPOHMa+tWlQV8c7BJE9r2u1gtNx/8AqeUxj3bM8VVmNtrPbl1SMuFtLd35ddpYIWUUpIlr/nPyaxiuxLwYh0kLiXQBl207YhtMl9TXi4uXazfVqICQfJ0l0QJK2FkhGpgY5wvyJc0n8lX+QtN8pMoZqqulqpHu0zI4tIJGg0OOi1h80NFgLcEIU4wvNZi9BiMTKZ2gXG/hUbiYQweV0oI4HyHDXuutjYWENAcbmwBNrXNtZtu17l4Ob3Fn1eF0tRMbyPjGk70nNJYXHmdG/apEhCIiIQiIiEIiIhC+XsuqrzgZu9DSqqRvi+VJEN3F7Bw4juVrL5c261SxtkbYqbRVstHIJIz1HMLWJFPM5ORXgz/CoG/NPPjtH4OQ7x6p9x6woGkcsZjdYq1qGtjrIRIz/wAPJfUUpaQ5pIIIcCNRBGsEdqvXITKoV1OC4/Ox2bIOJ3PHI/TdUQvayQyhNDVMm16B8SQcYzt7RtHUttNN7N2ehS7HMNFZBdo7bcx6LYS6yuKKUOaHNIIIDgRsIOwrlTxVaiIiEIoVnSx/wek6Fhs+clnMR+ee6w7VMyVRecfGPCa+QA+LF8y3rb5Z/Kv3KNVSbkfVOsDo/wBVVtB0bmfDRRZERIla3BEXLNSvYGl7XNDxpNJBAc3i3iFxLJFl5a9rs25ovUwLKSeifpwPtfymHWx/tD47V5aLLXFpuF4mhZM0skFxyKvHJXOFBW2jfaKb0HHU4+od/VtUuWsIKnOSmdCWntHVXlj2B34Rg6/PHXr5pnDWA5P+a4bEtm3MvJS5j4ePgp3lhnJo8KLWVL3GRw0hHG3TfoXtpHWA0XB2nXY22LUuoeHPc4bC4nsJupVnTxEVOK1E7XaTHFmg7WPEEbAAL8CCO9RFMAQdFx7mlps4WKvTIPPTQ0OHU9JM2cyRNLXaMbS25e52ol4vqPBe/wDwhsN9Gp/NM/eKi8FyQ8Ji6Xwyih1luhPUdHJq36OidR3Lv/a7/rLC/wDFn92sryrl/hDYb6NT+aZ+8T+ENhvo1P5pn7xU19rv+ssL/wAWf3awc3n9Y4X/AIs/6EIVzfwhsN9Gp/NM/eL3MlM7NDiU3g8D3tlIJayVmgXgC50CCQSBrte+orVBwsvZyLmczEaRzDYiogseuRoQhbkoiIQiIiELr19GyaN0Ug0mPBa4HeCtfcp8BdRVL4HawPGY70oz5J+B5hbElQfOnk909L4Q0ePB43MxHyx2andhUSqi32XGoXQYDiBpagMcey7I9eBVMoiJIrQ1VyZqMf6alNO8+PBqHOI+T3ax3Kdqg8gMY8Gr4nE2bIehfws/UCep2iVfieUsm/HnwVWY9R/pqs7ujsx9/NERFKSJdDGq8QU8sx2MY5/aBqHetcZJC4lztZJLieJOs+9XVnWrujw9zN8j2R9l9I+5qpNKa513BqsDZSC0L5TxNvki7mEYcaieOBu2R7WdQJ1nsFz2LpqcZo8O6StdKRqiYSPbedEe4OUSFm+8NXQ4lUfp6V8nIZdeCtOsyfhmgFPJG10bQGgEa2gCwLTtBtvCqzKvNjLTXlpryxbdG3zjB1DyhzGvkrmCEJ1JA2QZqsKLE6ijdvRnLiDoVrCQiu/KrN3DWXkZ81Nt0wPFefXbv6xrVR47k5PRP0J2W9Fw1scOLT8NqUzUzo+isTDcagrRu3s7kftzXmIiKMnWq4qmlbI3ReLj6OpRrEsn3R+Mzxm+8KVLkhZc8lJhnfGctEmxHCaesaS8WdzH5moxg+U0dPF0b6GknNy7pJWyl+vd4sgFh1Lvf8cw/wAlYf8AkVH75TbJ7KaOmdoz00M0V98UfSN5tcRr6j7la2CU2HVkfSQQ07hvHQxhzTwcLXBTaKdsmiruuwueiPbHZ4Eaf0tcv+OYf5Kw/wDIqP3yHLmH+SsP/JqP3y2fGS1J/wDWg/Mx/wClcRyYpA+xpaexG+CL/St6WLTl2vWvYyKbfEqMf0mn/atV8Z282VNNQy1VNDHFNAx0142NYJI2i72vDQATogkHbcW3qi8gm3xWiH9Kp/2rUIW4qIEQhEREIRcc8Ie0tIuCC0jiCLELkWChGi1wx/CzS1MsB8x5A5s2tPcQugp9ngw7Qqo5wNUrNE+0w/U4dygK5+dm5IQrgwuo/UUjJDqRn1GSA21jb8VsZk5iXhNLDNvexrj7VrOHfda5q5s0lbp0Jj/ipHN7HWePpKk0LrOLUh2qg3oGyjgbeBU4RETayr1VpnnqPEp4+LpH9wA/8lVisXPO/wCfgbwjee91vgq6SSrN5SrT2eZu0DO+580Vs5mqS1PNL6UgZ2NaD9LyqmV15p47YcDxkkPvt8F7oheRRtp37tHbm4ev2UzCyiJyq1WLLrV+GxzsMczA9p2tcLj/ANHmu0iLLIJBuFUWVeat8V5aK8jNpiPltHqnzhy29ar97C0kEEEaiCLEHgQtnLKM5UZCQVwLiNCXdI0az7Y84e/ml81GHZsXW4btI+K0dTmPi4jrzVDrmlktqGrUubHMNNJUyUsjml8eiTbe1zQ5pF+RC60p19yWFpbcFdxHNFUBr4zcJEy5969Ghr3wPEkLixw3jhwPEcivNjdYrm6RemGy01bA/suFwrYyVzlsktFV2jdsD/MJ5+j9Cnepw3EHWD9S1qkk1WUhyXy+noiGX6SH+LcfJHqHzerYp8dZY7r/AJrk63ZwuaZKb/r6K3co/wD4FWOEFQP8py1ZzeC+LUP95gPdICtkJcpYazDqt0TtfQTksOp7fmnbR8RqWumbVt8Xov7eI9xumIIIuFxz43RuLXixC27CygRZXhEREIRYKyhQhV/nipNKkjk3slA7HNcD7wFUCvHOjFfDJTwdEf8AMaPiqOSatH7ngrJ2XfvUZbycfsUVm5l6jXUx8o3/AKzT8FWSn+Zt9quYcYvoePrWulNpQpmPs3qB/dY+YVvWRZRPVVKqPPM3/mYD/NO/XKr1WXnoh8amfykb72n61WiR1Y/dKtXZ916Bnj9Siu7NS6+Gs5PkH6X/ALVIq48z9Rehez0ZXdxa13xPctlEf3PBQ9qGk0gPJw+6niLAWU4VboiIhCLFllEIWsGfB5ZjkxaSDoQG4/smhSjCMhZKrDYayB4dI5pL4nWBJDnAFh2XsNh71GM/LbY1JzihP6FlOcyuWVOaNtDOQJonO6MEgdJE4l+q5Fy0lwtwt2apImyCzlNo66akfvRHw4FQySmLHFsgLXDUWkWIPMFY0Rz71deO4BR1rDpjRe0antIDx7/GHIqqMoMmZKR2uz2E+K8W1+0PNPu5pZLTGPMZhdzQY2ysO647ruR08F5Wg3mvgsWL/wC7LPvUUgJ+17hqQV9mUjySRqLTY28UixGrcRdcGSWFsp8TpajSDY2Stc+/mjXr6lyhhP8Auy+FsZM+M3Ch1WG09azdeM+Y1C2bhqGvaHNIIIuCCCCOIIX3dUBkzlpPQG0btKPfE7yT7PonqVvZM5ZwVzfm3aMm+J2pw5j0hzCaw1DZMuKr/EcGqKI3Iu3mPvyUiRYBWVJSZERYKEKK5zXfcybrjH+axUWroztVOjh+j6cjG913f+KpdJ64/uDorG2WaRSOPNx+gRT3M63/AJyQ/wA0f12qBKxszEN56h/BjG97ifgtVL/KEwx51qCTw+oVsIsInqqlQLPDSaVJHJ/Fyi/U9pH02VPrYHLfD+noJ4wLnQL2+0zxh9C1+SeubZ4KsbZabepnR/CfIorIzM11pJ4D5zWSj8Ulrv1mqt172Q2K+DV8MhNmk9E72X6vp0T2LRTv3ZAU1xmn9vRyMGtrjwzWwAWVhqyn6qREREIRERCFrJn+H3Ydzhh+hygG4X/3qCsP5QQ+6/8A2Ifpeu78nzDIqirqOnjZLoQtLRIxrw0l4BIDgRewQhVe5x1D4ju1L6Y+3I9fv1LZjOnk7SswiqfHTwNc1gc1zYo2ua4PbrBAuN/eox8n3BoJqGeSaGKR3T6Gk+NryGCNhDRpA2F3HvQsg2zVT0OUNvEk1+tvtz4r3WSh2tpBFtu1WBn+wOnhw6KSGGKN/hLGaTI2MOi6KYlt2gXBLW9y7ua/I+lq8CgMsbdN5mcZGgCTSEz2g6W02DQLHVqUOWlDs25FdHh+OyQWZN2m8+IVa3Re7lnkwcNmZG57XNl0jGdhIba4I4jSGxeElL2OYbOVhUtTFUxh8RuEX3FM5jg5pLXA3BBsQeIIXwi1g2UlzQ4WKsnJTOuW2irtY2CYDWP7QDb1juVn0dYyVgkjc1zXaw5pBBHWtZ16+T+VU9C/Shd4p1ujOtjusbjzGtMYawjJ64/Etm2SXkpsjy4eHL6LYi6wVF8lsvoK4Bl+jm3xuO3mw+cPepMmbXBwuFw00EkDyyQWKrHPPX/eIB68p9zW/S5VipJnBxbwmvlcNbWWhb1M2n8ouUbSOpdvSEq08EpzBRMadSL/ADzRW1mapLU80vpyBo6mt+txVSq+s32H9Dh0LSLFzelPW86X0ELdRNvJfklu1E25SBnxH6ZqR2WFmyJxdVxYLDm3Fuxa65SYV4LVywbmPOj7B1s/RIWxqqzPDgdjHWNG35l/XtYT7x3KHWR7zL8l0mzlX7Gq9mdH5ePBVmgKIkqssi4WwGQ+O+GUcchPjgdG/wDtG6ie0WPavfVI5tMpvBanonm0U1mng2TzHfA9Y4K7GlP6eT2jAeKqbF6E0dS5nunMdP6X0iIt6UoiIhC1q+UMPuu3+7xfrSKv8KxmelcZKaWSFxGiXRvcwlt9hLTrFwO5WJ8olv3VZzpo/wBpKvS+ThSsfPVl7GuIjiAJAJALn6Vr7L2HcEIVbV+WVbURmKerqJGOtdj5nuabG4uCbHWAVwYVlJVUgcKWomhDrFwjkcwOI1AkA6ytlM8NBH9hao9Gy4bG4HRbcO6VguDbUdZ714HyeKKN2Gyucxhcal4JLQToiKKwJO7We8oQqLxfKaqq2htTUTTNadINkkc8B1rXAJ223rkwzK6spo+ip6qeJgJdoMle1oJ2mwNtaun5RdHG2gp3NYwO8I0bhoB0TFISLjdcN7gpLmdoI/sLSno2XcJHE6Lbl3SvFybazqHchC1pxPHqiqcH1M0szmizTJI55aNthc6lIchelrallE0jSeHlrncWML7E89GymXyj6VjKikLGtaTHKCQACQHNte23ae8qMZjh926f2Z/2D14fG14s4KVTVc1K/fidY/mq9LEsKlppDFOwscNx3jiDsI5hdRbG4zgUNXH0c7A4bjsc08WnaCqlyrzaTUl5ILzRbdQ+cYPWA2jmO5KpqRzM25hd7hm0MVRZk3Zd5H0UMREUFdSDdZa6xuNRGsEarHiFNsGzpTxQuimHSnRIjkJs9rrWbpnzgD2qEItjJXM/xKh1dDBVi0rbrLnX1nWTrJ4nisIi8EqWBYWXewTDTU1EUDfwj2tPJvnHsFytjYYg0Bo1AAADgBsVVZoMD0pJKtw1MHRM9s63EdQsO1WynFHHusvzVbbS1XtqkRjRn1Oq+UX0imrmLIvOxzCW1VPJA/Y9pF+B3OHMGxXorBCwRfJe2uLXBw1C1pr6J0Er4ZBZzHFjhzG8cjt7V11amdfJTSHh0Q1tAbKBvZ5r+zYeVuCqtIZ4jG6ytvC69tbAJBroR3orozb5YeFQ9BK756MW17ZIxqDuZGw9h3ql12KCvfBK2aJ2i9h0gfgeI3W5rMExidfgteLYa2uh3feGh/Oa2WBWVHMjsr46+K4s2Vo+cjvsPpN4tKkQKeNcHC4VVSxPheY5BYhZREXpa1rj8owfdSL+7M/aSqtsNrZonaVM+VjiLXic9ri3eLsN7bFZvyjx90oD/Rm/tZV3vk1hvhFXe2l0cVtl9HTdpW328m/YhCq3EMXrJGaNRLUPZceLJJK5ulu1ONrrjwzEqmIOFNJOwGxcInyNBO7S0D17Vs5nlDfsJVaVvJjtf0ulZa196j/ycwPsZNa2l4S+9ttuii0b+/3oQqCxTEamXR8Kkmfa+j0r5HW46OmdW7YuXDsXrI2aNPNUMZcm0ckrW6R26mm11ePyjwPAKfZpeEauOj0T7232vo+5SbM0G/YSl0bbJL29LpX3vbehC1fxKtmldpVL5HuAteVznO0dwu83ttU0zFNvjcPJk5/ynD4qT/KUA8IpLW0ujlvxtpttfl5XvUdzCtvjMfKKY/oW+KELZ2yWWUQhQrKzNrDVXkhtDKddwPEefXbx5j3qpcZwGajk6Odhadx2tcOLTsK2NKi+X2L00FMW1LWyl4IZEdrnelfa0DiFCqKdjgXaLpcIxmphe2G2+Dlbj4KikWXLCTKyxmEXLSUrpXtjjF3PcGNHFxNguJWdmnyV1+HSji2EHudJ9IHat0MRkdZLcTrm0UBkOvAd6nuTuDNo6aOnb5o1n0nnW53abr1Fiyyn4FhYKo3vL3FztTmiIiyvKIiIQuOaIOBa4XBBBB2EEawVReXWSBoZ7sB6GQksO3RO0xnmN3EdRV7kLo4xhEdVC6GZt2uHaDucDuIWieESttxTXCsSfQTb4/xOo/OIWt6L2sqcl5KCbo362G5ZJbU9vwcN4XipE5pabFWrBOyeMSRm4K7WG4lJTytlhcWvbsI94I3g8Fc2R2X8VaBG+0c+9l9T+cZO3q29e1UesteQQQSCNYI1EHiFvhqHRHuSzE8Iirm3OThofVbO6SyqfyXzqyQ2jqwZWDUJB98aPWHn/T1q0MJx6CqZpwSNeN4B1j2mnWO1N4pmSDIqua3DaijdaRuXMaKjvlI0LxV00+iejMJiDt3SNkc4t67PB7+CqGGocw3Y4tOy4JBt2LdHF8HhrIjBUxtljdta4XF9xG8EcRrUIdmGwsm/RyjkJn2HetyXLWmWvkeNF73uG2znOIv1Er5hrHs8h7m326Li2/XZbL/aEwv0Jfzzk+0JhfoS/nnIQtaJ6t77abnOts0nF1uq6zDXSMFmPe0bbBzgL9QK2W+0JhfoS/nnJ9oTC/Ql/POQhazTVDnm73Fx2XJJNu1WX8nuic/FTIAS2OGTSduBcWtaOs6+4qzvtC4X/Fy/nnKYZO5M02HxdDSRNjbe5tcuc70nuOtx6yhC9ZYJXSxTHIaZmnPI1g5nWeTRtJ6lWOVGdd8l46IGNuwyu8sj1Rsb17epaZJmRjtFMKPDaisdaJuXPgpjlhl5FQtLG2knI1Rg6m8DIdw5bSqWxXFZKmV00zi57u4DcGjcBwXWfIXEucSSdZJNyTxJO1fKUTVDpeisXC8HioRfVx1PoiIvXyayalrphFGLAWL3keKxvE8TwG/vWhrS42CbTTMgYXvNgF3MicknV89jcQssZHctzAeJ9w18Fe9PTtY1rGABrQGgDUABqAC6WB4LHSQthhFmt373O3ucd5K9JPIIRE23FVViuJOr5t73RoPv1RERSEpRERCEREQhFghZRCF5+M4LFVxGGZuk097Tuc07iqSytyLloH67viJ8WQDVya/0Xe47lfhXDUUjZGlkjQ5rhYtIuCFHmgbKO9NsMxWWgf2c2nUenetZ0Vj5WZqnMJlobubtMJPjD2Cdo5HX1qu5Yixxa4FpGogggg8CDsSeSF0Zs5WVRYlBWN3oj1HEL4XLTVb4nB8bnMcNjmktPeFxItQJGinOY14s4ZKbYRnYqobCYNnb63iv/KGo9yluH53KV9ulbJEd926be9uv3KnEUllXI3jdI6nZ+imzDd093potg6XLaik8mpi/GcGfrWXoMxmA7Joj1SN+ta2LFlIFeeISl2ybPdkPiFso7GIBtmjH/cb9a8+ry1oo/KqYvxXB/wCrda92WUGvPALDdk2e9IfkrlxHO3SM+9CSU8m6A732PuUSxfO1VS3bC1sI4jx3951DuUHRR31cju5NqbZ6ihzLd49/5Zc1XWvlcXyvc9x85xJPvXCiKMSTqnrGNYLNFgiL6jjLiGtBJJsABck8ABtVg5J5q3yWlrbsZtEQ8t3tnzRy29S2RwukNmqFW4hDRt3pT0HEqNZK5HTV77MGjGDZ8pGocm+k7l3q7sCwGKjiEMLbAayd7nb3OO8rt0lEyJgjjaGtaLBoFgAudOYIGxDvVbYni0te/PJo0Hr3rAC+kRSEnRERCEREQhEREIRERCEREQhYK8PKDJCnrR88zxtgkb4rx27xyK91FhzQ4WK2RyvidvMNjzCpjHs1NRDd1OROzgPFkA9k6ndncoXUUzo3FkjXNcNrXAtI7Ctm10sQwiKobozxskHrNBt1cFBkomnNpsuopNp54+zMN4c9CtbUVzYjmkpJNcRkiPBrtJvc6/uKjdZmcnb96mjfycHMPuuFDdRyDvXRwbR0UmpLeo9FXqKV1GbGvZ+Ca72ZGn6SF03ZBVw/6aT9E/Q5ajBIPdKYtxSjdpK35heAi95uQdcf+mk/RHxXcgzY17vwTW+1IwfQSsCCQ8Ch2J0jdZW/MKKorBo8zk7vvs0bOTQ55+AUjw7NHSx65XSSngToN7m6/etzaOQ8LJfNtHRR6OLug9bKn4IHPcGsaXOOxrQXE9g1qY4FmsqZ7OntAznreRyaNnarcw3BoacaMETIx6rQCes7Su8FMjomj/LNc3V7TzSdmBu6OepXgZPZGU1ELxMu/fI7W89R3DkF7zVlFNa0NFguXklfK7eebnvRERelrRERCEREQhEREIRERCEREQhEREIRERCEXyiIQgWURYQsLBRFhCLKIsoQLKIjgsrAX0iIGiwiIiyhEREIRERCEREQhEREI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Challenges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Design: MinProbe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76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Modulation of probe packets in PHY</a:t>
            </a:r>
          </a:p>
          <a:p>
            <a:r>
              <a:rPr lang="en-US" dirty="0" smtClean="0"/>
              <a:t>Accurate control &amp; measure of packet timing</a:t>
            </a:r>
          </a:p>
          <a:p>
            <a:r>
              <a:rPr lang="en-US" dirty="0" smtClean="0"/>
              <a:t>Enabled available bandwidth estimation i</a:t>
            </a:r>
            <a:r>
              <a:rPr lang="en-US" dirty="0"/>
              <a:t>n</a:t>
            </a:r>
            <a:r>
              <a:rPr lang="en-US" dirty="0" smtClean="0"/>
              <a:t> 10Gbps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Accurate, Minimum Overhead, </a:t>
            </a:r>
            <a:r>
              <a:rPr lang="en-US" dirty="0" smtClean="0">
                <a:solidFill>
                  <a:srgbClr val="FF0000"/>
                </a:solidFill>
              </a:rPr>
              <a:t>Available </a:t>
            </a:r>
            <a:r>
              <a:rPr lang="en-US" dirty="0">
                <a:solidFill>
                  <a:srgbClr val="FF0000"/>
                </a:solidFill>
              </a:rPr>
              <a:t>Bandwidth Estimation </a:t>
            </a:r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dirty="0">
                <a:solidFill>
                  <a:srgbClr val="FF0000"/>
                </a:solidFill>
              </a:rPr>
              <a:t>High Speed Wired </a:t>
            </a:r>
            <a:r>
              <a:rPr lang="en-US" dirty="0" smtClean="0">
                <a:solidFill>
                  <a:srgbClr val="FF0000"/>
                </a:solidFill>
              </a:rPr>
              <a:t>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7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Before</a:t>
            </a:r>
            <a:r>
              <a:rPr lang="en-US" dirty="0" smtClean="0"/>
              <a:t> 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07" y="734787"/>
            <a:ext cx="8893907" cy="605678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Project Interim report</a:t>
            </a:r>
            <a:endParaRPr lang="en-US" sz="2800" dirty="0"/>
          </a:p>
          <a:p>
            <a:pPr lvl="1"/>
            <a:r>
              <a:rPr lang="en-US" sz="2400" b="1" dirty="0" smtClean="0"/>
              <a:t>Due Monday, November 24.</a:t>
            </a:r>
          </a:p>
          <a:p>
            <a:pPr lvl="1"/>
            <a:r>
              <a:rPr lang="en-US" sz="2400" dirty="0" smtClean="0"/>
              <a:t>And meet with groups, TA, and professor</a:t>
            </a:r>
          </a:p>
          <a:p>
            <a:r>
              <a:rPr lang="en-US" sz="2800" dirty="0" err="1" smtClean="0"/>
              <a:t>Fractus</a:t>
            </a:r>
            <a:r>
              <a:rPr lang="en-US" sz="2800" dirty="0" smtClean="0"/>
              <a:t> Upgrade: Should be back online</a:t>
            </a:r>
            <a:endParaRPr lang="en-US" sz="3200" dirty="0" smtClean="0"/>
          </a:p>
          <a:p>
            <a:pPr lvl="1"/>
            <a:endParaRPr lang="en-US" sz="2800" dirty="0" smtClean="0"/>
          </a:p>
          <a:p>
            <a:r>
              <a:rPr lang="en-US" sz="2800" b="1" i="1" dirty="0"/>
              <a:t>R</a:t>
            </a:r>
            <a:r>
              <a:rPr lang="en-US" sz="2800" b="1" i="1" dirty="0" smtClean="0"/>
              <a:t>equired review and reading for Monday, November 17</a:t>
            </a:r>
          </a:p>
          <a:p>
            <a:pPr lvl="1"/>
            <a:r>
              <a:rPr lang="en-US" sz="2000" dirty="0"/>
              <a:t>The </a:t>
            </a:r>
            <a:r>
              <a:rPr lang="en-US" sz="2000" dirty="0" err="1"/>
              <a:t>Xen</a:t>
            </a:r>
            <a:r>
              <a:rPr lang="en-US" sz="2000" dirty="0"/>
              <a:t>-Blanket: Virtualize Once, Run Everywhere, D. Williams, H. Jamjoom, and H. Weatherspoon. ACM European Conference on Computer Systems (</a:t>
            </a:r>
            <a:r>
              <a:rPr lang="en-US" sz="2000" dirty="0" err="1"/>
              <a:t>EuroSys</a:t>
            </a:r>
            <a:r>
              <a:rPr lang="en-US" sz="2000" dirty="0"/>
              <a:t>), April 2012, pages </a:t>
            </a:r>
            <a:r>
              <a:rPr lang="en-US" sz="2000" dirty="0" smtClean="0"/>
              <a:t>113-126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/>
              <a:t>http://dl.acm.org/citation.cfm?id=2168849</a:t>
            </a:r>
            <a:endParaRPr lang="en-US" sz="2000" dirty="0" smtClean="0"/>
          </a:p>
          <a:p>
            <a:pPr lvl="1"/>
            <a:r>
              <a:rPr lang="en-US" sz="2000"/>
              <a:t>http://fireless.cs.cornell.edu/publications/xen-blanket.pdf</a:t>
            </a:r>
            <a:endParaRPr lang="en-US" sz="2000" dirty="0"/>
          </a:p>
          <a:p>
            <a:pPr lvl="1"/>
            <a:endParaRPr lang="en-US" sz="2800" dirty="0" smtClean="0"/>
          </a:p>
          <a:p>
            <a:r>
              <a:rPr lang="en-US" sz="2800" dirty="0"/>
              <a:t>Check piazza: </a:t>
            </a:r>
            <a:r>
              <a:rPr lang="en-US" sz="2800" dirty="0" smtClean="0"/>
              <a:t>http://piazza.com/cornell/fall2014/cs5413</a:t>
            </a:r>
          </a:p>
          <a:p>
            <a:r>
              <a:rPr lang="en-US" sz="2800" dirty="0" smtClean="0"/>
              <a:t>Check website for updated schedule</a:t>
            </a:r>
          </a:p>
        </p:txBody>
      </p:sp>
    </p:spTree>
    <p:extLst>
      <p:ext uri="{BB962C8B-B14F-4D97-AF65-F5344CB8AC3E}">
        <p14:creationId xmlns:p14="http://schemas.microsoft.com/office/powerpoint/2010/main" val="39811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Bandwidth Estimation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2342734" y="3560464"/>
            <a:ext cx="4255826" cy="2919638"/>
            <a:chOff x="2175967" y="3301370"/>
            <a:chExt cx="4255826" cy="2919638"/>
          </a:xfrm>
        </p:grpSpPr>
        <p:grpSp>
          <p:nvGrpSpPr>
            <p:cNvPr id="161" name="Group 160"/>
            <p:cNvGrpSpPr/>
            <p:nvPr/>
          </p:nvGrpSpPr>
          <p:grpSpPr>
            <a:xfrm>
              <a:off x="2175967" y="3301370"/>
              <a:ext cx="4255826" cy="2919638"/>
              <a:chOff x="1165671" y="1421526"/>
              <a:chExt cx="6725839" cy="4614149"/>
            </a:xfrm>
          </p:grpSpPr>
          <p:pic>
            <p:nvPicPr>
              <p:cNvPr id="179" name="Picture 17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5671" y="1676400"/>
                <a:ext cx="6725839" cy="4359275"/>
              </a:xfrm>
              <a:prstGeom prst="rect">
                <a:avLst/>
              </a:prstGeom>
            </p:spPr>
          </p:pic>
          <p:pic>
            <p:nvPicPr>
              <p:cNvPr id="180" name="Picture 5" descr="ICON_Datacenter_3_R2_Q30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447800" y="1421526"/>
                <a:ext cx="656021" cy="793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1" name="Picture 5" descr="ICON_Datacenter_3_R2_Q30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955" y="2783487"/>
                <a:ext cx="656021" cy="793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82" name="Straight Connector 181"/>
              <p:cNvCxnSpPr>
                <a:stCxn id="165" idx="2"/>
                <a:endCxn id="173" idx="0"/>
              </p:cNvCxnSpPr>
              <p:nvPr/>
            </p:nvCxnSpPr>
            <p:spPr>
              <a:xfrm flipH="1">
                <a:off x="1395740" y="2394439"/>
                <a:ext cx="205052" cy="1065438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>
                <a:stCxn id="174" idx="3"/>
              </p:cNvCxnSpPr>
              <p:nvPr/>
            </p:nvCxnSpPr>
            <p:spPr>
              <a:xfrm flipV="1">
                <a:off x="4572159" y="3322687"/>
                <a:ext cx="929999" cy="1488658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13115" y="4403910"/>
              <a:ext cx="170340" cy="116548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82656" y="4607266"/>
              <a:ext cx="170340" cy="116548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6210" y="4701184"/>
              <a:ext cx="170340" cy="116548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6123" y="3800440"/>
              <a:ext cx="170340" cy="116548"/>
            </a:xfrm>
            <a:prstGeom prst="rect">
              <a:avLst/>
            </a:prstGeom>
          </p:spPr>
        </p:pic>
        <p:cxnSp>
          <p:nvCxnSpPr>
            <p:cNvPr id="166" name="Straight Connector 165"/>
            <p:cNvCxnSpPr>
              <a:stCxn id="165" idx="2"/>
              <a:endCxn id="162" idx="0"/>
            </p:cNvCxnSpPr>
            <p:nvPr/>
          </p:nvCxnSpPr>
          <p:spPr>
            <a:xfrm>
              <a:off x="2451293" y="3916988"/>
              <a:ext cx="646992" cy="486922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62" idx="2"/>
              <a:endCxn id="163" idx="1"/>
            </p:cNvCxnSpPr>
            <p:nvPr/>
          </p:nvCxnSpPr>
          <p:spPr>
            <a:xfrm>
              <a:off x="3098285" y="4520458"/>
              <a:ext cx="384371" cy="145082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63" idx="3"/>
              <a:endCxn id="164" idx="1"/>
            </p:cNvCxnSpPr>
            <p:nvPr/>
          </p:nvCxnSpPr>
          <p:spPr>
            <a:xfrm>
              <a:off x="3652996" y="4665540"/>
              <a:ext cx="703214" cy="93918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34742" y="4416330"/>
              <a:ext cx="170340" cy="116548"/>
            </a:xfrm>
            <a:prstGeom prst="rect">
              <a:avLst/>
            </a:prstGeom>
          </p:spPr>
        </p:pic>
        <p:cxnSp>
          <p:nvCxnSpPr>
            <p:cNvPr id="170" name="Straight Connector 169"/>
            <p:cNvCxnSpPr>
              <a:stCxn id="164" idx="3"/>
              <a:endCxn id="169" idx="1"/>
            </p:cNvCxnSpPr>
            <p:nvPr/>
          </p:nvCxnSpPr>
          <p:spPr>
            <a:xfrm flipV="1">
              <a:off x="4526550" y="4474604"/>
              <a:ext cx="308192" cy="284854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9611" y="3552560"/>
              <a:ext cx="170340" cy="116548"/>
            </a:xfrm>
            <a:prstGeom prst="rect">
              <a:avLst/>
            </a:prstGeom>
          </p:spPr>
        </p:pic>
        <p:cxnSp>
          <p:nvCxnSpPr>
            <p:cNvPr id="172" name="Straight Connector 171"/>
            <p:cNvCxnSpPr/>
            <p:nvPr/>
          </p:nvCxnSpPr>
          <p:spPr>
            <a:xfrm flipH="1">
              <a:off x="2483037" y="3669108"/>
              <a:ext cx="63488" cy="13133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6375" y="4591152"/>
              <a:ext cx="170340" cy="116548"/>
            </a:xfrm>
            <a:prstGeom prst="rect">
              <a:avLst/>
            </a:prstGeom>
          </p:spPr>
        </p:pic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61108" y="5388030"/>
              <a:ext cx="170340" cy="116548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84418" y="4821611"/>
              <a:ext cx="170340" cy="116548"/>
            </a:xfrm>
            <a:prstGeom prst="rect">
              <a:avLst/>
            </a:prstGeom>
          </p:spPr>
        </p:pic>
        <p:cxnSp>
          <p:nvCxnSpPr>
            <p:cNvPr id="176" name="Straight Connector 175"/>
            <p:cNvCxnSpPr>
              <a:stCxn id="173" idx="3"/>
              <a:endCxn id="175" idx="1"/>
            </p:cNvCxnSpPr>
            <p:nvPr/>
          </p:nvCxnSpPr>
          <p:spPr>
            <a:xfrm>
              <a:off x="2406715" y="4649426"/>
              <a:ext cx="277703" cy="23045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75" idx="3"/>
              <a:endCxn id="174" idx="0"/>
            </p:cNvCxnSpPr>
            <p:nvPr/>
          </p:nvCxnSpPr>
          <p:spPr>
            <a:xfrm>
              <a:off x="2854758" y="4879885"/>
              <a:ext cx="1391520" cy="508145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H="1">
              <a:off x="2443395" y="3669108"/>
              <a:ext cx="63488" cy="13133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Passive Measurement</a:t>
            </a:r>
          </a:p>
          <a:p>
            <a:pPr lvl="1"/>
            <a:r>
              <a:rPr lang="en-US" dirty="0" smtClean="0"/>
              <a:t>Polling </a:t>
            </a:r>
            <a:r>
              <a:rPr lang="en-US" dirty="0"/>
              <a:t>counters: Port Stats or Flow </a:t>
            </a:r>
            <a:r>
              <a:rPr lang="en-US" dirty="0" smtClean="0"/>
              <a:t>Stats</a:t>
            </a:r>
          </a:p>
          <a:p>
            <a:r>
              <a:rPr lang="en-US" dirty="0" smtClean="0"/>
              <a:t>Active Measurement</a:t>
            </a:r>
          </a:p>
          <a:p>
            <a:pPr lvl="1"/>
            <a:r>
              <a:rPr lang="en-US" dirty="0"/>
              <a:t>Probe Packets: Packet Pair or Packet Train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219200" y="3043535"/>
            <a:ext cx="1981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sz="2400" i="1" dirty="0">
                <a:solidFill>
                  <a:srgbClr val="9BBB59"/>
                </a:solidFill>
              </a:rPr>
              <a:t>Probe</a:t>
            </a:r>
            <a:r>
              <a:rPr lang="en-US" i="1" dirty="0">
                <a:solidFill>
                  <a:srgbClr val="9BBB59"/>
                </a:solidFill>
              </a:rPr>
              <a:t> </a:t>
            </a:r>
            <a:r>
              <a:rPr lang="en-US" sz="2400" i="1" dirty="0" smtClean="0">
                <a:solidFill>
                  <a:srgbClr val="9BBB59"/>
                </a:solidFill>
              </a:rPr>
              <a:t>Packets:</a:t>
            </a:r>
            <a:endParaRPr lang="en-US" i="1" dirty="0">
              <a:solidFill>
                <a:srgbClr val="9BBB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4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Narrow link: least capacity</a:t>
            </a:r>
          </a:p>
          <a:p>
            <a:r>
              <a:rPr lang="en-US" dirty="0" smtClean="0"/>
              <a:t>Tight link: least available bandwidth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Measurement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2342734" y="3560464"/>
            <a:ext cx="4255826" cy="2919638"/>
            <a:chOff x="2175967" y="3301370"/>
            <a:chExt cx="4255826" cy="2919638"/>
          </a:xfrm>
        </p:grpSpPr>
        <p:grpSp>
          <p:nvGrpSpPr>
            <p:cNvPr id="117" name="Group 116"/>
            <p:cNvGrpSpPr/>
            <p:nvPr/>
          </p:nvGrpSpPr>
          <p:grpSpPr>
            <a:xfrm>
              <a:off x="2175967" y="3301370"/>
              <a:ext cx="4255826" cy="2919638"/>
              <a:chOff x="1165671" y="1421526"/>
              <a:chExt cx="6725839" cy="4614149"/>
            </a:xfrm>
          </p:grpSpPr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5671" y="1676400"/>
                <a:ext cx="6725839" cy="4359275"/>
              </a:xfrm>
              <a:prstGeom prst="rect">
                <a:avLst/>
              </a:prstGeom>
            </p:spPr>
          </p:pic>
          <p:pic>
            <p:nvPicPr>
              <p:cNvPr id="136" name="Picture 5" descr="ICON_Datacenter_3_R2_Q30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447800" y="1421526"/>
                <a:ext cx="656021" cy="793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" name="Picture 5" descr="ICON_Datacenter_3_R2_Q30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955" y="2783487"/>
                <a:ext cx="656021" cy="793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8" name="Straight Connector 137"/>
              <p:cNvCxnSpPr>
                <a:stCxn id="121" idx="2"/>
                <a:endCxn id="129" idx="0"/>
              </p:cNvCxnSpPr>
              <p:nvPr/>
            </p:nvCxnSpPr>
            <p:spPr>
              <a:xfrm flipH="1">
                <a:off x="1395740" y="2394439"/>
                <a:ext cx="205052" cy="1065438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>
                <a:stCxn id="130" idx="3"/>
              </p:cNvCxnSpPr>
              <p:nvPr/>
            </p:nvCxnSpPr>
            <p:spPr>
              <a:xfrm flipV="1">
                <a:off x="4572159" y="3322687"/>
                <a:ext cx="929999" cy="1488658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13115" y="4403910"/>
              <a:ext cx="170340" cy="116548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82656" y="4607266"/>
              <a:ext cx="170340" cy="116548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6210" y="4701184"/>
              <a:ext cx="170340" cy="116548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6123" y="3800440"/>
              <a:ext cx="170340" cy="116548"/>
            </a:xfrm>
            <a:prstGeom prst="rect">
              <a:avLst/>
            </a:prstGeom>
          </p:spPr>
        </p:pic>
        <p:cxnSp>
          <p:nvCxnSpPr>
            <p:cNvPr id="122" name="Straight Connector 121"/>
            <p:cNvCxnSpPr>
              <a:stCxn id="121" idx="2"/>
              <a:endCxn id="118" idx="0"/>
            </p:cNvCxnSpPr>
            <p:nvPr/>
          </p:nvCxnSpPr>
          <p:spPr>
            <a:xfrm>
              <a:off x="2451293" y="3916988"/>
              <a:ext cx="646992" cy="486922"/>
            </a:xfrm>
            <a:prstGeom prst="line">
              <a:avLst/>
            </a:prstGeom>
            <a:ln w="508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18" idx="2"/>
              <a:endCxn id="119" idx="1"/>
            </p:cNvCxnSpPr>
            <p:nvPr/>
          </p:nvCxnSpPr>
          <p:spPr>
            <a:xfrm>
              <a:off x="3098285" y="4520458"/>
              <a:ext cx="384371" cy="145082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19" idx="3"/>
              <a:endCxn id="120" idx="1"/>
            </p:cNvCxnSpPr>
            <p:nvPr/>
          </p:nvCxnSpPr>
          <p:spPr>
            <a:xfrm>
              <a:off x="3652996" y="4665540"/>
              <a:ext cx="703214" cy="93918"/>
            </a:xfrm>
            <a:prstGeom prst="line">
              <a:avLst/>
            </a:prstGeom>
            <a:ln w="508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34742" y="4416330"/>
              <a:ext cx="170340" cy="116548"/>
            </a:xfrm>
            <a:prstGeom prst="rect">
              <a:avLst/>
            </a:prstGeom>
          </p:spPr>
        </p:pic>
        <p:cxnSp>
          <p:nvCxnSpPr>
            <p:cNvPr id="126" name="Straight Connector 125"/>
            <p:cNvCxnSpPr>
              <a:stCxn id="120" idx="3"/>
              <a:endCxn id="125" idx="1"/>
            </p:cNvCxnSpPr>
            <p:nvPr/>
          </p:nvCxnSpPr>
          <p:spPr>
            <a:xfrm flipV="1">
              <a:off x="4526550" y="4474604"/>
              <a:ext cx="308192" cy="284854"/>
            </a:xfrm>
            <a:prstGeom prst="line">
              <a:avLst/>
            </a:prstGeom>
            <a:ln w="508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9611" y="3552560"/>
              <a:ext cx="170340" cy="116548"/>
            </a:xfrm>
            <a:prstGeom prst="rect">
              <a:avLst/>
            </a:prstGeom>
          </p:spPr>
        </p:pic>
        <p:cxnSp>
          <p:nvCxnSpPr>
            <p:cNvPr id="128" name="Straight Connector 127"/>
            <p:cNvCxnSpPr/>
            <p:nvPr/>
          </p:nvCxnSpPr>
          <p:spPr>
            <a:xfrm flipH="1">
              <a:off x="2483037" y="3669108"/>
              <a:ext cx="63488" cy="13133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6375" y="4591152"/>
              <a:ext cx="170340" cy="116548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61108" y="5388030"/>
              <a:ext cx="170340" cy="116548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84418" y="4821611"/>
              <a:ext cx="170340" cy="116548"/>
            </a:xfrm>
            <a:prstGeom prst="rect">
              <a:avLst/>
            </a:prstGeom>
          </p:spPr>
        </p:pic>
        <p:cxnSp>
          <p:nvCxnSpPr>
            <p:cNvPr id="132" name="Straight Connector 131"/>
            <p:cNvCxnSpPr>
              <a:stCxn id="129" idx="3"/>
              <a:endCxn id="131" idx="1"/>
            </p:cNvCxnSpPr>
            <p:nvPr/>
          </p:nvCxnSpPr>
          <p:spPr>
            <a:xfrm>
              <a:off x="2406715" y="4649426"/>
              <a:ext cx="277703" cy="23045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31" idx="3"/>
              <a:endCxn id="130" idx="0"/>
            </p:cNvCxnSpPr>
            <p:nvPr/>
          </p:nvCxnSpPr>
          <p:spPr>
            <a:xfrm>
              <a:off x="2854758" y="4879885"/>
              <a:ext cx="1391520" cy="508145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2443395" y="3669108"/>
              <a:ext cx="63488" cy="13133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Rounded Rectangular Callout 139"/>
          <p:cNvSpPr/>
          <p:nvPr/>
        </p:nvSpPr>
        <p:spPr>
          <a:xfrm>
            <a:off x="3649423" y="3928202"/>
            <a:ext cx="1043894" cy="612648"/>
          </a:xfrm>
          <a:prstGeom prst="wedgeRoundRectCallout">
            <a:avLst>
              <a:gd name="adj1" fmla="val -53902"/>
              <a:gd name="adj2" fmla="val 10198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Narrow link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6553200" y="4876800"/>
            <a:ext cx="152400" cy="451181"/>
            <a:chOff x="7010400" y="4460898"/>
            <a:chExt cx="152400" cy="451181"/>
          </a:xfrm>
        </p:grpSpPr>
        <p:sp>
          <p:nvSpPr>
            <p:cNvPr id="142" name="Rounded Rectangle 141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5" name="Rounded Rectangle 144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6841867" y="4979611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Network Capacity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6558280" y="5485051"/>
            <a:ext cx="152400" cy="275922"/>
            <a:chOff x="7010400" y="4636157"/>
            <a:chExt cx="152400" cy="275922"/>
          </a:xfrm>
        </p:grpSpPr>
        <p:sp>
          <p:nvSpPr>
            <p:cNvPr id="152" name="Rounded Rectangle 151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3" name="Rounded Rectangle 152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4" name="Rounded Rectangle 153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5" name="Rounded Rectangle 154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6846947" y="5412603"/>
            <a:ext cx="133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Cross Traffic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8" name="Group 157"/>
          <p:cNvGrpSpPr/>
          <p:nvPr/>
        </p:nvGrpSpPr>
        <p:grpSpPr>
          <a:xfrm>
            <a:off x="2421082" y="4295162"/>
            <a:ext cx="152400" cy="451181"/>
            <a:chOff x="7010400" y="4460898"/>
            <a:chExt cx="152400" cy="451181"/>
          </a:xfrm>
        </p:grpSpPr>
        <p:sp>
          <p:nvSpPr>
            <p:cNvPr id="159" name="Rounded Rectangle 158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0" name="Rounded Rectangle 159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5" name="Rounded Rectangle 234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6" name="Rounded Rectangle 235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7" name="Rounded Rectangle 236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3420823" y="4628068"/>
            <a:ext cx="152400" cy="163886"/>
            <a:chOff x="7010400" y="4748193"/>
            <a:chExt cx="152400" cy="163886"/>
          </a:xfrm>
        </p:grpSpPr>
        <p:sp>
          <p:nvSpPr>
            <p:cNvPr id="239" name="Rounded Rectangle 238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0" name="Rounded Rectangle 239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1" name="Rounded Rectangle 240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4147065" y="4673787"/>
            <a:ext cx="152400" cy="451181"/>
            <a:chOff x="7010400" y="4460898"/>
            <a:chExt cx="152400" cy="451181"/>
          </a:xfrm>
        </p:grpSpPr>
        <p:sp>
          <p:nvSpPr>
            <p:cNvPr id="243" name="Rounded Rectangle 242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4" name="Rounded Rectangle 243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5" name="Rounded Rectangle 244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6" name="Rounded Rectangle 245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7" name="Rounded Rectangle 246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8" name="Rounded Rectangle 247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9" name="Rounded Rectangle 248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0" name="Rounded Rectangle 249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4733039" y="4605209"/>
            <a:ext cx="152400" cy="451181"/>
            <a:chOff x="7010400" y="4460898"/>
            <a:chExt cx="152400" cy="451181"/>
          </a:xfrm>
        </p:grpSpPr>
        <p:sp>
          <p:nvSpPr>
            <p:cNvPr id="252" name="Rounded Rectangle 251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2" name="Rounded Rectangle 261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3" name="Rounded Rectangle 262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4" name="Rounded Rectangle 263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5" name="Rounded Rectangle 264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6" name="Rounded Rectangle 265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7" name="Rounded Rectangle 266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8" name="Rounded Rectangle 267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2689765" y="4564287"/>
            <a:ext cx="152400" cy="451181"/>
            <a:chOff x="7010400" y="4460898"/>
            <a:chExt cx="152400" cy="451181"/>
          </a:xfrm>
        </p:grpSpPr>
        <p:sp>
          <p:nvSpPr>
            <p:cNvPr id="270" name="Rounded Rectangle 269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1" name="Rounded Rectangle 270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2" name="Rounded Rectangle 271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3" name="Rounded Rectangle 272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  <a:solidFill>
              <a:srgbClr val="4F81B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4" name="Rounded Rectangle 273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rgbClr val="4F81B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5" name="Rounded Rectangle 274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6" name="Rounded Rectangle 275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7" name="Rounded Rectangle 276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78" name="Group 277"/>
          <p:cNvGrpSpPr/>
          <p:nvPr/>
        </p:nvGrpSpPr>
        <p:grpSpPr>
          <a:xfrm>
            <a:off x="3573223" y="5089647"/>
            <a:ext cx="152400" cy="451181"/>
            <a:chOff x="7010400" y="4460898"/>
            <a:chExt cx="152400" cy="451181"/>
          </a:xfrm>
        </p:grpSpPr>
        <p:sp>
          <p:nvSpPr>
            <p:cNvPr id="279" name="Rounded Rectangle 278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0" name="Rounded Rectangle 279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1" name="Rounded Rectangle 280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2" name="Rounded Rectangle 281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3" name="Rounded Rectangle 282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1" name="Rounded Rectangle 310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2" name="Rounded Rectangle 311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3" name="Rounded Rectangle 312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14" name="Group 313"/>
          <p:cNvGrpSpPr/>
          <p:nvPr/>
        </p:nvGrpSpPr>
        <p:grpSpPr>
          <a:xfrm>
            <a:off x="4656839" y="5185013"/>
            <a:ext cx="152400" cy="451181"/>
            <a:chOff x="7010400" y="4460898"/>
            <a:chExt cx="152400" cy="451181"/>
          </a:xfrm>
        </p:grpSpPr>
        <p:sp>
          <p:nvSpPr>
            <p:cNvPr id="315" name="Rounded Rectangle 314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6" name="Rounded Rectangle 315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7" name="Rounded Rectangle 316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8" name="Rounded Rectangle 317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9" name="Rounded Rectangle 318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3" name="Rounded Rectangle 322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4" name="Rounded Rectangle 323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5" name="Rounded Rectangle 324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2936355" y="4072521"/>
            <a:ext cx="152400" cy="451181"/>
            <a:chOff x="7010400" y="4460898"/>
            <a:chExt cx="152400" cy="451181"/>
          </a:xfrm>
        </p:grpSpPr>
        <p:sp>
          <p:nvSpPr>
            <p:cNvPr id="327" name="Rounded Rectangle 326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8" name="Rounded Rectangle 327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9" name="Rounded Rectangle 328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0" name="Rounded Rectangle 329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1" name="Rounded Rectangle 330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2" name="Rounded Rectangle 331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3" name="Rounded Rectangle 332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4" name="Rounded Rectangle 333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6558280" y="6025819"/>
            <a:ext cx="152400" cy="451181"/>
            <a:chOff x="7010400" y="4460898"/>
            <a:chExt cx="152400" cy="451181"/>
          </a:xfrm>
        </p:grpSpPr>
        <p:sp>
          <p:nvSpPr>
            <p:cNvPr id="337" name="Rounded Rectangle 336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8" name="Rounded Rectangle 337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9" name="Rounded Rectangle 338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0" name="Rounded Rectangle 339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1" name="Rounded Rectangle 340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2" name="Rounded Rectangle 341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3" name="Rounded Rectangle 342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4" name="Rounded Rectangle 343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5" name="Group 344"/>
          <p:cNvGrpSpPr/>
          <p:nvPr/>
        </p:nvGrpSpPr>
        <p:grpSpPr>
          <a:xfrm>
            <a:off x="6558280" y="6201078"/>
            <a:ext cx="152400" cy="275922"/>
            <a:chOff x="7010400" y="4636157"/>
            <a:chExt cx="152400" cy="275922"/>
          </a:xfrm>
        </p:grpSpPr>
        <p:sp>
          <p:nvSpPr>
            <p:cNvPr id="346" name="Rounded Rectangle 345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7" name="Rounded Rectangle 346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8" name="Rounded Rectangle 347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9" name="Rounded Rectangle 348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0" name="Rounded Rectangle 349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51" name="TextBox 350"/>
          <p:cNvSpPr txBox="1"/>
          <p:nvPr/>
        </p:nvSpPr>
        <p:spPr>
          <a:xfrm>
            <a:off x="6858000" y="5858590"/>
            <a:ext cx="2107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Available Bandwidth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2" name="Oval 351"/>
          <p:cNvSpPr/>
          <p:nvPr/>
        </p:nvSpPr>
        <p:spPr>
          <a:xfrm>
            <a:off x="6493133" y="5955792"/>
            <a:ext cx="288667" cy="292608"/>
          </a:xfrm>
          <a:prstGeom prst="ellipse">
            <a:avLst/>
          </a:prstGeom>
          <a:noFill/>
          <a:ln w="25400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ln w="38100" cmpd="sng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53" name="Rounded Rectangular Callout 352"/>
          <p:cNvSpPr/>
          <p:nvPr/>
        </p:nvSpPr>
        <p:spPr>
          <a:xfrm>
            <a:off x="1722824" y="5636194"/>
            <a:ext cx="1043894" cy="612648"/>
          </a:xfrm>
          <a:prstGeom prst="wedgeRoundRectCallout">
            <a:avLst>
              <a:gd name="adj1" fmla="val 116653"/>
              <a:gd name="adj2" fmla="val -9685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Tight link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4525963"/>
          </a:xfrm>
        </p:spPr>
        <p:txBody>
          <a:bodyPr/>
          <a:lstStyle/>
          <a:p>
            <a:r>
              <a:rPr lang="en-US" dirty="0" smtClean="0"/>
              <a:t>Estimate available bandwidth by saturating the tight link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Measurement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2803926"/>
            <a:ext cx="330377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Estimate Available Bandwidth?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/>
          <p:cNvCxnSpPr>
            <a:stCxn id="14" idx="0"/>
            <a:endCxn id="24" idx="1"/>
          </p:cNvCxnSpPr>
          <p:nvPr/>
        </p:nvCxnSpPr>
        <p:spPr>
          <a:xfrm flipV="1">
            <a:off x="2337689" y="2454680"/>
            <a:ext cx="1043092" cy="349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80781" y="2270014"/>
            <a:ext cx="2782770" cy="369332"/>
          </a:xfrm>
          <a:prstGeom prst="rect">
            <a:avLst/>
          </a:prstGeom>
          <a:solidFill>
            <a:srgbClr val="C3D69B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Saturate/Congest Tight Link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43503" y="2803926"/>
            <a:ext cx="3279489" cy="369332"/>
          </a:xfrm>
          <a:prstGeom prst="rect">
            <a:avLst/>
          </a:prstGeom>
          <a:solidFill>
            <a:srgbClr val="C3D69B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Packet Queuing Delays Increase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0" name="Straight Arrow Connector 29"/>
          <p:cNvCxnSpPr>
            <a:stCxn id="24" idx="3"/>
            <a:endCxn id="28" idx="0"/>
          </p:cNvCxnSpPr>
          <p:nvPr/>
        </p:nvCxnSpPr>
        <p:spPr>
          <a:xfrm>
            <a:off x="6163551" y="2454680"/>
            <a:ext cx="1119697" cy="349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Arrow Connector 448"/>
          <p:cNvCxnSpPr>
            <a:stCxn id="28" idx="2"/>
            <a:endCxn id="31" idx="3"/>
          </p:cNvCxnSpPr>
          <p:nvPr/>
        </p:nvCxnSpPr>
        <p:spPr>
          <a:xfrm flipH="1">
            <a:off x="6853319" y="3173258"/>
            <a:ext cx="429929" cy="3872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Arrow Connector 450"/>
          <p:cNvCxnSpPr>
            <a:stCxn id="31" idx="1"/>
            <a:endCxn id="14" idx="2"/>
          </p:cNvCxnSpPr>
          <p:nvPr/>
        </p:nvCxnSpPr>
        <p:spPr>
          <a:xfrm flipH="1" flipV="1">
            <a:off x="2337689" y="3173258"/>
            <a:ext cx="812009" cy="3872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8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91" name="Group 490"/>
          <p:cNvGrpSpPr/>
          <p:nvPr/>
        </p:nvGrpSpPr>
        <p:grpSpPr>
          <a:xfrm>
            <a:off x="2342734" y="3560464"/>
            <a:ext cx="4255826" cy="2919638"/>
            <a:chOff x="2175967" y="3301370"/>
            <a:chExt cx="4255826" cy="2919638"/>
          </a:xfrm>
        </p:grpSpPr>
        <p:grpSp>
          <p:nvGrpSpPr>
            <p:cNvPr id="492" name="Group 491"/>
            <p:cNvGrpSpPr/>
            <p:nvPr/>
          </p:nvGrpSpPr>
          <p:grpSpPr>
            <a:xfrm>
              <a:off x="2175967" y="3301370"/>
              <a:ext cx="4255826" cy="2919638"/>
              <a:chOff x="1165671" y="1421526"/>
              <a:chExt cx="6725839" cy="4614149"/>
            </a:xfrm>
          </p:grpSpPr>
          <p:pic>
            <p:nvPicPr>
              <p:cNvPr id="510" name="Picture 50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5671" y="1676400"/>
                <a:ext cx="6725839" cy="4359275"/>
              </a:xfrm>
              <a:prstGeom prst="rect">
                <a:avLst/>
              </a:prstGeom>
            </p:spPr>
          </p:pic>
          <p:pic>
            <p:nvPicPr>
              <p:cNvPr id="511" name="Picture 5" descr="ICON_Datacenter_3_R2_Q30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447800" y="1421526"/>
                <a:ext cx="656021" cy="793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" name="Picture 5" descr="ICON_Datacenter_3_R2_Q30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955" y="2783487"/>
                <a:ext cx="656021" cy="793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13" name="Straight Connector 512"/>
              <p:cNvCxnSpPr>
                <a:stCxn id="496" idx="2"/>
                <a:endCxn id="504" idx="0"/>
              </p:cNvCxnSpPr>
              <p:nvPr/>
            </p:nvCxnSpPr>
            <p:spPr>
              <a:xfrm flipH="1">
                <a:off x="1395740" y="2394439"/>
                <a:ext cx="205052" cy="1065438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>
                <a:stCxn id="505" idx="3"/>
              </p:cNvCxnSpPr>
              <p:nvPr/>
            </p:nvCxnSpPr>
            <p:spPr>
              <a:xfrm flipV="1">
                <a:off x="4572159" y="3322687"/>
                <a:ext cx="929999" cy="1488658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93" name="Picture 49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13115" y="4403910"/>
              <a:ext cx="170340" cy="116548"/>
            </a:xfrm>
            <a:prstGeom prst="rect">
              <a:avLst/>
            </a:prstGeom>
          </p:spPr>
        </p:pic>
        <p:pic>
          <p:nvPicPr>
            <p:cNvPr id="494" name="Picture 4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82656" y="4607266"/>
              <a:ext cx="170340" cy="116548"/>
            </a:xfrm>
            <a:prstGeom prst="rect">
              <a:avLst/>
            </a:prstGeom>
          </p:spPr>
        </p:pic>
        <p:pic>
          <p:nvPicPr>
            <p:cNvPr id="495" name="Picture 49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6210" y="4701184"/>
              <a:ext cx="170340" cy="116548"/>
            </a:xfrm>
            <a:prstGeom prst="rect">
              <a:avLst/>
            </a:prstGeom>
          </p:spPr>
        </p:pic>
        <p:pic>
          <p:nvPicPr>
            <p:cNvPr id="496" name="Picture 49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6123" y="3800440"/>
              <a:ext cx="170340" cy="116548"/>
            </a:xfrm>
            <a:prstGeom prst="rect">
              <a:avLst/>
            </a:prstGeom>
          </p:spPr>
        </p:pic>
        <p:cxnSp>
          <p:nvCxnSpPr>
            <p:cNvPr id="497" name="Straight Connector 496"/>
            <p:cNvCxnSpPr>
              <a:stCxn id="496" idx="2"/>
              <a:endCxn id="493" idx="0"/>
            </p:cNvCxnSpPr>
            <p:nvPr/>
          </p:nvCxnSpPr>
          <p:spPr>
            <a:xfrm>
              <a:off x="2451293" y="3916988"/>
              <a:ext cx="646992" cy="486922"/>
            </a:xfrm>
            <a:prstGeom prst="line">
              <a:avLst/>
            </a:prstGeom>
            <a:ln w="508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/>
            <p:cNvCxnSpPr>
              <a:stCxn id="493" idx="2"/>
              <a:endCxn id="494" idx="1"/>
            </p:cNvCxnSpPr>
            <p:nvPr/>
          </p:nvCxnSpPr>
          <p:spPr>
            <a:xfrm>
              <a:off x="3098285" y="4520458"/>
              <a:ext cx="384371" cy="145082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>
              <a:stCxn id="494" idx="3"/>
              <a:endCxn id="495" idx="1"/>
            </p:cNvCxnSpPr>
            <p:nvPr/>
          </p:nvCxnSpPr>
          <p:spPr>
            <a:xfrm>
              <a:off x="3652996" y="4665540"/>
              <a:ext cx="703214" cy="93918"/>
            </a:xfrm>
            <a:prstGeom prst="line">
              <a:avLst/>
            </a:prstGeom>
            <a:ln w="508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00" name="Picture 49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34742" y="4416330"/>
              <a:ext cx="170340" cy="116548"/>
            </a:xfrm>
            <a:prstGeom prst="rect">
              <a:avLst/>
            </a:prstGeom>
          </p:spPr>
        </p:pic>
        <p:cxnSp>
          <p:nvCxnSpPr>
            <p:cNvPr id="501" name="Straight Connector 500"/>
            <p:cNvCxnSpPr>
              <a:stCxn id="495" idx="3"/>
              <a:endCxn id="500" idx="1"/>
            </p:cNvCxnSpPr>
            <p:nvPr/>
          </p:nvCxnSpPr>
          <p:spPr>
            <a:xfrm flipV="1">
              <a:off x="4526550" y="4474604"/>
              <a:ext cx="308192" cy="284854"/>
            </a:xfrm>
            <a:prstGeom prst="line">
              <a:avLst/>
            </a:prstGeom>
            <a:ln w="508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02" name="Picture 50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9611" y="3552560"/>
              <a:ext cx="170340" cy="116548"/>
            </a:xfrm>
            <a:prstGeom prst="rect">
              <a:avLst/>
            </a:prstGeom>
          </p:spPr>
        </p:pic>
        <p:cxnSp>
          <p:nvCxnSpPr>
            <p:cNvPr id="503" name="Straight Connector 502"/>
            <p:cNvCxnSpPr/>
            <p:nvPr/>
          </p:nvCxnSpPr>
          <p:spPr>
            <a:xfrm flipH="1">
              <a:off x="2483037" y="3669108"/>
              <a:ext cx="63488" cy="13133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04" name="Picture 50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6375" y="4591152"/>
              <a:ext cx="170340" cy="116548"/>
            </a:xfrm>
            <a:prstGeom prst="rect">
              <a:avLst/>
            </a:prstGeom>
          </p:spPr>
        </p:pic>
        <p:pic>
          <p:nvPicPr>
            <p:cNvPr id="505" name="Picture 50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61108" y="5388030"/>
              <a:ext cx="170340" cy="116548"/>
            </a:xfrm>
            <a:prstGeom prst="rect">
              <a:avLst/>
            </a:prstGeom>
          </p:spPr>
        </p:pic>
        <p:pic>
          <p:nvPicPr>
            <p:cNvPr id="506" name="Picture 50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84418" y="4821611"/>
              <a:ext cx="170340" cy="116548"/>
            </a:xfrm>
            <a:prstGeom prst="rect">
              <a:avLst/>
            </a:prstGeom>
          </p:spPr>
        </p:pic>
        <p:cxnSp>
          <p:nvCxnSpPr>
            <p:cNvPr id="507" name="Straight Connector 506"/>
            <p:cNvCxnSpPr>
              <a:stCxn id="504" idx="3"/>
              <a:endCxn id="506" idx="1"/>
            </p:cNvCxnSpPr>
            <p:nvPr/>
          </p:nvCxnSpPr>
          <p:spPr>
            <a:xfrm>
              <a:off x="2406715" y="4649426"/>
              <a:ext cx="277703" cy="23045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/>
            <p:cNvCxnSpPr>
              <a:stCxn id="506" idx="3"/>
              <a:endCxn id="505" idx="0"/>
            </p:cNvCxnSpPr>
            <p:nvPr/>
          </p:nvCxnSpPr>
          <p:spPr>
            <a:xfrm>
              <a:off x="2854758" y="4879885"/>
              <a:ext cx="1391520" cy="508145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>
            <a:xfrm flipH="1">
              <a:off x="2443395" y="3669108"/>
              <a:ext cx="63488" cy="13133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5" name="Rounded Rectangular Callout 514"/>
          <p:cNvSpPr/>
          <p:nvPr/>
        </p:nvSpPr>
        <p:spPr>
          <a:xfrm>
            <a:off x="3649423" y="3928202"/>
            <a:ext cx="1043894" cy="612648"/>
          </a:xfrm>
          <a:prstGeom prst="wedgeRoundRectCallout">
            <a:avLst>
              <a:gd name="adj1" fmla="val -53902"/>
              <a:gd name="adj2" fmla="val 10198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Narrow link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16" name="Group 515"/>
          <p:cNvGrpSpPr/>
          <p:nvPr/>
        </p:nvGrpSpPr>
        <p:grpSpPr>
          <a:xfrm>
            <a:off x="6553200" y="4876800"/>
            <a:ext cx="152400" cy="451181"/>
            <a:chOff x="7010400" y="4460898"/>
            <a:chExt cx="152400" cy="451181"/>
          </a:xfrm>
        </p:grpSpPr>
        <p:sp>
          <p:nvSpPr>
            <p:cNvPr id="517" name="Rounded Rectangle 516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8" name="Rounded Rectangle 517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9" name="Rounded Rectangle 518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0" name="Rounded Rectangle 519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1" name="Rounded Rectangle 520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2" name="Rounded Rectangle 521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3" name="Rounded Rectangle 522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4" name="Rounded Rectangle 523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25" name="TextBox 524"/>
          <p:cNvSpPr txBox="1"/>
          <p:nvPr/>
        </p:nvSpPr>
        <p:spPr>
          <a:xfrm>
            <a:off x="6841867" y="4979611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Network Capacity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26" name="Group 525"/>
          <p:cNvGrpSpPr/>
          <p:nvPr/>
        </p:nvGrpSpPr>
        <p:grpSpPr>
          <a:xfrm>
            <a:off x="6558280" y="5485051"/>
            <a:ext cx="152400" cy="275922"/>
            <a:chOff x="7010400" y="4636157"/>
            <a:chExt cx="152400" cy="275922"/>
          </a:xfrm>
        </p:grpSpPr>
        <p:sp>
          <p:nvSpPr>
            <p:cNvPr id="527" name="Rounded Rectangle 526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8" name="Rounded Rectangle 527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9" name="Rounded Rectangle 528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0" name="Rounded Rectangle 529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1" name="Rounded Rectangle 530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32" name="TextBox 531"/>
          <p:cNvSpPr txBox="1"/>
          <p:nvPr/>
        </p:nvSpPr>
        <p:spPr>
          <a:xfrm>
            <a:off x="6846947" y="5412603"/>
            <a:ext cx="133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Cross Traffic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33" name="Group 532"/>
          <p:cNvGrpSpPr/>
          <p:nvPr/>
        </p:nvGrpSpPr>
        <p:grpSpPr>
          <a:xfrm>
            <a:off x="2421082" y="4295162"/>
            <a:ext cx="152400" cy="451181"/>
            <a:chOff x="7010400" y="4460898"/>
            <a:chExt cx="152400" cy="451181"/>
          </a:xfrm>
        </p:grpSpPr>
        <p:sp>
          <p:nvSpPr>
            <p:cNvPr id="534" name="Rounded Rectangle 533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5" name="Rounded Rectangle 534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6" name="Rounded Rectangle 535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7" name="Rounded Rectangle 536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8" name="Rounded Rectangle 537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9" name="Rounded Rectangle 538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0" name="Rounded Rectangle 539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1" name="Rounded Rectangle 540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42" name="Group 541"/>
          <p:cNvGrpSpPr/>
          <p:nvPr/>
        </p:nvGrpSpPr>
        <p:grpSpPr>
          <a:xfrm>
            <a:off x="3420823" y="4628068"/>
            <a:ext cx="152400" cy="163886"/>
            <a:chOff x="7010400" y="4748193"/>
            <a:chExt cx="152400" cy="163886"/>
          </a:xfrm>
        </p:grpSpPr>
        <p:sp>
          <p:nvSpPr>
            <p:cNvPr id="543" name="Rounded Rectangle 542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4" name="Rounded Rectangle 543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5" name="Rounded Rectangle 544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46" name="Group 545"/>
          <p:cNvGrpSpPr/>
          <p:nvPr/>
        </p:nvGrpSpPr>
        <p:grpSpPr>
          <a:xfrm>
            <a:off x="4147065" y="4673787"/>
            <a:ext cx="152400" cy="451181"/>
            <a:chOff x="7010400" y="4460898"/>
            <a:chExt cx="152400" cy="451181"/>
          </a:xfrm>
        </p:grpSpPr>
        <p:sp>
          <p:nvSpPr>
            <p:cNvPr id="547" name="Rounded Rectangle 546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8" name="Rounded Rectangle 547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9" name="Rounded Rectangle 548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0" name="Rounded Rectangle 549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1" name="Rounded Rectangle 550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2" name="Rounded Rectangle 551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3" name="Rounded Rectangle 552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4" name="Rounded Rectangle 553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55" name="Group 554"/>
          <p:cNvGrpSpPr/>
          <p:nvPr/>
        </p:nvGrpSpPr>
        <p:grpSpPr>
          <a:xfrm>
            <a:off x="4733039" y="4605209"/>
            <a:ext cx="152400" cy="451181"/>
            <a:chOff x="7010400" y="4460898"/>
            <a:chExt cx="152400" cy="451181"/>
          </a:xfrm>
        </p:grpSpPr>
        <p:sp>
          <p:nvSpPr>
            <p:cNvPr id="556" name="Rounded Rectangle 555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7" name="Rounded Rectangle 556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8" name="Rounded Rectangle 557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9" name="Rounded Rectangle 558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0" name="Rounded Rectangle 559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1" name="Rounded Rectangle 560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2" name="Rounded Rectangle 561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3" name="Rounded Rectangle 562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64" name="Group 563"/>
          <p:cNvGrpSpPr/>
          <p:nvPr/>
        </p:nvGrpSpPr>
        <p:grpSpPr>
          <a:xfrm>
            <a:off x="2689765" y="4564287"/>
            <a:ext cx="152400" cy="451181"/>
            <a:chOff x="7010400" y="4460898"/>
            <a:chExt cx="152400" cy="451181"/>
          </a:xfrm>
        </p:grpSpPr>
        <p:sp>
          <p:nvSpPr>
            <p:cNvPr id="565" name="Rounded Rectangle 564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6" name="Rounded Rectangle 565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7" name="Rounded Rectangle 566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8" name="Rounded Rectangle 567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  <a:solidFill>
              <a:srgbClr val="4F81B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9" name="Rounded Rectangle 568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rgbClr val="4F81B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0" name="Rounded Rectangle 569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1" name="Rounded Rectangle 570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2" name="Rounded Rectangle 571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73" name="Group 572"/>
          <p:cNvGrpSpPr/>
          <p:nvPr/>
        </p:nvGrpSpPr>
        <p:grpSpPr>
          <a:xfrm>
            <a:off x="3573223" y="5089647"/>
            <a:ext cx="152400" cy="451181"/>
            <a:chOff x="7010400" y="4460898"/>
            <a:chExt cx="152400" cy="451181"/>
          </a:xfrm>
        </p:grpSpPr>
        <p:sp>
          <p:nvSpPr>
            <p:cNvPr id="574" name="Rounded Rectangle 573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5" name="Rounded Rectangle 574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6" name="Rounded Rectangle 575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7" name="Rounded Rectangle 576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8" name="Rounded Rectangle 577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9" name="Rounded Rectangle 578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0" name="Rounded Rectangle 579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1" name="Rounded Rectangle 580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82" name="Group 581"/>
          <p:cNvGrpSpPr/>
          <p:nvPr/>
        </p:nvGrpSpPr>
        <p:grpSpPr>
          <a:xfrm>
            <a:off x="4656839" y="5185013"/>
            <a:ext cx="152400" cy="451181"/>
            <a:chOff x="7010400" y="4460898"/>
            <a:chExt cx="152400" cy="451181"/>
          </a:xfrm>
        </p:grpSpPr>
        <p:sp>
          <p:nvSpPr>
            <p:cNvPr id="583" name="Rounded Rectangle 582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4" name="Rounded Rectangle 583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5" name="Rounded Rectangle 584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6" name="Rounded Rectangle 585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7" name="Rounded Rectangle 586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8" name="Rounded Rectangle 587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9" name="Rounded Rectangle 588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0" name="Rounded Rectangle 589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91" name="Group 590"/>
          <p:cNvGrpSpPr/>
          <p:nvPr/>
        </p:nvGrpSpPr>
        <p:grpSpPr>
          <a:xfrm>
            <a:off x="2936355" y="4072521"/>
            <a:ext cx="152400" cy="451181"/>
            <a:chOff x="7010400" y="4460898"/>
            <a:chExt cx="152400" cy="451181"/>
          </a:xfrm>
        </p:grpSpPr>
        <p:sp>
          <p:nvSpPr>
            <p:cNvPr id="592" name="Rounded Rectangle 591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3" name="Rounded Rectangle 592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4" name="Rounded Rectangle 593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5" name="Rounded Rectangle 594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6" name="Rounded Rectangle 595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7" name="Rounded Rectangle 596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8" name="Rounded Rectangle 597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9" name="Rounded Rectangle 598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03" name="Group 602"/>
          <p:cNvGrpSpPr/>
          <p:nvPr/>
        </p:nvGrpSpPr>
        <p:grpSpPr>
          <a:xfrm>
            <a:off x="6558280" y="6025819"/>
            <a:ext cx="152400" cy="451181"/>
            <a:chOff x="7010400" y="4460898"/>
            <a:chExt cx="152400" cy="451181"/>
          </a:xfrm>
        </p:grpSpPr>
        <p:sp>
          <p:nvSpPr>
            <p:cNvPr id="604" name="Rounded Rectangle 603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5" name="Rounded Rectangle 604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6" name="Rounded Rectangle 605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7" name="Rounded Rectangle 606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8" name="Rounded Rectangle 607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9" name="Rounded Rectangle 608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0" name="Rounded Rectangle 609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1" name="Rounded Rectangle 610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12" name="Group 611"/>
          <p:cNvGrpSpPr/>
          <p:nvPr/>
        </p:nvGrpSpPr>
        <p:grpSpPr>
          <a:xfrm>
            <a:off x="6558280" y="6201078"/>
            <a:ext cx="152400" cy="275922"/>
            <a:chOff x="7010400" y="4636157"/>
            <a:chExt cx="152400" cy="275922"/>
          </a:xfrm>
        </p:grpSpPr>
        <p:sp>
          <p:nvSpPr>
            <p:cNvPr id="613" name="Rounded Rectangle 612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4" name="Rounded Rectangle 613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5" name="Rounded Rectangle 614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6" name="Rounded Rectangle 615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7" name="Rounded Rectangle 616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18" name="TextBox 617"/>
          <p:cNvSpPr txBox="1"/>
          <p:nvPr/>
        </p:nvSpPr>
        <p:spPr>
          <a:xfrm>
            <a:off x="6858000" y="5858590"/>
            <a:ext cx="2107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Available Bandwidth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9" name="Oval 618"/>
          <p:cNvSpPr/>
          <p:nvPr/>
        </p:nvSpPr>
        <p:spPr>
          <a:xfrm>
            <a:off x="6493133" y="5955792"/>
            <a:ext cx="288667" cy="292608"/>
          </a:xfrm>
          <a:prstGeom prst="ellipse">
            <a:avLst/>
          </a:prstGeom>
          <a:noFill/>
          <a:ln w="25400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ln w="38100" cmpd="sng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49698" y="3375798"/>
            <a:ext cx="3703621" cy="369332"/>
          </a:xfrm>
          <a:prstGeom prst="rect">
            <a:avLst/>
          </a:prstGeom>
          <a:solidFill>
            <a:srgbClr val="C3D69B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Measuring (Increased) Queuing Delay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20" name="Rounded Rectangular Callout 619"/>
          <p:cNvSpPr/>
          <p:nvPr/>
        </p:nvSpPr>
        <p:spPr>
          <a:xfrm>
            <a:off x="1722824" y="5636194"/>
            <a:ext cx="1043894" cy="612648"/>
          </a:xfrm>
          <a:prstGeom prst="wedgeRoundRectCallout">
            <a:avLst>
              <a:gd name="adj1" fmla="val 116653"/>
              <a:gd name="adj2" fmla="val -9685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Tight link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5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roup 210"/>
          <p:cNvGrpSpPr/>
          <p:nvPr/>
        </p:nvGrpSpPr>
        <p:grpSpPr>
          <a:xfrm>
            <a:off x="2342734" y="3560464"/>
            <a:ext cx="4255826" cy="2919638"/>
            <a:chOff x="2175967" y="3301370"/>
            <a:chExt cx="4255826" cy="2919638"/>
          </a:xfrm>
        </p:grpSpPr>
        <p:grpSp>
          <p:nvGrpSpPr>
            <p:cNvPr id="212" name="Group 211"/>
            <p:cNvGrpSpPr/>
            <p:nvPr/>
          </p:nvGrpSpPr>
          <p:grpSpPr>
            <a:xfrm>
              <a:off x="2175967" y="3301370"/>
              <a:ext cx="4255826" cy="2919638"/>
              <a:chOff x="1165671" y="1421526"/>
              <a:chExt cx="6725839" cy="4614149"/>
            </a:xfrm>
          </p:grpSpPr>
          <p:pic>
            <p:nvPicPr>
              <p:cNvPr id="230" name="Picture 2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5671" y="1676399"/>
                <a:ext cx="6725839" cy="4359276"/>
              </a:xfrm>
              <a:prstGeom prst="rect">
                <a:avLst/>
              </a:prstGeom>
            </p:spPr>
          </p:pic>
          <p:pic>
            <p:nvPicPr>
              <p:cNvPr id="231" name="Picture 5" descr="ICON_Datacenter_3_R2_Q30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447800" y="1421526"/>
                <a:ext cx="656021" cy="793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2" name="Picture 5" descr="ICON_Datacenter_3_R2_Q30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955" y="2783487"/>
                <a:ext cx="656021" cy="793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33" name="Straight Connector 232"/>
              <p:cNvCxnSpPr>
                <a:stCxn id="216" idx="2"/>
                <a:endCxn id="224" idx="0"/>
              </p:cNvCxnSpPr>
              <p:nvPr/>
            </p:nvCxnSpPr>
            <p:spPr>
              <a:xfrm flipH="1">
                <a:off x="1395740" y="2394439"/>
                <a:ext cx="205052" cy="1065438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>
                <a:stCxn id="225" idx="3"/>
              </p:cNvCxnSpPr>
              <p:nvPr/>
            </p:nvCxnSpPr>
            <p:spPr>
              <a:xfrm flipV="1">
                <a:off x="4572159" y="3322687"/>
                <a:ext cx="929999" cy="1488658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3" name="Picture 2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13115" y="4403910"/>
              <a:ext cx="170340" cy="116548"/>
            </a:xfrm>
            <a:prstGeom prst="rect">
              <a:avLst/>
            </a:prstGeom>
          </p:spPr>
        </p:pic>
        <p:pic>
          <p:nvPicPr>
            <p:cNvPr id="214" name="Picture 2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82656" y="4607266"/>
              <a:ext cx="170340" cy="116548"/>
            </a:xfrm>
            <a:prstGeom prst="rect">
              <a:avLst/>
            </a:prstGeom>
          </p:spPr>
        </p:pic>
        <p:pic>
          <p:nvPicPr>
            <p:cNvPr id="215" name="Picture 2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6210" y="4701184"/>
              <a:ext cx="170340" cy="116548"/>
            </a:xfrm>
            <a:prstGeom prst="rect">
              <a:avLst/>
            </a:prstGeom>
          </p:spPr>
        </p:pic>
        <p:pic>
          <p:nvPicPr>
            <p:cNvPr id="216" name="Picture 2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6123" y="3800440"/>
              <a:ext cx="170340" cy="116548"/>
            </a:xfrm>
            <a:prstGeom prst="rect">
              <a:avLst/>
            </a:prstGeom>
          </p:spPr>
        </p:pic>
        <p:cxnSp>
          <p:nvCxnSpPr>
            <p:cNvPr id="217" name="Straight Connector 216"/>
            <p:cNvCxnSpPr>
              <a:stCxn id="216" idx="2"/>
              <a:endCxn id="213" idx="0"/>
            </p:cNvCxnSpPr>
            <p:nvPr/>
          </p:nvCxnSpPr>
          <p:spPr>
            <a:xfrm>
              <a:off x="2451293" y="3916988"/>
              <a:ext cx="646992" cy="486922"/>
            </a:xfrm>
            <a:prstGeom prst="line">
              <a:avLst/>
            </a:prstGeom>
            <a:ln w="508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stCxn id="213" idx="2"/>
              <a:endCxn id="214" idx="1"/>
            </p:cNvCxnSpPr>
            <p:nvPr/>
          </p:nvCxnSpPr>
          <p:spPr>
            <a:xfrm>
              <a:off x="3098285" y="4520458"/>
              <a:ext cx="384371" cy="145082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>
              <a:stCxn id="214" idx="3"/>
              <a:endCxn id="215" idx="1"/>
            </p:cNvCxnSpPr>
            <p:nvPr/>
          </p:nvCxnSpPr>
          <p:spPr>
            <a:xfrm>
              <a:off x="3652996" y="4665540"/>
              <a:ext cx="703214" cy="93918"/>
            </a:xfrm>
            <a:prstGeom prst="line">
              <a:avLst/>
            </a:prstGeom>
            <a:ln w="508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0" name="Picture 2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34742" y="4416330"/>
              <a:ext cx="170340" cy="116548"/>
            </a:xfrm>
            <a:prstGeom prst="rect">
              <a:avLst/>
            </a:prstGeom>
          </p:spPr>
        </p:pic>
        <p:cxnSp>
          <p:nvCxnSpPr>
            <p:cNvPr id="221" name="Straight Connector 220"/>
            <p:cNvCxnSpPr>
              <a:stCxn id="215" idx="3"/>
              <a:endCxn id="220" idx="1"/>
            </p:cNvCxnSpPr>
            <p:nvPr/>
          </p:nvCxnSpPr>
          <p:spPr>
            <a:xfrm flipV="1">
              <a:off x="4526550" y="4474604"/>
              <a:ext cx="308192" cy="284854"/>
            </a:xfrm>
            <a:prstGeom prst="line">
              <a:avLst/>
            </a:prstGeom>
            <a:ln w="508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2" name="Picture 2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9611" y="3552560"/>
              <a:ext cx="170340" cy="116548"/>
            </a:xfrm>
            <a:prstGeom prst="rect">
              <a:avLst/>
            </a:prstGeom>
          </p:spPr>
        </p:pic>
        <p:cxnSp>
          <p:nvCxnSpPr>
            <p:cNvPr id="223" name="Straight Connector 222"/>
            <p:cNvCxnSpPr/>
            <p:nvPr/>
          </p:nvCxnSpPr>
          <p:spPr>
            <a:xfrm flipH="1">
              <a:off x="2483037" y="3669108"/>
              <a:ext cx="63488" cy="13133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4" name="Picture 2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6375" y="4591152"/>
              <a:ext cx="170340" cy="116548"/>
            </a:xfrm>
            <a:prstGeom prst="rect">
              <a:avLst/>
            </a:prstGeom>
          </p:spPr>
        </p:pic>
        <p:pic>
          <p:nvPicPr>
            <p:cNvPr id="225" name="Picture 2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61108" y="5388030"/>
              <a:ext cx="170340" cy="116548"/>
            </a:xfrm>
            <a:prstGeom prst="rect">
              <a:avLst/>
            </a:prstGeom>
          </p:spPr>
        </p:pic>
        <p:pic>
          <p:nvPicPr>
            <p:cNvPr id="226" name="Picture 2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84418" y="4821611"/>
              <a:ext cx="170340" cy="116548"/>
            </a:xfrm>
            <a:prstGeom prst="rect">
              <a:avLst/>
            </a:prstGeom>
          </p:spPr>
        </p:pic>
        <p:cxnSp>
          <p:nvCxnSpPr>
            <p:cNvPr id="227" name="Straight Connector 226"/>
            <p:cNvCxnSpPr>
              <a:stCxn id="224" idx="3"/>
              <a:endCxn id="226" idx="1"/>
            </p:cNvCxnSpPr>
            <p:nvPr/>
          </p:nvCxnSpPr>
          <p:spPr>
            <a:xfrm>
              <a:off x="2406715" y="4649426"/>
              <a:ext cx="277703" cy="23045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26" idx="3"/>
              <a:endCxn id="225" idx="0"/>
            </p:cNvCxnSpPr>
            <p:nvPr/>
          </p:nvCxnSpPr>
          <p:spPr>
            <a:xfrm>
              <a:off x="2854758" y="4879885"/>
              <a:ext cx="1391520" cy="508145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2443395" y="3669108"/>
              <a:ext cx="63488" cy="13133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4525963"/>
          </a:xfrm>
        </p:spPr>
        <p:txBody>
          <a:bodyPr/>
          <a:lstStyle/>
          <a:p>
            <a:r>
              <a:rPr lang="en-US" dirty="0" smtClean="0"/>
              <a:t>Estimate available bandwidth by saturating the tight link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Measurement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2400" y="3909931"/>
            <a:ext cx="2077750" cy="1195469"/>
            <a:chOff x="264984" y="2895600"/>
            <a:chExt cx="2077750" cy="1195469"/>
          </a:xfrm>
        </p:grpSpPr>
        <p:grpSp>
          <p:nvGrpSpPr>
            <p:cNvPr id="5" name="Group 4"/>
            <p:cNvGrpSpPr/>
            <p:nvPr/>
          </p:nvGrpSpPr>
          <p:grpSpPr>
            <a:xfrm>
              <a:off x="1191028" y="3473738"/>
              <a:ext cx="152400" cy="164591"/>
              <a:chOff x="1219200" y="2971800"/>
              <a:chExt cx="152400" cy="164591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19200" y="2971800"/>
                <a:ext cx="152400" cy="45719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1219200" y="3028892"/>
                <a:ext cx="152400" cy="45719"/>
              </a:xfrm>
              <a:prstGeom prst="round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1219200" y="3090672"/>
                <a:ext cx="152400" cy="45719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1495828" y="3476568"/>
              <a:ext cx="152400" cy="164591"/>
              <a:chOff x="1219200" y="2971800"/>
              <a:chExt cx="152400" cy="164591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1219200" y="2971800"/>
                <a:ext cx="152400" cy="45719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1219200" y="3028892"/>
                <a:ext cx="152400" cy="45719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1219200" y="3090672"/>
                <a:ext cx="152400" cy="45719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1495828" y="3282696"/>
              <a:ext cx="152400" cy="164591"/>
              <a:chOff x="1219200" y="2971800"/>
              <a:chExt cx="152400" cy="164591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1219200" y="2971800"/>
                <a:ext cx="152400" cy="45719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1219200" y="3028892"/>
                <a:ext cx="152400" cy="45719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1219200" y="3090672"/>
                <a:ext cx="152400" cy="45719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1800628" y="3464377"/>
              <a:ext cx="152400" cy="164591"/>
              <a:chOff x="1219200" y="2971800"/>
              <a:chExt cx="152400" cy="164591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1219200" y="2971800"/>
                <a:ext cx="152400" cy="45719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1219200" y="3028892"/>
                <a:ext cx="152400" cy="45719"/>
              </a:xfrm>
              <a:prstGeom prst="round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1219200" y="3090672"/>
                <a:ext cx="152400" cy="45719"/>
              </a:xfrm>
              <a:prstGeom prst="round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1800628" y="3271752"/>
              <a:ext cx="152400" cy="164591"/>
              <a:chOff x="1219200" y="2971800"/>
              <a:chExt cx="152400" cy="164591"/>
            </a:xfrm>
          </p:grpSpPr>
          <p:sp>
            <p:nvSpPr>
              <p:cNvPr id="79" name="Rounded Rectangle 78"/>
              <p:cNvSpPr/>
              <p:nvPr/>
            </p:nvSpPr>
            <p:spPr>
              <a:xfrm>
                <a:off x="1219200" y="2971800"/>
                <a:ext cx="152400" cy="45719"/>
              </a:xfrm>
              <a:prstGeom prst="round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1219200" y="3028892"/>
                <a:ext cx="152400" cy="45719"/>
              </a:xfrm>
              <a:prstGeom prst="round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1219200" y="3090672"/>
                <a:ext cx="152400" cy="45719"/>
              </a:xfrm>
              <a:prstGeom prst="round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800628" y="3086802"/>
              <a:ext cx="152400" cy="164591"/>
              <a:chOff x="1219200" y="2971800"/>
              <a:chExt cx="152400" cy="164591"/>
            </a:xfrm>
          </p:grpSpPr>
          <p:sp>
            <p:nvSpPr>
              <p:cNvPr id="83" name="Rounded Rectangle 82"/>
              <p:cNvSpPr/>
              <p:nvPr/>
            </p:nvSpPr>
            <p:spPr>
              <a:xfrm>
                <a:off x="1219200" y="2971800"/>
                <a:ext cx="152400" cy="45719"/>
              </a:xfrm>
              <a:prstGeom prst="round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1219200" y="3028892"/>
                <a:ext cx="152400" cy="45719"/>
              </a:xfrm>
              <a:prstGeom prst="roundRect">
                <a:avLst/>
              </a:prstGeom>
              <a:solidFill>
                <a:srgbClr val="9BBB59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1219200" y="3090672"/>
                <a:ext cx="152400" cy="45719"/>
              </a:xfrm>
              <a:prstGeom prst="round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>
              <a:off x="914400" y="3721737"/>
              <a:ext cx="142833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914400" y="2895600"/>
              <a:ext cx="0" cy="8261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64984" y="2977386"/>
              <a:ext cx="61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Rate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60372" y="3721737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Probe Train #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35" name="Rounded Rectangular Callout 234"/>
          <p:cNvSpPr/>
          <p:nvPr/>
        </p:nvSpPr>
        <p:spPr>
          <a:xfrm>
            <a:off x="3649423" y="3928202"/>
            <a:ext cx="1043894" cy="612648"/>
          </a:xfrm>
          <a:prstGeom prst="wedgeRoundRectCallout">
            <a:avLst>
              <a:gd name="adj1" fmla="val -53902"/>
              <a:gd name="adj2" fmla="val 10198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Narrow link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36" name="Group 235"/>
          <p:cNvGrpSpPr/>
          <p:nvPr/>
        </p:nvGrpSpPr>
        <p:grpSpPr>
          <a:xfrm>
            <a:off x="6553200" y="4876800"/>
            <a:ext cx="152400" cy="451181"/>
            <a:chOff x="7010400" y="4460898"/>
            <a:chExt cx="152400" cy="451181"/>
          </a:xfrm>
        </p:grpSpPr>
        <p:sp>
          <p:nvSpPr>
            <p:cNvPr id="237" name="Rounded Rectangle 236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8" name="Rounded Rectangle 237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9" name="Rounded Rectangle 238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0" name="Rounded Rectangle 239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1" name="Rounded Rectangle 240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2" name="Rounded Rectangle 241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3" name="Rounded Rectangle 242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4" name="Rounded Rectangle 243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45" name="TextBox 244"/>
          <p:cNvSpPr txBox="1"/>
          <p:nvPr/>
        </p:nvSpPr>
        <p:spPr>
          <a:xfrm>
            <a:off x="6841867" y="4979611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Network Capacity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46" name="Group 245"/>
          <p:cNvGrpSpPr/>
          <p:nvPr/>
        </p:nvGrpSpPr>
        <p:grpSpPr>
          <a:xfrm>
            <a:off x="6558280" y="5485051"/>
            <a:ext cx="152400" cy="275922"/>
            <a:chOff x="7010400" y="4636157"/>
            <a:chExt cx="152400" cy="275922"/>
          </a:xfrm>
        </p:grpSpPr>
        <p:sp>
          <p:nvSpPr>
            <p:cNvPr id="247" name="Rounded Rectangle 246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8" name="Rounded Rectangle 247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9" name="Rounded Rectangle 248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0" name="Rounded Rectangle 249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1" name="Rounded Rectangle 250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52" name="TextBox 251"/>
          <p:cNvSpPr txBox="1"/>
          <p:nvPr/>
        </p:nvSpPr>
        <p:spPr>
          <a:xfrm>
            <a:off x="6846947" y="5412603"/>
            <a:ext cx="133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Cross Traffic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53" name="Group 252"/>
          <p:cNvGrpSpPr/>
          <p:nvPr/>
        </p:nvGrpSpPr>
        <p:grpSpPr>
          <a:xfrm>
            <a:off x="2421082" y="4295162"/>
            <a:ext cx="152400" cy="451181"/>
            <a:chOff x="7010400" y="4460898"/>
            <a:chExt cx="152400" cy="451181"/>
          </a:xfrm>
        </p:grpSpPr>
        <p:sp>
          <p:nvSpPr>
            <p:cNvPr id="254" name="Rounded Rectangle 253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5" name="Rounded Rectangle 254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6" name="Rounded Rectangle 255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7" name="Rounded Rectangle 256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8" name="Rounded Rectangle 257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9" name="Rounded Rectangle 258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0" name="Rounded Rectangle 259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1" name="Rounded Rectangle 260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3420823" y="4628068"/>
            <a:ext cx="152400" cy="163886"/>
            <a:chOff x="7010400" y="4748193"/>
            <a:chExt cx="152400" cy="163886"/>
          </a:xfrm>
        </p:grpSpPr>
        <p:sp>
          <p:nvSpPr>
            <p:cNvPr id="263" name="Rounded Rectangle 262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4" name="Rounded Rectangle 263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5" name="Rounded Rectangle 264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4147065" y="4673787"/>
            <a:ext cx="152400" cy="451181"/>
            <a:chOff x="7010400" y="4460898"/>
            <a:chExt cx="152400" cy="451181"/>
          </a:xfrm>
        </p:grpSpPr>
        <p:sp>
          <p:nvSpPr>
            <p:cNvPr id="267" name="Rounded Rectangle 266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8" name="Rounded Rectangle 267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9" name="Rounded Rectangle 268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0" name="Rounded Rectangle 269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1" name="Rounded Rectangle 270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2" name="Rounded Rectangle 271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3" name="Rounded Rectangle 272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4" name="Rounded Rectangle 273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4733039" y="4605209"/>
            <a:ext cx="152400" cy="451181"/>
            <a:chOff x="7010400" y="4460898"/>
            <a:chExt cx="152400" cy="451181"/>
          </a:xfrm>
        </p:grpSpPr>
        <p:sp>
          <p:nvSpPr>
            <p:cNvPr id="276" name="Rounded Rectangle 275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7" name="Rounded Rectangle 276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8" name="Rounded Rectangle 277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9" name="Rounded Rectangle 278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0" name="Rounded Rectangle 279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1" name="Rounded Rectangle 280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2" name="Rounded Rectangle 281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3" name="Rounded Rectangle 282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2689765" y="4564287"/>
            <a:ext cx="152400" cy="451181"/>
            <a:chOff x="7010400" y="4460898"/>
            <a:chExt cx="152400" cy="451181"/>
          </a:xfrm>
        </p:grpSpPr>
        <p:sp>
          <p:nvSpPr>
            <p:cNvPr id="285" name="Rounded Rectangle 284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6" name="Rounded Rectangle 285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7" name="Rounded Rectangle 286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8" name="Rounded Rectangle 287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  <a:solidFill>
              <a:srgbClr val="4F81B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9" name="Rounded Rectangle 288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rgbClr val="4F81B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0" name="Rounded Rectangle 289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1" name="Rounded Rectangle 290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2" name="Rounded Rectangle 291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3573223" y="5089647"/>
            <a:ext cx="152400" cy="451181"/>
            <a:chOff x="7010400" y="4460898"/>
            <a:chExt cx="152400" cy="451181"/>
          </a:xfrm>
        </p:grpSpPr>
        <p:sp>
          <p:nvSpPr>
            <p:cNvPr id="294" name="Rounded Rectangle 293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5" name="Rounded Rectangle 294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6" name="Rounded Rectangle 295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7" name="Rounded Rectangle 296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8" name="Rounded Rectangle 297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9" name="Rounded Rectangle 298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0" name="Rounded Rectangle 299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1" name="Rounded Rectangle 300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4656839" y="5185013"/>
            <a:ext cx="152400" cy="451181"/>
            <a:chOff x="7010400" y="4460898"/>
            <a:chExt cx="152400" cy="451181"/>
          </a:xfrm>
        </p:grpSpPr>
        <p:sp>
          <p:nvSpPr>
            <p:cNvPr id="303" name="Rounded Rectangle 302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4" name="Rounded Rectangle 303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5" name="Rounded Rectangle 304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6" name="Rounded Rectangle 305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7" name="Rounded Rectangle 306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8" name="Rounded Rectangle 307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9" name="Rounded Rectangle 308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0" name="Rounded Rectangle 309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11" name="Group 310"/>
          <p:cNvGrpSpPr/>
          <p:nvPr/>
        </p:nvGrpSpPr>
        <p:grpSpPr>
          <a:xfrm>
            <a:off x="2936355" y="4072521"/>
            <a:ext cx="152400" cy="451181"/>
            <a:chOff x="7010400" y="4460898"/>
            <a:chExt cx="152400" cy="451181"/>
          </a:xfrm>
        </p:grpSpPr>
        <p:sp>
          <p:nvSpPr>
            <p:cNvPr id="312" name="Rounded Rectangle 311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3" name="Rounded Rectangle 312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4" name="Rounded Rectangle 313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5" name="Rounded Rectangle 314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6" name="Rounded Rectangle 315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7" name="Rounded Rectangle 316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8" name="Rounded Rectangle 317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9" name="Rounded Rectangle 318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697" y="3048000"/>
            <a:ext cx="8733490" cy="641866"/>
            <a:chOff x="21697" y="3048000"/>
            <a:chExt cx="8733490" cy="641866"/>
          </a:xfrm>
        </p:grpSpPr>
        <p:sp>
          <p:nvSpPr>
            <p:cNvPr id="9" name="TextBox 8"/>
            <p:cNvSpPr txBox="1"/>
            <p:nvPr/>
          </p:nvSpPr>
          <p:spPr>
            <a:xfrm>
              <a:off x="3176656" y="3135868"/>
              <a:ext cx="2472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L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A</a:t>
              </a:r>
              <a:r>
                <a:rPr lang="en-US" baseline="30000" dirty="0" smtClean="0">
                  <a:solidFill>
                    <a:prstClr val="black"/>
                  </a:solidFill>
                </a:rPr>
                <a:t>1</a:t>
              </a:r>
              <a:r>
                <a:rPr lang="en-US" dirty="0" smtClean="0">
                  <a:solidFill>
                    <a:prstClr val="black"/>
                  </a:solidFill>
                </a:rPr>
                <a:t> == L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B</a:t>
              </a:r>
              <a:r>
                <a:rPr lang="en-US" baseline="30000" dirty="0" smtClean="0">
                  <a:solidFill>
                    <a:prstClr val="black"/>
                  </a:solidFill>
                </a:rPr>
                <a:t>1</a:t>
              </a:r>
              <a:r>
                <a:rPr lang="en-US" dirty="0" smtClean="0">
                  <a:solidFill>
                    <a:prstClr val="black"/>
                  </a:solidFill>
                </a:rPr>
                <a:t>, no congestion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13391" y="3200400"/>
              <a:ext cx="1973387" cy="489466"/>
              <a:chOff x="388813" y="3352800"/>
              <a:chExt cx="1973387" cy="489466"/>
            </a:xfrm>
          </p:grpSpPr>
          <p:grpSp>
            <p:nvGrpSpPr>
              <p:cNvPr id="467" name="Group 466"/>
              <p:cNvGrpSpPr/>
              <p:nvPr/>
            </p:nvGrpSpPr>
            <p:grpSpPr>
              <a:xfrm>
                <a:off x="388813" y="3352800"/>
                <a:ext cx="1973387" cy="152400"/>
                <a:chOff x="909542" y="2971800"/>
                <a:chExt cx="4243727" cy="304800"/>
              </a:xfrm>
            </p:grpSpPr>
            <p:sp>
              <p:nvSpPr>
                <p:cNvPr id="468" name="Rectangle 467"/>
                <p:cNvSpPr/>
                <p:nvPr/>
              </p:nvSpPr>
              <p:spPr>
                <a:xfrm>
                  <a:off x="909542" y="2971800"/>
                  <a:ext cx="1005840" cy="3048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9" name="Rectangle 468"/>
                <p:cNvSpPr/>
                <p:nvPr/>
              </p:nvSpPr>
              <p:spPr>
                <a:xfrm>
                  <a:off x="2522709" y="2971800"/>
                  <a:ext cx="1005840" cy="3048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0" name="Rectangle 469"/>
                <p:cNvSpPr/>
                <p:nvPr/>
              </p:nvSpPr>
              <p:spPr>
                <a:xfrm>
                  <a:off x="4147429" y="2971800"/>
                  <a:ext cx="1005840" cy="3048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388813" y="3560464"/>
                <a:ext cx="0" cy="20560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362200" y="3560464"/>
                <a:ext cx="0" cy="20560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H="1">
                <a:off x="388813" y="3657600"/>
                <a:ext cx="8420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1248759" y="3472934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L</a:t>
                </a:r>
                <a:r>
                  <a:rPr lang="en-US" baseline="-25000" dirty="0" smtClean="0">
                    <a:solidFill>
                      <a:prstClr val="black"/>
                    </a:solidFill>
                  </a:rPr>
                  <a:t>A</a:t>
                </a:r>
                <a:r>
                  <a:rPr lang="en-US" baseline="30000" dirty="0" smtClean="0">
                    <a:solidFill>
                      <a:prstClr val="black"/>
                    </a:solidFill>
                  </a:rPr>
                  <a:t>1</a:t>
                </a:r>
                <a:endParaRPr lang="en-US" baseline="300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9" name="Straight Arrow Connector 18"/>
              <p:cNvCxnSpPr>
                <a:stCxn id="10" idx="3"/>
              </p:cNvCxnSpPr>
              <p:nvPr/>
            </p:nvCxnSpPr>
            <p:spPr>
              <a:xfrm>
                <a:off x="1702729" y="3657600"/>
                <a:ext cx="64000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/>
            <p:cNvGrpSpPr/>
            <p:nvPr/>
          </p:nvGrpSpPr>
          <p:grpSpPr>
            <a:xfrm>
              <a:off x="6781800" y="3200400"/>
              <a:ext cx="1973387" cy="489466"/>
              <a:chOff x="388813" y="3352800"/>
              <a:chExt cx="1973387" cy="489466"/>
            </a:xfrm>
          </p:grpSpPr>
          <p:grpSp>
            <p:nvGrpSpPr>
              <p:cNvPr id="183" name="Group 182"/>
              <p:cNvGrpSpPr/>
              <p:nvPr/>
            </p:nvGrpSpPr>
            <p:grpSpPr>
              <a:xfrm>
                <a:off x="388813" y="3352800"/>
                <a:ext cx="1973387" cy="152400"/>
                <a:chOff x="909542" y="2971800"/>
                <a:chExt cx="4243727" cy="304800"/>
              </a:xfrm>
            </p:grpSpPr>
            <p:sp>
              <p:nvSpPr>
                <p:cNvPr id="189" name="Rectangle 188"/>
                <p:cNvSpPr/>
                <p:nvPr/>
              </p:nvSpPr>
              <p:spPr>
                <a:xfrm>
                  <a:off x="909542" y="2971800"/>
                  <a:ext cx="1005840" cy="3048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0" name="Rectangle 189"/>
                <p:cNvSpPr/>
                <p:nvPr/>
              </p:nvSpPr>
              <p:spPr>
                <a:xfrm>
                  <a:off x="2522709" y="2971800"/>
                  <a:ext cx="1005840" cy="3048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4147429" y="2971800"/>
                  <a:ext cx="1005840" cy="30480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184" name="Straight Connector 183"/>
              <p:cNvCxnSpPr/>
              <p:nvPr/>
            </p:nvCxnSpPr>
            <p:spPr>
              <a:xfrm>
                <a:off x="388813" y="3560464"/>
                <a:ext cx="0" cy="20560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2362200" y="3560464"/>
                <a:ext cx="0" cy="20560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Arrow Connector 185"/>
              <p:cNvCxnSpPr/>
              <p:nvPr/>
            </p:nvCxnSpPr>
            <p:spPr>
              <a:xfrm flipH="1">
                <a:off x="388813" y="3657600"/>
                <a:ext cx="8420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TextBox 186"/>
              <p:cNvSpPr txBox="1"/>
              <p:nvPr/>
            </p:nvSpPr>
            <p:spPr>
              <a:xfrm>
                <a:off x="1248759" y="3472934"/>
                <a:ext cx="4434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dirty="0" smtClean="0">
                    <a:solidFill>
                      <a:prstClr val="black"/>
                    </a:solidFill>
                  </a:rPr>
                  <a:t>L</a:t>
                </a:r>
                <a:r>
                  <a:rPr lang="en-US" baseline="-25000" dirty="0" smtClean="0">
                    <a:solidFill>
                      <a:prstClr val="black"/>
                    </a:solidFill>
                  </a:rPr>
                  <a:t>B</a:t>
                </a:r>
                <a:r>
                  <a:rPr lang="en-US" baseline="30000" dirty="0" smtClean="0">
                    <a:solidFill>
                      <a:prstClr val="black"/>
                    </a:solidFill>
                  </a:rPr>
                  <a:t>1</a:t>
                </a:r>
                <a:endParaRPr lang="en-US" baseline="300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8" name="Straight Arrow Connector 187"/>
              <p:cNvCxnSpPr>
                <a:stCxn id="187" idx="3"/>
              </p:cNvCxnSpPr>
              <p:nvPr/>
            </p:nvCxnSpPr>
            <p:spPr>
              <a:xfrm>
                <a:off x="1692172" y="3657600"/>
                <a:ext cx="65056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21697" y="3048000"/>
              <a:ext cx="780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1Gbps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5995370" y="3048000"/>
              <a:ext cx="780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1Gbps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1697" y="2057400"/>
            <a:ext cx="8436503" cy="597932"/>
            <a:chOff x="21697" y="2057400"/>
            <a:chExt cx="8436503" cy="597932"/>
          </a:xfrm>
        </p:grpSpPr>
        <p:sp>
          <p:nvSpPr>
            <p:cNvPr id="454" name="TextBox 453"/>
            <p:cNvSpPr txBox="1"/>
            <p:nvPr/>
          </p:nvSpPr>
          <p:spPr>
            <a:xfrm>
              <a:off x="3210552" y="2133600"/>
              <a:ext cx="2137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srgbClr val="FF0000"/>
                  </a:solidFill>
                </a:rPr>
                <a:t>L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A</a:t>
              </a:r>
              <a:r>
                <a:rPr lang="en-US" baseline="30000" dirty="0">
                  <a:solidFill>
                    <a:srgbClr val="FF0000"/>
                  </a:solidFill>
                </a:rPr>
                <a:t>8</a:t>
              </a:r>
              <a:r>
                <a:rPr lang="en-US" dirty="0" smtClean="0">
                  <a:solidFill>
                    <a:srgbClr val="FF0000"/>
                  </a:solidFill>
                </a:rPr>
                <a:t> &lt; L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B</a:t>
              </a:r>
              <a:r>
                <a:rPr lang="en-US" baseline="30000" dirty="0">
                  <a:solidFill>
                    <a:srgbClr val="FF0000"/>
                  </a:solidFill>
                </a:rPr>
                <a:t>8</a:t>
              </a:r>
              <a:r>
                <a:rPr lang="en-US" dirty="0" smtClean="0">
                  <a:solidFill>
                    <a:srgbClr val="FF0000"/>
                  </a:solidFill>
                </a:rPr>
                <a:t>, congestion!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463" name="Group 462"/>
            <p:cNvGrpSpPr/>
            <p:nvPr/>
          </p:nvGrpSpPr>
          <p:grpSpPr>
            <a:xfrm>
              <a:off x="6756844" y="2209800"/>
              <a:ext cx="1693239" cy="152400"/>
              <a:chOff x="909542" y="2971800"/>
              <a:chExt cx="3641274" cy="304800"/>
            </a:xfrm>
          </p:grpSpPr>
          <p:sp>
            <p:nvSpPr>
              <p:cNvPr id="464" name="Rectangle 463"/>
              <p:cNvSpPr/>
              <p:nvPr/>
            </p:nvSpPr>
            <p:spPr>
              <a:xfrm>
                <a:off x="909542" y="2971800"/>
                <a:ext cx="1005840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5" name="Rectangle 464"/>
              <p:cNvSpPr/>
              <p:nvPr/>
            </p:nvSpPr>
            <p:spPr>
              <a:xfrm>
                <a:off x="2211405" y="2971800"/>
                <a:ext cx="1005839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6" name="Rectangle 465"/>
              <p:cNvSpPr/>
              <p:nvPr/>
            </p:nvSpPr>
            <p:spPr>
              <a:xfrm>
                <a:off x="3544977" y="2971800"/>
                <a:ext cx="1005839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75" name="Group 474"/>
            <p:cNvGrpSpPr/>
            <p:nvPr/>
          </p:nvGrpSpPr>
          <p:grpSpPr>
            <a:xfrm>
              <a:off x="792646" y="2209800"/>
              <a:ext cx="1540839" cy="152400"/>
              <a:chOff x="909542" y="2971800"/>
              <a:chExt cx="3313541" cy="304800"/>
            </a:xfrm>
          </p:grpSpPr>
          <p:sp>
            <p:nvSpPr>
              <p:cNvPr id="476" name="Rectangle 475"/>
              <p:cNvSpPr/>
              <p:nvPr/>
            </p:nvSpPr>
            <p:spPr>
              <a:xfrm>
                <a:off x="909542" y="2971800"/>
                <a:ext cx="1005840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7" name="Rectangle 476"/>
              <p:cNvSpPr/>
              <p:nvPr/>
            </p:nvSpPr>
            <p:spPr>
              <a:xfrm>
                <a:off x="2070179" y="2971800"/>
                <a:ext cx="1005839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8" name="Rectangle 477"/>
              <p:cNvSpPr/>
              <p:nvPr/>
            </p:nvSpPr>
            <p:spPr>
              <a:xfrm>
                <a:off x="3217244" y="2971800"/>
                <a:ext cx="1005839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08" name="Straight Arrow Connector 207"/>
            <p:cNvCxnSpPr/>
            <p:nvPr/>
          </p:nvCxnSpPr>
          <p:spPr>
            <a:xfrm flipH="1">
              <a:off x="762000" y="2493383"/>
              <a:ext cx="57035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/>
            <p:nvPr/>
          </p:nvCxnSpPr>
          <p:spPr>
            <a:xfrm>
              <a:off x="1708643" y="2502932"/>
              <a:ext cx="61937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785423" y="2400131"/>
              <a:ext cx="0" cy="2056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>
              <a:off x="2333485" y="2399013"/>
              <a:ext cx="0" cy="2056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TextBox 321"/>
            <p:cNvSpPr txBox="1"/>
            <p:nvPr/>
          </p:nvSpPr>
          <p:spPr>
            <a:xfrm>
              <a:off x="1279591" y="2286000"/>
              <a:ext cx="448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L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A</a:t>
              </a:r>
              <a:r>
                <a:rPr lang="en-US" baseline="30000" dirty="0">
                  <a:solidFill>
                    <a:prstClr val="black"/>
                  </a:solidFill>
                </a:rPr>
                <a:t>8</a:t>
              </a:r>
            </a:p>
          </p:txBody>
        </p:sp>
        <p:cxnSp>
          <p:nvCxnSpPr>
            <p:cNvPr id="323" name="Straight Arrow Connector 322"/>
            <p:cNvCxnSpPr/>
            <p:nvPr/>
          </p:nvCxnSpPr>
          <p:spPr>
            <a:xfrm flipH="1">
              <a:off x="6740005" y="2478566"/>
              <a:ext cx="57035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Arrow Connector 323"/>
            <p:cNvCxnSpPr/>
            <p:nvPr/>
          </p:nvCxnSpPr>
          <p:spPr>
            <a:xfrm>
              <a:off x="7829955" y="2488115"/>
              <a:ext cx="61937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>
              <a:off x="6763428" y="2385314"/>
              <a:ext cx="0" cy="2056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>
              <a:off x="8458200" y="2384196"/>
              <a:ext cx="0" cy="2056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TextBox 326"/>
            <p:cNvSpPr txBox="1"/>
            <p:nvPr/>
          </p:nvSpPr>
          <p:spPr>
            <a:xfrm>
              <a:off x="7333631" y="2286000"/>
              <a:ext cx="443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L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B</a:t>
              </a:r>
              <a:r>
                <a:rPr lang="en-US" baseline="30000" dirty="0">
                  <a:solidFill>
                    <a:prstClr val="black"/>
                  </a:solidFill>
                </a:rPr>
                <a:t>8</a:t>
              </a:r>
            </a:p>
          </p:txBody>
        </p:sp>
        <p:sp>
          <p:nvSpPr>
            <p:cNvPr id="328" name="TextBox 327"/>
            <p:cNvSpPr txBox="1"/>
            <p:nvPr/>
          </p:nvSpPr>
          <p:spPr>
            <a:xfrm>
              <a:off x="21697" y="2057400"/>
              <a:ext cx="780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8Gbps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1" name="TextBox 330"/>
            <p:cNvSpPr txBox="1"/>
            <p:nvPr/>
          </p:nvSpPr>
          <p:spPr>
            <a:xfrm>
              <a:off x="6001681" y="2145268"/>
              <a:ext cx="780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srgbClr val="FF0000"/>
                  </a:solidFill>
                </a:rPr>
                <a:t>6Gbps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272" y="2590800"/>
            <a:ext cx="8436221" cy="609600"/>
            <a:chOff x="33272" y="2590800"/>
            <a:chExt cx="8436221" cy="609600"/>
          </a:xfrm>
        </p:grpSpPr>
        <p:sp>
          <p:nvSpPr>
            <p:cNvPr id="453" name="TextBox 452"/>
            <p:cNvSpPr txBox="1"/>
            <p:nvPr/>
          </p:nvSpPr>
          <p:spPr>
            <a:xfrm>
              <a:off x="3192818" y="2646402"/>
              <a:ext cx="2472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L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A</a:t>
              </a:r>
              <a:r>
                <a:rPr lang="en-US" baseline="30000" dirty="0" smtClean="0">
                  <a:solidFill>
                    <a:prstClr val="black"/>
                  </a:solidFill>
                </a:rPr>
                <a:t>4</a:t>
              </a:r>
              <a:r>
                <a:rPr lang="en-US" dirty="0" smtClean="0">
                  <a:solidFill>
                    <a:prstClr val="black"/>
                  </a:solidFill>
                </a:rPr>
                <a:t> == L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B</a:t>
              </a:r>
              <a:r>
                <a:rPr lang="en-US" baseline="30000" dirty="0" smtClean="0">
                  <a:solidFill>
                    <a:prstClr val="black"/>
                  </a:solidFill>
                </a:rPr>
                <a:t>4</a:t>
              </a:r>
              <a:r>
                <a:rPr lang="en-US" dirty="0" smtClean="0">
                  <a:solidFill>
                    <a:prstClr val="black"/>
                  </a:solidFill>
                </a:rPr>
                <a:t>, no congestion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455" name="Group 454"/>
            <p:cNvGrpSpPr/>
            <p:nvPr/>
          </p:nvGrpSpPr>
          <p:grpSpPr>
            <a:xfrm>
              <a:off x="6775489" y="2722602"/>
              <a:ext cx="1693239" cy="152400"/>
              <a:chOff x="909542" y="2971800"/>
              <a:chExt cx="3641274" cy="304800"/>
            </a:xfrm>
          </p:grpSpPr>
          <p:sp>
            <p:nvSpPr>
              <p:cNvPr id="456" name="Rectangle 455"/>
              <p:cNvSpPr/>
              <p:nvPr/>
            </p:nvSpPr>
            <p:spPr>
              <a:xfrm>
                <a:off x="909542" y="2971800"/>
                <a:ext cx="1005840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7" name="Rectangle 456"/>
              <p:cNvSpPr/>
              <p:nvPr/>
            </p:nvSpPr>
            <p:spPr>
              <a:xfrm>
                <a:off x="2211405" y="2971800"/>
                <a:ext cx="1005839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8" name="Rectangle 457"/>
              <p:cNvSpPr/>
              <p:nvPr/>
            </p:nvSpPr>
            <p:spPr>
              <a:xfrm>
                <a:off x="3544977" y="2971800"/>
                <a:ext cx="1005839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71" name="Group 470"/>
            <p:cNvGrpSpPr/>
            <p:nvPr/>
          </p:nvGrpSpPr>
          <p:grpSpPr>
            <a:xfrm>
              <a:off x="797037" y="2722602"/>
              <a:ext cx="1693239" cy="152400"/>
              <a:chOff x="909542" y="2971800"/>
              <a:chExt cx="3641274" cy="304800"/>
            </a:xfrm>
          </p:grpSpPr>
          <p:sp>
            <p:nvSpPr>
              <p:cNvPr id="472" name="Rectangle 471"/>
              <p:cNvSpPr/>
              <p:nvPr/>
            </p:nvSpPr>
            <p:spPr>
              <a:xfrm>
                <a:off x="909542" y="2971800"/>
                <a:ext cx="1005840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3" name="Rectangle 472"/>
              <p:cNvSpPr/>
              <p:nvPr/>
            </p:nvSpPr>
            <p:spPr>
              <a:xfrm>
                <a:off x="2211405" y="2971800"/>
                <a:ext cx="1005839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4" name="Rectangle 473"/>
              <p:cNvSpPr/>
              <p:nvPr/>
            </p:nvSpPr>
            <p:spPr>
              <a:xfrm>
                <a:off x="3544977" y="2971800"/>
                <a:ext cx="1005839" cy="304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93" name="Straight Connector 192"/>
            <p:cNvCxnSpPr/>
            <p:nvPr/>
          </p:nvCxnSpPr>
          <p:spPr>
            <a:xfrm>
              <a:off x="797037" y="2918598"/>
              <a:ext cx="0" cy="2056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>
              <a:off x="2491041" y="2918598"/>
              <a:ext cx="0" cy="2056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/>
            <p:nvPr/>
          </p:nvCxnSpPr>
          <p:spPr>
            <a:xfrm flipH="1">
              <a:off x="797039" y="3015734"/>
              <a:ext cx="68962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>
              <a:off x="1870148" y="3015734"/>
              <a:ext cx="61937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1451030" y="2831068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L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A</a:t>
              </a:r>
              <a:r>
                <a:rPr lang="en-US" baseline="30000" dirty="0" smtClean="0">
                  <a:solidFill>
                    <a:prstClr val="black"/>
                  </a:solidFill>
                </a:rPr>
                <a:t>4</a:t>
              </a:r>
              <a:endParaRPr lang="en-US" baseline="30000" dirty="0">
                <a:solidFill>
                  <a:prstClr val="black"/>
                </a:solidFill>
              </a:endParaRPr>
            </a:p>
          </p:txBody>
        </p:sp>
        <p:cxnSp>
          <p:nvCxnSpPr>
            <p:cNvPr id="203" name="Straight Connector 202"/>
            <p:cNvCxnSpPr/>
            <p:nvPr/>
          </p:nvCxnSpPr>
          <p:spPr>
            <a:xfrm>
              <a:off x="6775489" y="2918598"/>
              <a:ext cx="0" cy="2056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8469493" y="2918598"/>
              <a:ext cx="0" cy="2056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/>
            <p:cNvCxnSpPr/>
            <p:nvPr/>
          </p:nvCxnSpPr>
          <p:spPr>
            <a:xfrm flipH="1">
              <a:off x="6775491" y="3015734"/>
              <a:ext cx="68962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/>
            <p:cNvCxnSpPr/>
            <p:nvPr/>
          </p:nvCxnSpPr>
          <p:spPr>
            <a:xfrm>
              <a:off x="7848600" y="3015734"/>
              <a:ext cx="61937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TextBox 206"/>
            <p:cNvSpPr txBox="1"/>
            <p:nvPr/>
          </p:nvSpPr>
          <p:spPr>
            <a:xfrm>
              <a:off x="7483183" y="2805663"/>
              <a:ext cx="443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</a:rPr>
                <a:t>L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B</a:t>
              </a:r>
              <a:r>
                <a:rPr lang="en-US" baseline="30000" dirty="0" smtClean="0">
                  <a:solidFill>
                    <a:prstClr val="black"/>
                  </a:solidFill>
                </a:rPr>
                <a:t>4</a:t>
              </a:r>
              <a:endParaRPr lang="en-US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330" name="TextBox 329"/>
            <p:cNvSpPr txBox="1"/>
            <p:nvPr/>
          </p:nvSpPr>
          <p:spPr>
            <a:xfrm>
              <a:off x="5991898" y="2590800"/>
              <a:ext cx="780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</a:rPr>
                <a:t>4</a:t>
              </a:r>
              <a:r>
                <a:rPr lang="en-US" dirty="0" smtClean="0">
                  <a:solidFill>
                    <a:prstClr val="black"/>
                  </a:solidFill>
                </a:rPr>
                <a:t>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2" name="TextBox 331"/>
            <p:cNvSpPr txBox="1"/>
            <p:nvPr/>
          </p:nvSpPr>
          <p:spPr>
            <a:xfrm>
              <a:off x="33272" y="2602468"/>
              <a:ext cx="780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</a:rPr>
                <a:t>4</a:t>
              </a:r>
              <a:r>
                <a:rPr lang="en-US" dirty="0" smtClean="0">
                  <a:solidFill>
                    <a:prstClr val="black"/>
                  </a:solidFill>
                </a:rPr>
                <a:t>Gbps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6558280" y="6025819"/>
            <a:ext cx="152400" cy="451181"/>
            <a:chOff x="7010400" y="4460898"/>
            <a:chExt cx="152400" cy="451181"/>
          </a:xfrm>
        </p:grpSpPr>
        <p:sp>
          <p:nvSpPr>
            <p:cNvPr id="334" name="Rounded Rectangle 333"/>
            <p:cNvSpPr/>
            <p:nvPr/>
          </p:nvSpPr>
          <p:spPr>
            <a:xfrm>
              <a:off x="7010400" y="446089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5" name="Rounded Rectangle 334"/>
            <p:cNvSpPr/>
            <p:nvPr/>
          </p:nvSpPr>
          <p:spPr>
            <a:xfrm>
              <a:off x="7010400" y="451799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6" name="Rounded Rectangle 335"/>
            <p:cNvSpPr/>
            <p:nvPr/>
          </p:nvSpPr>
          <p:spPr>
            <a:xfrm>
              <a:off x="7010400" y="4579065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7" name="Rounded Rectangle 336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8" name="Rounded Rectangle 337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9" name="Rounded Rectangle 338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0" name="Rounded Rectangle 339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1" name="Rounded Rectangle 340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2" name="Group 341"/>
          <p:cNvGrpSpPr/>
          <p:nvPr/>
        </p:nvGrpSpPr>
        <p:grpSpPr>
          <a:xfrm>
            <a:off x="6558280" y="6201078"/>
            <a:ext cx="152400" cy="275922"/>
            <a:chOff x="7010400" y="4636157"/>
            <a:chExt cx="152400" cy="275922"/>
          </a:xfrm>
        </p:grpSpPr>
        <p:sp>
          <p:nvSpPr>
            <p:cNvPr id="343" name="Rounded Rectangle 342"/>
            <p:cNvSpPr/>
            <p:nvPr/>
          </p:nvSpPr>
          <p:spPr>
            <a:xfrm>
              <a:off x="7010400" y="4636157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4" name="Rounded Rectangle 343"/>
            <p:cNvSpPr/>
            <p:nvPr/>
          </p:nvSpPr>
          <p:spPr>
            <a:xfrm>
              <a:off x="7010400" y="4691101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5" name="Rounded Rectangle 344"/>
            <p:cNvSpPr/>
            <p:nvPr/>
          </p:nvSpPr>
          <p:spPr>
            <a:xfrm>
              <a:off x="7010400" y="4748193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6" name="Rounded Rectangle 345"/>
            <p:cNvSpPr/>
            <p:nvPr/>
          </p:nvSpPr>
          <p:spPr>
            <a:xfrm>
              <a:off x="7010400" y="4809268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7" name="Rounded Rectangle 346"/>
            <p:cNvSpPr/>
            <p:nvPr/>
          </p:nvSpPr>
          <p:spPr>
            <a:xfrm>
              <a:off x="7010400" y="4866360"/>
              <a:ext cx="152400" cy="45719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48" name="TextBox 347"/>
          <p:cNvSpPr txBox="1"/>
          <p:nvPr/>
        </p:nvSpPr>
        <p:spPr>
          <a:xfrm>
            <a:off x="6858000" y="5858590"/>
            <a:ext cx="2107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Available Bandwidth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493133" y="5955792"/>
            <a:ext cx="288667" cy="292608"/>
          </a:xfrm>
          <a:prstGeom prst="ellipse">
            <a:avLst/>
          </a:prstGeom>
          <a:noFill/>
          <a:ln w="25400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ln w="38100" cmpd="sng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69" name="Rounded Rectangular Callout 368"/>
          <p:cNvSpPr/>
          <p:nvPr/>
        </p:nvSpPr>
        <p:spPr>
          <a:xfrm>
            <a:off x="1722824" y="5636194"/>
            <a:ext cx="1043894" cy="612648"/>
          </a:xfrm>
          <a:prstGeom prst="wedgeRoundRectCallout">
            <a:avLst>
              <a:gd name="adj1" fmla="val 116653"/>
              <a:gd name="adj2" fmla="val -9685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Tight link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 descr="presentation_trainlength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2103120"/>
            <a:ext cx="3360713" cy="2198202"/>
          </a:xfrm>
          <a:prstGeom prst="rect">
            <a:avLst/>
          </a:prstGeom>
        </p:spPr>
      </p:pic>
      <p:pic>
        <p:nvPicPr>
          <p:cNvPr id="27" name="Picture 26" descr="presentation_queuingdelay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103120"/>
            <a:ext cx="3327009" cy="2194560"/>
          </a:xfrm>
          <a:prstGeom prst="rect">
            <a:avLst/>
          </a:prstGeom>
        </p:spPr>
      </p:pic>
      <p:pic>
        <p:nvPicPr>
          <p:cNvPr id="28" name="Picture 27" descr="presentation_queuingdelay variance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587" y="2103120"/>
            <a:ext cx="3383280" cy="219456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7777044" y="3505200"/>
            <a:ext cx="251190" cy="251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5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By measuring the </a:t>
            </a:r>
            <a:r>
              <a:rPr lang="en-US" i="1" dirty="0" smtClean="0">
                <a:solidFill>
                  <a:srgbClr val="FF0000"/>
                </a:solidFill>
              </a:rPr>
              <a:t>increase in packet train length*</a:t>
            </a:r>
            <a:r>
              <a:rPr lang="en-US" dirty="0" smtClean="0">
                <a:solidFill>
                  <a:srgbClr val="FF0000"/>
                </a:solidFill>
              </a:rPr>
              <a:t>, we can compute the </a:t>
            </a:r>
            <a:r>
              <a:rPr lang="en-US" i="1" dirty="0" smtClean="0">
                <a:solidFill>
                  <a:srgbClr val="FF0000"/>
                </a:solidFill>
              </a:rPr>
              <a:t>queuing delay </a:t>
            </a:r>
            <a:r>
              <a:rPr lang="en-US" dirty="0" smtClean="0">
                <a:solidFill>
                  <a:srgbClr val="FF0000"/>
                </a:solidFill>
              </a:rPr>
              <a:t>experienced, hence estimate the available bandwidth.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* Increase in packet train length == increase in sum of inter-packet gap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9447-7781-422B-80AA-8BF5919C3CC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2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20435</TotalTime>
  <Words>2816</Words>
  <Application>Microsoft Office PowerPoint</Application>
  <PresentationFormat>On-screen Show (4:3)</PresentationFormat>
  <Paragraphs>823</Paragraphs>
  <Slides>44</Slides>
  <Notes>38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Wingdings</vt:lpstr>
      <vt:lpstr>Office Theme</vt:lpstr>
      <vt:lpstr>1_Office Theme</vt:lpstr>
      <vt:lpstr>Data Center Traffic and Measurements:  Available Bandwidth Estimation</vt:lpstr>
      <vt:lpstr>Where are we in the semester?</vt:lpstr>
      <vt:lpstr>Goals for Today</vt:lpstr>
      <vt:lpstr>Available Bandwidth Estimation</vt:lpstr>
      <vt:lpstr>Available Bandwidth Estimation</vt:lpstr>
      <vt:lpstr>Active Measurement</vt:lpstr>
      <vt:lpstr>Active Measurement</vt:lpstr>
      <vt:lpstr>Active Measurement</vt:lpstr>
      <vt:lpstr>PowerPoint Presentation</vt:lpstr>
      <vt:lpstr>Limitations of Available Bandwidth Estimation</vt:lpstr>
      <vt:lpstr>Goals of Available Bandwidth Estimation</vt:lpstr>
      <vt:lpstr>MinProbe: Bandwidth Estimation in PHY</vt:lpstr>
      <vt:lpstr>Outline</vt:lpstr>
      <vt:lpstr>Challenges</vt:lpstr>
      <vt:lpstr>Challenges</vt:lpstr>
      <vt:lpstr>Outline</vt:lpstr>
      <vt:lpstr>PowerPoint Presentation</vt:lpstr>
      <vt:lpstr>MinProbe: Better Accuracy</vt:lpstr>
      <vt:lpstr>MinProbe: Better Accuracy</vt:lpstr>
      <vt:lpstr>MinProbe: Better Accuracy</vt:lpstr>
      <vt:lpstr>MinProbe: Better Accuracy</vt:lpstr>
      <vt:lpstr>MinProbe: Better Accuracy</vt:lpstr>
      <vt:lpstr>MinProbe: Low Overhead</vt:lpstr>
      <vt:lpstr>MinProbe: Very Low Overhead</vt:lpstr>
      <vt:lpstr>MinProbe: Bandwidth Estimation in PHY</vt:lpstr>
      <vt:lpstr>Outline</vt:lpstr>
      <vt:lpstr>Questions:</vt:lpstr>
      <vt:lpstr>Experiment Setup</vt:lpstr>
      <vt:lpstr>MinProbe: Can we measure at 10Gbps?</vt:lpstr>
      <vt:lpstr>MinProbe: Can we measure at 10Gbps?</vt:lpstr>
      <vt:lpstr>MinProbe: Can we measure at 10Gbps?</vt:lpstr>
      <vt:lpstr>MinProbe: Can we measure at 10Gbps?</vt:lpstr>
      <vt:lpstr>MinProbe: Can we measure at 10Gbps?</vt:lpstr>
      <vt:lpstr>MinProbe: Can we measure at 10Gbps?</vt:lpstr>
      <vt:lpstr>MinProbe: Can we measure at 10Gbps?</vt:lpstr>
      <vt:lpstr>MinProbe: Can we measure at 10Gbps?</vt:lpstr>
      <vt:lpstr>MinProbe: Can we measure at 10Gbps?</vt:lpstr>
      <vt:lpstr>MinProbe: Can we measure at 10Gbps?</vt:lpstr>
      <vt:lpstr>MinProbe: National Lambda Rail</vt:lpstr>
      <vt:lpstr>Questions:</vt:lpstr>
      <vt:lpstr>MinProbe: In rate limiting environment?</vt:lpstr>
      <vt:lpstr>Outline</vt:lpstr>
      <vt:lpstr>Conclusion</vt:lpstr>
      <vt:lpstr>Before Next time</vt:lpstr>
    </vt:vector>
  </TitlesOfParts>
  <Company>Cornell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297</cp:revision>
  <dcterms:created xsi:type="dcterms:W3CDTF">2011-03-13T12:50:14Z</dcterms:created>
  <dcterms:modified xsi:type="dcterms:W3CDTF">2014-11-19T17:02:30Z</dcterms:modified>
</cp:coreProperties>
</file>