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charts/chart2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1072" r:id="rId3"/>
    <p:sldId id="1127" r:id="rId4"/>
    <p:sldId id="1257" r:id="rId5"/>
    <p:sldId id="1258" r:id="rId6"/>
    <p:sldId id="1281" r:id="rId7"/>
    <p:sldId id="1259" r:id="rId8"/>
    <p:sldId id="1260" r:id="rId9"/>
    <p:sldId id="1261" r:id="rId10"/>
    <p:sldId id="1262" r:id="rId11"/>
    <p:sldId id="1263" r:id="rId12"/>
    <p:sldId id="1264" r:id="rId13"/>
    <p:sldId id="1265" r:id="rId14"/>
    <p:sldId id="1266" r:id="rId15"/>
    <p:sldId id="1267" r:id="rId16"/>
    <p:sldId id="1268" r:id="rId17"/>
    <p:sldId id="1269" r:id="rId18"/>
    <p:sldId id="1270" r:id="rId19"/>
    <p:sldId id="1271" r:id="rId20"/>
    <p:sldId id="1272" r:id="rId21"/>
    <p:sldId id="1273" r:id="rId22"/>
    <p:sldId id="1274" r:id="rId23"/>
    <p:sldId id="1275" r:id="rId24"/>
    <p:sldId id="1276" r:id="rId25"/>
    <p:sldId id="1277" r:id="rId26"/>
    <p:sldId id="1278" r:id="rId27"/>
    <p:sldId id="1280" r:id="rId28"/>
    <p:sldId id="1279" r:id="rId29"/>
    <p:sldId id="109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89"/>
    <a:srgbClr val="FFFF66"/>
    <a:srgbClr val="B41B1D"/>
    <a:srgbClr val="57575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0737" autoAdjust="0"/>
  </p:normalViewPr>
  <p:slideViewPr>
    <p:cSldViewPr snapToGrid="0" snapToObjects="1">
      <p:cViewPr varScale="1">
        <p:scale>
          <a:sx n="58" d="100"/>
          <a:sy n="58" d="100"/>
        </p:scale>
        <p:origin x="1346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43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eophilus%20Benson\My%20Documents\presentations\imc10\appclass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eophilus%20Benson\My%20Documents\presentations\imc10\appclass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appclass!$B$1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appclass!$B$2:$B$8</c:f>
              <c:numCache>
                <c:formatCode>General</c:formatCode>
                <c:ptCount val="7"/>
                <c:pt idx="0">
                  <c:v>53</c:v>
                </c:pt>
                <c:pt idx="1">
                  <c:v>27</c:v>
                </c:pt>
                <c:pt idx="2">
                  <c:v>13</c:v>
                </c:pt>
                <c:pt idx="3">
                  <c:v>93</c:v>
                </c:pt>
                <c:pt idx="4">
                  <c:v>38</c:v>
                </c:pt>
                <c:pt idx="5">
                  <c:v>9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appclass!$C$1</c:f>
              <c:strCache>
                <c:ptCount val="1"/>
                <c:pt idx="0">
                  <c:v>HTTP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appclass!$C$2:$C$8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84</c:v>
                </c:pt>
                <c:pt idx="3">
                  <c:v>0</c:v>
                </c:pt>
                <c:pt idx="4">
                  <c:v>47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appclass!$D$1</c:f>
              <c:strCache>
                <c:ptCount val="1"/>
                <c:pt idx="0">
                  <c:v>HTTPS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appclass!$D$2:$D$8</c:f>
              <c:numCache>
                <c:formatCode>General</c:formatCode>
                <c:ptCount val="7"/>
                <c:pt idx="0">
                  <c:v>0</c:v>
                </c:pt>
                <c:pt idx="1">
                  <c:v>46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appclass!$E$1</c:f>
              <c:strCache>
                <c:ptCount val="1"/>
                <c:pt idx="0">
                  <c:v>LDAP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appclass!$E$2:$E$8</c:f>
              <c:numCache>
                <c:formatCode>General</c:formatCode>
                <c:ptCount val="7"/>
                <c:pt idx="0">
                  <c:v>43</c:v>
                </c:pt>
                <c:pt idx="1">
                  <c:v>22</c:v>
                </c:pt>
                <c:pt idx="2">
                  <c:v>1</c:v>
                </c:pt>
                <c:pt idx="3">
                  <c:v>4.2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appclass!$F$1</c:f>
              <c:strCache>
                <c:ptCount val="1"/>
                <c:pt idx="0">
                  <c:v>SMB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appclass!$F$2:$F$8</c:f>
              <c:numCache>
                <c:formatCode>General</c:formatCode>
                <c:ptCount val="7"/>
                <c:pt idx="0">
                  <c:v>4</c:v>
                </c:pt>
                <c:pt idx="1">
                  <c:v>7</c:v>
                </c:pt>
                <c:pt idx="2">
                  <c:v>1</c:v>
                </c:pt>
                <c:pt idx="3">
                  <c:v>1.8</c:v>
                </c:pt>
                <c:pt idx="4">
                  <c:v>10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</c:ser>
        <c:ser>
          <c:idx val="5"/>
          <c:order val="5"/>
          <c:tx>
            <c:strRef>
              <c:f>appclass!$G$1</c:f>
              <c:strCache>
                <c:ptCount val="1"/>
                <c:pt idx="0">
                  <c:v>NCP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appclass!$G$2:$G$8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74</c:v>
                </c:pt>
                <c:pt idx="6">
                  <c:v>0</c:v>
                </c:pt>
              </c:numCache>
            </c:numRef>
          </c:val>
        </c:ser>
        <c:ser>
          <c:idx val="6"/>
          <c:order val="6"/>
          <c:tx>
            <c:strRef>
              <c:f>appclass!$H$1</c:f>
              <c:strCache>
                <c:ptCount val="1"/>
                <c:pt idx="0">
                  <c:v>AFS</c:v>
                </c:pt>
              </c:strCache>
            </c:strRef>
          </c:tx>
          <c:invertIfNegative val="0"/>
          <c:cat>
            <c:strRef>
              <c:f>appclass!$A$2:$A$8</c:f>
              <c:strCache>
                <c:ptCount val="7"/>
                <c:pt idx="0">
                  <c:v>PRV2_1</c:v>
                </c:pt>
                <c:pt idx="1">
                  <c:v>PRV2_2</c:v>
                </c:pt>
                <c:pt idx="2">
                  <c:v>PRV2_3</c:v>
                </c:pt>
                <c:pt idx="3">
                  <c:v>PRV2_4</c:v>
                </c:pt>
                <c:pt idx="4">
                  <c:v>EDU1</c:v>
                </c:pt>
                <c:pt idx="5">
                  <c:v>EDU2</c:v>
                </c:pt>
                <c:pt idx="6">
                  <c:v>EDU3</c:v>
                </c:pt>
              </c:strCache>
            </c:strRef>
          </c:cat>
          <c:val>
            <c:numRef>
              <c:f>appclass!$H$2:$H$8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100"/>
        <c:axId val="-1592692864"/>
        <c:axId val="-1592688512"/>
      </c:barChart>
      <c:catAx>
        <c:axId val="-1592692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592688512"/>
        <c:crosses val="autoZero"/>
        <c:auto val="1"/>
        <c:lblAlgn val="ctr"/>
        <c:lblOffset val="100"/>
        <c:noMultiLvlLbl val="0"/>
      </c:catAx>
      <c:valAx>
        <c:axId val="-15926885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5926928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Inter-Rack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EDU1</c:v>
                </c:pt>
                <c:pt idx="1">
                  <c:v>EDU2</c:v>
                </c:pt>
                <c:pt idx="2">
                  <c:v>EDU3</c:v>
                </c:pt>
                <c:pt idx="3">
                  <c:v>PRV1</c:v>
                </c:pt>
                <c:pt idx="4">
                  <c:v>PRV2</c:v>
                </c:pt>
                <c:pt idx="5">
                  <c:v>CLD1</c:v>
                </c:pt>
                <c:pt idx="6">
                  <c:v>CLD2</c:v>
                </c:pt>
                <c:pt idx="7">
                  <c:v>CLD3</c:v>
                </c:pt>
                <c:pt idx="8">
                  <c:v>CLD4</c:v>
                </c:pt>
                <c:pt idx="9">
                  <c:v>CLD5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</c:v>
                </c:pt>
                <c:pt idx="1">
                  <c:v>41</c:v>
                </c:pt>
                <c:pt idx="2">
                  <c:v>41</c:v>
                </c:pt>
                <c:pt idx="3">
                  <c:v>44</c:v>
                </c:pt>
                <c:pt idx="4">
                  <c:v>51</c:v>
                </c:pt>
                <c:pt idx="5">
                  <c:v>76</c:v>
                </c:pt>
                <c:pt idx="6">
                  <c:v>77</c:v>
                </c:pt>
                <c:pt idx="7">
                  <c:v>70</c:v>
                </c:pt>
                <c:pt idx="8">
                  <c:v>73</c:v>
                </c:pt>
                <c:pt idx="9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Extra-Rack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EDU1</c:v>
                </c:pt>
                <c:pt idx="1">
                  <c:v>EDU2</c:v>
                </c:pt>
                <c:pt idx="2">
                  <c:v>EDU3</c:v>
                </c:pt>
                <c:pt idx="3">
                  <c:v>PRV1</c:v>
                </c:pt>
                <c:pt idx="4">
                  <c:v>PRV2</c:v>
                </c:pt>
                <c:pt idx="5">
                  <c:v>CLD1</c:v>
                </c:pt>
                <c:pt idx="6">
                  <c:v>CLD2</c:v>
                </c:pt>
                <c:pt idx="7">
                  <c:v>CLD3</c:v>
                </c:pt>
                <c:pt idx="8">
                  <c:v>CLD4</c:v>
                </c:pt>
                <c:pt idx="9">
                  <c:v>CLD5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89</c:v>
                </c:pt>
                <c:pt idx="1">
                  <c:v>59</c:v>
                </c:pt>
                <c:pt idx="2">
                  <c:v>59</c:v>
                </c:pt>
                <c:pt idx="3">
                  <c:v>56</c:v>
                </c:pt>
                <c:pt idx="4">
                  <c:v>49</c:v>
                </c:pt>
                <c:pt idx="5">
                  <c:v>24</c:v>
                </c:pt>
                <c:pt idx="6">
                  <c:v>23</c:v>
                </c:pt>
                <c:pt idx="7">
                  <c:v>30</c:v>
                </c:pt>
                <c:pt idx="8">
                  <c:v>27</c:v>
                </c:pt>
                <c:pt idx="9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-1592694496"/>
        <c:axId val="-1592693952"/>
      </c:barChart>
      <c:catAx>
        <c:axId val="-159269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592693952"/>
        <c:crosses val="autoZero"/>
        <c:auto val="1"/>
        <c:lblAlgn val="ctr"/>
        <c:lblOffset val="100"/>
        <c:noMultiLvlLbl val="0"/>
      </c:catAx>
      <c:valAx>
        <c:axId val="-159269395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1592694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E8772-0606-C348-9152-88923EF61D7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9041-1A58-5848-983A-F7DEF26E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9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for understanding effective assumptions and types of techniques that can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06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What are you curvingfitting for log normal parameters or the actual distributions</a:t>
            </a:r>
          </a:p>
          <a:p>
            <a:endParaRPr lang="en-US" dirty="0"/>
          </a:p>
          <a:p>
            <a:r>
              <a:rPr lang="en-US" dirty="0"/>
              <a:t>Not fit == different </a:t>
            </a:r>
          </a:p>
          <a:p>
            <a:endParaRPr lang="en-US" dirty="0"/>
          </a:p>
          <a:p>
            <a:r>
              <a:rPr lang="en-US" dirty="0"/>
              <a:t>We == conventionally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664A9-792C-8B46-9F98-55AC354D5492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00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r>
              <a:rPr lang="en-US" baseline="0" dirty="0" smtClean="0"/>
              <a:t>Rack of application servers</a:t>
            </a:r>
          </a:p>
          <a:p>
            <a:r>
              <a:rPr lang="en-US" dirty="0" smtClean="0"/>
              <a:t>Point out 3 layers (core,</a:t>
            </a:r>
            <a:r>
              <a:rPr lang="en-US" baseline="0" dirty="0" smtClean="0"/>
              <a:t> gag, edge)</a:t>
            </a:r>
            <a:r>
              <a:rPr lang="en-US" dirty="0" smtClean="0"/>
              <a:t>, show how 2-Tier</a:t>
            </a:r>
            <a:r>
              <a:rPr lang="en-US" baseline="0" dirty="0" smtClean="0"/>
              <a:t> and 3-Tier are different</a:t>
            </a:r>
          </a:p>
          <a:p>
            <a:r>
              <a:rPr lang="en-US" baseline="0" dirty="0" smtClean="0"/>
              <a:t>Show links captured by SNMP</a:t>
            </a:r>
          </a:p>
          <a:p>
            <a:r>
              <a:rPr lang="en-US" baseline="0" dirty="0" smtClean="0"/>
              <a:t>Show links captured by packet sniffers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intra-rack  - traffic within</a:t>
            </a:r>
          </a:p>
          <a:p>
            <a:r>
              <a:rPr lang="en-US" baseline="0" dirty="0" smtClean="0"/>
              <a:t>extra-rack – traffic leaving</a:t>
            </a:r>
          </a:p>
          <a:p>
            <a:r>
              <a:rPr lang="en-US" baseline="0" dirty="0" smtClean="0"/>
              <a:t>Use equation to show how derived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95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intra-rack  - traffic within</a:t>
            </a:r>
          </a:p>
          <a:p>
            <a:r>
              <a:rPr lang="en-US" baseline="0" dirty="0" smtClean="0"/>
              <a:t>extra-rack – traffic leaving</a:t>
            </a:r>
          </a:p>
          <a:p>
            <a:r>
              <a:rPr lang="en-US" baseline="0" dirty="0" smtClean="0"/>
              <a:t>Use equation to show how derived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0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2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7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19041-1A58-5848-983A-F7DEF26E51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r>
              <a:rPr lang="en-US" baseline="0" dirty="0" smtClean="0"/>
              <a:t>Rack of application servers</a:t>
            </a:r>
          </a:p>
          <a:p>
            <a:r>
              <a:rPr lang="en-US" dirty="0" smtClean="0"/>
              <a:t>Point out 3 layers (core,</a:t>
            </a:r>
            <a:r>
              <a:rPr lang="en-US" baseline="0" dirty="0" smtClean="0"/>
              <a:t> gag, edge)</a:t>
            </a:r>
            <a:r>
              <a:rPr lang="en-US" dirty="0" smtClean="0"/>
              <a:t>, show how 2-Tier</a:t>
            </a:r>
            <a:r>
              <a:rPr lang="en-US" baseline="0" dirty="0" smtClean="0"/>
              <a:t> and 3-Tier are different</a:t>
            </a:r>
          </a:p>
          <a:p>
            <a:r>
              <a:rPr lang="en-US" baseline="0" dirty="0" smtClean="0"/>
              <a:t>Show links captured by SNMP</a:t>
            </a:r>
          </a:p>
          <a:p>
            <a:r>
              <a:rPr lang="en-US" baseline="0" dirty="0" smtClean="0"/>
              <a:t>Show links captured by packet sniffers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91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from 10 date centers --  5 clouds,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uni</a:t>
            </a:r>
            <a:r>
              <a:rPr lang="en-US" baseline="0" dirty="0" smtClean="0"/>
              <a:t>, 2 enterprise</a:t>
            </a:r>
          </a:p>
          <a:p>
            <a:r>
              <a:rPr lang="en-US" baseline="0" dirty="0" smtClean="0"/>
              <a:t>Big data centers used for clouds</a:t>
            </a:r>
          </a:p>
          <a:p>
            <a:r>
              <a:rPr lang="en-US" baseline="0" dirty="0" smtClean="0"/>
              <a:t>Enterprise/</a:t>
            </a:r>
            <a:r>
              <a:rPr lang="en-US" baseline="0" dirty="0" err="1" smtClean="0"/>
              <a:t>uni</a:t>
            </a:r>
            <a:r>
              <a:rPr lang="en-US" baseline="0" dirty="0" smtClean="0"/>
              <a:t> data located closer to premise of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8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r>
              <a:rPr lang="en-US" baseline="0" dirty="0" smtClean="0"/>
              <a:t>Rack of application servers</a:t>
            </a:r>
          </a:p>
          <a:p>
            <a:r>
              <a:rPr lang="en-US" dirty="0" smtClean="0"/>
              <a:t>Point out 3 layers (core,</a:t>
            </a:r>
            <a:r>
              <a:rPr lang="en-US" baseline="0" dirty="0" smtClean="0"/>
              <a:t> gag, edge)</a:t>
            </a:r>
            <a:r>
              <a:rPr lang="en-US" dirty="0" smtClean="0"/>
              <a:t>, show how 2-Tier</a:t>
            </a:r>
            <a:r>
              <a:rPr lang="en-US" baseline="0" dirty="0" smtClean="0"/>
              <a:t> and 3-Tier are different</a:t>
            </a:r>
          </a:p>
          <a:p>
            <a:r>
              <a:rPr lang="en-US" baseline="0" dirty="0" smtClean="0"/>
              <a:t>Show links captured by SNMP</a:t>
            </a:r>
          </a:p>
          <a:p>
            <a:r>
              <a:rPr lang="en-US" baseline="0" dirty="0" smtClean="0"/>
              <a:t>Show links captured by packet sniffers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2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 mix found in the dc impact the results</a:t>
            </a:r>
            <a:r>
              <a:rPr lang="en-US" baseline="0" dirty="0" smtClean="0"/>
              <a:t> we look at 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1EFD3-F11D-4E73-9841-0578298798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1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16911" y="0"/>
            <a:ext cx="2667000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  <a:solidFill>
            <a:srgbClr val="B41B1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29" y="816430"/>
            <a:ext cx="8817428" cy="53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B9A-0B58-3440-8916-C6A5286BE8E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2538"/>
            <a:ext cx="7772400" cy="1755774"/>
          </a:xfrm>
        </p:spPr>
        <p:txBody>
          <a:bodyPr>
            <a:normAutofit/>
          </a:bodyPr>
          <a:lstStyle/>
          <a:p>
            <a:r>
              <a:rPr lang="en-US" dirty="0" smtClean="0"/>
              <a:t>Data Center Traffic and Measurements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08312"/>
            <a:ext cx="7909560" cy="2301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Hakim </a:t>
            </a:r>
            <a:r>
              <a:rPr lang="en-US" sz="4000" dirty="0" err="1" smtClean="0"/>
              <a:t>Weatherspoon</a:t>
            </a:r>
            <a:endParaRPr lang="en-US" sz="4000" dirty="0" smtClean="0"/>
          </a:p>
          <a:p>
            <a:r>
              <a:rPr lang="en-US" sz="2800" dirty="0" smtClean="0"/>
              <a:t>Assistant 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CS 5413: High Performance Systems and Networking</a:t>
            </a:r>
          </a:p>
          <a:p>
            <a:r>
              <a:rPr lang="en-US" sz="2800" dirty="0" smtClean="0"/>
              <a:t>November 10, 2014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51064"/>
            <a:ext cx="9048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Slides from SIGCOMM Internet Measurement Conference (IMC)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2010 presentation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“Analysis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and Network Traffic Characteristics of Data Centers in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wild”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Canonical Data Center Architecture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6764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0600" y="2832101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370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192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400" y="2832101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770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55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855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640808" y="2278857"/>
            <a:ext cx="609600" cy="5095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690815" y="2152650"/>
            <a:ext cx="2033587" cy="685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2228850"/>
            <a:ext cx="2005013" cy="609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5079206" y="2255043"/>
            <a:ext cx="685800" cy="4810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747839" y="3595688"/>
            <a:ext cx="838200" cy="3905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2852739" y="3567113"/>
            <a:ext cx="838200" cy="4476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729162" y="3605213"/>
            <a:ext cx="838200" cy="3714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5834064" y="3557588"/>
            <a:ext cx="838200" cy="4667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1727154" y="5002215"/>
            <a:ext cx="504921" cy="3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2" idx="0"/>
          </p:cNvCxnSpPr>
          <p:nvPr/>
        </p:nvCxnSpPr>
        <p:spPr>
          <a:xfrm rot="5400000" flipH="1" flipV="1">
            <a:off x="3136086" y="48918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05"/>
          <p:cNvSpPr txBox="1">
            <a:spLocks noChangeArrowheads="1"/>
          </p:cNvSpPr>
          <p:nvPr/>
        </p:nvSpPr>
        <p:spPr bwMode="auto">
          <a:xfrm>
            <a:off x="323850" y="1771651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Core (L3)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07"/>
          <p:cNvSpPr txBox="1">
            <a:spLocks noChangeArrowheads="1"/>
          </p:cNvSpPr>
          <p:nvPr/>
        </p:nvSpPr>
        <p:spPr bwMode="auto">
          <a:xfrm>
            <a:off x="228600" y="3733801"/>
            <a:ext cx="1733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Edge (L2)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Top-of-Rack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08"/>
          <p:cNvSpPr txBox="1">
            <a:spLocks noChangeArrowheads="1"/>
          </p:cNvSpPr>
          <p:nvPr/>
        </p:nvSpPr>
        <p:spPr bwMode="auto">
          <a:xfrm>
            <a:off x="228600" y="257169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Aggregation (L2)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28650" y="24574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8650" y="36766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3"/>
          <p:cNvSpPr txBox="1">
            <a:spLocks noChangeArrowheads="1"/>
          </p:cNvSpPr>
          <p:nvPr/>
        </p:nvSpPr>
        <p:spPr bwMode="auto">
          <a:xfrm>
            <a:off x="-914400" y="49530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Application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latin typeface="Arial" pitchFamily="34" charset="0"/>
                <a:cs typeface="Arial" pitchFamily="34" charset="0"/>
              </a:rPr>
              <a:t>servers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04850" y="48196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 rot="5400000">
            <a:off x="6983150" y="3053694"/>
            <a:ext cx="381000" cy="13716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191250" y="3219451"/>
            <a:ext cx="228600" cy="1219200"/>
          </a:xfrm>
          <a:prstGeom prst="ellipse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300000" lon="20999996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3370" y="5715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57150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1170" y="5638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56388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1370" y="5715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57150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2970" y="5638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56388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48"/>
          <p:cNvSpPr/>
          <p:nvPr/>
        </p:nvSpPr>
        <p:spPr>
          <a:xfrm>
            <a:off x="3200400" y="3200400"/>
            <a:ext cx="228600" cy="1219200"/>
          </a:xfrm>
          <a:prstGeom prst="ellipse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300000" lon="20999996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 rot="3273503" flipH="1">
            <a:off x="2032818" y="3219449"/>
            <a:ext cx="304800" cy="1219200"/>
          </a:xfrm>
          <a:prstGeom prst="ellipse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300000" lon="20999996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 rot="3273503" flipH="1">
            <a:off x="5004618" y="3220851"/>
            <a:ext cx="304800" cy="1219200"/>
          </a:xfrm>
          <a:prstGeom prst="ellipse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300000" lon="20999996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Connector 52"/>
          <p:cNvCxnSpPr>
            <a:endCxn id="6" idx="2"/>
          </p:cNvCxnSpPr>
          <p:nvPr/>
        </p:nvCxnSpPr>
        <p:spPr>
          <a:xfrm rot="16200000" flipV="1">
            <a:off x="1889078" y="4829224"/>
            <a:ext cx="638271" cy="4667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9" idx="2"/>
          </p:cNvCxnSpPr>
          <p:nvPr/>
        </p:nvCxnSpPr>
        <p:spPr>
          <a:xfrm rot="16200000" flipV="1">
            <a:off x="3397251" y="48450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5257800"/>
            <a:ext cx="457200" cy="457200"/>
          </a:xfrm>
          <a:prstGeom prst="rect">
            <a:avLst/>
          </a:prstGeom>
          <a:noFill/>
        </p:spPr>
      </p:pic>
      <p:pic>
        <p:nvPicPr>
          <p:cNvPr id="63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5257800"/>
            <a:ext cx="457200" cy="457200"/>
          </a:xfrm>
          <a:prstGeom prst="rect">
            <a:avLst/>
          </a:prstGeom>
          <a:noFill/>
        </p:spPr>
      </p:pic>
      <p:pic>
        <p:nvPicPr>
          <p:cNvPr id="64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5257800"/>
            <a:ext cx="457200" cy="457200"/>
          </a:xfrm>
          <a:prstGeom prst="rect">
            <a:avLst/>
          </a:prstGeom>
          <a:noFill/>
        </p:spPr>
      </p:pic>
      <p:pic>
        <p:nvPicPr>
          <p:cNvPr id="65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5257800"/>
            <a:ext cx="457200" cy="457200"/>
          </a:xfrm>
          <a:prstGeom prst="rect">
            <a:avLst/>
          </a:prstGeom>
          <a:noFill/>
        </p:spPr>
      </p:pic>
      <p:cxnSp>
        <p:nvCxnSpPr>
          <p:cNvPr id="66" name="Straight Connector 65"/>
          <p:cNvCxnSpPr>
            <a:stCxn id="68" idx="0"/>
          </p:cNvCxnSpPr>
          <p:nvPr/>
        </p:nvCxnSpPr>
        <p:spPr>
          <a:xfrm rot="5400000" flipH="1" flipV="1">
            <a:off x="4583886" y="48156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4845051" y="47688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5181600"/>
            <a:ext cx="457200" cy="457200"/>
          </a:xfrm>
          <a:prstGeom prst="rect">
            <a:avLst/>
          </a:prstGeom>
          <a:noFill/>
        </p:spPr>
      </p:pic>
      <p:pic>
        <p:nvPicPr>
          <p:cNvPr id="69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5181600"/>
            <a:ext cx="457200" cy="457200"/>
          </a:xfrm>
          <a:prstGeom prst="rect">
            <a:avLst/>
          </a:prstGeom>
          <a:noFill/>
        </p:spPr>
      </p:pic>
      <p:cxnSp>
        <p:nvCxnSpPr>
          <p:cNvPr id="70" name="Straight Connector 69"/>
          <p:cNvCxnSpPr>
            <a:stCxn id="72" idx="0"/>
          </p:cNvCxnSpPr>
          <p:nvPr/>
        </p:nvCxnSpPr>
        <p:spPr>
          <a:xfrm rot="5400000" flipH="1" flipV="1">
            <a:off x="6107886" y="48156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6369051" y="47688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5181600"/>
            <a:ext cx="457200" cy="457200"/>
          </a:xfrm>
          <a:prstGeom prst="rect">
            <a:avLst/>
          </a:prstGeom>
          <a:noFill/>
        </p:spPr>
      </p:pic>
      <p:pic>
        <p:nvPicPr>
          <p:cNvPr id="73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5181600"/>
            <a:ext cx="457200" cy="45720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7848600" y="3352800"/>
            <a:ext cx="1330814" cy="83099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Packet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Sniffers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24600" y="2057400"/>
            <a:ext cx="2820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SNMP &amp; Topology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Links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3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5400000" flipH="1" flipV="1">
            <a:off x="1447802" y="1676398"/>
            <a:ext cx="609600" cy="3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2971804" y="1676397"/>
            <a:ext cx="609600" cy="3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4419604" y="1676397"/>
            <a:ext cx="609600" cy="3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5943604" y="1676397"/>
            <a:ext cx="609600" cy="3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Applications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6629400" cy="2209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Start at bottom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Analyze running applications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Use packet traces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BroID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tool for identification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Quantify amount of traffic from each app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650" y="1905000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50" y="1905000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16200000" flipV="1">
            <a:off x="1511254" y="2709864"/>
            <a:ext cx="504921" cy="3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996386" y="2599507"/>
            <a:ext cx="430257" cy="14922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470" y="342264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270" y="334644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3500" y="3346449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470" y="342264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3700" y="3422649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070" y="3346449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5300" y="3346449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>
            <a:endCxn id="4" idx="2"/>
          </p:cNvCxnSpPr>
          <p:nvPr/>
        </p:nvCxnSpPr>
        <p:spPr>
          <a:xfrm rot="16200000" flipV="1">
            <a:off x="1673178" y="2536873"/>
            <a:ext cx="638271" cy="4667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5" idx="2"/>
          </p:cNvCxnSpPr>
          <p:nvPr/>
        </p:nvCxnSpPr>
        <p:spPr>
          <a:xfrm rot="16200000" flipV="1">
            <a:off x="3181351" y="2552700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2100" y="2889249"/>
            <a:ext cx="457200" cy="457200"/>
          </a:xfrm>
          <a:prstGeom prst="rect">
            <a:avLst/>
          </a:prstGeom>
          <a:noFill/>
        </p:spPr>
      </p:pic>
      <p:pic>
        <p:nvPicPr>
          <p:cNvPr id="20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5500" y="2889249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6700" y="2889249"/>
            <a:ext cx="457200" cy="457200"/>
          </a:xfrm>
          <a:prstGeom prst="rect">
            <a:avLst/>
          </a:prstGeom>
          <a:noFill/>
        </p:spPr>
      </p:pic>
      <p:pic>
        <p:nvPicPr>
          <p:cNvPr id="22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3900" y="2889249"/>
            <a:ext cx="457200" cy="457200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 rot="5400000" flipH="1" flipV="1">
            <a:off x="4444186" y="2523307"/>
            <a:ext cx="430257" cy="14922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4629151" y="2476500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9900" y="2813049"/>
            <a:ext cx="457200" cy="457200"/>
          </a:xfrm>
          <a:prstGeom prst="rect">
            <a:avLst/>
          </a:prstGeom>
          <a:noFill/>
        </p:spPr>
      </p:pic>
      <p:pic>
        <p:nvPicPr>
          <p:cNvPr id="26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3300" y="2813049"/>
            <a:ext cx="457200" cy="457200"/>
          </a:xfrm>
          <a:prstGeom prst="rect">
            <a:avLst/>
          </a:prstGeom>
          <a:noFill/>
        </p:spPr>
      </p:pic>
      <p:cxnSp>
        <p:nvCxnSpPr>
          <p:cNvPr id="27" name="Straight Connector 26"/>
          <p:cNvCxnSpPr/>
          <p:nvPr/>
        </p:nvCxnSpPr>
        <p:spPr>
          <a:xfrm rot="5400000" flipH="1" flipV="1">
            <a:off x="5968186" y="2523307"/>
            <a:ext cx="430257" cy="14922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V="1">
            <a:off x="6153151" y="2476500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3900" y="2813049"/>
            <a:ext cx="457200" cy="457200"/>
          </a:xfrm>
          <a:prstGeom prst="rect">
            <a:avLst/>
          </a:prstGeom>
          <a:noFill/>
        </p:spPr>
      </p:pic>
      <p:pic>
        <p:nvPicPr>
          <p:cNvPr id="30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7300" y="2813049"/>
            <a:ext cx="457200" cy="457200"/>
          </a:xfrm>
          <a:prstGeom prst="rect">
            <a:avLst/>
          </a:prstGeom>
          <a:noFill/>
        </p:spPr>
      </p:pic>
      <p:sp>
        <p:nvSpPr>
          <p:cNvPr id="31" name="Oval 30"/>
          <p:cNvSpPr/>
          <p:nvPr/>
        </p:nvSpPr>
        <p:spPr>
          <a:xfrm>
            <a:off x="2603500" y="3194049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127500" y="3194049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99100" y="3117849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19200" y="3276600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562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6388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/>
          <p:cNvCxnSpPr/>
          <p:nvPr/>
        </p:nvCxnSpPr>
        <p:spPr>
          <a:xfrm>
            <a:off x="6705600" y="5486400"/>
            <a:ext cx="2133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019800" y="4800600"/>
            <a:ext cx="1371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086600" y="4648200"/>
            <a:ext cx="3810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924800" y="4419600"/>
            <a:ext cx="3810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696200" y="5943600"/>
            <a:ext cx="838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5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Applications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22837"/>
            <a:ext cx="8229600" cy="17827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Differences between various bars 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Clustering of applications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PRV2_2 hosts secured portions of applications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PRV2_3 hosts unsecure portions of applications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066800" y="1493837"/>
          <a:ext cx="6858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3352800" y="1722437"/>
            <a:ext cx="533400" cy="2362200"/>
          </a:xfrm>
          <a:prstGeom prst="rect">
            <a:avLst/>
          </a:prstGeom>
          <a:noFill/>
          <a:ln w="635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2408237"/>
            <a:ext cx="609600" cy="1295400"/>
          </a:xfrm>
          <a:prstGeom prst="rect">
            <a:avLst/>
          </a:prstGeom>
          <a:noFill/>
          <a:ln w="635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4495800"/>
            <a:ext cx="2971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4495800"/>
            <a:ext cx="6096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4495800"/>
            <a:ext cx="609600" cy="381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2200" y="4495800"/>
            <a:ext cx="6858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4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Analyzing Packet Traces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1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Transmission patterns of the applications</a:t>
            </a: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Properties of packet crucial for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Understanding effectiveness of techniques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ON-OFF traffic at edges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Binned in 15 and 100 m. secs 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We observe that ON-OFF persists</a:t>
            </a:r>
          </a:p>
        </p:txBody>
      </p:sp>
      <p:sp>
        <p:nvSpPr>
          <p:cNvPr id="20486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86DAF3-5605-4485-BB25-FA76DB0BFE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  <p:pic>
        <p:nvPicPr>
          <p:cNvPr id="20484" name="Picture 3" descr="C:\Documents and Settings\Administrator\My Documents\5_timeseries_15b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40386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Documents and Settings\Administrator\My Documents\5_timeseries_100b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5263" y="2665412"/>
            <a:ext cx="46053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060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Understanding arrival process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Range of acceptable models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the arrival process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Heavy-tail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3 distributions</a:t>
            </a:r>
          </a:p>
          <a:p>
            <a:pPr lvl="2"/>
            <a:r>
              <a:rPr lang="en-US" sz="1654" dirty="0" smtClean="0">
                <a:latin typeface="Arial" pitchFamily="34" charset="0"/>
                <a:cs typeface="Arial" pitchFamily="34" charset="0"/>
              </a:rPr>
              <a:t>ON, OFF times, Inter-arrival,</a:t>
            </a:r>
          </a:p>
          <a:p>
            <a:pPr lvl="1"/>
            <a:r>
              <a:rPr lang="en-US" sz="2054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Lognormal</a:t>
            </a:r>
            <a:r>
              <a:rPr lang="en-US" sz="2054" dirty="0" smtClean="0">
                <a:latin typeface="Arial" pitchFamily="34" charset="0"/>
                <a:cs typeface="Arial" pitchFamily="34" charset="0"/>
              </a:rPr>
              <a:t> across all data centers</a:t>
            </a:r>
            <a:br>
              <a:rPr lang="en-US" sz="2054" dirty="0" smtClean="0">
                <a:latin typeface="Arial" pitchFamily="34" charset="0"/>
                <a:cs typeface="Arial" pitchFamily="34" charset="0"/>
              </a:rPr>
            </a:br>
            <a:endParaRPr lang="en-US" sz="2054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54" dirty="0" smtClean="0">
                <a:latin typeface="Arial" pitchFamily="34" charset="0"/>
                <a:cs typeface="Arial" pitchFamily="34" charset="0"/>
              </a:rPr>
              <a:t>Different from Pareto of WAN</a:t>
            </a:r>
          </a:p>
          <a:p>
            <a:pPr lvl="1"/>
            <a:r>
              <a:rPr lang="en-US" sz="2054" dirty="0" smtClean="0">
                <a:latin typeface="Arial" pitchFamily="34" charset="0"/>
                <a:cs typeface="Arial" pitchFamily="34" charset="0"/>
              </a:rPr>
              <a:t>Need new models</a:t>
            </a:r>
            <a:br>
              <a:rPr lang="en-US" sz="2054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B76CC59-C2AE-4942-8E98-13D8FD7837B4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21508" name="Picture 4" descr="C:\Documents and Settings\Administrator\My Documents\07_onperiode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447800"/>
            <a:ext cx="313410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Documents and Settings\Administrator\My Documents\09_interarriv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876800"/>
            <a:ext cx="3131931" cy="172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C:\Documents and Settings\Administrator\My Documents\09_offperiodep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352800"/>
            <a:ext cx="313193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29200" y="2133600"/>
          <a:ext cx="3886199" cy="2423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"/>
                <a:gridCol w="956602"/>
                <a:gridCol w="1016391"/>
                <a:gridCol w="1135966"/>
              </a:tblGrid>
              <a:tr h="3963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Off Period</a:t>
                      </a:r>
                    </a:p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Dist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ON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periods</a:t>
                      </a:r>
                    </a:p>
                    <a:p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Dist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Inter-arrival</a:t>
                      </a:r>
                    </a:p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Dist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Prv2_1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Prv2_2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Prv2_3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Prv2_4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EDU1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Weibull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Weibull</a:t>
                      </a: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EDU2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Weibull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Weibull</a:t>
                      </a:r>
                    </a:p>
                  </a:txBody>
                  <a:tcPr/>
                </a:tc>
              </a:tr>
              <a:tr h="2808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EDU3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Lognormal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Weibull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Weibull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791200" y="2057400"/>
            <a:ext cx="990600" cy="259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Center Traffic is </a:t>
            </a:r>
            <a:r>
              <a:rPr lang="en-US" dirty="0" err="1" smtClean="0"/>
              <a:t>Bursty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274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Packet Size Distribution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Bimodal (200B and 1400B)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Small packets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TCP acknowledgements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Keep alive packets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Persistent connections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important to apps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ktsize_0.t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599" y="1524000"/>
            <a:ext cx="5105401" cy="293161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9950952">
            <a:off x="2349666" y="2501282"/>
            <a:ext cx="533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377624">
            <a:off x="5296688" y="1653222"/>
            <a:ext cx="533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200400" y="1905000"/>
            <a:ext cx="533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61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Canonical Data Center Architecture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6764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0600" y="2832101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370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192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400" y="2832101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770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55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855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640808" y="2278857"/>
            <a:ext cx="609600" cy="5095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690815" y="2152650"/>
            <a:ext cx="2033587" cy="685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2228850"/>
            <a:ext cx="2005013" cy="609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5079206" y="2255043"/>
            <a:ext cx="685800" cy="4810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747839" y="3595688"/>
            <a:ext cx="838200" cy="3905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2852739" y="3567113"/>
            <a:ext cx="838200" cy="4476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729162" y="3605213"/>
            <a:ext cx="838200" cy="3714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5834064" y="3557588"/>
            <a:ext cx="838200" cy="4667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1727154" y="5002215"/>
            <a:ext cx="504921" cy="3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2" idx="0"/>
          </p:cNvCxnSpPr>
          <p:nvPr/>
        </p:nvCxnSpPr>
        <p:spPr>
          <a:xfrm rot="5400000" flipH="1" flipV="1">
            <a:off x="3136086" y="48918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05"/>
          <p:cNvSpPr txBox="1">
            <a:spLocks noChangeArrowheads="1"/>
          </p:cNvSpPr>
          <p:nvPr/>
        </p:nvSpPr>
        <p:spPr bwMode="auto">
          <a:xfrm>
            <a:off x="323850" y="1771651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Core (L3)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07"/>
          <p:cNvSpPr txBox="1">
            <a:spLocks noChangeArrowheads="1"/>
          </p:cNvSpPr>
          <p:nvPr/>
        </p:nvSpPr>
        <p:spPr bwMode="auto">
          <a:xfrm>
            <a:off x="228600" y="3733801"/>
            <a:ext cx="1733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Edge (L2)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Top-of-Rack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08"/>
          <p:cNvSpPr txBox="1">
            <a:spLocks noChangeArrowheads="1"/>
          </p:cNvSpPr>
          <p:nvPr/>
        </p:nvSpPr>
        <p:spPr bwMode="auto">
          <a:xfrm>
            <a:off x="228600" y="257169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Aggregation (L2)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28650" y="24574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8650" y="36766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3"/>
          <p:cNvSpPr txBox="1">
            <a:spLocks noChangeArrowheads="1"/>
          </p:cNvSpPr>
          <p:nvPr/>
        </p:nvSpPr>
        <p:spPr bwMode="auto">
          <a:xfrm>
            <a:off x="-914400" y="49530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Application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latin typeface="Arial" pitchFamily="34" charset="0"/>
                <a:cs typeface="Arial" pitchFamily="34" charset="0"/>
              </a:rPr>
              <a:t>servers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04850" y="48196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6" idx="2"/>
          </p:cNvCxnSpPr>
          <p:nvPr/>
        </p:nvCxnSpPr>
        <p:spPr>
          <a:xfrm rot="16200000" flipV="1">
            <a:off x="1889078" y="4829224"/>
            <a:ext cx="638271" cy="4667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9" idx="2"/>
          </p:cNvCxnSpPr>
          <p:nvPr/>
        </p:nvCxnSpPr>
        <p:spPr>
          <a:xfrm rot="16200000" flipV="1">
            <a:off x="3397251" y="48450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257800"/>
            <a:ext cx="457200" cy="457200"/>
          </a:xfrm>
          <a:prstGeom prst="rect">
            <a:avLst/>
          </a:prstGeom>
          <a:noFill/>
        </p:spPr>
      </p:pic>
      <p:pic>
        <p:nvPicPr>
          <p:cNvPr id="63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5257800"/>
            <a:ext cx="457200" cy="457200"/>
          </a:xfrm>
          <a:prstGeom prst="rect">
            <a:avLst/>
          </a:prstGeom>
          <a:noFill/>
        </p:spPr>
      </p:pic>
      <p:pic>
        <p:nvPicPr>
          <p:cNvPr id="64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257800"/>
            <a:ext cx="457200" cy="457200"/>
          </a:xfrm>
          <a:prstGeom prst="rect">
            <a:avLst/>
          </a:prstGeom>
          <a:noFill/>
        </p:spPr>
      </p:pic>
      <p:pic>
        <p:nvPicPr>
          <p:cNvPr id="65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5257800"/>
            <a:ext cx="457200" cy="457200"/>
          </a:xfrm>
          <a:prstGeom prst="rect">
            <a:avLst/>
          </a:prstGeom>
          <a:noFill/>
        </p:spPr>
      </p:pic>
      <p:cxnSp>
        <p:nvCxnSpPr>
          <p:cNvPr id="66" name="Straight Connector 65"/>
          <p:cNvCxnSpPr>
            <a:stCxn id="68" idx="0"/>
          </p:cNvCxnSpPr>
          <p:nvPr/>
        </p:nvCxnSpPr>
        <p:spPr>
          <a:xfrm rot="5400000" flipH="1" flipV="1">
            <a:off x="4583886" y="48156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4845051" y="47688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181600"/>
            <a:ext cx="457200" cy="457200"/>
          </a:xfrm>
          <a:prstGeom prst="rect">
            <a:avLst/>
          </a:prstGeom>
          <a:noFill/>
        </p:spPr>
      </p:pic>
      <p:pic>
        <p:nvPicPr>
          <p:cNvPr id="69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5181600"/>
            <a:ext cx="457200" cy="457200"/>
          </a:xfrm>
          <a:prstGeom prst="rect">
            <a:avLst/>
          </a:prstGeom>
          <a:noFill/>
        </p:spPr>
      </p:pic>
      <p:cxnSp>
        <p:nvCxnSpPr>
          <p:cNvPr id="70" name="Straight Connector 69"/>
          <p:cNvCxnSpPr>
            <a:stCxn id="72" idx="0"/>
          </p:cNvCxnSpPr>
          <p:nvPr/>
        </p:nvCxnSpPr>
        <p:spPr>
          <a:xfrm rot="5400000" flipH="1" flipV="1">
            <a:off x="6107886" y="48156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6369051" y="47688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5181600"/>
            <a:ext cx="457200" cy="457200"/>
          </a:xfrm>
          <a:prstGeom prst="rect">
            <a:avLst/>
          </a:prstGeom>
          <a:noFill/>
        </p:spPr>
      </p:pic>
      <p:pic>
        <p:nvPicPr>
          <p:cNvPr id="73" name="Picture 158" descr="MCj043161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181600"/>
            <a:ext cx="457200" cy="457200"/>
          </a:xfrm>
          <a:prstGeom prst="rect">
            <a:avLst/>
          </a:prstGeom>
          <a:noFill/>
        </p:spPr>
      </p:pic>
      <p:pic>
        <p:nvPicPr>
          <p:cNvPr id="60" name="Picture 2" descr="C:\Documents and Settings\Theophilus Benson\Local Settings\Temporary Internet Files\Content.IE5\70VQMJVO\MC900433829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240720">
            <a:off x="304172" y="-3308264"/>
            <a:ext cx="10889253" cy="1022534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9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Intra-Rack Versus Extra-Rack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Quantify amount of traffic using interconnect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Perspective for interconnect analysis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700" y="3236893"/>
            <a:ext cx="622300" cy="5461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0550" y="3160693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>
            <a:endCxn id="7" idx="2"/>
          </p:cNvCxnSpPr>
          <p:nvPr/>
        </p:nvCxnSpPr>
        <p:spPr>
          <a:xfrm flipV="1">
            <a:off x="2940053" y="3782993"/>
            <a:ext cx="558797" cy="500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2"/>
          </p:cNvCxnSpPr>
          <p:nvPr/>
        </p:nvCxnSpPr>
        <p:spPr>
          <a:xfrm rot="10800000">
            <a:off x="3498850" y="3782993"/>
            <a:ext cx="844550" cy="4445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2"/>
          </p:cNvCxnSpPr>
          <p:nvPr/>
        </p:nvCxnSpPr>
        <p:spPr>
          <a:xfrm flipV="1">
            <a:off x="5270501" y="3706793"/>
            <a:ext cx="711199" cy="60536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2"/>
          </p:cNvCxnSpPr>
          <p:nvPr/>
        </p:nvCxnSpPr>
        <p:spPr>
          <a:xfrm rot="10800000">
            <a:off x="5981701" y="3706794"/>
            <a:ext cx="812801" cy="5763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07"/>
          <p:cNvSpPr txBox="1">
            <a:spLocks noChangeArrowheads="1"/>
          </p:cNvSpPr>
          <p:nvPr/>
        </p:nvSpPr>
        <p:spPr bwMode="auto">
          <a:xfrm>
            <a:off x="7086600" y="3084493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Edge</a:t>
            </a:r>
          </a:p>
        </p:txBody>
      </p:sp>
      <p:sp>
        <p:nvSpPr>
          <p:cNvPr id="20" name="TextBox 113"/>
          <p:cNvSpPr txBox="1">
            <a:spLocks noChangeArrowheads="1"/>
          </p:cNvSpPr>
          <p:nvPr/>
        </p:nvSpPr>
        <p:spPr bwMode="auto">
          <a:xfrm>
            <a:off x="6629400" y="3998893"/>
            <a:ext cx="251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Application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800" b="1" dirty="0">
                <a:latin typeface="Arial" pitchFamily="34" charset="0"/>
                <a:cs typeface="Arial" pitchFamily="34" charset="0"/>
              </a:rPr>
              <a:t>servers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0" y="3846493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0"/>
          </p:cNvCxnSpPr>
          <p:nvPr/>
        </p:nvCxnSpPr>
        <p:spPr>
          <a:xfrm rot="5400000" flipH="1" flipV="1">
            <a:off x="3197225" y="2928918"/>
            <a:ext cx="609600" cy="6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673725" y="2852718"/>
            <a:ext cx="609600" cy="6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07"/>
          <p:cNvSpPr txBox="1">
            <a:spLocks noChangeArrowheads="1"/>
          </p:cNvSpPr>
          <p:nvPr/>
        </p:nvSpPr>
        <p:spPr bwMode="auto">
          <a:xfrm>
            <a:off x="152400" y="29718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Extra-Rack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107"/>
          <p:cNvSpPr txBox="1">
            <a:spLocks noChangeArrowheads="1"/>
          </p:cNvSpPr>
          <p:nvPr/>
        </p:nvSpPr>
        <p:spPr bwMode="auto">
          <a:xfrm>
            <a:off x="228600" y="4114800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Intra-Rack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107"/>
          <p:cNvSpPr txBox="1">
            <a:spLocks noChangeArrowheads="1"/>
          </p:cNvSpPr>
          <p:nvPr/>
        </p:nvSpPr>
        <p:spPr bwMode="auto">
          <a:xfrm>
            <a:off x="533400" y="55626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Extra-Rack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= Sum of Uplinks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107"/>
          <p:cNvSpPr txBox="1">
            <a:spLocks noChangeArrowheads="1"/>
          </p:cNvSpPr>
          <p:nvPr/>
        </p:nvSpPr>
        <p:spPr bwMode="auto">
          <a:xfrm>
            <a:off x="533400" y="609600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Intra-Rack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= Sum of Server Links –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Extra-Rack</a:t>
            </a:r>
          </a:p>
        </p:txBody>
      </p:sp>
      <p:pic>
        <p:nvPicPr>
          <p:cNvPr id="24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151293"/>
            <a:ext cx="457200" cy="457200"/>
          </a:xfrm>
          <a:prstGeom prst="rect">
            <a:avLst/>
          </a:prstGeom>
          <a:noFill/>
        </p:spPr>
      </p:pic>
      <p:pic>
        <p:nvPicPr>
          <p:cNvPr id="25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151293"/>
            <a:ext cx="457200" cy="457200"/>
          </a:xfrm>
          <a:prstGeom prst="rect">
            <a:avLst/>
          </a:prstGeom>
          <a:noFill/>
        </p:spPr>
      </p:pic>
      <p:pic>
        <p:nvPicPr>
          <p:cNvPr id="26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227493"/>
            <a:ext cx="457200" cy="457200"/>
          </a:xfrm>
          <a:prstGeom prst="rect">
            <a:avLst/>
          </a:prstGeom>
          <a:noFill/>
        </p:spPr>
      </p:pic>
      <p:pic>
        <p:nvPicPr>
          <p:cNvPr id="28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227493"/>
            <a:ext cx="457200" cy="457200"/>
          </a:xfrm>
          <a:prstGeom prst="rect">
            <a:avLst/>
          </a:prstGeom>
          <a:noFill/>
        </p:spPr>
      </p:pic>
      <p:sp>
        <p:nvSpPr>
          <p:cNvPr id="34" name="Curved Down Arrow 33"/>
          <p:cNvSpPr/>
          <p:nvPr/>
        </p:nvSpPr>
        <p:spPr>
          <a:xfrm>
            <a:off x="2895600" y="3617893"/>
            <a:ext cx="1447800" cy="609600"/>
          </a:xfrm>
          <a:prstGeom prst="curvedDown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rot="16617122" flipV="1">
            <a:off x="2421923" y="3285292"/>
            <a:ext cx="1682992" cy="60904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36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8" grpId="0"/>
      <p:bldP spid="39" grpId="0"/>
      <p:bldP spid="34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Intra-Rack Versus Extra-Rack Results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Clouds: most traffic stays within a rack (75%)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Colocation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apps and dependent components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Other DCs: &gt; 50% leaves the rack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Un-optimized placement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838200" y="1524000"/>
          <a:ext cx="731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43000" y="2362200"/>
            <a:ext cx="5791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14800" y="1524000"/>
            <a:ext cx="2743200" cy="2667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1524000"/>
            <a:ext cx="2743200" cy="2667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2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1175E-6 L -3.33333E-6 0.044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eutil_zoo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8600"/>
            <a:ext cx="72390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Extra-Rack Traffic on DC Interconnect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229600" cy="2087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Utilization: core &gt;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agg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&gt; edge</a:t>
            </a:r>
          </a:p>
          <a:p>
            <a:pPr lvl="1"/>
            <a:r>
              <a:rPr lang="en-US" sz="2000" dirty="0" smtClean="0"/>
              <a:t>Aggregation of many unto few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Tail of core utilization differs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Hot-spots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links with &gt; 70%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util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Prevalence of hot-spots differs across data centers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reutil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28600"/>
            <a:ext cx="7213600" cy="541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4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5619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Overview and Basics</a:t>
            </a:r>
          </a:p>
          <a:p>
            <a:r>
              <a:rPr lang="en-US" dirty="0" smtClean="0"/>
              <a:t>Data Center Networks</a:t>
            </a:r>
          </a:p>
          <a:p>
            <a:pPr lvl="1"/>
            <a:r>
              <a:rPr lang="en-US" dirty="0" smtClean="0"/>
              <a:t>Basic </a:t>
            </a:r>
            <a:r>
              <a:rPr lang="en-US" smtClean="0"/>
              <a:t>switching technologies</a:t>
            </a:r>
            <a:endParaRPr lang="en-US" dirty="0" smtClean="0"/>
          </a:p>
          <a:p>
            <a:pPr lvl="1"/>
            <a:r>
              <a:rPr lang="en-US" dirty="0" smtClean="0"/>
              <a:t>Data Center Network Topologies (today and Monday)</a:t>
            </a:r>
          </a:p>
          <a:p>
            <a:pPr lvl="1"/>
            <a:r>
              <a:rPr lang="en-US" dirty="0" smtClean="0"/>
              <a:t>Software Routers (</a:t>
            </a:r>
            <a:r>
              <a:rPr lang="en-US" dirty="0" err="1" smtClean="0"/>
              <a:t>eg</a:t>
            </a:r>
            <a:r>
              <a:rPr lang="en-US" dirty="0" smtClean="0"/>
              <a:t>. Click, </a:t>
            </a:r>
            <a:r>
              <a:rPr lang="en-US" dirty="0" err="1" smtClean="0"/>
              <a:t>Routebricks</a:t>
            </a:r>
            <a:r>
              <a:rPr lang="en-US" dirty="0" smtClean="0"/>
              <a:t>, </a:t>
            </a:r>
            <a:r>
              <a:rPr lang="en-US" dirty="0" err="1" smtClean="0"/>
              <a:t>NetMap</a:t>
            </a:r>
            <a:r>
              <a:rPr lang="en-US" dirty="0" smtClean="0"/>
              <a:t>, </a:t>
            </a:r>
            <a:r>
              <a:rPr lang="en-US" dirty="0" err="1" smtClean="0"/>
              <a:t>Netslice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Alternative Switching Technologies</a:t>
            </a:r>
          </a:p>
          <a:p>
            <a:pPr lvl="1"/>
            <a:r>
              <a:rPr lang="en-US" dirty="0" smtClean="0"/>
              <a:t>Data Center Transport</a:t>
            </a:r>
          </a:p>
          <a:p>
            <a:r>
              <a:rPr lang="en-US" dirty="0" smtClean="0"/>
              <a:t>Data Center Software Networking </a:t>
            </a:r>
          </a:p>
          <a:p>
            <a:pPr lvl="1"/>
            <a:r>
              <a:rPr lang="en-US" dirty="0" smtClean="0"/>
              <a:t>Software Defined networking (overview, control plane, data plane, </a:t>
            </a:r>
            <a:r>
              <a:rPr lang="en-US" dirty="0" err="1" smtClean="0"/>
              <a:t>NetFGPA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Center Traffic and Measurements</a:t>
            </a:r>
          </a:p>
          <a:p>
            <a:pPr lvl="1"/>
            <a:r>
              <a:rPr lang="en-US" dirty="0" smtClean="0"/>
              <a:t>Virtualizing Networks</a:t>
            </a:r>
          </a:p>
          <a:p>
            <a:pPr lvl="1"/>
            <a:r>
              <a:rPr lang="en-US" dirty="0" err="1" smtClean="0"/>
              <a:t>Middleboxes</a:t>
            </a:r>
            <a:endParaRPr lang="en-US" dirty="0" smtClean="0"/>
          </a:p>
          <a:p>
            <a:r>
              <a:rPr lang="en-US" dirty="0" smtClean="0"/>
              <a:t>Advanced Topics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we in the semester?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19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28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Low persistence: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PRV2, EDU1, EDU2, EDU3, CLD1, CLD3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High persistence/low prevalence: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PRV1, CLD2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2-8% are hotspots &gt; 50%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High persistence/high prevalence: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CLD4, CLD5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15% are hotspots &gt; 50%</a:t>
            </a:r>
          </a:p>
        </p:txBody>
      </p:sp>
      <p:pic>
        <p:nvPicPr>
          <p:cNvPr id="5" name="Picture 4" descr="corehot_nofreq_zoo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81000"/>
            <a:ext cx="7010400" cy="5200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1524000"/>
            <a:ext cx="1676400" cy="914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2133600"/>
            <a:ext cx="1295400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2819400"/>
            <a:ext cx="1295400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600" y="3276600"/>
            <a:ext cx="1295400" cy="4572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1981200"/>
            <a:ext cx="1676400" cy="762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015069">
            <a:off x="2335895" y="2418405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5157383">
            <a:off x="2300524" y="3254276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015069">
            <a:off x="1954896" y="1504006"/>
            <a:ext cx="457200" cy="685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5157383">
            <a:off x="1919523" y="2035077"/>
            <a:ext cx="457200" cy="685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Persistence of Core Hot-Spots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8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Prevalence of Core Hot-Spots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1437"/>
            <a:ext cx="8229600" cy="1554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Low persistence: very few concurrent hotspots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persistence: few concurrent hotspots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prevalence: &lt; 25% are hotspots at any time</a:t>
            </a:r>
          </a:p>
        </p:txBody>
      </p:sp>
      <p:pic>
        <p:nvPicPr>
          <p:cNvPr id="4" name="Picture 3" descr="corecldtim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295400"/>
            <a:ext cx="6019800" cy="3429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04800" y="1447800"/>
            <a:ext cx="13716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4572000"/>
            <a:ext cx="7162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        	10	20	30	40	50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Time (in Hours)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295400"/>
            <a:ext cx="4572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2192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0.6%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133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0.0%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276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0.0%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43434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0.0%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23622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6.0%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35168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24.0%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9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4783E-7 L -3.33333E-6 0.1720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7206 L -3.33333E-6 0.316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 from Interconnect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Links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utils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low at edge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agg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Core most utilized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Hot-spots exists (&gt; 70% utilization)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&lt; 25% links are hotspots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Loss occurs on less utilized links (&lt; 70%)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Implicating momentary bursts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Time-of-Day variations exists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Variation an order of magnitude larger at core </a:t>
            </a:r>
          </a:p>
          <a:p>
            <a:r>
              <a:rPr lang="en-US" dirty="0" smtClean="0"/>
              <a:t>Apply these results to evaluate DC design requirements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Assumption 1: Larger Bisection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8037"/>
            <a:ext cx="8229600" cy="20875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Need for larger bisection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VL2 [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Sigcomm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‘09], Monsoon [Presto ‘08],Fat-Tree [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Sigcomm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‘08], Portland [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Sigcomm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‘09],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Hedera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[NSDI ’10]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Congestion at oversubscribed core links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2900" y="295910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750" y="295910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750" y="295910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>
            <a:stCxn id="6" idx="2"/>
            <a:endCxn id="7" idx="0"/>
          </p:cNvCxnSpPr>
          <p:nvPr/>
        </p:nvCxnSpPr>
        <p:spPr>
          <a:xfrm rot="5400000">
            <a:off x="3560763" y="1862138"/>
            <a:ext cx="730251" cy="14636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  <a:endCxn id="8" idx="0"/>
          </p:cNvCxnSpPr>
          <p:nvPr/>
        </p:nvCxnSpPr>
        <p:spPr>
          <a:xfrm rot="16200000" flipH="1">
            <a:off x="4294187" y="2592387"/>
            <a:ext cx="730251" cy="3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6" idx="2"/>
          </p:cNvCxnSpPr>
          <p:nvPr/>
        </p:nvCxnSpPr>
        <p:spPr>
          <a:xfrm rot="10800000">
            <a:off x="4657725" y="2228851"/>
            <a:ext cx="1524002" cy="74295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2946354" y="3763965"/>
            <a:ext cx="504921" cy="3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377267" y="3776135"/>
            <a:ext cx="54186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5901267" y="3747080"/>
            <a:ext cx="54186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943350"/>
            <a:ext cx="457200" cy="457200"/>
          </a:xfrm>
          <a:prstGeom prst="rect">
            <a:avLst/>
          </a:prstGeom>
          <a:noFill/>
        </p:spPr>
      </p:pic>
      <p:pic>
        <p:nvPicPr>
          <p:cNvPr id="28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962400"/>
            <a:ext cx="457200" cy="457200"/>
          </a:xfrm>
          <a:prstGeom prst="rect">
            <a:avLst/>
          </a:prstGeom>
          <a:noFill/>
        </p:spPr>
      </p:pic>
      <p:pic>
        <p:nvPicPr>
          <p:cNvPr id="29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886200"/>
            <a:ext cx="457200" cy="457200"/>
          </a:xfrm>
          <a:prstGeom prst="rect">
            <a:avLst/>
          </a:prstGeom>
          <a:noFill/>
        </p:spPr>
      </p:pic>
      <p:cxnSp>
        <p:nvCxnSpPr>
          <p:cNvPr id="30" name="Straight Connector 29"/>
          <p:cNvCxnSpPr>
            <a:endCxn id="7" idx="2"/>
          </p:cNvCxnSpPr>
          <p:nvPr/>
        </p:nvCxnSpPr>
        <p:spPr>
          <a:xfrm flipV="1">
            <a:off x="2590803" y="3505201"/>
            <a:ext cx="603247" cy="5318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962400"/>
            <a:ext cx="457200" cy="457200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/>
        </p:nvCxnSpPr>
        <p:spPr>
          <a:xfrm flipV="1">
            <a:off x="4038603" y="3505201"/>
            <a:ext cx="603247" cy="5318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962400"/>
            <a:ext cx="457200" cy="457200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/>
          <p:nvPr/>
        </p:nvCxnSpPr>
        <p:spPr>
          <a:xfrm flipV="1">
            <a:off x="5562603" y="3429001"/>
            <a:ext cx="603247" cy="5318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86200"/>
            <a:ext cx="457200" cy="457200"/>
          </a:xfrm>
          <a:prstGeom prst="rect">
            <a:avLst/>
          </a:prstGeom>
          <a:noFill/>
        </p:spPr>
      </p:pic>
      <p:sp>
        <p:nvSpPr>
          <p:cNvPr id="40" name="Freeform 39"/>
          <p:cNvSpPr/>
          <p:nvPr/>
        </p:nvSpPr>
        <p:spPr>
          <a:xfrm>
            <a:off x="2606040" y="2240280"/>
            <a:ext cx="2011680" cy="1783080"/>
          </a:xfrm>
          <a:custGeom>
            <a:avLst/>
            <a:gdLst>
              <a:gd name="connsiteX0" fmla="*/ 0 w 2011680"/>
              <a:gd name="connsiteY0" fmla="*/ 1783080 h 1783080"/>
              <a:gd name="connsiteX1" fmla="*/ 106680 w 2011680"/>
              <a:gd name="connsiteY1" fmla="*/ 1706880 h 1783080"/>
              <a:gd name="connsiteX2" fmla="*/ 152400 w 2011680"/>
              <a:gd name="connsiteY2" fmla="*/ 1691640 h 1783080"/>
              <a:gd name="connsiteX3" fmla="*/ 198120 w 2011680"/>
              <a:gd name="connsiteY3" fmla="*/ 1645920 h 1783080"/>
              <a:gd name="connsiteX4" fmla="*/ 243840 w 2011680"/>
              <a:gd name="connsiteY4" fmla="*/ 1630680 h 1783080"/>
              <a:gd name="connsiteX5" fmla="*/ 289560 w 2011680"/>
              <a:gd name="connsiteY5" fmla="*/ 1600200 h 1783080"/>
              <a:gd name="connsiteX6" fmla="*/ 381000 w 2011680"/>
              <a:gd name="connsiteY6" fmla="*/ 1524000 h 1783080"/>
              <a:gd name="connsiteX7" fmla="*/ 411480 w 2011680"/>
              <a:gd name="connsiteY7" fmla="*/ 1478280 h 1783080"/>
              <a:gd name="connsiteX8" fmla="*/ 457200 w 2011680"/>
              <a:gd name="connsiteY8" fmla="*/ 1432560 h 1783080"/>
              <a:gd name="connsiteX9" fmla="*/ 487680 w 2011680"/>
              <a:gd name="connsiteY9" fmla="*/ 1386840 h 1783080"/>
              <a:gd name="connsiteX10" fmla="*/ 609600 w 2011680"/>
              <a:gd name="connsiteY10" fmla="*/ 1249680 h 1783080"/>
              <a:gd name="connsiteX11" fmla="*/ 624840 w 2011680"/>
              <a:gd name="connsiteY11" fmla="*/ 1203960 h 1783080"/>
              <a:gd name="connsiteX12" fmla="*/ 640080 w 2011680"/>
              <a:gd name="connsiteY12" fmla="*/ 716280 h 1783080"/>
              <a:gd name="connsiteX13" fmla="*/ 685800 w 2011680"/>
              <a:gd name="connsiteY13" fmla="*/ 670560 h 1783080"/>
              <a:gd name="connsiteX14" fmla="*/ 777240 w 2011680"/>
              <a:gd name="connsiteY14" fmla="*/ 640080 h 1783080"/>
              <a:gd name="connsiteX15" fmla="*/ 822960 w 2011680"/>
              <a:gd name="connsiteY15" fmla="*/ 624840 h 1783080"/>
              <a:gd name="connsiteX16" fmla="*/ 868680 w 2011680"/>
              <a:gd name="connsiteY16" fmla="*/ 609600 h 1783080"/>
              <a:gd name="connsiteX17" fmla="*/ 975360 w 2011680"/>
              <a:gd name="connsiteY17" fmla="*/ 548640 h 1783080"/>
              <a:gd name="connsiteX18" fmla="*/ 1066800 w 2011680"/>
              <a:gd name="connsiteY18" fmla="*/ 518160 h 1783080"/>
              <a:gd name="connsiteX19" fmla="*/ 1112520 w 2011680"/>
              <a:gd name="connsiteY19" fmla="*/ 487680 h 1783080"/>
              <a:gd name="connsiteX20" fmla="*/ 1158240 w 2011680"/>
              <a:gd name="connsiteY20" fmla="*/ 472440 h 1783080"/>
              <a:gd name="connsiteX21" fmla="*/ 1249680 w 2011680"/>
              <a:gd name="connsiteY21" fmla="*/ 411480 h 1783080"/>
              <a:gd name="connsiteX22" fmla="*/ 1295400 w 2011680"/>
              <a:gd name="connsiteY22" fmla="*/ 381000 h 1783080"/>
              <a:gd name="connsiteX23" fmla="*/ 1341120 w 2011680"/>
              <a:gd name="connsiteY23" fmla="*/ 350520 h 1783080"/>
              <a:gd name="connsiteX24" fmla="*/ 1386840 w 2011680"/>
              <a:gd name="connsiteY24" fmla="*/ 304800 h 1783080"/>
              <a:gd name="connsiteX25" fmla="*/ 1447800 w 2011680"/>
              <a:gd name="connsiteY25" fmla="*/ 274320 h 1783080"/>
              <a:gd name="connsiteX26" fmla="*/ 1539240 w 2011680"/>
              <a:gd name="connsiteY26" fmla="*/ 213360 h 1783080"/>
              <a:gd name="connsiteX27" fmla="*/ 1630680 w 2011680"/>
              <a:gd name="connsiteY27" fmla="*/ 152400 h 1783080"/>
              <a:gd name="connsiteX28" fmla="*/ 1676400 w 2011680"/>
              <a:gd name="connsiteY28" fmla="*/ 121920 h 1783080"/>
              <a:gd name="connsiteX29" fmla="*/ 1722120 w 2011680"/>
              <a:gd name="connsiteY29" fmla="*/ 106680 h 1783080"/>
              <a:gd name="connsiteX30" fmla="*/ 1767840 w 2011680"/>
              <a:gd name="connsiteY30" fmla="*/ 60960 h 1783080"/>
              <a:gd name="connsiteX31" fmla="*/ 1828800 w 2011680"/>
              <a:gd name="connsiteY31" fmla="*/ 45720 h 1783080"/>
              <a:gd name="connsiteX32" fmla="*/ 1920240 w 2011680"/>
              <a:gd name="connsiteY32" fmla="*/ 15240 h 1783080"/>
              <a:gd name="connsiteX33" fmla="*/ 1965960 w 2011680"/>
              <a:gd name="connsiteY33" fmla="*/ 0 h 1783080"/>
              <a:gd name="connsiteX34" fmla="*/ 2011680 w 2011680"/>
              <a:gd name="connsiteY34" fmla="*/ 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11680" h="1783080">
                <a:moveTo>
                  <a:pt x="0" y="1783080"/>
                </a:moveTo>
                <a:cubicBezTo>
                  <a:pt x="35560" y="1757680"/>
                  <a:pt x="69208" y="1729363"/>
                  <a:pt x="106680" y="1706880"/>
                </a:cubicBezTo>
                <a:cubicBezTo>
                  <a:pt x="120455" y="1698615"/>
                  <a:pt x="139034" y="1700551"/>
                  <a:pt x="152400" y="1691640"/>
                </a:cubicBezTo>
                <a:cubicBezTo>
                  <a:pt x="170333" y="1679685"/>
                  <a:pt x="180187" y="1657875"/>
                  <a:pt x="198120" y="1645920"/>
                </a:cubicBezTo>
                <a:cubicBezTo>
                  <a:pt x="211486" y="1637009"/>
                  <a:pt x="229472" y="1637864"/>
                  <a:pt x="243840" y="1630680"/>
                </a:cubicBezTo>
                <a:cubicBezTo>
                  <a:pt x="260223" y="1622489"/>
                  <a:pt x="274320" y="1610360"/>
                  <a:pt x="289560" y="1600200"/>
                </a:cubicBezTo>
                <a:cubicBezTo>
                  <a:pt x="363820" y="1488810"/>
                  <a:pt x="264986" y="1620678"/>
                  <a:pt x="381000" y="1524000"/>
                </a:cubicBezTo>
                <a:cubicBezTo>
                  <a:pt x="395071" y="1512274"/>
                  <a:pt x="399754" y="1492351"/>
                  <a:pt x="411480" y="1478280"/>
                </a:cubicBezTo>
                <a:cubicBezTo>
                  <a:pt x="425278" y="1461723"/>
                  <a:pt x="443402" y="1449117"/>
                  <a:pt x="457200" y="1432560"/>
                </a:cubicBezTo>
                <a:cubicBezTo>
                  <a:pt x="468926" y="1418489"/>
                  <a:pt x="475511" y="1400530"/>
                  <a:pt x="487680" y="1386840"/>
                </a:cubicBezTo>
                <a:cubicBezTo>
                  <a:pt x="533840" y="1334909"/>
                  <a:pt x="579953" y="1308974"/>
                  <a:pt x="609600" y="1249680"/>
                </a:cubicBezTo>
                <a:cubicBezTo>
                  <a:pt x="616784" y="1235312"/>
                  <a:pt x="619760" y="1219200"/>
                  <a:pt x="624840" y="1203960"/>
                </a:cubicBezTo>
                <a:cubicBezTo>
                  <a:pt x="629920" y="1041400"/>
                  <a:pt x="621613" y="877868"/>
                  <a:pt x="640080" y="716280"/>
                </a:cubicBezTo>
                <a:cubicBezTo>
                  <a:pt x="642527" y="694867"/>
                  <a:pt x="666960" y="681027"/>
                  <a:pt x="685800" y="670560"/>
                </a:cubicBezTo>
                <a:cubicBezTo>
                  <a:pt x="713886" y="654957"/>
                  <a:pt x="746760" y="650240"/>
                  <a:pt x="777240" y="640080"/>
                </a:cubicBezTo>
                <a:lnTo>
                  <a:pt x="822960" y="624840"/>
                </a:lnTo>
                <a:cubicBezTo>
                  <a:pt x="838200" y="619760"/>
                  <a:pt x="855314" y="618511"/>
                  <a:pt x="868680" y="609600"/>
                </a:cubicBezTo>
                <a:cubicBezTo>
                  <a:pt x="909920" y="582107"/>
                  <a:pt x="927021" y="567976"/>
                  <a:pt x="975360" y="548640"/>
                </a:cubicBezTo>
                <a:cubicBezTo>
                  <a:pt x="1005191" y="536708"/>
                  <a:pt x="1040067" y="535982"/>
                  <a:pt x="1066800" y="518160"/>
                </a:cubicBezTo>
                <a:cubicBezTo>
                  <a:pt x="1082040" y="508000"/>
                  <a:pt x="1096137" y="495871"/>
                  <a:pt x="1112520" y="487680"/>
                </a:cubicBezTo>
                <a:cubicBezTo>
                  <a:pt x="1126888" y="480496"/>
                  <a:pt x="1144197" y="480242"/>
                  <a:pt x="1158240" y="472440"/>
                </a:cubicBezTo>
                <a:cubicBezTo>
                  <a:pt x="1190262" y="454650"/>
                  <a:pt x="1219200" y="431800"/>
                  <a:pt x="1249680" y="411480"/>
                </a:cubicBezTo>
                <a:lnTo>
                  <a:pt x="1295400" y="381000"/>
                </a:lnTo>
                <a:cubicBezTo>
                  <a:pt x="1310640" y="370840"/>
                  <a:pt x="1328168" y="363472"/>
                  <a:pt x="1341120" y="350520"/>
                </a:cubicBezTo>
                <a:cubicBezTo>
                  <a:pt x="1356360" y="335280"/>
                  <a:pt x="1369302" y="317327"/>
                  <a:pt x="1386840" y="304800"/>
                </a:cubicBezTo>
                <a:cubicBezTo>
                  <a:pt x="1405327" y="291595"/>
                  <a:pt x="1428319" y="286009"/>
                  <a:pt x="1447800" y="274320"/>
                </a:cubicBezTo>
                <a:cubicBezTo>
                  <a:pt x="1479212" y="255473"/>
                  <a:pt x="1508760" y="233680"/>
                  <a:pt x="1539240" y="213360"/>
                </a:cubicBezTo>
                <a:lnTo>
                  <a:pt x="1630680" y="152400"/>
                </a:lnTo>
                <a:cubicBezTo>
                  <a:pt x="1645920" y="142240"/>
                  <a:pt x="1659024" y="127712"/>
                  <a:pt x="1676400" y="121920"/>
                </a:cubicBezTo>
                <a:lnTo>
                  <a:pt x="1722120" y="106680"/>
                </a:lnTo>
                <a:cubicBezTo>
                  <a:pt x="1737360" y="91440"/>
                  <a:pt x="1749127" y="71653"/>
                  <a:pt x="1767840" y="60960"/>
                </a:cubicBezTo>
                <a:cubicBezTo>
                  <a:pt x="1786026" y="50568"/>
                  <a:pt x="1808738" y="51739"/>
                  <a:pt x="1828800" y="45720"/>
                </a:cubicBezTo>
                <a:cubicBezTo>
                  <a:pt x="1859574" y="36488"/>
                  <a:pt x="1889760" y="25400"/>
                  <a:pt x="1920240" y="15240"/>
                </a:cubicBezTo>
                <a:cubicBezTo>
                  <a:pt x="1935480" y="10160"/>
                  <a:pt x="1949896" y="0"/>
                  <a:pt x="1965960" y="0"/>
                </a:cubicBezTo>
                <a:lnTo>
                  <a:pt x="2011680" y="0"/>
                </a:ln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199527" y="2286000"/>
            <a:ext cx="1418193" cy="1748318"/>
          </a:xfrm>
          <a:custGeom>
            <a:avLst/>
            <a:gdLst>
              <a:gd name="connsiteX0" fmla="*/ 16113 w 1418193"/>
              <a:gd name="connsiteY0" fmla="*/ 1691640 h 1748318"/>
              <a:gd name="connsiteX1" fmla="*/ 16113 w 1418193"/>
              <a:gd name="connsiteY1" fmla="*/ 1402080 h 1748318"/>
              <a:gd name="connsiteX2" fmla="*/ 31353 w 1418193"/>
              <a:gd name="connsiteY2" fmla="*/ 670560 h 1748318"/>
              <a:gd name="connsiteX3" fmla="*/ 122793 w 1418193"/>
              <a:gd name="connsiteY3" fmla="*/ 579120 h 1748318"/>
              <a:gd name="connsiteX4" fmla="*/ 214233 w 1418193"/>
              <a:gd name="connsiteY4" fmla="*/ 533400 h 1748318"/>
              <a:gd name="connsiteX5" fmla="*/ 351393 w 1418193"/>
              <a:gd name="connsiteY5" fmla="*/ 457200 h 1748318"/>
              <a:gd name="connsiteX6" fmla="*/ 412353 w 1418193"/>
              <a:gd name="connsiteY6" fmla="*/ 411480 h 1748318"/>
              <a:gd name="connsiteX7" fmla="*/ 564753 w 1418193"/>
              <a:gd name="connsiteY7" fmla="*/ 365760 h 1748318"/>
              <a:gd name="connsiteX8" fmla="*/ 656193 w 1418193"/>
              <a:gd name="connsiteY8" fmla="*/ 304800 h 1748318"/>
              <a:gd name="connsiteX9" fmla="*/ 701913 w 1418193"/>
              <a:gd name="connsiteY9" fmla="*/ 289560 h 1748318"/>
              <a:gd name="connsiteX10" fmla="*/ 747633 w 1418193"/>
              <a:gd name="connsiteY10" fmla="*/ 259080 h 1748318"/>
              <a:gd name="connsiteX11" fmla="*/ 808593 w 1418193"/>
              <a:gd name="connsiteY11" fmla="*/ 243840 h 1748318"/>
              <a:gd name="connsiteX12" fmla="*/ 900033 w 1418193"/>
              <a:gd name="connsiteY12" fmla="*/ 213360 h 1748318"/>
              <a:gd name="connsiteX13" fmla="*/ 945753 w 1418193"/>
              <a:gd name="connsiteY13" fmla="*/ 198120 h 1748318"/>
              <a:gd name="connsiteX14" fmla="*/ 991473 w 1418193"/>
              <a:gd name="connsiteY14" fmla="*/ 182880 h 1748318"/>
              <a:gd name="connsiteX15" fmla="*/ 1037193 w 1418193"/>
              <a:gd name="connsiteY15" fmla="*/ 167640 h 1748318"/>
              <a:gd name="connsiteX16" fmla="*/ 1098153 w 1418193"/>
              <a:gd name="connsiteY16" fmla="*/ 121920 h 1748318"/>
              <a:gd name="connsiteX17" fmla="*/ 1143873 w 1418193"/>
              <a:gd name="connsiteY17" fmla="*/ 106680 h 1748318"/>
              <a:gd name="connsiteX18" fmla="*/ 1296273 w 1418193"/>
              <a:gd name="connsiteY18" fmla="*/ 60960 h 1748318"/>
              <a:gd name="connsiteX19" fmla="*/ 1341993 w 1418193"/>
              <a:gd name="connsiteY19" fmla="*/ 30480 h 1748318"/>
              <a:gd name="connsiteX20" fmla="*/ 1387713 w 1418193"/>
              <a:gd name="connsiteY20" fmla="*/ 15240 h 1748318"/>
              <a:gd name="connsiteX21" fmla="*/ 1418193 w 1418193"/>
              <a:gd name="connsiteY21" fmla="*/ 0 h 174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18193" h="1748318">
                <a:moveTo>
                  <a:pt x="16113" y="1691640"/>
                </a:moveTo>
                <a:cubicBezTo>
                  <a:pt x="50705" y="1449497"/>
                  <a:pt x="16113" y="1748318"/>
                  <a:pt x="16113" y="1402080"/>
                </a:cubicBezTo>
                <a:cubicBezTo>
                  <a:pt x="16113" y="1158187"/>
                  <a:pt x="0" y="912429"/>
                  <a:pt x="31353" y="670560"/>
                </a:cubicBezTo>
                <a:cubicBezTo>
                  <a:pt x="36894" y="627812"/>
                  <a:pt x="86927" y="603030"/>
                  <a:pt x="122793" y="579120"/>
                </a:cubicBezTo>
                <a:cubicBezTo>
                  <a:pt x="325761" y="443808"/>
                  <a:pt x="24944" y="638560"/>
                  <a:pt x="214233" y="533400"/>
                </a:cubicBezTo>
                <a:cubicBezTo>
                  <a:pt x="371443" y="446061"/>
                  <a:pt x="247940" y="491684"/>
                  <a:pt x="351393" y="457200"/>
                </a:cubicBezTo>
                <a:cubicBezTo>
                  <a:pt x="371713" y="441960"/>
                  <a:pt x="389635" y="422839"/>
                  <a:pt x="412353" y="411480"/>
                </a:cubicBezTo>
                <a:cubicBezTo>
                  <a:pt x="497545" y="368884"/>
                  <a:pt x="464083" y="432873"/>
                  <a:pt x="564753" y="365760"/>
                </a:cubicBezTo>
                <a:cubicBezTo>
                  <a:pt x="595233" y="345440"/>
                  <a:pt x="621440" y="316384"/>
                  <a:pt x="656193" y="304800"/>
                </a:cubicBezTo>
                <a:cubicBezTo>
                  <a:pt x="671433" y="299720"/>
                  <a:pt x="687545" y="296744"/>
                  <a:pt x="701913" y="289560"/>
                </a:cubicBezTo>
                <a:cubicBezTo>
                  <a:pt x="718296" y="281369"/>
                  <a:pt x="730798" y="266295"/>
                  <a:pt x="747633" y="259080"/>
                </a:cubicBezTo>
                <a:cubicBezTo>
                  <a:pt x="766885" y="250829"/>
                  <a:pt x="788531" y="249859"/>
                  <a:pt x="808593" y="243840"/>
                </a:cubicBezTo>
                <a:cubicBezTo>
                  <a:pt x="839367" y="234608"/>
                  <a:pt x="869553" y="223520"/>
                  <a:pt x="900033" y="213360"/>
                </a:cubicBezTo>
                <a:lnTo>
                  <a:pt x="945753" y="198120"/>
                </a:lnTo>
                <a:lnTo>
                  <a:pt x="991473" y="182880"/>
                </a:lnTo>
                <a:lnTo>
                  <a:pt x="1037193" y="167640"/>
                </a:lnTo>
                <a:cubicBezTo>
                  <a:pt x="1057513" y="152400"/>
                  <a:pt x="1076100" y="134522"/>
                  <a:pt x="1098153" y="121920"/>
                </a:cubicBezTo>
                <a:cubicBezTo>
                  <a:pt x="1112101" y="113950"/>
                  <a:pt x="1128427" y="111093"/>
                  <a:pt x="1143873" y="106680"/>
                </a:cubicBezTo>
                <a:cubicBezTo>
                  <a:pt x="1181145" y="96031"/>
                  <a:pt x="1269110" y="79068"/>
                  <a:pt x="1296273" y="60960"/>
                </a:cubicBezTo>
                <a:cubicBezTo>
                  <a:pt x="1311513" y="50800"/>
                  <a:pt x="1325610" y="38671"/>
                  <a:pt x="1341993" y="30480"/>
                </a:cubicBezTo>
                <a:cubicBezTo>
                  <a:pt x="1356361" y="23296"/>
                  <a:pt x="1372798" y="21206"/>
                  <a:pt x="1387713" y="15240"/>
                </a:cubicBezTo>
                <a:cubicBezTo>
                  <a:pt x="1398260" y="11021"/>
                  <a:pt x="1408033" y="5080"/>
                  <a:pt x="1418193" y="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 rot="2349681">
            <a:off x="3547383" y="2143164"/>
            <a:ext cx="838200" cy="914400"/>
          </a:xfrm>
          <a:prstGeom prst="mathPlu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242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 for Larger Bisection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41837"/>
            <a:ext cx="8229600" cy="2087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Need for larger bisection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VL2 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Sigcomm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‘09], Monsoon [Presto ‘08],Fat-Tree 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Sigcomm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‘08], Portland 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Sigcomm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‘09],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Hedera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[NSDI ’10]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Congestion at oversubscribed core links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Increase core links and eliminate congestion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2900" y="288290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750" y="288290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750" y="288290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>
            <a:stCxn id="6" idx="2"/>
            <a:endCxn id="7" idx="0"/>
          </p:cNvCxnSpPr>
          <p:nvPr/>
        </p:nvCxnSpPr>
        <p:spPr>
          <a:xfrm rot="5400000">
            <a:off x="3789363" y="1633538"/>
            <a:ext cx="654051" cy="18446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  <a:endCxn id="8" idx="0"/>
          </p:cNvCxnSpPr>
          <p:nvPr/>
        </p:nvCxnSpPr>
        <p:spPr>
          <a:xfrm rot="5400000">
            <a:off x="4522788" y="2366963"/>
            <a:ext cx="654051" cy="3778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  <a:endCxn id="6" idx="2"/>
          </p:cNvCxnSpPr>
          <p:nvPr/>
        </p:nvCxnSpPr>
        <p:spPr>
          <a:xfrm rot="16200000" flipV="1">
            <a:off x="5284788" y="1982788"/>
            <a:ext cx="654051" cy="1146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2946354" y="3687765"/>
            <a:ext cx="504921" cy="3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377267" y="3699935"/>
            <a:ext cx="54186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5901267" y="3670880"/>
            <a:ext cx="54186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867150"/>
            <a:ext cx="457200" cy="457200"/>
          </a:xfrm>
          <a:prstGeom prst="rect">
            <a:avLst/>
          </a:prstGeom>
          <a:noFill/>
        </p:spPr>
      </p:pic>
      <p:pic>
        <p:nvPicPr>
          <p:cNvPr id="28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86200"/>
            <a:ext cx="457200" cy="457200"/>
          </a:xfrm>
          <a:prstGeom prst="rect">
            <a:avLst/>
          </a:prstGeom>
          <a:noFill/>
        </p:spPr>
      </p:pic>
      <p:pic>
        <p:nvPicPr>
          <p:cNvPr id="29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810000"/>
            <a:ext cx="457200" cy="457200"/>
          </a:xfrm>
          <a:prstGeom prst="rect">
            <a:avLst/>
          </a:prstGeom>
          <a:noFill/>
        </p:spPr>
      </p:pic>
      <p:cxnSp>
        <p:nvCxnSpPr>
          <p:cNvPr id="30" name="Straight Connector 29"/>
          <p:cNvCxnSpPr>
            <a:endCxn id="7" idx="2"/>
          </p:cNvCxnSpPr>
          <p:nvPr/>
        </p:nvCxnSpPr>
        <p:spPr>
          <a:xfrm flipV="1">
            <a:off x="2590803" y="3429001"/>
            <a:ext cx="603247" cy="5318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886200"/>
            <a:ext cx="457200" cy="457200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/>
        </p:nvCxnSpPr>
        <p:spPr>
          <a:xfrm flipV="1">
            <a:off x="4038603" y="3429001"/>
            <a:ext cx="603247" cy="5318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886200"/>
            <a:ext cx="457200" cy="457200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/>
          <p:nvPr/>
        </p:nvCxnSpPr>
        <p:spPr>
          <a:xfrm flipV="1">
            <a:off x="5562603" y="3352801"/>
            <a:ext cx="603247" cy="5318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58" descr="MCj043161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10000"/>
            <a:ext cx="457200" cy="457200"/>
          </a:xfrm>
          <a:prstGeom prst="rect">
            <a:avLst/>
          </a:prstGeom>
          <a:noFill/>
        </p:spPr>
      </p:pic>
      <p:sp>
        <p:nvSpPr>
          <p:cNvPr id="40" name="Freeform 39"/>
          <p:cNvSpPr/>
          <p:nvPr/>
        </p:nvSpPr>
        <p:spPr>
          <a:xfrm>
            <a:off x="2438400" y="2286000"/>
            <a:ext cx="2514600" cy="1661160"/>
          </a:xfrm>
          <a:custGeom>
            <a:avLst/>
            <a:gdLst>
              <a:gd name="connsiteX0" fmla="*/ 0 w 2011680"/>
              <a:gd name="connsiteY0" fmla="*/ 1783080 h 1783080"/>
              <a:gd name="connsiteX1" fmla="*/ 106680 w 2011680"/>
              <a:gd name="connsiteY1" fmla="*/ 1706880 h 1783080"/>
              <a:gd name="connsiteX2" fmla="*/ 152400 w 2011680"/>
              <a:gd name="connsiteY2" fmla="*/ 1691640 h 1783080"/>
              <a:gd name="connsiteX3" fmla="*/ 198120 w 2011680"/>
              <a:gd name="connsiteY3" fmla="*/ 1645920 h 1783080"/>
              <a:gd name="connsiteX4" fmla="*/ 243840 w 2011680"/>
              <a:gd name="connsiteY4" fmla="*/ 1630680 h 1783080"/>
              <a:gd name="connsiteX5" fmla="*/ 289560 w 2011680"/>
              <a:gd name="connsiteY5" fmla="*/ 1600200 h 1783080"/>
              <a:gd name="connsiteX6" fmla="*/ 381000 w 2011680"/>
              <a:gd name="connsiteY6" fmla="*/ 1524000 h 1783080"/>
              <a:gd name="connsiteX7" fmla="*/ 411480 w 2011680"/>
              <a:gd name="connsiteY7" fmla="*/ 1478280 h 1783080"/>
              <a:gd name="connsiteX8" fmla="*/ 457200 w 2011680"/>
              <a:gd name="connsiteY8" fmla="*/ 1432560 h 1783080"/>
              <a:gd name="connsiteX9" fmla="*/ 487680 w 2011680"/>
              <a:gd name="connsiteY9" fmla="*/ 1386840 h 1783080"/>
              <a:gd name="connsiteX10" fmla="*/ 609600 w 2011680"/>
              <a:gd name="connsiteY10" fmla="*/ 1249680 h 1783080"/>
              <a:gd name="connsiteX11" fmla="*/ 624840 w 2011680"/>
              <a:gd name="connsiteY11" fmla="*/ 1203960 h 1783080"/>
              <a:gd name="connsiteX12" fmla="*/ 640080 w 2011680"/>
              <a:gd name="connsiteY12" fmla="*/ 716280 h 1783080"/>
              <a:gd name="connsiteX13" fmla="*/ 685800 w 2011680"/>
              <a:gd name="connsiteY13" fmla="*/ 670560 h 1783080"/>
              <a:gd name="connsiteX14" fmla="*/ 777240 w 2011680"/>
              <a:gd name="connsiteY14" fmla="*/ 640080 h 1783080"/>
              <a:gd name="connsiteX15" fmla="*/ 822960 w 2011680"/>
              <a:gd name="connsiteY15" fmla="*/ 624840 h 1783080"/>
              <a:gd name="connsiteX16" fmla="*/ 868680 w 2011680"/>
              <a:gd name="connsiteY16" fmla="*/ 609600 h 1783080"/>
              <a:gd name="connsiteX17" fmla="*/ 975360 w 2011680"/>
              <a:gd name="connsiteY17" fmla="*/ 548640 h 1783080"/>
              <a:gd name="connsiteX18" fmla="*/ 1066800 w 2011680"/>
              <a:gd name="connsiteY18" fmla="*/ 518160 h 1783080"/>
              <a:gd name="connsiteX19" fmla="*/ 1112520 w 2011680"/>
              <a:gd name="connsiteY19" fmla="*/ 487680 h 1783080"/>
              <a:gd name="connsiteX20" fmla="*/ 1158240 w 2011680"/>
              <a:gd name="connsiteY20" fmla="*/ 472440 h 1783080"/>
              <a:gd name="connsiteX21" fmla="*/ 1249680 w 2011680"/>
              <a:gd name="connsiteY21" fmla="*/ 411480 h 1783080"/>
              <a:gd name="connsiteX22" fmla="*/ 1295400 w 2011680"/>
              <a:gd name="connsiteY22" fmla="*/ 381000 h 1783080"/>
              <a:gd name="connsiteX23" fmla="*/ 1341120 w 2011680"/>
              <a:gd name="connsiteY23" fmla="*/ 350520 h 1783080"/>
              <a:gd name="connsiteX24" fmla="*/ 1386840 w 2011680"/>
              <a:gd name="connsiteY24" fmla="*/ 304800 h 1783080"/>
              <a:gd name="connsiteX25" fmla="*/ 1447800 w 2011680"/>
              <a:gd name="connsiteY25" fmla="*/ 274320 h 1783080"/>
              <a:gd name="connsiteX26" fmla="*/ 1539240 w 2011680"/>
              <a:gd name="connsiteY26" fmla="*/ 213360 h 1783080"/>
              <a:gd name="connsiteX27" fmla="*/ 1630680 w 2011680"/>
              <a:gd name="connsiteY27" fmla="*/ 152400 h 1783080"/>
              <a:gd name="connsiteX28" fmla="*/ 1676400 w 2011680"/>
              <a:gd name="connsiteY28" fmla="*/ 121920 h 1783080"/>
              <a:gd name="connsiteX29" fmla="*/ 1722120 w 2011680"/>
              <a:gd name="connsiteY29" fmla="*/ 106680 h 1783080"/>
              <a:gd name="connsiteX30" fmla="*/ 1767840 w 2011680"/>
              <a:gd name="connsiteY30" fmla="*/ 60960 h 1783080"/>
              <a:gd name="connsiteX31" fmla="*/ 1828800 w 2011680"/>
              <a:gd name="connsiteY31" fmla="*/ 45720 h 1783080"/>
              <a:gd name="connsiteX32" fmla="*/ 1920240 w 2011680"/>
              <a:gd name="connsiteY32" fmla="*/ 15240 h 1783080"/>
              <a:gd name="connsiteX33" fmla="*/ 1965960 w 2011680"/>
              <a:gd name="connsiteY33" fmla="*/ 0 h 1783080"/>
              <a:gd name="connsiteX34" fmla="*/ 2011680 w 2011680"/>
              <a:gd name="connsiteY34" fmla="*/ 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11680" h="1783080">
                <a:moveTo>
                  <a:pt x="0" y="1783080"/>
                </a:moveTo>
                <a:cubicBezTo>
                  <a:pt x="35560" y="1757680"/>
                  <a:pt x="69208" y="1729363"/>
                  <a:pt x="106680" y="1706880"/>
                </a:cubicBezTo>
                <a:cubicBezTo>
                  <a:pt x="120455" y="1698615"/>
                  <a:pt x="139034" y="1700551"/>
                  <a:pt x="152400" y="1691640"/>
                </a:cubicBezTo>
                <a:cubicBezTo>
                  <a:pt x="170333" y="1679685"/>
                  <a:pt x="180187" y="1657875"/>
                  <a:pt x="198120" y="1645920"/>
                </a:cubicBezTo>
                <a:cubicBezTo>
                  <a:pt x="211486" y="1637009"/>
                  <a:pt x="229472" y="1637864"/>
                  <a:pt x="243840" y="1630680"/>
                </a:cubicBezTo>
                <a:cubicBezTo>
                  <a:pt x="260223" y="1622489"/>
                  <a:pt x="274320" y="1610360"/>
                  <a:pt x="289560" y="1600200"/>
                </a:cubicBezTo>
                <a:cubicBezTo>
                  <a:pt x="363820" y="1488810"/>
                  <a:pt x="264986" y="1620678"/>
                  <a:pt x="381000" y="1524000"/>
                </a:cubicBezTo>
                <a:cubicBezTo>
                  <a:pt x="395071" y="1512274"/>
                  <a:pt x="399754" y="1492351"/>
                  <a:pt x="411480" y="1478280"/>
                </a:cubicBezTo>
                <a:cubicBezTo>
                  <a:pt x="425278" y="1461723"/>
                  <a:pt x="443402" y="1449117"/>
                  <a:pt x="457200" y="1432560"/>
                </a:cubicBezTo>
                <a:cubicBezTo>
                  <a:pt x="468926" y="1418489"/>
                  <a:pt x="475511" y="1400530"/>
                  <a:pt x="487680" y="1386840"/>
                </a:cubicBezTo>
                <a:cubicBezTo>
                  <a:pt x="533840" y="1334909"/>
                  <a:pt x="579953" y="1308974"/>
                  <a:pt x="609600" y="1249680"/>
                </a:cubicBezTo>
                <a:cubicBezTo>
                  <a:pt x="616784" y="1235312"/>
                  <a:pt x="619760" y="1219200"/>
                  <a:pt x="624840" y="1203960"/>
                </a:cubicBezTo>
                <a:cubicBezTo>
                  <a:pt x="629920" y="1041400"/>
                  <a:pt x="621613" y="877868"/>
                  <a:pt x="640080" y="716280"/>
                </a:cubicBezTo>
                <a:cubicBezTo>
                  <a:pt x="642527" y="694867"/>
                  <a:pt x="666960" y="681027"/>
                  <a:pt x="685800" y="670560"/>
                </a:cubicBezTo>
                <a:cubicBezTo>
                  <a:pt x="713886" y="654957"/>
                  <a:pt x="746760" y="650240"/>
                  <a:pt x="777240" y="640080"/>
                </a:cubicBezTo>
                <a:lnTo>
                  <a:pt x="822960" y="624840"/>
                </a:lnTo>
                <a:cubicBezTo>
                  <a:pt x="838200" y="619760"/>
                  <a:pt x="855314" y="618511"/>
                  <a:pt x="868680" y="609600"/>
                </a:cubicBezTo>
                <a:cubicBezTo>
                  <a:pt x="909920" y="582107"/>
                  <a:pt x="927021" y="567976"/>
                  <a:pt x="975360" y="548640"/>
                </a:cubicBezTo>
                <a:cubicBezTo>
                  <a:pt x="1005191" y="536708"/>
                  <a:pt x="1040067" y="535982"/>
                  <a:pt x="1066800" y="518160"/>
                </a:cubicBezTo>
                <a:cubicBezTo>
                  <a:pt x="1082040" y="508000"/>
                  <a:pt x="1096137" y="495871"/>
                  <a:pt x="1112520" y="487680"/>
                </a:cubicBezTo>
                <a:cubicBezTo>
                  <a:pt x="1126888" y="480496"/>
                  <a:pt x="1144197" y="480242"/>
                  <a:pt x="1158240" y="472440"/>
                </a:cubicBezTo>
                <a:cubicBezTo>
                  <a:pt x="1190262" y="454650"/>
                  <a:pt x="1219200" y="431800"/>
                  <a:pt x="1249680" y="411480"/>
                </a:cubicBezTo>
                <a:lnTo>
                  <a:pt x="1295400" y="381000"/>
                </a:lnTo>
                <a:cubicBezTo>
                  <a:pt x="1310640" y="370840"/>
                  <a:pt x="1328168" y="363472"/>
                  <a:pt x="1341120" y="350520"/>
                </a:cubicBezTo>
                <a:cubicBezTo>
                  <a:pt x="1356360" y="335280"/>
                  <a:pt x="1369302" y="317327"/>
                  <a:pt x="1386840" y="304800"/>
                </a:cubicBezTo>
                <a:cubicBezTo>
                  <a:pt x="1405327" y="291595"/>
                  <a:pt x="1428319" y="286009"/>
                  <a:pt x="1447800" y="274320"/>
                </a:cubicBezTo>
                <a:cubicBezTo>
                  <a:pt x="1479212" y="255473"/>
                  <a:pt x="1508760" y="233680"/>
                  <a:pt x="1539240" y="213360"/>
                </a:cubicBezTo>
                <a:lnTo>
                  <a:pt x="1630680" y="152400"/>
                </a:lnTo>
                <a:cubicBezTo>
                  <a:pt x="1645920" y="142240"/>
                  <a:pt x="1659024" y="127712"/>
                  <a:pt x="1676400" y="121920"/>
                </a:cubicBezTo>
                <a:lnTo>
                  <a:pt x="1722120" y="106680"/>
                </a:lnTo>
                <a:cubicBezTo>
                  <a:pt x="1737360" y="91440"/>
                  <a:pt x="1749127" y="71653"/>
                  <a:pt x="1767840" y="60960"/>
                </a:cubicBezTo>
                <a:cubicBezTo>
                  <a:pt x="1786026" y="50568"/>
                  <a:pt x="1808738" y="51739"/>
                  <a:pt x="1828800" y="45720"/>
                </a:cubicBezTo>
                <a:cubicBezTo>
                  <a:pt x="1859574" y="36488"/>
                  <a:pt x="1889760" y="25400"/>
                  <a:pt x="1920240" y="15240"/>
                </a:cubicBezTo>
                <a:cubicBezTo>
                  <a:pt x="1935480" y="10160"/>
                  <a:pt x="1949896" y="0"/>
                  <a:pt x="1965960" y="0"/>
                </a:cubicBezTo>
                <a:lnTo>
                  <a:pt x="2011680" y="0"/>
                </a:ln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002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45"/>
          <p:cNvCxnSpPr>
            <a:stCxn id="45" idx="2"/>
            <a:endCxn id="7" idx="0"/>
          </p:cNvCxnSpPr>
          <p:nvPr/>
        </p:nvCxnSpPr>
        <p:spPr>
          <a:xfrm rot="5400000">
            <a:off x="3332163" y="2090738"/>
            <a:ext cx="654051" cy="9302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5" idx="2"/>
            <a:endCxn id="8" idx="0"/>
          </p:cNvCxnSpPr>
          <p:nvPr/>
        </p:nvCxnSpPr>
        <p:spPr>
          <a:xfrm rot="16200000" flipH="1">
            <a:off x="4065587" y="2287587"/>
            <a:ext cx="654051" cy="5365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0"/>
            <a:endCxn id="45" idx="2"/>
          </p:cNvCxnSpPr>
          <p:nvPr/>
        </p:nvCxnSpPr>
        <p:spPr>
          <a:xfrm rot="16200000" flipV="1">
            <a:off x="4827588" y="1525588"/>
            <a:ext cx="654051" cy="20605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3150091" y="2194560"/>
            <a:ext cx="964709" cy="1661160"/>
          </a:xfrm>
          <a:custGeom>
            <a:avLst/>
            <a:gdLst>
              <a:gd name="connsiteX0" fmla="*/ 964709 w 964709"/>
              <a:gd name="connsiteY0" fmla="*/ 0 h 1661160"/>
              <a:gd name="connsiteX1" fmla="*/ 858029 w 964709"/>
              <a:gd name="connsiteY1" fmla="*/ 106680 h 1661160"/>
              <a:gd name="connsiteX2" fmla="*/ 751349 w 964709"/>
              <a:gd name="connsiteY2" fmla="*/ 167640 h 1661160"/>
              <a:gd name="connsiteX3" fmla="*/ 629429 w 964709"/>
              <a:gd name="connsiteY3" fmla="*/ 243840 h 1661160"/>
              <a:gd name="connsiteX4" fmla="*/ 537989 w 964709"/>
              <a:gd name="connsiteY4" fmla="*/ 304800 h 1661160"/>
              <a:gd name="connsiteX5" fmla="*/ 492269 w 964709"/>
              <a:gd name="connsiteY5" fmla="*/ 320040 h 1661160"/>
              <a:gd name="connsiteX6" fmla="*/ 355109 w 964709"/>
              <a:gd name="connsiteY6" fmla="*/ 441960 h 1661160"/>
              <a:gd name="connsiteX7" fmla="*/ 309389 w 964709"/>
              <a:gd name="connsiteY7" fmla="*/ 487680 h 1661160"/>
              <a:gd name="connsiteX8" fmla="*/ 217949 w 964709"/>
              <a:gd name="connsiteY8" fmla="*/ 548640 h 1661160"/>
              <a:gd name="connsiteX9" fmla="*/ 172229 w 964709"/>
              <a:gd name="connsiteY9" fmla="*/ 563880 h 1661160"/>
              <a:gd name="connsiteX10" fmla="*/ 80789 w 964709"/>
              <a:gd name="connsiteY10" fmla="*/ 640080 h 1661160"/>
              <a:gd name="connsiteX11" fmla="*/ 35069 w 964709"/>
              <a:gd name="connsiteY11" fmla="*/ 670560 h 1661160"/>
              <a:gd name="connsiteX12" fmla="*/ 4589 w 964709"/>
              <a:gd name="connsiteY12" fmla="*/ 716280 h 1661160"/>
              <a:gd name="connsiteX13" fmla="*/ 19829 w 964709"/>
              <a:gd name="connsiteY13" fmla="*/ 1143000 h 1661160"/>
              <a:gd name="connsiteX14" fmla="*/ 19829 w 964709"/>
              <a:gd name="connsiteY14" fmla="*/ 1661160 h 166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4709" h="1661160">
                <a:moveTo>
                  <a:pt x="964709" y="0"/>
                </a:moveTo>
                <a:cubicBezTo>
                  <a:pt x="929149" y="35560"/>
                  <a:pt x="895409" y="73038"/>
                  <a:pt x="858029" y="106680"/>
                </a:cubicBezTo>
                <a:cubicBezTo>
                  <a:pt x="831103" y="130914"/>
                  <a:pt x="781935" y="152347"/>
                  <a:pt x="751349" y="167640"/>
                </a:cubicBezTo>
                <a:cubicBezTo>
                  <a:pt x="678233" y="277314"/>
                  <a:pt x="781772" y="142278"/>
                  <a:pt x="629429" y="243840"/>
                </a:cubicBezTo>
                <a:cubicBezTo>
                  <a:pt x="598949" y="264160"/>
                  <a:pt x="572742" y="293216"/>
                  <a:pt x="537989" y="304800"/>
                </a:cubicBezTo>
                <a:cubicBezTo>
                  <a:pt x="522749" y="309880"/>
                  <a:pt x="506637" y="312856"/>
                  <a:pt x="492269" y="320040"/>
                </a:cubicBezTo>
                <a:cubicBezTo>
                  <a:pt x="437879" y="347235"/>
                  <a:pt x="395499" y="401570"/>
                  <a:pt x="355109" y="441960"/>
                </a:cubicBezTo>
                <a:cubicBezTo>
                  <a:pt x="339869" y="457200"/>
                  <a:pt x="327322" y="475725"/>
                  <a:pt x="309389" y="487680"/>
                </a:cubicBezTo>
                <a:cubicBezTo>
                  <a:pt x="278909" y="508000"/>
                  <a:pt x="252702" y="537056"/>
                  <a:pt x="217949" y="548640"/>
                </a:cubicBezTo>
                <a:cubicBezTo>
                  <a:pt x="202709" y="553720"/>
                  <a:pt x="186597" y="556696"/>
                  <a:pt x="172229" y="563880"/>
                </a:cubicBezTo>
                <a:cubicBezTo>
                  <a:pt x="115472" y="592259"/>
                  <a:pt x="131346" y="597949"/>
                  <a:pt x="80789" y="640080"/>
                </a:cubicBezTo>
                <a:cubicBezTo>
                  <a:pt x="66718" y="651806"/>
                  <a:pt x="50309" y="660400"/>
                  <a:pt x="35069" y="670560"/>
                </a:cubicBezTo>
                <a:cubicBezTo>
                  <a:pt x="24909" y="685800"/>
                  <a:pt x="5180" y="697973"/>
                  <a:pt x="4589" y="716280"/>
                </a:cubicBezTo>
                <a:cubicBezTo>
                  <a:pt x="0" y="858537"/>
                  <a:pt x="17534" y="1000688"/>
                  <a:pt x="19829" y="1143000"/>
                </a:cubicBezTo>
                <a:cubicBezTo>
                  <a:pt x="22614" y="1315698"/>
                  <a:pt x="19829" y="1488440"/>
                  <a:pt x="19829" y="1661160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091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105"/>
          <p:cNvSpPr txBox="1">
            <a:spLocks noChangeArrowheads="1"/>
          </p:cNvSpPr>
          <p:nvPr/>
        </p:nvSpPr>
        <p:spPr bwMode="auto">
          <a:xfrm>
            <a:off x="609600" y="1828799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Core</a:t>
            </a:r>
          </a:p>
        </p:txBody>
      </p:sp>
      <p:sp>
        <p:nvSpPr>
          <p:cNvPr id="57" name="TextBox 107"/>
          <p:cNvSpPr txBox="1">
            <a:spLocks noChangeArrowheads="1"/>
          </p:cNvSpPr>
          <p:nvPr/>
        </p:nvSpPr>
        <p:spPr bwMode="auto">
          <a:xfrm>
            <a:off x="704850" y="35814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Edge</a:t>
            </a:r>
          </a:p>
        </p:txBody>
      </p:sp>
      <p:sp>
        <p:nvSpPr>
          <p:cNvPr id="58" name="TextBox 108"/>
          <p:cNvSpPr txBox="1">
            <a:spLocks noChangeArrowheads="1"/>
          </p:cNvSpPr>
          <p:nvPr/>
        </p:nvSpPr>
        <p:spPr bwMode="auto">
          <a:xfrm>
            <a:off x="76200" y="2819398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Aggregation</a:t>
            </a:r>
          </a:p>
        </p:txBody>
      </p:sp>
      <p:sp>
        <p:nvSpPr>
          <p:cNvPr id="61" name="TextBox 113"/>
          <p:cNvSpPr txBox="1">
            <a:spLocks noChangeArrowheads="1"/>
          </p:cNvSpPr>
          <p:nvPr/>
        </p:nvSpPr>
        <p:spPr bwMode="auto">
          <a:xfrm>
            <a:off x="-685800" y="4552949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Application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400" b="1" dirty="0">
                <a:latin typeface="Arial" pitchFamily="34" charset="0"/>
                <a:cs typeface="Arial" pitchFamily="34" charset="0"/>
              </a:rPr>
              <a:t>servers</a:t>
            </a:r>
          </a:p>
        </p:txBody>
      </p:sp>
      <p:sp>
        <p:nvSpPr>
          <p:cNvPr id="78" name="TextBox 108"/>
          <p:cNvSpPr txBox="1">
            <a:spLocks noChangeArrowheads="1"/>
          </p:cNvSpPr>
          <p:nvPr/>
        </p:nvSpPr>
        <p:spPr bwMode="auto">
          <a:xfrm>
            <a:off x="7315200" y="1828799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Bisection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Links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(bottleneck)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Left Arrow 78"/>
          <p:cNvSpPr/>
          <p:nvPr/>
        </p:nvSpPr>
        <p:spPr>
          <a:xfrm>
            <a:off x="6096000" y="2133599"/>
            <a:ext cx="1295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108"/>
          <p:cNvSpPr txBox="1">
            <a:spLocks noChangeArrowheads="1"/>
          </p:cNvSpPr>
          <p:nvPr/>
        </p:nvSpPr>
        <p:spPr bwMode="auto">
          <a:xfrm>
            <a:off x="7696200" y="40386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App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Links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Left Arrow 80"/>
          <p:cNvSpPr/>
          <p:nvPr/>
        </p:nvSpPr>
        <p:spPr>
          <a:xfrm>
            <a:off x="6934200" y="4343400"/>
            <a:ext cx="838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108"/>
          <p:cNvSpPr txBox="1">
            <a:spLocks noChangeArrowheads="1"/>
          </p:cNvSpPr>
          <p:nvPr/>
        </p:nvSpPr>
        <p:spPr bwMode="auto">
          <a:xfrm>
            <a:off x="533400" y="55626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If    </a:t>
            </a: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traffic (App )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&gt;   1    then more device are             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capacity(Bisection           needed at the bisection</a:t>
            </a:r>
          </a:p>
        </p:txBody>
      </p:sp>
      <p:sp>
        <p:nvSpPr>
          <p:cNvPr id="84" name="Double Bracket 83"/>
          <p:cNvSpPr/>
          <p:nvPr/>
        </p:nvSpPr>
        <p:spPr>
          <a:xfrm>
            <a:off x="914400" y="5486400"/>
            <a:ext cx="3505200" cy="1143000"/>
          </a:xfrm>
          <a:prstGeom prst="bracketPair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7550" y="1581149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3950" y="2736850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7050" y="364490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1523999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750" y="2736850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1050" y="364490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64490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1900" y="364490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Connector 64"/>
          <p:cNvCxnSpPr/>
          <p:nvPr/>
        </p:nvCxnSpPr>
        <p:spPr>
          <a:xfrm rot="5400000">
            <a:off x="2774158" y="2183606"/>
            <a:ext cx="609600" cy="5095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2824165" y="2057399"/>
            <a:ext cx="2033587" cy="685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790950" y="2133599"/>
            <a:ext cx="2005013" cy="609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8" idx="1"/>
          </p:cNvCxnSpPr>
          <p:nvPr/>
        </p:nvCxnSpPr>
        <p:spPr>
          <a:xfrm rot="10800000" flipV="1">
            <a:off x="2105028" y="3121025"/>
            <a:ext cx="288923" cy="53657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38" idx="3"/>
          </p:cNvCxnSpPr>
          <p:nvPr/>
        </p:nvCxnSpPr>
        <p:spPr>
          <a:xfrm rot="16200000" flipV="1">
            <a:off x="3184526" y="3213099"/>
            <a:ext cx="536576" cy="35242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0" idx="1"/>
          </p:cNvCxnSpPr>
          <p:nvPr/>
        </p:nvCxnSpPr>
        <p:spPr>
          <a:xfrm rot="5400000" flipH="1" flipV="1">
            <a:off x="4962524" y="3254375"/>
            <a:ext cx="536576" cy="26987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0" idx="3"/>
          </p:cNvCxnSpPr>
          <p:nvPr/>
        </p:nvCxnSpPr>
        <p:spPr>
          <a:xfrm rot="16200000" flipV="1">
            <a:off x="6165852" y="3203574"/>
            <a:ext cx="536577" cy="37147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V="1">
            <a:off x="1860504" y="4449765"/>
            <a:ext cx="504921" cy="3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7" idx="0"/>
          </p:cNvCxnSpPr>
          <p:nvPr/>
        </p:nvCxnSpPr>
        <p:spPr>
          <a:xfrm rot="5400000" flipH="1" flipV="1">
            <a:off x="3269436" y="433940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39" idx="2"/>
          </p:cNvCxnSpPr>
          <p:nvPr/>
        </p:nvCxnSpPr>
        <p:spPr>
          <a:xfrm rot="16200000" flipV="1">
            <a:off x="2022428" y="4276774"/>
            <a:ext cx="638271" cy="4667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62" idx="2"/>
          </p:cNvCxnSpPr>
          <p:nvPr/>
        </p:nvCxnSpPr>
        <p:spPr>
          <a:xfrm rot="16200000" flipV="1">
            <a:off x="3530601" y="429260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1350" y="4705350"/>
            <a:ext cx="457200" cy="457200"/>
          </a:xfrm>
          <a:prstGeom prst="rect">
            <a:avLst/>
          </a:prstGeom>
          <a:noFill/>
        </p:spPr>
      </p:pic>
      <p:pic>
        <p:nvPicPr>
          <p:cNvPr id="83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8550" y="4705350"/>
            <a:ext cx="457200" cy="457200"/>
          </a:xfrm>
          <a:prstGeom prst="rect">
            <a:avLst/>
          </a:prstGeom>
          <a:noFill/>
        </p:spPr>
      </p:pic>
      <p:pic>
        <p:nvPicPr>
          <p:cNvPr id="85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5950" y="4705350"/>
            <a:ext cx="457200" cy="457200"/>
          </a:xfrm>
          <a:prstGeom prst="rect">
            <a:avLst/>
          </a:prstGeom>
          <a:noFill/>
        </p:spPr>
      </p:pic>
      <p:pic>
        <p:nvPicPr>
          <p:cNvPr id="86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3150" y="4705350"/>
            <a:ext cx="457200" cy="457200"/>
          </a:xfrm>
          <a:prstGeom prst="rect">
            <a:avLst/>
          </a:prstGeom>
          <a:noFill/>
        </p:spPr>
      </p:pic>
      <p:cxnSp>
        <p:nvCxnSpPr>
          <p:cNvPr id="87" name="Straight Connector 86"/>
          <p:cNvCxnSpPr>
            <a:stCxn id="89" idx="0"/>
          </p:cNvCxnSpPr>
          <p:nvPr/>
        </p:nvCxnSpPr>
        <p:spPr>
          <a:xfrm rot="5400000" flipH="1" flipV="1">
            <a:off x="4717236" y="426320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V="1">
            <a:off x="4978401" y="421640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9150" y="4629150"/>
            <a:ext cx="457200" cy="457200"/>
          </a:xfrm>
          <a:prstGeom prst="rect">
            <a:avLst/>
          </a:prstGeom>
          <a:noFill/>
        </p:spPr>
      </p:pic>
      <p:pic>
        <p:nvPicPr>
          <p:cNvPr id="90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6350" y="4629150"/>
            <a:ext cx="457200" cy="457200"/>
          </a:xfrm>
          <a:prstGeom prst="rect">
            <a:avLst/>
          </a:prstGeom>
          <a:noFill/>
        </p:spPr>
      </p:pic>
      <p:cxnSp>
        <p:nvCxnSpPr>
          <p:cNvPr id="91" name="Straight Connector 90"/>
          <p:cNvCxnSpPr>
            <a:stCxn id="93" idx="0"/>
          </p:cNvCxnSpPr>
          <p:nvPr/>
        </p:nvCxnSpPr>
        <p:spPr>
          <a:xfrm rot="5400000" flipH="1" flipV="1">
            <a:off x="6241236" y="426320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V="1">
            <a:off x="6502401" y="421640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3150" y="4629150"/>
            <a:ext cx="457200" cy="457200"/>
          </a:xfrm>
          <a:prstGeom prst="rect">
            <a:avLst/>
          </a:prstGeom>
          <a:noFill/>
        </p:spPr>
      </p:pic>
      <p:pic>
        <p:nvPicPr>
          <p:cNvPr id="94" name="Picture 158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0350" y="4629150"/>
            <a:ext cx="457200" cy="457200"/>
          </a:xfrm>
          <a:prstGeom prst="rect">
            <a:avLst/>
          </a:prstGeom>
          <a:noFill/>
        </p:spPr>
      </p:pic>
      <p:cxnSp>
        <p:nvCxnSpPr>
          <p:cNvPr id="98" name="Straight Connector 97"/>
          <p:cNvCxnSpPr>
            <a:endCxn id="60" idx="0"/>
          </p:cNvCxnSpPr>
          <p:nvPr/>
        </p:nvCxnSpPr>
        <p:spPr>
          <a:xfrm rot="16200000" flipH="1">
            <a:off x="5230814" y="2160588"/>
            <a:ext cx="603249" cy="54927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Bisection Bandwidth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0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sectio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447800"/>
            <a:ext cx="5029200" cy="3771900"/>
          </a:xfrm>
          <a:prstGeom prst="rect">
            <a:avLst/>
          </a:prstGeom>
        </p:spPr>
      </p:pic>
      <p:pic>
        <p:nvPicPr>
          <p:cNvPr id="6" name="Picture 5" descr="bisectio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295400"/>
            <a:ext cx="4800600" cy="3600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67200"/>
            <a:ext cx="8229600" cy="24384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Given our data: current applications and DC design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more bisection is not required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Aggregate bisection is only 30% utilized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Need to better utilize existing network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Load balance across paths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Migrate VMs across racks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2209800"/>
            <a:ext cx="4191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Bisection Demand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315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Insights Gained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75% of traffic stays within a rack (Clouds)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Applications are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uniformly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placed</a:t>
            </a:r>
          </a:p>
          <a:p>
            <a:pPr eaLnBrk="1" hangingPunct="1"/>
            <a:r>
              <a:rPr lang="en-US" sz="2600" dirty="0" smtClean="0">
                <a:latin typeface="Arial" pitchFamily="34" charset="0"/>
                <a:cs typeface="Arial" pitchFamily="34" charset="0"/>
              </a:rPr>
              <a:t>Half packets are small (&lt; 200B)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Keep alive integral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 application design</a:t>
            </a:r>
          </a:p>
          <a:p>
            <a:pPr eaLnBrk="1" hangingPunct="1"/>
            <a:r>
              <a:rPr lang="en-US" sz="2600" dirty="0" smtClean="0">
                <a:latin typeface="Arial" pitchFamily="34" charset="0"/>
                <a:cs typeface="Arial" pitchFamily="34" charset="0"/>
              </a:rPr>
              <a:t>At most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25% of core links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highly utilized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Effective routing algorithm to reduce utilization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Load balance across paths and migrate VMs</a:t>
            </a:r>
          </a:p>
          <a:p>
            <a:pPr eaLnBrk="1" hangingPunct="1"/>
            <a:r>
              <a:rPr lang="en-US" sz="2600" dirty="0" smtClean="0">
                <a:latin typeface="Arial" pitchFamily="34" charset="0"/>
                <a:cs typeface="Arial" pitchFamily="34" charset="0"/>
              </a:rPr>
              <a:t>Questioned popular assumptions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Do we need more bisection?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Is centralization feasible?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Yes</a:t>
            </a:r>
          </a:p>
          <a:p>
            <a:pPr lvl="1">
              <a:buNone/>
            </a:pPr>
            <a:endParaRPr lang="en-US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Related Works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IMC ‘09 [Kandula`09]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Traffic is unpredictable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Most traffic stays within a rack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Cloud measurements [Wang’10,Li’10]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Study application performance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End-2-End measurements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Project Interim report</a:t>
            </a:r>
            <a:endParaRPr lang="en-US" sz="2800" dirty="0"/>
          </a:p>
          <a:p>
            <a:pPr lvl="1"/>
            <a:r>
              <a:rPr lang="en-US" sz="2400" b="1" smtClean="0"/>
              <a:t>Due </a:t>
            </a:r>
            <a:r>
              <a:rPr lang="en-US" sz="2400" b="1" smtClean="0"/>
              <a:t>Monday</a:t>
            </a:r>
            <a:r>
              <a:rPr lang="en-US" sz="2400" b="1" smtClean="0"/>
              <a:t>, </a:t>
            </a:r>
            <a:r>
              <a:rPr lang="en-US" sz="2400" b="1" smtClean="0"/>
              <a:t>November </a:t>
            </a:r>
            <a:r>
              <a:rPr lang="en-US" sz="2400" b="1" smtClean="0"/>
              <a:t>24.</a:t>
            </a:r>
            <a:endParaRPr lang="en-US" sz="2400" b="1" dirty="0" smtClean="0"/>
          </a:p>
          <a:p>
            <a:pPr lvl="1"/>
            <a:r>
              <a:rPr lang="en-US" sz="2400" dirty="0" smtClean="0"/>
              <a:t>And meet with groups, TA, and professor</a:t>
            </a:r>
          </a:p>
          <a:p>
            <a:r>
              <a:rPr lang="en-US" sz="2800" dirty="0" err="1" smtClean="0"/>
              <a:t>Fractus</a:t>
            </a:r>
            <a:r>
              <a:rPr lang="en-US" sz="2800" dirty="0" smtClean="0"/>
              <a:t> Upgrade: Should be back online</a:t>
            </a:r>
            <a:endParaRPr lang="en-US" sz="3200" dirty="0" smtClean="0"/>
          </a:p>
          <a:p>
            <a:pPr lvl="1"/>
            <a:endParaRPr lang="en-US" sz="2800" dirty="0" smtClean="0"/>
          </a:p>
          <a:p>
            <a:r>
              <a:rPr lang="en-US" sz="2800" b="1" i="1" dirty="0"/>
              <a:t>R</a:t>
            </a:r>
            <a:r>
              <a:rPr lang="en-US" sz="2800" b="1" i="1" dirty="0" smtClean="0"/>
              <a:t>equired review and reading for Wednesday, November 12</a:t>
            </a:r>
          </a:p>
          <a:p>
            <a:pPr lvl="1"/>
            <a:r>
              <a:rPr lang="en-US" sz="2000" dirty="0" err="1"/>
              <a:t>SoNIC</a:t>
            </a:r>
            <a:r>
              <a:rPr lang="en-US" sz="2000" dirty="0"/>
              <a:t>: Precise </a:t>
            </a:r>
            <a:r>
              <a:rPr lang="en-US" sz="2000" dirty="0" err="1"/>
              <a:t>Realtime</a:t>
            </a:r>
            <a:r>
              <a:rPr lang="en-US" sz="2000" dirty="0"/>
              <a:t> Software Access and Control of Wired Networks, K. Lee, H. Wang and H. Weatherspoon. USENIX symposium on Networked Systems Design and Implementation (NSDI), April 2013, pages </a:t>
            </a:r>
            <a:r>
              <a:rPr lang="en-US" sz="2000" dirty="0" smtClean="0"/>
              <a:t>213-225.</a:t>
            </a:r>
          </a:p>
          <a:p>
            <a:pPr lvl="1"/>
            <a:r>
              <a:rPr lang="en-US" sz="2000" dirty="0"/>
              <a:t>https://www.usenix.org/system/files/conference/nsdi13/nsdi13-final138.pdf</a:t>
            </a:r>
          </a:p>
          <a:p>
            <a:pPr lvl="1"/>
            <a:endParaRPr lang="en-US" sz="2800" dirty="0" smtClean="0"/>
          </a:p>
          <a:p>
            <a:r>
              <a:rPr lang="en-US" sz="2800" dirty="0"/>
              <a:t>Check piazza: </a:t>
            </a:r>
            <a:r>
              <a:rPr lang="en-US" sz="2800" dirty="0" smtClean="0"/>
              <a:t>http://piazza.com/cornell/fall2014/cs5413</a:t>
            </a:r>
          </a:p>
          <a:p>
            <a:r>
              <a:rPr lang="en-US" sz="2800" dirty="0" smtClean="0"/>
              <a:t>Check website for updated schedule</a:t>
            </a:r>
          </a:p>
        </p:txBody>
      </p:sp>
    </p:spTree>
    <p:extLst>
      <p:ext uri="{BB962C8B-B14F-4D97-AF65-F5344CB8AC3E}">
        <p14:creationId xmlns:p14="http://schemas.microsoft.com/office/powerpoint/2010/main" val="39811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734787"/>
            <a:ext cx="8893907" cy="6056782"/>
          </a:xfrm>
        </p:spPr>
        <p:txBody>
          <a:bodyPr>
            <a:normAutofit/>
          </a:bodyPr>
          <a:lstStyle/>
          <a:p>
            <a:r>
              <a:rPr lang="en-US" dirty="0"/>
              <a:t>Analysis and Network Traffic Characteristics of Data Centers in the wild </a:t>
            </a:r>
            <a:endParaRPr lang="en-US" dirty="0" smtClean="0"/>
          </a:p>
          <a:p>
            <a:pPr lvl="1"/>
            <a:r>
              <a:rPr lang="en-US" dirty="0" smtClean="0"/>
              <a:t>T. Benson, A. </a:t>
            </a:r>
            <a:r>
              <a:rPr lang="en-US" dirty="0"/>
              <a:t>Akella, and </a:t>
            </a:r>
            <a:r>
              <a:rPr lang="en-US" dirty="0" smtClean="0"/>
              <a:t>D. </a:t>
            </a:r>
            <a:r>
              <a:rPr lang="en-US" dirty="0"/>
              <a:t>A. </a:t>
            </a:r>
            <a:r>
              <a:rPr lang="en-US" dirty="0" err="1"/>
              <a:t>Maltz</a:t>
            </a:r>
            <a:r>
              <a:rPr lang="en-US" dirty="0"/>
              <a:t>. </a:t>
            </a:r>
            <a:r>
              <a:rPr lang="en-US" dirty="0" smtClean="0"/>
              <a:t>In </a:t>
            </a:r>
            <a:r>
              <a:rPr lang="en-US" dirty="0"/>
              <a:t>Proceedings of the 10th ACM SIGCOMM conference on Internet </a:t>
            </a:r>
            <a:r>
              <a:rPr lang="en-US" dirty="0" smtClean="0"/>
              <a:t>measurement (IMC), </a:t>
            </a:r>
            <a:r>
              <a:rPr lang="en-US" dirty="0"/>
              <a:t>pp. 267-280. ACM, </a:t>
            </a:r>
            <a:r>
              <a:rPr lang="en-US" dirty="0" smtClean="0"/>
              <a:t>2010.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smtClean="0"/>
              <a:t>A 1-millisecond advantage in trading applications can be worth $100 million a year to a major brokerage firm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Internal users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Line-of-Business apps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Production test beds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External users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Web portals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Web services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Multimedia applications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Chat/IM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0"/>
            <a:ext cx="29173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452751"/>
            <a:ext cx="838200" cy="179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Twitter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4419600"/>
            <a:ext cx="533400" cy="533400"/>
          </a:xfrm>
          <a:prstGeom prst="rect">
            <a:avLst/>
          </a:prstGeom>
        </p:spPr>
      </p:pic>
      <p:pic>
        <p:nvPicPr>
          <p:cNvPr id="13" name="Picture 12" descr="22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4343400"/>
            <a:ext cx="609600" cy="609600"/>
          </a:xfrm>
          <a:prstGeom prst="rect">
            <a:avLst/>
          </a:prstGeom>
        </p:spPr>
      </p:pic>
      <p:pic>
        <p:nvPicPr>
          <p:cNvPr id="15" name="Picture 14" descr="Msn-Messenger-2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4876800"/>
            <a:ext cx="990600" cy="990600"/>
          </a:xfrm>
          <a:prstGeom prst="rect">
            <a:avLst/>
          </a:prstGeom>
        </p:spPr>
      </p:pic>
      <p:pic>
        <p:nvPicPr>
          <p:cNvPr id="16" name="Picture 15" descr="youtube-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0" y="5105400"/>
            <a:ext cx="838200" cy="838200"/>
          </a:xfrm>
          <a:prstGeom prst="rect">
            <a:avLst/>
          </a:prstGeom>
        </p:spPr>
      </p:pic>
      <p:pic>
        <p:nvPicPr>
          <p:cNvPr id="18" name="Picture 17" descr="googl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5435701"/>
            <a:ext cx="812699" cy="812699"/>
          </a:xfrm>
          <a:prstGeom prst="rect">
            <a:avLst/>
          </a:prstGeom>
        </p:spPr>
      </p:pic>
      <p:pic>
        <p:nvPicPr>
          <p:cNvPr id="19" name="Picture 18" descr="Google-gMail-2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8200" y="4648200"/>
            <a:ext cx="838200" cy="838200"/>
          </a:xfrm>
          <a:prstGeom prst="rect">
            <a:avLst/>
          </a:prstGeom>
        </p:spPr>
      </p:pic>
      <p:pic>
        <p:nvPicPr>
          <p:cNvPr id="20" name="Picture 19" descr="Android-Market-128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24800" y="502920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9764926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Case for Understanding Data Center Traffic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Better understanding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better techniques</a:t>
            </a:r>
            <a:b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Better traffic engineering techniques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Avoid data losses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Improve app performance</a:t>
            </a: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Better Quality of Service techniques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Better control over jitter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Allow multimedia apps</a:t>
            </a: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Better energy saving techniques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Reduce data center’s energy footprint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Reduce operating expenditures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Initial stab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network level traffic + app relationships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5240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733800"/>
            <a:ext cx="233349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87079" y="5645888"/>
            <a:ext cx="8256181" cy="75491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239635"/>
      </p:ext>
    </p:extLst>
  </p:cSld>
  <p:clrMapOvr>
    <a:masterClrMapping/>
  </p:clrMapOvr>
  <p:transition advTm="58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Take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aways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Insights Gained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75% of traffic stays within a rack (Clouds)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Applications are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uniformly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placed</a:t>
            </a:r>
          </a:p>
          <a:p>
            <a:pPr eaLnBrk="1" hangingPunct="1"/>
            <a:r>
              <a:rPr lang="en-US" sz="2600" dirty="0" smtClean="0">
                <a:latin typeface="Arial" pitchFamily="34" charset="0"/>
                <a:cs typeface="Arial" pitchFamily="34" charset="0"/>
              </a:rPr>
              <a:t>Half packets are small (&lt; 200B)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Keep alive integral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in application design</a:t>
            </a:r>
          </a:p>
          <a:p>
            <a:pPr eaLnBrk="1" hangingPunct="1"/>
            <a:r>
              <a:rPr lang="en-US" sz="2600" dirty="0" smtClean="0">
                <a:latin typeface="Arial" pitchFamily="34" charset="0"/>
                <a:cs typeface="Arial" pitchFamily="34" charset="0"/>
              </a:rPr>
              <a:t>At most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25% of core links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highly utilized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Effective routing algorithm to reduce utilization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Load balance across paths and migrate VMs</a:t>
            </a:r>
          </a:p>
          <a:p>
            <a:pPr eaLnBrk="1" hangingPunct="1"/>
            <a:r>
              <a:rPr lang="en-US" sz="2600" dirty="0" smtClean="0">
                <a:latin typeface="Arial" pitchFamily="34" charset="0"/>
                <a:cs typeface="Arial" pitchFamily="34" charset="0"/>
              </a:rPr>
              <a:t>Questioned popular assumptions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Do we need more bisection?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Is centralization feasible?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Yes</a:t>
            </a:r>
          </a:p>
          <a:p>
            <a:pPr lvl="1">
              <a:buNone/>
            </a:pPr>
            <a:endParaRPr lang="en-US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42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Canonical Data Center Architecture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67640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0600" y="2832101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370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19250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400" y="2832101"/>
            <a:ext cx="88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770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455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8550" y="4197351"/>
            <a:ext cx="622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640808" y="2278857"/>
            <a:ext cx="609600" cy="5095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690815" y="2152650"/>
            <a:ext cx="2033587" cy="685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2228850"/>
            <a:ext cx="2005013" cy="609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5079206" y="2255043"/>
            <a:ext cx="685800" cy="4810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747839" y="3595688"/>
            <a:ext cx="838200" cy="3905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2852739" y="3567113"/>
            <a:ext cx="838200" cy="4476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729162" y="3605213"/>
            <a:ext cx="838200" cy="3714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5834064" y="3557588"/>
            <a:ext cx="838200" cy="4667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1727154" y="5002215"/>
            <a:ext cx="504921" cy="3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2" idx="0"/>
          </p:cNvCxnSpPr>
          <p:nvPr/>
        </p:nvCxnSpPr>
        <p:spPr>
          <a:xfrm rot="5400000" flipH="1" flipV="1">
            <a:off x="3136086" y="48918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05"/>
          <p:cNvSpPr txBox="1">
            <a:spLocks noChangeArrowheads="1"/>
          </p:cNvSpPr>
          <p:nvPr/>
        </p:nvSpPr>
        <p:spPr bwMode="auto">
          <a:xfrm>
            <a:off x="323850" y="1771651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Core (L3)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107"/>
          <p:cNvSpPr txBox="1">
            <a:spLocks noChangeArrowheads="1"/>
          </p:cNvSpPr>
          <p:nvPr/>
        </p:nvSpPr>
        <p:spPr bwMode="auto">
          <a:xfrm>
            <a:off x="228600" y="3733801"/>
            <a:ext cx="1733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Edge (L2)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Top-of-Rack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08"/>
          <p:cNvSpPr txBox="1">
            <a:spLocks noChangeArrowheads="1"/>
          </p:cNvSpPr>
          <p:nvPr/>
        </p:nvSpPr>
        <p:spPr bwMode="auto">
          <a:xfrm>
            <a:off x="228600" y="257169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Aggregation (L2)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28650" y="24574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8650" y="36766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3"/>
          <p:cNvSpPr txBox="1">
            <a:spLocks noChangeArrowheads="1"/>
          </p:cNvSpPr>
          <p:nvPr/>
        </p:nvSpPr>
        <p:spPr bwMode="auto">
          <a:xfrm>
            <a:off x="-914400" y="49530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Application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latin typeface="Arial" pitchFamily="34" charset="0"/>
                <a:cs typeface="Arial" pitchFamily="34" charset="0"/>
              </a:rPr>
              <a:t>servers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704850" y="4819651"/>
            <a:ext cx="6096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3370" y="5715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57150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1170" y="5638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56388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1370" y="5715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57150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2970" y="5638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5638800"/>
            <a:ext cx="60384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Connector 52"/>
          <p:cNvCxnSpPr>
            <a:endCxn id="6" idx="2"/>
          </p:cNvCxnSpPr>
          <p:nvPr/>
        </p:nvCxnSpPr>
        <p:spPr>
          <a:xfrm rot="16200000" flipV="1">
            <a:off x="1889078" y="4829224"/>
            <a:ext cx="638271" cy="4667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9" idx="2"/>
          </p:cNvCxnSpPr>
          <p:nvPr/>
        </p:nvCxnSpPr>
        <p:spPr>
          <a:xfrm rot="16200000" flipV="1">
            <a:off x="3397251" y="48450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5257800"/>
            <a:ext cx="457200" cy="457200"/>
          </a:xfrm>
          <a:prstGeom prst="rect">
            <a:avLst/>
          </a:prstGeom>
          <a:noFill/>
        </p:spPr>
      </p:pic>
      <p:pic>
        <p:nvPicPr>
          <p:cNvPr id="63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5257800"/>
            <a:ext cx="457200" cy="457200"/>
          </a:xfrm>
          <a:prstGeom prst="rect">
            <a:avLst/>
          </a:prstGeom>
          <a:noFill/>
        </p:spPr>
      </p:pic>
      <p:pic>
        <p:nvPicPr>
          <p:cNvPr id="64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5257800"/>
            <a:ext cx="457200" cy="457200"/>
          </a:xfrm>
          <a:prstGeom prst="rect">
            <a:avLst/>
          </a:prstGeom>
          <a:noFill/>
        </p:spPr>
      </p:pic>
      <p:pic>
        <p:nvPicPr>
          <p:cNvPr id="65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5257800"/>
            <a:ext cx="457200" cy="457200"/>
          </a:xfrm>
          <a:prstGeom prst="rect">
            <a:avLst/>
          </a:prstGeom>
          <a:noFill/>
        </p:spPr>
      </p:pic>
      <p:cxnSp>
        <p:nvCxnSpPr>
          <p:cNvPr id="66" name="Straight Connector 65"/>
          <p:cNvCxnSpPr>
            <a:stCxn id="68" idx="0"/>
          </p:cNvCxnSpPr>
          <p:nvPr/>
        </p:nvCxnSpPr>
        <p:spPr>
          <a:xfrm rot="5400000" flipH="1" flipV="1">
            <a:off x="4583886" y="48156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4845051" y="47688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5181600"/>
            <a:ext cx="457200" cy="457200"/>
          </a:xfrm>
          <a:prstGeom prst="rect">
            <a:avLst/>
          </a:prstGeom>
          <a:noFill/>
        </p:spPr>
      </p:pic>
      <p:pic>
        <p:nvPicPr>
          <p:cNvPr id="69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5181600"/>
            <a:ext cx="457200" cy="457200"/>
          </a:xfrm>
          <a:prstGeom prst="rect">
            <a:avLst/>
          </a:prstGeom>
          <a:noFill/>
        </p:spPr>
      </p:pic>
      <p:cxnSp>
        <p:nvCxnSpPr>
          <p:cNvPr id="70" name="Straight Connector 69"/>
          <p:cNvCxnSpPr>
            <a:stCxn id="72" idx="0"/>
          </p:cNvCxnSpPr>
          <p:nvPr/>
        </p:nvCxnSpPr>
        <p:spPr>
          <a:xfrm rot="5400000" flipH="1" flipV="1">
            <a:off x="6107886" y="4815658"/>
            <a:ext cx="506456" cy="22542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6369051" y="4768851"/>
            <a:ext cx="590549" cy="387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5181600"/>
            <a:ext cx="457200" cy="457200"/>
          </a:xfrm>
          <a:prstGeom prst="rect">
            <a:avLst/>
          </a:prstGeom>
          <a:noFill/>
        </p:spPr>
      </p:pic>
      <p:pic>
        <p:nvPicPr>
          <p:cNvPr id="73" name="Picture 158" descr="MCj043161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5181600"/>
            <a:ext cx="457200" cy="457200"/>
          </a:xfrm>
          <a:prstGeom prst="rect">
            <a:avLst/>
          </a:prstGeom>
          <a:noFill/>
        </p:spPr>
      </p:pic>
      <p:pic>
        <p:nvPicPr>
          <p:cNvPr id="60" name="Picture 2" descr="C:\Documents and Settings\Theophilus Benson\Local Settings\Temporary Internet Files\Content.IE5\70VQMJVO\MC900433829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240720">
            <a:off x="5507219" y="3449819"/>
            <a:ext cx="2895600" cy="2895600"/>
          </a:xfrm>
          <a:prstGeom prst="rect">
            <a:avLst/>
          </a:prstGeom>
          <a:noFill/>
        </p:spPr>
      </p:pic>
      <p:sp>
        <p:nvSpPr>
          <p:cNvPr id="61" name="Oval 60"/>
          <p:cNvSpPr/>
          <p:nvPr/>
        </p:nvSpPr>
        <p:spPr>
          <a:xfrm>
            <a:off x="2667000" y="5562600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191000" y="5562600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562600" y="5486400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371600" y="5562600"/>
            <a:ext cx="1295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 descr="C:\Documents and Settings\Theophilus Benson\Local Settings\Temporary Internet Files\Content.IE5\70VQMJVO\MC900433829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240720">
            <a:off x="465175" y="-2851064"/>
            <a:ext cx="10889253" cy="1022534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8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00608 -0.1585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0.15856 L -0.09392 -0.38079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61" grpId="0" animBg="1"/>
      <p:bldP spid="74" grpId="0" animBg="1"/>
      <p:bldP spid="75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Dataset: Data Centers Studied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62400" y="1524000"/>
          <a:ext cx="4967416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978"/>
                <a:gridCol w="869758"/>
                <a:gridCol w="1496572"/>
                <a:gridCol w="11121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DC Role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DC</a:t>
                      </a:r>
                    </a:p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Number Devices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Universities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EDU1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US-Mid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EDU2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US-Mid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EDU3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US-Mid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Private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Enterprise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PRV1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US-Mid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PRV2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US-West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Commercial Clouds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US-West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562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US-West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763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US-East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612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S. America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427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S. America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427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62401" y="4038600"/>
            <a:ext cx="4952999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1" y="2133600"/>
            <a:ext cx="4952999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2133600"/>
            <a:ext cx="2590799" cy="1905000"/>
          </a:xfrm>
          <a:prstGeom prst="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4038600"/>
            <a:ext cx="2590799" cy="182880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4038600"/>
            <a:ext cx="49530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2133600"/>
            <a:ext cx="49530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3276600"/>
            <a:ext cx="4953000" cy="762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775191"/>
            <a:ext cx="8229600" cy="4778009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 data centers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 classes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Universities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Private enterprise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Clouds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Internal users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Small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Local to campus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External users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Clouds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Large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Globally diverse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Dataset: Collection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SNMP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Poll SNMP MIBs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Bytes-in/bytes-out/discards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 &gt; 10 Days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Averaged over 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Packet Traces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Cisco port span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12 hours</a:t>
            </a: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Topology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Cisco Discovery Protocol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800600" y="1752600"/>
          <a:ext cx="4131942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758"/>
                <a:gridCol w="889686"/>
                <a:gridCol w="963827"/>
                <a:gridCol w="14086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DC</a:t>
                      </a:r>
                    </a:p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SNMP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Packet</a:t>
                      </a:r>
                    </a:p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Traces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Topology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EDU1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EDU2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EDU3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PRV1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PRV2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CLD5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38801" y="1752600"/>
            <a:ext cx="914400" cy="4419600"/>
          </a:xfrm>
          <a:prstGeom prst="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1752600"/>
            <a:ext cx="990600" cy="4419600"/>
          </a:xfrm>
          <a:prstGeom prst="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3800" y="1752600"/>
            <a:ext cx="1371600" cy="4419600"/>
          </a:xfrm>
          <a:prstGeom prst="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1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3.4|26.8|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.1|11.9|7.2|8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19.2|11.2|15.8|14|9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4|8.5|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29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1|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|1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9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5.6|8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3.7|19.1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3.7|19.1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19.2|11.2|15.8|14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|1.9|12.2|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|1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20422</TotalTime>
  <Words>1409</Words>
  <Application>Microsoft Office PowerPoint</Application>
  <PresentationFormat>On-screen Show (4:3)</PresentationFormat>
  <Paragraphs>424</Paragraphs>
  <Slides>29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Wingdings 2</vt:lpstr>
      <vt:lpstr>Office Theme</vt:lpstr>
      <vt:lpstr>Data Center Traffic and Measurements</vt:lpstr>
      <vt:lpstr>Where are we in the semester?</vt:lpstr>
      <vt:lpstr>Goals for Today</vt:lpstr>
      <vt:lpstr>The Importance of Data Centers</vt:lpstr>
      <vt:lpstr>The Case for Understanding Data Center Traffic</vt:lpstr>
      <vt:lpstr>Take aways and Insights Gained</vt:lpstr>
      <vt:lpstr>Canonical Data Center Architecture</vt:lpstr>
      <vt:lpstr>Dataset: Data Centers Studied</vt:lpstr>
      <vt:lpstr>Dataset: Collection </vt:lpstr>
      <vt:lpstr>Canonical Data Center Architecture</vt:lpstr>
      <vt:lpstr>Applications</vt:lpstr>
      <vt:lpstr>Applications</vt:lpstr>
      <vt:lpstr>Analyzing Packet Traces</vt:lpstr>
      <vt:lpstr>Data Center Traffic is Bursty</vt:lpstr>
      <vt:lpstr>Packet Size Distribution</vt:lpstr>
      <vt:lpstr>Canonical Data Center Architecture</vt:lpstr>
      <vt:lpstr>Intra-Rack Versus Extra-Rack</vt:lpstr>
      <vt:lpstr>Intra-Rack Versus Extra-Rack Results</vt:lpstr>
      <vt:lpstr>Extra-Rack Traffic on DC Interconnect</vt:lpstr>
      <vt:lpstr>Persistence of Core Hot-Spots</vt:lpstr>
      <vt:lpstr>Prevalence of Core Hot-Spots</vt:lpstr>
      <vt:lpstr>Observations from Interconnect</vt:lpstr>
      <vt:lpstr>Assumption 1: Larger Bisection</vt:lpstr>
      <vt:lpstr>Argument for Larger Bisection</vt:lpstr>
      <vt:lpstr>Calculating Bisection Bandwidth</vt:lpstr>
      <vt:lpstr>Bisection Demand</vt:lpstr>
      <vt:lpstr>Insights Gained</vt:lpstr>
      <vt:lpstr>Related Works</vt:lpstr>
      <vt:lpstr>Before Next time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290</cp:revision>
  <dcterms:created xsi:type="dcterms:W3CDTF">2011-03-13T12:50:14Z</dcterms:created>
  <dcterms:modified xsi:type="dcterms:W3CDTF">2014-11-12T15:43:36Z</dcterms:modified>
</cp:coreProperties>
</file>