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20.xml" ContentType="application/vnd.openxmlformats-officedocument.presentationml.notesSlide+xml"/>
  <Override PartName="/ppt/charts/chart14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1072" r:id="rId3"/>
    <p:sldId id="1127" r:id="rId4"/>
    <p:sldId id="1149" r:id="rId5"/>
    <p:sldId id="1150" r:id="rId6"/>
    <p:sldId id="1151" r:id="rId7"/>
    <p:sldId id="1152" r:id="rId8"/>
    <p:sldId id="1153" r:id="rId9"/>
    <p:sldId id="1154" r:id="rId10"/>
    <p:sldId id="1155" r:id="rId11"/>
    <p:sldId id="1156" r:id="rId12"/>
    <p:sldId id="1157" r:id="rId13"/>
    <p:sldId id="1158" r:id="rId14"/>
    <p:sldId id="1159" r:id="rId15"/>
    <p:sldId id="1160" r:id="rId16"/>
    <p:sldId id="1161" r:id="rId17"/>
    <p:sldId id="1162" r:id="rId18"/>
    <p:sldId id="1163" r:id="rId19"/>
    <p:sldId id="1164" r:id="rId20"/>
    <p:sldId id="1165" r:id="rId21"/>
    <p:sldId id="1166" r:id="rId22"/>
    <p:sldId id="1167" r:id="rId23"/>
    <p:sldId id="1168" r:id="rId24"/>
    <p:sldId id="1169" r:id="rId25"/>
    <p:sldId id="1170" r:id="rId26"/>
    <p:sldId id="1171" r:id="rId27"/>
    <p:sldId id="1172" r:id="rId28"/>
    <p:sldId id="1146" r:id="rId29"/>
    <p:sldId id="109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9"/>
    <a:srgbClr val="FFFF66"/>
    <a:srgbClr val="B41B1D"/>
    <a:srgbClr val="575757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9" autoAdjust="0"/>
    <p:restoredTop sz="80757" autoAdjust="0"/>
  </p:normalViewPr>
  <p:slideViewPr>
    <p:cSldViewPr snapToGrid="0" snapToObjects="1">
      <p:cViewPr varScale="1">
        <p:scale>
          <a:sx n="49" d="100"/>
          <a:sy n="49" d="100"/>
        </p:scale>
        <p:origin x="1092" y="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843"/>
    </p:cViewPr>
  </p:outlin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i-Yong\Desktop\cayleydc\CayleyDC_Plot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i-Yong\Desktop\cayleydc\CayleyDC_Plot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i-Yong\Desktop\cayleydc\CayleyDC_Plot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i-Yong\Desktop\cayleydc\CayleyDC_Plot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i-Yong\Desktop\cayleydc\CayleyDC_Plot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i-Yong\Desktop\cayleydc\CayleyDC_Plo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i-Yong\Desktop\cayleydc\CayleyDC_Plo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i-Yong\Desktop\cayleydc\CayleyDC_Plo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i-Yong\Desktop\cayleydc\CayleyDC_Plo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i-Yong\Desktop\cayleydc\CayleyDC_Plo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i-Yong\Desktop\cayleydc\CayleyDC_Plo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i-Yong\Desktop\cayleydc\CayleyDC_Plot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i-Yong\Desktop\cayleydc\CayleyDC_Plot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i-Yong\Desktop\cayleydc\CayleyDC_Plo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r>
              <a:rPr lang="en-US" sz="1200" dirty="0">
                <a:solidFill>
                  <a:schemeClr val="tx1"/>
                </a:solidFill>
              </a:rPr>
              <a:t>Intra-Rack</a:t>
            </a:r>
            <a:r>
              <a:rPr lang="en-US" sz="1200" baseline="0" dirty="0">
                <a:solidFill>
                  <a:schemeClr val="tx1"/>
                </a:solidFill>
              </a:rPr>
              <a:t> Space (</a:t>
            </a:r>
            <a:r>
              <a:rPr lang="en-US" sz="1200" baseline="0" dirty="0" err="1">
                <a:solidFill>
                  <a:schemeClr val="tx1"/>
                </a:solidFill>
              </a:rPr>
              <a:t>Tx</a:t>
            </a:r>
            <a:r>
              <a:rPr lang="en-US" sz="1200" baseline="0" dirty="0">
                <a:solidFill>
                  <a:schemeClr val="tx1"/>
                </a:solidFill>
              </a:rPr>
              <a:t> on server 0)</a:t>
            </a:r>
            <a:endParaRPr lang="en-US" sz="1200" dirty="0">
              <a:solidFill>
                <a:schemeClr val="tx1"/>
              </a:solidFill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Interference!$H$5</c:f>
              <c:strCache>
                <c:ptCount val="1"/>
                <c:pt idx="0">
                  <c:v>Error free</c:v>
                </c:pt>
              </c:strCache>
            </c:strRef>
          </c:tx>
          <c:spPr>
            <a:ln>
              <a:solidFill>
                <a:schemeClr val="accent6"/>
              </a:solidFill>
              <a:prstDash val="sysDash"/>
            </a:ln>
          </c:spPr>
          <c:marker>
            <c:symbol val="none"/>
          </c:marker>
          <c:cat>
            <c:numRef>
              <c:f>Interference!$G$6:$G$15</c:f>
              <c:numCache>
                <c:formatCode>General</c:formatCode>
                <c:ptCount val="10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</c:numCache>
            </c:numRef>
          </c:cat>
          <c:val>
            <c:numRef>
              <c:f>Interference!$H$6:$H$15</c:f>
              <c:numCache>
                <c:formatCode>General</c:formatCode>
                <c:ptCount val="10"/>
                <c:pt idx="0">
                  <c:v>-53</c:v>
                </c:pt>
                <c:pt idx="1">
                  <c:v>-53</c:v>
                </c:pt>
                <c:pt idx="2">
                  <c:v>-53</c:v>
                </c:pt>
                <c:pt idx="3">
                  <c:v>-53</c:v>
                </c:pt>
                <c:pt idx="4">
                  <c:v>-53</c:v>
                </c:pt>
                <c:pt idx="5">
                  <c:v>-53</c:v>
                </c:pt>
                <c:pt idx="6">
                  <c:v>-53</c:v>
                </c:pt>
                <c:pt idx="7">
                  <c:v>-53</c:v>
                </c:pt>
                <c:pt idx="8">
                  <c:v>-53</c:v>
                </c:pt>
                <c:pt idx="9">
                  <c:v>-53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Interference!$I$5</c:f>
              <c:strCache>
                <c:ptCount val="1"/>
                <c:pt idx="0">
                  <c:v>Default noise</c:v>
                </c:pt>
              </c:strCache>
            </c:strRef>
          </c:tx>
          <c:spPr>
            <a:ln w="5080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Interference!$G$6:$G$15</c:f>
              <c:numCache>
                <c:formatCode>General</c:formatCode>
                <c:ptCount val="10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</c:numCache>
            </c:numRef>
          </c:cat>
          <c:val>
            <c:numRef>
              <c:f>Interference!$I$6:$I$15</c:f>
              <c:numCache>
                <c:formatCode>General</c:formatCode>
                <c:ptCount val="10"/>
                <c:pt idx="0">
                  <c:v>-69</c:v>
                </c:pt>
                <c:pt idx="1">
                  <c:v>-69</c:v>
                </c:pt>
                <c:pt idx="2">
                  <c:v>-69</c:v>
                </c:pt>
                <c:pt idx="3">
                  <c:v>-69</c:v>
                </c:pt>
                <c:pt idx="4">
                  <c:v>-69</c:v>
                </c:pt>
                <c:pt idx="5">
                  <c:v>-69</c:v>
                </c:pt>
                <c:pt idx="6">
                  <c:v>-69</c:v>
                </c:pt>
                <c:pt idx="7">
                  <c:v>-69</c:v>
                </c:pt>
                <c:pt idx="8">
                  <c:v>-69</c:v>
                </c:pt>
                <c:pt idx="9">
                  <c:v>-69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Interference!$J$5</c:f>
              <c:strCache>
                <c:ptCount val="1"/>
                <c:pt idx="0">
                  <c:v>intra</c:v>
                </c:pt>
              </c:strCache>
            </c:strRef>
          </c:tx>
          <c:marker>
            <c:symbol val="none"/>
          </c:marker>
          <c:cat>
            <c:numRef>
              <c:f>Interference!$G$6:$G$15</c:f>
              <c:numCache>
                <c:formatCode>General</c:formatCode>
                <c:ptCount val="10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</c:numCache>
            </c:numRef>
          </c:cat>
          <c:val>
            <c:numRef>
              <c:f>Interference!$J$6:$J$15</c:f>
              <c:numCache>
                <c:formatCode>General</c:formatCode>
                <c:ptCount val="10"/>
                <c:pt idx="0">
                  <c:v>-46.002000000000002</c:v>
                </c:pt>
                <c:pt idx="1">
                  <c:v>-47.614899999999999</c:v>
                </c:pt>
                <c:pt idx="2">
                  <c:v>-68.858699999999999</c:v>
                </c:pt>
                <c:pt idx="3">
                  <c:v>-68.541500000000127</c:v>
                </c:pt>
                <c:pt idx="4">
                  <c:v>-68.541500000000127</c:v>
                </c:pt>
                <c:pt idx="5">
                  <c:v>-68.858699999999999</c:v>
                </c:pt>
                <c:pt idx="6">
                  <c:v>-68.858699999999999</c:v>
                </c:pt>
                <c:pt idx="7">
                  <c:v>-68.858699999999999</c:v>
                </c:pt>
                <c:pt idx="8">
                  <c:v>-68.858699999999999</c:v>
                </c:pt>
                <c:pt idx="9">
                  <c:v>-68.858699999999999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6918640"/>
        <c:axId val="1136919184"/>
      </c:lineChart>
      <c:catAx>
        <c:axId val="1136918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/>
                  <a:t>Server ID of Rx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36919184"/>
        <c:crossesAt val="-80"/>
        <c:auto val="1"/>
        <c:lblAlgn val="ctr"/>
        <c:lblOffset val="100"/>
        <c:noMultiLvlLbl val="0"/>
      </c:catAx>
      <c:valAx>
        <c:axId val="1136919184"/>
        <c:scaling>
          <c:orientation val="minMax"/>
          <c:max val="-40"/>
          <c:min val="-8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ko-KR"/>
                  <a:t>RSS</a:t>
                </a:r>
                <a:r>
                  <a:rPr lang="en-US" altLang="ko-KR" baseline="0"/>
                  <a:t> (dB)</a:t>
                </a:r>
                <a:endParaRPr lang="ko-KR" alt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36918640"/>
        <c:crosses val="autoZero"/>
        <c:crossBetween val="midCat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17558333333333406"/>
          <c:y val="0.16470472440944894"/>
          <c:w val="0.7744166666666642"/>
          <c:h val="5.7858705161854762E-2"/>
        </c:manualLayout>
      </c:layout>
      <c:overlay val="1"/>
      <c:spPr>
        <a:noFill/>
      </c:sp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altLang="ko-KR" sz="1200"/>
              <a:t>Uniform Random (4KB Packet)</a:t>
            </a:r>
            <a:endParaRPr lang="ko-KR" altLang="en-US" sz="120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Latency!$B$12</c:f>
              <c:strCache>
                <c:ptCount val="1"/>
                <c:pt idx="0">
                  <c:v>fat-tree</c:v>
                </c:pt>
              </c:strCache>
            </c:strRef>
          </c:tx>
          <c:marker>
            <c:symbol val="none"/>
          </c:marker>
          <c:cat>
            <c:strRef>
              <c:f>Latency!$A$13:$A$17</c:f>
              <c:strCache>
                <c:ptCount val="5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</c:strCache>
            </c:strRef>
          </c:cat>
          <c:val>
            <c:numRef>
              <c:f>Latency!$B$13:$B$17</c:f>
              <c:numCache>
                <c:formatCode>General</c:formatCode>
                <c:ptCount val="5"/>
                <c:pt idx="0">
                  <c:v>96.759575246451718</c:v>
                </c:pt>
                <c:pt idx="1">
                  <c:v>97.112886977921406</c:v>
                </c:pt>
                <c:pt idx="2">
                  <c:v>97.738723116407058</c:v>
                </c:pt>
                <c:pt idx="3">
                  <c:v>98.585014466034778</c:v>
                </c:pt>
                <c:pt idx="4">
                  <c:v>99.711796900522302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Latency!$C$12</c:f>
              <c:strCache>
                <c:ptCount val="1"/>
                <c:pt idx="0">
                  <c:v>CDC 251</c:v>
                </c:pt>
              </c:strCache>
            </c:strRef>
          </c:tx>
          <c:marker>
            <c:symbol val="none"/>
          </c:marker>
          <c:cat>
            <c:strRef>
              <c:f>Latency!$A$13:$A$17</c:f>
              <c:strCache>
                <c:ptCount val="5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</c:strCache>
            </c:strRef>
          </c:cat>
          <c:val>
            <c:numRef>
              <c:f>Latency!$C$13:$C$17</c:f>
              <c:numCache>
                <c:formatCode>General</c:formatCode>
                <c:ptCount val="5"/>
                <c:pt idx="0">
                  <c:v>93.051565913272597</c:v>
                </c:pt>
                <c:pt idx="1">
                  <c:v>96.3056225587478</c:v>
                </c:pt>
                <c:pt idx="2">
                  <c:v>108.14707355341901</c:v>
                </c:pt>
                <c:pt idx="3">
                  <c:v>31122.256132230599</c:v>
                </c:pt>
                <c:pt idx="4">
                  <c:v>118860.56007587494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Latency!$D$12</c:f>
              <c:strCache>
                <c:ptCount val="1"/>
                <c:pt idx="0">
                  <c:v>CDC 171</c:v>
                </c:pt>
              </c:strCache>
            </c:strRef>
          </c:tx>
          <c:marker>
            <c:symbol val="none"/>
          </c:marker>
          <c:cat>
            <c:strRef>
              <c:f>Latency!$A$13:$A$17</c:f>
              <c:strCache>
                <c:ptCount val="5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</c:strCache>
            </c:strRef>
          </c:cat>
          <c:val>
            <c:numRef>
              <c:f>Latency!$D$13:$D$17</c:f>
              <c:numCache>
                <c:formatCode>General</c:formatCode>
                <c:ptCount val="5"/>
                <c:pt idx="0">
                  <c:v>91.956598153357888</c:v>
                </c:pt>
                <c:pt idx="1">
                  <c:v>93.193328026799605</c:v>
                </c:pt>
                <c:pt idx="2">
                  <c:v>95.62612585915798</c:v>
                </c:pt>
                <c:pt idx="3">
                  <c:v>100.66890602494</c:v>
                </c:pt>
                <c:pt idx="4">
                  <c:v>115.95839293449269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Latency!$E$12</c:f>
              <c:strCache>
                <c:ptCount val="1"/>
                <c:pt idx="0">
                  <c:v>CDC 151</c:v>
                </c:pt>
              </c:strCache>
            </c:strRef>
          </c:tx>
          <c:marker>
            <c:symbol val="none"/>
          </c:marker>
          <c:cat>
            <c:strRef>
              <c:f>Latency!$A$13:$A$17</c:f>
              <c:strCache>
                <c:ptCount val="5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</c:strCache>
            </c:strRef>
          </c:cat>
          <c:val>
            <c:numRef>
              <c:f>Latency!$E$13:$E$17</c:f>
              <c:numCache>
                <c:formatCode>General</c:formatCode>
                <c:ptCount val="5"/>
                <c:pt idx="0">
                  <c:v>92.217793184453981</c:v>
                </c:pt>
                <c:pt idx="1">
                  <c:v>93.032613419314018</c:v>
                </c:pt>
                <c:pt idx="2">
                  <c:v>94.47560493598948</c:v>
                </c:pt>
                <c:pt idx="3">
                  <c:v>96.800972780141919</c:v>
                </c:pt>
                <c:pt idx="4">
                  <c:v>100.84182826964022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Latency!$F$12</c:f>
              <c:strCache>
                <c:ptCount val="1"/>
                <c:pt idx="0">
                  <c:v>Cayley</c:v>
                </c:pt>
              </c:strCache>
            </c:strRef>
          </c:tx>
          <c:marker>
            <c:symbol val="none"/>
          </c:marker>
          <c:cat>
            <c:strRef>
              <c:f>Latency!$A$13:$A$17</c:f>
              <c:strCache>
                <c:ptCount val="5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</c:strCache>
            </c:strRef>
          </c:cat>
          <c:val>
            <c:numRef>
              <c:f>Latency!$F$13:$F$17</c:f>
              <c:numCache>
                <c:formatCode>General</c:formatCode>
                <c:ptCount val="5"/>
                <c:pt idx="0">
                  <c:v>6.3883555466550526</c:v>
                </c:pt>
                <c:pt idx="1">
                  <c:v>7.4652238359697334</c:v>
                </c:pt>
                <c:pt idx="2">
                  <c:v>9.9076431271414602</c:v>
                </c:pt>
                <c:pt idx="3">
                  <c:v>14.7074552232244</c:v>
                </c:pt>
                <c:pt idx="4">
                  <c:v>24.662989698929689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61938848"/>
        <c:axId val="1061935040"/>
      </c:lineChart>
      <c:catAx>
        <c:axId val="1061938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/>
                  <a:t>Packet Injection Rate (Packet/Second/Server)</a:t>
                </a:r>
                <a:endParaRPr lang="ko-KR" altLang="en-US"/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1061935040"/>
        <c:crosses val="autoZero"/>
        <c:auto val="1"/>
        <c:lblAlgn val="ctr"/>
        <c:lblOffset val="100"/>
        <c:noMultiLvlLbl val="0"/>
      </c:catAx>
      <c:valAx>
        <c:axId val="1061935040"/>
        <c:scaling>
          <c:orientation val="minMax"/>
          <c:max val="2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ko-KR"/>
                  <a:t>Latency (us)</a:t>
                </a:r>
                <a:endParaRPr lang="ko-KR" alt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6193884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4883333333333393"/>
          <c:y val="0.20343175853018391"/>
          <c:w val="0.60116666666666652"/>
          <c:h val="0.35230314960629922"/>
        </c:manualLayout>
      </c:layout>
      <c:overlay val="1"/>
      <c:spPr>
        <a:noFill/>
      </c:sp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altLang="ko-KR" sz="1200"/>
              <a:t>Uniform Random (16KB Packet)</a:t>
            </a:r>
            <a:endParaRPr lang="ko-KR" altLang="en-US" sz="120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Latency!$B$19</c:f>
              <c:strCache>
                <c:ptCount val="1"/>
                <c:pt idx="0">
                  <c:v>fat-tree</c:v>
                </c:pt>
              </c:strCache>
            </c:strRef>
          </c:tx>
          <c:marker>
            <c:symbol val="none"/>
          </c:marker>
          <c:cat>
            <c:strRef>
              <c:f>Latency!$A$20:$A$24</c:f>
              <c:strCache>
                <c:ptCount val="5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</c:strCache>
            </c:strRef>
          </c:cat>
          <c:val>
            <c:numRef>
              <c:f>Latency!$B$20:$B$24</c:f>
              <c:numCache>
                <c:formatCode>General</c:formatCode>
                <c:ptCount val="5"/>
                <c:pt idx="0">
                  <c:v>304.19754138559802</c:v>
                </c:pt>
                <c:pt idx="1">
                  <c:v>309.14536140529299</c:v>
                </c:pt>
                <c:pt idx="2">
                  <c:v>318.59163775123147</c:v>
                </c:pt>
                <c:pt idx="3">
                  <c:v>334.53748127591001</c:v>
                </c:pt>
                <c:pt idx="4">
                  <c:v>359.76149266944498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Latency!$C$19</c:f>
              <c:strCache>
                <c:ptCount val="1"/>
                <c:pt idx="0">
                  <c:v>CDC 151</c:v>
                </c:pt>
              </c:strCache>
            </c:strRef>
          </c:tx>
          <c:marker>
            <c:symbol val="none"/>
          </c:marker>
          <c:cat>
            <c:strRef>
              <c:f>Latency!$A$20:$A$24</c:f>
              <c:strCache>
                <c:ptCount val="5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</c:strCache>
            </c:strRef>
          </c:cat>
          <c:val>
            <c:numRef>
              <c:f>Latency!$C$20:$C$24</c:f>
              <c:numCache>
                <c:formatCode>General</c:formatCode>
                <c:ptCount val="5"/>
                <c:pt idx="0">
                  <c:v>306.3821584625818</c:v>
                </c:pt>
                <c:pt idx="1">
                  <c:v>530.16262008076922</c:v>
                </c:pt>
                <c:pt idx="2">
                  <c:v>39848.105361101669</c:v>
                </c:pt>
                <c:pt idx="3">
                  <c:v>53123.378127483797</c:v>
                </c:pt>
                <c:pt idx="4">
                  <c:v>83916.990536910278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Latency!$D$19</c:f>
              <c:strCache>
                <c:ptCount val="1"/>
                <c:pt idx="0">
                  <c:v>CDC 171</c:v>
                </c:pt>
              </c:strCache>
            </c:strRef>
          </c:tx>
          <c:marker>
            <c:symbol val="none"/>
          </c:marker>
          <c:cat>
            <c:strRef>
              <c:f>Latency!$A$20:$A$24</c:f>
              <c:strCache>
                <c:ptCount val="5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</c:strCache>
            </c:strRef>
          </c:cat>
          <c:val>
            <c:numRef>
              <c:f>Latency!$D$20:$D$24</c:f>
              <c:numCache>
                <c:formatCode>General</c:formatCode>
                <c:ptCount val="5"/>
                <c:pt idx="0">
                  <c:v>301.42194104199859</c:v>
                </c:pt>
                <c:pt idx="1">
                  <c:v>322.35666412519902</c:v>
                </c:pt>
                <c:pt idx="2">
                  <c:v>525.1449775630839</c:v>
                </c:pt>
                <c:pt idx="3">
                  <c:v>1351.5367922424002</c:v>
                </c:pt>
                <c:pt idx="4">
                  <c:v>3633.12591103882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Latency!$E$19</c:f>
              <c:strCache>
                <c:ptCount val="1"/>
                <c:pt idx="0">
                  <c:v>CDC 251</c:v>
                </c:pt>
              </c:strCache>
            </c:strRef>
          </c:tx>
          <c:marker>
            <c:symbol val="none"/>
          </c:marker>
          <c:cat>
            <c:strRef>
              <c:f>Latency!$A$20:$A$24</c:f>
              <c:strCache>
                <c:ptCount val="5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</c:strCache>
            </c:strRef>
          </c:cat>
          <c:val>
            <c:numRef>
              <c:f>Latency!$E$20:$E$24</c:f>
              <c:numCache>
                <c:formatCode>General</c:formatCode>
                <c:ptCount val="5"/>
                <c:pt idx="0">
                  <c:v>300.75315402133396</c:v>
                </c:pt>
                <c:pt idx="1">
                  <c:v>311.9736499785688</c:v>
                </c:pt>
                <c:pt idx="2">
                  <c:v>355.316886040545</c:v>
                </c:pt>
                <c:pt idx="3">
                  <c:v>544.48003747528901</c:v>
                </c:pt>
                <c:pt idx="4">
                  <c:v>982.10203442889804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Latency!$F$19</c:f>
              <c:strCache>
                <c:ptCount val="1"/>
                <c:pt idx="0">
                  <c:v>Cayley</c:v>
                </c:pt>
              </c:strCache>
            </c:strRef>
          </c:tx>
          <c:marker>
            <c:symbol val="none"/>
          </c:marker>
          <c:cat>
            <c:strRef>
              <c:f>Latency!$A$20:$A$24</c:f>
              <c:strCache>
                <c:ptCount val="5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</c:strCache>
            </c:strRef>
          </c:cat>
          <c:val>
            <c:numRef>
              <c:f>Latency!$F$20:$F$24</c:f>
              <c:numCache>
                <c:formatCode>General</c:formatCode>
                <c:ptCount val="5"/>
                <c:pt idx="0">
                  <c:v>27.385107608455289</c:v>
                </c:pt>
                <c:pt idx="1">
                  <c:v>57.260282718641903</c:v>
                </c:pt>
                <c:pt idx="2">
                  <c:v>185.86295182502377</c:v>
                </c:pt>
                <c:pt idx="3">
                  <c:v>523.80659914932789</c:v>
                </c:pt>
                <c:pt idx="4">
                  <c:v>9169.2830314027105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61937216"/>
        <c:axId val="1061939936"/>
      </c:lineChart>
      <c:catAx>
        <c:axId val="10619372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/>
                  <a:t>Packet Injection Rate (Packet/Second/Server)</a:t>
                </a:r>
                <a:endParaRPr lang="ko-KR" altLang="en-US"/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1061939936"/>
        <c:crosses val="autoZero"/>
        <c:auto val="1"/>
        <c:lblAlgn val="ctr"/>
        <c:lblOffset val="100"/>
        <c:noMultiLvlLbl val="0"/>
      </c:catAx>
      <c:valAx>
        <c:axId val="1061939936"/>
        <c:scaling>
          <c:orientation val="minMax"/>
          <c:max val="1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ko-KR"/>
                  <a:t>Latency (us)</a:t>
                </a:r>
                <a:endParaRPr lang="ko-KR" alt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6193721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altLang="ko-KR" sz="1200"/>
              <a:t>MapReduce (4KB Packet)</a:t>
            </a:r>
            <a:endParaRPr lang="ko-KR" altLang="en-US" sz="120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Latency!$J$12</c:f>
              <c:strCache>
                <c:ptCount val="1"/>
                <c:pt idx="0">
                  <c:v>fat-tree</c:v>
                </c:pt>
              </c:strCache>
            </c:strRef>
          </c:tx>
          <c:marker>
            <c:symbol val="none"/>
          </c:marker>
          <c:cat>
            <c:strRef>
              <c:f>Latency!$I$13:$I$17</c:f>
              <c:strCache>
                <c:ptCount val="5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</c:strCache>
            </c:strRef>
          </c:cat>
          <c:val>
            <c:numRef>
              <c:f>Latency!$J$13:$J$17</c:f>
              <c:numCache>
                <c:formatCode>General</c:formatCode>
                <c:ptCount val="5"/>
                <c:pt idx="0">
                  <c:v>485.50328294154696</c:v>
                </c:pt>
                <c:pt idx="1">
                  <c:v>484.74937656549895</c:v>
                </c:pt>
                <c:pt idx="2">
                  <c:v>485.48215877811094</c:v>
                </c:pt>
                <c:pt idx="3">
                  <c:v>485.95948311066491</c:v>
                </c:pt>
                <c:pt idx="4">
                  <c:v>487.02318805500369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Latency!$K$12</c:f>
              <c:strCache>
                <c:ptCount val="1"/>
                <c:pt idx="0">
                  <c:v>CDC 151</c:v>
                </c:pt>
              </c:strCache>
            </c:strRef>
          </c:tx>
          <c:marker>
            <c:symbol val="none"/>
          </c:marker>
          <c:cat>
            <c:strRef>
              <c:f>Latency!$I$13:$I$17</c:f>
              <c:strCache>
                <c:ptCount val="5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</c:strCache>
            </c:strRef>
          </c:cat>
          <c:val>
            <c:numRef>
              <c:f>Latency!$K$13:$K$17</c:f>
              <c:numCache>
                <c:formatCode>General</c:formatCode>
                <c:ptCount val="5"/>
                <c:pt idx="0">
                  <c:v>488.64162550264405</c:v>
                </c:pt>
                <c:pt idx="1">
                  <c:v>487.26323489144102</c:v>
                </c:pt>
                <c:pt idx="2">
                  <c:v>488.20105063987802</c:v>
                </c:pt>
                <c:pt idx="3">
                  <c:v>489.64886234954224</c:v>
                </c:pt>
                <c:pt idx="4">
                  <c:v>490.47355951509877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Latency!$L$12</c:f>
              <c:strCache>
                <c:ptCount val="1"/>
                <c:pt idx="0">
                  <c:v>CDC 171</c:v>
                </c:pt>
              </c:strCache>
            </c:strRef>
          </c:tx>
          <c:marker>
            <c:symbol val="none"/>
          </c:marker>
          <c:cat>
            <c:strRef>
              <c:f>Latency!$I$13:$I$17</c:f>
              <c:strCache>
                <c:ptCount val="5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</c:strCache>
            </c:strRef>
          </c:cat>
          <c:val>
            <c:numRef>
              <c:f>Latency!$L$13:$L$17</c:f>
              <c:numCache>
                <c:formatCode>General</c:formatCode>
                <c:ptCount val="5"/>
                <c:pt idx="0">
                  <c:v>486.22093012203101</c:v>
                </c:pt>
                <c:pt idx="1">
                  <c:v>486.76157658965695</c:v>
                </c:pt>
                <c:pt idx="2">
                  <c:v>490.21945483094402</c:v>
                </c:pt>
                <c:pt idx="3">
                  <c:v>490.67267846543302</c:v>
                </c:pt>
                <c:pt idx="4">
                  <c:v>495.90451936376701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Latency!$M$12</c:f>
              <c:strCache>
                <c:ptCount val="1"/>
                <c:pt idx="0">
                  <c:v>CDC 251</c:v>
                </c:pt>
              </c:strCache>
            </c:strRef>
          </c:tx>
          <c:marker>
            <c:symbol val="none"/>
          </c:marker>
          <c:cat>
            <c:strRef>
              <c:f>Latency!$I$13:$I$17</c:f>
              <c:strCache>
                <c:ptCount val="5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</c:strCache>
            </c:strRef>
          </c:cat>
          <c:val>
            <c:numRef>
              <c:f>Latency!$M$13:$M$17</c:f>
              <c:numCache>
                <c:formatCode>General</c:formatCode>
                <c:ptCount val="5"/>
                <c:pt idx="0">
                  <c:v>492.85782801649401</c:v>
                </c:pt>
                <c:pt idx="1">
                  <c:v>504.05713483220399</c:v>
                </c:pt>
                <c:pt idx="2">
                  <c:v>515.86818413890296</c:v>
                </c:pt>
                <c:pt idx="3">
                  <c:v>531.15113235798503</c:v>
                </c:pt>
                <c:pt idx="4">
                  <c:v>561.41787075280592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Latency!$N$12</c:f>
              <c:strCache>
                <c:ptCount val="1"/>
                <c:pt idx="0">
                  <c:v>Cayley</c:v>
                </c:pt>
              </c:strCache>
            </c:strRef>
          </c:tx>
          <c:marker>
            <c:symbol val="none"/>
          </c:marker>
          <c:cat>
            <c:strRef>
              <c:f>Latency!$I$13:$I$17</c:f>
              <c:strCache>
                <c:ptCount val="5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</c:strCache>
            </c:strRef>
          </c:cat>
          <c:val>
            <c:numRef>
              <c:f>Latency!$N$13:$N$17</c:f>
              <c:numCache>
                <c:formatCode>General</c:formatCode>
                <c:ptCount val="5"/>
                <c:pt idx="0">
                  <c:v>54.442648418613807</c:v>
                </c:pt>
                <c:pt idx="1">
                  <c:v>56.143292909803002</c:v>
                </c:pt>
                <c:pt idx="2">
                  <c:v>57.196344588966006</c:v>
                </c:pt>
                <c:pt idx="3">
                  <c:v>58.010200217708594</c:v>
                </c:pt>
                <c:pt idx="4">
                  <c:v>59.123553720174293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61932864"/>
        <c:axId val="1061933408"/>
      </c:lineChart>
      <c:catAx>
        <c:axId val="1061932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/>
                  <a:t>Packet Injection Rate (Packet/Second/Server)</a:t>
                </a:r>
                <a:endParaRPr lang="ko-KR" altLang="en-US"/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1061933408"/>
        <c:crosses val="autoZero"/>
        <c:auto val="1"/>
        <c:lblAlgn val="ctr"/>
        <c:lblOffset val="100"/>
        <c:noMultiLvlLbl val="0"/>
      </c:catAx>
      <c:valAx>
        <c:axId val="1061933408"/>
        <c:scaling>
          <c:orientation val="minMax"/>
          <c:max val="6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ko-KR"/>
                  <a:t>Latency (us)</a:t>
                </a:r>
                <a:endParaRPr lang="ko-KR" alt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6193286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altLang="ko-KR" sz="1200"/>
              <a:t>MapReduce (16KB Packet)</a:t>
            </a:r>
            <a:endParaRPr lang="ko-KR" altLang="en-US" sz="120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Latency!$J$19</c:f>
              <c:strCache>
                <c:ptCount val="1"/>
                <c:pt idx="0">
                  <c:v>fat-tree</c:v>
                </c:pt>
              </c:strCache>
            </c:strRef>
          </c:tx>
          <c:marker>
            <c:symbol val="none"/>
          </c:marker>
          <c:cat>
            <c:strRef>
              <c:f>Latency!$I$20:$I$24</c:f>
              <c:strCache>
                <c:ptCount val="5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</c:strCache>
            </c:strRef>
          </c:cat>
          <c:val>
            <c:numRef>
              <c:f>Latency!$J$20:$J$24</c:f>
              <c:numCache>
                <c:formatCode>General</c:formatCode>
                <c:ptCount val="5"/>
                <c:pt idx="0">
                  <c:v>1702.8018243496799</c:v>
                </c:pt>
                <c:pt idx="1">
                  <c:v>1717.38505723155</c:v>
                </c:pt>
                <c:pt idx="2">
                  <c:v>1716.78966805399</c:v>
                </c:pt>
                <c:pt idx="3">
                  <c:v>1736.2322269718338</c:v>
                </c:pt>
                <c:pt idx="4">
                  <c:v>1747.7924877248399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Latency!$K$19</c:f>
              <c:strCache>
                <c:ptCount val="1"/>
                <c:pt idx="0">
                  <c:v>CDC 151</c:v>
                </c:pt>
              </c:strCache>
            </c:strRef>
          </c:tx>
          <c:marker>
            <c:symbol val="none"/>
          </c:marker>
          <c:cat>
            <c:strRef>
              <c:f>Latency!$I$20:$I$24</c:f>
              <c:strCache>
                <c:ptCount val="5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</c:strCache>
            </c:strRef>
          </c:cat>
          <c:val>
            <c:numRef>
              <c:f>Latency!$K$20:$K$24</c:f>
              <c:numCache>
                <c:formatCode>General</c:formatCode>
                <c:ptCount val="5"/>
                <c:pt idx="0">
                  <c:v>1702.9009939762411</c:v>
                </c:pt>
                <c:pt idx="1">
                  <c:v>1731.9534758122199</c:v>
                </c:pt>
                <c:pt idx="2">
                  <c:v>1730.1419950183736</c:v>
                </c:pt>
                <c:pt idx="3">
                  <c:v>1741.0045758163199</c:v>
                </c:pt>
                <c:pt idx="4">
                  <c:v>1778.0292112123598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Latency!$L$19</c:f>
              <c:strCache>
                <c:ptCount val="1"/>
                <c:pt idx="0">
                  <c:v>CDC 171</c:v>
                </c:pt>
              </c:strCache>
            </c:strRef>
          </c:tx>
          <c:marker>
            <c:symbol val="none"/>
          </c:marker>
          <c:cat>
            <c:strRef>
              <c:f>Latency!$I$20:$I$24</c:f>
              <c:strCache>
                <c:ptCount val="5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</c:strCache>
            </c:strRef>
          </c:cat>
          <c:val>
            <c:numRef>
              <c:f>Latency!$L$20:$L$24</c:f>
              <c:numCache>
                <c:formatCode>General</c:formatCode>
                <c:ptCount val="5"/>
                <c:pt idx="0">
                  <c:v>1705.2941762214998</c:v>
                </c:pt>
                <c:pt idx="1">
                  <c:v>1731.6204390077899</c:v>
                </c:pt>
                <c:pt idx="2">
                  <c:v>1733.2531072746099</c:v>
                </c:pt>
                <c:pt idx="3">
                  <c:v>1746.5709349358826</c:v>
                </c:pt>
                <c:pt idx="4">
                  <c:v>1800.6744708717326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Latency!$M$19</c:f>
              <c:strCache>
                <c:ptCount val="1"/>
                <c:pt idx="0">
                  <c:v>CDC 251</c:v>
                </c:pt>
              </c:strCache>
            </c:strRef>
          </c:tx>
          <c:marker>
            <c:symbol val="none"/>
          </c:marker>
          <c:cat>
            <c:strRef>
              <c:f>Latency!$I$20:$I$24</c:f>
              <c:strCache>
                <c:ptCount val="5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</c:strCache>
            </c:strRef>
          </c:cat>
          <c:val>
            <c:numRef>
              <c:f>Latency!$M$20:$M$24</c:f>
              <c:numCache>
                <c:formatCode>General</c:formatCode>
                <c:ptCount val="5"/>
                <c:pt idx="0">
                  <c:v>1714.05648732452</c:v>
                </c:pt>
                <c:pt idx="1">
                  <c:v>1732.7935785134398</c:v>
                </c:pt>
                <c:pt idx="2">
                  <c:v>1762.1428918924098</c:v>
                </c:pt>
                <c:pt idx="3">
                  <c:v>1843.57582461573</c:v>
                </c:pt>
                <c:pt idx="4">
                  <c:v>2044.5502378762098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Latency!$N$19</c:f>
              <c:strCache>
                <c:ptCount val="1"/>
                <c:pt idx="0">
                  <c:v>Cayley</c:v>
                </c:pt>
              </c:strCache>
            </c:strRef>
          </c:tx>
          <c:marker>
            <c:symbol val="none"/>
          </c:marker>
          <c:cat>
            <c:strRef>
              <c:f>Latency!$I$20:$I$24</c:f>
              <c:strCache>
                <c:ptCount val="5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</c:strCache>
            </c:strRef>
          </c:cat>
          <c:val>
            <c:numRef>
              <c:f>Latency!$N$20:$N$24</c:f>
              <c:numCache>
                <c:formatCode>General</c:formatCode>
                <c:ptCount val="5"/>
                <c:pt idx="0">
                  <c:v>214.947622818648</c:v>
                </c:pt>
                <c:pt idx="1">
                  <c:v>231.39516915641047</c:v>
                </c:pt>
                <c:pt idx="2">
                  <c:v>252.50419067945128</c:v>
                </c:pt>
                <c:pt idx="3">
                  <c:v>281.32086716434594</c:v>
                </c:pt>
                <c:pt idx="4">
                  <c:v>327.63447107857769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61933952"/>
        <c:axId val="1160546240"/>
      </c:lineChart>
      <c:catAx>
        <c:axId val="1061933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/>
                  <a:t>Packet Injection Rate (Packet/Second/Server)</a:t>
                </a:r>
                <a:endParaRPr lang="ko-KR" altLang="en-US"/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1160546240"/>
        <c:crosses val="autoZero"/>
        <c:auto val="1"/>
        <c:lblAlgn val="ctr"/>
        <c:lblOffset val="100"/>
        <c:noMultiLvlLbl val="0"/>
      </c:catAx>
      <c:valAx>
        <c:axId val="1160546240"/>
        <c:scaling>
          <c:orientation val="minMax"/>
          <c:max val="25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ko-KR"/>
                  <a:t>Latency (us)</a:t>
                </a:r>
                <a:endParaRPr lang="ko-KR" alt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6193395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altLang="en-US" sz="2400"/>
              <a:t>Preserved connectivity among live nodes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Failure!$B$1</c:f>
              <c:strCache>
                <c:ptCount val="1"/>
                <c:pt idx="0">
                  <c:v>Node</c:v>
                </c:pt>
              </c:strCache>
            </c:strRef>
          </c:tx>
          <c:marker>
            <c:symbol val="none"/>
          </c:marker>
          <c:cat>
            <c:numRef>
              <c:f>Failure!$A$2:$A$92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Failure!$B$2:$B$92</c:f>
              <c:numCache>
                <c:formatCode>General</c:formatCode>
                <c:ptCount val="9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99.99875016</c:v>
                </c:pt>
                <c:pt idx="21">
                  <c:v>99.998734339999814</c:v>
                </c:pt>
                <c:pt idx="22">
                  <c:v>99.997436230000005</c:v>
                </c:pt>
                <c:pt idx="23">
                  <c:v>100</c:v>
                </c:pt>
                <c:pt idx="24">
                  <c:v>99.994737529999981</c:v>
                </c:pt>
                <c:pt idx="25">
                  <c:v>99.992001239999979</c:v>
                </c:pt>
                <c:pt idx="26">
                  <c:v>99.994595870000026</c:v>
                </c:pt>
                <c:pt idx="27">
                  <c:v>99.998630320000004</c:v>
                </c:pt>
                <c:pt idx="28">
                  <c:v>99.98889063</c:v>
                </c:pt>
                <c:pt idx="29">
                  <c:v>99.98732613</c:v>
                </c:pt>
                <c:pt idx="30">
                  <c:v>99.984288370000002</c:v>
                </c:pt>
                <c:pt idx="31">
                  <c:v>99.98695841</c:v>
                </c:pt>
                <c:pt idx="32">
                  <c:v>99.97206509999998</c:v>
                </c:pt>
                <c:pt idx="33">
                  <c:v>99.983585210000001</c:v>
                </c:pt>
                <c:pt idx="34">
                  <c:v>99.9712187800002</c:v>
                </c:pt>
                <c:pt idx="35">
                  <c:v>99.964624850000249</c:v>
                </c:pt>
                <c:pt idx="36">
                  <c:v>99.950018799999981</c:v>
                </c:pt>
                <c:pt idx="37">
                  <c:v>99.934942550000002</c:v>
                </c:pt>
                <c:pt idx="38">
                  <c:v>99.932281219999979</c:v>
                </c:pt>
                <c:pt idx="39">
                  <c:v>99.92461543000023</c:v>
                </c:pt>
                <c:pt idx="40">
                  <c:v>99.88172471999998</c:v>
                </c:pt>
                <c:pt idx="41">
                  <c:v>99.888188159999643</c:v>
                </c:pt>
                <c:pt idx="42">
                  <c:v>99.843188470000001</c:v>
                </c:pt>
                <c:pt idx="43">
                  <c:v>99.821164049999993</c:v>
                </c:pt>
                <c:pt idx="44">
                  <c:v>99.782305480000005</c:v>
                </c:pt>
                <c:pt idx="45">
                  <c:v>99.767462480000219</c:v>
                </c:pt>
                <c:pt idx="46">
                  <c:v>99.750219819999998</c:v>
                </c:pt>
                <c:pt idx="47">
                  <c:v>99.670169459999983</c:v>
                </c:pt>
                <c:pt idx="48">
                  <c:v>99.625434539999688</c:v>
                </c:pt>
                <c:pt idx="49">
                  <c:v>99.578940409999959</c:v>
                </c:pt>
                <c:pt idx="50">
                  <c:v>99.468805200000006</c:v>
                </c:pt>
                <c:pt idx="51">
                  <c:v>99.413256140000215</c:v>
                </c:pt>
                <c:pt idx="52">
                  <c:v>99.2495117200002</c:v>
                </c:pt>
                <c:pt idx="53">
                  <c:v>99.097998640000185</c:v>
                </c:pt>
                <c:pt idx="54">
                  <c:v>99.054710779999979</c:v>
                </c:pt>
                <c:pt idx="55">
                  <c:v>99.00271309</c:v>
                </c:pt>
                <c:pt idx="56">
                  <c:v>98.770052169999815</c:v>
                </c:pt>
                <c:pt idx="57">
                  <c:v>98.667560839999979</c:v>
                </c:pt>
                <c:pt idx="58">
                  <c:v>98.416257939999994</c:v>
                </c:pt>
                <c:pt idx="59">
                  <c:v>97.981676379999982</c:v>
                </c:pt>
                <c:pt idx="60">
                  <c:v>97.699130629999999</c:v>
                </c:pt>
                <c:pt idx="61">
                  <c:v>97.655596319999688</c:v>
                </c:pt>
                <c:pt idx="62">
                  <c:v>97.059602490000003</c:v>
                </c:pt>
                <c:pt idx="63">
                  <c:v>96.643287799999982</c:v>
                </c:pt>
                <c:pt idx="64">
                  <c:v>96.142311729999989</c:v>
                </c:pt>
                <c:pt idx="65">
                  <c:v>95.818092239999814</c:v>
                </c:pt>
                <c:pt idx="66">
                  <c:v>94.81294982999998</c:v>
                </c:pt>
                <c:pt idx="67">
                  <c:v>94.460904500000026</c:v>
                </c:pt>
                <c:pt idx="68">
                  <c:v>93.412044920000127</c:v>
                </c:pt>
                <c:pt idx="69">
                  <c:v>92.266606659999994</c:v>
                </c:pt>
                <c:pt idx="70">
                  <c:v>91.457434440000185</c:v>
                </c:pt>
                <c:pt idx="71">
                  <c:v>89.95363496000023</c:v>
                </c:pt>
                <c:pt idx="72">
                  <c:v>87.985042089999979</c:v>
                </c:pt>
                <c:pt idx="73">
                  <c:v>86.9292167400002</c:v>
                </c:pt>
                <c:pt idx="74">
                  <c:v>83.376309169999814</c:v>
                </c:pt>
                <c:pt idx="75">
                  <c:v>81.752895999999978</c:v>
                </c:pt>
                <c:pt idx="76">
                  <c:v>78.659883679999979</c:v>
                </c:pt>
                <c:pt idx="77">
                  <c:v>74.633969750000006</c:v>
                </c:pt>
                <c:pt idx="78">
                  <c:v>70.298233470000127</c:v>
                </c:pt>
                <c:pt idx="79">
                  <c:v>65.873034009999785</c:v>
                </c:pt>
                <c:pt idx="80">
                  <c:v>58.245107500000003</c:v>
                </c:pt>
                <c:pt idx="81">
                  <c:v>50.792060940000162</c:v>
                </c:pt>
                <c:pt idx="82">
                  <c:v>40.007175930000123</c:v>
                </c:pt>
                <c:pt idx="83">
                  <c:v>27.483619379999883</c:v>
                </c:pt>
                <c:pt idx="84">
                  <c:v>13.615796880000023</c:v>
                </c:pt>
                <c:pt idx="85">
                  <c:v>7.9339244439999996</c:v>
                </c:pt>
                <c:pt idx="86">
                  <c:v>4.1814132649999882</c:v>
                </c:pt>
                <c:pt idx="87">
                  <c:v>1.954994082999997</c:v>
                </c:pt>
                <c:pt idx="88">
                  <c:v>1.351819444</c:v>
                </c:pt>
                <c:pt idx="89">
                  <c:v>0.89028099199999855</c:v>
                </c:pt>
                <c:pt idx="90">
                  <c:v>0.71089000000000169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Failure!$C$1</c:f>
              <c:strCache>
                <c:ptCount val="1"/>
                <c:pt idx="0">
                  <c:v>Story 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Failure!$A$2:$A$92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Failure!$C$2:$C$92</c:f>
              <c:numCache>
                <c:formatCode>General</c:formatCode>
                <c:ptCount val="9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99.951457469999994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99.943183670000309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99.859183669999993</c:v>
                </c:pt>
                <c:pt idx="73">
                  <c:v>99.854046640000007</c:v>
                </c:pt>
                <c:pt idx="74">
                  <c:v>99.773372779999704</c:v>
                </c:pt>
                <c:pt idx="75">
                  <c:v>99.685119999999998</c:v>
                </c:pt>
                <c:pt idx="76">
                  <c:v>98.804861109999948</c:v>
                </c:pt>
                <c:pt idx="77">
                  <c:v>97.66351607</c:v>
                </c:pt>
                <c:pt idx="78">
                  <c:v>98.413223140000326</c:v>
                </c:pt>
                <c:pt idx="79">
                  <c:v>97.437641720000215</c:v>
                </c:pt>
                <c:pt idx="80">
                  <c:v>97.343000000000004</c:v>
                </c:pt>
                <c:pt idx="81">
                  <c:v>96.757894739999998</c:v>
                </c:pt>
                <c:pt idx="82">
                  <c:v>96.017283950000234</c:v>
                </c:pt>
                <c:pt idx="83">
                  <c:v>92.78339099999998</c:v>
                </c:pt>
                <c:pt idx="84">
                  <c:v>93.024999999999991</c:v>
                </c:pt>
                <c:pt idx="85">
                  <c:v>88.376888889999677</c:v>
                </c:pt>
                <c:pt idx="86">
                  <c:v>88.312244899999982</c:v>
                </c:pt>
                <c:pt idx="87">
                  <c:v>74.392899409999998</c:v>
                </c:pt>
                <c:pt idx="88">
                  <c:v>69.694444439999998</c:v>
                </c:pt>
                <c:pt idx="89">
                  <c:v>67.761983470000246</c:v>
                </c:pt>
                <c:pt idx="90">
                  <c:v>50.3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Failure!$D$1</c:f>
              <c:strCache>
                <c:ptCount val="1"/>
                <c:pt idx="0">
                  <c:v>Rack</c:v>
                </c:pt>
              </c:strCache>
            </c:strRef>
          </c:tx>
          <c:marker>
            <c:symbol val="none"/>
          </c:marker>
          <c:cat>
            <c:numRef>
              <c:f>Failure!$A$2:$A$92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Failure!$D$2:$D$92</c:f>
              <c:numCache>
                <c:formatCode>General</c:formatCode>
                <c:ptCount val="9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99.885073009999815</c:v>
                </c:pt>
                <c:pt idx="15">
                  <c:v>99.770242209999978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99.521414419999999</c:v>
                </c:pt>
                <c:pt idx="20">
                  <c:v>99.512500000000003</c:v>
                </c:pt>
                <c:pt idx="21">
                  <c:v>100</c:v>
                </c:pt>
                <c:pt idx="22">
                  <c:v>99.497041420000215</c:v>
                </c:pt>
                <c:pt idx="23">
                  <c:v>100</c:v>
                </c:pt>
                <c:pt idx="24">
                  <c:v>99.364612190000003</c:v>
                </c:pt>
                <c:pt idx="25">
                  <c:v>99.484444440000232</c:v>
                </c:pt>
                <c:pt idx="26">
                  <c:v>98.46603360000023</c:v>
                </c:pt>
                <c:pt idx="27">
                  <c:v>99.733533499999993</c:v>
                </c:pt>
                <c:pt idx="28">
                  <c:v>98.524305560000002</c:v>
                </c:pt>
                <c:pt idx="29">
                  <c:v>97.280301529999988</c:v>
                </c:pt>
                <c:pt idx="30">
                  <c:v>100</c:v>
                </c:pt>
                <c:pt idx="31">
                  <c:v>99.021214029999996</c:v>
                </c:pt>
                <c:pt idx="32">
                  <c:v>98.192041519999705</c:v>
                </c:pt>
                <c:pt idx="33">
                  <c:v>98.997549570000245</c:v>
                </c:pt>
                <c:pt idx="34">
                  <c:v>98.973829199999983</c:v>
                </c:pt>
                <c:pt idx="35">
                  <c:v>98.797633140000215</c:v>
                </c:pt>
                <c:pt idx="36">
                  <c:v>98.491210940000414</c:v>
                </c:pt>
                <c:pt idx="37">
                  <c:v>97.936507939999998</c:v>
                </c:pt>
                <c:pt idx="38">
                  <c:v>94.607180020000001</c:v>
                </c:pt>
                <c:pt idx="39">
                  <c:v>97.000806229999981</c:v>
                </c:pt>
                <c:pt idx="40">
                  <c:v>95.719444440000231</c:v>
                </c:pt>
                <c:pt idx="41">
                  <c:v>95.33754668000023</c:v>
                </c:pt>
                <c:pt idx="42">
                  <c:v>93.290725330000001</c:v>
                </c:pt>
                <c:pt idx="43">
                  <c:v>94.607571559999755</c:v>
                </c:pt>
                <c:pt idx="44">
                  <c:v>91.479591839999784</c:v>
                </c:pt>
                <c:pt idx="45">
                  <c:v>92.476033060000006</c:v>
                </c:pt>
                <c:pt idx="46">
                  <c:v>84.413580249999995</c:v>
                </c:pt>
                <c:pt idx="47">
                  <c:v>85.628337489999694</c:v>
                </c:pt>
                <c:pt idx="48">
                  <c:v>82.344674560000215</c:v>
                </c:pt>
                <c:pt idx="49">
                  <c:v>88.477508650000004</c:v>
                </c:pt>
                <c:pt idx="50">
                  <c:v>77.092000000000013</c:v>
                </c:pt>
                <c:pt idx="51">
                  <c:v>74.035818409999948</c:v>
                </c:pt>
                <c:pt idx="52">
                  <c:v>74.618055560000002</c:v>
                </c:pt>
                <c:pt idx="53">
                  <c:v>64.775916699999982</c:v>
                </c:pt>
                <c:pt idx="54">
                  <c:v>68.237240080000234</c:v>
                </c:pt>
                <c:pt idx="55">
                  <c:v>61.753086419999995</c:v>
                </c:pt>
                <c:pt idx="56">
                  <c:v>54.586776860000001</c:v>
                </c:pt>
                <c:pt idx="57">
                  <c:v>55.565170360000124</c:v>
                </c:pt>
                <c:pt idx="58">
                  <c:v>53.072562360000013</c:v>
                </c:pt>
                <c:pt idx="59">
                  <c:v>49.869125520000011</c:v>
                </c:pt>
                <c:pt idx="60">
                  <c:v>47.125000000000092</c:v>
                </c:pt>
                <c:pt idx="61">
                  <c:v>47.698882310000108</c:v>
                </c:pt>
                <c:pt idx="62">
                  <c:v>46.184210530000001</c:v>
                </c:pt>
                <c:pt idx="63">
                  <c:v>40.372534700000003</c:v>
                </c:pt>
                <c:pt idx="64">
                  <c:v>41.296296300000108</c:v>
                </c:pt>
                <c:pt idx="65">
                  <c:v>47.575510200000124</c:v>
                </c:pt>
                <c:pt idx="66">
                  <c:v>29.80968858</c:v>
                </c:pt>
                <c:pt idx="67">
                  <c:v>31.074380170000001</c:v>
                </c:pt>
                <c:pt idx="68">
                  <c:v>31.71875</c:v>
                </c:pt>
                <c:pt idx="69">
                  <c:v>33.163371490000003</c:v>
                </c:pt>
                <c:pt idx="70">
                  <c:v>27.744444439999949</c:v>
                </c:pt>
                <c:pt idx="71">
                  <c:v>28.097502969999987</c:v>
                </c:pt>
                <c:pt idx="72">
                  <c:v>25.892857140000054</c:v>
                </c:pt>
                <c:pt idx="73">
                  <c:v>23.141289440000001</c:v>
                </c:pt>
                <c:pt idx="74">
                  <c:v>26.730769229999989</c:v>
                </c:pt>
                <c:pt idx="75">
                  <c:v>24</c:v>
                </c:pt>
                <c:pt idx="76">
                  <c:v>20.920138889999929</c:v>
                </c:pt>
                <c:pt idx="77">
                  <c:v>19.92438563</c:v>
                </c:pt>
                <c:pt idx="78">
                  <c:v>21.921487599999949</c:v>
                </c:pt>
                <c:pt idx="79">
                  <c:v>21.74603175</c:v>
                </c:pt>
                <c:pt idx="80">
                  <c:v>20.95</c:v>
                </c:pt>
                <c:pt idx="81">
                  <c:v>21.52354571</c:v>
                </c:pt>
                <c:pt idx="82">
                  <c:v>20.956790120000001</c:v>
                </c:pt>
                <c:pt idx="83">
                  <c:v>18.996539789999925</c:v>
                </c:pt>
                <c:pt idx="84">
                  <c:v>19.296875000000046</c:v>
                </c:pt>
                <c:pt idx="85">
                  <c:v>19.111111110000088</c:v>
                </c:pt>
                <c:pt idx="86">
                  <c:v>17.85714286</c:v>
                </c:pt>
                <c:pt idx="87">
                  <c:v>16.508875740000054</c:v>
                </c:pt>
                <c:pt idx="88">
                  <c:v>17.152777780000001</c:v>
                </c:pt>
                <c:pt idx="89">
                  <c:v>16.115702479999989</c:v>
                </c:pt>
                <c:pt idx="90">
                  <c:v>17.600000000000001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60541888"/>
        <c:axId val="1160542976"/>
      </c:lineChart>
      <c:catAx>
        <c:axId val="1160541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altLang="en-US" sz="1600"/>
                  <a:t>Failed components (%)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60542976"/>
        <c:crosses val="autoZero"/>
        <c:auto val="1"/>
        <c:lblAlgn val="ctr"/>
        <c:lblOffset val="100"/>
        <c:tickLblSkip val="10"/>
        <c:noMultiLvlLbl val="0"/>
      </c:catAx>
      <c:valAx>
        <c:axId val="1160542976"/>
        <c:scaling>
          <c:orientation val="minMax"/>
          <c:max val="11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altLang="en-US" sz="1800"/>
                  <a:t>Preserved connectivity (%)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6054188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8611111111111206"/>
          <c:y val="0.46259550889472151"/>
          <c:w val="0.14858333333333443"/>
          <c:h val="0.25115157480314959"/>
        </c:manualLayout>
      </c:layout>
      <c:overlay val="1"/>
      <c:spPr>
        <a:solidFill>
          <a:schemeClr val="bg1"/>
        </a:solidFill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r>
              <a:rPr lang="en-US" sz="1200" dirty="0">
                <a:solidFill>
                  <a:schemeClr val="tx1"/>
                </a:solidFill>
              </a:rPr>
              <a:t>Non-Adjacent Inter-Rack </a:t>
            </a:r>
            <a:r>
              <a:rPr lang="en-US" sz="1200" baseline="0" dirty="0">
                <a:solidFill>
                  <a:schemeClr val="tx1"/>
                </a:solidFill>
              </a:rPr>
              <a:t>Space  </a:t>
            </a:r>
          </a:p>
          <a:p>
            <a:pPr>
              <a:defRPr sz="1200">
                <a:solidFill>
                  <a:schemeClr val="tx1"/>
                </a:solidFill>
              </a:defRPr>
            </a:pPr>
            <a:r>
              <a:rPr lang="en-US" sz="1200" baseline="0" dirty="0">
                <a:solidFill>
                  <a:schemeClr val="tx1"/>
                </a:solidFill>
              </a:rPr>
              <a:t>(</a:t>
            </a:r>
            <a:r>
              <a:rPr lang="en-US" sz="1200" baseline="0" dirty="0" err="1">
                <a:solidFill>
                  <a:schemeClr val="tx1"/>
                </a:solidFill>
              </a:rPr>
              <a:t>Tx</a:t>
            </a:r>
            <a:r>
              <a:rPr lang="en-US" sz="1200" baseline="0" dirty="0">
                <a:solidFill>
                  <a:schemeClr val="tx1"/>
                </a:solidFill>
              </a:rPr>
              <a:t> on Rack D)</a:t>
            </a:r>
            <a:endParaRPr lang="en-US" sz="1200" dirty="0">
              <a:solidFill>
                <a:schemeClr val="tx1"/>
              </a:solidFill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Interference!$G$17</c:f>
              <c:strCache>
                <c:ptCount val="1"/>
                <c:pt idx="0">
                  <c:v>Error free</c:v>
                </c:pt>
              </c:strCache>
            </c:strRef>
          </c:tx>
          <c:spPr>
            <a:ln>
              <a:solidFill>
                <a:schemeClr val="accent6"/>
              </a:solidFill>
              <a:prstDash val="sysDash"/>
            </a:ln>
          </c:spPr>
          <c:marker>
            <c:symbol val="none"/>
          </c:marker>
          <c:cat>
            <c:numRef>
              <c:f>Interference!$F$18:$F$23</c:f>
              <c:numCache>
                <c:formatCode>General</c:formatCode>
                <c:ptCount val="6"/>
                <c:pt idx="0">
                  <c:v>15</c:v>
                </c:pt>
                <c:pt idx="1">
                  <c:v>14</c:v>
                </c:pt>
                <c:pt idx="2">
                  <c:v>13</c:v>
                </c:pt>
                <c:pt idx="3">
                  <c:v>12</c:v>
                </c:pt>
                <c:pt idx="4">
                  <c:v>11</c:v>
                </c:pt>
                <c:pt idx="5">
                  <c:v>10</c:v>
                </c:pt>
              </c:numCache>
            </c:numRef>
          </c:cat>
          <c:val>
            <c:numRef>
              <c:f>Interference!$G$18:$G$23</c:f>
              <c:numCache>
                <c:formatCode>General</c:formatCode>
                <c:ptCount val="6"/>
                <c:pt idx="0">
                  <c:v>-53</c:v>
                </c:pt>
                <c:pt idx="1">
                  <c:v>-53</c:v>
                </c:pt>
                <c:pt idx="2">
                  <c:v>-53</c:v>
                </c:pt>
                <c:pt idx="3">
                  <c:v>-53</c:v>
                </c:pt>
                <c:pt idx="4">
                  <c:v>-53</c:v>
                </c:pt>
                <c:pt idx="5">
                  <c:v>-53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Interference!$H$17</c:f>
              <c:strCache>
                <c:ptCount val="1"/>
                <c:pt idx="0">
                  <c:v>Default noise</c:v>
                </c:pt>
              </c:strCache>
            </c:strRef>
          </c:tx>
          <c:spPr>
            <a:ln w="5080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Interference!$F$18:$F$23</c:f>
              <c:numCache>
                <c:formatCode>General</c:formatCode>
                <c:ptCount val="6"/>
                <c:pt idx="0">
                  <c:v>15</c:v>
                </c:pt>
                <c:pt idx="1">
                  <c:v>14</c:v>
                </c:pt>
                <c:pt idx="2">
                  <c:v>13</c:v>
                </c:pt>
                <c:pt idx="3">
                  <c:v>12</c:v>
                </c:pt>
                <c:pt idx="4">
                  <c:v>11</c:v>
                </c:pt>
                <c:pt idx="5">
                  <c:v>10</c:v>
                </c:pt>
              </c:numCache>
            </c:numRef>
          </c:cat>
          <c:val>
            <c:numRef>
              <c:f>Interference!$H$18:$H$23</c:f>
              <c:numCache>
                <c:formatCode>General</c:formatCode>
                <c:ptCount val="6"/>
                <c:pt idx="0">
                  <c:v>-69</c:v>
                </c:pt>
                <c:pt idx="1">
                  <c:v>-69</c:v>
                </c:pt>
                <c:pt idx="2">
                  <c:v>-69</c:v>
                </c:pt>
                <c:pt idx="3">
                  <c:v>-69</c:v>
                </c:pt>
                <c:pt idx="4">
                  <c:v>-69</c:v>
                </c:pt>
                <c:pt idx="5">
                  <c:v>-69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Interference!$I$17</c:f>
              <c:strCache>
                <c:ptCount val="1"/>
                <c:pt idx="0">
                  <c:v>Tx: server  2</c:v>
                </c:pt>
              </c:strCache>
            </c:strRef>
          </c:tx>
          <c:marker>
            <c:symbol val="none"/>
          </c:marker>
          <c:cat>
            <c:numRef>
              <c:f>Interference!$F$18:$F$23</c:f>
              <c:numCache>
                <c:formatCode>General</c:formatCode>
                <c:ptCount val="6"/>
                <c:pt idx="0">
                  <c:v>15</c:v>
                </c:pt>
                <c:pt idx="1">
                  <c:v>14</c:v>
                </c:pt>
                <c:pt idx="2">
                  <c:v>13</c:v>
                </c:pt>
                <c:pt idx="3">
                  <c:v>12</c:v>
                </c:pt>
                <c:pt idx="4">
                  <c:v>11</c:v>
                </c:pt>
                <c:pt idx="5">
                  <c:v>10</c:v>
                </c:pt>
              </c:numCache>
            </c:numRef>
          </c:cat>
          <c:val>
            <c:numRef>
              <c:f>Interference!$I$18:$I$23</c:f>
              <c:numCache>
                <c:formatCode>General</c:formatCode>
                <c:ptCount val="6"/>
                <c:pt idx="0">
                  <c:v>-68.858699999999999</c:v>
                </c:pt>
                <c:pt idx="1">
                  <c:v>-68.858699999999999</c:v>
                </c:pt>
                <c:pt idx="2">
                  <c:v>-68.858699999999999</c:v>
                </c:pt>
                <c:pt idx="3">
                  <c:v>-68.858699999999999</c:v>
                </c:pt>
                <c:pt idx="4">
                  <c:v>-68.858699999999999</c:v>
                </c:pt>
                <c:pt idx="5">
                  <c:v>-68.858699999999999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6921360"/>
        <c:axId val="1136921904"/>
      </c:lineChart>
      <c:catAx>
        <c:axId val="1136921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/>
                  <a:t>Server ID of Rx on Rack C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36921904"/>
        <c:crossesAt val="-80"/>
        <c:auto val="1"/>
        <c:lblAlgn val="ctr"/>
        <c:lblOffset val="100"/>
        <c:noMultiLvlLbl val="0"/>
      </c:catAx>
      <c:valAx>
        <c:axId val="1136921904"/>
        <c:scaling>
          <c:orientation val="minMax"/>
          <c:max val="-40"/>
          <c:min val="-8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ko-KR"/>
                  <a:t>RSS</a:t>
                </a:r>
                <a:r>
                  <a:rPr lang="en-US" altLang="ko-KR" baseline="0"/>
                  <a:t> (dB)</a:t>
                </a:r>
                <a:endParaRPr lang="ko-KR" alt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369213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2218733595800522"/>
          <c:y val="0.22083624963546244"/>
          <c:w val="0.74929954068241744"/>
          <c:h val="0.17784521726450858"/>
        </c:manualLayout>
      </c:layout>
      <c:overlay val="1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r>
              <a:rPr lang="en-US" sz="1200" dirty="0">
                <a:solidFill>
                  <a:schemeClr val="tx1"/>
                </a:solidFill>
              </a:rPr>
              <a:t>Orthogonal</a:t>
            </a:r>
            <a:r>
              <a:rPr lang="en-US" sz="1200" baseline="0" dirty="0">
                <a:solidFill>
                  <a:schemeClr val="tx1"/>
                </a:solidFill>
              </a:rPr>
              <a:t> Inter</a:t>
            </a:r>
            <a:r>
              <a:rPr lang="en-US" sz="1200" dirty="0">
                <a:solidFill>
                  <a:schemeClr val="tx1"/>
                </a:solidFill>
              </a:rPr>
              <a:t>-Rack</a:t>
            </a:r>
            <a:r>
              <a:rPr lang="en-US" sz="1200" baseline="0" dirty="0">
                <a:solidFill>
                  <a:schemeClr val="tx1"/>
                </a:solidFill>
              </a:rPr>
              <a:t> Space  </a:t>
            </a:r>
          </a:p>
          <a:p>
            <a:pPr>
              <a:defRPr sz="1200">
                <a:solidFill>
                  <a:schemeClr val="tx1"/>
                </a:solidFill>
              </a:defRPr>
            </a:pPr>
            <a:r>
              <a:rPr lang="en-US" sz="1200" baseline="0" dirty="0">
                <a:solidFill>
                  <a:schemeClr val="tx1"/>
                </a:solidFill>
              </a:rPr>
              <a:t>(</a:t>
            </a:r>
            <a:r>
              <a:rPr lang="en-US" sz="1200" baseline="0" dirty="0" err="1">
                <a:solidFill>
                  <a:schemeClr val="tx1"/>
                </a:solidFill>
              </a:rPr>
              <a:t>Tx</a:t>
            </a:r>
            <a:r>
              <a:rPr lang="en-US" sz="1200" baseline="0" dirty="0">
                <a:solidFill>
                  <a:schemeClr val="tx1"/>
                </a:solidFill>
              </a:rPr>
              <a:t> on Rack D)</a:t>
            </a:r>
            <a:endParaRPr lang="en-US" sz="1200" dirty="0">
              <a:solidFill>
                <a:schemeClr val="tx1"/>
              </a:solidFill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Interference!$M$5</c:f>
              <c:strCache>
                <c:ptCount val="1"/>
                <c:pt idx="0">
                  <c:v>Error free</c:v>
                </c:pt>
              </c:strCache>
            </c:strRef>
          </c:tx>
          <c:spPr>
            <a:ln>
              <a:solidFill>
                <a:schemeClr val="accent6"/>
              </a:solidFill>
              <a:prstDash val="sysDash"/>
            </a:ln>
          </c:spPr>
          <c:marker>
            <c:symbol val="none"/>
          </c:marker>
          <c:cat>
            <c:numRef>
              <c:f>Interference!$L$6:$L$10</c:f>
              <c:numCache>
                <c:formatCode>General</c:formatCode>
                <c:ptCount val="5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</c:numCache>
            </c:numRef>
          </c:cat>
          <c:val>
            <c:numRef>
              <c:f>Interference!$M$6:$M$10</c:f>
              <c:numCache>
                <c:formatCode>General</c:formatCode>
                <c:ptCount val="5"/>
                <c:pt idx="0">
                  <c:v>-53</c:v>
                </c:pt>
                <c:pt idx="1">
                  <c:v>-53</c:v>
                </c:pt>
                <c:pt idx="2">
                  <c:v>-53</c:v>
                </c:pt>
                <c:pt idx="3">
                  <c:v>-53</c:v>
                </c:pt>
                <c:pt idx="4">
                  <c:v>-53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Interference!$N$5</c:f>
              <c:strCache>
                <c:ptCount val="1"/>
                <c:pt idx="0">
                  <c:v>Default noise</c:v>
                </c:pt>
              </c:strCache>
            </c:strRef>
          </c:tx>
          <c:spPr>
            <a:ln w="5080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Interference!$L$6:$L$10</c:f>
              <c:numCache>
                <c:formatCode>General</c:formatCode>
                <c:ptCount val="5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</c:numCache>
            </c:numRef>
          </c:cat>
          <c:val>
            <c:numRef>
              <c:f>Interference!$N$6:$N$10</c:f>
              <c:numCache>
                <c:formatCode>General</c:formatCode>
                <c:ptCount val="5"/>
                <c:pt idx="0">
                  <c:v>-69</c:v>
                </c:pt>
                <c:pt idx="1">
                  <c:v>-69</c:v>
                </c:pt>
                <c:pt idx="2">
                  <c:v>-69</c:v>
                </c:pt>
                <c:pt idx="3">
                  <c:v>-69</c:v>
                </c:pt>
                <c:pt idx="4">
                  <c:v>-69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Interference!$O$5</c:f>
              <c:strCache>
                <c:ptCount val="1"/>
                <c:pt idx="0">
                  <c:v>Tx: server 0</c:v>
                </c:pt>
              </c:strCache>
            </c:strRef>
          </c:tx>
          <c:marker>
            <c:symbol val="none"/>
          </c:marker>
          <c:cat>
            <c:numRef>
              <c:f>Interference!$L$6:$L$10</c:f>
              <c:numCache>
                <c:formatCode>General</c:formatCode>
                <c:ptCount val="5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</c:numCache>
            </c:numRef>
          </c:cat>
          <c:val>
            <c:numRef>
              <c:f>Interference!$O$6:$O$10</c:f>
              <c:numCache>
                <c:formatCode>General</c:formatCode>
                <c:ptCount val="5"/>
                <c:pt idx="0">
                  <c:v>-46.000800000000005</c:v>
                </c:pt>
                <c:pt idx="1">
                  <c:v>-68.858699999999999</c:v>
                </c:pt>
                <c:pt idx="2">
                  <c:v>-68.858699999999999</c:v>
                </c:pt>
                <c:pt idx="3">
                  <c:v>-68.858699999999999</c:v>
                </c:pt>
                <c:pt idx="4">
                  <c:v>-68.858699999999999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0655152"/>
        <c:axId val="1130655696"/>
      </c:lineChart>
      <c:catAx>
        <c:axId val="11306551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/>
                  <a:t>Server ID of Rx on Rack 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30655696"/>
        <c:crossesAt val="-80"/>
        <c:auto val="1"/>
        <c:lblAlgn val="ctr"/>
        <c:lblOffset val="100"/>
        <c:noMultiLvlLbl val="0"/>
      </c:catAx>
      <c:valAx>
        <c:axId val="1130655696"/>
        <c:scaling>
          <c:orientation val="minMax"/>
          <c:max val="-40"/>
          <c:min val="-8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ko-KR"/>
                  <a:t>RSS</a:t>
                </a:r>
                <a:r>
                  <a:rPr lang="en-US" altLang="ko-KR" baseline="0"/>
                  <a:t> (dB)</a:t>
                </a:r>
                <a:endParaRPr lang="ko-KR" alt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3065515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4715715223097121"/>
          <c:y val="0.24861402741324001"/>
          <c:w val="0.74937982479536602"/>
          <c:h val="0.13154892096821227"/>
        </c:manualLayout>
      </c:layout>
      <c:overlay val="1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r>
              <a:rPr lang="en-US" sz="1200" dirty="0">
                <a:solidFill>
                  <a:schemeClr val="tx1"/>
                </a:solidFill>
              </a:rPr>
              <a:t>Diagonal</a:t>
            </a:r>
            <a:r>
              <a:rPr lang="en-US" sz="1200" baseline="0" dirty="0">
                <a:solidFill>
                  <a:schemeClr val="tx1"/>
                </a:solidFill>
              </a:rPr>
              <a:t> Inter-Rack Space </a:t>
            </a:r>
          </a:p>
          <a:p>
            <a:pPr>
              <a:defRPr sz="1200">
                <a:solidFill>
                  <a:schemeClr val="tx1"/>
                </a:solidFill>
              </a:defRPr>
            </a:pPr>
            <a:r>
              <a:rPr lang="en-US" sz="1200" baseline="0" dirty="0">
                <a:solidFill>
                  <a:schemeClr val="tx1"/>
                </a:solidFill>
              </a:rPr>
              <a:t>(</a:t>
            </a:r>
            <a:r>
              <a:rPr lang="en-US" sz="1200" baseline="0" dirty="0" err="1">
                <a:solidFill>
                  <a:schemeClr val="tx1"/>
                </a:solidFill>
              </a:rPr>
              <a:t>Tx</a:t>
            </a:r>
            <a:r>
              <a:rPr lang="en-US" sz="1200" baseline="0" dirty="0">
                <a:solidFill>
                  <a:schemeClr val="tx1"/>
                </a:solidFill>
              </a:rPr>
              <a:t> on Server 2 of Rack D)</a:t>
            </a:r>
            <a:endParaRPr lang="en-US" sz="1200" dirty="0">
              <a:solidFill>
                <a:schemeClr val="tx1"/>
              </a:solidFill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Interference!$B$17</c:f>
              <c:strCache>
                <c:ptCount val="1"/>
                <c:pt idx="0">
                  <c:v>Error free</c:v>
                </c:pt>
              </c:strCache>
            </c:strRef>
          </c:tx>
          <c:spPr>
            <a:ln>
              <a:solidFill>
                <a:schemeClr val="accent6"/>
              </a:solidFill>
              <a:prstDash val="sysDash"/>
            </a:ln>
          </c:spPr>
          <c:marker>
            <c:symbol val="none"/>
          </c:marker>
          <c:cat>
            <c:numRef>
              <c:f>Interference!$A$18:$A$23</c:f>
              <c:numCache>
                <c:formatCode>General</c:formatCode>
                <c:ptCount val="6"/>
                <c:pt idx="0">
                  <c:v>15</c:v>
                </c:pt>
                <c:pt idx="1">
                  <c:v>14</c:v>
                </c:pt>
                <c:pt idx="2">
                  <c:v>13</c:v>
                </c:pt>
                <c:pt idx="3">
                  <c:v>12</c:v>
                </c:pt>
                <c:pt idx="4">
                  <c:v>11</c:v>
                </c:pt>
                <c:pt idx="5">
                  <c:v>10</c:v>
                </c:pt>
              </c:numCache>
            </c:numRef>
          </c:cat>
          <c:val>
            <c:numRef>
              <c:f>Interference!$B$18:$B$23</c:f>
              <c:numCache>
                <c:formatCode>General</c:formatCode>
                <c:ptCount val="6"/>
                <c:pt idx="0">
                  <c:v>-53</c:v>
                </c:pt>
                <c:pt idx="1">
                  <c:v>-53</c:v>
                </c:pt>
                <c:pt idx="2">
                  <c:v>-53</c:v>
                </c:pt>
                <c:pt idx="3">
                  <c:v>-53</c:v>
                </c:pt>
                <c:pt idx="4">
                  <c:v>-53</c:v>
                </c:pt>
                <c:pt idx="5">
                  <c:v>-53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Interference!$C$17</c:f>
              <c:strCache>
                <c:ptCount val="1"/>
                <c:pt idx="0">
                  <c:v>Default noise</c:v>
                </c:pt>
              </c:strCache>
            </c:strRef>
          </c:tx>
          <c:spPr>
            <a:ln w="5080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Interference!$A$18:$A$23</c:f>
              <c:numCache>
                <c:formatCode>General</c:formatCode>
                <c:ptCount val="6"/>
                <c:pt idx="0">
                  <c:v>15</c:v>
                </c:pt>
                <c:pt idx="1">
                  <c:v>14</c:v>
                </c:pt>
                <c:pt idx="2">
                  <c:v>13</c:v>
                </c:pt>
                <c:pt idx="3">
                  <c:v>12</c:v>
                </c:pt>
                <c:pt idx="4">
                  <c:v>11</c:v>
                </c:pt>
                <c:pt idx="5">
                  <c:v>10</c:v>
                </c:pt>
              </c:numCache>
            </c:numRef>
          </c:cat>
          <c:val>
            <c:numRef>
              <c:f>Interference!$C$18:$C$23</c:f>
              <c:numCache>
                <c:formatCode>General</c:formatCode>
                <c:ptCount val="6"/>
                <c:pt idx="0">
                  <c:v>-69</c:v>
                </c:pt>
                <c:pt idx="1">
                  <c:v>-69</c:v>
                </c:pt>
                <c:pt idx="2">
                  <c:v>-69</c:v>
                </c:pt>
                <c:pt idx="3">
                  <c:v>-69</c:v>
                </c:pt>
                <c:pt idx="4">
                  <c:v>-69</c:v>
                </c:pt>
                <c:pt idx="5">
                  <c:v>-69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Interference!$D$17</c:f>
              <c:strCache>
                <c:ptCount val="1"/>
                <c:pt idx="0">
                  <c:v>inter diag</c:v>
                </c:pt>
              </c:strCache>
            </c:strRef>
          </c:tx>
          <c:marker>
            <c:symbol val="none"/>
          </c:marker>
          <c:cat>
            <c:numRef>
              <c:f>Interference!$A$18:$A$23</c:f>
              <c:numCache>
                <c:formatCode>General</c:formatCode>
                <c:ptCount val="6"/>
                <c:pt idx="0">
                  <c:v>15</c:v>
                </c:pt>
                <c:pt idx="1">
                  <c:v>14</c:v>
                </c:pt>
                <c:pt idx="2">
                  <c:v>13</c:v>
                </c:pt>
                <c:pt idx="3">
                  <c:v>12</c:v>
                </c:pt>
                <c:pt idx="4">
                  <c:v>11</c:v>
                </c:pt>
                <c:pt idx="5">
                  <c:v>10</c:v>
                </c:pt>
              </c:numCache>
            </c:numRef>
          </c:cat>
          <c:val>
            <c:numRef>
              <c:f>Interference!$D$18:$D$23</c:f>
              <c:numCache>
                <c:formatCode>General</c:formatCode>
                <c:ptCount val="6"/>
                <c:pt idx="0">
                  <c:v>-68.858699999999999</c:v>
                </c:pt>
                <c:pt idx="1">
                  <c:v>-68.541500000000127</c:v>
                </c:pt>
                <c:pt idx="2">
                  <c:v>-48.156600000000005</c:v>
                </c:pt>
                <c:pt idx="3">
                  <c:v>-63.935600000000001</c:v>
                </c:pt>
                <c:pt idx="4">
                  <c:v>-68.858699999999999</c:v>
                </c:pt>
                <c:pt idx="5">
                  <c:v>-68.858699999999999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0654064"/>
        <c:axId val="1130648624"/>
      </c:lineChart>
      <c:catAx>
        <c:axId val="11306540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/>
                  <a:t>Server ID of Rx on Rack B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30648624"/>
        <c:crossesAt val="-80"/>
        <c:auto val="1"/>
        <c:lblAlgn val="ctr"/>
        <c:lblOffset val="100"/>
        <c:noMultiLvlLbl val="0"/>
      </c:catAx>
      <c:valAx>
        <c:axId val="1130648624"/>
        <c:scaling>
          <c:orientation val="minMax"/>
          <c:max val="-40"/>
          <c:min val="-8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ko-KR"/>
                  <a:t>RSS</a:t>
                </a:r>
                <a:r>
                  <a:rPr lang="en-US" altLang="ko-KR" baseline="0"/>
                  <a:t> (dB)</a:t>
                </a:r>
                <a:endParaRPr lang="ko-KR" alt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30654064"/>
        <c:crosses val="autoZero"/>
        <c:crossBetween val="midCat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22558333333333341"/>
          <c:y val="0.22176509186351706"/>
          <c:w val="0.74525000000000063"/>
          <c:h val="5.7858705161854755E-2"/>
        </c:manualLayout>
      </c:layout>
      <c:overlay val="1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r>
              <a:rPr lang="en-US" sz="1200" dirty="0">
                <a:solidFill>
                  <a:schemeClr val="tx1"/>
                </a:solidFill>
              </a:rPr>
              <a:t>Orthogonal</a:t>
            </a:r>
            <a:r>
              <a:rPr lang="en-US" sz="1200" baseline="0" dirty="0">
                <a:solidFill>
                  <a:schemeClr val="tx1"/>
                </a:solidFill>
              </a:rPr>
              <a:t> Inter</a:t>
            </a:r>
            <a:r>
              <a:rPr lang="en-US" sz="1200" dirty="0">
                <a:solidFill>
                  <a:schemeClr val="tx1"/>
                </a:solidFill>
              </a:rPr>
              <a:t>-Rack</a:t>
            </a:r>
            <a:r>
              <a:rPr lang="en-US" sz="1200" baseline="0" dirty="0">
                <a:solidFill>
                  <a:schemeClr val="tx1"/>
                </a:solidFill>
              </a:rPr>
              <a:t> Space  </a:t>
            </a:r>
          </a:p>
          <a:p>
            <a:pPr>
              <a:defRPr sz="1200">
                <a:solidFill>
                  <a:schemeClr val="tx1"/>
                </a:solidFill>
              </a:defRPr>
            </a:pPr>
            <a:r>
              <a:rPr lang="en-US" sz="1200" baseline="0" dirty="0">
                <a:solidFill>
                  <a:schemeClr val="tx1"/>
                </a:solidFill>
              </a:rPr>
              <a:t>(</a:t>
            </a:r>
            <a:r>
              <a:rPr lang="en-US" sz="1200" baseline="0" dirty="0" err="1">
                <a:solidFill>
                  <a:schemeClr val="tx1"/>
                </a:solidFill>
              </a:rPr>
              <a:t>Tx</a:t>
            </a:r>
            <a:r>
              <a:rPr lang="en-US" sz="1200" baseline="0" dirty="0">
                <a:solidFill>
                  <a:schemeClr val="tx1"/>
                </a:solidFill>
              </a:rPr>
              <a:t> on Rack D)</a:t>
            </a:r>
            <a:endParaRPr lang="en-US" sz="1200" dirty="0">
              <a:solidFill>
                <a:schemeClr val="tx1"/>
              </a:solidFill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Interference!$M$5</c:f>
              <c:strCache>
                <c:ptCount val="1"/>
                <c:pt idx="0">
                  <c:v>Error free</c:v>
                </c:pt>
              </c:strCache>
            </c:strRef>
          </c:tx>
          <c:spPr>
            <a:ln>
              <a:solidFill>
                <a:schemeClr val="accent6"/>
              </a:solidFill>
              <a:prstDash val="sysDash"/>
            </a:ln>
          </c:spPr>
          <c:marker>
            <c:symbol val="none"/>
          </c:marker>
          <c:cat>
            <c:numRef>
              <c:f>Interference!$L$6:$L$10</c:f>
              <c:numCache>
                <c:formatCode>General</c:formatCode>
                <c:ptCount val="5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</c:numCache>
            </c:numRef>
          </c:cat>
          <c:val>
            <c:numRef>
              <c:f>Interference!$M$6:$M$10</c:f>
              <c:numCache>
                <c:formatCode>General</c:formatCode>
                <c:ptCount val="5"/>
                <c:pt idx="0">
                  <c:v>-53</c:v>
                </c:pt>
                <c:pt idx="1">
                  <c:v>-53</c:v>
                </c:pt>
                <c:pt idx="2">
                  <c:v>-53</c:v>
                </c:pt>
                <c:pt idx="3">
                  <c:v>-53</c:v>
                </c:pt>
                <c:pt idx="4">
                  <c:v>-53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Interference!$N$5</c:f>
              <c:strCache>
                <c:ptCount val="1"/>
                <c:pt idx="0">
                  <c:v>Default noise</c:v>
                </c:pt>
              </c:strCache>
            </c:strRef>
          </c:tx>
          <c:spPr>
            <a:ln w="5080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Interference!$L$6:$L$10</c:f>
              <c:numCache>
                <c:formatCode>General</c:formatCode>
                <c:ptCount val="5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</c:numCache>
            </c:numRef>
          </c:cat>
          <c:val>
            <c:numRef>
              <c:f>Interference!$N$6:$N$10</c:f>
              <c:numCache>
                <c:formatCode>General</c:formatCode>
                <c:ptCount val="5"/>
                <c:pt idx="0">
                  <c:v>-69</c:v>
                </c:pt>
                <c:pt idx="1">
                  <c:v>-69</c:v>
                </c:pt>
                <c:pt idx="2">
                  <c:v>-69</c:v>
                </c:pt>
                <c:pt idx="3">
                  <c:v>-69</c:v>
                </c:pt>
                <c:pt idx="4">
                  <c:v>-69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Interference!$O$5</c:f>
              <c:strCache>
                <c:ptCount val="1"/>
                <c:pt idx="0">
                  <c:v>Tx: server 0</c:v>
                </c:pt>
              </c:strCache>
            </c:strRef>
          </c:tx>
          <c:marker>
            <c:symbol val="none"/>
          </c:marker>
          <c:cat>
            <c:numRef>
              <c:f>Interference!$L$6:$L$10</c:f>
              <c:numCache>
                <c:formatCode>General</c:formatCode>
                <c:ptCount val="5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</c:numCache>
            </c:numRef>
          </c:cat>
          <c:val>
            <c:numRef>
              <c:f>Interference!$O$6:$O$10</c:f>
              <c:numCache>
                <c:formatCode>General</c:formatCode>
                <c:ptCount val="5"/>
                <c:pt idx="0">
                  <c:v>-46.000800000000005</c:v>
                </c:pt>
                <c:pt idx="1">
                  <c:v>-68.858699999999999</c:v>
                </c:pt>
                <c:pt idx="2">
                  <c:v>-68.858699999999999</c:v>
                </c:pt>
                <c:pt idx="3">
                  <c:v>-68.858699999999999</c:v>
                </c:pt>
                <c:pt idx="4">
                  <c:v>-68.858699999999999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Interference!$P$5</c:f>
              <c:strCache>
                <c:ptCount val="1"/>
                <c:pt idx="0">
                  <c:v>Tx: server 1</c:v>
                </c:pt>
              </c:strCache>
            </c:strRef>
          </c:tx>
          <c:marker>
            <c:symbol val="none"/>
          </c:marker>
          <c:cat>
            <c:numRef>
              <c:f>Interference!$L$6:$L$10</c:f>
              <c:numCache>
                <c:formatCode>General</c:formatCode>
                <c:ptCount val="5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</c:numCache>
            </c:numRef>
          </c:cat>
          <c:val>
            <c:numRef>
              <c:f>Interference!$P$6:$P$10</c:f>
              <c:numCache>
                <c:formatCode>General</c:formatCode>
                <c:ptCount val="5"/>
                <c:pt idx="0">
                  <c:v>-68.858699999999999</c:v>
                </c:pt>
                <c:pt idx="1">
                  <c:v>-68.541500000000127</c:v>
                </c:pt>
                <c:pt idx="2">
                  <c:v>-68.858699999999999</c:v>
                </c:pt>
                <c:pt idx="3">
                  <c:v>-68.858699999999999</c:v>
                </c:pt>
                <c:pt idx="4">
                  <c:v>-68.858699999999999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0649712"/>
        <c:axId val="1130651344"/>
      </c:lineChart>
      <c:catAx>
        <c:axId val="11306497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/>
                  <a:t>Server ID of Rx on Rack 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30651344"/>
        <c:crossesAt val="-80"/>
        <c:auto val="1"/>
        <c:lblAlgn val="ctr"/>
        <c:lblOffset val="100"/>
        <c:noMultiLvlLbl val="0"/>
      </c:catAx>
      <c:valAx>
        <c:axId val="1130651344"/>
        <c:scaling>
          <c:orientation val="minMax"/>
          <c:max val="-40"/>
          <c:min val="-8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ko-KR"/>
                  <a:t>RSS</a:t>
                </a:r>
                <a:r>
                  <a:rPr lang="en-US" altLang="ko-KR" baseline="0"/>
                  <a:t> (dB)</a:t>
                </a:r>
                <a:endParaRPr lang="ko-KR" alt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30649712"/>
        <c:crosses val="autoZero"/>
        <c:crossBetween val="midCat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25062007874015746"/>
          <c:y val="0.25324365704286966"/>
          <c:w val="0.74937982479536602"/>
          <c:h val="0.13617855059784192"/>
        </c:manualLayout>
      </c:layout>
      <c:overlay val="1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r>
              <a:rPr lang="en-US" sz="1200" dirty="0">
                <a:solidFill>
                  <a:schemeClr val="tx1"/>
                </a:solidFill>
              </a:rPr>
              <a:t>Orthogonal</a:t>
            </a:r>
            <a:r>
              <a:rPr lang="en-US" sz="1200" baseline="0" dirty="0">
                <a:solidFill>
                  <a:schemeClr val="tx1"/>
                </a:solidFill>
              </a:rPr>
              <a:t> Inter</a:t>
            </a:r>
            <a:r>
              <a:rPr lang="en-US" sz="1200" dirty="0">
                <a:solidFill>
                  <a:schemeClr val="tx1"/>
                </a:solidFill>
              </a:rPr>
              <a:t>-Rack</a:t>
            </a:r>
            <a:r>
              <a:rPr lang="en-US" sz="1200" baseline="0" dirty="0">
                <a:solidFill>
                  <a:schemeClr val="tx1"/>
                </a:solidFill>
              </a:rPr>
              <a:t> Space  </a:t>
            </a:r>
          </a:p>
          <a:p>
            <a:pPr>
              <a:defRPr sz="1200">
                <a:solidFill>
                  <a:schemeClr val="tx1"/>
                </a:solidFill>
              </a:defRPr>
            </a:pPr>
            <a:r>
              <a:rPr lang="en-US" sz="1200" baseline="0" dirty="0">
                <a:solidFill>
                  <a:schemeClr val="tx1"/>
                </a:solidFill>
              </a:rPr>
              <a:t>(</a:t>
            </a:r>
            <a:r>
              <a:rPr lang="en-US" sz="1200" baseline="0" dirty="0" err="1">
                <a:solidFill>
                  <a:schemeClr val="tx1"/>
                </a:solidFill>
              </a:rPr>
              <a:t>Tx</a:t>
            </a:r>
            <a:r>
              <a:rPr lang="en-US" sz="1200" baseline="0" dirty="0">
                <a:solidFill>
                  <a:schemeClr val="tx1"/>
                </a:solidFill>
              </a:rPr>
              <a:t> on Rack D)</a:t>
            </a:r>
            <a:endParaRPr lang="en-US" sz="1200" dirty="0">
              <a:solidFill>
                <a:schemeClr val="tx1"/>
              </a:solidFill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Interference!$M$5</c:f>
              <c:strCache>
                <c:ptCount val="1"/>
                <c:pt idx="0">
                  <c:v>Error free</c:v>
                </c:pt>
              </c:strCache>
            </c:strRef>
          </c:tx>
          <c:spPr>
            <a:ln>
              <a:solidFill>
                <a:schemeClr val="accent6"/>
              </a:solidFill>
              <a:prstDash val="sysDash"/>
            </a:ln>
          </c:spPr>
          <c:marker>
            <c:symbol val="none"/>
          </c:marker>
          <c:cat>
            <c:numRef>
              <c:f>Interference!$L$6:$L$10</c:f>
              <c:numCache>
                <c:formatCode>General</c:formatCode>
                <c:ptCount val="5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</c:numCache>
            </c:numRef>
          </c:cat>
          <c:val>
            <c:numRef>
              <c:f>Interference!$M$6:$M$10</c:f>
              <c:numCache>
                <c:formatCode>General</c:formatCode>
                <c:ptCount val="5"/>
                <c:pt idx="0">
                  <c:v>-53</c:v>
                </c:pt>
                <c:pt idx="1">
                  <c:v>-53</c:v>
                </c:pt>
                <c:pt idx="2">
                  <c:v>-53</c:v>
                </c:pt>
                <c:pt idx="3">
                  <c:v>-53</c:v>
                </c:pt>
                <c:pt idx="4">
                  <c:v>-53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Interference!$N$5</c:f>
              <c:strCache>
                <c:ptCount val="1"/>
                <c:pt idx="0">
                  <c:v>Default noise</c:v>
                </c:pt>
              </c:strCache>
            </c:strRef>
          </c:tx>
          <c:spPr>
            <a:ln w="5080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Interference!$L$6:$L$10</c:f>
              <c:numCache>
                <c:formatCode>General</c:formatCode>
                <c:ptCount val="5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</c:numCache>
            </c:numRef>
          </c:cat>
          <c:val>
            <c:numRef>
              <c:f>Interference!$N$6:$N$10</c:f>
              <c:numCache>
                <c:formatCode>General</c:formatCode>
                <c:ptCount val="5"/>
                <c:pt idx="0">
                  <c:v>-69</c:v>
                </c:pt>
                <c:pt idx="1">
                  <c:v>-69</c:v>
                </c:pt>
                <c:pt idx="2">
                  <c:v>-69</c:v>
                </c:pt>
                <c:pt idx="3">
                  <c:v>-69</c:v>
                </c:pt>
                <c:pt idx="4">
                  <c:v>-69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Interference!$O$5</c:f>
              <c:strCache>
                <c:ptCount val="1"/>
                <c:pt idx="0">
                  <c:v>Tx: server 0</c:v>
                </c:pt>
              </c:strCache>
            </c:strRef>
          </c:tx>
          <c:marker>
            <c:symbol val="none"/>
          </c:marker>
          <c:cat>
            <c:numRef>
              <c:f>Interference!$L$6:$L$10</c:f>
              <c:numCache>
                <c:formatCode>General</c:formatCode>
                <c:ptCount val="5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</c:numCache>
            </c:numRef>
          </c:cat>
          <c:val>
            <c:numRef>
              <c:f>Interference!$O$6:$O$10</c:f>
              <c:numCache>
                <c:formatCode>General</c:formatCode>
                <c:ptCount val="5"/>
                <c:pt idx="0">
                  <c:v>-46.000800000000005</c:v>
                </c:pt>
                <c:pt idx="1">
                  <c:v>-68.858699999999999</c:v>
                </c:pt>
                <c:pt idx="2">
                  <c:v>-68.858699999999999</c:v>
                </c:pt>
                <c:pt idx="3">
                  <c:v>-68.858699999999999</c:v>
                </c:pt>
                <c:pt idx="4">
                  <c:v>-68.858699999999999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Interference!$P$5</c:f>
              <c:strCache>
                <c:ptCount val="1"/>
                <c:pt idx="0">
                  <c:v>Tx: server 1</c:v>
                </c:pt>
              </c:strCache>
            </c:strRef>
          </c:tx>
          <c:marker>
            <c:symbol val="none"/>
          </c:marker>
          <c:cat>
            <c:numRef>
              <c:f>Interference!$L$6:$L$10</c:f>
              <c:numCache>
                <c:formatCode>General</c:formatCode>
                <c:ptCount val="5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</c:numCache>
            </c:numRef>
          </c:cat>
          <c:val>
            <c:numRef>
              <c:f>Interference!$P$6:$P$10</c:f>
              <c:numCache>
                <c:formatCode>General</c:formatCode>
                <c:ptCount val="5"/>
                <c:pt idx="0">
                  <c:v>-68.858699999999999</c:v>
                </c:pt>
                <c:pt idx="1">
                  <c:v>-68.541500000000127</c:v>
                </c:pt>
                <c:pt idx="2">
                  <c:v>-68.858699999999999</c:v>
                </c:pt>
                <c:pt idx="3">
                  <c:v>-68.858699999999999</c:v>
                </c:pt>
                <c:pt idx="4">
                  <c:v>-68.858699999999999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Interference!$Q$5</c:f>
              <c:strCache>
                <c:ptCount val="1"/>
                <c:pt idx="0">
                  <c:v>Tx: server 2</c:v>
                </c:pt>
              </c:strCache>
            </c:strRef>
          </c:tx>
          <c:marker>
            <c:symbol val="none"/>
          </c:marker>
          <c:cat>
            <c:numRef>
              <c:f>Interference!$L$6:$L$10</c:f>
              <c:numCache>
                <c:formatCode>General</c:formatCode>
                <c:ptCount val="5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</c:numCache>
            </c:numRef>
          </c:cat>
          <c:val>
            <c:numRef>
              <c:f>Interference!$Q$6:$Q$10</c:f>
              <c:numCache>
                <c:formatCode>General</c:formatCode>
                <c:ptCount val="5"/>
                <c:pt idx="0">
                  <c:v>-68.858699999999999</c:v>
                </c:pt>
                <c:pt idx="1">
                  <c:v>-68.858699999999999</c:v>
                </c:pt>
                <c:pt idx="2">
                  <c:v>-68.858699999999999</c:v>
                </c:pt>
                <c:pt idx="3">
                  <c:v>-68.858699999999999</c:v>
                </c:pt>
                <c:pt idx="4">
                  <c:v>-68.858699999999999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0653520"/>
        <c:axId val="893418400"/>
      </c:lineChart>
      <c:catAx>
        <c:axId val="11306535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/>
                  <a:t>Server ID of Rx on Rack 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93418400"/>
        <c:crossesAt val="-80"/>
        <c:auto val="1"/>
        <c:lblAlgn val="ctr"/>
        <c:lblOffset val="100"/>
        <c:noMultiLvlLbl val="0"/>
      </c:catAx>
      <c:valAx>
        <c:axId val="893418400"/>
        <c:scaling>
          <c:orientation val="minMax"/>
          <c:max val="-40"/>
          <c:min val="-8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ko-KR"/>
                  <a:t>RSS</a:t>
                </a:r>
                <a:r>
                  <a:rPr lang="en-US" altLang="ko-KR" baseline="0"/>
                  <a:t> (dB)</a:t>
                </a:r>
                <a:endParaRPr lang="ko-KR" alt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30653520"/>
        <c:crosses val="autoZero"/>
        <c:crossBetween val="midCat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24715712607044571"/>
          <c:y val="0.20231773111694498"/>
          <c:w val="0.74937982479536602"/>
          <c:h val="0.17321558763487896"/>
        </c:manualLayout>
      </c:layout>
      <c:overlay val="1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r>
              <a:rPr lang="en-US" sz="1200" dirty="0">
                <a:solidFill>
                  <a:schemeClr val="tx1"/>
                </a:solidFill>
              </a:rPr>
              <a:t>Non-Adjacent Inter-Rack </a:t>
            </a:r>
            <a:r>
              <a:rPr lang="en-US" sz="1200" baseline="0" dirty="0">
                <a:solidFill>
                  <a:schemeClr val="tx1"/>
                </a:solidFill>
              </a:rPr>
              <a:t>Space  </a:t>
            </a:r>
          </a:p>
          <a:p>
            <a:pPr>
              <a:defRPr sz="1200">
                <a:solidFill>
                  <a:schemeClr val="tx1"/>
                </a:solidFill>
              </a:defRPr>
            </a:pPr>
            <a:r>
              <a:rPr lang="en-US" sz="1200" baseline="0" dirty="0">
                <a:solidFill>
                  <a:schemeClr val="tx1"/>
                </a:solidFill>
              </a:rPr>
              <a:t>(</a:t>
            </a:r>
            <a:r>
              <a:rPr lang="en-US" sz="1200" baseline="0" dirty="0" err="1">
                <a:solidFill>
                  <a:schemeClr val="tx1"/>
                </a:solidFill>
              </a:rPr>
              <a:t>Tx</a:t>
            </a:r>
            <a:r>
              <a:rPr lang="en-US" sz="1200" baseline="0" dirty="0">
                <a:solidFill>
                  <a:schemeClr val="tx1"/>
                </a:solidFill>
              </a:rPr>
              <a:t> on Rack D)</a:t>
            </a:r>
            <a:endParaRPr lang="en-US" sz="1200" dirty="0">
              <a:solidFill>
                <a:schemeClr val="tx1"/>
              </a:solidFill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Interference!$G$17</c:f>
              <c:strCache>
                <c:ptCount val="1"/>
                <c:pt idx="0">
                  <c:v>Error free</c:v>
                </c:pt>
              </c:strCache>
            </c:strRef>
          </c:tx>
          <c:spPr>
            <a:ln>
              <a:solidFill>
                <a:schemeClr val="accent6"/>
              </a:solidFill>
              <a:prstDash val="sysDash"/>
            </a:ln>
          </c:spPr>
          <c:marker>
            <c:symbol val="none"/>
          </c:marker>
          <c:cat>
            <c:numRef>
              <c:f>Interference!$F$18:$F$23</c:f>
              <c:numCache>
                <c:formatCode>General</c:formatCode>
                <c:ptCount val="6"/>
                <c:pt idx="0">
                  <c:v>15</c:v>
                </c:pt>
                <c:pt idx="1">
                  <c:v>14</c:v>
                </c:pt>
                <c:pt idx="2">
                  <c:v>13</c:v>
                </c:pt>
                <c:pt idx="3">
                  <c:v>12</c:v>
                </c:pt>
                <c:pt idx="4">
                  <c:v>11</c:v>
                </c:pt>
                <c:pt idx="5">
                  <c:v>10</c:v>
                </c:pt>
              </c:numCache>
            </c:numRef>
          </c:cat>
          <c:val>
            <c:numRef>
              <c:f>Interference!$G$18:$G$23</c:f>
              <c:numCache>
                <c:formatCode>General</c:formatCode>
                <c:ptCount val="6"/>
                <c:pt idx="0">
                  <c:v>-53</c:v>
                </c:pt>
                <c:pt idx="1">
                  <c:v>-53</c:v>
                </c:pt>
                <c:pt idx="2">
                  <c:v>-53</c:v>
                </c:pt>
                <c:pt idx="3">
                  <c:v>-53</c:v>
                </c:pt>
                <c:pt idx="4">
                  <c:v>-53</c:v>
                </c:pt>
                <c:pt idx="5">
                  <c:v>-53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Interference!$H$17</c:f>
              <c:strCache>
                <c:ptCount val="1"/>
                <c:pt idx="0">
                  <c:v>Default noise</c:v>
                </c:pt>
              </c:strCache>
            </c:strRef>
          </c:tx>
          <c:spPr>
            <a:ln w="5080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Interference!$F$18:$F$23</c:f>
              <c:numCache>
                <c:formatCode>General</c:formatCode>
                <c:ptCount val="6"/>
                <c:pt idx="0">
                  <c:v>15</c:v>
                </c:pt>
                <c:pt idx="1">
                  <c:v>14</c:v>
                </c:pt>
                <c:pt idx="2">
                  <c:v>13</c:v>
                </c:pt>
                <c:pt idx="3">
                  <c:v>12</c:v>
                </c:pt>
                <c:pt idx="4">
                  <c:v>11</c:v>
                </c:pt>
                <c:pt idx="5">
                  <c:v>10</c:v>
                </c:pt>
              </c:numCache>
            </c:numRef>
          </c:cat>
          <c:val>
            <c:numRef>
              <c:f>Interference!$H$18:$H$23</c:f>
              <c:numCache>
                <c:formatCode>General</c:formatCode>
                <c:ptCount val="6"/>
                <c:pt idx="0">
                  <c:v>-69</c:v>
                </c:pt>
                <c:pt idx="1">
                  <c:v>-69</c:v>
                </c:pt>
                <c:pt idx="2">
                  <c:v>-69</c:v>
                </c:pt>
                <c:pt idx="3">
                  <c:v>-69</c:v>
                </c:pt>
                <c:pt idx="4">
                  <c:v>-69</c:v>
                </c:pt>
                <c:pt idx="5">
                  <c:v>-69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Interference!$I$17</c:f>
              <c:strCache>
                <c:ptCount val="1"/>
                <c:pt idx="0">
                  <c:v>Tx: server  2</c:v>
                </c:pt>
              </c:strCache>
            </c:strRef>
          </c:tx>
          <c:marker>
            <c:symbol val="none"/>
          </c:marker>
          <c:cat>
            <c:numRef>
              <c:f>Interference!$F$18:$F$23</c:f>
              <c:numCache>
                <c:formatCode>General</c:formatCode>
                <c:ptCount val="6"/>
                <c:pt idx="0">
                  <c:v>15</c:v>
                </c:pt>
                <c:pt idx="1">
                  <c:v>14</c:v>
                </c:pt>
                <c:pt idx="2">
                  <c:v>13</c:v>
                </c:pt>
                <c:pt idx="3">
                  <c:v>12</c:v>
                </c:pt>
                <c:pt idx="4">
                  <c:v>11</c:v>
                </c:pt>
                <c:pt idx="5">
                  <c:v>10</c:v>
                </c:pt>
              </c:numCache>
            </c:numRef>
          </c:cat>
          <c:val>
            <c:numRef>
              <c:f>Interference!$I$18:$I$23</c:f>
              <c:numCache>
                <c:formatCode>General</c:formatCode>
                <c:ptCount val="6"/>
                <c:pt idx="0">
                  <c:v>-68.858699999999999</c:v>
                </c:pt>
                <c:pt idx="1">
                  <c:v>-68.858699999999999</c:v>
                </c:pt>
                <c:pt idx="2">
                  <c:v>-68.858699999999999</c:v>
                </c:pt>
                <c:pt idx="3">
                  <c:v>-68.858699999999999</c:v>
                </c:pt>
                <c:pt idx="4">
                  <c:v>-68.858699999999999</c:v>
                </c:pt>
                <c:pt idx="5">
                  <c:v>-68.858699999999999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Interference!$J$17</c:f>
              <c:strCache>
                <c:ptCount val="1"/>
                <c:pt idx="0">
                  <c:v>Tx: server  3</c:v>
                </c:pt>
              </c:strCache>
            </c:strRef>
          </c:tx>
          <c:marker>
            <c:symbol val="none"/>
          </c:marker>
          <c:cat>
            <c:numRef>
              <c:f>Interference!$F$18:$F$23</c:f>
              <c:numCache>
                <c:formatCode>General</c:formatCode>
                <c:ptCount val="6"/>
                <c:pt idx="0">
                  <c:v>15</c:v>
                </c:pt>
                <c:pt idx="1">
                  <c:v>14</c:v>
                </c:pt>
                <c:pt idx="2">
                  <c:v>13</c:v>
                </c:pt>
                <c:pt idx="3">
                  <c:v>12</c:v>
                </c:pt>
                <c:pt idx="4">
                  <c:v>11</c:v>
                </c:pt>
                <c:pt idx="5">
                  <c:v>10</c:v>
                </c:pt>
              </c:numCache>
            </c:numRef>
          </c:cat>
          <c:val>
            <c:numRef>
              <c:f>Interference!$J$18:$J$23</c:f>
              <c:numCache>
                <c:formatCode>General</c:formatCode>
                <c:ptCount val="6"/>
                <c:pt idx="0">
                  <c:v>-68.541500000000127</c:v>
                </c:pt>
                <c:pt idx="1">
                  <c:v>-65.197700000000012</c:v>
                </c:pt>
                <c:pt idx="2">
                  <c:v>-68.858699999999999</c:v>
                </c:pt>
                <c:pt idx="3">
                  <c:v>-68.858699999999999</c:v>
                </c:pt>
                <c:pt idx="4">
                  <c:v>-68.858699999999999</c:v>
                </c:pt>
                <c:pt idx="5">
                  <c:v>-68.858699999999999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3416768"/>
        <c:axId val="893415136"/>
      </c:lineChart>
      <c:catAx>
        <c:axId val="893416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/>
                  <a:t>Server ID of Rx on Rack C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93415136"/>
        <c:crossesAt val="-80"/>
        <c:auto val="1"/>
        <c:lblAlgn val="ctr"/>
        <c:lblOffset val="100"/>
        <c:noMultiLvlLbl val="0"/>
      </c:catAx>
      <c:valAx>
        <c:axId val="893415136"/>
        <c:scaling>
          <c:orientation val="minMax"/>
          <c:max val="-40"/>
          <c:min val="-8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ko-KR"/>
                  <a:t>RSS</a:t>
                </a:r>
                <a:r>
                  <a:rPr lang="en-US" altLang="ko-KR" baseline="0"/>
                  <a:t> (dB)</a:t>
                </a:r>
                <a:endParaRPr lang="ko-KR" alt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93416768"/>
        <c:crosses val="autoZero"/>
        <c:crossBetween val="midCat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22218733595800522"/>
          <c:y val="0.22083624963546244"/>
          <c:w val="0.74929954068241766"/>
          <c:h val="0.17784521726450858"/>
        </c:manualLayout>
      </c:layout>
      <c:overlay val="1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r>
              <a:rPr lang="en-US" sz="1200" dirty="0">
                <a:solidFill>
                  <a:schemeClr val="tx1"/>
                </a:solidFill>
              </a:rPr>
              <a:t>Non-Adjacent Inter-Rack </a:t>
            </a:r>
            <a:r>
              <a:rPr lang="en-US" sz="1200" baseline="0" dirty="0">
                <a:solidFill>
                  <a:schemeClr val="tx1"/>
                </a:solidFill>
              </a:rPr>
              <a:t>Space  </a:t>
            </a:r>
          </a:p>
          <a:p>
            <a:pPr>
              <a:defRPr sz="1200">
                <a:solidFill>
                  <a:schemeClr val="tx1"/>
                </a:solidFill>
              </a:defRPr>
            </a:pPr>
            <a:r>
              <a:rPr lang="en-US" sz="1200" baseline="0" dirty="0">
                <a:solidFill>
                  <a:schemeClr val="tx1"/>
                </a:solidFill>
              </a:rPr>
              <a:t>(</a:t>
            </a:r>
            <a:r>
              <a:rPr lang="en-US" sz="1200" baseline="0" dirty="0" err="1">
                <a:solidFill>
                  <a:schemeClr val="tx1"/>
                </a:solidFill>
              </a:rPr>
              <a:t>Tx</a:t>
            </a:r>
            <a:r>
              <a:rPr lang="en-US" sz="1200" baseline="0" dirty="0">
                <a:solidFill>
                  <a:schemeClr val="tx1"/>
                </a:solidFill>
              </a:rPr>
              <a:t> on Rack D)</a:t>
            </a:r>
            <a:endParaRPr lang="en-US" sz="1200" dirty="0">
              <a:solidFill>
                <a:schemeClr val="tx1"/>
              </a:solidFill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Interference!$G$17</c:f>
              <c:strCache>
                <c:ptCount val="1"/>
                <c:pt idx="0">
                  <c:v>Error free</c:v>
                </c:pt>
              </c:strCache>
            </c:strRef>
          </c:tx>
          <c:spPr>
            <a:ln>
              <a:solidFill>
                <a:schemeClr val="accent6"/>
              </a:solidFill>
              <a:prstDash val="sysDash"/>
            </a:ln>
          </c:spPr>
          <c:marker>
            <c:symbol val="none"/>
          </c:marker>
          <c:cat>
            <c:numRef>
              <c:f>Interference!$F$18:$F$23</c:f>
              <c:numCache>
                <c:formatCode>General</c:formatCode>
                <c:ptCount val="6"/>
                <c:pt idx="0">
                  <c:v>15</c:v>
                </c:pt>
                <c:pt idx="1">
                  <c:v>14</c:v>
                </c:pt>
                <c:pt idx="2">
                  <c:v>13</c:v>
                </c:pt>
                <c:pt idx="3">
                  <c:v>12</c:v>
                </c:pt>
                <c:pt idx="4">
                  <c:v>11</c:v>
                </c:pt>
                <c:pt idx="5">
                  <c:v>10</c:v>
                </c:pt>
              </c:numCache>
            </c:numRef>
          </c:cat>
          <c:val>
            <c:numRef>
              <c:f>Interference!$G$18:$G$23</c:f>
              <c:numCache>
                <c:formatCode>General</c:formatCode>
                <c:ptCount val="6"/>
                <c:pt idx="0">
                  <c:v>-53</c:v>
                </c:pt>
                <c:pt idx="1">
                  <c:v>-53</c:v>
                </c:pt>
                <c:pt idx="2">
                  <c:v>-53</c:v>
                </c:pt>
                <c:pt idx="3">
                  <c:v>-53</c:v>
                </c:pt>
                <c:pt idx="4">
                  <c:v>-53</c:v>
                </c:pt>
                <c:pt idx="5">
                  <c:v>-53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Interference!$H$17</c:f>
              <c:strCache>
                <c:ptCount val="1"/>
                <c:pt idx="0">
                  <c:v>Default noise</c:v>
                </c:pt>
              </c:strCache>
            </c:strRef>
          </c:tx>
          <c:spPr>
            <a:ln w="5080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Interference!$F$18:$F$23</c:f>
              <c:numCache>
                <c:formatCode>General</c:formatCode>
                <c:ptCount val="6"/>
                <c:pt idx="0">
                  <c:v>15</c:v>
                </c:pt>
                <c:pt idx="1">
                  <c:v>14</c:v>
                </c:pt>
                <c:pt idx="2">
                  <c:v>13</c:v>
                </c:pt>
                <c:pt idx="3">
                  <c:v>12</c:v>
                </c:pt>
                <c:pt idx="4">
                  <c:v>11</c:v>
                </c:pt>
                <c:pt idx="5">
                  <c:v>10</c:v>
                </c:pt>
              </c:numCache>
            </c:numRef>
          </c:cat>
          <c:val>
            <c:numRef>
              <c:f>Interference!$H$18:$H$23</c:f>
              <c:numCache>
                <c:formatCode>General</c:formatCode>
                <c:ptCount val="6"/>
                <c:pt idx="0">
                  <c:v>-69</c:v>
                </c:pt>
                <c:pt idx="1">
                  <c:v>-69</c:v>
                </c:pt>
                <c:pt idx="2">
                  <c:v>-69</c:v>
                </c:pt>
                <c:pt idx="3">
                  <c:v>-69</c:v>
                </c:pt>
                <c:pt idx="4">
                  <c:v>-69</c:v>
                </c:pt>
                <c:pt idx="5">
                  <c:v>-69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Interference!$I$17</c:f>
              <c:strCache>
                <c:ptCount val="1"/>
                <c:pt idx="0">
                  <c:v>Tx: server  2</c:v>
                </c:pt>
              </c:strCache>
            </c:strRef>
          </c:tx>
          <c:marker>
            <c:symbol val="none"/>
          </c:marker>
          <c:cat>
            <c:numRef>
              <c:f>Interference!$F$18:$F$23</c:f>
              <c:numCache>
                <c:formatCode>General</c:formatCode>
                <c:ptCount val="6"/>
                <c:pt idx="0">
                  <c:v>15</c:v>
                </c:pt>
                <c:pt idx="1">
                  <c:v>14</c:v>
                </c:pt>
                <c:pt idx="2">
                  <c:v>13</c:v>
                </c:pt>
                <c:pt idx="3">
                  <c:v>12</c:v>
                </c:pt>
                <c:pt idx="4">
                  <c:v>11</c:v>
                </c:pt>
                <c:pt idx="5">
                  <c:v>10</c:v>
                </c:pt>
              </c:numCache>
            </c:numRef>
          </c:cat>
          <c:val>
            <c:numRef>
              <c:f>Interference!$I$18:$I$23</c:f>
              <c:numCache>
                <c:formatCode>General</c:formatCode>
                <c:ptCount val="6"/>
                <c:pt idx="0">
                  <c:v>-68.858699999999999</c:v>
                </c:pt>
                <c:pt idx="1">
                  <c:v>-68.858699999999999</c:v>
                </c:pt>
                <c:pt idx="2">
                  <c:v>-68.858699999999999</c:v>
                </c:pt>
                <c:pt idx="3">
                  <c:v>-68.858699999999999</c:v>
                </c:pt>
                <c:pt idx="4">
                  <c:v>-68.858699999999999</c:v>
                </c:pt>
                <c:pt idx="5">
                  <c:v>-68.858699999999999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Interference!$J$17</c:f>
              <c:strCache>
                <c:ptCount val="1"/>
                <c:pt idx="0">
                  <c:v>Tx: server  3</c:v>
                </c:pt>
              </c:strCache>
            </c:strRef>
          </c:tx>
          <c:marker>
            <c:symbol val="none"/>
          </c:marker>
          <c:cat>
            <c:numRef>
              <c:f>Interference!$F$18:$F$23</c:f>
              <c:numCache>
                <c:formatCode>General</c:formatCode>
                <c:ptCount val="6"/>
                <c:pt idx="0">
                  <c:v>15</c:v>
                </c:pt>
                <c:pt idx="1">
                  <c:v>14</c:v>
                </c:pt>
                <c:pt idx="2">
                  <c:v>13</c:v>
                </c:pt>
                <c:pt idx="3">
                  <c:v>12</c:v>
                </c:pt>
                <c:pt idx="4">
                  <c:v>11</c:v>
                </c:pt>
                <c:pt idx="5">
                  <c:v>10</c:v>
                </c:pt>
              </c:numCache>
            </c:numRef>
          </c:cat>
          <c:val>
            <c:numRef>
              <c:f>Interference!$J$18:$J$23</c:f>
              <c:numCache>
                <c:formatCode>General</c:formatCode>
                <c:ptCount val="6"/>
                <c:pt idx="0">
                  <c:v>-68.541500000000127</c:v>
                </c:pt>
                <c:pt idx="1">
                  <c:v>-65.197700000000012</c:v>
                </c:pt>
                <c:pt idx="2">
                  <c:v>-68.858699999999999</c:v>
                </c:pt>
                <c:pt idx="3">
                  <c:v>-68.858699999999999</c:v>
                </c:pt>
                <c:pt idx="4">
                  <c:v>-68.858699999999999</c:v>
                </c:pt>
                <c:pt idx="5">
                  <c:v>-68.858699999999999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Interference!$K$17</c:f>
              <c:strCache>
                <c:ptCount val="1"/>
                <c:pt idx="0">
                  <c:v>Tx: server  4</c:v>
                </c:pt>
              </c:strCache>
            </c:strRef>
          </c:tx>
          <c:marker>
            <c:symbol val="none"/>
          </c:marker>
          <c:cat>
            <c:numRef>
              <c:f>Interference!$F$18:$F$23</c:f>
              <c:numCache>
                <c:formatCode>General</c:formatCode>
                <c:ptCount val="6"/>
                <c:pt idx="0">
                  <c:v>15</c:v>
                </c:pt>
                <c:pt idx="1">
                  <c:v>14</c:v>
                </c:pt>
                <c:pt idx="2">
                  <c:v>13</c:v>
                </c:pt>
                <c:pt idx="3">
                  <c:v>12</c:v>
                </c:pt>
                <c:pt idx="4">
                  <c:v>11</c:v>
                </c:pt>
                <c:pt idx="5">
                  <c:v>10</c:v>
                </c:pt>
              </c:numCache>
            </c:numRef>
          </c:cat>
          <c:val>
            <c:numRef>
              <c:f>Interference!$K$18:$K$23</c:f>
              <c:numCache>
                <c:formatCode>General</c:formatCode>
                <c:ptCount val="6"/>
                <c:pt idx="0">
                  <c:v>-68.858699999999999</c:v>
                </c:pt>
                <c:pt idx="1">
                  <c:v>-68.858699999999999</c:v>
                </c:pt>
                <c:pt idx="2">
                  <c:v>-68.858699999999999</c:v>
                </c:pt>
                <c:pt idx="3">
                  <c:v>-68.858699999999999</c:v>
                </c:pt>
                <c:pt idx="4">
                  <c:v>-68.858699999999999</c:v>
                </c:pt>
                <c:pt idx="5">
                  <c:v>-68.858699999999999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3419488"/>
        <c:axId val="893417856"/>
      </c:lineChart>
      <c:catAx>
        <c:axId val="893419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/>
                  <a:t>Server ID of Rx on Rack C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93417856"/>
        <c:crossesAt val="-80"/>
        <c:auto val="1"/>
        <c:lblAlgn val="ctr"/>
        <c:lblOffset val="100"/>
        <c:noMultiLvlLbl val="0"/>
      </c:catAx>
      <c:valAx>
        <c:axId val="893417856"/>
        <c:scaling>
          <c:orientation val="minMax"/>
          <c:max val="-40"/>
          <c:min val="-8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ko-KR"/>
                  <a:t>RSS</a:t>
                </a:r>
                <a:r>
                  <a:rPr lang="en-US" altLang="ko-KR" baseline="0"/>
                  <a:t> (dB)</a:t>
                </a:r>
                <a:endParaRPr lang="ko-KR" alt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93419488"/>
        <c:crosses val="autoZero"/>
        <c:crossBetween val="midCat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22218733595800522"/>
          <c:y val="0.22083624963546244"/>
          <c:w val="0.74929954068241766"/>
          <c:h val="0.17784521726450858"/>
        </c:manualLayout>
      </c:layout>
      <c:overlay val="1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altLang="en-US" sz="2000" dirty="0" smtClean="0"/>
              <a:t>Maximum Aggregate </a:t>
            </a:r>
            <a:r>
              <a:rPr lang="en-US" altLang="en-US" sz="2000" dirty="0"/>
              <a:t>Bandwidth Normalized to </a:t>
            </a:r>
            <a:r>
              <a:rPr lang="en-US" altLang="en-US" sz="2000" dirty="0" smtClean="0"/>
              <a:t>Fat-tree</a:t>
            </a:r>
            <a:endParaRPr lang="en-US" altLang="en-US" sz="20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Bandwidth!$B$7</c:f>
              <c:strCache>
                <c:ptCount val="1"/>
                <c:pt idx="0">
                  <c:v>fat-tree</c:v>
                </c:pt>
              </c:strCache>
            </c:strRef>
          </c:tx>
          <c:invertIfNegative val="0"/>
          <c:cat>
            <c:strRef>
              <c:f>(Bandwidth!$A$9,Bandwidth!$A$11)</c:f>
              <c:strCache>
                <c:ptCount val="2"/>
                <c:pt idx="0">
                  <c:v>Uniform Rand 
Hops: CDC &lt; 6, Cayley &gt; 11</c:v>
                </c:pt>
                <c:pt idx="1">
                  <c:v>MapReduce
Hops: CDC &lt; 6, Cayley &gt; 8</c:v>
                </c:pt>
              </c:strCache>
            </c:strRef>
          </c:cat>
          <c:val>
            <c:numRef>
              <c:f>(Bandwidth!$B$9,Bandwidth!$B$11)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3"/>
          <c:order val="1"/>
          <c:tx>
            <c:strRef>
              <c:f>Bandwidth!$C$7</c:f>
              <c:strCache>
                <c:ptCount val="1"/>
                <c:pt idx="0">
                  <c:v>CDC 151</c:v>
                </c:pt>
              </c:strCache>
            </c:strRef>
          </c:tx>
          <c:invertIfNegative val="0"/>
          <c:cat>
            <c:strRef>
              <c:f>(Bandwidth!$A$9,Bandwidth!$A$11)</c:f>
              <c:strCache>
                <c:ptCount val="2"/>
                <c:pt idx="0">
                  <c:v>Uniform Rand 
Hops: CDC &lt; 6, Cayley &gt; 11</c:v>
                </c:pt>
                <c:pt idx="1">
                  <c:v>MapReduce
Hops: CDC &lt; 6, Cayley &gt; 8</c:v>
                </c:pt>
              </c:strCache>
            </c:strRef>
          </c:cat>
          <c:val>
            <c:numRef>
              <c:f>(Bandwidth!$C$9,Bandwidth!$C$11)</c:f>
              <c:numCache>
                <c:formatCode>General</c:formatCode>
                <c:ptCount val="2"/>
                <c:pt idx="0">
                  <c:v>0.38557015567035363</c:v>
                </c:pt>
                <c:pt idx="1">
                  <c:v>0.89292967203981066</c:v>
                </c:pt>
              </c:numCache>
            </c:numRef>
          </c:val>
        </c:ser>
        <c:ser>
          <c:idx val="0"/>
          <c:order val="2"/>
          <c:tx>
            <c:strRef>
              <c:f>Bandwidth!$D$7</c:f>
              <c:strCache>
                <c:ptCount val="1"/>
                <c:pt idx="0">
                  <c:v>CDC 171</c:v>
                </c:pt>
              </c:strCache>
            </c:strRef>
          </c:tx>
          <c:invertIfNegative val="0"/>
          <c:cat>
            <c:strRef>
              <c:f>(Bandwidth!$A$9,Bandwidth!$A$11)</c:f>
              <c:strCache>
                <c:ptCount val="2"/>
                <c:pt idx="0">
                  <c:v>Uniform Rand 
Hops: CDC &lt; 6, Cayley &gt; 11</c:v>
                </c:pt>
                <c:pt idx="1">
                  <c:v>MapReduce
Hops: CDC &lt; 6, Cayley &gt; 8</c:v>
                </c:pt>
              </c:strCache>
            </c:strRef>
          </c:cat>
          <c:val>
            <c:numRef>
              <c:f>(Bandwidth!$D$9,Bandwidth!$D$11)</c:f>
              <c:numCache>
                <c:formatCode>General</c:formatCode>
                <c:ptCount val="2"/>
                <c:pt idx="0">
                  <c:v>0.32479180468685681</c:v>
                </c:pt>
                <c:pt idx="1">
                  <c:v>0.85799933950837026</c:v>
                </c:pt>
              </c:numCache>
            </c:numRef>
          </c:val>
        </c:ser>
        <c:ser>
          <c:idx val="2"/>
          <c:order val="3"/>
          <c:tx>
            <c:strRef>
              <c:f>Bandwidth!$E$7</c:f>
              <c:strCache>
                <c:ptCount val="1"/>
                <c:pt idx="0">
                  <c:v>CDC 251</c:v>
                </c:pt>
              </c:strCache>
            </c:strRef>
          </c:tx>
          <c:invertIfNegative val="0"/>
          <c:cat>
            <c:strRef>
              <c:f>(Bandwidth!$A$9,Bandwidth!$A$11)</c:f>
              <c:strCache>
                <c:ptCount val="2"/>
                <c:pt idx="0">
                  <c:v>Uniform Rand 
Hops: CDC &lt; 6, Cayley &gt; 11</c:v>
                </c:pt>
                <c:pt idx="1">
                  <c:v>MapReduce
Hops: CDC &lt; 6, Cayley &gt; 8</c:v>
                </c:pt>
              </c:strCache>
            </c:strRef>
          </c:cat>
          <c:val>
            <c:numRef>
              <c:f>(Bandwidth!$E$9,Bandwidth!$E$11)</c:f>
              <c:numCache>
                <c:formatCode>General</c:formatCode>
                <c:ptCount val="2"/>
                <c:pt idx="0">
                  <c:v>0.14528655132961202</c:v>
                </c:pt>
                <c:pt idx="1">
                  <c:v>0.34988937209124954</c:v>
                </c:pt>
              </c:numCache>
            </c:numRef>
          </c:val>
        </c:ser>
        <c:ser>
          <c:idx val="4"/>
          <c:order val="4"/>
          <c:tx>
            <c:strRef>
              <c:f>Bandwidth!$F$7</c:f>
              <c:strCache>
                <c:ptCount val="1"/>
                <c:pt idx="0">
                  <c:v>Cayley</c:v>
                </c:pt>
              </c:strCache>
            </c:strRef>
          </c:tx>
          <c:invertIfNegative val="0"/>
          <c:cat>
            <c:strRef>
              <c:f>(Bandwidth!$A$9,Bandwidth!$A$11)</c:f>
              <c:strCache>
                <c:ptCount val="2"/>
                <c:pt idx="0">
                  <c:v>Uniform Rand 
Hops: CDC &lt; 6, Cayley &gt; 11</c:v>
                </c:pt>
                <c:pt idx="1">
                  <c:v>MapReduce
Hops: CDC &lt; 6, Cayley &gt; 8</c:v>
                </c:pt>
              </c:strCache>
            </c:strRef>
          </c:cat>
          <c:val>
            <c:numRef>
              <c:f>(Bandwidth!$F$9,Bandwidth!$F$11)</c:f>
              <c:numCache>
                <c:formatCode>General</c:formatCode>
                <c:ptCount val="2"/>
                <c:pt idx="0">
                  <c:v>1.3910307526956278</c:v>
                </c:pt>
                <c:pt idx="1">
                  <c:v>1.1369370056712713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3413504"/>
        <c:axId val="893415680"/>
      </c:barChart>
      <c:catAx>
        <c:axId val="8934135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893415680"/>
        <c:crosses val="autoZero"/>
        <c:auto val="1"/>
        <c:lblAlgn val="ctr"/>
        <c:lblOffset val="100"/>
        <c:noMultiLvlLbl val="0"/>
      </c:catAx>
      <c:valAx>
        <c:axId val="893415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93413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3653832261792965E-2"/>
          <c:y val="0.15258008586616131"/>
          <c:w val="0.3002659423669603"/>
          <c:h val="0.18863786886452291"/>
        </c:manualLayout>
      </c:layout>
      <c:overlay val="1"/>
      <c:spPr>
        <a:solidFill>
          <a:schemeClr val="bg1"/>
        </a:solidFill>
      </c:spPr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E8772-0606-C348-9152-88923EF61D77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19041-1A58-5848-983A-F7DEF26E5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6817F-1EE1-435F-A135-07451B3CAE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91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6817F-1EE1-435F-A135-07451B3CAE6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4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6817F-1EE1-435F-A135-07451B3CAE6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80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6817F-1EE1-435F-A135-07451B3CAE6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81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6817F-1EE1-435F-A135-07451B3CAE6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84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6817F-1EE1-435F-A135-07451B3CAE6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18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6817F-1EE1-435F-A135-07451B3CAE6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88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6817F-1EE1-435F-A135-07451B3CAE6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763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6817F-1EE1-435F-A135-07451B3CAE6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30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EB6C8-858E-4667-AE70-89FA5D599B6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20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E496A-2FC5-4ED4-94C2-F693720D3C8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72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6817F-1EE1-435F-A135-07451B3CAE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506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EB6C8-858E-4667-AE70-89FA5D599B6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97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6817F-1EE1-435F-A135-07451B3CAE6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887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6817F-1EE1-435F-A135-07451B3CAE6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092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6817F-1EE1-435F-A135-07451B3CAE6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705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6817F-1EE1-435F-A135-07451B3CAE6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3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6817F-1EE1-435F-A135-07451B3CAE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70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6817F-1EE1-435F-A135-07451B3CAE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63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6817F-1EE1-435F-A135-07451B3CAE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21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6817F-1EE1-435F-A135-07451B3CAE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63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6817F-1EE1-435F-A135-07451B3CAE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76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6817F-1EE1-435F-A135-07451B3CAE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84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6817F-1EE1-435F-A135-07451B3CAE6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60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83911" cy="685800"/>
          </a:xfrm>
          <a:prstGeom prst="rect">
            <a:avLst/>
          </a:prstGeom>
          <a:solidFill>
            <a:srgbClr val="B41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rnell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01000" y="1"/>
            <a:ext cx="114299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89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68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5" y="852714"/>
            <a:ext cx="8799285" cy="527344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516911" y="0"/>
            <a:ext cx="2667000" cy="685800"/>
          </a:xfrm>
          <a:prstGeom prst="rect">
            <a:avLst/>
          </a:prstGeom>
          <a:solidFill>
            <a:srgbClr val="B41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rnell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01000" y="1"/>
            <a:ext cx="1142999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  <a:solidFill>
            <a:srgbClr val="B41B1D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444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04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04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22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87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51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98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429" y="816430"/>
            <a:ext cx="8817428" cy="5309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26B9A-0B58-3440-8916-C6A5286BE8E6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83911" cy="685800"/>
          </a:xfrm>
          <a:prstGeom prst="rect">
            <a:avLst/>
          </a:prstGeom>
          <a:solidFill>
            <a:srgbClr val="B41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rnell_logo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001000" y="1"/>
            <a:ext cx="1142999" cy="1142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  <a:prstGeom prst="rect">
            <a:avLst/>
          </a:prstGeom>
          <a:solidFill>
            <a:srgbClr val="B41B1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11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2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chart" Target="../charts/chart4.xml"/><Relationship Id="rId10" Type="http://schemas.openxmlformats.org/officeDocument/2006/relationships/chart" Target="../charts/chart8.xml"/><Relationship Id="rId4" Type="http://schemas.openxmlformats.org/officeDocument/2006/relationships/chart" Target="../charts/chart3.xml"/><Relationship Id="rId9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2538"/>
            <a:ext cx="7772400" cy="17557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Alternative Switching Technologies: </a:t>
            </a:r>
            <a:br>
              <a:rPr lang="en-US" dirty="0" smtClean="0"/>
            </a:br>
            <a:r>
              <a:rPr lang="en-US" dirty="0" smtClean="0"/>
              <a:t>Wireless Datacenters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08312"/>
            <a:ext cx="7909560" cy="230162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Hakim </a:t>
            </a:r>
            <a:r>
              <a:rPr lang="en-US" sz="4000" dirty="0" err="1" smtClean="0"/>
              <a:t>Weatherspoon</a:t>
            </a:r>
            <a:endParaRPr lang="en-US" sz="4000" dirty="0" smtClean="0"/>
          </a:p>
          <a:p>
            <a:r>
              <a:rPr lang="en-US" sz="2800" dirty="0" smtClean="0"/>
              <a:t>Assistant Professor, </a:t>
            </a:r>
            <a:r>
              <a:rPr lang="en-US" sz="2800" dirty="0" err="1" smtClean="0"/>
              <a:t>Dept</a:t>
            </a:r>
            <a:r>
              <a:rPr lang="en-US" sz="2800" dirty="0" smtClean="0"/>
              <a:t> of Computer Science</a:t>
            </a:r>
          </a:p>
          <a:p>
            <a:r>
              <a:rPr lang="en-US" sz="2800" dirty="0" smtClean="0"/>
              <a:t>CS 5413: High Performance Systems and Networking</a:t>
            </a:r>
          </a:p>
          <a:p>
            <a:r>
              <a:rPr lang="en-US" sz="2800" dirty="0" smtClean="0"/>
              <a:t>October </a:t>
            </a:r>
            <a:r>
              <a:rPr lang="en-US" sz="2800" dirty="0" smtClean="0"/>
              <a:t>22, </a:t>
            </a:r>
            <a:r>
              <a:rPr lang="en-US" sz="2800" dirty="0" smtClean="0"/>
              <a:t>2014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751064"/>
            <a:ext cx="94366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Slides from the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“On the Feasibility of Completely Wireless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Datacenters” at the ACM/IEEE 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Symposium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on Architectures for Networking and Communications Systems (ANCS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),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October 2012.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9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Transceiver Placement: </a:t>
            </a:r>
            <a:br>
              <a:rPr lang="en-US" dirty="0" smtClean="0"/>
            </a:br>
            <a:r>
              <a:rPr lang="en-US" dirty="0" smtClean="0"/>
              <a:t>Server and Rack Design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Rack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Server</a:t>
            </a:r>
            <a:endParaRPr lang="en-US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47800" y="1600200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그룹 35"/>
          <p:cNvGrpSpPr/>
          <p:nvPr/>
        </p:nvGrpSpPr>
        <p:grpSpPr>
          <a:xfrm>
            <a:off x="2895600" y="1371600"/>
            <a:ext cx="4362450" cy="1818285"/>
            <a:chOff x="762000" y="1553653"/>
            <a:chExt cx="4362450" cy="1818285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276600" y="1553653"/>
              <a:ext cx="1847850" cy="1818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2" name="구부러진 연결선 21"/>
            <p:cNvCxnSpPr>
              <a:endCxn id="1031" idx="1"/>
            </p:cNvCxnSpPr>
            <p:nvPr/>
          </p:nvCxnSpPr>
          <p:spPr>
            <a:xfrm>
              <a:off x="762000" y="2163253"/>
              <a:ext cx="2514600" cy="299543"/>
            </a:xfrm>
            <a:prstGeom prst="curvedConnector3">
              <a:avLst>
                <a:gd name="adj1" fmla="val 50000"/>
              </a:avLst>
            </a:prstGeom>
            <a:ln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그룹 36"/>
          <p:cNvGrpSpPr/>
          <p:nvPr/>
        </p:nvGrpSpPr>
        <p:grpSpPr>
          <a:xfrm>
            <a:off x="5181600" y="2438400"/>
            <a:ext cx="2286000" cy="3170747"/>
            <a:chOff x="3048000" y="2438400"/>
            <a:chExt cx="2286000" cy="317074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048000" y="4191000"/>
              <a:ext cx="2286000" cy="1418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3" name="구부러진 연결선 22"/>
            <p:cNvCxnSpPr/>
            <p:nvPr/>
          </p:nvCxnSpPr>
          <p:spPr>
            <a:xfrm rot="5400000">
              <a:off x="3238500" y="3162300"/>
              <a:ext cx="1752600" cy="304800"/>
            </a:xfrm>
            <a:prstGeom prst="curvedConnector3">
              <a:avLst>
                <a:gd name="adj1" fmla="val 50000"/>
              </a:avLst>
            </a:prstGeom>
            <a:ln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1" name="그룹 50"/>
          <p:cNvGrpSpPr/>
          <p:nvPr/>
        </p:nvGrpSpPr>
        <p:grpSpPr>
          <a:xfrm>
            <a:off x="152400" y="3429000"/>
            <a:ext cx="4495800" cy="2667000"/>
            <a:chOff x="152400" y="3581400"/>
            <a:chExt cx="4495800" cy="2667000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1371600" y="4191000"/>
              <a:ext cx="18288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설명선 2(강조선) 44"/>
            <p:cNvSpPr/>
            <p:nvPr/>
          </p:nvSpPr>
          <p:spPr>
            <a:xfrm>
              <a:off x="3352800" y="4343400"/>
              <a:ext cx="1219200" cy="609600"/>
            </a:xfrm>
            <a:prstGeom prst="accentCallout2">
              <a:avLst>
                <a:gd name="adj1" fmla="val 16164"/>
                <a:gd name="adj2" fmla="val -57"/>
                <a:gd name="adj3" fmla="val 49784"/>
                <a:gd name="adj4" fmla="val -54414"/>
                <a:gd name="adj5" fmla="val 128017"/>
                <a:gd name="adj6" fmla="val -82060"/>
              </a:avLst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Intra-rack space</a:t>
              </a:r>
              <a:endParaRPr lang="en-US" dirty="0"/>
            </a:p>
          </p:txBody>
        </p:sp>
        <p:sp>
          <p:nvSpPr>
            <p:cNvPr id="46" name="설명선 2(강조선) 45"/>
            <p:cNvSpPr/>
            <p:nvPr/>
          </p:nvSpPr>
          <p:spPr>
            <a:xfrm flipH="1">
              <a:off x="228600" y="3733800"/>
              <a:ext cx="1295400" cy="609600"/>
            </a:xfrm>
            <a:prstGeom prst="accentCallout2">
              <a:avLst>
                <a:gd name="adj1" fmla="val 29095"/>
                <a:gd name="adj2" fmla="val 1160"/>
                <a:gd name="adj3" fmla="val 29094"/>
                <a:gd name="adj4" fmla="val -21043"/>
                <a:gd name="adj5" fmla="val 47844"/>
                <a:gd name="adj6" fmla="val -58682"/>
              </a:avLst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Inter-rack space</a:t>
              </a:r>
              <a:endParaRPr lang="en-US" dirty="0"/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152400" y="3581400"/>
              <a:ext cx="4495800" cy="2667000"/>
            </a:xfrm>
            <a:prstGeom prst="rect">
              <a:avLst/>
            </a:prstGeom>
            <a:noFill/>
            <a:ln w="12700"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28600" y="5791200"/>
              <a:ext cx="990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2D View</a:t>
              </a:r>
              <a:endParaRPr lang="en-US" dirty="0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28600" y="15240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3D View</a:t>
            </a:r>
            <a:endParaRPr lang="en-US" dirty="0"/>
          </a:p>
        </p:txBody>
      </p:sp>
      <p:grpSp>
        <p:nvGrpSpPr>
          <p:cNvPr id="21" name="그룹 20"/>
          <p:cNvGrpSpPr/>
          <p:nvPr/>
        </p:nvGrpSpPr>
        <p:grpSpPr>
          <a:xfrm>
            <a:off x="6012706" y="3368040"/>
            <a:ext cx="2879834" cy="1295400"/>
            <a:chOff x="6035566" y="3505200"/>
            <a:chExt cx="2879834" cy="1295400"/>
          </a:xfrm>
        </p:grpSpPr>
        <p:sp>
          <p:nvSpPr>
            <p:cNvPr id="19" name="설명선 2(강조선) 18"/>
            <p:cNvSpPr/>
            <p:nvPr/>
          </p:nvSpPr>
          <p:spPr>
            <a:xfrm>
              <a:off x="7315200" y="3505200"/>
              <a:ext cx="1600200" cy="685800"/>
            </a:xfrm>
            <a:prstGeom prst="accentCallout2">
              <a:avLst>
                <a:gd name="adj1" fmla="val 53359"/>
                <a:gd name="adj2" fmla="val 4475"/>
                <a:gd name="adj3" fmla="val 57371"/>
                <a:gd name="adj4" fmla="val -20977"/>
                <a:gd name="adj5" fmla="val 146045"/>
                <a:gd name="adj6" fmla="val -46332"/>
              </a:avLst>
            </a:prstGeom>
            <a:ln w="127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3-way switch (ASIC design)</a:t>
              </a:r>
              <a:endParaRPr lang="en-US" dirty="0"/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6035566" y="4343400"/>
              <a:ext cx="533400" cy="457200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0" y="57544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How do racks communicate with each other?</a:t>
            </a:r>
          </a:p>
        </p:txBody>
      </p:sp>
    </p:spTree>
    <p:extLst>
      <p:ext uri="{BB962C8B-B14F-4D97-AF65-F5344CB8AC3E}">
        <p14:creationId xmlns:p14="http://schemas.microsoft.com/office/powerpoint/2010/main" val="305949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Cayley</a:t>
            </a:r>
            <a:r>
              <a:rPr lang="en-US" dirty="0" smtClean="0"/>
              <a:t> Network Architecture: Topology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3400" y="914400"/>
            <a:ext cx="4038600" cy="51355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4038600" cy="513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14400" y="1600200"/>
            <a:ext cx="4639794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그룹 12"/>
          <p:cNvGrpSpPr/>
          <p:nvPr/>
        </p:nvGrpSpPr>
        <p:grpSpPr>
          <a:xfrm>
            <a:off x="5486400" y="1371600"/>
            <a:ext cx="3657600" cy="3505200"/>
            <a:chOff x="5105400" y="2057400"/>
            <a:chExt cx="3657600" cy="3505200"/>
          </a:xfrm>
        </p:grpSpPr>
        <p:pic>
          <p:nvPicPr>
            <p:cNvPr id="29698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257800" y="2362200"/>
              <a:ext cx="3386138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타원형 설명선 10"/>
            <p:cNvSpPr/>
            <p:nvPr/>
          </p:nvSpPr>
          <p:spPr>
            <a:xfrm>
              <a:off x="5105400" y="2057400"/>
              <a:ext cx="3657600" cy="3505200"/>
            </a:xfrm>
            <a:prstGeom prst="wedgeEllipseCallout">
              <a:avLst>
                <a:gd name="adj1" fmla="val -63636"/>
                <a:gd name="adj2" fmla="val 52619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5598795" y="1539240"/>
            <a:ext cx="3451860" cy="3438525"/>
            <a:chOff x="5608320" y="1529715"/>
            <a:chExt cx="3451860" cy="3438525"/>
          </a:xfrm>
        </p:grpSpPr>
        <p:sp>
          <p:nvSpPr>
            <p:cNvPr id="14" name="원호 13"/>
            <p:cNvSpPr/>
            <p:nvPr/>
          </p:nvSpPr>
          <p:spPr>
            <a:xfrm>
              <a:off x="5608320" y="1539240"/>
              <a:ext cx="3451860" cy="3429000"/>
            </a:xfrm>
            <a:prstGeom prst="arc">
              <a:avLst>
                <a:gd name="adj1" fmla="val 16008200"/>
                <a:gd name="adj2" fmla="val 20557215"/>
              </a:avLst>
            </a:prstGeom>
            <a:ln w="317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직선 연결선 15"/>
            <p:cNvCxnSpPr/>
            <p:nvPr/>
          </p:nvCxnSpPr>
          <p:spPr>
            <a:xfrm flipV="1">
              <a:off x="6301740" y="1529715"/>
              <a:ext cx="937260" cy="2889885"/>
            </a:xfrm>
            <a:prstGeom prst="line">
              <a:avLst/>
            </a:prstGeom>
            <a:ln w="317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 flipV="1">
              <a:off x="6301740" y="2743201"/>
              <a:ext cx="2667000" cy="1676399"/>
            </a:xfrm>
            <a:prstGeom prst="line">
              <a:avLst/>
            </a:prstGeom>
            <a:ln w="317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344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Masked Node Problem and MAC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Most nodes are hidden terminals to others</a:t>
            </a:r>
          </a:p>
          <a:p>
            <a:pPr lvl="1"/>
            <a:r>
              <a:rPr lang="en-US" sz="2000" dirty="0" smtClean="0"/>
              <a:t>Multiple (&gt;5) directional antennae </a:t>
            </a:r>
            <a:br>
              <a:rPr lang="en-US" sz="2000" dirty="0" smtClean="0"/>
            </a:br>
            <a:r>
              <a:rPr lang="en-US" sz="2000" dirty="0" smtClean="0"/>
              <a:t>=&gt; Masked node problem</a:t>
            </a:r>
          </a:p>
          <a:p>
            <a:pPr lvl="1"/>
            <a:r>
              <a:rPr lang="en-US" sz="2000" dirty="0" smtClean="0"/>
              <a:t>Collisions can occur</a:t>
            </a:r>
          </a:p>
          <a:p>
            <a:r>
              <a:rPr lang="en-US" sz="2400" dirty="0" smtClean="0"/>
              <a:t>Dual busy tone multiple access [Hass’02]</a:t>
            </a:r>
          </a:p>
          <a:p>
            <a:pPr lvl="1"/>
            <a:r>
              <a:rPr lang="en-US" sz="2000" dirty="0" smtClean="0"/>
              <a:t>Out of band tone to preserve channels</a:t>
            </a:r>
          </a:p>
          <a:p>
            <a:pPr lvl="1"/>
            <a:r>
              <a:rPr lang="en-US" sz="2000" dirty="0" smtClean="0"/>
              <a:t>Use of FDD/TDD channels as the tone</a:t>
            </a:r>
          </a:p>
          <a:p>
            <a:pPr lvl="1"/>
            <a:endParaRPr 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298282" y="6220431"/>
            <a:ext cx="1600200" cy="365125"/>
          </a:xfrm>
        </p:spPr>
        <p:txBody>
          <a:bodyPr/>
          <a:lstStyle/>
          <a:p>
            <a:fld id="{3C1D1787-1D31-4DE7-8BF8-5D50841E677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45682" y="3297936"/>
            <a:ext cx="3099528" cy="272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그룹 6"/>
          <p:cNvGrpSpPr/>
          <p:nvPr/>
        </p:nvGrpSpPr>
        <p:grpSpPr>
          <a:xfrm>
            <a:off x="5582125" y="3301914"/>
            <a:ext cx="2979333" cy="2967823"/>
            <a:chOff x="5608320" y="1529715"/>
            <a:chExt cx="3451860" cy="3438525"/>
          </a:xfrm>
        </p:grpSpPr>
        <p:sp>
          <p:nvSpPr>
            <p:cNvPr id="8" name="원호 7"/>
            <p:cNvSpPr/>
            <p:nvPr/>
          </p:nvSpPr>
          <p:spPr>
            <a:xfrm>
              <a:off x="5608320" y="1539240"/>
              <a:ext cx="3451860" cy="3429000"/>
            </a:xfrm>
            <a:prstGeom prst="arc">
              <a:avLst>
                <a:gd name="adj1" fmla="val 16008200"/>
                <a:gd name="adj2" fmla="val 20557215"/>
              </a:avLst>
            </a:prstGeom>
            <a:ln w="317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직선 연결선 8"/>
            <p:cNvCxnSpPr/>
            <p:nvPr/>
          </p:nvCxnSpPr>
          <p:spPr>
            <a:xfrm flipV="1">
              <a:off x="6301740" y="1529715"/>
              <a:ext cx="937260" cy="2889885"/>
            </a:xfrm>
            <a:prstGeom prst="line">
              <a:avLst/>
            </a:prstGeom>
            <a:ln w="317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 flipV="1">
              <a:off x="6301740" y="2743201"/>
              <a:ext cx="2667000" cy="1676399"/>
            </a:xfrm>
            <a:prstGeom prst="line">
              <a:avLst/>
            </a:prstGeom>
            <a:ln w="317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19"/>
          <p:cNvGrpSpPr/>
          <p:nvPr/>
        </p:nvGrpSpPr>
        <p:grpSpPr>
          <a:xfrm>
            <a:off x="5776686" y="5304972"/>
            <a:ext cx="1899865" cy="798807"/>
            <a:chOff x="6845300" y="2921000"/>
            <a:chExt cx="1117600" cy="469900"/>
          </a:xfrm>
        </p:grpSpPr>
        <p:sp>
          <p:nvSpPr>
            <p:cNvPr id="13" name="타원 12"/>
            <p:cNvSpPr/>
            <p:nvPr/>
          </p:nvSpPr>
          <p:spPr>
            <a:xfrm>
              <a:off x="7810500" y="3200400"/>
              <a:ext cx="152400" cy="1524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7531100" y="3238500"/>
              <a:ext cx="152400" cy="1524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7277100" y="3213100"/>
              <a:ext cx="152400" cy="1524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6845300" y="2921000"/>
              <a:ext cx="152400" cy="1524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타원 20"/>
          <p:cNvSpPr/>
          <p:nvPr/>
        </p:nvSpPr>
        <p:spPr>
          <a:xfrm>
            <a:off x="6048828" y="5638800"/>
            <a:ext cx="259072" cy="259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타원 21"/>
          <p:cNvSpPr/>
          <p:nvPr/>
        </p:nvSpPr>
        <p:spPr>
          <a:xfrm>
            <a:off x="7420428" y="3291114"/>
            <a:ext cx="259072" cy="259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직선 화살표 연결선 23"/>
          <p:cNvCxnSpPr>
            <a:stCxn id="21" idx="7"/>
            <a:endCxn id="22" idx="3"/>
          </p:cNvCxnSpPr>
          <p:nvPr/>
        </p:nvCxnSpPr>
        <p:spPr>
          <a:xfrm flipV="1">
            <a:off x="6269960" y="3512246"/>
            <a:ext cx="1188408" cy="216449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7" name="그룹 26"/>
          <p:cNvGrpSpPr/>
          <p:nvPr/>
        </p:nvGrpSpPr>
        <p:grpSpPr>
          <a:xfrm rot="9698909">
            <a:off x="5539035" y="3113239"/>
            <a:ext cx="2979333" cy="2967823"/>
            <a:chOff x="5608320" y="1529715"/>
            <a:chExt cx="3451860" cy="3438525"/>
          </a:xfrm>
        </p:grpSpPr>
        <p:sp>
          <p:nvSpPr>
            <p:cNvPr id="28" name="원호 27"/>
            <p:cNvSpPr/>
            <p:nvPr/>
          </p:nvSpPr>
          <p:spPr>
            <a:xfrm>
              <a:off x="5608320" y="1539240"/>
              <a:ext cx="3451860" cy="3429000"/>
            </a:xfrm>
            <a:prstGeom prst="arc">
              <a:avLst>
                <a:gd name="adj1" fmla="val 16008200"/>
                <a:gd name="adj2" fmla="val 20557215"/>
              </a:avLst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직선 연결선 28"/>
            <p:cNvCxnSpPr/>
            <p:nvPr/>
          </p:nvCxnSpPr>
          <p:spPr>
            <a:xfrm flipV="1">
              <a:off x="6301740" y="1529715"/>
              <a:ext cx="937260" cy="2889885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>
              <a:endCxn id="28" idx="2"/>
            </p:cNvCxnSpPr>
            <p:nvPr/>
          </p:nvCxnSpPr>
          <p:spPr>
            <a:xfrm rot="11901091" flipH="1">
              <a:off x="6634496" y="2359568"/>
              <a:ext cx="2013147" cy="2438967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077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Cayley</a:t>
            </a:r>
            <a:r>
              <a:rPr lang="en-US" dirty="0" smtClean="0"/>
              <a:t> Network Architecture: Routing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Geographical Routing</a:t>
            </a:r>
          </a:p>
          <a:p>
            <a:r>
              <a:rPr lang="en-US" sz="3000" dirty="0" smtClean="0"/>
              <a:t>Inter rack</a:t>
            </a:r>
          </a:p>
          <a:p>
            <a:pPr lvl="1"/>
            <a:r>
              <a:rPr lang="en-US" sz="2600" dirty="0" smtClean="0"/>
              <a:t>Diagonal XYZ routing</a:t>
            </a:r>
            <a:endParaRPr lang="en-US" sz="26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Turn within rack</a:t>
            </a:r>
          </a:p>
          <a:p>
            <a:pPr lvl="1"/>
            <a:r>
              <a:rPr lang="en-US" dirty="0" smtClean="0"/>
              <a:t>Shortest path turning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Within </a:t>
            </a:r>
            <a:r>
              <a:rPr lang="en-US" dirty="0" err="1" smtClean="0"/>
              <a:t>dst</a:t>
            </a:r>
            <a:r>
              <a:rPr lang="en-US" dirty="0" smtClean="0"/>
              <a:t> rack to </a:t>
            </a:r>
            <a:r>
              <a:rPr lang="en-US" dirty="0" err="1" smtClean="0"/>
              <a:t>dst</a:t>
            </a:r>
            <a:r>
              <a:rPr lang="en-US" dirty="0" smtClean="0"/>
              <a:t> server</a:t>
            </a:r>
          </a:p>
          <a:p>
            <a:pPr lvl="1"/>
            <a:r>
              <a:rPr lang="en-US" dirty="0" smtClean="0"/>
              <a:t>Up down to </a:t>
            </a:r>
            <a:r>
              <a:rPr lang="en-US" dirty="0" err="1" smtClean="0"/>
              <a:t>dst</a:t>
            </a:r>
            <a:r>
              <a:rPr lang="en-US" dirty="0" smtClean="0"/>
              <a:t> story</a:t>
            </a:r>
          </a:p>
          <a:p>
            <a:pPr lvl="1"/>
            <a:r>
              <a:rPr lang="en-US" dirty="0" smtClean="0"/>
              <a:t>Shortest path to </a:t>
            </a:r>
            <a:r>
              <a:rPr lang="en-US" dirty="0" err="1" smtClean="0"/>
              <a:t>dst</a:t>
            </a:r>
            <a:r>
              <a:rPr lang="en-US" dirty="0" smtClean="0"/>
              <a:t> server</a:t>
            </a:r>
            <a:endParaRPr lang="en-US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>
            <p:extLst/>
          </p:nvPr>
        </p:nvGraphicFramePr>
        <p:xfrm>
          <a:off x="990600" y="2286000"/>
          <a:ext cx="28194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Visio" r:id="rId4" imgW="5338081" imgH="5338206" progId="Visio.Drawing.11">
                  <p:embed/>
                </p:oleObj>
              </mc:Choice>
              <mc:Fallback>
                <p:oleObj name="Visio" r:id="rId4" imgW="5338081" imgH="533820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86000"/>
                        <a:ext cx="281940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5257800" y="2337179"/>
          <a:ext cx="2286000" cy="2234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Visio" r:id="rId6" imgW="3416642" imgH="3357164" progId="Visio.Drawing.11">
                  <p:embed/>
                </p:oleObj>
              </mc:Choice>
              <mc:Fallback>
                <p:oleObj name="Visio" r:id="rId6" imgW="3416642" imgH="335716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337179"/>
                        <a:ext cx="2286000" cy="22348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175680" y="4030309"/>
            <a:ext cx="824253" cy="1913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990600" y="5304016"/>
            <a:ext cx="725194" cy="94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057400" y="5304016"/>
            <a:ext cx="725194" cy="94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flipV="1">
            <a:off x="1637006" y="5638800"/>
            <a:ext cx="496594" cy="3451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 flipV="1">
            <a:off x="1574800" y="39497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>
            <a:off x="2743200" y="37338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 flipH="1" flipV="1">
            <a:off x="2667000" y="39624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 flipH="1" flipV="1">
            <a:off x="1600200" y="28956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>
            <a:off x="1295400" y="40386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>
            <a:off x="1295400" y="29718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/>
          <p:nvPr/>
        </p:nvCxnSpPr>
        <p:spPr>
          <a:xfrm>
            <a:off x="3505200" y="40386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/>
          <p:nvPr/>
        </p:nvCxnSpPr>
        <p:spPr>
          <a:xfrm>
            <a:off x="2667000" y="28956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42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Completely Wireless Datacenters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r>
              <a:rPr lang="en-US" i="1" dirty="0" err="1" smtClean="0">
                <a:solidFill>
                  <a:schemeClr val="bg1">
                    <a:lumMod val="75000"/>
                  </a:schemeClr>
                </a:solidFill>
              </a:rPr>
              <a:t>Cayley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Wireless Datacenters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Transceiver placement and topology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Server and rack designs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Network architecture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MAC protocols and routing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Physical validation: Interference measurements</a:t>
            </a:r>
          </a:p>
          <a:p>
            <a:pPr lvl="1"/>
            <a:r>
              <a:rPr lang="en-US" dirty="0" smtClean="0"/>
              <a:t>Performance and power</a:t>
            </a:r>
          </a:p>
          <a:p>
            <a:r>
              <a:rPr lang="en-US" dirty="0" smtClean="0"/>
              <a:t>Future</a:t>
            </a:r>
          </a:p>
          <a:p>
            <a:r>
              <a:rPr lang="en-US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40157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Hardware Setup for Physical Validation</a:t>
            </a:r>
            <a:endParaRPr 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of a conservative platform</a:t>
            </a:r>
          </a:p>
          <a:p>
            <a:r>
              <a:rPr lang="en-US" dirty="0" smtClean="0"/>
              <a:t>Real-size datacenter floor plan setup</a:t>
            </a:r>
          </a:p>
          <a:p>
            <a:r>
              <a:rPr lang="en-US" dirty="0" smtClean="0"/>
              <a:t>Validation of all possible interferences</a:t>
            </a:r>
            <a:endParaRPr lang="en-US" dirty="0"/>
          </a:p>
        </p:txBody>
      </p:sp>
      <p:pic>
        <p:nvPicPr>
          <p:cNvPr id="27650" name="Picture 2" descr="C:\Users\Ji-Yong\Desktop\Starred Photos\20111218-20111220 leavenworth and experiments\P10105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14760" y="2971800"/>
            <a:ext cx="3657240" cy="2743200"/>
          </a:xfrm>
          <a:prstGeom prst="rect">
            <a:avLst/>
          </a:prstGeom>
          <a:noFill/>
        </p:spPr>
      </p:pic>
      <p:pic>
        <p:nvPicPr>
          <p:cNvPr id="27651" name="Picture 3" descr="C:\Users\Ji-Yong\Desktop\Starred Photos\20111218-20111220 leavenworth and experiments\P101052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00600" y="2971800"/>
            <a:ext cx="3643890" cy="2743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14400" y="57912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Intra-rack communications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57912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Inter-rack communications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799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Physical Validation: Interference Evaluation</a:t>
            </a:r>
            <a:br>
              <a:rPr lang="en-US" dirty="0" smtClean="0"/>
            </a:br>
            <a:r>
              <a:rPr lang="en-US" sz="3100" dirty="0" smtClean="0"/>
              <a:t>(Signal angle </a:t>
            </a:r>
            <a:r>
              <a:rPr lang="el-GR" sz="3100" dirty="0" smtClean="0"/>
              <a:t>θ</a:t>
            </a:r>
            <a:r>
              <a:rPr lang="en-US" sz="3100" dirty="0" smtClean="0"/>
              <a:t> = 15° )</a:t>
            </a:r>
            <a:endParaRPr lang="en-US" dirty="0"/>
          </a:p>
        </p:txBody>
      </p:sp>
      <p:graphicFrame>
        <p:nvGraphicFramePr>
          <p:cNvPr id="5" name="차트 4"/>
          <p:cNvGraphicFramePr/>
          <p:nvPr>
            <p:extLst/>
          </p:nvPr>
        </p:nvGraphicFramePr>
        <p:xfrm>
          <a:off x="5029200" y="1447800"/>
          <a:ext cx="3048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43000" y="15240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원형 35"/>
          <p:cNvSpPr/>
          <p:nvPr/>
        </p:nvSpPr>
        <p:spPr>
          <a:xfrm>
            <a:off x="1143000" y="1524000"/>
            <a:ext cx="2438400" cy="2438400"/>
          </a:xfrm>
          <a:prstGeom prst="pie">
            <a:avLst>
              <a:gd name="adj1" fmla="val 17300604"/>
              <a:gd name="adj2" fmla="val 5361435"/>
            </a:avLst>
          </a:prstGeom>
          <a:solidFill>
            <a:schemeClr val="accent1">
              <a:alpha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아래쪽 화살표 33"/>
          <p:cNvSpPr/>
          <p:nvPr/>
        </p:nvSpPr>
        <p:spPr>
          <a:xfrm>
            <a:off x="2209800" y="2393732"/>
            <a:ext cx="304800" cy="685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그룹 7"/>
          <p:cNvGrpSpPr/>
          <p:nvPr/>
        </p:nvGrpSpPr>
        <p:grpSpPr>
          <a:xfrm rot="8608972">
            <a:off x="1793963" y="2133409"/>
            <a:ext cx="1054151" cy="1127069"/>
            <a:chOff x="5608318" y="1511717"/>
            <a:chExt cx="3451860" cy="3456523"/>
          </a:xfrm>
        </p:grpSpPr>
        <p:sp>
          <p:nvSpPr>
            <p:cNvPr id="9" name="원호 8"/>
            <p:cNvSpPr/>
            <p:nvPr/>
          </p:nvSpPr>
          <p:spPr>
            <a:xfrm>
              <a:off x="5608318" y="1539240"/>
              <a:ext cx="3451860" cy="3429000"/>
            </a:xfrm>
            <a:prstGeom prst="arc">
              <a:avLst>
                <a:gd name="adj1" fmla="val 16995613"/>
                <a:gd name="adj2" fmla="val 19197289"/>
              </a:avLst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직선 연결선 9"/>
            <p:cNvCxnSpPr/>
            <p:nvPr/>
          </p:nvCxnSpPr>
          <p:spPr>
            <a:xfrm rot="12991028">
              <a:off x="6727940" y="1511717"/>
              <a:ext cx="588893" cy="3040774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 rot="12991028" flipH="1">
              <a:off x="7255448" y="1687563"/>
              <a:ext cx="514038" cy="3189682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942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6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Physical Validation: Interference Evaluation</a:t>
            </a:r>
            <a:br>
              <a:rPr lang="en-US" dirty="0" smtClean="0"/>
            </a:br>
            <a:r>
              <a:rPr lang="en-US" sz="3100" dirty="0" smtClean="0"/>
              <a:t>(Signal angle </a:t>
            </a:r>
            <a:r>
              <a:rPr lang="el-GR" sz="3100" dirty="0" smtClean="0"/>
              <a:t>θ</a:t>
            </a:r>
            <a:r>
              <a:rPr lang="en-US" sz="3100" dirty="0" smtClean="0"/>
              <a:t> = 15° )</a:t>
            </a:r>
            <a:endParaRPr lang="en-US" dirty="0"/>
          </a:p>
        </p:txBody>
      </p:sp>
      <p:graphicFrame>
        <p:nvGraphicFramePr>
          <p:cNvPr id="8" name="차트 7"/>
          <p:cNvGraphicFramePr/>
          <p:nvPr>
            <p:extLst/>
          </p:nvPr>
        </p:nvGraphicFramePr>
        <p:xfrm>
          <a:off x="6096000" y="1219200"/>
          <a:ext cx="3048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차트 28"/>
          <p:cNvGraphicFramePr/>
          <p:nvPr>
            <p:extLst/>
          </p:nvPr>
        </p:nvGraphicFramePr>
        <p:xfrm>
          <a:off x="0" y="1219200"/>
          <a:ext cx="3048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차트 29"/>
          <p:cNvGraphicFramePr/>
          <p:nvPr>
            <p:extLst/>
          </p:nvPr>
        </p:nvGraphicFramePr>
        <p:xfrm>
          <a:off x="3048000" y="1219200"/>
          <a:ext cx="3048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90800" y="3886200"/>
            <a:ext cx="3867150" cy="242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아래쪽 화살표 32"/>
          <p:cNvSpPr/>
          <p:nvPr/>
        </p:nvSpPr>
        <p:spPr>
          <a:xfrm flipV="1">
            <a:off x="3009900" y="4895850"/>
            <a:ext cx="177800" cy="4000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아래쪽 화살표 35"/>
          <p:cNvSpPr/>
          <p:nvPr/>
        </p:nvSpPr>
        <p:spPr>
          <a:xfrm rot="1149402" flipV="1">
            <a:off x="3246249" y="4833103"/>
            <a:ext cx="180573" cy="50816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아래쪽 화살표 43"/>
          <p:cNvSpPr/>
          <p:nvPr/>
        </p:nvSpPr>
        <p:spPr>
          <a:xfrm rot="2393438" flipV="1">
            <a:off x="3617465" y="4543922"/>
            <a:ext cx="207203" cy="97998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원형 44"/>
          <p:cNvSpPr/>
          <p:nvPr/>
        </p:nvSpPr>
        <p:spPr>
          <a:xfrm>
            <a:off x="2590800" y="3883025"/>
            <a:ext cx="990600" cy="990600"/>
          </a:xfrm>
          <a:prstGeom prst="pie">
            <a:avLst>
              <a:gd name="adj1" fmla="val 905763"/>
              <a:gd name="adj2" fmla="val 5361435"/>
            </a:avLst>
          </a:prstGeom>
          <a:solidFill>
            <a:schemeClr val="accent1">
              <a:alpha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원형 45"/>
          <p:cNvSpPr/>
          <p:nvPr/>
        </p:nvSpPr>
        <p:spPr>
          <a:xfrm>
            <a:off x="4030980" y="3878580"/>
            <a:ext cx="990600" cy="990600"/>
          </a:xfrm>
          <a:prstGeom prst="pie">
            <a:avLst>
              <a:gd name="adj1" fmla="val 5431163"/>
              <a:gd name="adj2" fmla="val 10838471"/>
            </a:avLst>
          </a:prstGeom>
          <a:solidFill>
            <a:schemeClr val="accent1">
              <a:alpha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아래쪽 화살표 47"/>
          <p:cNvSpPr/>
          <p:nvPr/>
        </p:nvSpPr>
        <p:spPr>
          <a:xfrm rot="3742785" flipV="1">
            <a:off x="3803235" y="4854594"/>
            <a:ext cx="197163" cy="8935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원형 49"/>
          <p:cNvSpPr/>
          <p:nvPr/>
        </p:nvSpPr>
        <p:spPr>
          <a:xfrm>
            <a:off x="5478780" y="3878580"/>
            <a:ext cx="990600" cy="990600"/>
          </a:xfrm>
          <a:prstGeom prst="pie">
            <a:avLst>
              <a:gd name="adj1" fmla="val 5431163"/>
              <a:gd name="adj2" fmla="val 10838471"/>
            </a:avLst>
          </a:prstGeom>
          <a:solidFill>
            <a:schemeClr val="accent1">
              <a:alpha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609600" y="685800"/>
            <a:ext cx="4572000" cy="2209800"/>
            <a:chOff x="3124200" y="2514600"/>
            <a:chExt cx="4572000" cy="2209800"/>
          </a:xfrm>
        </p:grpSpPr>
        <p:sp>
          <p:nvSpPr>
            <p:cNvPr id="16" name="타원 15"/>
            <p:cNvSpPr/>
            <p:nvPr/>
          </p:nvSpPr>
          <p:spPr>
            <a:xfrm>
              <a:off x="7391400" y="4419600"/>
              <a:ext cx="3048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설명선 2(강조선) 16"/>
            <p:cNvSpPr/>
            <p:nvPr/>
          </p:nvSpPr>
          <p:spPr>
            <a:xfrm flipH="1">
              <a:off x="3124200" y="2514600"/>
              <a:ext cx="2286000" cy="533400"/>
            </a:xfrm>
            <a:prstGeom prst="accentCallout2">
              <a:avLst>
                <a:gd name="adj1" fmla="val 74363"/>
                <a:gd name="adj2" fmla="val -396"/>
                <a:gd name="adj3" fmla="val 74362"/>
                <a:gd name="adj4" fmla="val -49197"/>
                <a:gd name="adj5" fmla="val 356464"/>
                <a:gd name="adj6" fmla="val -91448"/>
              </a:avLst>
            </a:prstGeom>
            <a:solidFill>
              <a:srgbClr val="FFFF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Edge of signal: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can be eliminated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3" name="차트 22"/>
          <p:cNvGraphicFramePr/>
          <p:nvPr>
            <p:extLst/>
          </p:nvPr>
        </p:nvGraphicFramePr>
        <p:xfrm>
          <a:off x="0" y="1219200"/>
          <a:ext cx="3048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4" name="차트 23"/>
          <p:cNvGraphicFramePr/>
          <p:nvPr>
            <p:extLst/>
          </p:nvPr>
        </p:nvGraphicFramePr>
        <p:xfrm>
          <a:off x="0" y="1219200"/>
          <a:ext cx="3048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7" name="아래쪽 화살표 26"/>
          <p:cNvSpPr/>
          <p:nvPr/>
        </p:nvSpPr>
        <p:spPr>
          <a:xfrm rot="4422950" flipV="1">
            <a:off x="3713468" y="5345513"/>
            <a:ext cx="202957" cy="4868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차트 27"/>
          <p:cNvGraphicFramePr/>
          <p:nvPr>
            <p:extLst/>
          </p:nvPr>
        </p:nvGraphicFramePr>
        <p:xfrm>
          <a:off x="6096000" y="1219200"/>
          <a:ext cx="3048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2" name="차트 31"/>
          <p:cNvGraphicFramePr/>
          <p:nvPr>
            <p:extLst/>
          </p:nvPr>
        </p:nvGraphicFramePr>
        <p:xfrm>
          <a:off x="6096000" y="1219200"/>
          <a:ext cx="3048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pSp>
        <p:nvGrpSpPr>
          <p:cNvPr id="18" name="그룹 17"/>
          <p:cNvGrpSpPr/>
          <p:nvPr/>
        </p:nvGrpSpPr>
        <p:grpSpPr>
          <a:xfrm>
            <a:off x="7010400" y="2667000"/>
            <a:ext cx="1981200" cy="3352800"/>
            <a:chOff x="7086600" y="2057400"/>
            <a:chExt cx="1981200" cy="3352800"/>
          </a:xfrm>
        </p:grpSpPr>
        <p:sp>
          <p:nvSpPr>
            <p:cNvPr id="19" name="타원 18"/>
            <p:cNvSpPr/>
            <p:nvPr/>
          </p:nvSpPr>
          <p:spPr>
            <a:xfrm>
              <a:off x="7086600" y="2057400"/>
              <a:ext cx="3048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설명선 2(강조선) 19"/>
            <p:cNvSpPr/>
            <p:nvPr/>
          </p:nvSpPr>
          <p:spPr>
            <a:xfrm>
              <a:off x="7239000" y="4038600"/>
              <a:ext cx="1828800" cy="1371600"/>
            </a:xfrm>
            <a:prstGeom prst="accentCallout2">
              <a:avLst>
                <a:gd name="adj1" fmla="val 23437"/>
                <a:gd name="adj2" fmla="val -1063"/>
                <a:gd name="adj3" fmla="val 11584"/>
                <a:gd name="adj4" fmla="val -7058"/>
                <a:gd name="adj5" fmla="val -125521"/>
                <a:gd name="adj6" fmla="val -5754"/>
              </a:avLst>
            </a:prstGeom>
            <a:solidFill>
              <a:srgbClr val="FFFF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Potential Interference: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can be blocked using conductor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curtains</a:t>
              </a:r>
            </a:p>
          </p:txBody>
        </p:sp>
      </p:grpSp>
      <p:sp>
        <p:nvSpPr>
          <p:cNvPr id="34" name="직사각형 33"/>
          <p:cNvSpPr/>
          <p:nvPr/>
        </p:nvSpPr>
        <p:spPr>
          <a:xfrm>
            <a:off x="4800600" y="4781550"/>
            <a:ext cx="762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타원 36"/>
          <p:cNvSpPr/>
          <p:nvPr/>
        </p:nvSpPr>
        <p:spPr>
          <a:xfrm>
            <a:off x="4114800" y="45720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타원 37"/>
          <p:cNvSpPr/>
          <p:nvPr/>
        </p:nvSpPr>
        <p:spPr>
          <a:xfrm>
            <a:off x="5410200" y="43434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3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29" grpId="0">
        <p:bldAsOne/>
      </p:bldGraphic>
      <p:bldGraphic spid="30" grpId="0">
        <p:bldAsOne/>
      </p:bldGraphic>
      <p:bldP spid="33" grpId="0" animBg="1"/>
      <p:bldP spid="33" grpId="1" animBg="1"/>
      <p:bldP spid="36" grpId="0" animBg="1"/>
      <p:bldP spid="36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8" grpId="0" animBg="1"/>
      <p:bldP spid="48" grpId="1" animBg="1"/>
      <p:bldP spid="50" grpId="0" animBg="1"/>
      <p:bldGraphic spid="23" grpId="0">
        <p:bldAsOne/>
      </p:bldGraphic>
      <p:bldGraphic spid="24" grpId="0">
        <p:bldAsOne/>
      </p:bldGraphic>
      <p:bldP spid="27" grpId="0" animBg="1"/>
      <p:bldGraphic spid="28" grpId="0">
        <p:bldAsOne/>
      </p:bldGraphic>
      <p:bldGraphic spid="32" grpId="0">
        <p:bldAsOne/>
      </p:bldGraphic>
      <p:bldP spid="34" grpId="0" animBg="1"/>
      <p:bldP spid="34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Performance</a:t>
            </a:r>
            <a:r>
              <a:rPr lang="en-US" dirty="0" smtClean="0"/>
              <a:t>: How well does a </a:t>
            </a:r>
            <a:r>
              <a:rPr lang="en-US" dirty="0" err="1" smtClean="0"/>
              <a:t>Cayley</a:t>
            </a:r>
            <a:r>
              <a:rPr lang="en-US" dirty="0" smtClean="0"/>
              <a:t> datacenter perform and scale?</a:t>
            </a:r>
          </a:p>
          <a:p>
            <a:pPr lvl="1"/>
            <a:r>
              <a:rPr lang="en-US" dirty="0" smtClean="0"/>
              <a:t>Bandwidth and latency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Failure tolerance</a:t>
            </a:r>
            <a:r>
              <a:rPr lang="en-US" dirty="0" smtClean="0"/>
              <a:t>: How well can a </a:t>
            </a:r>
            <a:r>
              <a:rPr lang="en-US" dirty="0" err="1" smtClean="0"/>
              <a:t>Cayley</a:t>
            </a:r>
            <a:r>
              <a:rPr lang="en-US" dirty="0" smtClean="0"/>
              <a:t> datacenter handle failures?</a:t>
            </a:r>
          </a:p>
          <a:p>
            <a:pPr lvl="1"/>
            <a:r>
              <a:rPr lang="en-US" dirty="0" smtClean="0"/>
              <a:t>Server, story, and rack failure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Power</a:t>
            </a:r>
            <a:r>
              <a:rPr lang="en-US" dirty="0" smtClean="0"/>
              <a:t>: How much power does a </a:t>
            </a:r>
            <a:r>
              <a:rPr lang="en-US" dirty="0" err="1" smtClean="0"/>
              <a:t>Cayley</a:t>
            </a:r>
            <a:r>
              <a:rPr lang="en-US" dirty="0" smtClean="0"/>
              <a:t> datacenter consume compared to wired datacenters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6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Simulate 10K server datacenter </a:t>
            </a:r>
          </a:p>
          <a:p>
            <a:pPr lvl="1"/>
            <a:r>
              <a:rPr lang="en-US" dirty="0" smtClean="0"/>
              <a:t>Packet level: routing, MAC protocol, switching delay, bandwidth</a:t>
            </a:r>
          </a:p>
          <a:p>
            <a:endParaRPr lang="en-US" dirty="0" smtClean="0"/>
          </a:p>
          <a:p>
            <a:r>
              <a:rPr lang="en-US" dirty="0" smtClean="0"/>
              <a:t>Conventional datacenter (CDC)</a:t>
            </a:r>
          </a:p>
          <a:p>
            <a:pPr lvl="1"/>
            <a:r>
              <a:rPr lang="en-US" dirty="0" smtClean="0"/>
              <a:t>3 Layers of oversubscribed switches (</a:t>
            </a:r>
            <a:r>
              <a:rPr lang="en-US" dirty="0" err="1" smtClean="0"/>
              <a:t>ToR</a:t>
            </a:r>
            <a:r>
              <a:rPr lang="en-US" dirty="0" smtClean="0"/>
              <a:t>, AS, CS)</a:t>
            </a:r>
          </a:p>
          <a:p>
            <a:pPr lvl="2"/>
            <a:r>
              <a:rPr lang="en-US" dirty="0" smtClean="0"/>
              <a:t>(1, 5, 1), (1, 7, 1) and (2, 5, 1)</a:t>
            </a:r>
          </a:p>
          <a:p>
            <a:pPr lvl="2"/>
            <a:r>
              <a:rPr lang="en-US" dirty="0" smtClean="0"/>
              <a:t>Latency: 3-6us switching delay</a:t>
            </a:r>
          </a:p>
          <a:p>
            <a:pPr lvl="2"/>
            <a:r>
              <a:rPr lang="en-US" dirty="0" smtClean="0"/>
              <a:t>Bandwidth: 1Gbps server</a:t>
            </a:r>
          </a:p>
          <a:p>
            <a:r>
              <a:rPr lang="en-US" dirty="0" smtClean="0"/>
              <a:t>FAT-tree: Equivalent to CDC (1,1,1)</a:t>
            </a:r>
          </a:p>
          <a:p>
            <a:r>
              <a:rPr lang="en-US" dirty="0" err="1" smtClean="0"/>
              <a:t>Cayley</a:t>
            </a:r>
            <a:r>
              <a:rPr lang="en-US" dirty="0" smtClean="0"/>
              <a:t> wireless datacenter</a:t>
            </a:r>
          </a:p>
          <a:p>
            <a:pPr lvl="1"/>
            <a:r>
              <a:rPr lang="en-US" dirty="0" smtClean="0"/>
              <a:t>10Gbps bandwidth</a:t>
            </a:r>
          </a:p>
          <a:p>
            <a:pPr lvl="1"/>
            <a:r>
              <a:rPr lang="en-US" dirty="0" smtClean="0"/>
              <a:t>1 Transceiver covers 7 to 8 others</a:t>
            </a:r>
          </a:p>
          <a:p>
            <a:pPr lvl="1"/>
            <a:r>
              <a:rPr lang="en-US" dirty="0" smtClean="0"/>
              <a:t>Signal spreading angle of 25°</a:t>
            </a:r>
          </a:p>
          <a:p>
            <a:pPr lvl="1"/>
            <a:r>
              <a:rPr lang="en-US" dirty="0" smtClean="0"/>
              <a:t> Low latency Y-switch  (&lt;&lt; 1us)</a:t>
            </a:r>
          </a:p>
        </p:txBody>
      </p:sp>
      <p:sp>
        <p:nvSpPr>
          <p:cNvPr id="76" name="직사각형 75"/>
          <p:cNvSpPr/>
          <p:nvPr/>
        </p:nvSpPr>
        <p:spPr>
          <a:xfrm>
            <a:off x="7696200" y="2895600"/>
            <a:ext cx="914400" cy="25908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이등변 삼각형 76"/>
          <p:cNvSpPr/>
          <p:nvPr/>
        </p:nvSpPr>
        <p:spPr>
          <a:xfrm>
            <a:off x="7696200" y="2895600"/>
            <a:ext cx="914400" cy="2590800"/>
          </a:xfrm>
          <a:prstGeom prst="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그룹 74"/>
          <p:cNvGrpSpPr/>
          <p:nvPr/>
        </p:nvGrpSpPr>
        <p:grpSpPr>
          <a:xfrm>
            <a:off x="7696200" y="2819400"/>
            <a:ext cx="914400" cy="2667000"/>
            <a:chOff x="9448800" y="2819400"/>
            <a:chExt cx="914400" cy="2667000"/>
          </a:xfrm>
        </p:grpSpPr>
        <p:sp>
          <p:nvSpPr>
            <p:cNvPr id="73" name="직사각형 72"/>
            <p:cNvSpPr/>
            <p:nvPr/>
          </p:nvSpPr>
          <p:spPr>
            <a:xfrm>
              <a:off x="9448800" y="3810000"/>
              <a:ext cx="914400" cy="1676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이등변 삼각형 73"/>
            <p:cNvSpPr/>
            <p:nvPr/>
          </p:nvSpPr>
          <p:spPr>
            <a:xfrm>
              <a:off x="9448800" y="2819400"/>
              <a:ext cx="914400" cy="99060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Evaluation Setup</a:t>
            </a:r>
            <a:endParaRPr lang="en-US" dirty="0"/>
          </a:p>
        </p:txBody>
      </p:sp>
      <p:grpSp>
        <p:nvGrpSpPr>
          <p:cNvPr id="5" name="그룹 182"/>
          <p:cNvGrpSpPr/>
          <p:nvPr/>
        </p:nvGrpSpPr>
        <p:grpSpPr>
          <a:xfrm>
            <a:off x="7467600" y="5481636"/>
            <a:ext cx="1295400" cy="1071564"/>
            <a:chOff x="2057400" y="5029200"/>
            <a:chExt cx="1295400" cy="1681164"/>
          </a:xfrm>
        </p:grpSpPr>
        <p:sp>
          <p:nvSpPr>
            <p:cNvPr id="6" name="직사각형 5"/>
            <p:cNvSpPr/>
            <p:nvPr/>
          </p:nvSpPr>
          <p:spPr>
            <a:xfrm>
              <a:off x="2190750" y="5029200"/>
              <a:ext cx="1162050" cy="15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평행 사변형 6"/>
            <p:cNvSpPr/>
            <p:nvPr/>
          </p:nvSpPr>
          <p:spPr>
            <a:xfrm rot="16200000" flipH="1">
              <a:off x="1294608" y="5817397"/>
              <a:ext cx="1676400" cy="109533"/>
            </a:xfrm>
            <a:prstGeom prst="parallelogram">
              <a:avLst>
                <a:gd name="adj" fmla="val 99187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정육면체 7"/>
            <p:cNvSpPr/>
            <p:nvPr/>
          </p:nvSpPr>
          <p:spPr>
            <a:xfrm>
              <a:off x="2057400" y="6400800"/>
              <a:ext cx="1295400" cy="269875"/>
            </a:xfrm>
            <a:prstGeom prst="cube">
              <a:avLst>
                <a:gd name="adj" fmla="val 50313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정육면체 8"/>
            <p:cNvSpPr/>
            <p:nvPr/>
          </p:nvSpPr>
          <p:spPr>
            <a:xfrm>
              <a:off x="2057400" y="6213475"/>
              <a:ext cx="1295400" cy="269875"/>
            </a:xfrm>
            <a:prstGeom prst="cube">
              <a:avLst>
                <a:gd name="adj" fmla="val 50313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정육면체 9"/>
            <p:cNvSpPr/>
            <p:nvPr/>
          </p:nvSpPr>
          <p:spPr>
            <a:xfrm>
              <a:off x="2057400" y="6019800"/>
              <a:ext cx="1295400" cy="269875"/>
            </a:xfrm>
            <a:prstGeom prst="cube">
              <a:avLst>
                <a:gd name="adj" fmla="val 50313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정육면체 10"/>
            <p:cNvSpPr/>
            <p:nvPr/>
          </p:nvSpPr>
          <p:spPr>
            <a:xfrm>
              <a:off x="2057400" y="5832475"/>
              <a:ext cx="1295400" cy="269875"/>
            </a:xfrm>
            <a:prstGeom prst="cube">
              <a:avLst>
                <a:gd name="adj" fmla="val 50313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정육면체 11"/>
            <p:cNvSpPr/>
            <p:nvPr/>
          </p:nvSpPr>
          <p:spPr>
            <a:xfrm>
              <a:off x="2057400" y="5645150"/>
              <a:ext cx="1295400" cy="269875"/>
            </a:xfrm>
            <a:prstGeom prst="cube">
              <a:avLst>
                <a:gd name="adj" fmla="val 50313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정육면체 12"/>
            <p:cNvSpPr/>
            <p:nvPr/>
          </p:nvSpPr>
          <p:spPr>
            <a:xfrm>
              <a:off x="2057400" y="5451475"/>
              <a:ext cx="1295400" cy="269875"/>
            </a:xfrm>
            <a:prstGeom prst="cube">
              <a:avLst>
                <a:gd name="adj" fmla="val 50313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정육면체 13"/>
            <p:cNvSpPr/>
            <p:nvPr/>
          </p:nvSpPr>
          <p:spPr>
            <a:xfrm>
              <a:off x="2057400" y="5257800"/>
              <a:ext cx="1295400" cy="269875"/>
            </a:xfrm>
            <a:prstGeom prst="cube">
              <a:avLst>
                <a:gd name="adj" fmla="val 50313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정육면체 14"/>
            <p:cNvSpPr/>
            <p:nvPr/>
          </p:nvSpPr>
          <p:spPr>
            <a:xfrm>
              <a:off x="2057400" y="5070475"/>
              <a:ext cx="1295400" cy="269875"/>
            </a:xfrm>
            <a:prstGeom prst="cube">
              <a:avLst>
                <a:gd name="adj" fmla="val 50313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평행 사변형 15"/>
            <p:cNvSpPr/>
            <p:nvPr/>
          </p:nvSpPr>
          <p:spPr>
            <a:xfrm rot="16200000" flipH="1">
              <a:off x="2459834" y="5812633"/>
              <a:ext cx="1676400" cy="109533"/>
            </a:xfrm>
            <a:prstGeom prst="parallelogram">
              <a:avLst>
                <a:gd name="adj" fmla="val 99187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정육면체 24"/>
          <p:cNvSpPr/>
          <p:nvPr/>
        </p:nvSpPr>
        <p:spPr>
          <a:xfrm>
            <a:off x="7467600" y="4648200"/>
            <a:ext cx="1295400" cy="269875"/>
          </a:xfrm>
          <a:prstGeom prst="cube">
            <a:avLst>
              <a:gd name="adj" fmla="val 50313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정육면체 26"/>
          <p:cNvSpPr/>
          <p:nvPr/>
        </p:nvSpPr>
        <p:spPr>
          <a:xfrm>
            <a:off x="7467600" y="3733800"/>
            <a:ext cx="1295400" cy="269875"/>
          </a:xfrm>
          <a:prstGeom prst="cube">
            <a:avLst>
              <a:gd name="adj" fmla="val 50313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정육면체 29"/>
          <p:cNvSpPr/>
          <p:nvPr/>
        </p:nvSpPr>
        <p:spPr>
          <a:xfrm>
            <a:off x="7467600" y="2819400"/>
            <a:ext cx="1295400" cy="269875"/>
          </a:xfrm>
          <a:prstGeom prst="cube">
            <a:avLst>
              <a:gd name="adj" fmla="val 50313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791200" y="463321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Top of Rack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791200" y="371881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Aggregate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791200" y="28194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Core</a:t>
            </a:r>
            <a:endParaRPr lang="en-US" sz="2400" b="1" dirty="0"/>
          </a:p>
        </p:txBody>
      </p:sp>
      <p:grpSp>
        <p:nvGrpSpPr>
          <p:cNvPr id="57" name="그룹 56"/>
          <p:cNvGrpSpPr/>
          <p:nvPr/>
        </p:nvGrpSpPr>
        <p:grpSpPr>
          <a:xfrm>
            <a:off x="7467600" y="2286000"/>
            <a:ext cx="1295400" cy="3190220"/>
            <a:chOff x="7467600" y="2286000"/>
            <a:chExt cx="1295400" cy="3190220"/>
          </a:xfrm>
        </p:grpSpPr>
        <p:sp>
          <p:nvSpPr>
            <p:cNvPr id="52" name="TextBox 51"/>
            <p:cNvSpPr txBox="1"/>
            <p:nvPr/>
          </p:nvSpPr>
          <p:spPr>
            <a:xfrm>
              <a:off x="7467600" y="4953000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10</a:t>
              </a:r>
              <a:endParaRPr lang="en-US" sz="2800" b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467600" y="4114800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10</a:t>
              </a:r>
              <a:endParaRPr lang="en-US" sz="2800" b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467600" y="3200400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2</a:t>
              </a:r>
              <a:endParaRPr lang="en-US" sz="2800" b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467600" y="2286000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(1,5,1)</a:t>
              </a:r>
              <a:endParaRPr lang="en-US" sz="2800" b="1" dirty="0"/>
            </a:p>
          </p:txBody>
        </p:sp>
      </p:grpSp>
      <p:grpSp>
        <p:nvGrpSpPr>
          <p:cNvPr id="58" name="그룹 57"/>
          <p:cNvGrpSpPr/>
          <p:nvPr/>
        </p:nvGrpSpPr>
        <p:grpSpPr>
          <a:xfrm>
            <a:off x="7467600" y="2286000"/>
            <a:ext cx="1295400" cy="3190220"/>
            <a:chOff x="7467600" y="2286000"/>
            <a:chExt cx="1295400" cy="3190220"/>
          </a:xfrm>
        </p:grpSpPr>
        <p:sp>
          <p:nvSpPr>
            <p:cNvPr id="59" name="TextBox 58"/>
            <p:cNvSpPr txBox="1"/>
            <p:nvPr/>
          </p:nvSpPr>
          <p:spPr>
            <a:xfrm>
              <a:off x="7467600" y="4953000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10</a:t>
              </a:r>
              <a:endParaRPr lang="en-US" sz="2800" b="1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467600" y="4114800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10</a:t>
              </a:r>
              <a:endParaRPr lang="en-US" sz="2800" b="1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467600" y="3200400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1.4</a:t>
              </a:r>
              <a:endParaRPr lang="en-US" sz="2800" b="1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467600" y="2286000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(1,7,1)</a:t>
              </a:r>
              <a:endParaRPr lang="en-US" sz="2800" b="1" dirty="0"/>
            </a:p>
          </p:txBody>
        </p:sp>
      </p:grpSp>
      <p:grpSp>
        <p:nvGrpSpPr>
          <p:cNvPr id="63" name="그룹 62"/>
          <p:cNvGrpSpPr/>
          <p:nvPr/>
        </p:nvGrpSpPr>
        <p:grpSpPr>
          <a:xfrm>
            <a:off x="7467600" y="2296180"/>
            <a:ext cx="1295400" cy="3190220"/>
            <a:chOff x="7467600" y="2286000"/>
            <a:chExt cx="1295400" cy="3190220"/>
          </a:xfrm>
        </p:grpSpPr>
        <p:sp>
          <p:nvSpPr>
            <p:cNvPr id="64" name="TextBox 63"/>
            <p:cNvSpPr txBox="1"/>
            <p:nvPr/>
          </p:nvSpPr>
          <p:spPr>
            <a:xfrm>
              <a:off x="7467600" y="4953000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10</a:t>
              </a:r>
              <a:endParaRPr lang="en-US" sz="2800" b="1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467600" y="4114800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5</a:t>
              </a:r>
              <a:endParaRPr lang="en-US" sz="2800" b="1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467600" y="3200400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1</a:t>
              </a:r>
              <a:endParaRPr lang="en-US" sz="2800" b="1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467600" y="2286000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(2,5,1)</a:t>
              </a:r>
              <a:endParaRPr lang="en-US" sz="2800" b="1" dirty="0"/>
            </a:p>
          </p:txBody>
        </p:sp>
      </p:grpSp>
      <p:grpSp>
        <p:nvGrpSpPr>
          <p:cNvPr id="68" name="그룹 67"/>
          <p:cNvGrpSpPr/>
          <p:nvPr/>
        </p:nvGrpSpPr>
        <p:grpSpPr>
          <a:xfrm>
            <a:off x="7467600" y="2286000"/>
            <a:ext cx="1295400" cy="3190220"/>
            <a:chOff x="7467600" y="2286000"/>
            <a:chExt cx="1295400" cy="3190220"/>
          </a:xfrm>
        </p:grpSpPr>
        <p:sp>
          <p:nvSpPr>
            <p:cNvPr id="69" name="TextBox 68"/>
            <p:cNvSpPr txBox="1"/>
            <p:nvPr/>
          </p:nvSpPr>
          <p:spPr>
            <a:xfrm>
              <a:off x="7467600" y="4953000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10</a:t>
              </a:r>
              <a:endParaRPr lang="en-US" sz="2800" b="1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467600" y="4114800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10</a:t>
              </a:r>
              <a:endParaRPr lang="en-US" sz="2800" b="1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467600" y="3200400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10</a:t>
              </a:r>
              <a:endParaRPr lang="en-US" sz="28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467600" y="2286000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(1,1,1)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7231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3285" y="852714"/>
            <a:ext cx="8799285" cy="556194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Overview and Basics</a:t>
            </a:r>
          </a:p>
          <a:p>
            <a:r>
              <a:rPr lang="en-US" dirty="0" smtClean="0"/>
              <a:t>Data Center Networks</a:t>
            </a:r>
          </a:p>
          <a:p>
            <a:pPr lvl="1"/>
            <a:r>
              <a:rPr lang="en-US" dirty="0" smtClean="0"/>
              <a:t>Basic </a:t>
            </a:r>
            <a:r>
              <a:rPr lang="en-US" smtClean="0"/>
              <a:t>switching technologies</a:t>
            </a:r>
            <a:endParaRPr lang="en-US" dirty="0" smtClean="0"/>
          </a:p>
          <a:p>
            <a:pPr lvl="1"/>
            <a:r>
              <a:rPr lang="en-US" dirty="0" smtClean="0"/>
              <a:t>Data Center Network Topologies (today and Monday)</a:t>
            </a:r>
          </a:p>
          <a:p>
            <a:pPr lvl="1"/>
            <a:r>
              <a:rPr lang="en-US" dirty="0" smtClean="0"/>
              <a:t>Software Routers (</a:t>
            </a:r>
            <a:r>
              <a:rPr lang="en-US" dirty="0" err="1" smtClean="0"/>
              <a:t>eg</a:t>
            </a:r>
            <a:r>
              <a:rPr lang="en-US" dirty="0" smtClean="0"/>
              <a:t>. Click, </a:t>
            </a:r>
            <a:r>
              <a:rPr lang="en-US" dirty="0" err="1" smtClean="0"/>
              <a:t>Routebricks</a:t>
            </a:r>
            <a:r>
              <a:rPr lang="en-US" dirty="0" smtClean="0"/>
              <a:t>, </a:t>
            </a:r>
            <a:r>
              <a:rPr lang="en-US" dirty="0" err="1" smtClean="0"/>
              <a:t>NetMap</a:t>
            </a:r>
            <a:r>
              <a:rPr lang="en-US" dirty="0" smtClean="0"/>
              <a:t>, </a:t>
            </a:r>
            <a:r>
              <a:rPr lang="en-US" dirty="0" err="1" smtClean="0"/>
              <a:t>Netslice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Alternative Switching Technologies</a:t>
            </a:r>
          </a:p>
          <a:p>
            <a:pPr lvl="1"/>
            <a:r>
              <a:rPr lang="en-US" dirty="0" smtClean="0"/>
              <a:t>Data Center Transport</a:t>
            </a:r>
          </a:p>
          <a:p>
            <a:r>
              <a:rPr lang="en-US" dirty="0" smtClean="0"/>
              <a:t>Data Center Software Networking </a:t>
            </a:r>
          </a:p>
          <a:p>
            <a:pPr lvl="1"/>
            <a:r>
              <a:rPr lang="en-US" dirty="0" smtClean="0"/>
              <a:t>Software Defined networking (overview, control plane, data plane, </a:t>
            </a:r>
            <a:r>
              <a:rPr lang="en-US" dirty="0" err="1" smtClean="0"/>
              <a:t>NetFGPA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Data Center Traffic and Measurements</a:t>
            </a:r>
          </a:p>
          <a:p>
            <a:pPr lvl="1"/>
            <a:r>
              <a:rPr lang="en-US" dirty="0" smtClean="0"/>
              <a:t>Virtualizing Networks</a:t>
            </a:r>
          </a:p>
          <a:p>
            <a:pPr lvl="1"/>
            <a:r>
              <a:rPr lang="en-US" dirty="0" err="1" smtClean="0"/>
              <a:t>Middleboxes</a:t>
            </a:r>
            <a:endParaRPr lang="en-US" dirty="0" smtClean="0"/>
          </a:p>
          <a:p>
            <a:r>
              <a:rPr lang="en-US" dirty="0" smtClean="0"/>
              <a:t>Advanced Topics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are we in the semester?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18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191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191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Evaluation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5059363"/>
          </a:xfrm>
        </p:spPr>
        <p:txBody>
          <a:bodyPr>
            <a:normAutofit/>
          </a:bodyPr>
          <a:lstStyle/>
          <a:p>
            <a:r>
              <a:rPr lang="en-US" dirty="0" smtClean="0"/>
              <a:t>Uniform random</a:t>
            </a:r>
          </a:p>
          <a:p>
            <a:pPr lvl="1"/>
            <a:r>
              <a:rPr lang="en-US" dirty="0" err="1" smtClean="0"/>
              <a:t>Src</a:t>
            </a:r>
            <a:r>
              <a:rPr lang="en-US" dirty="0" smtClean="0"/>
              <a:t> and </a:t>
            </a:r>
            <a:r>
              <a:rPr lang="en-US" dirty="0" err="1" smtClean="0"/>
              <a:t>dst</a:t>
            </a:r>
            <a:r>
              <a:rPr lang="en-US" dirty="0" smtClean="0"/>
              <a:t> randomly selected in entire datacenter</a:t>
            </a:r>
          </a:p>
          <a:p>
            <a:r>
              <a:rPr lang="en-US" dirty="0" err="1" smtClean="0"/>
              <a:t>MapReduce</a:t>
            </a:r>
            <a:endParaRPr lang="en-US" dirty="0" smtClean="0"/>
          </a:p>
          <a:p>
            <a:pPr lvl="1"/>
            <a:r>
              <a:rPr lang="en-US" dirty="0" err="1" smtClean="0"/>
              <a:t>Src</a:t>
            </a:r>
            <a:r>
              <a:rPr lang="en-US" dirty="0" smtClean="0"/>
              <a:t> sends </a:t>
            </a:r>
            <a:r>
              <a:rPr lang="en-US" dirty="0" err="1" smtClean="0"/>
              <a:t>msg</a:t>
            </a:r>
            <a:r>
              <a:rPr lang="en-US" dirty="0" smtClean="0"/>
              <a:t> to servers in same row of rack</a:t>
            </a:r>
          </a:p>
          <a:p>
            <a:pPr lvl="1"/>
            <a:r>
              <a:rPr lang="en-US" dirty="0" smtClean="0"/>
              <a:t>Receiver sends </a:t>
            </a:r>
            <a:r>
              <a:rPr lang="en-US" dirty="0" err="1" smtClean="0"/>
              <a:t>msg</a:t>
            </a:r>
            <a:r>
              <a:rPr lang="en-US" dirty="0" smtClean="0"/>
              <a:t> to servers in same column of rack</a:t>
            </a:r>
          </a:p>
          <a:p>
            <a:pPr lvl="1"/>
            <a:r>
              <a:rPr lang="en-US" dirty="0" smtClean="0"/>
              <a:t>Receivers send </a:t>
            </a:r>
            <a:r>
              <a:rPr lang="en-US" dirty="0" err="1" smtClean="0"/>
              <a:t>msg</a:t>
            </a:r>
            <a:r>
              <a:rPr lang="en-US" dirty="0" smtClean="0"/>
              <a:t> to servers inside same pod with 50% probability</a:t>
            </a:r>
          </a:p>
        </p:txBody>
      </p:sp>
    </p:spTree>
    <p:extLst>
      <p:ext uri="{BB962C8B-B14F-4D97-AF65-F5344CB8AC3E}">
        <p14:creationId xmlns:p14="http://schemas.microsoft.com/office/powerpoint/2010/main" val="250312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62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8"/>
            <a:endParaRPr lang="en-US" dirty="0" smtClean="0"/>
          </a:p>
          <a:p>
            <a:pPr lvl="8"/>
            <a:endParaRPr lang="en-US" dirty="0" smtClean="0"/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Cayley</a:t>
            </a:r>
            <a:r>
              <a:rPr lang="en-US" dirty="0" smtClean="0">
                <a:solidFill>
                  <a:srgbClr val="FF0000"/>
                </a:solidFill>
              </a:rPr>
              <a:t> datacenters have the most bandwidth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3" name="차트 12"/>
          <p:cNvGraphicFramePr/>
          <p:nvPr/>
        </p:nvGraphicFramePr>
        <p:xfrm>
          <a:off x="457200" y="1447800"/>
          <a:ext cx="8305800" cy="457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Bandwidth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029200" y="1981200"/>
            <a:ext cx="3124200" cy="396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직사각형 9"/>
          <p:cNvSpPr/>
          <p:nvPr/>
        </p:nvSpPr>
        <p:spPr>
          <a:xfrm>
            <a:off x="3810000" y="1981200"/>
            <a:ext cx="1447800" cy="36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직사각형 10"/>
          <p:cNvSpPr/>
          <p:nvPr/>
        </p:nvSpPr>
        <p:spPr>
          <a:xfrm>
            <a:off x="7600950" y="1981200"/>
            <a:ext cx="13716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9144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Burst of 500 x 1KB packets per server sent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632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Latency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Uniform random benchmark</a:t>
            </a:r>
          </a:p>
          <a:p>
            <a:endParaRPr lang="en-US" dirty="0"/>
          </a:p>
          <a:p>
            <a:endParaRPr lang="en-US" dirty="0" smtClean="0"/>
          </a:p>
          <a:p>
            <a:pPr lvl="8"/>
            <a:endParaRPr lang="en-US" dirty="0" smtClean="0"/>
          </a:p>
          <a:p>
            <a:pPr lvl="8">
              <a:buNone/>
            </a:pPr>
            <a:endParaRPr lang="en-US" dirty="0"/>
          </a:p>
          <a:p>
            <a:r>
              <a:rPr lang="en-US" dirty="0" err="1" smtClean="0"/>
              <a:t>MapReduce</a:t>
            </a:r>
            <a:r>
              <a:rPr lang="en-US" dirty="0" smtClean="0"/>
              <a:t> benchmark</a:t>
            </a:r>
          </a:p>
          <a:p>
            <a:endParaRPr lang="en-US" dirty="0" smtClean="0"/>
          </a:p>
          <a:p>
            <a:endParaRPr lang="en-US" dirty="0" smtClean="0"/>
          </a:p>
          <a:p>
            <a:pPr lvl="8"/>
            <a:endParaRPr lang="en-US" dirty="0" smtClean="0"/>
          </a:p>
          <a:p>
            <a:pPr lvl="8"/>
            <a:endParaRPr lang="en-US" dirty="0" smtClean="0"/>
          </a:p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Cayley</a:t>
            </a:r>
            <a:r>
              <a:rPr lang="en-US" dirty="0" smtClean="0">
                <a:solidFill>
                  <a:srgbClr val="FF0000"/>
                </a:solidFill>
              </a:rPr>
              <a:t> datacenters typically performs the best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21" name="차트 20"/>
          <p:cNvGraphicFramePr/>
          <p:nvPr>
            <p:extLst/>
          </p:nvPr>
        </p:nvGraphicFramePr>
        <p:xfrm>
          <a:off x="990600" y="1143000"/>
          <a:ext cx="3048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차트 21"/>
          <p:cNvGraphicFramePr/>
          <p:nvPr>
            <p:extLst/>
          </p:nvPr>
        </p:nvGraphicFramePr>
        <p:xfrm>
          <a:off x="4038600" y="1143000"/>
          <a:ext cx="3048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차트 23"/>
          <p:cNvGraphicFramePr/>
          <p:nvPr>
            <p:extLst/>
          </p:nvPr>
        </p:nvGraphicFramePr>
        <p:xfrm>
          <a:off x="990600" y="3733800"/>
          <a:ext cx="30480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차트 24"/>
          <p:cNvGraphicFramePr/>
          <p:nvPr>
            <p:extLst/>
          </p:nvPr>
        </p:nvGraphicFramePr>
        <p:xfrm>
          <a:off x="4038600" y="3733800"/>
          <a:ext cx="30480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2601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  <p:bldGraphic spid="24" grpId="0">
        <p:bldAsOne/>
      </p:bldGraphic>
      <p:bldGraphic spid="25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Fault Tolerance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334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dirty="0" err="1" smtClean="0">
                <a:solidFill>
                  <a:srgbClr val="FF0000"/>
                </a:solidFill>
              </a:rPr>
              <a:t>Cayley</a:t>
            </a:r>
            <a:r>
              <a:rPr lang="en-US" dirty="0" smtClean="0">
                <a:solidFill>
                  <a:srgbClr val="FF0000"/>
                </a:solidFill>
              </a:rPr>
              <a:t> datacenters are extremely fault tolerant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9" name="차트 8"/>
          <p:cNvGraphicFramePr/>
          <p:nvPr>
            <p:extLst/>
          </p:nvPr>
        </p:nvGraphicFramePr>
        <p:xfrm>
          <a:off x="388883" y="1295400"/>
          <a:ext cx="8229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7" name="그룹 36"/>
          <p:cNvGrpSpPr/>
          <p:nvPr/>
        </p:nvGrpSpPr>
        <p:grpSpPr>
          <a:xfrm>
            <a:off x="3124200" y="1676400"/>
            <a:ext cx="838200" cy="3289300"/>
            <a:chOff x="3124200" y="1676400"/>
            <a:chExt cx="838200" cy="3289300"/>
          </a:xfrm>
        </p:grpSpPr>
        <p:cxnSp>
          <p:nvCxnSpPr>
            <p:cNvPr id="10" name="직선 연결선 9"/>
            <p:cNvCxnSpPr/>
            <p:nvPr/>
          </p:nvCxnSpPr>
          <p:spPr>
            <a:xfrm flipV="1">
              <a:off x="3352800" y="2057400"/>
              <a:ext cx="25400" cy="290830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124200" y="167640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25%</a:t>
              </a:r>
              <a:endParaRPr lang="en-US" sz="2800" dirty="0"/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5486400" y="1676400"/>
            <a:ext cx="838200" cy="3289300"/>
            <a:chOff x="5486400" y="1676400"/>
            <a:chExt cx="838200" cy="3289300"/>
          </a:xfrm>
        </p:grpSpPr>
        <p:cxnSp>
          <p:nvCxnSpPr>
            <p:cNvPr id="27" name="직선 연결선 26"/>
            <p:cNvCxnSpPr/>
            <p:nvPr/>
          </p:nvCxnSpPr>
          <p:spPr>
            <a:xfrm flipV="1">
              <a:off x="5676900" y="2057400"/>
              <a:ext cx="25400" cy="290830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486400" y="167640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55%</a:t>
              </a:r>
              <a:endParaRPr lang="en-US" sz="2800" dirty="0"/>
            </a:p>
          </p:txBody>
        </p:sp>
      </p:grpSp>
      <p:grpSp>
        <p:nvGrpSpPr>
          <p:cNvPr id="39" name="그룹 38"/>
          <p:cNvGrpSpPr/>
          <p:nvPr/>
        </p:nvGrpSpPr>
        <p:grpSpPr>
          <a:xfrm>
            <a:off x="7086600" y="1676400"/>
            <a:ext cx="838200" cy="3289300"/>
            <a:chOff x="7086600" y="1676400"/>
            <a:chExt cx="838200" cy="3289300"/>
          </a:xfrm>
        </p:grpSpPr>
        <p:cxnSp>
          <p:nvCxnSpPr>
            <p:cNvPr id="28" name="직선 연결선 27"/>
            <p:cNvCxnSpPr/>
            <p:nvPr/>
          </p:nvCxnSpPr>
          <p:spPr>
            <a:xfrm flipV="1">
              <a:off x="7277100" y="2057400"/>
              <a:ext cx="25400" cy="290830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086600" y="167640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77%</a:t>
              </a:r>
              <a:endParaRPr lang="en-US" sz="2800" dirty="0"/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1371600" y="1991380"/>
            <a:ext cx="7848600" cy="523220"/>
            <a:chOff x="1371600" y="1991380"/>
            <a:chExt cx="7848600" cy="523220"/>
          </a:xfrm>
        </p:grpSpPr>
        <p:cxnSp>
          <p:nvCxnSpPr>
            <p:cNvPr id="33" name="직선 연결선 32"/>
            <p:cNvCxnSpPr/>
            <p:nvPr/>
          </p:nvCxnSpPr>
          <p:spPr>
            <a:xfrm>
              <a:off x="1371600" y="2273300"/>
              <a:ext cx="7086600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8382000" y="199138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99%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3956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Power Consumption to Connect 10K Servers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Conventional datacenter (CDC) *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Depending on the oversubscription rate </a:t>
            </a:r>
            <a:r>
              <a:rPr lang="en-US" sz="4100" b="1" dirty="0" smtClean="0">
                <a:solidFill>
                  <a:schemeClr val="tx2"/>
                </a:solidFill>
              </a:rPr>
              <a:t>58KW to 72KW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Cayley</a:t>
            </a:r>
            <a:r>
              <a:rPr lang="en-US" dirty="0" smtClean="0"/>
              <a:t> datacenter</a:t>
            </a:r>
          </a:p>
          <a:p>
            <a:pPr lvl="1"/>
            <a:r>
              <a:rPr lang="en-US" dirty="0" smtClean="0"/>
              <a:t>Transceivers consume &lt; 0.3W</a:t>
            </a:r>
          </a:p>
          <a:p>
            <a:pPr lvl="1"/>
            <a:r>
              <a:rPr lang="en-US" dirty="0" smtClean="0"/>
              <a:t>Maximum power consumption: </a:t>
            </a:r>
            <a:r>
              <a:rPr lang="en-US" sz="4100" b="1" dirty="0" smtClean="0">
                <a:solidFill>
                  <a:schemeClr val="tx2"/>
                </a:solidFill>
              </a:rPr>
              <a:t>6KW</a:t>
            </a:r>
            <a:endParaRPr lang="en-US" b="1" dirty="0" smtClean="0">
              <a:solidFill>
                <a:schemeClr val="tx2"/>
              </a:solidFill>
            </a:endParaRPr>
          </a:p>
          <a:p>
            <a:pPr lvl="1"/>
            <a:endParaRPr lang="en-US" dirty="0" smtClean="0"/>
          </a:p>
          <a:p>
            <a:r>
              <a:rPr lang="en-US" sz="4100" b="1" dirty="0" smtClean="0">
                <a:solidFill>
                  <a:srgbClr val="FF0000"/>
                </a:solidFill>
              </a:rPr>
              <a:t>Less than 1/10 of CDC power consumption</a:t>
            </a:r>
            <a:endParaRPr lang="en-US" sz="41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219200" y="1447800"/>
          <a:ext cx="5334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6737"/>
                <a:gridCol w="149726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Switch</a:t>
                      </a:r>
                      <a:r>
                        <a:rPr lang="en-US" baseline="0" dirty="0" smtClean="0"/>
                        <a:t> Type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Typical Power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Top of rack</a:t>
                      </a:r>
                      <a:r>
                        <a:rPr lang="en-US" baseline="0" dirty="0" smtClean="0"/>
                        <a:t> switch (</a:t>
                      </a:r>
                      <a:r>
                        <a:rPr lang="en-US" baseline="0" dirty="0" err="1" smtClean="0"/>
                        <a:t>ToR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176W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Aggregation switch (AS)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350W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Core switch (CS)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611W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00600" y="6093023"/>
            <a:ext cx="4326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Cost and spec of Cisco 4000, 5000, 7000 series switches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0931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Discussion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135563"/>
          </a:xfrm>
        </p:spPr>
        <p:txBody>
          <a:bodyPr/>
          <a:lstStyle/>
          <a:p>
            <a:r>
              <a:rPr lang="en-US" dirty="0" smtClean="0"/>
              <a:t>Only scratched the surface</a:t>
            </a:r>
          </a:p>
          <a:p>
            <a:pPr lvl="1"/>
            <a:r>
              <a:rPr lang="en-US" dirty="0" smtClean="0"/>
              <a:t>How far can wireless datacenters go with no wires?</a:t>
            </a:r>
          </a:p>
          <a:p>
            <a:r>
              <a:rPr lang="en-US" dirty="0" smtClean="0"/>
              <a:t>Need larger experiment/</a:t>
            </a:r>
            <a:r>
              <a:rPr lang="en-US" dirty="0" err="1" smtClean="0"/>
              <a:t>testbed</a:t>
            </a:r>
            <a:endParaRPr lang="en-US" dirty="0" smtClean="0"/>
          </a:p>
          <a:p>
            <a:pPr lvl="1"/>
            <a:r>
              <a:rPr lang="en-US" dirty="0" smtClean="0"/>
              <a:t>Interference and performance of densely connected datacenter?</a:t>
            </a:r>
          </a:p>
          <a:p>
            <a:pPr lvl="1"/>
            <a:endParaRPr lang="en-US" dirty="0"/>
          </a:p>
          <a:p>
            <a:r>
              <a:rPr lang="en-US" dirty="0" smtClean="0"/>
              <a:t>Scaling to large datacenters (&gt;100K servers)?</a:t>
            </a:r>
          </a:p>
          <a:p>
            <a:r>
              <a:rPr lang="en-US" dirty="0" smtClean="0"/>
              <a:t>Scaling to higher bandwidth (&gt; 10Gbps)?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2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135563"/>
          </a:xfrm>
        </p:spPr>
        <p:txBody>
          <a:bodyPr/>
          <a:lstStyle/>
          <a:p>
            <a:r>
              <a:rPr lang="en-US" dirty="0" smtClean="0"/>
              <a:t>Completely wireless datacenters </a:t>
            </a:r>
            <a:r>
              <a:rPr lang="en-US" i="1" dirty="0" smtClean="0"/>
              <a:t>can be</a:t>
            </a:r>
            <a:r>
              <a:rPr lang="en-US" dirty="0" smtClean="0"/>
              <a:t> feasible</a:t>
            </a:r>
          </a:p>
          <a:p>
            <a:r>
              <a:rPr lang="en-US" dirty="0" err="1" smtClean="0"/>
              <a:t>Cayley</a:t>
            </a:r>
            <a:r>
              <a:rPr lang="en-US" dirty="0" smtClean="0"/>
              <a:t> wireless datacenters exhibit</a:t>
            </a:r>
          </a:p>
          <a:p>
            <a:pPr lvl="1"/>
            <a:r>
              <a:rPr lang="en-US" dirty="0" smtClean="0"/>
              <a:t>Low maintenance</a:t>
            </a:r>
          </a:p>
          <a:p>
            <a:pPr lvl="1"/>
            <a:r>
              <a:rPr lang="en-US" dirty="0" smtClean="0"/>
              <a:t>High performance</a:t>
            </a:r>
          </a:p>
          <a:p>
            <a:pPr lvl="1"/>
            <a:r>
              <a:rPr lang="en-US" dirty="0" smtClean="0"/>
              <a:t>Fault tolerant</a:t>
            </a:r>
          </a:p>
          <a:p>
            <a:pPr lvl="1"/>
            <a:r>
              <a:rPr lang="en-US" dirty="0" smtClean="0"/>
              <a:t>Low power</a:t>
            </a:r>
          </a:p>
          <a:p>
            <a:pPr lvl="1"/>
            <a:r>
              <a:rPr lang="en-US" dirty="0" smtClean="0"/>
              <a:t>Low cost</a:t>
            </a:r>
          </a:p>
        </p:txBody>
      </p:sp>
    </p:spTree>
    <p:extLst>
      <p:ext uri="{BB962C8B-B14F-4D97-AF65-F5344CB8AC3E}">
        <p14:creationId xmlns:p14="http://schemas.microsoft.com/office/powerpoint/2010/main" val="357620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S. </a:t>
            </a:r>
            <a:r>
              <a:rPr lang="en-US" dirty="0" err="1" smtClean="0"/>
              <a:t>Pinel</a:t>
            </a:r>
            <a:r>
              <a:rPr lang="en-US" dirty="0" smtClean="0"/>
              <a:t>, P. </a:t>
            </a:r>
            <a:r>
              <a:rPr lang="en-US" dirty="0" err="1" smtClean="0"/>
              <a:t>Sen</a:t>
            </a:r>
            <a:r>
              <a:rPr lang="en-US" dirty="0" smtClean="0"/>
              <a:t>, S. </a:t>
            </a:r>
            <a:r>
              <a:rPr lang="en-US" dirty="0" err="1" smtClean="0"/>
              <a:t>Sarkar</a:t>
            </a:r>
            <a:r>
              <a:rPr lang="en-US" dirty="0" smtClean="0"/>
              <a:t>, B. </a:t>
            </a:r>
            <a:r>
              <a:rPr lang="en-US" dirty="0" err="1" smtClean="0"/>
              <a:t>Perumana</a:t>
            </a:r>
            <a:r>
              <a:rPr lang="en-US" dirty="0" smtClean="0"/>
              <a:t>, D. Dawn, D. </a:t>
            </a:r>
            <a:r>
              <a:rPr lang="en-US" dirty="0" err="1" smtClean="0"/>
              <a:t>Yeh</a:t>
            </a:r>
            <a:r>
              <a:rPr lang="en-US" dirty="0" smtClean="0"/>
              <a:t>, F. </a:t>
            </a:r>
            <a:r>
              <a:rPr lang="en-US" dirty="0" err="1" smtClean="0"/>
              <a:t>Barale</a:t>
            </a:r>
            <a:r>
              <a:rPr lang="en-US" dirty="0" smtClean="0"/>
              <a:t>, M. Leung, E. </a:t>
            </a:r>
            <a:r>
              <a:rPr lang="en-US" dirty="0" err="1" smtClean="0"/>
              <a:t>Juntunen</a:t>
            </a:r>
            <a:r>
              <a:rPr lang="en-US" dirty="0" smtClean="0"/>
              <a:t>, P. </a:t>
            </a:r>
            <a:r>
              <a:rPr lang="en-US" dirty="0" err="1" smtClean="0"/>
              <a:t>Vadivelu</a:t>
            </a:r>
            <a:r>
              <a:rPr lang="en-US" dirty="0" smtClean="0"/>
              <a:t>, K. Chuang, P. </a:t>
            </a:r>
            <a:r>
              <a:rPr lang="en-US" dirty="0" err="1" smtClean="0"/>
              <a:t>Melet</a:t>
            </a:r>
            <a:r>
              <a:rPr lang="en-US" dirty="0" smtClean="0"/>
              <a:t>, G. </a:t>
            </a:r>
            <a:r>
              <a:rPr lang="en-US" dirty="0" err="1" smtClean="0"/>
              <a:t>Iyer</a:t>
            </a:r>
            <a:r>
              <a:rPr lang="en-US" dirty="0" smtClean="0"/>
              <a:t>, and J. </a:t>
            </a:r>
            <a:r>
              <a:rPr lang="en-US" dirty="0" err="1" smtClean="0"/>
              <a:t>Laskar</a:t>
            </a:r>
            <a:r>
              <a:rPr lang="en-US" dirty="0" smtClean="0"/>
              <a:t>. 60GHz single-chip CMOS digital radios and phased array solutions for gaming and connectivity. IEEE Journal on Selected Areas in Communications, 27(8), 2009.</a:t>
            </a:r>
          </a:p>
          <a:p>
            <a:r>
              <a:rPr lang="en-US" dirty="0" smtClean="0"/>
              <a:t>Z.J. Hass and J. Deng. Dual busy tone multiple access (DBTMA)-a multiple access control scheme for ad hoc networks. IEEE Transactions on Communications, 50(6), 2002.</a:t>
            </a:r>
          </a:p>
          <a:p>
            <a:r>
              <a:rPr lang="en-US" dirty="0" smtClean="0"/>
              <a:t>PEPPM. Cisco Current Price List. http://www.peppm.org/Products/cisco/price.pdf, 2012. 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1787-1D31-4DE7-8BF8-5D50841E677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4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350868"/>
              </p:ext>
            </p:extLst>
          </p:nvPr>
        </p:nvGraphicFramePr>
        <p:xfrm>
          <a:off x="402492" y="852853"/>
          <a:ext cx="8229600" cy="5669621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851584"/>
                <a:gridCol w="2263216"/>
                <a:gridCol w="2057400"/>
                <a:gridCol w="2057400"/>
              </a:tblGrid>
              <a:tr h="759381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Link Technology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Modifications Required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Working</a:t>
                      </a:r>
                    </a:p>
                    <a:p>
                      <a:r>
                        <a:rPr lang="en-US" sz="2000" dirty="0" smtClean="0"/>
                        <a:t>Prototype</a:t>
                      </a:r>
                      <a:endParaRPr lang="en-US" sz="2000" dirty="0"/>
                    </a:p>
                  </a:txBody>
                  <a:tcPr/>
                </a:tc>
              </a:tr>
              <a:tr h="1410278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Helios</a:t>
                      </a:r>
                    </a:p>
                    <a:p>
                      <a:r>
                        <a:rPr lang="en-US" sz="1800" b="0" dirty="0" smtClean="0"/>
                        <a:t>(SIGCOMM ‘10)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Optics </a:t>
                      </a:r>
                      <a:r>
                        <a:rPr lang="en-US" sz="2000" dirty="0" err="1" smtClean="0"/>
                        <a:t>w</a:t>
                      </a:r>
                      <a:r>
                        <a:rPr lang="en-US" sz="2000" dirty="0" smtClean="0"/>
                        <a:t>/ WDM</a:t>
                      </a:r>
                    </a:p>
                    <a:p>
                      <a:r>
                        <a:rPr lang="en-US" sz="2000" dirty="0" smtClean="0"/>
                        <a:t>10G-180G </a:t>
                      </a:r>
                      <a:r>
                        <a:rPr lang="en-US" sz="1800" dirty="0" smtClean="0"/>
                        <a:t>(CWDM)</a:t>
                      </a:r>
                    </a:p>
                    <a:p>
                      <a:r>
                        <a:rPr lang="en-US" sz="2000" dirty="0" smtClean="0"/>
                        <a:t>10G-400G </a:t>
                      </a:r>
                      <a:r>
                        <a:rPr lang="en-US" sz="1800" dirty="0" smtClean="0"/>
                        <a:t>(DWDM)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Switch</a:t>
                      </a:r>
                      <a:r>
                        <a:rPr lang="en-US" sz="2000" baseline="0" dirty="0" smtClean="0"/>
                        <a:t> Software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Glimmerglass, Fulcrum</a:t>
                      </a:r>
                    </a:p>
                  </a:txBody>
                  <a:tcPr/>
                </a:tc>
              </a:tr>
              <a:tr h="75938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c-Through</a:t>
                      </a:r>
                    </a:p>
                    <a:p>
                      <a:r>
                        <a:rPr lang="en-US" sz="1800" b="0" dirty="0" smtClean="0"/>
                        <a:t>(SIGCOMM ’10)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Optics (10G)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Host OS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Emulation</a:t>
                      </a:r>
                      <a:endParaRPr lang="en-US" sz="2000" dirty="0"/>
                    </a:p>
                  </a:txBody>
                  <a:tcPr/>
                </a:tc>
              </a:tr>
              <a:tr h="75938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Flyways</a:t>
                      </a:r>
                    </a:p>
                    <a:p>
                      <a:r>
                        <a:rPr lang="en-US" sz="1800" b="0" dirty="0" smtClean="0"/>
                        <a:t>(SIGCOMM ‘11, </a:t>
                      </a:r>
                      <a:r>
                        <a:rPr lang="en-US" sz="1800" b="0" dirty="0" err="1" smtClean="0"/>
                        <a:t>HotNets</a:t>
                      </a:r>
                      <a:r>
                        <a:rPr lang="en-US" sz="1800" b="0" dirty="0" smtClean="0"/>
                        <a:t> ‘09)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Wireless (1G, 10m)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Unspecified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979239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IBM System-S</a:t>
                      </a:r>
                    </a:p>
                    <a:p>
                      <a:r>
                        <a:rPr lang="en-US" sz="1800" b="0" dirty="0" smtClean="0"/>
                        <a:t>(GLOBECOM ‘09)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Optics (10G)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Host Application;</a:t>
                      </a:r>
                    </a:p>
                    <a:p>
                      <a:r>
                        <a:rPr lang="en-US" sz="2000" dirty="0" smtClean="0"/>
                        <a:t>Specific to Stream</a:t>
                      </a:r>
                      <a:r>
                        <a:rPr lang="en-US" sz="2000" baseline="0" dirty="0" smtClean="0"/>
                        <a:t> Processing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Calient</a:t>
                      </a:r>
                      <a:r>
                        <a:rPr lang="en-US" sz="2000" dirty="0" smtClean="0"/>
                        <a:t>,</a:t>
                      </a:r>
                    </a:p>
                    <a:p>
                      <a:r>
                        <a:rPr lang="en-US" sz="2000" dirty="0" smtClean="0"/>
                        <a:t>Nortel</a:t>
                      </a:r>
                      <a:endParaRPr lang="en-US" sz="2000" dirty="0"/>
                    </a:p>
                  </a:txBody>
                  <a:tcPr/>
                </a:tc>
              </a:tr>
              <a:tr h="75938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HPC</a:t>
                      </a:r>
                    </a:p>
                    <a:p>
                      <a:r>
                        <a:rPr lang="en-US" sz="1800" b="0" dirty="0" smtClean="0"/>
                        <a:t>(SC ‘05)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Optics (10G)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Host</a:t>
                      </a:r>
                      <a:r>
                        <a:rPr lang="en-US" sz="2000" baseline="0" dirty="0" smtClean="0"/>
                        <a:t> NIC Hardware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0" y="-15648"/>
            <a:ext cx="7874000" cy="68330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Related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57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Before</a:t>
            </a:r>
            <a:r>
              <a:rPr lang="en-US" dirty="0" smtClean="0"/>
              <a:t> 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307" y="734787"/>
            <a:ext cx="8893907" cy="6056782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Project Interim report</a:t>
            </a:r>
            <a:endParaRPr lang="en-US" sz="2800" dirty="0"/>
          </a:p>
          <a:p>
            <a:pPr lvl="1"/>
            <a:r>
              <a:rPr lang="en-US" sz="2400" b="1" dirty="0" smtClean="0"/>
              <a:t>Due Monday, October 27.</a:t>
            </a:r>
          </a:p>
          <a:p>
            <a:pPr lvl="1"/>
            <a:r>
              <a:rPr lang="en-US" sz="2400" dirty="0" smtClean="0"/>
              <a:t>And meet with groups, TA, and professor</a:t>
            </a:r>
          </a:p>
          <a:p>
            <a:r>
              <a:rPr lang="en-US" sz="2800" dirty="0" smtClean="0"/>
              <a:t>Lab3 – Packet filter/sniffer</a:t>
            </a:r>
          </a:p>
          <a:p>
            <a:pPr lvl="1"/>
            <a:r>
              <a:rPr lang="en-US" sz="2400" b="1" dirty="0"/>
              <a:t>Due </a:t>
            </a:r>
            <a:r>
              <a:rPr lang="en-US" sz="2400" b="1" i="1" dirty="0" smtClean="0"/>
              <a:t>yesterday</a:t>
            </a:r>
            <a:r>
              <a:rPr lang="en-US" sz="2400" b="1" dirty="0" smtClean="0"/>
              <a:t>, </a:t>
            </a:r>
            <a:r>
              <a:rPr lang="en-US" sz="2400" b="1" dirty="0" smtClean="0"/>
              <a:t>Tuesday, </a:t>
            </a:r>
            <a:r>
              <a:rPr lang="en-US" sz="2400" b="1" dirty="0"/>
              <a:t>October </a:t>
            </a:r>
            <a:r>
              <a:rPr lang="en-US" sz="2400" b="1" dirty="0" smtClean="0"/>
              <a:t>21. But, 24 hour grace period.</a:t>
            </a:r>
            <a:endParaRPr lang="en-US" sz="2400" dirty="0" smtClean="0"/>
          </a:p>
          <a:p>
            <a:r>
              <a:rPr lang="en-US" sz="2800" dirty="0" smtClean="0"/>
              <a:t>Lab1/2 </a:t>
            </a:r>
            <a:r>
              <a:rPr lang="en-US" sz="2800" dirty="0" err="1" smtClean="0"/>
              <a:t>redux</a:t>
            </a:r>
            <a:r>
              <a:rPr lang="en-US" sz="2800" dirty="0" smtClean="0"/>
              <a:t> </a:t>
            </a:r>
            <a:r>
              <a:rPr lang="en-US" sz="2800" b="1" dirty="0" smtClean="0"/>
              <a:t>due Friday, October 24</a:t>
            </a:r>
            <a:r>
              <a:rPr lang="en-US" sz="2800" dirty="0" smtClean="0"/>
              <a:t> </a:t>
            </a:r>
          </a:p>
          <a:p>
            <a:r>
              <a:rPr lang="en-US" sz="3200" dirty="0" err="1" smtClean="0"/>
              <a:t>Fractus</a:t>
            </a:r>
            <a:r>
              <a:rPr lang="en-US" sz="3200" dirty="0" smtClean="0"/>
              <a:t> Upgrade: SAVE ALL YOUR DATA</a:t>
            </a:r>
          </a:p>
          <a:p>
            <a:pPr lvl="1"/>
            <a:r>
              <a:rPr lang="en-US" sz="2800" dirty="0" err="1" smtClean="0"/>
              <a:t>Fractus</a:t>
            </a:r>
            <a:r>
              <a:rPr lang="en-US" sz="2800" dirty="0" smtClean="0"/>
              <a:t> will be upgraded from October 28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to 30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</a:t>
            </a:r>
          </a:p>
          <a:p>
            <a:pPr lvl="1"/>
            <a:r>
              <a:rPr lang="en-US" sz="2800" dirty="0" smtClean="0"/>
              <a:t>Can use Red Cloud during upgrade period, then switch back to </a:t>
            </a:r>
            <a:r>
              <a:rPr lang="en-US" dirty="0" err="1"/>
              <a:t>F</a:t>
            </a:r>
            <a:r>
              <a:rPr lang="en-US" sz="2800" dirty="0" err="1" smtClean="0"/>
              <a:t>ractus</a:t>
            </a:r>
            <a:endParaRPr lang="en-US" sz="2800" dirty="0" smtClean="0"/>
          </a:p>
          <a:p>
            <a:pPr lvl="1"/>
            <a:endParaRPr lang="en-US" sz="2800" dirty="0" smtClean="0"/>
          </a:p>
          <a:p>
            <a:r>
              <a:rPr lang="en-US" sz="2800" b="1" i="1" dirty="0"/>
              <a:t>R</a:t>
            </a:r>
            <a:r>
              <a:rPr lang="en-US" sz="2800" b="1" i="1" dirty="0" smtClean="0"/>
              <a:t>equired review and reading for Wednesday, October 22</a:t>
            </a:r>
          </a:p>
          <a:p>
            <a:pPr lvl="1"/>
            <a:r>
              <a:rPr lang="en-US" sz="2000" dirty="0"/>
              <a:t>Data center TCP (DCTCP), M. Alizadeh, A. Greenberg, D. A. </a:t>
            </a:r>
            <a:r>
              <a:rPr lang="en-US" sz="2000" dirty="0" err="1"/>
              <a:t>Maltz</a:t>
            </a:r>
            <a:r>
              <a:rPr lang="en-US" sz="2000" dirty="0"/>
              <a:t>, J. </a:t>
            </a:r>
            <a:r>
              <a:rPr lang="en-US" sz="2000" dirty="0" err="1"/>
              <a:t>Padhye</a:t>
            </a:r>
            <a:r>
              <a:rPr lang="en-US" sz="2000" dirty="0"/>
              <a:t>, P. Patel, B. Prabhakar, S. </a:t>
            </a:r>
            <a:r>
              <a:rPr lang="en-US" sz="2000" dirty="0" err="1"/>
              <a:t>Sengupta</a:t>
            </a:r>
            <a:r>
              <a:rPr lang="en-US" sz="2000" dirty="0"/>
              <a:t>, and M. </a:t>
            </a:r>
            <a:r>
              <a:rPr lang="en-US" sz="2000" dirty="0" err="1"/>
              <a:t>Sridharan</a:t>
            </a:r>
            <a:r>
              <a:rPr lang="en-US" sz="2000" dirty="0"/>
              <a:t>. ACM SIGCOMM Computer Communication Review (CCR), Volume 40, Issue 4 (October 2010), pages 63-74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/>
              <a:t>http://</a:t>
            </a:r>
            <a:r>
              <a:rPr lang="en-US" sz="2000" dirty="0" smtClean="0"/>
              <a:t>dl.acm.org/citation.cfm?id=1851192</a:t>
            </a:r>
          </a:p>
          <a:p>
            <a:pPr lvl="1"/>
            <a:r>
              <a:rPr lang="en-US" sz="2000" dirty="0"/>
              <a:t>http://www.sigcomm.org/sites/default/files/ccr/papers/2010/October/1851275-1851192.pdf</a:t>
            </a:r>
            <a:endParaRPr lang="en-US" sz="2000" dirty="0"/>
          </a:p>
          <a:p>
            <a:pPr lvl="1"/>
            <a:endParaRPr lang="en-US" sz="2800" dirty="0" smtClean="0"/>
          </a:p>
          <a:p>
            <a:r>
              <a:rPr lang="en-US" sz="2800" dirty="0"/>
              <a:t>Check piazza: </a:t>
            </a:r>
            <a:r>
              <a:rPr lang="en-US" sz="2800" dirty="0" smtClean="0"/>
              <a:t>http://piazza.com/cornell/fall2014/cs5413</a:t>
            </a:r>
          </a:p>
          <a:p>
            <a:r>
              <a:rPr lang="en-US" sz="2800" dirty="0" smtClean="0"/>
              <a:t>Check website for updated schedule</a:t>
            </a:r>
          </a:p>
        </p:txBody>
      </p:sp>
    </p:spTree>
    <p:extLst>
      <p:ext uri="{BB962C8B-B14F-4D97-AF65-F5344CB8AC3E}">
        <p14:creationId xmlns:p14="http://schemas.microsoft.com/office/powerpoint/2010/main" val="398115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307" y="734787"/>
            <a:ext cx="8893907" cy="6056782"/>
          </a:xfrm>
        </p:spPr>
        <p:txBody>
          <a:bodyPr>
            <a:normAutofit/>
          </a:bodyPr>
          <a:lstStyle/>
          <a:p>
            <a:r>
              <a:rPr lang="en-US" dirty="0" smtClean="0"/>
              <a:t>On </a:t>
            </a:r>
            <a:r>
              <a:rPr lang="en-US" dirty="0"/>
              <a:t>the Feasibility of Completely Wireless </a:t>
            </a:r>
            <a:r>
              <a:rPr lang="en-US" dirty="0" smtClean="0"/>
              <a:t>Datacenters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J. Y. Shin, E. G. Sirer, H. Weatherspoon, and D. </a:t>
            </a:r>
            <a:r>
              <a:rPr lang="en-US" dirty="0" err="1"/>
              <a:t>Kirovski</a:t>
            </a:r>
            <a:r>
              <a:rPr lang="en-US" dirty="0"/>
              <a:t>, </a:t>
            </a:r>
            <a:r>
              <a:rPr lang="en-US" i="1" dirty="0"/>
              <a:t>IEEE/ACM Transactions on Networking (</a:t>
            </a:r>
            <a:r>
              <a:rPr lang="en-US" i="1" dirty="0" err="1"/>
              <a:t>ToN</a:t>
            </a:r>
            <a:r>
              <a:rPr lang="en-US" i="1" dirty="0"/>
              <a:t>)</a:t>
            </a:r>
            <a:r>
              <a:rPr lang="en-US" dirty="0"/>
              <a:t>, Volume 21, Issue 5 (October 2013), pages 1666-1680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Conventional Datacenter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7652" name="Picture 4" descr="C:\Users\jyshin\AppData\Local\Microsoft\Windows\Temporary Internet Files\Content.IE5\S9OPE7ZN\MC900351855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33800" y="2362200"/>
            <a:ext cx="1591962" cy="1943177"/>
          </a:xfrm>
          <a:prstGeom prst="rect">
            <a:avLst/>
          </a:prstGeom>
          <a:noFill/>
        </p:spPr>
      </p:pic>
      <p:grpSp>
        <p:nvGrpSpPr>
          <p:cNvPr id="3" name="그룹 182"/>
          <p:cNvGrpSpPr/>
          <p:nvPr/>
        </p:nvGrpSpPr>
        <p:grpSpPr>
          <a:xfrm>
            <a:off x="228600" y="4636135"/>
            <a:ext cx="1295400" cy="1681164"/>
            <a:chOff x="2057400" y="5029200"/>
            <a:chExt cx="1295400" cy="1681164"/>
          </a:xfrm>
        </p:grpSpPr>
        <p:sp>
          <p:nvSpPr>
            <p:cNvPr id="178" name="직사각형 177"/>
            <p:cNvSpPr/>
            <p:nvPr/>
          </p:nvSpPr>
          <p:spPr>
            <a:xfrm>
              <a:off x="2190750" y="5029200"/>
              <a:ext cx="1162050" cy="15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평행 사변형 176"/>
            <p:cNvSpPr/>
            <p:nvPr/>
          </p:nvSpPr>
          <p:spPr>
            <a:xfrm rot="16200000" flipH="1">
              <a:off x="1294608" y="5817397"/>
              <a:ext cx="1676400" cy="109533"/>
            </a:xfrm>
            <a:prstGeom prst="parallelogram">
              <a:avLst>
                <a:gd name="adj" fmla="val 99187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정육면체 167"/>
            <p:cNvSpPr/>
            <p:nvPr/>
          </p:nvSpPr>
          <p:spPr>
            <a:xfrm>
              <a:off x="2057400" y="6400800"/>
              <a:ext cx="1295400" cy="269875"/>
            </a:xfrm>
            <a:prstGeom prst="cube">
              <a:avLst>
                <a:gd name="adj" fmla="val 50313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정육면체 168"/>
            <p:cNvSpPr/>
            <p:nvPr/>
          </p:nvSpPr>
          <p:spPr>
            <a:xfrm>
              <a:off x="2057400" y="6213475"/>
              <a:ext cx="1295400" cy="269875"/>
            </a:xfrm>
            <a:prstGeom prst="cube">
              <a:avLst>
                <a:gd name="adj" fmla="val 50313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정육면체 169"/>
            <p:cNvSpPr/>
            <p:nvPr/>
          </p:nvSpPr>
          <p:spPr>
            <a:xfrm>
              <a:off x="2057400" y="6019800"/>
              <a:ext cx="1295400" cy="269875"/>
            </a:xfrm>
            <a:prstGeom prst="cube">
              <a:avLst>
                <a:gd name="adj" fmla="val 50313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정육면체 170"/>
            <p:cNvSpPr/>
            <p:nvPr/>
          </p:nvSpPr>
          <p:spPr>
            <a:xfrm>
              <a:off x="2057400" y="5832475"/>
              <a:ext cx="1295400" cy="269875"/>
            </a:xfrm>
            <a:prstGeom prst="cube">
              <a:avLst>
                <a:gd name="adj" fmla="val 50313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정육면체 171"/>
            <p:cNvSpPr/>
            <p:nvPr/>
          </p:nvSpPr>
          <p:spPr>
            <a:xfrm>
              <a:off x="2057400" y="5645150"/>
              <a:ext cx="1295400" cy="269875"/>
            </a:xfrm>
            <a:prstGeom prst="cube">
              <a:avLst>
                <a:gd name="adj" fmla="val 50313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정육면체 172"/>
            <p:cNvSpPr/>
            <p:nvPr/>
          </p:nvSpPr>
          <p:spPr>
            <a:xfrm>
              <a:off x="2057400" y="5451475"/>
              <a:ext cx="1295400" cy="269875"/>
            </a:xfrm>
            <a:prstGeom prst="cube">
              <a:avLst>
                <a:gd name="adj" fmla="val 50313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정육면체 173"/>
            <p:cNvSpPr/>
            <p:nvPr/>
          </p:nvSpPr>
          <p:spPr>
            <a:xfrm>
              <a:off x="2057400" y="5257800"/>
              <a:ext cx="1295400" cy="269875"/>
            </a:xfrm>
            <a:prstGeom prst="cube">
              <a:avLst>
                <a:gd name="adj" fmla="val 50313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정육면체 174"/>
            <p:cNvSpPr/>
            <p:nvPr/>
          </p:nvSpPr>
          <p:spPr>
            <a:xfrm>
              <a:off x="2057400" y="5070475"/>
              <a:ext cx="1295400" cy="269875"/>
            </a:xfrm>
            <a:prstGeom prst="cube">
              <a:avLst>
                <a:gd name="adj" fmla="val 50313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평행 사변형 175"/>
            <p:cNvSpPr/>
            <p:nvPr/>
          </p:nvSpPr>
          <p:spPr>
            <a:xfrm rot="16200000" flipH="1">
              <a:off x="2459834" y="5812633"/>
              <a:ext cx="1676400" cy="109533"/>
            </a:xfrm>
            <a:prstGeom prst="parallelogram">
              <a:avLst>
                <a:gd name="adj" fmla="val 99187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그룹 186"/>
          <p:cNvGrpSpPr/>
          <p:nvPr/>
        </p:nvGrpSpPr>
        <p:grpSpPr>
          <a:xfrm>
            <a:off x="2057400" y="4636135"/>
            <a:ext cx="1295400" cy="1681164"/>
            <a:chOff x="2057400" y="5029200"/>
            <a:chExt cx="1295400" cy="1681164"/>
          </a:xfrm>
        </p:grpSpPr>
        <p:sp>
          <p:nvSpPr>
            <p:cNvPr id="189" name="직사각형 188"/>
            <p:cNvSpPr/>
            <p:nvPr/>
          </p:nvSpPr>
          <p:spPr>
            <a:xfrm>
              <a:off x="2190750" y="5029200"/>
              <a:ext cx="1162050" cy="15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평행 사변형 190"/>
            <p:cNvSpPr/>
            <p:nvPr/>
          </p:nvSpPr>
          <p:spPr>
            <a:xfrm rot="16200000" flipH="1">
              <a:off x="1294608" y="5817397"/>
              <a:ext cx="1676400" cy="109533"/>
            </a:xfrm>
            <a:prstGeom prst="parallelogram">
              <a:avLst>
                <a:gd name="adj" fmla="val 99187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정육면체 191"/>
            <p:cNvSpPr/>
            <p:nvPr/>
          </p:nvSpPr>
          <p:spPr>
            <a:xfrm>
              <a:off x="2057400" y="6400800"/>
              <a:ext cx="1295400" cy="269875"/>
            </a:xfrm>
            <a:prstGeom prst="cube">
              <a:avLst>
                <a:gd name="adj" fmla="val 50313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정육면체 192"/>
            <p:cNvSpPr/>
            <p:nvPr/>
          </p:nvSpPr>
          <p:spPr>
            <a:xfrm>
              <a:off x="2057400" y="6213475"/>
              <a:ext cx="1295400" cy="269875"/>
            </a:xfrm>
            <a:prstGeom prst="cube">
              <a:avLst>
                <a:gd name="adj" fmla="val 50313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정육면체 193"/>
            <p:cNvSpPr/>
            <p:nvPr/>
          </p:nvSpPr>
          <p:spPr>
            <a:xfrm>
              <a:off x="2057400" y="6019800"/>
              <a:ext cx="1295400" cy="269875"/>
            </a:xfrm>
            <a:prstGeom prst="cube">
              <a:avLst>
                <a:gd name="adj" fmla="val 50313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정육면체 195"/>
            <p:cNvSpPr/>
            <p:nvPr/>
          </p:nvSpPr>
          <p:spPr>
            <a:xfrm>
              <a:off x="2057400" y="5832475"/>
              <a:ext cx="1295400" cy="269875"/>
            </a:xfrm>
            <a:prstGeom prst="cube">
              <a:avLst>
                <a:gd name="adj" fmla="val 50313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정육면체 196"/>
            <p:cNvSpPr/>
            <p:nvPr/>
          </p:nvSpPr>
          <p:spPr>
            <a:xfrm>
              <a:off x="2057400" y="5645150"/>
              <a:ext cx="1295400" cy="269875"/>
            </a:xfrm>
            <a:prstGeom prst="cube">
              <a:avLst>
                <a:gd name="adj" fmla="val 50313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정육면체 197"/>
            <p:cNvSpPr/>
            <p:nvPr/>
          </p:nvSpPr>
          <p:spPr>
            <a:xfrm>
              <a:off x="2057400" y="5451475"/>
              <a:ext cx="1295400" cy="269875"/>
            </a:xfrm>
            <a:prstGeom prst="cube">
              <a:avLst>
                <a:gd name="adj" fmla="val 50313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정육면체 198"/>
            <p:cNvSpPr/>
            <p:nvPr/>
          </p:nvSpPr>
          <p:spPr>
            <a:xfrm>
              <a:off x="2057400" y="5257800"/>
              <a:ext cx="1295400" cy="269875"/>
            </a:xfrm>
            <a:prstGeom prst="cube">
              <a:avLst>
                <a:gd name="adj" fmla="val 50313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정육면체 199"/>
            <p:cNvSpPr/>
            <p:nvPr/>
          </p:nvSpPr>
          <p:spPr>
            <a:xfrm>
              <a:off x="2057400" y="5070475"/>
              <a:ext cx="1295400" cy="269875"/>
            </a:xfrm>
            <a:prstGeom prst="cube">
              <a:avLst>
                <a:gd name="adj" fmla="val 50313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평행 사변형 200"/>
            <p:cNvSpPr/>
            <p:nvPr/>
          </p:nvSpPr>
          <p:spPr>
            <a:xfrm rot="16200000" flipH="1">
              <a:off x="2459834" y="5812633"/>
              <a:ext cx="1676400" cy="109533"/>
            </a:xfrm>
            <a:prstGeom prst="parallelogram">
              <a:avLst>
                <a:gd name="adj" fmla="val 99187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그룹 216"/>
          <p:cNvGrpSpPr/>
          <p:nvPr/>
        </p:nvGrpSpPr>
        <p:grpSpPr>
          <a:xfrm>
            <a:off x="5715000" y="4636135"/>
            <a:ext cx="1295400" cy="1681164"/>
            <a:chOff x="2057400" y="5029200"/>
            <a:chExt cx="1295400" cy="1681164"/>
          </a:xfrm>
        </p:grpSpPr>
        <p:sp>
          <p:nvSpPr>
            <p:cNvPr id="219" name="직사각형 218"/>
            <p:cNvSpPr/>
            <p:nvPr/>
          </p:nvSpPr>
          <p:spPr>
            <a:xfrm>
              <a:off x="2190750" y="5029200"/>
              <a:ext cx="1162050" cy="15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평행 사변형 219"/>
            <p:cNvSpPr/>
            <p:nvPr/>
          </p:nvSpPr>
          <p:spPr>
            <a:xfrm rot="16200000" flipH="1">
              <a:off x="1294608" y="5817397"/>
              <a:ext cx="1676400" cy="109533"/>
            </a:xfrm>
            <a:prstGeom prst="parallelogram">
              <a:avLst>
                <a:gd name="adj" fmla="val 99187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정육면체 220"/>
            <p:cNvSpPr/>
            <p:nvPr/>
          </p:nvSpPr>
          <p:spPr>
            <a:xfrm>
              <a:off x="2057400" y="6400800"/>
              <a:ext cx="1295400" cy="269875"/>
            </a:xfrm>
            <a:prstGeom prst="cube">
              <a:avLst>
                <a:gd name="adj" fmla="val 50313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정육면체 221"/>
            <p:cNvSpPr/>
            <p:nvPr/>
          </p:nvSpPr>
          <p:spPr>
            <a:xfrm>
              <a:off x="2057400" y="6213475"/>
              <a:ext cx="1295400" cy="269875"/>
            </a:xfrm>
            <a:prstGeom prst="cube">
              <a:avLst>
                <a:gd name="adj" fmla="val 50313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정육면체 222"/>
            <p:cNvSpPr/>
            <p:nvPr/>
          </p:nvSpPr>
          <p:spPr>
            <a:xfrm>
              <a:off x="2057400" y="6019800"/>
              <a:ext cx="1295400" cy="269875"/>
            </a:xfrm>
            <a:prstGeom prst="cube">
              <a:avLst>
                <a:gd name="adj" fmla="val 50313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정육면체 223"/>
            <p:cNvSpPr/>
            <p:nvPr/>
          </p:nvSpPr>
          <p:spPr>
            <a:xfrm>
              <a:off x="2057400" y="5832475"/>
              <a:ext cx="1295400" cy="269875"/>
            </a:xfrm>
            <a:prstGeom prst="cube">
              <a:avLst>
                <a:gd name="adj" fmla="val 50313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정육면체 224"/>
            <p:cNvSpPr/>
            <p:nvPr/>
          </p:nvSpPr>
          <p:spPr>
            <a:xfrm>
              <a:off x="2057400" y="5645150"/>
              <a:ext cx="1295400" cy="269875"/>
            </a:xfrm>
            <a:prstGeom prst="cube">
              <a:avLst>
                <a:gd name="adj" fmla="val 50313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정육면체 225"/>
            <p:cNvSpPr/>
            <p:nvPr/>
          </p:nvSpPr>
          <p:spPr>
            <a:xfrm>
              <a:off x="2057400" y="5451475"/>
              <a:ext cx="1295400" cy="269875"/>
            </a:xfrm>
            <a:prstGeom prst="cube">
              <a:avLst>
                <a:gd name="adj" fmla="val 50313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정육면체 226"/>
            <p:cNvSpPr/>
            <p:nvPr/>
          </p:nvSpPr>
          <p:spPr>
            <a:xfrm>
              <a:off x="2057400" y="5257800"/>
              <a:ext cx="1295400" cy="269875"/>
            </a:xfrm>
            <a:prstGeom prst="cube">
              <a:avLst>
                <a:gd name="adj" fmla="val 50313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정육면체 227"/>
            <p:cNvSpPr/>
            <p:nvPr/>
          </p:nvSpPr>
          <p:spPr>
            <a:xfrm>
              <a:off x="2057400" y="5070475"/>
              <a:ext cx="1295400" cy="269875"/>
            </a:xfrm>
            <a:prstGeom prst="cube">
              <a:avLst>
                <a:gd name="adj" fmla="val 50313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평행 사변형 228"/>
            <p:cNvSpPr/>
            <p:nvPr/>
          </p:nvSpPr>
          <p:spPr>
            <a:xfrm rot="16200000" flipH="1">
              <a:off x="2459834" y="5812633"/>
              <a:ext cx="1676400" cy="109533"/>
            </a:xfrm>
            <a:prstGeom prst="parallelogram">
              <a:avLst>
                <a:gd name="adj" fmla="val 99187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그룹 230"/>
          <p:cNvGrpSpPr/>
          <p:nvPr/>
        </p:nvGrpSpPr>
        <p:grpSpPr>
          <a:xfrm>
            <a:off x="7543800" y="4636135"/>
            <a:ext cx="1295400" cy="1681164"/>
            <a:chOff x="2057400" y="5029200"/>
            <a:chExt cx="1295400" cy="1681164"/>
          </a:xfrm>
        </p:grpSpPr>
        <p:sp>
          <p:nvSpPr>
            <p:cNvPr id="233" name="직사각형 232"/>
            <p:cNvSpPr/>
            <p:nvPr/>
          </p:nvSpPr>
          <p:spPr>
            <a:xfrm>
              <a:off x="2190750" y="5029200"/>
              <a:ext cx="1162050" cy="1524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평행 사변형 233"/>
            <p:cNvSpPr/>
            <p:nvPr/>
          </p:nvSpPr>
          <p:spPr>
            <a:xfrm rot="16200000" flipH="1">
              <a:off x="1294608" y="5817397"/>
              <a:ext cx="1676400" cy="109533"/>
            </a:xfrm>
            <a:prstGeom prst="parallelogram">
              <a:avLst>
                <a:gd name="adj" fmla="val 99187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정육면체 234"/>
            <p:cNvSpPr/>
            <p:nvPr/>
          </p:nvSpPr>
          <p:spPr>
            <a:xfrm>
              <a:off x="2057400" y="6400800"/>
              <a:ext cx="1295400" cy="269875"/>
            </a:xfrm>
            <a:prstGeom prst="cube">
              <a:avLst>
                <a:gd name="adj" fmla="val 50313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정육면체 235"/>
            <p:cNvSpPr/>
            <p:nvPr/>
          </p:nvSpPr>
          <p:spPr>
            <a:xfrm>
              <a:off x="2057400" y="6213475"/>
              <a:ext cx="1295400" cy="269875"/>
            </a:xfrm>
            <a:prstGeom prst="cube">
              <a:avLst>
                <a:gd name="adj" fmla="val 50313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정육면체 236"/>
            <p:cNvSpPr/>
            <p:nvPr/>
          </p:nvSpPr>
          <p:spPr>
            <a:xfrm>
              <a:off x="2057400" y="6019800"/>
              <a:ext cx="1295400" cy="269875"/>
            </a:xfrm>
            <a:prstGeom prst="cube">
              <a:avLst>
                <a:gd name="adj" fmla="val 50313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정육면체 237"/>
            <p:cNvSpPr/>
            <p:nvPr/>
          </p:nvSpPr>
          <p:spPr>
            <a:xfrm>
              <a:off x="2057400" y="5832475"/>
              <a:ext cx="1295400" cy="269875"/>
            </a:xfrm>
            <a:prstGeom prst="cube">
              <a:avLst>
                <a:gd name="adj" fmla="val 50313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정육면체 238"/>
            <p:cNvSpPr/>
            <p:nvPr/>
          </p:nvSpPr>
          <p:spPr>
            <a:xfrm>
              <a:off x="2057400" y="5645150"/>
              <a:ext cx="1295400" cy="269875"/>
            </a:xfrm>
            <a:prstGeom prst="cube">
              <a:avLst>
                <a:gd name="adj" fmla="val 50313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정육면체 239"/>
            <p:cNvSpPr/>
            <p:nvPr/>
          </p:nvSpPr>
          <p:spPr>
            <a:xfrm>
              <a:off x="2057400" y="5451475"/>
              <a:ext cx="1295400" cy="269875"/>
            </a:xfrm>
            <a:prstGeom prst="cube">
              <a:avLst>
                <a:gd name="adj" fmla="val 50313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정육면체 240"/>
            <p:cNvSpPr/>
            <p:nvPr/>
          </p:nvSpPr>
          <p:spPr>
            <a:xfrm>
              <a:off x="2057400" y="5257800"/>
              <a:ext cx="1295400" cy="269875"/>
            </a:xfrm>
            <a:prstGeom prst="cube">
              <a:avLst>
                <a:gd name="adj" fmla="val 50313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정육면체 241"/>
            <p:cNvSpPr/>
            <p:nvPr/>
          </p:nvSpPr>
          <p:spPr>
            <a:xfrm>
              <a:off x="2057400" y="5070475"/>
              <a:ext cx="1295400" cy="269875"/>
            </a:xfrm>
            <a:prstGeom prst="cube">
              <a:avLst>
                <a:gd name="adj" fmla="val 50313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평행 사변형 242"/>
            <p:cNvSpPr/>
            <p:nvPr/>
          </p:nvSpPr>
          <p:spPr>
            <a:xfrm rot="16200000" flipH="1">
              <a:off x="2459834" y="5812633"/>
              <a:ext cx="1676400" cy="109533"/>
            </a:xfrm>
            <a:prstGeom prst="parallelogram">
              <a:avLst>
                <a:gd name="adj" fmla="val 99187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그룹 102"/>
          <p:cNvGrpSpPr/>
          <p:nvPr/>
        </p:nvGrpSpPr>
        <p:grpSpPr>
          <a:xfrm>
            <a:off x="228600" y="1828800"/>
            <a:ext cx="8610600" cy="2936875"/>
            <a:chOff x="228600" y="1828800"/>
            <a:chExt cx="8610600" cy="2936875"/>
          </a:xfrm>
        </p:grpSpPr>
        <p:grpSp>
          <p:nvGrpSpPr>
            <p:cNvPr id="8" name="그룹 324"/>
            <p:cNvGrpSpPr/>
            <p:nvPr/>
          </p:nvGrpSpPr>
          <p:grpSpPr>
            <a:xfrm>
              <a:off x="228600" y="2362200"/>
              <a:ext cx="8610600" cy="2403475"/>
              <a:chOff x="228600" y="2590800"/>
              <a:chExt cx="8610600" cy="2403475"/>
            </a:xfrm>
          </p:grpSpPr>
          <p:sp>
            <p:nvSpPr>
              <p:cNvPr id="123" name="정육면체 122"/>
              <p:cNvSpPr/>
              <p:nvPr/>
            </p:nvSpPr>
            <p:spPr>
              <a:xfrm>
                <a:off x="228600" y="4724400"/>
                <a:ext cx="1295400" cy="269875"/>
              </a:xfrm>
              <a:prstGeom prst="cube">
                <a:avLst>
                  <a:gd name="adj" fmla="val 50313"/>
                </a:avLst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정육면체 187"/>
              <p:cNvSpPr/>
              <p:nvPr/>
            </p:nvSpPr>
            <p:spPr>
              <a:xfrm>
                <a:off x="2057400" y="4724400"/>
                <a:ext cx="1295400" cy="269875"/>
              </a:xfrm>
              <a:prstGeom prst="cube">
                <a:avLst>
                  <a:gd name="adj" fmla="val 50313"/>
                </a:avLst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정육면체 217"/>
              <p:cNvSpPr/>
              <p:nvPr/>
            </p:nvSpPr>
            <p:spPr>
              <a:xfrm>
                <a:off x="5715000" y="4724400"/>
                <a:ext cx="1295400" cy="269875"/>
              </a:xfrm>
              <a:prstGeom prst="cube">
                <a:avLst>
                  <a:gd name="adj" fmla="val 50313"/>
                </a:avLst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정육면체 231"/>
              <p:cNvSpPr/>
              <p:nvPr/>
            </p:nvSpPr>
            <p:spPr>
              <a:xfrm>
                <a:off x="7543800" y="4724400"/>
                <a:ext cx="1295400" cy="269875"/>
              </a:xfrm>
              <a:prstGeom prst="cube">
                <a:avLst>
                  <a:gd name="adj" fmla="val 50313"/>
                </a:avLst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정육면체 243"/>
              <p:cNvSpPr/>
              <p:nvPr/>
            </p:nvSpPr>
            <p:spPr>
              <a:xfrm>
                <a:off x="1143000" y="3692525"/>
                <a:ext cx="1295400" cy="269875"/>
              </a:xfrm>
              <a:prstGeom prst="cube">
                <a:avLst>
                  <a:gd name="adj" fmla="val 50313"/>
                </a:avLst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정육면체 244"/>
              <p:cNvSpPr/>
              <p:nvPr/>
            </p:nvSpPr>
            <p:spPr>
              <a:xfrm>
                <a:off x="6629400" y="3692525"/>
                <a:ext cx="1295400" cy="269875"/>
              </a:xfrm>
              <a:prstGeom prst="cube">
                <a:avLst>
                  <a:gd name="adj" fmla="val 50313"/>
                </a:avLst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정육면체 245"/>
              <p:cNvSpPr/>
              <p:nvPr/>
            </p:nvSpPr>
            <p:spPr>
              <a:xfrm>
                <a:off x="2971800" y="3692525"/>
                <a:ext cx="1295400" cy="269875"/>
              </a:xfrm>
              <a:prstGeom prst="cube">
                <a:avLst>
                  <a:gd name="adj" fmla="val 50313"/>
                </a:avLst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정육면체 246"/>
              <p:cNvSpPr/>
              <p:nvPr/>
            </p:nvSpPr>
            <p:spPr>
              <a:xfrm>
                <a:off x="2971800" y="2590800"/>
                <a:ext cx="1295400" cy="269875"/>
              </a:xfrm>
              <a:prstGeom prst="cube">
                <a:avLst>
                  <a:gd name="adj" fmla="val 50313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정육면체 247"/>
              <p:cNvSpPr/>
              <p:nvPr/>
            </p:nvSpPr>
            <p:spPr>
              <a:xfrm>
                <a:off x="4800600" y="2590800"/>
                <a:ext cx="1295400" cy="269875"/>
              </a:xfrm>
              <a:prstGeom prst="cube">
                <a:avLst>
                  <a:gd name="adj" fmla="val 50313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TextBox 289"/>
              <p:cNvSpPr txBox="1"/>
              <p:nvPr/>
            </p:nvSpPr>
            <p:spPr>
              <a:xfrm>
                <a:off x="4648200" y="3276600"/>
                <a:ext cx="1676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 smtClean="0"/>
                  <a:t>…</a:t>
                </a:r>
                <a:endParaRPr lang="en-US" sz="4800" dirty="0"/>
              </a:p>
            </p:txBody>
          </p:sp>
          <p:grpSp>
            <p:nvGrpSpPr>
              <p:cNvPr id="9" name="그룹 323"/>
              <p:cNvGrpSpPr/>
              <p:nvPr/>
            </p:nvGrpSpPr>
            <p:grpSpPr>
              <a:xfrm>
                <a:off x="944191" y="2860675"/>
                <a:ext cx="7315200" cy="1863725"/>
                <a:chOff x="944191" y="2860675"/>
                <a:chExt cx="7315200" cy="1863725"/>
              </a:xfrm>
            </p:grpSpPr>
            <p:cxnSp>
              <p:nvCxnSpPr>
                <p:cNvPr id="251" name="직선 연결선 250"/>
                <p:cNvCxnSpPr>
                  <a:stCxn id="123" idx="0"/>
                  <a:endCxn id="244" idx="3"/>
                </p:cNvCxnSpPr>
                <p:nvPr/>
              </p:nvCxnSpPr>
              <p:spPr>
                <a:xfrm flipV="1">
                  <a:off x="944191" y="3962400"/>
                  <a:ext cx="778618" cy="7620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직선 연결선 252"/>
                <p:cNvCxnSpPr>
                  <a:stCxn id="123" idx="0"/>
                  <a:endCxn id="246" idx="3"/>
                </p:cNvCxnSpPr>
                <p:nvPr/>
              </p:nvCxnSpPr>
              <p:spPr>
                <a:xfrm flipV="1">
                  <a:off x="944191" y="3962400"/>
                  <a:ext cx="2607418" cy="7620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직선 연결선 255"/>
                <p:cNvCxnSpPr>
                  <a:stCxn id="188" idx="0"/>
                  <a:endCxn id="244" idx="3"/>
                </p:cNvCxnSpPr>
                <p:nvPr/>
              </p:nvCxnSpPr>
              <p:spPr>
                <a:xfrm flipH="1" flipV="1">
                  <a:off x="1722809" y="3962400"/>
                  <a:ext cx="1050182" cy="7620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직선 연결선 258"/>
                <p:cNvCxnSpPr>
                  <a:stCxn id="246" idx="3"/>
                  <a:endCxn id="188" idx="0"/>
                </p:cNvCxnSpPr>
                <p:nvPr/>
              </p:nvCxnSpPr>
              <p:spPr>
                <a:xfrm flipH="1">
                  <a:off x="2772991" y="3962400"/>
                  <a:ext cx="778618" cy="7620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직선 연결선 261"/>
                <p:cNvCxnSpPr>
                  <a:endCxn id="244" idx="3"/>
                </p:cNvCxnSpPr>
                <p:nvPr/>
              </p:nvCxnSpPr>
              <p:spPr>
                <a:xfrm flipH="1" flipV="1">
                  <a:off x="1722809" y="3962400"/>
                  <a:ext cx="2391991" cy="7620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직선 연결선 264"/>
                <p:cNvCxnSpPr>
                  <a:endCxn id="246" idx="3"/>
                </p:cNvCxnSpPr>
                <p:nvPr/>
              </p:nvCxnSpPr>
              <p:spPr>
                <a:xfrm flipH="1" flipV="1">
                  <a:off x="3551609" y="3962400"/>
                  <a:ext cx="1020391" cy="7620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직선 연결선 269"/>
                <p:cNvCxnSpPr>
                  <a:endCxn id="245" idx="3"/>
                </p:cNvCxnSpPr>
                <p:nvPr/>
              </p:nvCxnSpPr>
              <p:spPr>
                <a:xfrm flipV="1">
                  <a:off x="5029200" y="3962400"/>
                  <a:ext cx="2180009" cy="7620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직선 연결선 272"/>
                <p:cNvCxnSpPr>
                  <a:stCxn id="218" idx="0"/>
                  <a:endCxn id="245" idx="3"/>
                </p:cNvCxnSpPr>
                <p:nvPr/>
              </p:nvCxnSpPr>
              <p:spPr>
                <a:xfrm flipV="1">
                  <a:off x="6430591" y="3962400"/>
                  <a:ext cx="778618" cy="7620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직선 연결선 275"/>
                <p:cNvCxnSpPr>
                  <a:stCxn id="232" idx="0"/>
                  <a:endCxn id="245" idx="3"/>
                </p:cNvCxnSpPr>
                <p:nvPr/>
              </p:nvCxnSpPr>
              <p:spPr>
                <a:xfrm flipH="1" flipV="1">
                  <a:off x="7209209" y="3962400"/>
                  <a:ext cx="1050182" cy="7620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직선 연결선 278"/>
                <p:cNvCxnSpPr>
                  <a:stCxn id="232" idx="0"/>
                </p:cNvCxnSpPr>
                <p:nvPr/>
              </p:nvCxnSpPr>
              <p:spPr>
                <a:xfrm flipH="1" flipV="1">
                  <a:off x="6019800" y="4038600"/>
                  <a:ext cx="2239591" cy="685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직선 연결선 281"/>
                <p:cNvCxnSpPr>
                  <a:stCxn id="218" idx="0"/>
                </p:cNvCxnSpPr>
                <p:nvPr/>
              </p:nvCxnSpPr>
              <p:spPr>
                <a:xfrm flipH="1" flipV="1">
                  <a:off x="5181600" y="4038600"/>
                  <a:ext cx="1248991" cy="685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직선 연결선 291"/>
                <p:cNvCxnSpPr>
                  <a:stCxn id="244" idx="0"/>
                  <a:endCxn id="247" idx="3"/>
                </p:cNvCxnSpPr>
                <p:nvPr/>
              </p:nvCxnSpPr>
              <p:spPr>
                <a:xfrm flipV="1">
                  <a:off x="1858591" y="2860675"/>
                  <a:ext cx="1693018" cy="83185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직선 연결선 292"/>
                <p:cNvCxnSpPr>
                  <a:stCxn id="244" idx="0"/>
                  <a:endCxn id="248" idx="3"/>
                </p:cNvCxnSpPr>
                <p:nvPr/>
              </p:nvCxnSpPr>
              <p:spPr>
                <a:xfrm flipV="1">
                  <a:off x="1858591" y="2860675"/>
                  <a:ext cx="3521818" cy="83185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직선 연결선 298"/>
                <p:cNvCxnSpPr>
                  <a:stCxn id="246" idx="0"/>
                  <a:endCxn id="247" idx="3"/>
                </p:cNvCxnSpPr>
                <p:nvPr/>
              </p:nvCxnSpPr>
              <p:spPr>
                <a:xfrm flipH="1" flipV="1">
                  <a:off x="3551609" y="2860675"/>
                  <a:ext cx="135782" cy="83185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직선 연결선 301"/>
                <p:cNvCxnSpPr>
                  <a:stCxn id="246" idx="0"/>
                  <a:endCxn id="248" idx="3"/>
                </p:cNvCxnSpPr>
                <p:nvPr/>
              </p:nvCxnSpPr>
              <p:spPr>
                <a:xfrm flipV="1">
                  <a:off x="3687391" y="2860675"/>
                  <a:ext cx="1693018" cy="83185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직선 연결선 310"/>
                <p:cNvCxnSpPr>
                  <a:stCxn id="248" idx="3"/>
                  <a:endCxn id="245" idx="0"/>
                </p:cNvCxnSpPr>
                <p:nvPr/>
              </p:nvCxnSpPr>
              <p:spPr>
                <a:xfrm>
                  <a:off x="5380409" y="2860675"/>
                  <a:ext cx="1964582" cy="83185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4" name="직선 연결선 313"/>
                <p:cNvCxnSpPr>
                  <a:stCxn id="247" idx="3"/>
                  <a:endCxn id="245" idx="0"/>
                </p:cNvCxnSpPr>
                <p:nvPr/>
              </p:nvCxnSpPr>
              <p:spPr>
                <a:xfrm>
                  <a:off x="3551609" y="2860675"/>
                  <a:ext cx="3793382" cy="83185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직선 연결선 316"/>
                <p:cNvCxnSpPr>
                  <a:endCxn id="248" idx="3"/>
                </p:cNvCxnSpPr>
                <p:nvPr/>
              </p:nvCxnSpPr>
              <p:spPr>
                <a:xfrm flipH="1" flipV="1">
                  <a:off x="5380409" y="2860675"/>
                  <a:ext cx="563191" cy="79692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직선 연결선 317"/>
                <p:cNvCxnSpPr>
                  <a:endCxn id="247" idx="3"/>
                </p:cNvCxnSpPr>
                <p:nvPr/>
              </p:nvCxnSpPr>
              <p:spPr>
                <a:xfrm flipH="1" flipV="1">
                  <a:off x="3551609" y="2860675"/>
                  <a:ext cx="1477591" cy="87312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0" name="TextBox 99"/>
            <p:cNvSpPr txBox="1"/>
            <p:nvPr/>
          </p:nvSpPr>
          <p:spPr>
            <a:xfrm>
              <a:off x="6019800" y="3962400"/>
              <a:ext cx="25908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Top of Rack Switch</a:t>
              </a:r>
              <a:endParaRPr lang="en-US" sz="2400" b="1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943600" y="2935803"/>
              <a:ext cx="25908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Aggregate Switch</a:t>
              </a:r>
              <a:endParaRPr lang="en-US" sz="2400" b="1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648200" y="1828800"/>
              <a:ext cx="17526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Core Switch</a:t>
              </a:r>
              <a:endParaRPr lang="en-US" sz="2400" b="1" dirty="0"/>
            </a:p>
          </p:txBody>
        </p:sp>
      </p:grpSp>
      <p:grpSp>
        <p:nvGrpSpPr>
          <p:cNvPr id="11" name="Group 91"/>
          <p:cNvGrpSpPr/>
          <p:nvPr/>
        </p:nvGrpSpPr>
        <p:grpSpPr>
          <a:xfrm>
            <a:off x="7543800" y="2057400"/>
            <a:ext cx="1524000" cy="1295400"/>
            <a:chOff x="2438400" y="1905000"/>
            <a:chExt cx="1524000" cy="1295400"/>
          </a:xfrm>
        </p:grpSpPr>
        <p:sp>
          <p:nvSpPr>
            <p:cNvPr id="86" name="Rounded Rectangular Callout 85"/>
            <p:cNvSpPr/>
            <p:nvPr/>
          </p:nvSpPr>
          <p:spPr>
            <a:xfrm>
              <a:off x="2438400" y="1905000"/>
              <a:ext cx="1524000" cy="1295400"/>
            </a:xfrm>
            <a:prstGeom prst="wedgeRoundRectCallout">
              <a:avLst>
                <a:gd name="adj1" fmla="val 4505"/>
                <a:gd name="adj2" fmla="val 146500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&quot;No&quot; Symbol 90"/>
            <p:cNvSpPr/>
            <p:nvPr/>
          </p:nvSpPr>
          <p:spPr>
            <a:xfrm>
              <a:off x="2667000" y="2057400"/>
              <a:ext cx="1066800" cy="990600"/>
            </a:xfrm>
            <a:prstGeom prst="noSmoking">
              <a:avLst>
                <a:gd name="adj" fmla="val 10311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96"/>
          <p:cNvGrpSpPr/>
          <p:nvPr/>
        </p:nvGrpSpPr>
        <p:grpSpPr>
          <a:xfrm>
            <a:off x="3886200" y="914400"/>
            <a:ext cx="1524000" cy="1295400"/>
            <a:chOff x="2667000" y="2819400"/>
            <a:chExt cx="1524000" cy="1295400"/>
          </a:xfrm>
        </p:grpSpPr>
        <p:sp>
          <p:nvSpPr>
            <p:cNvPr id="195" name="Rounded Rectangular Callout 194"/>
            <p:cNvSpPr/>
            <p:nvPr/>
          </p:nvSpPr>
          <p:spPr>
            <a:xfrm>
              <a:off x="2667000" y="2819400"/>
              <a:ext cx="1524000" cy="1295400"/>
            </a:xfrm>
            <a:prstGeom prst="wedgeRoundRectCallout">
              <a:avLst>
                <a:gd name="adj1" fmla="val -56392"/>
                <a:gd name="adj2" fmla="val 77758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60" name="Picture 36" descr="C:\Users\t-jiyshi\AppData\Local\Microsoft\Windows\Temporary Internet Files\Content.IE5\EUEP9VTG\MCj04417950000[1]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048000" y="2844800"/>
              <a:ext cx="838200" cy="1117600"/>
            </a:xfrm>
            <a:prstGeom prst="rect">
              <a:avLst/>
            </a:prstGeom>
            <a:noFill/>
          </p:spPr>
        </p:pic>
      </p:grpSp>
      <p:grpSp>
        <p:nvGrpSpPr>
          <p:cNvPr id="14" name="Group 191"/>
          <p:cNvGrpSpPr/>
          <p:nvPr/>
        </p:nvGrpSpPr>
        <p:grpSpPr>
          <a:xfrm>
            <a:off x="6019800" y="914400"/>
            <a:ext cx="1524000" cy="1295400"/>
            <a:chOff x="3581400" y="3048000"/>
            <a:chExt cx="1905000" cy="1752600"/>
          </a:xfrm>
        </p:grpSpPr>
        <p:sp>
          <p:nvSpPr>
            <p:cNvPr id="190" name="Rounded Rectangular Callout 189"/>
            <p:cNvSpPr/>
            <p:nvPr/>
          </p:nvSpPr>
          <p:spPr>
            <a:xfrm>
              <a:off x="3581400" y="3048000"/>
              <a:ext cx="1905000" cy="1752600"/>
            </a:xfrm>
            <a:prstGeom prst="wedgeRoundRectCallout">
              <a:avLst>
                <a:gd name="adj1" fmla="val 2686"/>
                <a:gd name="adj2" fmla="val 160110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59" name="Picture 35" descr="C:\Users\t-jiyshi\AppData\Local\Microsoft\Windows\Temporary Internet Files\Content.IE5\DVEXFCUI\MCj04259860000[1].wmf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886200" y="3200401"/>
              <a:ext cx="1295400" cy="1371600"/>
            </a:xfrm>
            <a:prstGeom prst="rect">
              <a:avLst/>
            </a:prstGeom>
            <a:noFill/>
          </p:spPr>
        </p:pic>
      </p:grpSp>
      <p:grpSp>
        <p:nvGrpSpPr>
          <p:cNvPr id="10" name="Group 181"/>
          <p:cNvGrpSpPr/>
          <p:nvPr/>
        </p:nvGrpSpPr>
        <p:grpSpPr>
          <a:xfrm>
            <a:off x="76200" y="1981200"/>
            <a:ext cx="1524000" cy="1295400"/>
            <a:chOff x="7086600" y="2133600"/>
            <a:chExt cx="2209800" cy="1371600"/>
          </a:xfrm>
        </p:grpSpPr>
        <p:sp>
          <p:nvSpPr>
            <p:cNvPr id="181" name="Rounded Rectangular Callout 180"/>
            <p:cNvSpPr/>
            <p:nvPr/>
          </p:nvSpPr>
          <p:spPr>
            <a:xfrm>
              <a:off x="7086600" y="2133600"/>
              <a:ext cx="2209800" cy="1371600"/>
            </a:xfrm>
            <a:prstGeom prst="wedgeRoundRectCallout">
              <a:avLst>
                <a:gd name="adj1" fmla="val -8354"/>
                <a:gd name="adj2" fmla="val 200497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C:\Users\t-jiyshi\AppData\Local\Microsoft\Windows\Temporary Internet Files\Content.IE5\EUEP9VTG\MPj04025140000[1]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7239000" y="2209801"/>
              <a:ext cx="1905000" cy="1219200"/>
            </a:xfrm>
            <a:prstGeom prst="rect">
              <a:avLst/>
            </a:prstGeom>
            <a:noFill/>
          </p:spPr>
        </p:pic>
      </p:grpSp>
      <p:grpSp>
        <p:nvGrpSpPr>
          <p:cNvPr id="12" name="Group 186"/>
          <p:cNvGrpSpPr/>
          <p:nvPr/>
        </p:nvGrpSpPr>
        <p:grpSpPr>
          <a:xfrm>
            <a:off x="1676400" y="990600"/>
            <a:ext cx="1524000" cy="1295400"/>
            <a:chOff x="6096000" y="1600200"/>
            <a:chExt cx="1905000" cy="1752600"/>
          </a:xfrm>
        </p:grpSpPr>
        <p:sp>
          <p:nvSpPr>
            <p:cNvPr id="184" name="Rounded Rectangular Callout 183"/>
            <p:cNvSpPr/>
            <p:nvPr/>
          </p:nvSpPr>
          <p:spPr>
            <a:xfrm>
              <a:off x="6096000" y="1600200"/>
              <a:ext cx="1905000" cy="1752600"/>
            </a:xfrm>
            <a:prstGeom prst="wedgeRoundRectCallout">
              <a:avLst>
                <a:gd name="adj1" fmla="val 49608"/>
                <a:gd name="adj2" fmla="val 143460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58" name="Picture 34" descr="C:\Users\t-jiyshi\AppData\Local\Microsoft\Windows\Temporary Internet Files\Content.IE5\0MW07YT4\MCj04421300000[1].pn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6248400" y="1676400"/>
              <a:ext cx="1602662" cy="1581150"/>
            </a:xfrm>
            <a:prstGeom prst="rect">
              <a:avLst/>
            </a:prstGeom>
            <a:noFill/>
          </p:spPr>
        </p:pic>
      </p:grpSp>
      <p:sp>
        <p:nvSpPr>
          <p:cNvPr id="106" name="TextBox 105"/>
          <p:cNvSpPr txBox="1"/>
          <p:nvPr/>
        </p:nvSpPr>
        <p:spPr>
          <a:xfrm>
            <a:off x="3733800" y="4267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…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3911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Going Completely Wireless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</a:p>
          <a:p>
            <a:pPr lvl="1"/>
            <a:r>
              <a:rPr lang="en-US" dirty="0" smtClean="0"/>
              <a:t>Low maintenance : no wires</a:t>
            </a:r>
          </a:p>
          <a:p>
            <a:pPr lvl="1"/>
            <a:r>
              <a:rPr lang="en-US" dirty="0" smtClean="0"/>
              <a:t>Low power: no large switches</a:t>
            </a:r>
          </a:p>
          <a:p>
            <a:pPr lvl="1"/>
            <a:r>
              <a:rPr lang="en-US" dirty="0" smtClean="0"/>
              <a:t>Low cost: all of the above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Fault tolerant: multiple network paths</a:t>
            </a:r>
          </a:p>
          <a:p>
            <a:pPr lvl="1"/>
            <a:r>
              <a:rPr lang="en-US" dirty="0" smtClean="0"/>
              <a:t>High performance: multiple network paths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57200" y="525780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Which wireless technology?</a:t>
            </a:r>
          </a:p>
        </p:txBody>
      </p:sp>
    </p:spTree>
    <p:extLst>
      <p:ext uri="{BB962C8B-B14F-4D97-AF65-F5344CB8AC3E}">
        <p14:creationId xmlns:p14="http://schemas.microsoft.com/office/powerpoint/2010/main" val="240246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60GHz Wireless Technology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Short range </a:t>
            </a:r>
          </a:p>
          <a:p>
            <a:pPr lvl="1"/>
            <a:r>
              <a:rPr lang="en-US" dirty="0" smtClean="0"/>
              <a:t>Attenuated by oxygen molecules</a:t>
            </a:r>
          </a:p>
          <a:p>
            <a:r>
              <a:rPr lang="en-US" dirty="0" smtClean="0"/>
              <a:t>Directional</a:t>
            </a:r>
          </a:p>
          <a:p>
            <a:pPr lvl="1"/>
            <a:r>
              <a:rPr lang="en-US" dirty="0" smtClean="0"/>
              <a:t>Narrow beam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bandwidth </a:t>
            </a:r>
          </a:p>
          <a:p>
            <a:pPr lvl="1"/>
            <a:r>
              <a:rPr lang="en-US" dirty="0" smtClean="0"/>
              <a:t>Several to over 10Gbps</a:t>
            </a:r>
          </a:p>
          <a:p>
            <a:r>
              <a:rPr lang="en-US" dirty="0" smtClean="0"/>
              <a:t>License free</a:t>
            </a:r>
          </a:p>
          <a:p>
            <a:pPr lvl="1"/>
            <a:r>
              <a:rPr lang="en-US" dirty="0" smtClean="0"/>
              <a:t>Has been available for many years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1787-1D31-4DE7-8BF8-5D50841E677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직사각형 4"/>
          <p:cNvSpPr/>
          <p:nvPr/>
        </p:nvSpPr>
        <p:spPr>
          <a:xfrm>
            <a:off x="3200400" y="3505200"/>
            <a:ext cx="28958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Why now?</a:t>
            </a:r>
          </a:p>
        </p:txBody>
      </p:sp>
      <p:sp>
        <p:nvSpPr>
          <p:cNvPr id="7" name="내용 개체 틀 5"/>
          <p:cNvSpPr txBox="1">
            <a:spLocks/>
          </p:cNvSpPr>
          <p:nvPr/>
        </p:nvSpPr>
        <p:spPr>
          <a:xfrm>
            <a:off x="457200" y="4419600"/>
            <a:ext cx="8382000" cy="1858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CMOS Integration</a:t>
            </a:r>
            <a:endParaRPr lang="en-US" sz="2800" dirty="0"/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r>
              <a:rPr lang="en-US" sz="2800" dirty="0" smtClean="0"/>
              <a:t>Size &lt; dime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r>
              <a:rPr lang="en-US" sz="2800" dirty="0" smtClean="0"/>
              <a:t>Manufacturing cost &lt; $1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6545485" y="4150611"/>
            <a:ext cx="2682362" cy="2253166"/>
            <a:chOff x="6405610" y="558958"/>
            <a:chExt cx="3599489" cy="3023546"/>
          </a:xfrm>
        </p:grpSpPr>
        <p:sp>
          <p:nvSpPr>
            <p:cNvPr id="9" name="TextBox 8"/>
            <p:cNvSpPr txBox="1"/>
            <p:nvPr/>
          </p:nvSpPr>
          <p:spPr>
            <a:xfrm>
              <a:off x="8767795" y="3169495"/>
              <a:ext cx="1237304" cy="413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[</a:t>
              </a:r>
              <a:r>
                <a:rPr lang="en-US" sz="1400" dirty="0" err="1" smtClean="0"/>
                <a:t>Pinel</a:t>
              </a:r>
              <a:r>
                <a:rPr lang="en-US" sz="1400" dirty="0" smtClean="0"/>
                <a:t> ‘09]</a:t>
              </a:r>
              <a:endParaRPr lang="en-US" sz="1400" dirty="0"/>
            </a:p>
          </p:txBody>
        </p:sp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136202" y="914400"/>
              <a:ext cx="1639952" cy="196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오른쪽 중괄호 10"/>
            <p:cNvSpPr/>
            <p:nvPr/>
          </p:nvSpPr>
          <p:spPr>
            <a:xfrm rot="5400000">
              <a:off x="7822002" y="2286000"/>
              <a:ext cx="228600" cy="1600200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" name="오른쪽 중괄호 11"/>
            <p:cNvSpPr/>
            <p:nvPr/>
          </p:nvSpPr>
          <p:spPr>
            <a:xfrm rot="10800000">
              <a:off x="6755200" y="914400"/>
              <a:ext cx="283028" cy="1981200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6188350" y="1697209"/>
              <a:ext cx="888829" cy="454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7 mm</a:t>
              </a:r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82528" y="3124200"/>
              <a:ext cx="888829" cy="454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5 mm</a:t>
              </a:r>
              <a:endParaRPr 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61469" y="558958"/>
              <a:ext cx="516692" cy="454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Rx</a:t>
              </a:r>
              <a:endParaRPr 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201581" y="558958"/>
              <a:ext cx="487349" cy="454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Tx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5484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60 GHz Antenna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One directional</a:t>
            </a:r>
          </a:p>
          <a:p>
            <a:pPr lvl="1"/>
            <a:r>
              <a:rPr lang="en-US" i="1" dirty="0" smtClean="0">
                <a:cs typeface="Times New Roman"/>
              </a:rPr>
              <a:t>Signal angle between 25° and 45°</a:t>
            </a:r>
            <a:endParaRPr lang="en-US" i="1" dirty="0" smtClean="0"/>
          </a:p>
          <a:p>
            <a:pPr lvl="1"/>
            <a:r>
              <a:rPr lang="en-US" i="1" dirty="0" smtClean="0"/>
              <a:t>Maximum range &lt; 10 m</a:t>
            </a:r>
          </a:p>
          <a:p>
            <a:pPr lvl="1"/>
            <a:r>
              <a:rPr lang="en-US" dirty="0" smtClean="0"/>
              <a:t>No beam steering</a:t>
            </a:r>
          </a:p>
          <a:p>
            <a:endParaRPr lang="en-US" i="1" dirty="0" smtClean="0"/>
          </a:p>
        </p:txBody>
      </p:sp>
      <p:sp>
        <p:nvSpPr>
          <p:cNvPr id="43" name="Content Placeholder 4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Bandwidth  &lt; 15Gbps </a:t>
            </a:r>
          </a:p>
          <a:p>
            <a:pPr lvl="1"/>
            <a:r>
              <a:rPr lang="en-US" dirty="0" smtClean="0"/>
              <a:t>TDMA (TDD) </a:t>
            </a:r>
          </a:p>
          <a:p>
            <a:pPr lvl="1"/>
            <a:r>
              <a:rPr lang="en-US" dirty="0" smtClean="0"/>
              <a:t>FDMA (FDD) </a:t>
            </a:r>
          </a:p>
          <a:p>
            <a:r>
              <a:rPr lang="en-US" dirty="0" smtClean="0"/>
              <a:t>Power  at 0.1 – 0.3W</a:t>
            </a:r>
          </a:p>
          <a:p>
            <a:endParaRPr lang="en-US" dirty="0"/>
          </a:p>
        </p:txBody>
      </p:sp>
      <p:sp>
        <p:nvSpPr>
          <p:cNvPr id="8" name="직사각형 7"/>
          <p:cNvSpPr/>
          <p:nvPr/>
        </p:nvSpPr>
        <p:spPr>
          <a:xfrm>
            <a:off x="304800" y="5616714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How to integrate to datacenters?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29878" y="2951922"/>
            <a:ext cx="3238500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2289" y="2819400"/>
            <a:ext cx="3590511" cy="295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86670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Designing Wireless Datacenters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How should transceivers and racks be oriented?</a:t>
            </a:r>
          </a:p>
          <a:p>
            <a:pPr lvl="1"/>
            <a:r>
              <a:rPr lang="en-US" dirty="0" smtClean="0"/>
              <a:t>How should the network be architected?</a:t>
            </a:r>
          </a:p>
          <a:p>
            <a:pPr lvl="1"/>
            <a:r>
              <a:rPr lang="en-US" dirty="0" smtClean="0"/>
              <a:t>Interference of densely populated transceivers?</a:t>
            </a:r>
          </a:p>
        </p:txBody>
      </p:sp>
    </p:spTree>
    <p:extLst>
      <p:ext uri="{BB962C8B-B14F-4D97-AF65-F5344CB8AC3E}">
        <p14:creationId xmlns:p14="http://schemas.microsoft.com/office/powerpoint/2010/main" val="185200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Completely Wireless Datacenters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r>
              <a:rPr lang="en-US" i="1" dirty="0" err="1" smtClean="0"/>
              <a:t>Cayley</a:t>
            </a:r>
            <a:r>
              <a:rPr lang="en-US" dirty="0" smtClean="0"/>
              <a:t> Wireless Datacenters</a:t>
            </a:r>
          </a:p>
          <a:p>
            <a:pPr lvl="1"/>
            <a:r>
              <a:rPr lang="en-US" dirty="0" smtClean="0"/>
              <a:t>Transceiver placement and topology</a:t>
            </a:r>
          </a:p>
          <a:p>
            <a:pPr lvl="2"/>
            <a:r>
              <a:rPr lang="en-US" dirty="0" smtClean="0"/>
              <a:t>Server and rack designs</a:t>
            </a:r>
          </a:p>
          <a:p>
            <a:pPr lvl="1"/>
            <a:r>
              <a:rPr lang="en-US" dirty="0" smtClean="0"/>
              <a:t>Network architecture</a:t>
            </a:r>
          </a:p>
          <a:p>
            <a:pPr lvl="2"/>
            <a:r>
              <a:rPr lang="en-US" dirty="0" smtClean="0"/>
              <a:t>MAC protocols and routing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Physical Validation: Interference measurements</a:t>
            </a:r>
          </a:p>
          <a:p>
            <a:pPr lvl="1"/>
            <a:r>
              <a:rPr lang="en-US" dirty="0" smtClean="0"/>
              <a:t>Performance and power</a:t>
            </a:r>
          </a:p>
          <a:p>
            <a:r>
              <a:rPr lang="en-US" dirty="0" smtClean="0"/>
              <a:t>Future</a:t>
            </a:r>
          </a:p>
          <a:p>
            <a:r>
              <a:rPr lang="en-US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865180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17958</TotalTime>
  <Words>1607</Words>
  <Application>Microsoft Office PowerPoint</Application>
  <PresentationFormat>On-screen Show (4:3)</PresentationFormat>
  <Paragraphs>394</Paragraphs>
  <Slides>29</Slides>
  <Notes>24</Notes>
  <HiddenSlides>1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Office Theme</vt:lpstr>
      <vt:lpstr>Visio</vt:lpstr>
      <vt:lpstr>Alternative Switching Technologies:  Wireless Datacenters</vt:lpstr>
      <vt:lpstr>Where are we in the semester?</vt:lpstr>
      <vt:lpstr>Goals for Today</vt:lpstr>
      <vt:lpstr>Conventional Datacenter</vt:lpstr>
      <vt:lpstr>Going Completely Wireless</vt:lpstr>
      <vt:lpstr>60GHz Wireless Technology</vt:lpstr>
      <vt:lpstr>60 GHz Antenna Model</vt:lpstr>
      <vt:lpstr>Designing Wireless Datacenters</vt:lpstr>
      <vt:lpstr>Completely Wireless Datacenters</vt:lpstr>
      <vt:lpstr>Transceiver Placement:  Server and Rack Design</vt:lpstr>
      <vt:lpstr>Cayley Network Architecture: Topology</vt:lpstr>
      <vt:lpstr>Masked Node Problem and MAC</vt:lpstr>
      <vt:lpstr>Cayley Network Architecture: Routing</vt:lpstr>
      <vt:lpstr>Completely Wireless Datacenters</vt:lpstr>
      <vt:lpstr>Hardware Setup for Physical Validation</vt:lpstr>
      <vt:lpstr>Physical Validation: Interference Evaluation (Signal angle θ = 15° )</vt:lpstr>
      <vt:lpstr>Physical Validation: Interference Evaluation (Signal angle θ = 15° )</vt:lpstr>
      <vt:lpstr>Evaluation</vt:lpstr>
      <vt:lpstr>Evaluation Setup</vt:lpstr>
      <vt:lpstr>Evaluation Setup</vt:lpstr>
      <vt:lpstr>Bandwidth</vt:lpstr>
      <vt:lpstr>Latency</vt:lpstr>
      <vt:lpstr>Fault Tolerance</vt:lpstr>
      <vt:lpstr>Power Consumption to Connect 10K Servers</vt:lpstr>
      <vt:lpstr>Discussion and Future Work</vt:lpstr>
      <vt:lpstr>Conclusion</vt:lpstr>
      <vt:lpstr>References</vt:lpstr>
      <vt:lpstr>PowerPoint Presentation</vt:lpstr>
      <vt:lpstr>Before Next time</vt:lpstr>
    </vt:vector>
  </TitlesOfParts>
  <Company>Cornell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</dc:creator>
  <cp:lastModifiedBy>Hakim Weatherspoon</cp:lastModifiedBy>
  <cp:revision>254</cp:revision>
  <dcterms:created xsi:type="dcterms:W3CDTF">2011-03-13T12:50:14Z</dcterms:created>
  <dcterms:modified xsi:type="dcterms:W3CDTF">2014-10-22T14:46:28Z</dcterms:modified>
</cp:coreProperties>
</file>