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9"/>
  </p:notesMasterIdLst>
  <p:sldIdLst>
    <p:sldId id="256" r:id="rId2"/>
    <p:sldId id="1072" r:id="rId3"/>
    <p:sldId id="1127" r:id="rId4"/>
    <p:sldId id="1129" r:id="rId5"/>
    <p:sldId id="1130" r:id="rId6"/>
    <p:sldId id="1131" r:id="rId7"/>
    <p:sldId id="1132" r:id="rId8"/>
    <p:sldId id="1133" r:id="rId9"/>
    <p:sldId id="1134" r:id="rId10"/>
    <p:sldId id="1144" r:id="rId11"/>
    <p:sldId id="1145" r:id="rId12"/>
    <p:sldId id="1146" r:id="rId13"/>
    <p:sldId id="1147" r:id="rId14"/>
    <p:sldId id="1148" r:id="rId15"/>
    <p:sldId id="1137" r:id="rId16"/>
    <p:sldId id="1138" r:id="rId17"/>
    <p:sldId id="1139" r:id="rId18"/>
    <p:sldId id="1140" r:id="rId19"/>
    <p:sldId id="1141" r:id="rId20"/>
    <p:sldId id="1142" r:id="rId21"/>
    <p:sldId id="1143" r:id="rId22"/>
    <p:sldId id="1149" r:id="rId23"/>
    <p:sldId id="1150" r:id="rId24"/>
    <p:sldId id="1151" r:id="rId25"/>
    <p:sldId id="1152" r:id="rId26"/>
    <p:sldId id="1153" r:id="rId27"/>
    <p:sldId id="1099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89"/>
    <a:srgbClr val="FFFF66"/>
    <a:srgbClr val="B41B1D"/>
    <a:srgbClr val="575757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994" autoAdjust="0"/>
    <p:restoredTop sz="81576" autoAdjust="0"/>
  </p:normalViewPr>
  <p:slideViewPr>
    <p:cSldViewPr snapToGrid="0" snapToObjects="1">
      <p:cViewPr varScale="1">
        <p:scale>
          <a:sx n="55" d="100"/>
          <a:sy n="55" d="100"/>
        </p:scale>
        <p:origin x="1022" y="34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6E8772-0606-C348-9152-88923EF61D77}" type="datetimeFigureOut">
              <a:rPr lang="en-US" smtClean="0"/>
              <a:t>9/26/2014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819041-1A58-5848-983A-F7DEF26E51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27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Lazy update of stale cache entries when packet erroneously reaches the old ToR (who forwards to the directory server, who updates with unicast)</a:t>
            </a: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DC0B722-F18D-4FD4-96FB-A03EDAA6E330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12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70202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D/2 ports facing up, and D/2 ports facing down…</a:t>
            </a: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37A354B-EBB0-418C-BBE9-3A303641282A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13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47636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000">
                <a:solidFill>
                  <a:srgbClr val="000099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4000">
                <a:solidFill>
                  <a:srgbClr val="000099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4000">
                <a:solidFill>
                  <a:srgbClr val="000099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4000">
                <a:solidFill>
                  <a:srgbClr val="000099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4000">
                <a:solidFill>
                  <a:srgbClr val="000099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000099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000099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000099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000099"/>
                </a:solidFill>
                <a:latin typeface="Comic Sans MS" panose="030F0702030302020204" pitchFamily="66" charset="0"/>
              </a:defRPr>
            </a:lvl9pPr>
          </a:lstStyle>
          <a:p>
            <a:fld id="{CB4E5472-AA5B-4BD8-9D72-0F3FAB5946F9}" type="slidenum">
              <a:rPr lang="en-US" altLang="en-US" sz="120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23</a:t>
            </a:fld>
            <a:endParaRPr lang="en-US" altLang="en-US" sz="12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84029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6B9A-0B58-3440-8916-C6A5286BE8E6}" type="datetimeFigureOut">
              <a:rPr lang="en-US" smtClean="0"/>
              <a:t>9/26/2014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8E661-B494-314E-8590-24C6A1446C4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83911" cy="685800"/>
          </a:xfrm>
          <a:prstGeom prst="rect">
            <a:avLst/>
          </a:prstGeom>
          <a:solidFill>
            <a:srgbClr val="B41B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cornell_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001000" y="1"/>
            <a:ext cx="1142999" cy="1142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37742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6B9A-0B58-3440-8916-C6A5286BE8E6}" type="datetimeFigureOut">
              <a:rPr lang="en-US" smtClean="0"/>
              <a:t>9/26/2014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8E661-B494-314E-8590-24C6A1446C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1896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6B9A-0B58-3440-8916-C6A5286BE8E6}" type="datetimeFigureOut">
              <a:rPr lang="en-US" smtClean="0"/>
              <a:t>9/26/2014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8E661-B494-314E-8590-24C6A1446C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8687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285" y="852714"/>
            <a:ext cx="8799285" cy="5273449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6B9A-0B58-3440-8916-C6A5286BE8E6}" type="datetimeFigureOut">
              <a:rPr lang="en-US" smtClean="0"/>
              <a:t>9/26/2014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8E661-B494-314E-8590-24C6A1446C4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6516911" y="0"/>
            <a:ext cx="2667000" cy="685800"/>
          </a:xfrm>
          <a:prstGeom prst="rect">
            <a:avLst/>
          </a:prstGeom>
          <a:solidFill>
            <a:srgbClr val="B41B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cornell_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001000" y="1"/>
            <a:ext cx="1142999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5648"/>
            <a:ext cx="7874000" cy="683305"/>
          </a:xfrm>
          <a:solidFill>
            <a:srgbClr val="B41B1D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4441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6B9A-0B58-3440-8916-C6A5286BE8E6}" type="datetimeFigureOut">
              <a:rPr lang="en-US" smtClean="0"/>
              <a:t>9/26/2014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8E661-B494-314E-8590-24C6A1446C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5044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6B9A-0B58-3440-8916-C6A5286BE8E6}" type="datetimeFigureOut">
              <a:rPr lang="en-US" smtClean="0"/>
              <a:t>9/26/2014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8E661-B494-314E-8590-24C6A1446C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4047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6B9A-0B58-3440-8916-C6A5286BE8E6}" type="datetimeFigureOut">
              <a:rPr lang="en-US" smtClean="0"/>
              <a:t>9/26/2014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8E661-B494-314E-8590-24C6A1446C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722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6B9A-0B58-3440-8916-C6A5286BE8E6}" type="datetimeFigureOut">
              <a:rPr lang="en-US" smtClean="0"/>
              <a:t>9/26/2014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8E661-B494-314E-8590-24C6A1446C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198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6B9A-0B58-3440-8916-C6A5286BE8E6}" type="datetimeFigureOut">
              <a:rPr lang="en-US" smtClean="0"/>
              <a:t>9/26/2014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8E661-B494-314E-8590-24C6A1446C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787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6B9A-0B58-3440-8916-C6A5286BE8E6}" type="datetimeFigureOut">
              <a:rPr lang="en-US" smtClean="0"/>
              <a:t>9/26/2014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8E661-B494-314E-8590-24C6A1446C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1518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6B9A-0B58-3440-8916-C6A5286BE8E6}" type="datetimeFigureOut">
              <a:rPr lang="en-US" smtClean="0"/>
              <a:t>9/26/2014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8E661-B494-314E-8590-24C6A1446C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7982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1429" y="816430"/>
            <a:ext cx="8817428" cy="53097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426B9A-0B58-3440-8916-C6A5286BE8E6}" type="datetimeFigureOut">
              <a:rPr lang="en-US" smtClean="0"/>
              <a:t>9/26/2014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18E661-B494-314E-8590-24C6A1446C4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83911" cy="685800"/>
          </a:xfrm>
          <a:prstGeom prst="rect">
            <a:avLst/>
          </a:prstGeom>
          <a:solidFill>
            <a:srgbClr val="B41B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cornell_logo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001000" y="1"/>
            <a:ext cx="1142999" cy="1142999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8001000" cy="685800"/>
          </a:xfrm>
          <a:prstGeom prst="rect">
            <a:avLst/>
          </a:prstGeom>
          <a:solidFill>
            <a:srgbClr val="B41B1D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110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52538"/>
            <a:ext cx="7772400" cy="1755774"/>
          </a:xfrm>
        </p:spPr>
        <p:txBody>
          <a:bodyPr>
            <a:normAutofit/>
          </a:bodyPr>
          <a:lstStyle/>
          <a:p>
            <a:r>
              <a:rPr lang="en-US" dirty="0" smtClean="0"/>
              <a:t>Data Center Network Topologies: </a:t>
            </a:r>
            <a:r>
              <a:rPr lang="en-US" dirty="0" smtClean="0"/>
              <a:t>VL2 (Virtual Layer 2)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008312"/>
            <a:ext cx="7909560" cy="2301621"/>
          </a:xfrm>
        </p:spPr>
        <p:txBody>
          <a:bodyPr>
            <a:normAutofit/>
          </a:bodyPr>
          <a:lstStyle/>
          <a:p>
            <a:r>
              <a:rPr lang="en-US" sz="4000" dirty="0" smtClean="0"/>
              <a:t>Hakim </a:t>
            </a:r>
            <a:r>
              <a:rPr lang="en-US" sz="4000" dirty="0" err="1" smtClean="0"/>
              <a:t>Weatherspoon</a:t>
            </a:r>
            <a:endParaRPr lang="en-US" sz="4000" dirty="0" smtClean="0"/>
          </a:p>
          <a:p>
            <a:r>
              <a:rPr lang="en-US" sz="2800" dirty="0" smtClean="0"/>
              <a:t>Assistant Professor, </a:t>
            </a:r>
            <a:r>
              <a:rPr lang="en-US" sz="2800" dirty="0" err="1" smtClean="0"/>
              <a:t>Dept</a:t>
            </a:r>
            <a:r>
              <a:rPr lang="en-US" sz="2800" dirty="0" smtClean="0"/>
              <a:t> of Computer Science</a:t>
            </a:r>
          </a:p>
          <a:p>
            <a:r>
              <a:rPr lang="en-US" sz="2800" dirty="0" smtClean="0"/>
              <a:t>CS 5413: High Performance Systems and Networking</a:t>
            </a:r>
          </a:p>
          <a:p>
            <a:r>
              <a:rPr lang="en-US" sz="2800" dirty="0" smtClean="0"/>
              <a:t>September </a:t>
            </a:r>
            <a:r>
              <a:rPr lang="en-US" sz="2800" dirty="0" smtClean="0"/>
              <a:t>26, </a:t>
            </a:r>
            <a:r>
              <a:rPr lang="en-US" sz="2800" dirty="0" smtClean="0"/>
              <a:t>2014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105007"/>
            <a:ext cx="869135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Slides used and adapted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judiciously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from COS-561,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Advanced Computer Networks</a:t>
            </a: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At Princeton University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999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A06E1D1-8470-4562-94E6-E15F03CB8B20}" type="slidenum">
              <a:rPr lang="en-US" altLang="en-US" sz="1400" b="0">
                <a:latin typeface="Times New Roman" panose="02020603050405020304" pitchFamily="18" charset="0"/>
              </a:rPr>
              <a:pPr eaLnBrk="1" hangingPunct="1"/>
              <a:t>10</a:t>
            </a:fld>
            <a:endParaRPr lang="en-US" altLang="en-US" sz="1400" b="0">
              <a:latin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914400" y="1752600"/>
            <a:ext cx="7315200" cy="3421168"/>
          </a:xfrm>
          <a:prstGeom prst="roundRect">
            <a:avLst>
              <a:gd name="adj" fmla="val 20796"/>
            </a:avLst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  <a:scene3d>
            <a:camera prst="isometricOffAxis2Top">
              <a:rot lat="20099985" lon="0" rev="0"/>
            </a:camera>
            <a:lightRig rig="flat" dir="t"/>
          </a:scene3d>
          <a:sp3d extrusionH="76200" contourW="12700" prstMaterial="clear">
            <a:bevelT w="165100" h="254000" prst="softRound"/>
            <a:bevelB w="139700" h="254000" prst="softRound"/>
            <a:extrusionClr>
              <a:schemeClr val="tx2">
                <a:lumMod val="75000"/>
              </a:schemeClr>
            </a:extrusionClr>
            <a:contourClr>
              <a:schemeClr val="tx2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en-US" sz="3200" dirty="0">
                <a:solidFill>
                  <a:schemeClr val="tx2">
                    <a:lumMod val="75000"/>
                  </a:schemeClr>
                </a:solidFill>
              </a:rPr>
              <a:t>The Illusion of a Huge L2 Switch</a:t>
            </a:r>
          </a:p>
        </p:txBody>
      </p:sp>
      <p:sp>
        <p:nvSpPr>
          <p:cNvPr id="6" name="Rounded Rectangle 5"/>
          <p:cNvSpPr>
            <a:spLocks noChangeArrowheads="1"/>
          </p:cNvSpPr>
          <p:nvPr/>
        </p:nvSpPr>
        <p:spPr bwMode="auto">
          <a:xfrm>
            <a:off x="3184525" y="2743200"/>
            <a:ext cx="2606675" cy="8080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BCBCBC"/>
              </a:gs>
              <a:gs pos="100000">
                <a:srgbClr val="000000"/>
              </a:gs>
            </a:gsLst>
            <a:lin ang="5400000"/>
          </a:gradFill>
          <a:ln w="9525">
            <a:solidFill>
              <a:srgbClr val="000000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r>
              <a:rPr lang="en-US" sz="2300" dirty="0">
                <a:solidFill>
                  <a:schemeClr val="lt1"/>
                </a:solidFill>
                <a:latin typeface="+mn-lt"/>
                <a:cs typeface="+mn-cs"/>
              </a:rPr>
              <a:t>1. L2 semantics</a:t>
            </a:r>
          </a:p>
        </p:txBody>
      </p:sp>
      <p:sp>
        <p:nvSpPr>
          <p:cNvPr id="7" name="Rounded Rectangle 6"/>
          <p:cNvSpPr>
            <a:spLocks noChangeArrowheads="1"/>
          </p:cNvSpPr>
          <p:nvPr/>
        </p:nvSpPr>
        <p:spPr bwMode="auto">
          <a:xfrm>
            <a:off x="1600200" y="3802063"/>
            <a:ext cx="2659063" cy="808037"/>
          </a:xfrm>
          <a:prstGeom prst="roundRect">
            <a:avLst>
              <a:gd name="adj" fmla="val 16667"/>
            </a:avLst>
          </a:prstGeom>
          <a:solidFill>
            <a:srgbClr val="33CC33"/>
          </a:solidFill>
          <a:ln w="9525">
            <a:solidFill>
              <a:srgbClr val="F9F9F9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r>
              <a:rPr lang="en-US" sz="2300" dirty="0">
                <a:solidFill>
                  <a:schemeClr val="lt1"/>
                </a:solidFill>
                <a:latin typeface="+mn-lt"/>
                <a:cs typeface="+mn-cs"/>
              </a:rPr>
              <a:t>2. Uniform high capacity</a:t>
            </a:r>
          </a:p>
        </p:txBody>
      </p:sp>
      <p:sp>
        <p:nvSpPr>
          <p:cNvPr id="8" name="Rounded Rectangle 7"/>
          <p:cNvSpPr>
            <a:spLocks noChangeArrowheads="1"/>
          </p:cNvSpPr>
          <p:nvPr/>
        </p:nvSpPr>
        <p:spPr bwMode="auto">
          <a:xfrm>
            <a:off x="4724400" y="3802063"/>
            <a:ext cx="2624138" cy="80803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A46E"/>
              </a:gs>
              <a:gs pos="100000">
                <a:srgbClr val="FF7A00"/>
              </a:gs>
            </a:gsLst>
            <a:lin ang="5400000"/>
          </a:gradFill>
          <a:ln w="9525">
            <a:solidFill>
              <a:srgbClr val="F57700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r>
              <a:rPr lang="en-US" sz="2300" dirty="0">
                <a:solidFill>
                  <a:schemeClr val="lt1"/>
                </a:solidFill>
                <a:latin typeface="+mn-lt"/>
                <a:cs typeface="+mn-cs"/>
              </a:rPr>
              <a:t>3. Performance isolation</a:t>
            </a:r>
          </a:p>
        </p:txBody>
      </p:sp>
      <p:cxnSp>
        <p:nvCxnSpPr>
          <p:cNvPr id="40968" name="AutoShape 69"/>
          <p:cNvCxnSpPr>
            <a:cxnSpLocks noChangeShapeType="1"/>
          </p:cNvCxnSpPr>
          <p:nvPr/>
        </p:nvCxnSpPr>
        <p:spPr bwMode="auto">
          <a:xfrm rot="5400000" flipH="1" flipV="1">
            <a:off x="1562894" y="4899819"/>
            <a:ext cx="422275" cy="896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969" name="AutoShape 70"/>
          <p:cNvCxnSpPr>
            <a:cxnSpLocks noChangeShapeType="1"/>
          </p:cNvCxnSpPr>
          <p:nvPr/>
        </p:nvCxnSpPr>
        <p:spPr bwMode="auto">
          <a:xfrm rot="16200000" flipV="1">
            <a:off x="1112838" y="5346700"/>
            <a:ext cx="422275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970" name="AutoShape 71"/>
          <p:cNvCxnSpPr>
            <a:cxnSpLocks noChangeShapeType="1"/>
          </p:cNvCxnSpPr>
          <p:nvPr/>
        </p:nvCxnSpPr>
        <p:spPr bwMode="auto">
          <a:xfrm rot="16200000" flipV="1">
            <a:off x="1562100" y="4897438"/>
            <a:ext cx="422275" cy="901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971" name="AutoShape 72"/>
          <p:cNvCxnSpPr>
            <a:cxnSpLocks noChangeShapeType="1"/>
          </p:cNvCxnSpPr>
          <p:nvPr/>
        </p:nvCxnSpPr>
        <p:spPr bwMode="auto">
          <a:xfrm rot="16200000" flipV="1">
            <a:off x="2012156" y="5347494"/>
            <a:ext cx="422275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AutoShape 80"/>
          <p:cNvSpPr>
            <a:spLocks noChangeArrowheads="1"/>
          </p:cNvSpPr>
          <p:nvPr/>
        </p:nvSpPr>
        <p:spPr bwMode="auto">
          <a:xfrm rot="16171351">
            <a:off x="1091242" y="5646222"/>
            <a:ext cx="472701" cy="299670"/>
          </a:xfrm>
          <a:prstGeom prst="flowChartPredefinedProcess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80000">
                <a:schemeClr val="dk1">
                  <a:shade val="93000"/>
                  <a:satMod val="130000"/>
                </a:schemeClr>
              </a:gs>
              <a:gs pos="100000">
                <a:schemeClr val="dk1">
                  <a:shade val="94000"/>
                  <a:satMod val="135000"/>
                </a:schemeClr>
              </a:gs>
            </a:gsLst>
          </a:gradFill>
          <a:ln>
            <a:headEnd/>
            <a:tailEnd/>
          </a:ln>
          <a:scene3d>
            <a:camera prst="orthographicFront">
              <a:rot lat="0" lon="0" rev="0"/>
            </a:camera>
            <a:lightRig rig="threePt" dir="t"/>
          </a:scene3d>
          <a:sp3d prstMaterial="powder">
            <a:bevelT w="63500" h="254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eaVert" wrap="none" anchor="ctr"/>
          <a:lstStyle/>
          <a:p>
            <a:pPr>
              <a:defRPr/>
            </a:pPr>
            <a:r>
              <a:rPr lang="en-US" sz="1600" dirty="0"/>
              <a:t>A</a:t>
            </a:r>
          </a:p>
        </p:txBody>
      </p:sp>
      <p:sp>
        <p:nvSpPr>
          <p:cNvPr id="14" name="AutoShape 82"/>
          <p:cNvSpPr>
            <a:spLocks noChangeArrowheads="1"/>
          </p:cNvSpPr>
          <p:nvPr/>
        </p:nvSpPr>
        <p:spPr bwMode="auto">
          <a:xfrm rot="16171351">
            <a:off x="1990252" y="5646222"/>
            <a:ext cx="472701" cy="299670"/>
          </a:xfrm>
          <a:prstGeom prst="flowChartPredefinedProcess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80000">
                <a:schemeClr val="dk1">
                  <a:shade val="93000"/>
                  <a:satMod val="130000"/>
                </a:schemeClr>
              </a:gs>
              <a:gs pos="100000">
                <a:schemeClr val="dk1">
                  <a:shade val="94000"/>
                  <a:satMod val="135000"/>
                </a:schemeClr>
              </a:gs>
            </a:gsLst>
          </a:gradFill>
          <a:ln>
            <a:headEnd/>
            <a:tailEnd/>
          </a:ln>
          <a:scene3d>
            <a:camera prst="orthographicFront">
              <a:rot lat="0" lon="0" rev="0"/>
            </a:camera>
            <a:lightRig rig="threePt" dir="t"/>
          </a:scene3d>
          <a:sp3d prstMaterial="powder">
            <a:bevelT w="63500" h="254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eaVert" wrap="none" anchor="ctr"/>
          <a:lstStyle/>
          <a:p>
            <a:pPr>
              <a:defRPr/>
            </a:pPr>
            <a:r>
              <a:rPr lang="en-US" sz="1600" dirty="0"/>
              <a:t>A</a:t>
            </a:r>
          </a:p>
        </p:txBody>
      </p:sp>
      <p:sp>
        <p:nvSpPr>
          <p:cNvPr id="15" name="AutoShape 82"/>
          <p:cNvSpPr>
            <a:spLocks noChangeArrowheads="1"/>
          </p:cNvSpPr>
          <p:nvPr/>
        </p:nvSpPr>
        <p:spPr bwMode="auto">
          <a:xfrm rot="16171351">
            <a:off x="1437107" y="5646222"/>
            <a:ext cx="472701" cy="299670"/>
          </a:xfrm>
          <a:prstGeom prst="flowChartPredefinedProcess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80000">
                <a:schemeClr val="dk1">
                  <a:shade val="93000"/>
                  <a:satMod val="130000"/>
                </a:schemeClr>
              </a:gs>
              <a:gs pos="100000">
                <a:schemeClr val="dk1">
                  <a:shade val="94000"/>
                  <a:satMod val="135000"/>
                </a:schemeClr>
              </a:gs>
            </a:gsLst>
          </a:gradFill>
          <a:ln>
            <a:headEnd/>
            <a:tailEnd/>
          </a:ln>
          <a:scene3d>
            <a:camera prst="orthographicFront">
              <a:rot lat="0" lon="0" rev="0"/>
            </a:camera>
            <a:lightRig rig="threePt" dir="t"/>
          </a:scene3d>
          <a:sp3d prstMaterial="powder">
            <a:bevelT w="63500" h="254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eaVert" wrap="none" anchor="ctr"/>
          <a:lstStyle/>
          <a:p>
            <a:pPr>
              <a:defRPr/>
            </a:pPr>
            <a:r>
              <a:rPr lang="en-US" sz="1600" dirty="0"/>
              <a:t>A</a:t>
            </a:r>
          </a:p>
        </p:txBody>
      </p:sp>
      <p:sp>
        <p:nvSpPr>
          <p:cNvPr id="16" name="Rectangle 21"/>
          <p:cNvSpPr>
            <a:spLocks noChangeArrowheads="1"/>
          </p:cNvSpPr>
          <p:nvPr/>
        </p:nvSpPr>
        <p:spPr bwMode="auto">
          <a:xfrm>
            <a:off x="1789113" y="5641975"/>
            <a:ext cx="3444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>
                <a:latin typeface="Arial" panose="020B0604020202020204" pitchFamily="34" charset="0"/>
              </a:rPr>
              <a:t>…</a:t>
            </a:r>
          </a:p>
        </p:txBody>
      </p:sp>
      <p:cxnSp>
        <p:nvCxnSpPr>
          <p:cNvPr id="40982" name="AutoShape 69"/>
          <p:cNvCxnSpPr>
            <a:cxnSpLocks noChangeShapeType="1"/>
          </p:cNvCxnSpPr>
          <p:nvPr/>
        </p:nvCxnSpPr>
        <p:spPr bwMode="auto">
          <a:xfrm rot="5400000" flipH="1" flipV="1">
            <a:off x="1735931" y="5072857"/>
            <a:ext cx="422275" cy="5508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983" name="AutoShape 69"/>
          <p:cNvCxnSpPr>
            <a:cxnSpLocks noChangeShapeType="1"/>
          </p:cNvCxnSpPr>
          <p:nvPr/>
        </p:nvCxnSpPr>
        <p:spPr bwMode="auto">
          <a:xfrm rot="16200000" flipV="1">
            <a:off x="1285875" y="5173663"/>
            <a:ext cx="422275" cy="349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984" name="AutoShape 69"/>
          <p:cNvCxnSpPr>
            <a:cxnSpLocks noChangeShapeType="1"/>
          </p:cNvCxnSpPr>
          <p:nvPr/>
        </p:nvCxnSpPr>
        <p:spPr bwMode="auto">
          <a:xfrm rot="5400000" flipH="1" flipV="1">
            <a:off x="3269456" y="4899819"/>
            <a:ext cx="420688" cy="8953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985" name="AutoShape 70"/>
          <p:cNvCxnSpPr>
            <a:cxnSpLocks noChangeShapeType="1"/>
          </p:cNvCxnSpPr>
          <p:nvPr/>
        </p:nvCxnSpPr>
        <p:spPr bwMode="auto">
          <a:xfrm rot="16200000" flipV="1">
            <a:off x="2820194" y="5345906"/>
            <a:ext cx="420688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986" name="AutoShape 71"/>
          <p:cNvCxnSpPr>
            <a:cxnSpLocks noChangeShapeType="1"/>
          </p:cNvCxnSpPr>
          <p:nvPr/>
        </p:nvCxnSpPr>
        <p:spPr bwMode="auto">
          <a:xfrm rot="16200000" flipV="1">
            <a:off x="3269456" y="4896644"/>
            <a:ext cx="420688" cy="901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987" name="AutoShape 72"/>
          <p:cNvCxnSpPr>
            <a:cxnSpLocks noChangeShapeType="1"/>
          </p:cNvCxnSpPr>
          <p:nvPr/>
        </p:nvCxnSpPr>
        <p:spPr bwMode="auto">
          <a:xfrm rot="16200000" flipV="1">
            <a:off x="3718719" y="5345906"/>
            <a:ext cx="420688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" name="AutoShape 80"/>
          <p:cNvSpPr>
            <a:spLocks noChangeArrowheads="1"/>
          </p:cNvSpPr>
          <p:nvPr/>
        </p:nvSpPr>
        <p:spPr bwMode="auto">
          <a:xfrm rot="16171351">
            <a:off x="2797178" y="5644991"/>
            <a:ext cx="472701" cy="299670"/>
          </a:xfrm>
          <a:prstGeom prst="flowChartPredefinedProcess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80000">
                <a:schemeClr val="dk1">
                  <a:shade val="93000"/>
                  <a:satMod val="130000"/>
                </a:schemeClr>
              </a:gs>
              <a:gs pos="100000">
                <a:schemeClr val="dk1">
                  <a:shade val="94000"/>
                  <a:satMod val="135000"/>
                </a:schemeClr>
              </a:gs>
            </a:gsLst>
          </a:gradFill>
          <a:ln>
            <a:headEnd/>
            <a:tailEnd/>
          </a:ln>
          <a:scene3d>
            <a:camera prst="orthographicFront">
              <a:rot lat="0" lon="0" rev="0"/>
            </a:camera>
            <a:lightRig rig="threePt" dir="t"/>
          </a:scene3d>
          <a:sp3d prstMaterial="powder">
            <a:bevelT w="63500" h="254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eaVert" wrap="none" anchor="ctr"/>
          <a:lstStyle/>
          <a:p>
            <a:pPr>
              <a:defRPr/>
            </a:pPr>
            <a:r>
              <a:rPr lang="en-US" sz="1600" dirty="0"/>
              <a:t>A</a:t>
            </a:r>
          </a:p>
        </p:txBody>
      </p:sp>
      <p:sp>
        <p:nvSpPr>
          <p:cNvPr id="24" name="AutoShape 82"/>
          <p:cNvSpPr>
            <a:spLocks noChangeArrowheads="1"/>
          </p:cNvSpPr>
          <p:nvPr/>
        </p:nvSpPr>
        <p:spPr bwMode="auto">
          <a:xfrm rot="16171351">
            <a:off x="3696187" y="5644991"/>
            <a:ext cx="472701" cy="299670"/>
          </a:xfrm>
          <a:prstGeom prst="flowChartPredefinedProcess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80000">
                <a:schemeClr val="dk1">
                  <a:shade val="93000"/>
                  <a:satMod val="130000"/>
                </a:schemeClr>
              </a:gs>
              <a:gs pos="100000">
                <a:schemeClr val="dk1">
                  <a:shade val="94000"/>
                  <a:satMod val="135000"/>
                </a:schemeClr>
              </a:gs>
            </a:gsLst>
          </a:gradFill>
          <a:ln>
            <a:headEnd/>
            <a:tailEnd/>
          </a:ln>
          <a:scene3d>
            <a:camera prst="orthographicFront">
              <a:rot lat="0" lon="0" rev="0"/>
            </a:camera>
            <a:lightRig rig="threePt" dir="t"/>
          </a:scene3d>
          <a:sp3d prstMaterial="powder">
            <a:bevelT w="63500" h="254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eaVert" wrap="none" anchor="ctr"/>
          <a:lstStyle/>
          <a:p>
            <a:pPr>
              <a:defRPr/>
            </a:pPr>
            <a:r>
              <a:rPr lang="en-US" sz="1600" dirty="0"/>
              <a:t>A</a:t>
            </a:r>
          </a:p>
        </p:txBody>
      </p:sp>
      <p:sp>
        <p:nvSpPr>
          <p:cNvPr id="25" name="AutoShape 82"/>
          <p:cNvSpPr>
            <a:spLocks noChangeArrowheads="1"/>
          </p:cNvSpPr>
          <p:nvPr/>
        </p:nvSpPr>
        <p:spPr bwMode="auto">
          <a:xfrm rot="16171351">
            <a:off x="3143042" y="5644991"/>
            <a:ext cx="472701" cy="299670"/>
          </a:xfrm>
          <a:prstGeom prst="flowChartPredefinedProcess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80000">
                <a:schemeClr val="dk1">
                  <a:shade val="93000"/>
                  <a:satMod val="130000"/>
                </a:schemeClr>
              </a:gs>
              <a:gs pos="100000">
                <a:schemeClr val="dk1">
                  <a:shade val="94000"/>
                  <a:satMod val="135000"/>
                </a:schemeClr>
              </a:gs>
            </a:gsLst>
          </a:gradFill>
          <a:ln>
            <a:headEnd/>
            <a:tailEnd/>
          </a:ln>
          <a:scene3d>
            <a:camera prst="orthographicFront">
              <a:rot lat="0" lon="0" rev="0"/>
            </a:camera>
            <a:lightRig rig="threePt" dir="t"/>
          </a:scene3d>
          <a:sp3d prstMaterial="powder">
            <a:bevelT w="63500" h="254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eaVert" wrap="none" anchor="ctr"/>
          <a:lstStyle/>
          <a:p>
            <a:pPr>
              <a:defRPr/>
            </a:pPr>
            <a:r>
              <a:rPr lang="en-US" sz="1600"/>
              <a:t>A</a:t>
            </a:r>
          </a:p>
        </p:txBody>
      </p:sp>
      <p:sp>
        <p:nvSpPr>
          <p:cNvPr id="26" name="Rectangle 21"/>
          <p:cNvSpPr>
            <a:spLocks noChangeArrowheads="1"/>
          </p:cNvSpPr>
          <p:nvPr/>
        </p:nvSpPr>
        <p:spPr bwMode="auto">
          <a:xfrm>
            <a:off x="3481388" y="5640388"/>
            <a:ext cx="3429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>
                <a:latin typeface="Arial" panose="020B0604020202020204" pitchFamily="34" charset="0"/>
              </a:rPr>
              <a:t>…</a:t>
            </a:r>
          </a:p>
        </p:txBody>
      </p:sp>
      <p:cxnSp>
        <p:nvCxnSpPr>
          <p:cNvPr id="40998" name="AutoShape 69"/>
          <p:cNvCxnSpPr>
            <a:cxnSpLocks noChangeShapeType="1"/>
          </p:cNvCxnSpPr>
          <p:nvPr/>
        </p:nvCxnSpPr>
        <p:spPr bwMode="auto">
          <a:xfrm rot="5400000" flipH="1" flipV="1">
            <a:off x="3442494" y="5072856"/>
            <a:ext cx="420688" cy="549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999" name="AutoShape 69"/>
          <p:cNvCxnSpPr>
            <a:cxnSpLocks noChangeShapeType="1"/>
          </p:cNvCxnSpPr>
          <p:nvPr/>
        </p:nvCxnSpPr>
        <p:spPr bwMode="auto">
          <a:xfrm rot="16200000" flipV="1">
            <a:off x="2993231" y="5172869"/>
            <a:ext cx="420688" cy="349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" name="Rectangle 21"/>
          <p:cNvSpPr>
            <a:spLocks noChangeArrowheads="1"/>
          </p:cNvSpPr>
          <p:nvPr/>
        </p:nvSpPr>
        <p:spPr bwMode="auto">
          <a:xfrm>
            <a:off x="4284663" y="4814888"/>
            <a:ext cx="62230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/>
              <a:t>. . .</a:t>
            </a:r>
            <a:endParaRPr lang="en-US" altLang="en-US" sz="2800">
              <a:latin typeface="Arial" panose="020B0604020202020204" pitchFamily="34" charset="0"/>
            </a:endParaRPr>
          </a:p>
        </p:txBody>
      </p:sp>
      <p:cxnSp>
        <p:nvCxnSpPr>
          <p:cNvPr id="41001" name="AutoShape 69"/>
          <p:cNvCxnSpPr>
            <a:cxnSpLocks noChangeShapeType="1"/>
          </p:cNvCxnSpPr>
          <p:nvPr/>
        </p:nvCxnSpPr>
        <p:spPr bwMode="auto">
          <a:xfrm rot="5400000" flipH="1" flipV="1">
            <a:off x="5460206" y="4876007"/>
            <a:ext cx="422275" cy="896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002" name="AutoShape 70"/>
          <p:cNvCxnSpPr>
            <a:cxnSpLocks noChangeShapeType="1"/>
          </p:cNvCxnSpPr>
          <p:nvPr/>
        </p:nvCxnSpPr>
        <p:spPr bwMode="auto">
          <a:xfrm rot="16200000" flipV="1">
            <a:off x="5010944" y="5323682"/>
            <a:ext cx="422275" cy="15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003" name="AutoShape 71"/>
          <p:cNvCxnSpPr>
            <a:cxnSpLocks noChangeShapeType="1"/>
          </p:cNvCxnSpPr>
          <p:nvPr/>
        </p:nvCxnSpPr>
        <p:spPr bwMode="auto">
          <a:xfrm rot="16200000" flipV="1">
            <a:off x="5461000" y="4873626"/>
            <a:ext cx="422275" cy="901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004" name="AutoShape 72"/>
          <p:cNvCxnSpPr>
            <a:cxnSpLocks noChangeShapeType="1"/>
          </p:cNvCxnSpPr>
          <p:nvPr/>
        </p:nvCxnSpPr>
        <p:spPr bwMode="auto">
          <a:xfrm rot="16200000" flipV="1">
            <a:off x="5910263" y="5322888"/>
            <a:ext cx="422275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" name="AutoShape 80"/>
          <p:cNvSpPr>
            <a:spLocks noChangeArrowheads="1"/>
          </p:cNvSpPr>
          <p:nvPr/>
        </p:nvSpPr>
        <p:spPr bwMode="auto">
          <a:xfrm rot="16171351">
            <a:off x="4988857" y="5622122"/>
            <a:ext cx="472701" cy="299670"/>
          </a:xfrm>
          <a:prstGeom prst="flowChartPredefinedProcess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80000">
                <a:schemeClr val="dk1">
                  <a:shade val="93000"/>
                  <a:satMod val="130000"/>
                </a:schemeClr>
              </a:gs>
              <a:gs pos="100000">
                <a:schemeClr val="dk1">
                  <a:shade val="94000"/>
                  <a:satMod val="135000"/>
                </a:schemeClr>
              </a:gs>
            </a:gsLst>
          </a:gradFill>
          <a:ln>
            <a:headEnd/>
            <a:tailEnd/>
          </a:ln>
          <a:scene3d>
            <a:camera prst="orthographicFront">
              <a:rot lat="0" lon="0" rev="0"/>
            </a:camera>
            <a:lightRig rig="threePt" dir="t"/>
          </a:scene3d>
          <a:sp3d prstMaterial="powder">
            <a:bevelT w="63500" h="254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eaVert" wrap="none" anchor="ctr"/>
          <a:lstStyle/>
          <a:p>
            <a:pPr>
              <a:defRPr/>
            </a:pPr>
            <a:r>
              <a:rPr lang="en-US" sz="1600"/>
              <a:t>A</a:t>
            </a:r>
          </a:p>
        </p:txBody>
      </p:sp>
      <p:sp>
        <p:nvSpPr>
          <p:cNvPr id="35" name="AutoShape 82"/>
          <p:cNvSpPr>
            <a:spLocks noChangeArrowheads="1"/>
          </p:cNvSpPr>
          <p:nvPr/>
        </p:nvSpPr>
        <p:spPr bwMode="auto">
          <a:xfrm rot="16171351">
            <a:off x="5887867" y="5622122"/>
            <a:ext cx="472701" cy="299670"/>
          </a:xfrm>
          <a:prstGeom prst="flowChartPredefinedProcess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80000">
                <a:schemeClr val="dk1">
                  <a:shade val="93000"/>
                  <a:satMod val="130000"/>
                </a:schemeClr>
              </a:gs>
              <a:gs pos="100000">
                <a:schemeClr val="dk1">
                  <a:shade val="94000"/>
                  <a:satMod val="135000"/>
                </a:schemeClr>
              </a:gs>
            </a:gsLst>
          </a:gradFill>
          <a:ln>
            <a:headEnd/>
            <a:tailEnd/>
          </a:ln>
          <a:scene3d>
            <a:camera prst="orthographicFront">
              <a:rot lat="0" lon="0" rev="0"/>
            </a:camera>
            <a:lightRig rig="threePt" dir="t"/>
          </a:scene3d>
          <a:sp3d prstMaterial="powder">
            <a:bevelT w="63500" h="254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eaVert" wrap="none" anchor="ctr"/>
          <a:lstStyle/>
          <a:p>
            <a:pPr>
              <a:defRPr/>
            </a:pPr>
            <a:r>
              <a:rPr lang="en-US" sz="1600" dirty="0"/>
              <a:t>A</a:t>
            </a:r>
          </a:p>
        </p:txBody>
      </p:sp>
      <p:sp>
        <p:nvSpPr>
          <p:cNvPr id="36" name="AutoShape 82"/>
          <p:cNvSpPr>
            <a:spLocks noChangeArrowheads="1"/>
          </p:cNvSpPr>
          <p:nvPr/>
        </p:nvSpPr>
        <p:spPr bwMode="auto">
          <a:xfrm rot="16171351">
            <a:off x="5334722" y="5622122"/>
            <a:ext cx="472701" cy="299670"/>
          </a:xfrm>
          <a:prstGeom prst="flowChartPredefinedProcess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80000">
                <a:schemeClr val="dk1">
                  <a:shade val="93000"/>
                  <a:satMod val="130000"/>
                </a:schemeClr>
              </a:gs>
              <a:gs pos="100000">
                <a:schemeClr val="dk1">
                  <a:shade val="94000"/>
                  <a:satMod val="135000"/>
                </a:schemeClr>
              </a:gs>
            </a:gsLst>
          </a:gradFill>
          <a:ln>
            <a:headEnd/>
            <a:tailEnd/>
          </a:ln>
          <a:scene3d>
            <a:camera prst="orthographicFront">
              <a:rot lat="0" lon="0" rev="0"/>
            </a:camera>
            <a:lightRig rig="threePt" dir="t"/>
          </a:scene3d>
          <a:sp3d prstMaterial="powder">
            <a:bevelT w="63500" h="254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eaVert" wrap="none" anchor="ctr"/>
          <a:lstStyle/>
          <a:p>
            <a:pPr>
              <a:defRPr/>
            </a:pPr>
            <a:r>
              <a:rPr lang="en-US" sz="1600" dirty="0"/>
              <a:t>A</a:t>
            </a:r>
          </a:p>
        </p:txBody>
      </p:sp>
      <p:sp>
        <p:nvSpPr>
          <p:cNvPr id="37" name="Rectangle 21"/>
          <p:cNvSpPr>
            <a:spLocks noChangeArrowheads="1"/>
          </p:cNvSpPr>
          <p:nvPr/>
        </p:nvSpPr>
        <p:spPr bwMode="auto">
          <a:xfrm>
            <a:off x="5686425" y="5618163"/>
            <a:ext cx="3444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>
                <a:latin typeface="Arial" panose="020B0604020202020204" pitchFamily="34" charset="0"/>
              </a:rPr>
              <a:t>…</a:t>
            </a:r>
          </a:p>
        </p:txBody>
      </p:sp>
      <p:cxnSp>
        <p:nvCxnSpPr>
          <p:cNvPr id="41015" name="AutoShape 69"/>
          <p:cNvCxnSpPr>
            <a:cxnSpLocks noChangeShapeType="1"/>
          </p:cNvCxnSpPr>
          <p:nvPr/>
        </p:nvCxnSpPr>
        <p:spPr bwMode="auto">
          <a:xfrm rot="5400000" flipH="1" flipV="1">
            <a:off x="5633244" y="5049044"/>
            <a:ext cx="422275" cy="5508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016" name="AutoShape 69"/>
          <p:cNvCxnSpPr>
            <a:cxnSpLocks noChangeShapeType="1"/>
          </p:cNvCxnSpPr>
          <p:nvPr/>
        </p:nvCxnSpPr>
        <p:spPr bwMode="auto">
          <a:xfrm rot="16200000" flipV="1">
            <a:off x="5183981" y="5150645"/>
            <a:ext cx="422275" cy="3476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017" name="AutoShape 69"/>
          <p:cNvCxnSpPr>
            <a:cxnSpLocks noChangeShapeType="1"/>
          </p:cNvCxnSpPr>
          <p:nvPr/>
        </p:nvCxnSpPr>
        <p:spPr bwMode="auto">
          <a:xfrm rot="5400000" flipH="1" flipV="1">
            <a:off x="7166769" y="4876007"/>
            <a:ext cx="420687" cy="8953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018" name="AutoShape 70"/>
          <p:cNvCxnSpPr>
            <a:cxnSpLocks noChangeShapeType="1"/>
          </p:cNvCxnSpPr>
          <p:nvPr/>
        </p:nvCxnSpPr>
        <p:spPr bwMode="auto">
          <a:xfrm rot="16200000" flipV="1">
            <a:off x="6717507" y="5322094"/>
            <a:ext cx="420687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019" name="AutoShape 71"/>
          <p:cNvCxnSpPr>
            <a:cxnSpLocks noChangeShapeType="1"/>
          </p:cNvCxnSpPr>
          <p:nvPr/>
        </p:nvCxnSpPr>
        <p:spPr bwMode="auto">
          <a:xfrm rot="16200000" flipV="1">
            <a:off x="7166769" y="4872832"/>
            <a:ext cx="420687" cy="901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020" name="AutoShape 72"/>
          <p:cNvCxnSpPr>
            <a:cxnSpLocks noChangeShapeType="1"/>
          </p:cNvCxnSpPr>
          <p:nvPr/>
        </p:nvCxnSpPr>
        <p:spPr bwMode="auto">
          <a:xfrm rot="16200000" flipV="1">
            <a:off x="7616032" y="5322094"/>
            <a:ext cx="420687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4" name="AutoShape 80"/>
          <p:cNvSpPr>
            <a:spLocks noChangeArrowheads="1"/>
          </p:cNvSpPr>
          <p:nvPr/>
        </p:nvSpPr>
        <p:spPr bwMode="auto">
          <a:xfrm rot="16171351">
            <a:off x="6694793" y="5620891"/>
            <a:ext cx="472701" cy="299670"/>
          </a:xfrm>
          <a:prstGeom prst="flowChartPredefinedProcess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80000">
                <a:schemeClr val="dk1">
                  <a:shade val="93000"/>
                  <a:satMod val="130000"/>
                </a:schemeClr>
              </a:gs>
              <a:gs pos="100000">
                <a:schemeClr val="dk1">
                  <a:shade val="94000"/>
                  <a:satMod val="135000"/>
                </a:schemeClr>
              </a:gs>
            </a:gsLst>
          </a:gradFill>
          <a:ln>
            <a:headEnd/>
            <a:tailEnd/>
          </a:ln>
          <a:scene3d>
            <a:camera prst="orthographicFront">
              <a:rot lat="0" lon="0" rev="0"/>
            </a:camera>
            <a:lightRig rig="threePt" dir="t"/>
          </a:scene3d>
          <a:sp3d prstMaterial="powder">
            <a:bevelT w="63500" h="254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eaVert" wrap="none" anchor="ctr"/>
          <a:lstStyle/>
          <a:p>
            <a:pPr>
              <a:defRPr/>
            </a:pPr>
            <a:r>
              <a:rPr lang="en-US" sz="1600" dirty="0"/>
              <a:t>A</a:t>
            </a:r>
          </a:p>
        </p:txBody>
      </p:sp>
      <p:sp>
        <p:nvSpPr>
          <p:cNvPr id="45" name="AutoShape 82"/>
          <p:cNvSpPr>
            <a:spLocks noChangeArrowheads="1"/>
          </p:cNvSpPr>
          <p:nvPr/>
        </p:nvSpPr>
        <p:spPr bwMode="auto">
          <a:xfrm rot="16171351">
            <a:off x="7593802" y="5620891"/>
            <a:ext cx="472701" cy="299670"/>
          </a:xfrm>
          <a:prstGeom prst="flowChartPredefinedProcess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80000">
                <a:schemeClr val="dk1">
                  <a:shade val="93000"/>
                  <a:satMod val="130000"/>
                </a:schemeClr>
              </a:gs>
              <a:gs pos="100000">
                <a:schemeClr val="dk1">
                  <a:shade val="94000"/>
                  <a:satMod val="135000"/>
                </a:schemeClr>
              </a:gs>
            </a:gsLst>
          </a:gradFill>
          <a:ln>
            <a:headEnd/>
            <a:tailEnd/>
          </a:ln>
          <a:scene3d>
            <a:camera prst="orthographicFront">
              <a:rot lat="0" lon="0" rev="0"/>
            </a:camera>
            <a:lightRig rig="threePt" dir="t"/>
          </a:scene3d>
          <a:sp3d prstMaterial="powder">
            <a:bevelT w="63500" h="254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eaVert" wrap="none" anchor="ctr"/>
          <a:lstStyle/>
          <a:p>
            <a:pPr>
              <a:defRPr/>
            </a:pPr>
            <a:r>
              <a:rPr lang="en-US" sz="1600" dirty="0"/>
              <a:t>A</a:t>
            </a:r>
          </a:p>
        </p:txBody>
      </p:sp>
      <p:sp>
        <p:nvSpPr>
          <p:cNvPr id="46" name="AutoShape 82"/>
          <p:cNvSpPr>
            <a:spLocks noChangeArrowheads="1"/>
          </p:cNvSpPr>
          <p:nvPr/>
        </p:nvSpPr>
        <p:spPr bwMode="auto">
          <a:xfrm rot="16171351">
            <a:off x="7040657" y="5620891"/>
            <a:ext cx="472701" cy="299670"/>
          </a:xfrm>
          <a:prstGeom prst="flowChartPredefinedProcess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80000">
                <a:schemeClr val="dk1">
                  <a:shade val="93000"/>
                  <a:satMod val="130000"/>
                </a:schemeClr>
              </a:gs>
              <a:gs pos="100000">
                <a:schemeClr val="dk1">
                  <a:shade val="94000"/>
                  <a:satMod val="135000"/>
                </a:schemeClr>
              </a:gs>
            </a:gsLst>
          </a:gradFill>
          <a:ln>
            <a:headEnd/>
            <a:tailEnd/>
          </a:ln>
          <a:scene3d>
            <a:camera prst="orthographicFront">
              <a:rot lat="0" lon="0" rev="0"/>
            </a:camera>
            <a:lightRig rig="threePt" dir="t"/>
          </a:scene3d>
          <a:sp3d prstMaterial="powder">
            <a:bevelT w="63500" h="254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eaVert" wrap="none" anchor="ctr"/>
          <a:lstStyle/>
          <a:p>
            <a:pPr>
              <a:defRPr/>
            </a:pPr>
            <a:r>
              <a:rPr lang="en-US" sz="1600"/>
              <a:t>A</a:t>
            </a:r>
          </a:p>
        </p:txBody>
      </p:sp>
      <p:sp>
        <p:nvSpPr>
          <p:cNvPr id="47" name="Rectangle 21"/>
          <p:cNvSpPr>
            <a:spLocks noChangeArrowheads="1"/>
          </p:cNvSpPr>
          <p:nvPr/>
        </p:nvSpPr>
        <p:spPr bwMode="auto">
          <a:xfrm>
            <a:off x="7378700" y="5616575"/>
            <a:ext cx="3429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>
                <a:latin typeface="Arial" panose="020B0604020202020204" pitchFamily="34" charset="0"/>
              </a:rPr>
              <a:t>…</a:t>
            </a:r>
          </a:p>
        </p:txBody>
      </p:sp>
      <p:cxnSp>
        <p:nvCxnSpPr>
          <p:cNvPr id="41031" name="AutoShape 69"/>
          <p:cNvCxnSpPr>
            <a:cxnSpLocks noChangeShapeType="1"/>
          </p:cNvCxnSpPr>
          <p:nvPr/>
        </p:nvCxnSpPr>
        <p:spPr bwMode="auto">
          <a:xfrm rot="5400000" flipH="1" flipV="1">
            <a:off x="7339807" y="5049044"/>
            <a:ext cx="420687" cy="549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032" name="AutoShape 69"/>
          <p:cNvCxnSpPr>
            <a:cxnSpLocks noChangeShapeType="1"/>
          </p:cNvCxnSpPr>
          <p:nvPr/>
        </p:nvCxnSpPr>
        <p:spPr bwMode="auto">
          <a:xfrm rot="16200000" flipV="1">
            <a:off x="6890544" y="5149057"/>
            <a:ext cx="420687" cy="349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" name="Group 351"/>
          <p:cNvGrpSpPr>
            <a:grpSpLocks/>
          </p:cNvGrpSpPr>
          <p:nvPr/>
        </p:nvGrpSpPr>
        <p:grpSpPr bwMode="auto">
          <a:xfrm>
            <a:off x="1146175" y="2506663"/>
            <a:ext cx="6856413" cy="2630487"/>
            <a:chOff x="1146573" y="1959520"/>
            <a:chExt cx="6855241" cy="2630818"/>
          </a:xfrm>
        </p:grpSpPr>
        <p:sp>
          <p:nvSpPr>
            <p:cNvPr id="51" name="Oval 7"/>
            <p:cNvSpPr>
              <a:spLocks noChangeArrowheads="1"/>
            </p:cNvSpPr>
            <p:nvPr/>
          </p:nvSpPr>
          <p:spPr bwMode="auto">
            <a:xfrm>
              <a:off x="2964167" y="2296709"/>
              <a:ext cx="376040" cy="263590"/>
            </a:xfrm>
            <a:prstGeom prst="ellipse">
              <a:avLst/>
            </a:prstGeom>
            <a:ln>
              <a:headEnd/>
              <a:tailEnd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>
                <a:defRPr/>
              </a:pPr>
              <a:r>
                <a:rPr lang="en-US" sz="1600">
                  <a:solidFill>
                    <a:srgbClr val="FFFFFF"/>
                  </a:solidFill>
                </a:rPr>
                <a:t>CR</a:t>
              </a:r>
            </a:p>
          </p:txBody>
        </p:sp>
        <p:sp>
          <p:nvSpPr>
            <p:cNvPr id="52" name="Oval 8"/>
            <p:cNvSpPr>
              <a:spLocks noChangeArrowheads="1"/>
            </p:cNvSpPr>
            <p:nvPr/>
          </p:nvSpPr>
          <p:spPr bwMode="auto">
            <a:xfrm>
              <a:off x="5685451" y="2296709"/>
              <a:ext cx="376040" cy="263590"/>
            </a:xfrm>
            <a:prstGeom prst="ellipse">
              <a:avLst/>
            </a:prstGeom>
            <a:ln>
              <a:headEnd/>
              <a:tailEnd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600">
                  <a:solidFill>
                    <a:srgbClr val="FFFFFF"/>
                  </a:solidFill>
                  <a:latin typeface="Arial" panose="020B0604020202020204" pitchFamily="34" charset="0"/>
                </a:rPr>
                <a:t>CR</a:t>
              </a:r>
              <a:endParaRPr lang="en-US" altLang="en-US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53" name="Oval 9"/>
            <p:cNvSpPr>
              <a:spLocks noChangeArrowheads="1"/>
            </p:cNvSpPr>
            <p:nvPr/>
          </p:nvSpPr>
          <p:spPr bwMode="auto">
            <a:xfrm>
              <a:off x="1988956" y="2982372"/>
              <a:ext cx="376040" cy="263590"/>
            </a:xfrm>
            <a:prstGeom prst="ellipse">
              <a:avLst/>
            </a:prstGeom>
            <a:ln>
              <a:headEnd/>
              <a:tailEnd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>
                <a:defRPr/>
              </a:pPr>
              <a:r>
                <a:rPr lang="en-US" sz="1600"/>
                <a:t>AR</a:t>
              </a:r>
            </a:p>
          </p:txBody>
        </p:sp>
        <p:sp>
          <p:nvSpPr>
            <p:cNvPr id="54" name="Oval 10"/>
            <p:cNvSpPr>
              <a:spLocks noChangeArrowheads="1"/>
            </p:cNvSpPr>
            <p:nvPr/>
          </p:nvSpPr>
          <p:spPr bwMode="auto">
            <a:xfrm>
              <a:off x="2887968" y="2982372"/>
              <a:ext cx="376040" cy="263590"/>
            </a:xfrm>
            <a:prstGeom prst="ellipse">
              <a:avLst/>
            </a:prstGeom>
            <a:ln>
              <a:headEnd/>
              <a:tailEnd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>
                <a:defRPr/>
              </a:pPr>
              <a:r>
                <a:rPr lang="en-US" sz="1600" dirty="0"/>
                <a:t>AR</a:t>
              </a:r>
            </a:p>
          </p:txBody>
        </p:sp>
        <p:sp>
          <p:nvSpPr>
            <p:cNvPr id="55" name="Oval 11"/>
            <p:cNvSpPr>
              <a:spLocks noChangeArrowheads="1"/>
            </p:cNvSpPr>
            <p:nvPr/>
          </p:nvSpPr>
          <p:spPr bwMode="auto">
            <a:xfrm>
              <a:off x="5890290" y="2982372"/>
              <a:ext cx="376040" cy="263590"/>
            </a:xfrm>
            <a:prstGeom prst="ellipse">
              <a:avLst/>
            </a:prstGeom>
            <a:ln>
              <a:headEnd/>
              <a:tailEnd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>
                <a:defRPr/>
              </a:pPr>
              <a:r>
                <a:rPr lang="en-US" sz="1600" dirty="0"/>
                <a:t>AR</a:t>
              </a:r>
            </a:p>
          </p:txBody>
        </p:sp>
        <p:sp>
          <p:nvSpPr>
            <p:cNvPr id="56" name="Oval 12"/>
            <p:cNvSpPr>
              <a:spLocks noChangeArrowheads="1"/>
            </p:cNvSpPr>
            <p:nvPr/>
          </p:nvSpPr>
          <p:spPr bwMode="auto">
            <a:xfrm>
              <a:off x="6781945" y="2982372"/>
              <a:ext cx="376040" cy="263590"/>
            </a:xfrm>
            <a:prstGeom prst="ellipse">
              <a:avLst/>
            </a:prstGeom>
            <a:ln>
              <a:headEnd/>
              <a:tailEnd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>
                <a:defRPr/>
              </a:pPr>
              <a:r>
                <a:rPr lang="en-US" sz="1600" dirty="0"/>
                <a:t>AR</a:t>
              </a:r>
            </a:p>
          </p:txBody>
        </p:sp>
        <p:cxnSp>
          <p:nvCxnSpPr>
            <p:cNvPr id="41128" name="AutoShape 13"/>
            <p:cNvCxnSpPr>
              <a:cxnSpLocks noChangeShapeType="1"/>
            </p:cNvCxnSpPr>
            <p:nvPr/>
          </p:nvCxnSpPr>
          <p:spPr bwMode="auto">
            <a:xfrm rot="5400000">
              <a:off x="2453546" y="2283730"/>
              <a:ext cx="422073" cy="97521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129" name="AutoShape 14"/>
            <p:cNvCxnSpPr>
              <a:cxnSpLocks noChangeShapeType="1"/>
            </p:cNvCxnSpPr>
            <p:nvPr/>
          </p:nvCxnSpPr>
          <p:spPr bwMode="auto">
            <a:xfrm rot="5400000" flipH="1" flipV="1">
              <a:off x="3814187" y="923089"/>
              <a:ext cx="422073" cy="369649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130" name="AutoShape 15"/>
            <p:cNvCxnSpPr>
              <a:cxnSpLocks noChangeShapeType="1"/>
            </p:cNvCxnSpPr>
            <p:nvPr/>
          </p:nvCxnSpPr>
          <p:spPr bwMode="auto">
            <a:xfrm rot="5400000">
              <a:off x="4263694" y="1372594"/>
              <a:ext cx="422073" cy="279748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131" name="AutoShape 16"/>
            <p:cNvCxnSpPr>
              <a:cxnSpLocks noChangeShapeType="1"/>
            </p:cNvCxnSpPr>
            <p:nvPr/>
          </p:nvCxnSpPr>
          <p:spPr bwMode="auto">
            <a:xfrm rot="16200000" flipH="1">
              <a:off x="5764854" y="2668915"/>
              <a:ext cx="422073" cy="20483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132" name="AutoShape 17"/>
            <p:cNvCxnSpPr>
              <a:cxnSpLocks noChangeShapeType="1"/>
            </p:cNvCxnSpPr>
            <p:nvPr/>
          </p:nvCxnSpPr>
          <p:spPr bwMode="auto">
            <a:xfrm rot="16200000" flipH="1">
              <a:off x="6210682" y="2223088"/>
              <a:ext cx="422073" cy="109649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133" name="AutoShape 18"/>
            <p:cNvCxnSpPr>
              <a:cxnSpLocks noChangeShapeType="1"/>
            </p:cNvCxnSpPr>
            <p:nvPr/>
          </p:nvCxnSpPr>
          <p:spPr bwMode="auto">
            <a:xfrm rot="16200000" flipH="1">
              <a:off x="4850040" y="862446"/>
              <a:ext cx="422073" cy="381777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134" name="AutoShape 19"/>
            <p:cNvCxnSpPr>
              <a:cxnSpLocks noChangeShapeType="1"/>
            </p:cNvCxnSpPr>
            <p:nvPr/>
          </p:nvCxnSpPr>
          <p:spPr bwMode="auto">
            <a:xfrm rot="5400000">
              <a:off x="2903052" y="2733236"/>
              <a:ext cx="422073" cy="7619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135" name="AutoShape 20"/>
            <p:cNvCxnSpPr>
              <a:cxnSpLocks noChangeShapeType="1"/>
            </p:cNvCxnSpPr>
            <p:nvPr/>
          </p:nvCxnSpPr>
          <p:spPr bwMode="auto">
            <a:xfrm rot="16200000" flipH="1">
              <a:off x="4404212" y="1308273"/>
              <a:ext cx="422073" cy="292612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5" name="Rectangle 25"/>
            <p:cNvSpPr>
              <a:spLocks noChangeArrowheads="1"/>
            </p:cNvSpPr>
            <p:nvPr/>
          </p:nvSpPr>
          <p:spPr bwMode="auto">
            <a:xfrm>
              <a:off x="2899330" y="3619481"/>
              <a:ext cx="352680" cy="242726"/>
            </a:xfrm>
            <a:prstGeom prst="rect">
              <a:avLst/>
            </a:prstGeom>
            <a:ln>
              <a:headEnd/>
              <a:tailEnd/>
            </a:ln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prstMaterial="plastic">
              <a:bevelT w="63500" h="25400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r>
                <a:rPr lang="en-US" sz="1600" dirty="0"/>
                <a:t>S</a:t>
              </a:r>
            </a:p>
          </p:txBody>
        </p:sp>
        <p:sp>
          <p:nvSpPr>
            <p:cNvPr id="66" name="Rectangle 26"/>
            <p:cNvSpPr>
              <a:spLocks noChangeArrowheads="1"/>
            </p:cNvSpPr>
            <p:nvPr/>
          </p:nvSpPr>
          <p:spPr bwMode="auto">
            <a:xfrm>
              <a:off x="2000320" y="3619481"/>
              <a:ext cx="352680" cy="242726"/>
            </a:xfrm>
            <a:prstGeom prst="rect">
              <a:avLst/>
            </a:prstGeom>
            <a:ln>
              <a:headEnd/>
              <a:tailEnd/>
            </a:ln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prstMaterial="plastic">
              <a:bevelT w="63500" h="25400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r>
                <a:rPr lang="en-US" sz="1600" dirty="0"/>
                <a:t>S</a:t>
              </a:r>
            </a:p>
          </p:txBody>
        </p:sp>
        <p:cxnSp>
          <p:nvCxnSpPr>
            <p:cNvPr id="41142" name="AutoShape 59"/>
            <p:cNvCxnSpPr>
              <a:cxnSpLocks noChangeShapeType="1"/>
            </p:cNvCxnSpPr>
            <p:nvPr/>
          </p:nvCxnSpPr>
          <p:spPr bwMode="auto">
            <a:xfrm rot="5400000" flipH="1" flipV="1">
              <a:off x="1990059" y="3432564"/>
              <a:ext cx="373519" cy="3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143" name="AutoShape 60"/>
            <p:cNvCxnSpPr>
              <a:cxnSpLocks noChangeShapeType="1"/>
            </p:cNvCxnSpPr>
            <p:nvPr/>
          </p:nvCxnSpPr>
          <p:spPr bwMode="auto">
            <a:xfrm rot="16200000" flipV="1">
              <a:off x="2439564" y="2983375"/>
              <a:ext cx="373519" cy="89869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144" name="AutoShape 61"/>
            <p:cNvCxnSpPr>
              <a:cxnSpLocks noChangeShapeType="1"/>
            </p:cNvCxnSpPr>
            <p:nvPr/>
          </p:nvCxnSpPr>
          <p:spPr bwMode="auto">
            <a:xfrm rot="5400000" flipH="1" flipV="1">
              <a:off x="2889070" y="3432563"/>
              <a:ext cx="373519" cy="31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145" name="AutoShape 62"/>
            <p:cNvCxnSpPr>
              <a:cxnSpLocks noChangeShapeType="1"/>
            </p:cNvCxnSpPr>
            <p:nvPr/>
          </p:nvCxnSpPr>
          <p:spPr bwMode="auto">
            <a:xfrm rot="5400000" flipH="1" flipV="1">
              <a:off x="2439565" y="2983058"/>
              <a:ext cx="373519" cy="89932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146" name="AutoShape 63"/>
            <p:cNvCxnSpPr>
              <a:cxnSpLocks noChangeShapeType="1"/>
            </p:cNvCxnSpPr>
            <p:nvPr/>
          </p:nvCxnSpPr>
          <p:spPr bwMode="auto">
            <a:xfrm>
              <a:off x="2352999" y="3740844"/>
              <a:ext cx="546330" cy="1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147" name="AutoShape 64"/>
            <p:cNvCxnSpPr>
              <a:cxnSpLocks noChangeShapeType="1"/>
            </p:cNvCxnSpPr>
            <p:nvPr/>
          </p:nvCxnSpPr>
          <p:spPr bwMode="auto">
            <a:xfrm rot="5400000" flipH="1" flipV="1">
              <a:off x="1956590" y="3228532"/>
              <a:ext cx="485405" cy="175275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148" name="AutoShape 65"/>
            <p:cNvCxnSpPr>
              <a:cxnSpLocks noChangeShapeType="1"/>
            </p:cNvCxnSpPr>
            <p:nvPr/>
          </p:nvCxnSpPr>
          <p:spPr bwMode="auto">
            <a:xfrm rot="5400000" flipH="1" flipV="1">
              <a:off x="1507084" y="3678037"/>
              <a:ext cx="485405" cy="85374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149" name="AutoShape 66"/>
            <p:cNvCxnSpPr>
              <a:cxnSpLocks noChangeShapeType="1"/>
            </p:cNvCxnSpPr>
            <p:nvPr/>
          </p:nvCxnSpPr>
          <p:spPr bwMode="auto">
            <a:xfrm rot="16200000" flipV="1">
              <a:off x="1956588" y="4082279"/>
              <a:ext cx="485407" cy="4526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150" name="AutoShape 67"/>
            <p:cNvCxnSpPr>
              <a:cxnSpLocks noChangeShapeType="1"/>
            </p:cNvCxnSpPr>
            <p:nvPr/>
          </p:nvCxnSpPr>
          <p:spPr bwMode="auto">
            <a:xfrm rot="5400000" flipH="1" flipV="1">
              <a:off x="2406093" y="3678038"/>
              <a:ext cx="485407" cy="85374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6" name="Rectangle 38"/>
            <p:cNvSpPr>
              <a:spLocks noChangeArrowheads="1"/>
            </p:cNvSpPr>
            <p:nvPr/>
          </p:nvSpPr>
          <p:spPr bwMode="auto">
            <a:xfrm>
              <a:off x="2045583" y="4347614"/>
              <a:ext cx="352680" cy="242724"/>
            </a:xfrm>
            <a:prstGeom prst="rect">
              <a:avLst/>
            </a:prstGeom>
            <a:ln>
              <a:headEnd/>
              <a:tailEnd/>
            </a:ln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prstMaterial="plastic">
              <a:bevelT w="63500" h="25400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r>
                <a:rPr lang="en-US" sz="1600"/>
                <a:t>S</a:t>
              </a:r>
            </a:p>
          </p:txBody>
        </p:sp>
        <p:sp>
          <p:nvSpPr>
            <p:cNvPr id="77" name="Rectangle 39"/>
            <p:cNvSpPr>
              <a:spLocks noChangeArrowheads="1"/>
            </p:cNvSpPr>
            <p:nvPr/>
          </p:nvSpPr>
          <p:spPr bwMode="auto">
            <a:xfrm>
              <a:off x="1146573" y="4347612"/>
              <a:ext cx="352680" cy="242726"/>
            </a:xfrm>
            <a:prstGeom prst="rect">
              <a:avLst/>
            </a:prstGeom>
            <a:ln>
              <a:headEnd/>
              <a:tailEnd/>
            </a:ln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prstMaterial="plastic">
              <a:bevelT w="63500" h="25400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r>
                <a:rPr lang="en-US" sz="1600"/>
                <a:t>S</a:t>
              </a:r>
            </a:p>
          </p:txBody>
        </p:sp>
        <p:sp>
          <p:nvSpPr>
            <p:cNvPr id="78" name="Rectangle 38"/>
            <p:cNvSpPr>
              <a:spLocks noChangeArrowheads="1"/>
            </p:cNvSpPr>
            <p:nvPr/>
          </p:nvSpPr>
          <p:spPr bwMode="auto">
            <a:xfrm>
              <a:off x="3751519" y="4347614"/>
              <a:ext cx="352680" cy="242724"/>
            </a:xfrm>
            <a:prstGeom prst="rect">
              <a:avLst/>
            </a:prstGeom>
            <a:ln>
              <a:headEnd/>
              <a:tailEnd/>
            </a:ln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prstMaterial="plastic">
              <a:bevelT w="63500" h="25400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r>
                <a:rPr lang="en-US" sz="1600" dirty="0"/>
                <a:t>S</a:t>
              </a:r>
            </a:p>
          </p:txBody>
        </p:sp>
        <p:sp>
          <p:nvSpPr>
            <p:cNvPr id="79" name="Rectangle 39"/>
            <p:cNvSpPr>
              <a:spLocks noChangeArrowheads="1"/>
            </p:cNvSpPr>
            <p:nvPr/>
          </p:nvSpPr>
          <p:spPr bwMode="auto">
            <a:xfrm>
              <a:off x="2852509" y="4347612"/>
              <a:ext cx="352680" cy="242726"/>
            </a:xfrm>
            <a:prstGeom prst="rect">
              <a:avLst/>
            </a:prstGeom>
            <a:ln>
              <a:headEnd/>
              <a:tailEnd/>
            </a:ln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prstMaterial="plastic">
              <a:bevelT w="63500" h="25400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r>
                <a:rPr lang="en-US" sz="1600" dirty="0"/>
                <a:t>S</a:t>
              </a:r>
            </a:p>
          </p:txBody>
        </p:sp>
        <p:cxnSp>
          <p:nvCxnSpPr>
            <p:cNvPr id="41163" name="AutoShape 64"/>
            <p:cNvCxnSpPr>
              <a:cxnSpLocks noChangeShapeType="1"/>
            </p:cNvCxnSpPr>
            <p:nvPr/>
          </p:nvCxnSpPr>
          <p:spPr bwMode="auto">
            <a:xfrm rot="16200000" flipV="1">
              <a:off x="2809556" y="3229311"/>
              <a:ext cx="485407" cy="175119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164" name="AutoShape 65"/>
            <p:cNvCxnSpPr>
              <a:cxnSpLocks noChangeShapeType="1"/>
            </p:cNvCxnSpPr>
            <p:nvPr/>
          </p:nvCxnSpPr>
          <p:spPr bwMode="auto">
            <a:xfrm rot="16200000" flipV="1">
              <a:off x="2360053" y="3678815"/>
              <a:ext cx="485405" cy="85218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165" name="AutoShape 66"/>
            <p:cNvCxnSpPr>
              <a:cxnSpLocks noChangeShapeType="1"/>
            </p:cNvCxnSpPr>
            <p:nvPr/>
          </p:nvCxnSpPr>
          <p:spPr bwMode="auto">
            <a:xfrm rot="5400000" flipH="1" flipV="1">
              <a:off x="2809557" y="4081500"/>
              <a:ext cx="485405" cy="4682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166" name="AutoShape 67"/>
            <p:cNvCxnSpPr>
              <a:cxnSpLocks noChangeShapeType="1"/>
            </p:cNvCxnSpPr>
            <p:nvPr/>
          </p:nvCxnSpPr>
          <p:spPr bwMode="auto">
            <a:xfrm rot="16200000" flipV="1">
              <a:off x="3259061" y="3678817"/>
              <a:ext cx="485407" cy="8521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167" name="AutoShape 17"/>
            <p:cNvCxnSpPr>
              <a:cxnSpLocks noChangeShapeType="1"/>
            </p:cNvCxnSpPr>
            <p:nvPr/>
          </p:nvCxnSpPr>
          <p:spPr bwMode="auto">
            <a:xfrm rot="5400000" flipH="1" flipV="1">
              <a:off x="5798361" y="2058730"/>
              <a:ext cx="313090" cy="16286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168" name="AutoShape 17"/>
            <p:cNvCxnSpPr>
              <a:cxnSpLocks noChangeShapeType="1"/>
            </p:cNvCxnSpPr>
            <p:nvPr/>
          </p:nvCxnSpPr>
          <p:spPr bwMode="auto">
            <a:xfrm rot="16200000" flipV="1">
              <a:off x="5645962" y="2069199"/>
              <a:ext cx="313089" cy="14193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169" name="AutoShape 17"/>
            <p:cNvCxnSpPr>
              <a:cxnSpLocks noChangeShapeType="1"/>
            </p:cNvCxnSpPr>
            <p:nvPr/>
          </p:nvCxnSpPr>
          <p:spPr bwMode="auto">
            <a:xfrm rot="5400000">
              <a:off x="5712636" y="2134931"/>
              <a:ext cx="322615" cy="94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170" name="AutoShape 17"/>
            <p:cNvCxnSpPr>
              <a:cxnSpLocks noChangeShapeType="1"/>
            </p:cNvCxnSpPr>
            <p:nvPr/>
          </p:nvCxnSpPr>
          <p:spPr bwMode="auto">
            <a:xfrm rot="5400000" flipH="1" flipV="1">
              <a:off x="3065511" y="2052482"/>
              <a:ext cx="330905" cy="15755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171" name="AutoShape 17"/>
            <p:cNvCxnSpPr>
              <a:cxnSpLocks noChangeShapeType="1"/>
            </p:cNvCxnSpPr>
            <p:nvPr/>
          </p:nvCxnSpPr>
          <p:spPr bwMode="auto">
            <a:xfrm rot="16200000" flipV="1">
              <a:off x="2913112" y="2057632"/>
              <a:ext cx="330904" cy="14724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172" name="AutoShape 17"/>
            <p:cNvCxnSpPr>
              <a:cxnSpLocks noChangeShapeType="1"/>
            </p:cNvCxnSpPr>
            <p:nvPr/>
          </p:nvCxnSpPr>
          <p:spPr bwMode="auto">
            <a:xfrm rot="5400000">
              <a:off x="2983909" y="2127799"/>
              <a:ext cx="337190" cy="63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0" name="Rectangle 25"/>
            <p:cNvSpPr>
              <a:spLocks noChangeArrowheads="1"/>
            </p:cNvSpPr>
            <p:nvPr/>
          </p:nvSpPr>
          <p:spPr bwMode="auto">
            <a:xfrm>
              <a:off x="6796945" y="3595381"/>
              <a:ext cx="352680" cy="242726"/>
            </a:xfrm>
            <a:prstGeom prst="rect">
              <a:avLst/>
            </a:prstGeom>
            <a:ln>
              <a:headEnd/>
              <a:tailEnd/>
            </a:ln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prstMaterial="plastic">
              <a:bevelT w="63500" h="25400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r>
                <a:rPr lang="en-US" sz="1600" dirty="0"/>
                <a:t>S</a:t>
              </a:r>
            </a:p>
          </p:txBody>
        </p:sp>
        <p:sp>
          <p:nvSpPr>
            <p:cNvPr id="91" name="Rectangle 26"/>
            <p:cNvSpPr>
              <a:spLocks noChangeArrowheads="1"/>
            </p:cNvSpPr>
            <p:nvPr/>
          </p:nvSpPr>
          <p:spPr bwMode="auto">
            <a:xfrm>
              <a:off x="5897935" y="3595381"/>
              <a:ext cx="352680" cy="242726"/>
            </a:xfrm>
            <a:prstGeom prst="rect">
              <a:avLst/>
            </a:prstGeom>
            <a:ln>
              <a:headEnd/>
              <a:tailEnd/>
            </a:ln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prstMaterial="plastic">
              <a:bevelT w="63500" h="25400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r>
                <a:rPr lang="en-US" sz="1600"/>
                <a:t>S</a:t>
              </a:r>
            </a:p>
          </p:txBody>
        </p:sp>
        <p:cxnSp>
          <p:nvCxnSpPr>
            <p:cNvPr id="41179" name="AutoShape 59"/>
            <p:cNvCxnSpPr>
              <a:cxnSpLocks noChangeShapeType="1"/>
            </p:cNvCxnSpPr>
            <p:nvPr/>
          </p:nvCxnSpPr>
          <p:spPr bwMode="auto">
            <a:xfrm rot="5400000" flipH="1" flipV="1">
              <a:off x="5901583" y="3418655"/>
              <a:ext cx="349419" cy="403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180" name="AutoShape 60"/>
            <p:cNvCxnSpPr>
              <a:cxnSpLocks noChangeShapeType="1"/>
            </p:cNvCxnSpPr>
            <p:nvPr/>
          </p:nvCxnSpPr>
          <p:spPr bwMode="auto">
            <a:xfrm rot="16200000" flipV="1">
              <a:off x="6351089" y="2973184"/>
              <a:ext cx="349419" cy="8949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181" name="AutoShape 61"/>
            <p:cNvCxnSpPr>
              <a:cxnSpLocks noChangeShapeType="1"/>
            </p:cNvCxnSpPr>
            <p:nvPr/>
          </p:nvCxnSpPr>
          <p:spPr bwMode="auto">
            <a:xfrm rot="16200000" flipV="1">
              <a:off x="6796916" y="3419012"/>
              <a:ext cx="349419" cy="332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182" name="AutoShape 62"/>
            <p:cNvCxnSpPr>
              <a:cxnSpLocks noChangeShapeType="1"/>
            </p:cNvCxnSpPr>
            <p:nvPr/>
          </p:nvCxnSpPr>
          <p:spPr bwMode="auto">
            <a:xfrm rot="5400000" flipH="1" flipV="1">
              <a:off x="6347411" y="2972827"/>
              <a:ext cx="349419" cy="89569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183" name="AutoShape 63"/>
            <p:cNvCxnSpPr>
              <a:cxnSpLocks noChangeShapeType="1"/>
            </p:cNvCxnSpPr>
            <p:nvPr/>
          </p:nvCxnSpPr>
          <p:spPr bwMode="auto">
            <a:xfrm>
              <a:off x="6250614" y="3716744"/>
              <a:ext cx="546330" cy="1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184" name="AutoShape 64"/>
            <p:cNvCxnSpPr>
              <a:cxnSpLocks noChangeShapeType="1"/>
            </p:cNvCxnSpPr>
            <p:nvPr/>
          </p:nvCxnSpPr>
          <p:spPr bwMode="auto">
            <a:xfrm rot="5400000" flipH="1" flipV="1">
              <a:off x="5854205" y="3204432"/>
              <a:ext cx="485405" cy="175275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185" name="AutoShape 65"/>
            <p:cNvCxnSpPr>
              <a:cxnSpLocks noChangeShapeType="1"/>
            </p:cNvCxnSpPr>
            <p:nvPr/>
          </p:nvCxnSpPr>
          <p:spPr bwMode="auto">
            <a:xfrm rot="5400000" flipH="1" flipV="1">
              <a:off x="5404699" y="3653937"/>
              <a:ext cx="485405" cy="85374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186" name="AutoShape 66"/>
            <p:cNvCxnSpPr>
              <a:cxnSpLocks noChangeShapeType="1"/>
            </p:cNvCxnSpPr>
            <p:nvPr/>
          </p:nvCxnSpPr>
          <p:spPr bwMode="auto">
            <a:xfrm rot="16200000" flipV="1">
              <a:off x="5854203" y="4058179"/>
              <a:ext cx="485407" cy="4526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187" name="AutoShape 67"/>
            <p:cNvCxnSpPr>
              <a:cxnSpLocks noChangeShapeType="1"/>
            </p:cNvCxnSpPr>
            <p:nvPr/>
          </p:nvCxnSpPr>
          <p:spPr bwMode="auto">
            <a:xfrm rot="5400000" flipH="1" flipV="1">
              <a:off x="6303708" y="3653938"/>
              <a:ext cx="485407" cy="85374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1" name="Rectangle 38"/>
            <p:cNvSpPr>
              <a:spLocks noChangeArrowheads="1"/>
            </p:cNvSpPr>
            <p:nvPr/>
          </p:nvSpPr>
          <p:spPr bwMode="auto">
            <a:xfrm>
              <a:off x="5943198" y="4323514"/>
              <a:ext cx="352680" cy="242724"/>
            </a:xfrm>
            <a:prstGeom prst="rect">
              <a:avLst/>
            </a:prstGeom>
            <a:ln>
              <a:headEnd/>
              <a:tailEnd/>
            </a:ln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prstMaterial="plastic">
              <a:bevelT w="63500" h="25400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r>
                <a:rPr lang="en-US" sz="1600" dirty="0"/>
                <a:t>S</a:t>
              </a:r>
            </a:p>
          </p:txBody>
        </p:sp>
        <p:sp>
          <p:nvSpPr>
            <p:cNvPr id="102" name="Rectangle 39"/>
            <p:cNvSpPr>
              <a:spLocks noChangeArrowheads="1"/>
            </p:cNvSpPr>
            <p:nvPr/>
          </p:nvSpPr>
          <p:spPr bwMode="auto">
            <a:xfrm>
              <a:off x="5044188" y="4323512"/>
              <a:ext cx="352680" cy="242726"/>
            </a:xfrm>
            <a:prstGeom prst="rect">
              <a:avLst/>
            </a:prstGeom>
            <a:ln>
              <a:headEnd/>
              <a:tailEnd/>
            </a:ln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prstMaterial="plastic">
              <a:bevelT w="63500" h="25400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r>
                <a:rPr lang="en-US" sz="1600"/>
                <a:t>S</a:t>
              </a:r>
            </a:p>
          </p:txBody>
        </p:sp>
        <p:sp>
          <p:nvSpPr>
            <p:cNvPr id="103" name="Rectangle 38"/>
            <p:cNvSpPr>
              <a:spLocks noChangeArrowheads="1"/>
            </p:cNvSpPr>
            <p:nvPr/>
          </p:nvSpPr>
          <p:spPr bwMode="auto">
            <a:xfrm>
              <a:off x="7649134" y="4323514"/>
              <a:ext cx="352680" cy="242724"/>
            </a:xfrm>
            <a:prstGeom prst="rect">
              <a:avLst/>
            </a:prstGeom>
            <a:ln>
              <a:headEnd/>
              <a:tailEnd/>
            </a:ln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prstMaterial="plastic">
              <a:bevelT w="63500" h="25400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r>
                <a:rPr lang="en-US" sz="1600" dirty="0"/>
                <a:t>S</a:t>
              </a:r>
            </a:p>
          </p:txBody>
        </p:sp>
        <p:sp>
          <p:nvSpPr>
            <p:cNvPr id="104" name="Rectangle 39"/>
            <p:cNvSpPr>
              <a:spLocks noChangeArrowheads="1"/>
            </p:cNvSpPr>
            <p:nvPr/>
          </p:nvSpPr>
          <p:spPr bwMode="auto">
            <a:xfrm>
              <a:off x="6750124" y="4323512"/>
              <a:ext cx="352680" cy="242726"/>
            </a:xfrm>
            <a:prstGeom prst="rect">
              <a:avLst/>
            </a:prstGeom>
            <a:ln>
              <a:headEnd/>
              <a:tailEnd/>
            </a:ln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 prstMaterial="plastic">
              <a:bevelT w="63500" h="25400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r>
                <a:rPr lang="en-US" sz="1600" dirty="0"/>
                <a:t>S</a:t>
              </a:r>
            </a:p>
          </p:txBody>
        </p:sp>
        <p:cxnSp>
          <p:nvCxnSpPr>
            <p:cNvPr id="41200" name="AutoShape 64"/>
            <p:cNvCxnSpPr>
              <a:cxnSpLocks noChangeShapeType="1"/>
            </p:cNvCxnSpPr>
            <p:nvPr/>
          </p:nvCxnSpPr>
          <p:spPr bwMode="auto">
            <a:xfrm rot="16200000" flipV="1">
              <a:off x="6707171" y="3205211"/>
              <a:ext cx="485407" cy="175119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201" name="AutoShape 65"/>
            <p:cNvCxnSpPr>
              <a:cxnSpLocks noChangeShapeType="1"/>
            </p:cNvCxnSpPr>
            <p:nvPr/>
          </p:nvCxnSpPr>
          <p:spPr bwMode="auto">
            <a:xfrm rot="16200000" flipV="1">
              <a:off x="6257668" y="3654715"/>
              <a:ext cx="485405" cy="85218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202" name="AutoShape 66"/>
            <p:cNvCxnSpPr>
              <a:cxnSpLocks noChangeShapeType="1"/>
            </p:cNvCxnSpPr>
            <p:nvPr/>
          </p:nvCxnSpPr>
          <p:spPr bwMode="auto">
            <a:xfrm rot="5400000" flipH="1" flipV="1">
              <a:off x="6707172" y="4057400"/>
              <a:ext cx="485405" cy="4682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203" name="AutoShape 67"/>
            <p:cNvCxnSpPr>
              <a:cxnSpLocks noChangeShapeType="1"/>
            </p:cNvCxnSpPr>
            <p:nvPr/>
          </p:nvCxnSpPr>
          <p:spPr bwMode="auto">
            <a:xfrm rot="16200000" flipV="1">
              <a:off x="7156676" y="3654717"/>
              <a:ext cx="485407" cy="8521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09" name="AutoShape 82"/>
          <p:cNvSpPr>
            <a:spLocks noChangeArrowheads="1"/>
          </p:cNvSpPr>
          <p:nvPr/>
        </p:nvSpPr>
        <p:spPr bwMode="auto">
          <a:xfrm rot="16171351">
            <a:off x="7039445" y="5621781"/>
            <a:ext cx="472701" cy="299670"/>
          </a:xfrm>
          <a:prstGeom prst="flowChartPredefinedProcess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eaVert" wrap="none" anchor="ctr"/>
          <a:lstStyle/>
          <a:p>
            <a:pPr>
              <a:defRPr/>
            </a:pPr>
            <a:r>
              <a:rPr lang="en-US" sz="1600"/>
              <a:t>A</a:t>
            </a:r>
          </a:p>
        </p:txBody>
      </p:sp>
      <p:sp>
        <p:nvSpPr>
          <p:cNvPr id="110" name="AutoShape 82"/>
          <p:cNvSpPr>
            <a:spLocks noChangeArrowheads="1"/>
          </p:cNvSpPr>
          <p:nvPr/>
        </p:nvSpPr>
        <p:spPr bwMode="auto">
          <a:xfrm rot="16171351">
            <a:off x="5333269" y="5621324"/>
            <a:ext cx="472701" cy="299670"/>
          </a:xfrm>
          <a:prstGeom prst="flowChartPredefinedProcess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eaVert" wrap="none" anchor="ctr"/>
          <a:lstStyle/>
          <a:p>
            <a:pPr>
              <a:defRPr/>
            </a:pPr>
            <a:r>
              <a:rPr lang="en-US" sz="1600" dirty="0"/>
              <a:t>A</a:t>
            </a:r>
          </a:p>
        </p:txBody>
      </p:sp>
      <p:sp>
        <p:nvSpPr>
          <p:cNvPr id="111" name="AutoShape 82"/>
          <p:cNvSpPr>
            <a:spLocks noChangeArrowheads="1"/>
          </p:cNvSpPr>
          <p:nvPr/>
        </p:nvSpPr>
        <p:spPr bwMode="auto">
          <a:xfrm rot="16171351">
            <a:off x="2797010" y="5645709"/>
            <a:ext cx="472701" cy="299670"/>
          </a:xfrm>
          <a:prstGeom prst="flowChartPredefinedProcess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eaVert" wrap="none" anchor="ctr"/>
          <a:lstStyle/>
          <a:p>
            <a:pPr>
              <a:defRPr/>
            </a:pPr>
            <a:r>
              <a:rPr lang="en-US" sz="1600"/>
              <a:t>A</a:t>
            </a:r>
          </a:p>
        </p:txBody>
      </p:sp>
      <p:sp>
        <p:nvSpPr>
          <p:cNvPr id="112" name="AutoShape 82"/>
          <p:cNvSpPr>
            <a:spLocks noChangeArrowheads="1"/>
          </p:cNvSpPr>
          <p:nvPr/>
        </p:nvSpPr>
        <p:spPr bwMode="auto">
          <a:xfrm rot="16171351">
            <a:off x="1434788" y="5646448"/>
            <a:ext cx="472701" cy="299670"/>
          </a:xfrm>
          <a:prstGeom prst="flowChartPredefinedProcess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eaVert" wrap="none" anchor="ctr"/>
          <a:lstStyle/>
          <a:p>
            <a:pPr>
              <a:defRPr/>
            </a:pPr>
            <a:r>
              <a:rPr lang="en-US" sz="1600"/>
              <a:t>A</a:t>
            </a:r>
          </a:p>
        </p:txBody>
      </p:sp>
      <p:sp>
        <p:nvSpPr>
          <p:cNvPr id="113" name="AutoShape 82"/>
          <p:cNvSpPr>
            <a:spLocks noChangeArrowheads="1"/>
          </p:cNvSpPr>
          <p:nvPr/>
        </p:nvSpPr>
        <p:spPr bwMode="auto">
          <a:xfrm rot="16171351">
            <a:off x="7592807" y="5622693"/>
            <a:ext cx="472701" cy="299670"/>
          </a:xfrm>
          <a:prstGeom prst="flowChartPredefinedProcess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eaVert" wrap="none" anchor="ctr"/>
          <a:lstStyle/>
          <a:p>
            <a:pPr>
              <a:defRPr/>
            </a:pPr>
            <a:r>
              <a:rPr lang="en-US" sz="1600"/>
              <a:t>A</a:t>
            </a:r>
          </a:p>
        </p:txBody>
      </p:sp>
      <p:sp>
        <p:nvSpPr>
          <p:cNvPr id="114" name="AutoShape 82"/>
          <p:cNvSpPr>
            <a:spLocks noChangeArrowheads="1"/>
          </p:cNvSpPr>
          <p:nvPr/>
        </p:nvSpPr>
        <p:spPr bwMode="auto">
          <a:xfrm rot="16171351">
            <a:off x="5886339" y="5622693"/>
            <a:ext cx="472701" cy="299670"/>
          </a:xfrm>
          <a:prstGeom prst="flowChartPredefinedProcess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eaVert" wrap="none" anchor="ctr"/>
          <a:lstStyle/>
          <a:p>
            <a:pPr>
              <a:defRPr/>
            </a:pPr>
            <a:r>
              <a:rPr lang="en-US" sz="1600"/>
              <a:t>A</a:t>
            </a:r>
          </a:p>
        </p:txBody>
      </p:sp>
      <p:sp>
        <p:nvSpPr>
          <p:cNvPr id="115" name="AutoShape 82"/>
          <p:cNvSpPr>
            <a:spLocks noChangeArrowheads="1"/>
          </p:cNvSpPr>
          <p:nvPr/>
        </p:nvSpPr>
        <p:spPr bwMode="auto">
          <a:xfrm rot="16171351">
            <a:off x="3143639" y="5644466"/>
            <a:ext cx="472701" cy="299670"/>
          </a:xfrm>
          <a:prstGeom prst="flowChartPredefinedProcess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eaVert" wrap="none" anchor="ctr"/>
          <a:lstStyle/>
          <a:p>
            <a:pPr>
              <a:defRPr/>
            </a:pPr>
            <a:r>
              <a:rPr lang="en-US" sz="1600"/>
              <a:t>A</a:t>
            </a:r>
          </a:p>
        </p:txBody>
      </p:sp>
      <p:sp>
        <p:nvSpPr>
          <p:cNvPr id="116" name="AutoShape 82"/>
          <p:cNvSpPr>
            <a:spLocks noChangeArrowheads="1"/>
          </p:cNvSpPr>
          <p:nvPr/>
        </p:nvSpPr>
        <p:spPr bwMode="auto">
          <a:xfrm rot="16171351">
            <a:off x="1989952" y="5646546"/>
            <a:ext cx="472701" cy="299670"/>
          </a:xfrm>
          <a:prstGeom prst="flowChartPredefinedProcess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eaVert" wrap="none" anchor="ctr"/>
          <a:lstStyle/>
          <a:p>
            <a:pPr>
              <a:defRPr/>
            </a:pPr>
            <a:r>
              <a:rPr lang="en-US" sz="1600"/>
              <a:t>A</a:t>
            </a:r>
          </a:p>
        </p:txBody>
      </p:sp>
      <p:sp>
        <p:nvSpPr>
          <p:cNvPr id="117" name="AutoShape 82"/>
          <p:cNvSpPr>
            <a:spLocks noChangeArrowheads="1"/>
          </p:cNvSpPr>
          <p:nvPr/>
        </p:nvSpPr>
        <p:spPr bwMode="auto">
          <a:xfrm rot="16171351">
            <a:off x="6690499" y="5622693"/>
            <a:ext cx="472701" cy="299670"/>
          </a:xfrm>
          <a:prstGeom prst="flowChartPredefinedProcess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eaVert" wrap="none" anchor="ctr"/>
          <a:lstStyle/>
          <a:p>
            <a:pPr>
              <a:defRPr/>
            </a:pPr>
            <a:r>
              <a:rPr lang="en-US" sz="1600"/>
              <a:t>A</a:t>
            </a:r>
          </a:p>
        </p:txBody>
      </p:sp>
      <p:sp>
        <p:nvSpPr>
          <p:cNvPr id="118" name="AutoShape 82"/>
          <p:cNvSpPr>
            <a:spLocks noChangeArrowheads="1"/>
          </p:cNvSpPr>
          <p:nvPr/>
        </p:nvSpPr>
        <p:spPr bwMode="auto">
          <a:xfrm rot="16171351">
            <a:off x="4987760" y="5620788"/>
            <a:ext cx="472701" cy="299670"/>
          </a:xfrm>
          <a:prstGeom prst="flowChartPredefinedProcess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eaVert" wrap="none" anchor="ctr"/>
          <a:lstStyle/>
          <a:p>
            <a:pPr>
              <a:defRPr/>
            </a:pPr>
            <a:r>
              <a:rPr lang="en-US" sz="1600" dirty="0"/>
              <a:t>A</a:t>
            </a:r>
          </a:p>
        </p:txBody>
      </p:sp>
      <p:sp>
        <p:nvSpPr>
          <p:cNvPr id="119" name="AutoShape 82"/>
          <p:cNvSpPr>
            <a:spLocks noChangeArrowheads="1"/>
          </p:cNvSpPr>
          <p:nvPr/>
        </p:nvSpPr>
        <p:spPr bwMode="auto">
          <a:xfrm rot="16171351">
            <a:off x="3693645" y="5645972"/>
            <a:ext cx="472701" cy="299670"/>
          </a:xfrm>
          <a:prstGeom prst="flowChartPredefinedProcess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eaVert" wrap="none" anchor="ctr"/>
          <a:lstStyle/>
          <a:p>
            <a:pPr>
              <a:defRPr/>
            </a:pPr>
            <a:r>
              <a:rPr lang="en-US" sz="1600"/>
              <a:t>A</a:t>
            </a:r>
          </a:p>
        </p:txBody>
      </p:sp>
      <p:sp>
        <p:nvSpPr>
          <p:cNvPr id="120" name="AutoShape 82"/>
          <p:cNvSpPr>
            <a:spLocks noChangeArrowheads="1"/>
          </p:cNvSpPr>
          <p:nvPr/>
        </p:nvSpPr>
        <p:spPr bwMode="auto">
          <a:xfrm rot="16171351">
            <a:off x="1088144" y="5648451"/>
            <a:ext cx="472701" cy="299670"/>
          </a:xfrm>
          <a:prstGeom prst="flowChartPredefinedProcess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eaVert" wrap="none" anchor="ctr"/>
          <a:lstStyle/>
          <a:p>
            <a:pPr>
              <a:defRPr/>
            </a:pPr>
            <a:r>
              <a:rPr lang="en-US" sz="1600"/>
              <a:t>A</a:t>
            </a:r>
          </a:p>
        </p:txBody>
      </p:sp>
      <p:sp>
        <p:nvSpPr>
          <p:cNvPr id="121" name="AutoShape 82"/>
          <p:cNvSpPr>
            <a:spLocks noChangeArrowheads="1"/>
          </p:cNvSpPr>
          <p:nvPr/>
        </p:nvSpPr>
        <p:spPr bwMode="auto">
          <a:xfrm rot="16171351">
            <a:off x="1433826" y="5643532"/>
            <a:ext cx="472701" cy="299670"/>
          </a:xfrm>
          <a:prstGeom prst="flowChartPredefinedProcess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eaVert" wrap="none" anchor="ctr"/>
          <a:lstStyle/>
          <a:p>
            <a:pPr>
              <a:defRPr/>
            </a:pPr>
            <a:r>
              <a:rPr lang="en-US" sz="1600" dirty="0"/>
              <a:t>A</a:t>
            </a:r>
          </a:p>
        </p:txBody>
      </p:sp>
      <p:sp>
        <p:nvSpPr>
          <p:cNvPr id="122" name="AutoShape 82"/>
          <p:cNvSpPr>
            <a:spLocks noChangeArrowheads="1"/>
          </p:cNvSpPr>
          <p:nvPr/>
        </p:nvSpPr>
        <p:spPr bwMode="auto">
          <a:xfrm rot="16171351">
            <a:off x="5333674" y="5616236"/>
            <a:ext cx="472701" cy="299670"/>
          </a:xfrm>
          <a:prstGeom prst="flowChartPredefinedProcess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eaVert" wrap="none" anchor="ctr"/>
          <a:lstStyle/>
          <a:p>
            <a:pPr>
              <a:defRPr/>
            </a:pPr>
            <a:r>
              <a:rPr lang="en-US" sz="1600"/>
              <a:t>A</a:t>
            </a:r>
          </a:p>
        </p:txBody>
      </p:sp>
      <p:sp>
        <p:nvSpPr>
          <p:cNvPr id="123" name="AutoShape 82"/>
          <p:cNvSpPr>
            <a:spLocks noChangeArrowheads="1"/>
          </p:cNvSpPr>
          <p:nvPr/>
        </p:nvSpPr>
        <p:spPr bwMode="auto">
          <a:xfrm rot="16171351">
            <a:off x="5879521" y="5625550"/>
            <a:ext cx="472701" cy="299670"/>
          </a:xfrm>
          <a:prstGeom prst="flowChartPredefinedProcess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eaVert" wrap="none" anchor="ctr"/>
          <a:lstStyle/>
          <a:p>
            <a:pPr>
              <a:defRPr/>
            </a:pPr>
            <a:r>
              <a:rPr lang="en-US" sz="1600"/>
              <a:t>A</a:t>
            </a:r>
          </a:p>
        </p:txBody>
      </p:sp>
      <p:sp>
        <p:nvSpPr>
          <p:cNvPr id="124" name="AutoShape 82"/>
          <p:cNvSpPr>
            <a:spLocks noChangeArrowheads="1"/>
          </p:cNvSpPr>
          <p:nvPr/>
        </p:nvSpPr>
        <p:spPr bwMode="auto">
          <a:xfrm rot="16171351">
            <a:off x="7037370" y="5616236"/>
            <a:ext cx="472701" cy="299670"/>
          </a:xfrm>
          <a:prstGeom prst="flowChartPredefinedProcess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eaVert" wrap="none" anchor="ctr"/>
          <a:lstStyle/>
          <a:p>
            <a:pPr>
              <a:defRPr/>
            </a:pPr>
            <a:r>
              <a:rPr lang="en-US" sz="1600"/>
              <a:t>A</a:t>
            </a:r>
          </a:p>
        </p:txBody>
      </p:sp>
      <p:sp>
        <p:nvSpPr>
          <p:cNvPr id="125" name="AutoShape 82"/>
          <p:cNvSpPr>
            <a:spLocks noChangeArrowheads="1"/>
          </p:cNvSpPr>
          <p:nvPr/>
        </p:nvSpPr>
        <p:spPr bwMode="auto">
          <a:xfrm rot="16171351">
            <a:off x="7592378" y="5621924"/>
            <a:ext cx="472701" cy="299670"/>
          </a:xfrm>
          <a:prstGeom prst="flowChartPredefinedProcess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eaVert" wrap="none" anchor="ctr"/>
          <a:lstStyle/>
          <a:p>
            <a:pPr>
              <a:defRPr/>
            </a:pPr>
            <a:r>
              <a:rPr lang="en-US" sz="1600"/>
              <a:t>A</a:t>
            </a:r>
          </a:p>
        </p:txBody>
      </p:sp>
      <p:sp>
        <p:nvSpPr>
          <p:cNvPr id="126" name="AutoShape 82"/>
          <p:cNvSpPr>
            <a:spLocks noChangeArrowheads="1"/>
          </p:cNvSpPr>
          <p:nvPr/>
        </p:nvSpPr>
        <p:spPr bwMode="auto">
          <a:xfrm rot="16171351">
            <a:off x="3692530" y="5650356"/>
            <a:ext cx="472701" cy="299670"/>
          </a:xfrm>
          <a:prstGeom prst="flowChartPredefinedProcess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eaVert" wrap="none" anchor="ctr"/>
          <a:lstStyle/>
          <a:p>
            <a:pPr>
              <a:defRPr/>
            </a:pPr>
            <a:r>
              <a:rPr lang="en-US" sz="1600"/>
              <a:t>A</a:t>
            </a:r>
          </a:p>
        </p:txBody>
      </p:sp>
      <p:sp>
        <p:nvSpPr>
          <p:cNvPr id="127" name="AutoShape 82"/>
          <p:cNvSpPr>
            <a:spLocks noChangeArrowheads="1"/>
          </p:cNvSpPr>
          <p:nvPr/>
        </p:nvSpPr>
        <p:spPr bwMode="auto">
          <a:xfrm rot="16171351">
            <a:off x="4979970" y="5625550"/>
            <a:ext cx="472701" cy="299670"/>
          </a:xfrm>
          <a:prstGeom prst="flowChartPredefinedProcess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eaVert" wrap="none" anchor="ctr"/>
          <a:lstStyle/>
          <a:p>
            <a:pPr>
              <a:defRPr/>
            </a:pPr>
            <a:r>
              <a:rPr lang="en-US" sz="1600"/>
              <a:t>A</a:t>
            </a:r>
          </a:p>
        </p:txBody>
      </p:sp>
      <p:sp>
        <p:nvSpPr>
          <p:cNvPr id="128" name="AutoShape 82"/>
          <p:cNvSpPr>
            <a:spLocks noChangeArrowheads="1"/>
          </p:cNvSpPr>
          <p:nvPr/>
        </p:nvSpPr>
        <p:spPr bwMode="auto">
          <a:xfrm rot="16171351">
            <a:off x="7592378" y="5623060"/>
            <a:ext cx="472701" cy="299670"/>
          </a:xfrm>
          <a:prstGeom prst="flowChartPredefinedProcess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eaVert" wrap="none" anchor="ctr"/>
          <a:lstStyle/>
          <a:p>
            <a:pPr>
              <a:defRPr/>
            </a:pPr>
            <a:r>
              <a:rPr lang="en-US" sz="1600" dirty="0"/>
              <a:t>A</a:t>
            </a:r>
          </a:p>
        </p:txBody>
      </p:sp>
      <p:sp>
        <p:nvSpPr>
          <p:cNvPr id="129" name="AutoShape 82"/>
          <p:cNvSpPr>
            <a:spLocks noChangeArrowheads="1"/>
          </p:cNvSpPr>
          <p:nvPr/>
        </p:nvSpPr>
        <p:spPr bwMode="auto">
          <a:xfrm rot="16171351">
            <a:off x="5332473" y="5623060"/>
            <a:ext cx="472701" cy="299670"/>
          </a:xfrm>
          <a:prstGeom prst="flowChartPredefinedProcess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eaVert" wrap="none" anchor="ctr"/>
          <a:lstStyle/>
          <a:p>
            <a:pPr>
              <a:defRPr/>
            </a:pPr>
            <a:r>
              <a:rPr lang="en-US" sz="1600"/>
              <a:t>A</a:t>
            </a:r>
          </a:p>
        </p:txBody>
      </p:sp>
      <p:sp>
        <p:nvSpPr>
          <p:cNvPr id="130" name="AutoShape 82"/>
          <p:cNvSpPr>
            <a:spLocks noChangeArrowheads="1"/>
          </p:cNvSpPr>
          <p:nvPr/>
        </p:nvSpPr>
        <p:spPr bwMode="auto">
          <a:xfrm rot="16171351">
            <a:off x="7038506" y="5616236"/>
            <a:ext cx="472701" cy="299670"/>
          </a:xfrm>
          <a:prstGeom prst="flowChartPredefinedProcess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eaVert" wrap="none" anchor="ctr"/>
          <a:lstStyle/>
          <a:p>
            <a:pPr>
              <a:defRPr/>
            </a:pPr>
            <a:r>
              <a:rPr lang="en-US" sz="1600"/>
              <a:t>A</a:t>
            </a:r>
          </a:p>
        </p:txBody>
      </p:sp>
      <p:sp>
        <p:nvSpPr>
          <p:cNvPr id="131" name="AutoShape 82"/>
          <p:cNvSpPr>
            <a:spLocks noChangeArrowheads="1"/>
          </p:cNvSpPr>
          <p:nvPr/>
        </p:nvSpPr>
        <p:spPr bwMode="auto">
          <a:xfrm rot="16171351">
            <a:off x="5879521" y="5629884"/>
            <a:ext cx="472701" cy="299670"/>
          </a:xfrm>
          <a:prstGeom prst="flowChartPredefinedProcess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eaVert" wrap="none" anchor="ctr"/>
          <a:lstStyle/>
          <a:p>
            <a:pPr>
              <a:defRPr/>
            </a:pPr>
            <a:r>
              <a:rPr lang="en-US" sz="1600"/>
              <a:t>A</a:t>
            </a:r>
          </a:p>
        </p:txBody>
      </p:sp>
      <p:sp>
        <p:nvSpPr>
          <p:cNvPr id="132" name="AutoShape 82"/>
          <p:cNvSpPr>
            <a:spLocks noChangeArrowheads="1"/>
          </p:cNvSpPr>
          <p:nvPr/>
        </p:nvSpPr>
        <p:spPr bwMode="auto">
          <a:xfrm rot="16171351">
            <a:off x="6691626" y="5632374"/>
            <a:ext cx="472701" cy="299670"/>
          </a:xfrm>
          <a:prstGeom prst="flowChartPredefinedProcess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eaVert" wrap="none" anchor="ctr"/>
          <a:lstStyle/>
          <a:p>
            <a:pPr>
              <a:defRPr/>
            </a:pPr>
            <a:r>
              <a:rPr lang="en-US" sz="1600"/>
              <a:t>A</a:t>
            </a:r>
          </a:p>
        </p:txBody>
      </p:sp>
      <p:sp>
        <p:nvSpPr>
          <p:cNvPr id="133" name="AutoShape 82"/>
          <p:cNvSpPr>
            <a:spLocks noChangeArrowheads="1"/>
          </p:cNvSpPr>
          <p:nvPr/>
        </p:nvSpPr>
        <p:spPr bwMode="auto">
          <a:xfrm rot="16171351">
            <a:off x="5881858" y="5623060"/>
            <a:ext cx="472701" cy="299670"/>
          </a:xfrm>
          <a:prstGeom prst="flowChartPredefinedProcess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eaVert" wrap="none" anchor="ctr"/>
          <a:lstStyle/>
          <a:p>
            <a:pPr>
              <a:defRPr/>
            </a:pPr>
            <a:r>
              <a:rPr lang="en-US" sz="1600"/>
              <a:t>A</a:t>
            </a:r>
          </a:p>
        </p:txBody>
      </p:sp>
      <p:sp>
        <p:nvSpPr>
          <p:cNvPr id="134" name="Rectangle 21"/>
          <p:cNvSpPr>
            <a:spLocks noChangeArrowheads="1"/>
          </p:cNvSpPr>
          <p:nvPr/>
        </p:nvSpPr>
        <p:spPr bwMode="auto">
          <a:xfrm>
            <a:off x="4302125" y="3305175"/>
            <a:ext cx="6223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/>
              <a:t>. . .</a:t>
            </a: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13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15648"/>
            <a:ext cx="7874000" cy="683305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>
                <a:ea typeface="宋体" panose="02010600030101010101" pitchFamily="2" charset="-122"/>
              </a:rPr>
              <a:t>Virtual Layer </a:t>
            </a:r>
            <a:r>
              <a:rPr lang="en-US" altLang="zh-CN" dirty="0">
                <a:ea typeface="宋体" panose="02010600030101010101" pitchFamily="2" charset="-122"/>
              </a:rPr>
              <a:t>2</a:t>
            </a:r>
            <a:r>
              <a:rPr lang="en-US" altLang="zh-CN" dirty="0" smtClean="0">
                <a:ea typeface="宋体" panose="02010600030101010101" pitchFamily="2" charset="-122"/>
              </a:rPr>
              <a:t> Switch </a:t>
            </a:r>
            <a:r>
              <a:rPr lang="en-US" altLang="zh-CN" dirty="0" smtClean="0">
                <a:ea typeface="宋体" panose="02010600030101010101" pitchFamily="2" charset="-122"/>
              </a:rPr>
              <a:t>(VL2)</a:t>
            </a:r>
          </a:p>
        </p:txBody>
      </p:sp>
    </p:spTree>
    <p:extLst>
      <p:ext uri="{BB962C8B-B14F-4D97-AF65-F5344CB8AC3E}">
        <p14:creationId xmlns:p14="http://schemas.microsoft.com/office/powerpoint/2010/main" val="1384783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29" grpId="0"/>
      <p:bldP spid="13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VL2 Goals and Solutions</a:t>
            </a:r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91A18C8-D8FD-4300-BC12-5D71F1B54DCF}" type="slidenum">
              <a:rPr lang="en-US" altLang="en-US" sz="1400" b="0">
                <a:latin typeface="Times New Roman" panose="02020603050405020304" pitchFamily="18" charset="0"/>
              </a:rPr>
              <a:pPr eaLnBrk="1" hangingPunct="1"/>
              <a:t>11</a:t>
            </a:fld>
            <a:endParaRPr lang="en-US" altLang="en-US" sz="1400" b="0">
              <a:latin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124575" y="1462088"/>
            <a:ext cx="2867025" cy="4557712"/>
          </a:xfrm>
          <a:prstGeom prst="roundRect">
            <a:avLst>
              <a:gd name="adj" fmla="val 3769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/>
          <a:lstStyle/>
          <a:p>
            <a:pPr>
              <a:defRPr/>
            </a:pPr>
            <a:r>
              <a:rPr lang="en-US" sz="260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224213" y="1462088"/>
            <a:ext cx="2867025" cy="4557712"/>
          </a:xfrm>
          <a:prstGeom prst="roundRect">
            <a:avLst>
              <a:gd name="adj" fmla="val 3437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/>
          <a:lstStyle/>
          <a:p>
            <a:pPr>
              <a:defRPr/>
            </a:pPr>
            <a:r>
              <a:rPr lang="en-US" sz="2600" dirty="0">
                <a:solidFill>
                  <a:schemeClr val="tx1"/>
                </a:solidFill>
              </a:rPr>
              <a:t>Approach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23850" y="1462088"/>
            <a:ext cx="2867025" cy="4557712"/>
          </a:xfrm>
          <a:prstGeom prst="roundRect">
            <a:avLst>
              <a:gd name="adj" fmla="val 4102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/>
          <a:lstStyle/>
          <a:p>
            <a:pPr>
              <a:defRPr/>
            </a:pPr>
            <a:r>
              <a:rPr lang="en-US" sz="2600" dirty="0">
                <a:solidFill>
                  <a:schemeClr val="tx1"/>
                </a:solidFill>
              </a:rPr>
              <a:t>Objective</a:t>
            </a:r>
          </a:p>
        </p:txBody>
      </p:sp>
      <p:sp>
        <p:nvSpPr>
          <p:cNvPr id="8" name="Rounded Rectangle 7"/>
          <p:cNvSpPr>
            <a:spLocks noChangeArrowheads="1"/>
          </p:cNvSpPr>
          <p:nvPr/>
        </p:nvSpPr>
        <p:spPr bwMode="auto">
          <a:xfrm>
            <a:off x="390525" y="3311525"/>
            <a:ext cx="2732088" cy="1209675"/>
          </a:xfrm>
          <a:prstGeom prst="roundRect">
            <a:avLst>
              <a:gd name="adj" fmla="val 13648"/>
            </a:avLst>
          </a:prstGeom>
          <a:solidFill>
            <a:srgbClr val="33CC33"/>
          </a:solidFill>
          <a:ln w="9525">
            <a:solidFill>
              <a:srgbClr val="F9F9F9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marL="341313" indent="-287338" eaLnBrk="0" hangingPunct="0">
              <a:tabLst>
                <a:tab pos="347663" algn="l"/>
              </a:tabLs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tabLst>
                <a:tab pos="347663" algn="l"/>
              </a:tabLs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tabLst>
                <a:tab pos="347663" algn="l"/>
              </a:tabLs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tabLst>
                <a:tab pos="347663" algn="l"/>
              </a:tabLs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tabLst>
                <a:tab pos="347663" algn="l"/>
              </a:tabLs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47663" algn="l"/>
              </a:tabLs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347663" algn="l"/>
              </a:tabLs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7663" algn="l"/>
              </a:tabLs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347663" algn="l"/>
              </a:tabLs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2600"/>
              </a:lnSpc>
            </a:pPr>
            <a:r>
              <a:rPr lang="en-US" altLang="en-US">
                <a:solidFill>
                  <a:srgbClr val="FFFFFF"/>
                </a:solidFill>
                <a:latin typeface="Arial" panose="020B0604020202020204" pitchFamily="34" charset="0"/>
              </a:rPr>
              <a:t>2. Uniform</a:t>
            </a:r>
            <a:br>
              <a:rPr lang="en-US" altLang="en-US">
                <a:solidFill>
                  <a:srgbClr val="FFFFFF"/>
                </a:solidFill>
                <a:latin typeface="Arial" panose="020B0604020202020204" pitchFamily="34" charset="0"/>
              </a:rPr>
            </a:br>
            <a:r>
              <a:rPr lang="en-US" altLang="en-US">
                <a:solidFill>
                  <a:srgbClr val="FFFFFF"/>
                </a:solidFill>
                <a:latin typeface="Arial" panose="020B0604020202020204" pitchFamily="34" charset="0"/>
              </a:rPr>
              <a:t>high capacity between servers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292475" y="4651375"/>
            <a:ext cx="2730500" cy="1165225"/>
          </a:xfrm>
          <a:prstGeom prst="roundRect">
            <a:avLst>
              <a:gd name="adj" fmla="val 14273"/>
            </a:avLst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2600"/>
              </a:lnSpc>
            </a:pPr>
            <a:r>
              <a:rPr lang="en-US" altLang="en-US">
                <a:solidFill>
                  <a:srgbClr val="FFAF5F"/>
                </a:solidFill>
                <a:latin typeface="Arial" panose="020B0604020202020204" pitchFamily="34" charset="0"/>
              </a:rPr>
              <a:t>Enforce hose model using existing mechanisms only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292475" y="2041525"/>
            <a:ext cx="2730500" cy="1125538"/>
          </a:xfrm>
          <a:prstGeom prst="roundRect">
            <a:avLst>
              <a:gd name="adj" fmla="val 13050"/>
            </a:avLst>
          </a:prstGeom>
          <a:ln w="57150">
            <a:solidFill>
              <a:srgbClr val="660066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tIns="0" bIns="0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2600"/>
              </a:lnSpc>
            </a:pPr>
            <a:r>
              <a:rPr lang="en-US" altLang="en-US">
                <a:solidFill>
                  <a:srgbClr val="7030A0"/>
                </a:solidFill>
                <a:latin typeface="Arial" panose="020B0604020202020204" pitchFamily="34" charset="0"/>
              </a:rPr>
              <a:t>Employ flat addressing</a:t>
            </a:r>
          </a:p>
        </p:txBody>
      </p:sp>
      <p:sp>
        <p:nvSpPr>
          <p:cNvPr id="11" name="Rounded Rectangle 10"/>
          <p:cNvSpPr>
            <a:spLocks noChangeArrowheads="1"/>
          </p:cNvSpPr>
          <p:nvPr/>
        </p:nvSpPr>
        <p:spPr bwMode="auto">
          <a:xfrm>
            <a:off x="392113" y="2055813"/>
            <a:ext cx="2730500" cy="1096962"/>
          </a:xfrm>
          <a:prstGeom prst="roundRect">
            <a:avLst>
              <a:gd name="adj" fmla="val 13801"/>
            </a:avLst>
          </a:prstGeom>
          <a:solidFill>
            <a:srgbClr val="660066"/>
          </a:solidFill>
          <a:ln w="9525">
            <a:solidFill>
              <a:srgbClr val="000000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marL="347663" indent="-293688" eaLnBrk="0" hangingPunct="0">
              <a:tabLst>
                <a:tab pos="347663" algn="l"/>
              </a:tabLs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tabLst>
                <a:tab pos="347663" algn="l"/>
              </a:tabLs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tabLst>
                <a:tab pos="347663" algn="l"/>
              </a:tabLs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tabLst>
                <a:tab pos="347663" algn="l"/>
              </a:tabLs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tabLst>
                <a:tab pos="347663" algn="l"/>
              </a:tabLs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47663" algn="l"/>
              </a:tabLs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347663" algn="l"/>
              </a:tabLs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7663" algn="l"/>
              </a:tabLs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347663" algn="l"/>
              </a:tabLs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2600"/>
              </a:lnSpc>
            </a:pPr>
            <a:r>
              <a:rPr lang="en-US" altLang="en-US">
                <a:solidFill>
                  <a:srgbClr val="FFFFFF"/>
                </a:solidFill>
                <a:latin typeface="Arial" panose="020B0604020202020204" pitchFamily="34" charset="0"/>
              </a:rPr>
              <a:t>1. Layer-2 semantics</a:t>
            </a:r>
          </a:p>
        </p:txBody>
      </p:sp>
      <p:sp>
        <p:nvSpPr>
          <p:cNvPr id="12" name="Rounded Rectangle 11"/>
          <p:cNvSpPr>
            <a:spLocks noChangeArrowheads="1"/>
          </p:cNvSpPr>
          <p:nvPr/>
        </p:nvSpPr>
        <p:spPr bwMode="auto">
          <a:xfrm>
            <a:off x="392113" y="4660900"/>
            <a:ext cx="2730500" cy="1146175"/>
          </a:xfrm>
          <a:prstGeom prst="roundRect">
            <a:avLst>
              <a:gd name="adj" fmla="val 12991"/>
            </a:avLst>
          </a:prstGeom>
          <a:gradFill rotWithShape="1">
            <a:gsLst>
              <a:gs pos="0">
                <a:srgbClr val="FFA46E"/>
              </a:gs>
              <a:gs pos="100000">
                <a:srgbClr val="FF7A00"/>
              </a:gs>
            </a:gsLst>
            <a:lin ang="5400000"/>
          </a:gradFill>
          <a:ln w="9525">
            <a:solidFill>
              <a:srgbClr val="F57700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marL="341313" indent="-287338" eaLnBrk="0" hangingPunct="0">
              <a:tabLst>
                <a:tab pos="347663" algn="l"/>
              </a:tabLs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tabLst>
                <a:tab pos="347663" algn="l"/>
              </a:tabLs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tabLst>
                <a:tab pos="347663" algn="l"/>
              </a:tabLs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tabLst>
                <a:tab pos="347663" algn="l"/>
              </a:tabLs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tabLst>
                <a:tab pos="347663" algn="l"/>
              </a:tabLs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47663" algn="l"/>
              </a:tabLs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347663" algn="l"/>
              </a:tabLs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7663" algn="l"/>
              </a:tabLs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347663" algn="l"/>
              </a:tabLs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2600"/>
              </a:lnSpc>
            </a:pPr>
            <a:r>
              <a:rPr lang="en-US" altLang="en-US" sz="2300">
                <a:solidFill>
                  <a:srgbClr val="FFFFFF"/>
                </a:solidFill>
                <a:latin typeface="Arial" panose="020B0604020202020204" pitchFamily="34" charset="0"/>
              </a:rPr>
              <a:t>3. </a:t>
            </a:r>
            <a:r>
              <a:rPr lang="en-US" altLang="en-US">
                <a:solidFill>
                  <a:srgbClr val="FFFFFF"/>
                </a:solidFill>
                <a:latin typeface="Arial" panose="020B0604020202020204" pitchFamily="34" charset="0"/>
              </a:rPr>
              <a:t>Performance Isolation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292475" y="3305175"/>
            <a:ext cx="2730500" cy="1223963"/>
          </a:xfrm>
          <a:prstGeom prst="roundRect">
            <a:avLst>
              <a:gd name="adj" fmla="val 12255"/>
            </a:avLst>
          </a:prstGeom>
          <a:ln w="57150">
            <a:solidFill>
              <a:srgbClr val="33CC33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>
              <a:defRPr/>
            </a:pPr>
            <a:r>
              <a:rPr lang="en-US" sz="2300" dirty="0">
                <a:solidFill>
                  <a:srgbClr val="33CC33"/>
                </a:solidFill>
              </a:rPr>
              <a:t>Guarantee bandwidth for</a:t>
            </a:r>
            <a:br>
              <a:rPr lang="en-US" sz="2300" dirty="0">
                <a:solidFill>
                  <a:srgbClr val="33CC33"/>
                </a:solidFill>
              </a:rPr>
            </a:br>
            <a:r>
              <a:rPr lang="en-US" sz="2300" dirty="0">
                <a:solidFill>
                  <a:srgbClr val="33CC33"/>
                </a:solidFill>
              </a:rPr>
              <a:t>hose-model traffic</a:t>
            </a:r>
          </a:p>
        </p:txBody>
      </p:sp>
      <p:sp>
        <p:nvSpPr>
          <p:cNvPr id="14" name="Rounded Rectangle 13"/>
          <p:cNvSpPr>
            <a:spLocks noChangeArrowheads="1"/>
          </p:cNvSpPr>
          <p:nvPr/>
        </p:nvSpPr>
        <p:spPr bwMode="auto">
          <a:xfrm>
            <a:off x="6176963" y="3292475"/>
            <a:ext cx="2730500" cy="1247775"/>
          </a:xfrm>
          <a:prstGeom prst="roundRect">
            <a:avLst>
              <a:gd name="adj" fmla="val 9569"/>
            </a:avLst>
          </a:prstGeom>
          <a:solidFill>
            <a:srgbClr val="33CC33"/>
          </a:solidFill>
          <a:ln w="9525">
            <a:solidFill>
              <a:srgbClr val="F9F9F9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lIns="0" tIns="0" rIns="0" bIns="0" anchor="ctr"/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  <a:latin typeface="+mn-lt"/>
                <a:cs typeface="+mn-cs"/>
              </a:rPr>
              <a:t>Flow-based random traffic indirection</a:t>
            </a:r>
            <a:br>
              <a:rPr lang="en-US" dirty="0">
                <a:solidFill>
                  <a:schemeClr val="bg1"/>
                </a:solidFill>
                <a:latin typeface="+mn-lt"/>
                <a:cs typeface="+mn-cs"/>
              </a:rPr>
            </a:br>
            <a:r>
              <a:rPr lang="en-US" dirty="0">
                <a:solidFill>
                  <a:schemeClr val="bg1"/>
                </a:solidFill>
                <a:latin typeface="+mn-lt"/>
                <a:cs typeface="+mn-cs"/>
              </a:rPr>
              <a:t>(Valiant LB)</a:t>
            </a:r>
          </a:p>
        </p:txBody>
      </p:sp>
      <p:sp>
        <p:nvSpPr>
          <p:cNvPr id="15" name="Rounded Rectangle 14"/>
          <p:cNvSpPr>
            <a:spLocks noChangeArrowheads="1"/>
          </p:cNvSpPr>
          <p:nvPr/>
        </p:nvSpPr>
        <p:spPr bwMode="auto">
          <a:xfrm>
            <a:off x="6176963" y="2041525"/>
            <a:ext cx="2730500" cy="1125538"/>
          </a:xfrm>
          <a:prstGeom prst="roundRect">
            <a:avLst>
              <a:gd name="adj" fmla="val 13727"/>
            </a:avLst>
          </a:prstGeom>
          <a:solidFill>
            <a:srgbClr val="660066"/>
          </a:solidFill>
          <a:ln w="9525">
            <a:solidFill>
              <a:srgbClr val="000000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lIns="0" tIns="0" rIns="0" bIns="0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2600"/>
              </a:lnSpc>
            </a:pPr>
            <a:r>
              <a:rPr lang="en-US" altLang="en-US">
                <a:solidFill>
                  <a:schemeClr val="bg1"/>
                </a:solidFill>
                <a:latin typeface="Arial" panose="020B0604020202020204" pitchFamily="34" charset="0"/>
              </a:rPr>
              <a:t>Name-location separation &amp; resolution service</a:t>
            </a:r>
          </a:p>
        </p:txBody>
      </p:sp>
      <p:sp>
        <p:nvSpPr>
          <p:cNvPr id="16" name="Rounded Rectangle 15"/>
          <p:cNvSpPr>
            <a:spLocks noChangeArrowheads="1"/>
          </p:cNvSpPr>
          <p:nvPr/>
        </p:nvSpPr>
        <p:spPr bwMode="auto">
          <a:xfrm>
            <a:off x="6176963" y="4662488"/>
            <a:ext cx="2730500" cy="1143000"/>
          </a:xfrm>
          <a:prstGeom prst="roundRect">
            <a:avLst>
              <a:gd name="adj" fmla="val 10167"/>
            </a:avLst>
          </a:prstGeom>
          <a:gradFill rotWithShape="1">
            <a:gsLst>
              <a:gs pos="0">
                <a:srgbClr val="FFA46E"/>
              </a:gs>
              <a:gs pos="100000">
                <a:srgbClr val="FF7A00"/>
              </a:gs>
            </a:gsLst>
            <a:lin ang="5400000"/>
          </a:gradFill>
          <a:ln w="9525">
            <a:solidFill>
              <a:srgbClr val="F57700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lIns="0" tIns="0" rIns="0" bIns="0" anchor="ctr"/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  <a:latin typeface="+mn-lt"/>
                <a:cs typeface="+mn-cs"/>
              </a:rPr>
              <a:t>TCP</a:t>
            </a:r>
          </a:p>
        </p:txBody>
      </p:sp>
      <p:sp>
        <p:nvSpPr>
          <p:cNvPr id="42000" name="TextBox 16"/>
          <p:cNvSpPr txBox="1">
            <a:spLocks noChangeArrowheads="1"/>
          </p:cNvSpPr>
          <p:nvPr/>
        </p:nvSpPr>
        <p:spPr bwMode="auto">
          <a:xfrm>
            <a:off x="762000" y="6229350"/>
            <a:ext cx="7699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“Hose”: each node has ingress/egress bandwidth constraints</a:t>
            </a:r>
          </a:p>
        </p:txBody>
      </p:sp>
    </p:spTree>
    <p:extLst>
      <p:ext uri="{BB962C8B-B14F-4D97-AF65-F5344CB8AC3E}">
        <p14:creationId xmlns:p14="http://schemas.microsoft.com/office/powerpoint/2010/main" val="2372396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Name/Location Separation</a:t>
            </a:r>
          </a:p>
        </p:txBody>
      </p:sp>
      <p:sp>
        <p:nvSpPr>
          <p:cNvPr id="4301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4E0197C-6FA0-4E4A-ADCA-0B3110E4806B}" type="slidenum">
              <a:rPr lang="en-US" altLang="en-US" sz="1400" b="0">
                <a:latin typeface="Times New Roman" panose="02020603050405020304" pitchFamily="18" charset="0"/>
              </a:rPr>
              <a:pPr eaLnBrk="1" hangingPunct="1"/>
              <a:t>12</a:t>
            </a:fld>
            <a:endParaRPr lang="en-US" altLang="en-US" sz="1400" b="0">
              <a:latin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847063" y="2057400"/>
            <a:ext cx="5981754" cy="2895600"/>
          </a:xfrm>
          <a:prstGeom prst="roundRect">
            <a:avLst>
              <a:gd name="adj" fmla="val 11502"/>
            </a:avLst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  <a:scene3d>
            <a:camera prst="perspectiveRelaxedModerately" fov="3900000">
              <a:rot lat="19799996" lon="0" rev="0"/>
            </a:camera>
            <a:lightRig rig="flat" dir="t"/>
          </a:scene3d>
          <a:sp3d extrusionH="76200" contourW="12700" prstMaterial="clear">
            <a:bevelT w="165100" h="292100" prst="coolSlant"/>
            <a:bevelB w="12700" h="381000" prst="coolSlant"/>
            <a:extrusionClr>
              <a:schemeClr val="tx2">
                <a:lumMod val="75000"/>
              </a:schemeClr>
            </a:extrusionClr>
            <a:contourClr>
              <a:schemeClr val="tx2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182880"/>
          <a:lstStyle/>
          <a:p>
            <a:pPr>
              <a:defRPr/>
            </a:pPr>
            <a:r>
              <a:rPr lang="en-US" sz="3200" dirty="0">
                <a:solidFill>
                  <a:schemeClr val="tx1"/>
                </a:solidFill>
              </a:rPr>
              <a:t>VL2</a:t>
            </a:r>
          </a:p>
        </p:txBody>
      </p:sp>
      <p:sp>
        <p:nvSpPr>
          <p:cNvPr id="6" name="Rectangle 5"/>
          <p:cNvSpPr/>
          <p:nvPr/>
        </p:nvSpPr>
        <p:spPr>
          <a:xfrm>
            <a:off x="1517650" y="5334000"/>
            <a:ext cx="78105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91440" rIns="0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1300"/>
              </a:lnSpc>
            </a:pPr>
            <a:r>
              <a:rPr lang="en-US" altLang="en-US" sz="1600">
                <a:latin typeface="Arial" panose="020B0604020202020204" pitchFamily="34" charset="0"/>
              </a:rPr>
              <a:t>payload</a:t>
            </a:r>
            <a:endParaRPr lang="en-US" altLang="en-US" sz="1600" baseline="-16000">
              <a:latin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2300" y="5334000"/>
            <a:ext cx="515938" cy="304800"/>
          </a:xfrm>
          <a:prstGeom prst="rect">
            <a:avLst/>
          </a:prstGeom>
          <a:solidFill>
            <a:srgbClr val="75BF28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91440" rIns="0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1300"/>
              </a:lnSpc>
            </a:pPr>
            <a:r>
              <a:rPr lang="en-US" altLang="en-US" sz="1600" i="1">
                <a:latin typeface="Cambria" panose="02040503050406030204" pitchFamily="18" charset="0"/>
              </a:rPr>
              <a:t>ToR</a:t>
            </a:r>
            <a:r>
              <a:rPr lang="en-US" altLang="en-US" sz="1600" i="1" baseline="-16000">
                <a:latin typeface="Cambria" panose="02040503050406030204" pitchFamily="18" charset="0"/>
              </a:rPr>
              <a:t>3</a:t>
            </a:r>
          </a:p>
        </p:txBody>
      </p:sp>
      <p:sp>
        <p:nvSpPr>
          <p:cNvPr id="8" name="TextBox 52"/>
          <p:cNvSpPr txBox="1"/>
          <p:nvPr/>
        </p:nvSpPr>
        <p:spPr>
          <a:xfrm>
            <a:off x="1746250" y="4262438"/>
            <a:ext cx="552450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sz="2400">
                <a:latin typeface="Arial" panose="020B0604020202020204" pitchFamily="34" charset="0"/>
              </a:rPr>
              <a:t>. . .</a:t>
            </a:r>
          </a:p>
        </p:txBody>
      </p:sp>
      <p:sp>
        <p:nvSpPr>
          <p:cNvPr id="9" name="TextBox 52"/>
          <p:cNvSpPr txBox="1"/>
          <p:nvPr/>
        </p:nvSpPr>
        <p:spPr>
          <a:xfrm>
            <a:off x="3424238" y="4262438"/>
            <a:ext cx="554037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sz="2400">
                <a:latin typeface="Arial" panose="020B0604020202020204" pitchFamily="34" charset="0"/>
              </a:rPr>
              <a:t>. . .</a:t>
            </a:r>
          </a:p>
        </p:txBody>
      </p:sp>
      <p:sp>
        <p:nvSpPr>
          <p:cNvPr id="10" name="Rectangle 9"/>
          <p:cNvSpPr/>
          <p:nvPr/>
        </p:nvSpPr>
        <p:spPr>
          <a:xfrm>
            <a:off x="2671763" y="4405313"/>
            <a:ext cx="176212" cy="1762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136650" y="5334000"/>
            <a:ext cx="381000" cy="304800"/>
          </a:xfrm>
          <a:prstGeom prst="rect">
            <a:avLst/>
          </a:prstGeom>
          <a:solidFill>
            <a:schemeClr val="bg2">
              <a:lumMod val="7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91440" rIns="0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1300"/>
              </a:lnSpc>
            </a:pPr>
            <a:r>
              <a:rPr lang="en-US" altLang="en-US" sz="1600" i="1">
                <a:latin typeface="Cambria" panose="02040503050406030204" pitchFamily="18" charset="0"/>
              </a:rPr>
              <a:t>y</a:t>
            </a:r>
            <a:endParaRPr lang="en-US" altLang="en-US" sz="1600" i="1" baseline="-16000">
              <a:latin typeface="Cambria" panose="02040503050406030204" pitchFamily="18" charset="0"/>
            </a:endParaRPr>
          </a:p>
        </p:txBody>
      </p:sp>
      <p:cxnSp>
        <p:nvCxnSpPr>
          <p:cNvPr id="12" name="Straight Connector 11"/>
          <p:cNvCxnSpPr>
            <a:stCxn id="29" idx="2"/>
            <a:endCxn id="13" idx="3"/>
          </p:cNvCxnSpPr>
          <p:nvPr/>
        </p:nvCxnSpPr>
        <p:spPr>
          <a:xfrm rot="5400000">
            <a:off x="2373313" y="5100638"/>
            <a:ext cx="777875" cy="31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lowchart: Predefined Process 98"/>
          <p:cNvSpPr/>
          <p:nvPr/>
        </p:nvSpPr>
        <p:spPr>
          <a:xfrm rot="16200000">
            <a:off x="2553494" y="5334794"/>
            <a:ext cx="412750" cy="725488"/>
          </a:xfrm>
          <a:prstGeom prst="flowChartPredefinedProcess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357438" y="5611813"/>
            <a:ext cx="792162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bIns="0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1300"/>
              </a:lnSpc>
            </a:pPr>
            <a:r>
              <a:rPr lang="en-US" altLang="en-US" i="1">
                <a:latin typeface="Cambria" panose="02040503050406030204" pitchFamily="18" charset="0"/>
              </a:rPr>
              <a:t>x</a:t>
            </a:r>
            <a:endParaRPr lang="en-US" altLang="en-US" i="1" baseline="-16000">
              <a:latin typeface="Cambria" panose="020405030504060302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14600" y="6248400"/>
            <a:ext cx="3352800" cy="4302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200" dirty="0">
                <a:solidFill>
                  <a:schemeClr val="accent5">
                    <a:lumMod val="50000"/>
                  </a:schemeClr>
                </a:solidFill>
                <a:latin typeface="Helvetica" charset="0"/>
                <a:cs typeface="Arial" charset="0"/>
              </a:rPr>
              <a:t>Servers use flat names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371600" y="2811463"/>
            <a:ext cx="5181600" cy="769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200" dirty="0">
                <a:solidFill>
                  <a:schemeClr val="accent1">
                    <a:lumMod val="75000"/>
                  </a:schemeClr>
                </a:solidFill>
                <a:latin typeface="Helvetica" charset="0"/>
                <a:cs typeface="Arial" charset="0"/>
              </a:rPr>
              <a:t>Switches run link-state routing and </a:t>
            </a:r>
            <a:br>
              <a:rPr lang="en-US" sz="2200" dirty="0">
                <a:solidFill>
                  <a:schemeClr val="accent1">
                    <a:lumMod val="75000"/>
                  </a:schemeClr>
                </a:solidFill>
                <a:latin typeface="Helvetica" charset="0"/>
                <a:cs typeface="Arial" charset="0"/>
              </a:rPr>
            </a:br>
            <a:r>
              <a:rPr lang="en-US" sz="2200" dirty="0">
                <a:solidFill>
                  <a:schemeClr val="accent1">
                    <a:lumMod val="75000"/>
                  </a:schemeClr>
                </a:solidFill>
                <a:latin typeface="Helvetica" charset="0"/>
                <a:cs typeface="Arial" charset="0"/>
              </a:rPr>
              <a:t>maintain only switch-level topology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457200" y="1454150"/>
            <a:ext cx="8382000" cy="573088"/>
          </a:xfrm>
          <a:prstGeom prst="rect">
            <a:avLst/>
          </a:prstGeom>
          <a:solidFill>
            <a:srgbClr val="BFBFBF"/>
          </a:solidFill>
          <a:ln>
            <a:noFill/>
          </a:ln>
          <a:effectLst>
            <a:outerShdw blurRad="50800" dist="38100" dir="2700000" algn="tl" rotWithShape="0">
              <a:srgbClr val="808080">
                <a:alpha val="39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>
                <a:latin typeface="Arial" panose="020B0604020202020204" pitchFamily="34" charset="0"/>
              </a:rPr>
              <a:t>Cope with host churns with very little overhead</a:t>
            </a:r>
            <a:endParaRPr lang="en-US" altLang="en-US" sz="2600">
              <a:latin typeface="Arial" panose="020B0604020202020204" pitchFamily="34" charset="0"/>
            </a:endParaRPr>
          </a:p>
        </p:txBody>
      </p:sp>
      <p:cxnSp>
        <p:nvCxnSpPr>
          <p:cNvPr id="18" name="Straight Connector 17"/>
          <p:cNvCxnSpPr>
            <a:stCxn id="32" idx="2"/>
            <a:endCxn id="19" idx="3"/>
          </p:cNvCxnSpPr>
          <p:nvPr/>
        </p:nvCxnSpPr>
        <p:spPr>
          <a:xfrm rot="5400000">
            <a:off x="4223545" y="5098256"/>
            <a:ext cx="773112" cy="31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Flowchart: Predefined Process 112"/>
          <p:cNvSpPr/>
          <p:nvPr/>
        </p:nvSpPr>
        <p:spPr>
          <a:xfrm rot="16200000">
            <a:off x="4402138" y="5330825"/>
            <a:ext cx="414338" cy="725487"/>
          </a:xfrm>
          <a:prstGeom prst="flowChartPredefinedProcess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4206875" y="5607050"/>
            <a:ext cx="792163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bIns="0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1300"/>
              </a:lnSpc>
            </a:pPr>
            <a:r>
              <a:rPr lang="en-US" altLang="en-US" i="1">
                <a:latin typeface="Cambria" panose="02040503050406030204" pitchFamily="18" charset="0"/>
              </a:rPr>
              <a:t>y</a:t>
            </a:r>
            <a:endParaRPr lang="en-US" altLang="en-US" i="1" baseline="-16000">
              <a:latin typeface="Cambria" panose="02040503050406030204" pitchFamily="18" charset="0"/>
            </a:endParaRPr>
          </a:p>
        </p:txBody>
      </p:sp>
      <p:cxnSp>
        <p:nvCxnSpPr>
          <p:cNvPr id="21" name="Straight Connector 20"/>
          <p:cNvCxnSpPr>
            <a:stCxn id="30" idx="2"/>
            <a:endCxn id="22" idx="3"/>
          </p:cNvCxnSpPr>
          <p:nvPr/>
        </p:nvCxnSpPr>
        <p:spPr>
          <a:xfrm rot="16200000" flipH="1">
            <a:off x="5790407" y="5098256"/>
            <a:ext cx="773112" cy="31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lowchart: Predefined Process 115"/>
          <p:cNvSpPr/>
          <p:nvPr/>
        </p:nvSpPr>
        <p:spPr>
          <a:xfrm rot="16200000">
            <a:off x="5971381" y="5331619"/>
            <a:ext cx="414338" cy="723900"/>
          </a:xfrm>
          <a:prstGeom prst="flowChartPredefinedProcess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5775325" y="5607050"/>
            <a:ext cx="793750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bIns="0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1300"/>
              </a:lnSpc>
            </a:pPr>
            <a:r>
              <a:rPr lang="en-US" altLang="en-US" i="1">
                <a:latin typeface="Cambria" panose="02040503050406030204" pitchFamily="18" charset="0"/>
              </a:rPr>
              <a:t>z</a:t>
            </a:r>
            <a:endParaRPr lang="en-US" altLang="en-US" i="1" baseline="-16000">
              <a:latin typeface="Cambria" panose="02040503050406030204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520825" y="5715000"/>
            <a:ext cx="78105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91440" rIns="0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1300"/>
              </a:lnSpc>
            </a:pPr>
            <a:r>
              <a:rPr lang="en-US" altLang="en-US" sz="1600">
                <a:latin typeface="Arial" panose="020B0604020202020204" pitchFamily="34" charset="0"/>
              </a:rPr>
              <a:t>payload</a:t>
            </a:r>
            <a:endParaRPr lang="en-US" altLang="en-US" sz="1600" baseline="-16000">
              <a:latin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22300" y="5715000"/>
            <a:ext cx="517525" cy="304800"/>
          </a:xfrm>
          <a:prstGeom prst="rect">
            <a:avLst/>
          </a:prstGeom>
          <a:solidFill>
            <a:srgbClr val="75BF28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91440" rIns="0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1300"/>
              </a:lnSpc>
            </a:pPr>
            <a:r>
              <a:rPr lang="en-US" altLang="en-US" sz="1600" i="1">
                <a:latin typeface="Cambria" panose="02040503050406030204" pitchFamily="18" charset="0"/>
              </a:rPr>
              <a:t>ToR</a:t>
            </a:r>
            <a:r>
              <a:rPr lang="en-US" altLang="en-US" sz="1600" i="1" baseline="-16000">
                <a:latin typeface="Cambria" panose="02040503050406030204" pitchFamily="18" charset="0"/>
              </a:rPr>
              <a:t>4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139825" y="5715000"/>
            <a:ext cx="381000" cy="304800"/>
          </a:xfrm>
          <a:prstGeom prst="rect">
            <a:avLst/>
          </a:prstGeom>
          <a:solidFill>
            <a:schemeClr val="bg2">
              <a:lumMod val="7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91440" rIns="0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1300"/>
              </a:lnSpc>
            </a:pPr>
            <a:r>
              <a:rPr lang="en-US" altLang="en-US" sz="1600" i="1">
                <a:latin typeface="Cambria" panose="02040503050406030204" pitchFamily="18" charset="0"/>
              </a:rPr>
              <a:t>z</a:t>
            </a:r>
            <a:endParaRPr lang="en-US" altLang="en-US" sz="1600" i="1" baseline="-16000">
              <a:latin typeface="Cambria" panose="02040503050406030204" pitchFamily="18" charset="0"/>
            </a:endParaRPr>
          </a:p>
        </p:txBody>
      </p:sp>
      <p:sp>
        <p:nvSpPr>
          <p:cNvPr id="27" name="Freeform 26"/>
          <p:cNvSpPr>
            <a:spLocks noChangeArrowheads="1"/>
          </p:cNvSpPr>
          <p:nvPr/>
        </p:nvSpPr>
        <p:spPr bwMode="auto">
          <a:xfrm>
            <a:off x="2763838" y="3417888"/>
            <a:ext cx="1808162" cy="855662"/>
          </a:xfrm>
          <a:custGeom>
            <a:avLst/>
            <a:gdLst>
              <a:gd name="T0" fmla="*/ 0 w 2052320"/>
              <a:gd name="T1" fmla="*/ 855662 h 2094653"/>
              <a:gd name="T2" fmla="*/ 948837 w 2052320"/>
              <a:gd name="T3" fmla="*/ 692 h 2094653"/>
              <a:gd name="T4" fmla="*/ 1808162 w 2052320"/>
              <a:gd name="T5" fmla="*/ 851512 h 2094653"/>
              <a:gd name="T6" fmla="*/ 0 60000 65536"/>
              <a:gd name="T7" fmla="*/ 0 60000 65536"/>
              <a:gd name="T8" fmla="*/ 0 60000 65536"/>
              <a:gd name="T9" fmla="*/ 0 w 2052320"/>
              <a:gd name="T10" fmla="*/ 0 h 2094653"/>
              <a:gd name="T11" fmla="*/ 2052320 w 2052320"/>
              <a:gd name="T12" fmla="*/ 2094653 h 209465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52320" h="2094653">
                <a:moveTo>
                  <a:pt x="0" y="2094653"/>
                </a:moveTo>
                <a:cubicBezTo>
                  <a:pt x="367453" y="1049019"/>
                  <a:pt x="734907" y="3386"/>
                  <a:pt x="1076960" y="1693"/>
                </a:cubicBezTo>
                <a:cubicBezTo>
                  <a:pt x="1419013" y="0"/>
                  <a:pt x="1735666" y="1042246"/>
                  <a:pt x="2052320" y="2084493"/>
                </a:cubicBezTo>
              </a:path>
            </a:pathLst>
          </a:custGeom>
          <a:noFill/>
          <a:ln w="38100">
            <a:solidFill>
              <a:schemeClr val="tx1"/>
            </a:solidFill>
            <a:miter lim="800000"/>
            <a:headEnd/>
            <a:tailEnd type="stealth" w="lg" len="lg"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8" name="Freeform 27"/>
          <p:cNvSpPr>
            <a:spLocks noChangeArrowheads="1"/>
          </p:cNvSpPr>
          <p:nvPr/>
        </p:nvSpPr>
        <p:spPr bwMode="auto">
          <a:xfrm>
            <a:off x="2768600" y="3429000"/>
            <a:ext cx="3376613" cy="857250"/>
          </a:xfrm>
          <a:custGeom>
            <a:avLst/>
            <a:gdLst>
              <a:gd name="T0" fmla="*/ 0 w 2052320"/>
              <a:gd name="T1" fmla="*/ 857250 h 2094653"/>
              <a:gd name="T2" fmla="*/ 1771886 w 2052320"/>
              <a:gd name="T3" fmla="*/ 693 h 2094653"/>
              <a:gd name="T4" fmla="*/ 3376613 w 2052320"/>
              <a:gd name="T5" fmla="*/ 853092 h 2094653"/>
              <a:gd name="T6" fmla="*/ 0 60000 65536"/>
              <a:gd name="T7" fmla="*/ 0 60000 65536"/>
              <a:gd name="T8" fmla="*/ 0 60000 65536"/>
              <a:gd name="T9" fmla="*/ 0 w 2052320"/>
              <a:gd name="T10" fmla="*/ 0 h 2094653"/>
              <a:gd name="T11" fmla="*/ 2052320 w 2052320"/>
              <a:gd name="T12" fmla="*/ 2094653 h 209465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52320" h="2094653">
                <a:moveTo>
                  <a:pt x="0" y="2094653"/>
                </a:moveTo>
                <a:cubicBezTo>
                  <a:pt x="367453" y="1049019"/>
                  <a:pt x="734907" y="3386"/>
                  <a:pt x="1076960" y="1693"/>
                </a:cubicBezTo>
                <a:cubicBezTo>
                  <a:pt x="1419013" y="0"/>
                  <a:pt x="1735666" y="1042246"/>
                  <a:pt x="2052320" y="2084493"/>
                </a:cubicBezTo>
              </a:path>
            </a:pathLst>
          </a:custGeom>
          <a:noFill/>
          <a:ln w="38100">
            <a:solidFill>
              <a:schemeClr val="tx1"/>
            </a:solidFill>
            <a:miter lim="800000"/>
            <a:headEnd/>
            <a:tailEnd type="stealth" w="lg" len="lg"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455863" y="4273550"/>
            <a:ext cx="615950" cy="439738"/>
          </a:xfrm>
          <a:prstGeom prst="rect">
            <a:avLst/>
          </a:prstGeom>
          <a:solidFill>
            <a:srgbClr val="33CC33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663300"/>
                </a:solidFill>
                <a:latin typeface="Cambria" panose="02040503050406030204" pitchFamily="18" charset="0"/>
              </a:rPr>
              <a:t>ToR</a:t>
            </a:r>
            <a:r>
              <a:rPr lang="en-US" altLang="en-US" i="1" baseline="-16000">
                <a:solidFill>
                  <a:srgbClr val="663300"/>
                </a:solidFill>
                <a:latin typeface="Cambria" panose="02040503050406030204" pitchFamily="18" charset="0"/>
              </a:rPr>
              <a:t>2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867400" y="4273550"/>
            <a:ext cx="615950" cy="439738"/>
          </a:xfrm>
          <a:prstGeom prst="rect">
            <a:avLst/>
          </a:prstGeom>
          <a:solidFill>
            <a:srgbClr val="33CC33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663300"/>
                </a:solidFill>
                <a:latin typeface="Cambria" panose="02040503050406030204" pitchFamily="18" charset="0"/>
              </a:rPr>
              <a:t>ToR</a:t>
            </a:r>
            <a:r>
              <a:rPr lang="en-US" altLang="en-US" i="1" baseline="-16000">
                <a:solidFill>
                  <a:srgbClr val="663300"/>
                </a:solidFill>
                <a:latin typeface="Cambria" panose="02040503050406030204" pitchFamily="18" charset="0"/>
              </a:rPr>
              <a:t>4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041400" y="4273550"/>
            <a:ext cx="615950" cy="439738"/>
          </a:xfrm>
          <a:prstGeom prst="rect">
            <a:avLst/>
          </a:prstGeom>
          <a:solidFill>
            <a:srgbClr val="33CC33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663300"/>
                </a:solidFill>
                <a:latin typeface="Cambria" panose="02040503050406030204" pitchFamily="18" charset="0"/>
              </a:rPr>
              <a:t>ToR</a:t>
            </a:r>
            <a:r>
              <a:rPr lang="en-US" altLang="en-US" i="1" baseline="-16000">
                <a:solidFill>
                  <a:srgbClr val="663300"/>
                </a:solidFill>
                <a:latin typeface="Cambria" panose="02040503050406030204" pitchFamily="18" charset="0"/>
              </a:rPr>
              <a:t>1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302125" y="4273550"/>
            <a:ext cx="617538" cy="439738"/>
          </a:xfrm>
          <a:prstGeom prst="rect">
            <a:avLst/>
          </a:prstGeom>
          <a:solidFill>
            <a:srgbClr val="33CC33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663300"/>
                </a:solidFill>
                <a:latin typeface="Cambria" panose="02040503050406030204" pitchFamily="18" charset="0"/>
              </a:rPr>
              <a:t>ToR</a:t>
            </a:r>
            <a:r>
              <a:rPr lang="en-US" altLang="en-US" i="1" baseline="-16000">
                <a:solidFill>
                  <a:srgbClr val="663300"/>
                </a:solidFill>
                <a:latin typeface="Cambria" panose="02040503050406030204" pitchFamily="18" charset="0"/>
              </a:rPr>
              <a:t>3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4211638" y="5599113"/>
            <a:ext cx="792162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bIns="0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1300"/>
              </a:lnSpc>
            </a:pPr>
            <a:r>
              <a:rPr lang="en-US" altLang="en-US" i="1">
                <a:latin typeface="Cambria" panose="02040503050406030204" pitchFamily="18" charset="0"/>
              </a:rPr>
              <a:t>y, z</a:t>
            </a:r>
            <a:endParaRPr lang="en-US" altLang="en-US" i="1" baseline="-16000">
              <a:latin typeface="Cambria" panose="02040503050406030204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517650" y="5715000"/>
            <a:ext cx="78105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91440" rIns="0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1300"/>
              </a:lnSpc>
            </a:pPr>
            <a:r>
              <a:rPr lang="en-US" altLang="en-US" sz="1600">
                <a:latin typeface="Arial" panose="020B0604020202020204" pitchFamily="34" charset="0"/>
              </a:rPr>
              <a:t>payload</a:t>
            </a:r>
            <a:endParaRPr lang="en-US" altLang="en-US" sz="1600" baseline="-16000">
              <a:latin typeface="Arial" panose="020B0604020202020204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609600" y="5715000"/>
            <a:ext cx="515938" cy="304800"/>
          </a:xfrm>
          <a:prstGeom prst="rect">
            <a:avLst/>
          </a:prstGeom>
          <a:solidFill>
            <a:srgbClr val="75BF28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91440" rIns="0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1300"/>
              </a:lnSpc>
            </a:pPr>
            <a:r>
              <a:rPr lang="en-US" altLang="en-US" sz="1600" i="1">
                <a:latin typeface="Cambria" panose="02040503050406030204" pitchFamily="18" charset="0"/>
              </a:rPr>
              <a:t>ToR</a:t>
            </a:r>
            <a:r>
              <a:rPr lang="en-US" altLang="en-US" sz="1600" i="1" baseline="-16000">
                <a:latin typeface="Cambria" panose="02040503050406030204" pitchFamily="18" charset="0"/>
              </a:rPr>
              <a:t>3</a:t>
            </a:r>
          </a:p>
        </p:txBody>
      </p:sp>
      <p:sp>
        <p:nvSpPr>
          <p:cNvPr id="36" name="Rectangle 35"/>
          <p:cNvSpPr/>
          <p:nvPr/>
        </p:nvSpPr>
        <p:spPr>
          <a:xfrm>
            <a:off x="1136650" y="5715000"/>
            <a:ext cx="381000" cy="304800"/>
          </a:xfrm>
          <a:prstGeom prst="rect">
            <a:avLst/>
          </a:prstGeom>
          <a:solidFill>
            <a:schemeClr val="bg2">
              <a:lumMod val="7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91440" rIns="0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1300"/>
              </a:lnSpc>
            </a:pPr>
            <a:r>
              <a:rPr lang="en-US" altLang="en-US" sz="1600" i="1">
                <a:latin typeface="Cambria" panose="02040503050406030204" pitchFamily="18" charset="0"/>
              </a:rPr>
              <a:t>z</a:t>
            </a:r>
            <a:endParaRPr lang="en-US" altLang="en-US" sz="1600" i="1" baseline="-16000">
              <a:latin typeface="Cambria" panose="02040503050406030204" pitchFamily="18" charset="0"/>
            </a:endParaRPr>
          </a:p>
        </p:txBody>
      </p:sp>
      <p:sp>
        <p:nvSpPr>
          <p:cNvPr id="37" name="TextBox 52"/>
          <p:cNvSpPr txBox="1"/>
          <p:nvPr/>
        </p:nvSpPr>
        <p:spPr>
          <a:xfrm>
            <a:off x="5100638" y="4262438"/>
            <a:ext cx="554037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sz="2400">
                <a:latin typeface="Arial" panose="020B0604020202020204" pitchFamily="34" charset="0"/>
              </a:rPr>
              <a:t>. . .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7239000" y="2590800"/>
            <a:ext cx="1447800" cy="2286000"/>
          </a:xfrm>
          <a:prstGeom prst="roundRect">
            <a:avLst>
              <a:gd name="adj" fmla="val 5603"/>
            </a:avLst>
          </a:prstGeom>
          <a:solidFill>
            <a:schemeClr val="tx1">
              <a:lumMod val="50000"/>
              <a:lumOff val="50000"/>
            </a:schemeClr>
          </a:solidFill>
          <a:ln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Directory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Service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391400" y="3352800"/>
            <a:ext cx="1143000" cy="1371600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>
                <a:latin typeface="Cambria" panose="02040503050406030204" pitchFamily="18" charset="0"/>
                <a:cs typeface="Times New Roman" panose="02020603050405020304" pitchFamily="18" charset="0"/>
              </a:rPr>
              <a:t>…</a:t>
            </a:r>
          </a:p>
          <a:p>
            <a:pPr eaLnBrk="1" hangingPunct="1"/>
            <a:r>
              <a:rPr lang="en-US" altLang="en-US" sz="1600">
                <a:latin typeface="Cambria" panose="02040503050406030204" pitchFamily="18" charset="0"/>
                <a:cs typeface="Times New Roman" panose="02020603050405020304" pitchFamily="18" charset="0"/>
              </a:rPr>
              <a:t>x </a:t>
            </a:r>
            <a:r>
              <a:rPr lang="en-US" altLang="en-US" sz="1600">
                <a:latin typeface="Cambria" panose="020405030504060302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altLang="en-US" sz="1600">
                <a:latin typeface="Cambria" panose="02040503050406030204" pitchFamily="18" charset="0"/>
                <a:cs typeface="Times New Roman" panose="02020603050405020304" pitchFamily="18" charset="0"/>
              </a:rPr>
              <a:t>ToR</a:t>
            </a:r>
            <a:r>
              <a:rPr lang="en-US" altLang="en-US" sz="1600" baseline="-25000">
                <a:latin typeface="Cambria" panose="02040503050406030204" pitchFamily="18" charset="0"/>
                <a:cs typeface="Times New Roman" panose="02020603050405020304" pitchFamily="18" charset="0"/>
              </a:rPr>
              <a:t>2</a:t>
            </a:r>
          </a:p>
          <a:p>
            <a:pPr eaLnBrk="1" hangingPunct="1"/>
            <a:r>
              <a:rPr lang="en-US" altLang="en-US" sz="1600">
                <a:latin typeface="Cambria" panose="02040503050406030204" pitchFamily="18" charset="0"/>
                <a:cs typeface="Times New Roman" panose="02020603050405020304" pitchFamily="18" charset="0"/>
              </a:rPr>
              <a:t>y </a:t>
            </a:r>
            <a:r>
              <a:rPr lang="en-US" altLang="en-US" sz="1600">
                <a:latin typeface="Cambria" panose="020405030504060302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altLang="en-US" sz="1600">
                <a:latin typeface="Cambria" panose="02040503050406030204" pitchFamily="18" charset="0"/>
                <a:cs typeface="Times New Roman" panose="02020603050405020304" pitchFamily="18" charset="0"/>
              </a:rPr>
              <a:t>ToR</a:t>
            </a:r>
            <a:r>
              <a:rPr lang="en-US" altLang="en-US" sz="1600" baseline="-25000">
                <a:latin typeface="Cambria" panose="02040503050406030204" pitchFamily="18" charset="0"/>
                <a:cs typeface="Times New Roman" panose="02020603050405020304" pitchFamily="18" charset="0"/>
              </a:rPr>
              <a:t>3</a:t>
            </a:r>
          </a:p>
          <a:p>
            <a:pPr eaLnBrk="1" hangingPunct="1"/>
            <a:r>
              <a:rPr lang="en-US" altLang="en-US" sz="1600">
                <a:latin typeface="Cambria" panose="02040503050406030204" pitchFamily="18" charset="0"/>
                <a:cs typeface="Times New Roman" panose="02020603050405020304" pitchFamily="18" charset="0"/>
              </a:rPr>
              <a:t>z </a:t>
            </a:r>
            <a:r>
              <a:rPr lang="en-US" altLang="en-US" sz="1600">
                <a:latin typeface="Cambria" panose="020405030504060302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altLang="en-US" sz="1600">
                <a:latin typeface="Cambria" panose="02040503050406030204" pitchFamily="18" charset="0"/>
                <a:cs typeface="Times New Roman" panose="02020603050405020304" pitchFamily="18" charset="0"/>
              </a:rPr>
              <a:t>ToR</a:t>
            </a:r>
            <a:r>
              <a:rPr lang="en-US" altLang="en-US" sz="1600" baseline="-25000">
                <a:latin typeface="Cambria" panose="02040503050406030204" pitchFamily="18" charset="0"/>
                <a:cs typeface="Times New Roman" panose="02020603050405020304" pitchFamily="18" charset="0"/>
              </a:rPr>
              <a:t>4</a:t>
            </a:r>
          </a:p>
          <a:p>
            <a:pPr eaLnBrk="1" hangingPunct="1"/>
            <a:r>
              <a:rPr lang="en-US" altLang="en-US" sz="1600">
                <a:latin typeface="Cambria" panose="02040503050406030204" pitchFamily="18" charset="0"/>
                <a:cs typeface="Times New Roman" panose="02020603050405020304" pitchFamily="18" charset="0"/>
              </a:rPr>
              <a:t>…</a:t>
            </a:r>
          </a:p>
        </p:txBody>
      </p:sp>
      <p:sp>
        <p:nvSpPr>
          <p:cNvPr id="40" name="Freeform 39"/>
          <p:cNvSpPr>
            <a:spLocks noChangeArrowheads="1"/>
          </p:cNvSpPr>
          <p:nvPr/>
        </p:nvSpPr>
        <p:spPr bwMode="auto">
          <a:xfrm>
            <a:off x="2811463" y="4902200"/>
            <a:ext cx="5048250" cy="1196975"/>
          </a:xfrm>
          <a:custGeom>
            <a:avLst/>
            <a:gdLst>
              <a:gd name="T0" fmla="*/ 0 w 5048655"/>
              <a:gd name="T1" fmla="*/ 1012076 h 1196503"/>
              <a:gd name="T2" fmla="*/ 0 w 5048655"/>
              <a:gd name="T3" fmla="*/ 1196975 h 1196503"/>
              <a:gd name="T4" fmla="*/ 5048250 w 5048655"/>
              <a:gd name="T5" fmla="*/ 1196975 h 1196503"/>
              <a:gd name="T6" fmla="*/ 5048250 w 5048655"/>
              <a:gd name="T7" fmla="*/ 0 h 1196503"/>
              <a:gd name="T8" fmla="*/ 0 60000 65536"/>
              <a:gd name="T9" fmla="*/ 0 60000 65536"/>
              <a:gd name="T10" fmla="*/ 0 60000 65536"/>
              <a:gd name="T11" fmla="*/ 0 60000 65536"/>
              <a:gd name="T12" fmla="*/ 0 w 5048655"/>
              <a:gd name="T13" fmla="*/ 0 h 1196503"/>
              <a:gd name="T14" fmla="*/ 5048655 w 5048655"/>
              <a:gd name="T15" fmla="*/ 1196503 h 119650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048655" h="1196503">
                <a:moveTo>
                  <a:pt x="0" y="1011677"/>
                </a:moveTo>
                <a:lnTo>
                  <a:pt x="0" y="1196503"/>
                </a:lnTo>
                <a:lnTo>
                  <a:pt x="5048655" y="1196503"/>
                </a:lnTo>
                <a:lnTo>
                  <a:pt x="5048655" y="0"/>
                </a:lnTo>
              </a:path>
            </a:pathLst>
          </a:custGeom>
          <a:noFill/>
          <a:ln w="25400">
            <a:solidFill>
              <a:srgbClr val="3C3C3C"/>
            </a:solidFill>
            <a:prstDash val="sysDot"/>
            <a:miter lim="800000"/>
            <a:headEnd/>
            <a:tailEnd type="stealth" w="lg" len="lg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41" name="Freeform 40"/>
          <p:cNvSpPr>
            <a:spLocks noChangeArrowheads="1"/>
          </p:cNvSpPr>
          <p:nvPr/>
        </p:nvSpPr>
        <p:spPr bwMode="auto">
          <a:xfrm>
            <a:off x="2684463" y="4911725"/>
            <a:ext cx="5302250" cy="1293813"/>
          </a:xfrm>
          <a:custGeom>
            <a:avLst/>
            <a:gdLst>
              <a:gd name="T0" fmla="*/ 5302250 w 5301575"/>
              <a:gd name="T1" fmla="*/ 0 h 1293779"/>
              <a:gd name="T2" fmla="*/ 5302250 w 5301575"/>
              <a:gd name="T3" fmla="*/ 1293813 h 1293779"/>
              <a:gd name="T4" fmla="*/ 0 w 5301575"/>
              <a:gd name="T5" fmla="*/ 1293813 h 1293779"/>
              <a:gd name="T6" fmla="*/ 0 w 5301575"/>
              <a:gd name="T7" fmla="*/ 1011704 h 1293779"/>
              <a:gd name="T8" fmla="*/ 0 60000 65536"/>
              <a:gd name="T9" fmla="*/ 0 60000 65536"/>
              <a:gd name="T10" fmla="*/ 0 60000 65536"/>
              <a:gd name="T11" fmla="*/ 0 60000 65536"/>
              <a:gd name="T12" fmla="*/ 0 w 5301575"/>
              <a:gd name="T13" fmla="*/ 0 h 1293779"/>
              <a:gd name="T14" fmla="*/ 5301575 w 5301575"/>
              <a:gd name="T15" fmla="*/ 1293779 h 129377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301575" h="1293779">
                <a:moveTo>
                  <a:pt x="5301575" y="0"/>
                </a:moveTo>
                <a:lnTo>
                  <a:pt x="5301575" y="1293779"/>
                </a:lnTo>
                <a:lnTo>
                  <a:pt x="0" y="1293779"/>
                </a:lnTo>
                <a:lnTo>
                  <a:pt x="0" y="1011677"/>
                </a:lnTo>
              </a:path>
            </a:pathLst>
          </a:custGeom>
          <a:noFill/>
          <a:ln w="25400">
            <a:solidFill>
              <a:srgbClr val="3C3C3C"/>
            </a:solidFill>
            <a:prstDash val="sysDot"/>
            <a:miter lim="800000"/>
            <a:headEnd/>
            <a:tailEnd type="stealth" w="lg" len="lg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391400" y="5334000"/>
            <a:ext cx="1098550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Helvetica" charset="0"/>
                <a:cs typeface="Arial" charset="0"/>
              </a:rPr>
              <a:t>Lookup &amp;</a:t>
            </a:r>
          </a:p>
          <a:p>
            <a:pPr>
              <a:defRPr/>
            </a:pP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Helvetica" charset="0"/>
                <a:cs typeface="Arial" charset="0"/>
              </a:rPr>
              <a:t>Response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391400" y="3352800"/>
            <a:ext cx="1143000" cy="1371600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>
                <a:latin typeface="Cambria" panose="02040503050406030204" pitchFamily="18" charset="0"/>
                <a:cs typeface="Times New Roman" panose="02020603050405020304" pitchFamily="18" charset="0"/>
              </a:rPr>
              <a:t>…</a:t>
            </a:r>
          </a:p>
          <a:p>
            <a:pPr eaLnBrk="1" hangingPunct="1"/>
            <a:r>
              <a:rPr lang="en-US" altLang="en-US" sz="1600">
                <a:latin typeface="Cambria" panose="02040503050406030204" pitchFamily="18" charset="0"/>
                <a:cs typeface="Times New Roman" panose="02020603050405020304" pitchFamily="18" charset="0"/>
              </a:rPr>
              <a:t>x </a:t>
            </a:r>
            <a:r>
              <a:rPr lang="en-US" altLang="en-US" sz="1600">
                <a:latin typeface="Cambria" panose="020405030504060302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altLang="en-US" sz="1600">
                <a:latin typeface="Cambria" panose="02040503050406030204" pitchFamily="18" charset="0"/>
                <a:cs typeface="Times New Roman" panose="02020603050405020304" pitchFamily="18" charset="0"/>
              </a:rPr>
              <a:t>ToR</a:t>
            </a:r>
            <a:r>
              <a:rPr lang="en-US" altLang="en-US" sz="1600" baseline="-25000">
                <a:latin typeface="Cambria" panose="02040503050406030204" pitchFamily="18" charset="0"/>
                <a:cs typeface="Times New Roman" panose="02020603050405020304" pitchFamily="18" charset="0"/>
              </a:rPr>
              <a:t>2</a:t>
            </a:r>
          </a:p>
          <a:p>
            <a:pPr eaLnBrk="1" hangingPunct="1"/>
            <a:r>
              <a:rPr lang="en-US" altLang="en-US" sz="1600">
                <a:latin typeface="Cambria" panose="02040503050406030204" pitchFamily="18" charset="0"/>
                <a:cs typeface="Times New Roman" panose="02020603050405020304" pitchFamily="18" charset="0"/>
              </a:rPr>
              <a:t>y </a:t>
            </a:r>
            <a:r>
              <a:rPr lang="en-US" altLang="en-US" sz="1600">
                <a:latin typeface="Cambria" panose="020405030504060302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altLang="en-US" sz="1600">
                <a:latin typeface="Cambria" panose="02040503050406030204" pitchFamily="18" charset="0"/>
                <a:cs typeface="Times New Roman" panose="02020603050405020304" pitchFamily="18" charset="0"/>
              </a:rPr>
              <a:t>ToR</a:t>
            </a:r>
            <a:r>
              <a:rPr lang="en-US" altLang="en-US" sz="1600" baseline="-25000">
                <a:latin typeface="Cambria" panose="02040503050406030204" pitchFamily="18" charset="0"/>
                <a:cs typeface="Times New Roman" panose="02020603050405020304" pitchFamily="18" charset="0"/>
              </a:rPr>
              <a:t>3</a:t>
            </a:r>
          </a:p>
          <a:p>
            <a:pPr eaLnBrk="1" hangingPunct="1"/>
            <a:r>
              <a:rPr lang="en-US" altLang="en-US" sz="160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z </a:t>
            </a:r>
            <a:r>
              <a:rPr lang="en-US" altLang="en-US" sz="160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altLang="en-US" sz="160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ToR</a:t>
            </a:r>
            <a:r>
              <a:rPr lang="en-US" altLang="en-US" sz="1600" baseline="-2500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3</a:t>
            </a:r>
          </a:p>
          <a:p>
            <a:pPr eaLnBrk="1" hangingPunct="1"/>
            <a:r>
              <a:rPr lang="en-US" altLang="en-US" sz="1600">
                <a:latin typeface="Cambria" panose="02040503050406030204" pitchFamily="18" charset="0"/>
                <a:cs typeface="Times New Roman" panose="02020603050405020304" pitchFamily="18" charset="0"/>
              </a:rPr>
              <a:t>…</a:t>
            </a:r>
          </a:p>
        </p:txBody>
      </p:sp>
      <p:sp>
        <p:nvSpPr>
          <p:cNvPr id="44" name="Rounded Rectangle 43"/>
          <p:cNvSpPr>
            <a:spLocks noChangeArrowheads="1"/>
          </p:cNvSpPr>
          <p:nvPr/>
        </p:nvSpPr>
        <p:spPr bwMode="auto">
          <a:xfrm>
            <a:off x="685800" y="3181350"/>
            <a:ext cx="8001000" cy="1384300"/>
          </a:xfrm>
          <a:prstGeom prst="roundRect">
            <a:avLst>
              <a:gd name="adj" fmla="val 13648"/>
            </a:avLst>
          </a:prstGeom>
          <a:gradFill rotWithShape="1">
            <a:gsLst>
              <a:gs pos="0">
                <a:srgbClr val="FFA46E"/>
              </a:gs>
              <a:gs pos="100000">
                <a:srgbClr val="FF7A00"/>
              </a:gs>
            </a:gsLst>
            <a:lin ang="5400000"/>
          </a:gradFill>
          <a:ln w="9525">
            <a:solidFill>
              <a:srgbClr val="F57700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lIns="0" tIns="0" rIns="0" bIns="0" anchor="ctr"/>
          <a:lstStyle/>
          <a:p>
            <a:pPr marL="457200" indent="-223838">
              <a:buFont typeface="Arial" pitchFamily="34" charset="0"/>
              <a:buChar char="•"/>
              <a:tabLst>
                <a:tab pos="457200" algn="l"/>
              </a:tabLst>
              <a:defRPr/>
            </a:pPr>
            <a:r>
              <a:rPr lang="en-US" altLang="ko-KR" sz="2400" dirty="0">
                <a:solidFill>
                  <a:schemeClr val="bg1"/>
                </a:solidFill>
                <a:latin typeface="+mn-lt"/>
                <a:cs typeface="+mn-cs"/>
              </a:rPr>
              <a:t>Allows to use low-cost switches</a:t>
            </a:r>
          </a:p>
          <a:p>
            <a:pPr marL="457200" indent="-223838">
              <a:buFont typeface="Arial" pitchFamily="34" charset="0"/>
              <a:buChar char="•"/>
              <a:tabLst>
                <a:tab pos="457200" algn="l"/>
              </a:tabLst>
              <a:defRPr/>
            </a:pPr>
            <a:r>
              <a:rPr lang="en-US" altLang="ko-KR" sz="2400" dirty="0">
                <a:solidFill>
                  <a:schemeClr val="bg1"/>
                </a:solidFill>
                <a:latin typeface="+mn-lt"/>
                <a:cs typeface="+mn-cs"/>
              </a:rPr>
              <a:t>Protects network and hosts from host-state churn</a:t>
            </a:r>
          </a:p>
          <a:p>
            <a:pPr marL="457200" indent="-223838">
              <a:buFont typeface="Arial" pitchFamily="34" charset="0"/>
              <a:buChar char="•"/>
              <a:tabLst>
                <a:tab pos="457200" algn="l"/>
              </a:tabLst>
              <a:defRPr/>
            </a:pPr>
            <a:r>
              <a:rPr lang="en-US" altLang="ko-KR" sz="2400" dirty="0">
                <a:solidFill>
                  <a:schemeClr val="bg1"/>
                </a:solidFill>
                <a:latin typeface="+mn-lt"/>
                <a:cs typeface="+mn-cs"/>
              </a:rPr>
              <a:t>Obviates host and switch reconfiguration</a:t>
            </a:r>
          </a:p>
        </p:txBody>
      </p:sp>
    </p:spTree>
    <p:extLst>
      <p:ext uri="{BB962C8B-B14F-4D97-AF65-F5344CB8AC3E}">
        <p14:creationId xmlns:p14="http://schemas.microsoft.com/office/powerpoint/2010/main" val="3802421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2" dur="indefinite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93" dur="indefinite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5" dur="indefinit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96" dur="indefinite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0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3" presetID="22" presetClass="entr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9" presetClass="emph" presetSubtype="0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3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64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9" presetClass="emph" presetSubtype="0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6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67" dur="indefinite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9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70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2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73" dur="indefinite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9" presetClass="emph" presetSubtype="0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4"/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175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76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9" presetClass="emph" presetSubtype="0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8" dur="indefinit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79" dur="indefinite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1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82" dur="indefinite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4" dur="indefinit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85" dur="indefinite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7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88" dur="indefinite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90" dur="indefinite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91" dur="indefinite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93" dur="indefinit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94" dur="indefinite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96" dur="indefinite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97" dur="indefinite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9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99" dur="indefinite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00" dur="indefinite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02" dur="indefinit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03" dur="indefinite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4" presetID="9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05" dur="indefinite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06" dur="indefinite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9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08" dur="indefinit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09" dur="indefinite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0" presetID="9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1" dur="indefinit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12" dur="indefinite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9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4" dur="indefinite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15" dur="indefinite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presetID="9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7" dur="indefinite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18" dur="indefinite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9" presetClass="emph" presetSubtype="0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20" dur="indefinite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21" dur="indefinite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2" presetID="9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23" dur="indefinit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24" dur="indefinite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26" dur="indefinite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27" dur="indefinite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29" dur="indefinite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30" dur="indefinite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2" dur="indefinite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33" dur="indefinite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5" dur="indefinite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36" dur="indefinite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8" dur="indefinit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39" dur="indefinite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1" dur="indefinite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42" dur="indefinite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4" dur="indefinit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45" dur="indefinite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7" dur="indefinite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48" dur="indefinite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50" dur="indefinite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51" dur="indefinite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53" dur="indefinite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54" dur="indefinite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56" dur="indefinite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57" dur="indefinite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8" presetID="9" presetClass="emph" presetSubtype="0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59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60" dur="indefinite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1" presetID="9" presetClass="emph" presetSubtype="0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62" dur="indefinite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63" dur="indefinite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4" presetID="9" presetClass="emph" presetSubtype="0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65" dur="indefinite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66" dur="indefinite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68" dur="indefinite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69" dur="indefinite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71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72" dur="indefinite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74" dur="indefinit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75" dur="indefinite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6" grpId="2" animBg="1"/>
      <p:bldP spid="6" grpId="3" animBg="1"/>
      <p:bldP spid="7" grpId="0" animBg="1"/>
      <p:bldP spid="7" grpId="1" animBg="1"/>
      <p:bldP spid="7" grpId="2" animBg="1"/>
      <p:bldP spid="7" grpId="3" animBg="1"/>
      <p:bldP spid="8" grpId="0"/>
      <p:bldP spid="8" grpId="1"/>
      <p:bldP spid="9" grpId="0"/>
      <p:bldP spid="9" grpId="1"/>
      <p:bldP spid="10" grpId="0"/>
      <p:bldP spid="10" grpId="1"/>
      <p:bldP spid="11" grpId="0" animBg="1"/>
      <p:bldP spid="11" grpId="1" animBg="1"/>
      <p:bldP spid="11" grpId="2" animBg="1"/>
      <p:bldP spid="11" grpId="3" animBg="1"/>
      <p:bldP spid="13" grpId="0" animBg="1"/>
      <p:bldP spid="13" grpId="1" animBg="1"/>
      <p:bldP spid="14" grpId="0"/>
      <p:bldP spid="14" grpId="1"/>
      <p:bldP spid="15" grpId="0"/>
      <p:bldP spid="15" grpId="1"/>
      <p:bldP spid="16" grpId="0"/>
      <p:bldP spid="16" grpId="1"/>
      <p:bldP spid="19" grpId="0" animBg="1"/>
      <p:bldP spid="19" grpId="1" animBg="1"/>
      <p:bldP spid="20" grpId="0"/>
      <p:bldP spid="20" grpId="1"/>
      <p:bldP spid="20" grpId="2"/>
      <p:bldP spid="22" grpId="0" animBg="1"/>
      <p:bldP spid="22" grpId="1" animBg="1"/>
      <p:bldP spid="22" grpId="2" animBg="1"/>
      <p:bldP spid="23" grpId="0"/>
      <p:bldP spid="23" grpId="1"/>
      <p:bldP spid="23" grpId="2"/>
      <p:bldP spid="24" grpId="0" animBg="1"/>
      <p:bldP spid="24" grpId="1" animBg="1"/>
      <p:bldP spid="24" grpId="2" animBg="1"/>
      <p:bldP spid="25" grpId="0" animBg="1"/>
      <p:bldP spid="25" grpId="1" animBg="1"/>
      <p:bldP spid="25" grpId="2" animBg="1"/>
      <p:bldP spid="26" grpId="0" animBg="1"/>
      <p:bldP spid="26" grpId="1" animBg="1"/>
      <p:bldP spid="26" grpId="2" animBg="1"/>
      <p:bldP spid="27" grpId="0" animBg="1"/>
      <p:bldP spid="27" grpId="1" animBg="1"/>
      <p:bldP spid="27" grpId="2" animBg="1"/>
      <p:bldP spid="27" grpId="3" animBg="1"/>
      <p:bldP spid="28" grpId="0" animBg="1"/>
      <p:bldP spid="28" grpId="1" animBg="1"/>
      <p:bldP spid="28" grpId="2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/>
      <p:bldP spid="33" grpId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/>
      <p:bldP spid="37" grpId="1"/>
      <p:bldP spid="39" grpId="0" animBg="1"/>
      <p:bldP spid="39" grpId="1" animBg="1"/>
      <p:bldP spid="40" grpId="0" animBg="1"/>
      <p:bldP spid="40" grpId="1" animBg="1"/>
      <p:bldP spid="40" grpId="2" animBg="1"/>
      <p:bldP spid="40" grpId="3" animBg="1"/>
      <p:bldP spid="40" grpId="4" animBg="1"/>
      <p:bldP spid="41" grpId="0" animBg="1"/>
      <p:bldP spid="41" grpId="1" animBg="1"/>
      <p:bldP spid="41" grpId="2" animBg="1"/>
      <p:bldP spid="41" grpId="3" animBg="1"/>
      <p:bldP spid="41" grpId="4" animBg="1"/>
      <p:bldP spid="42" grpId="0"/>
      <p:bldP spid="42" grpId="1"/>
      <p:bldP spid="42" grpId="2"/>
      <p:bldP spid="42" grpId="3"/>
      <p:bldP spid="42" grpId="4"/>
      <p:bldP spid="43" grpId="0" animBg="1"/>
      <p:bldP spid="43" grpId="1" animBg="1"/>
      <p:bldP spid="4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Clos Network Topology</a:t>
            </a:r>
          </a:p>
        </p:txBody>
      </p:sp>
      <p:sp>
        <p:nvSpPr>
          <p:cNvPr id="4505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CE12AAF-3868-4508-AE76-139ED97CFE12}" type="slidenum">
              <a:rPr lang="en-US" altLang="en-US" sz="1400" b="0">
                <a:latin typeface="Times New Roman" panose="02020603050405020304" pitchFamily="18" charset="0"/>
              </a:rPr>
              <a:pPr eaLnBrk="1" hangingPunct="1"/>
              <a:t>13</a:t>
            </a:fld>
            <a:endParaRPr lang="en-US" altLang="en-US" sz="1400" b="0">
              <a:latin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295400" y="1285240"/>
            <a:ext cx="6705600" cy="4343400"/>
          </a:xfrm>
          <a:prstGeom prst="roundRect">
            <a:avLst>
              <a:gd name="adj" fmla="val 11502"/>
            </a:avLst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  <a:scene3d>
            <a:camera prst="perspectiveRelaxedModerately" fov="3900000">
              <a:rot lat="19799996" lon="0" rev="0"/>
            </a:camera>
            <a:lightRig rig="flat" dir="t"/>
          </a:scene3d>
          <a:sp3d extrusionH="76200" contourW="12700" prstMaterial="clear">
            <a:bevelT w="165100" h="292100" prst="coolSlant"/>
            <a:bevelB w="12700" h="381000" prst="coolSlant"/>
            <a:extrusionClr>
              <a:schemeClr val="tx2">
                <a:lumMod val="75000"/>
              </a:schemeClr>
            </a:extrusionClr>
            <a:contourClr>
              <a:schemeClr val="tx2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182880"/>
          <a:lstStyle/>
          <a:p>
            <a:pPr>
              <a:defRPr/>
            </a:pPr>
            <a:r>
              <a:rPr lang="en-US" sz="3200" dirty="0">
                <a:solidFill>
                  <a:schemeClr val="tx1"/>
                </a:solidFill>
              </a:rPr>
              <a:t>VL2</a:t>
            </a:r>
          </a:p>
        </p:txBody>
      </p:sp>
      <p:cxnSp>
        <p:nvCxnSpPr>
          <p:cNvPr id="6" name="Straight Connector 5"/>
          <p:cNvCxnSpPr/>
          <p:nvPr/>
        </p:nvCxnSpPr>
        <p:spPr>
          <a:xfrm rot="16200000" flipH="1">
            <a:off x="3729037" y="4259263"/>
            <a:ext cx="538163" cy="142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6200000" flipH="1">
            <a:off x="3836988" y="4206875"/>
            <a:ext cx="515937" cy="11906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3611562" y="4221163"/>
            <a:ext cx="538163" cy="904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30" idx="2"/>
            <a:endCxn id="39" idx="0"/>
          </p:cNvCxnSpPr>
          <p:nvPr/>
        </p:nvCxnSpPr>
        <p:spPr>
          <a:xfrm rot="16200000" flipH="1">
            <a:off x="2482057" y="4226719"/>
            <a:ext cx="1141412" cy="60325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39" idx="0"/>
          </p:cNvCxnSpPr>
          <p:nvPr/>
        </p:nvCxnSpPr>
        <p:spPr>
          <a:xfrm rot="5400000" flipH="1" flipV="1">
            <a:off x="3021807" y="4142581"/>
            <a:ext cx="1289050" cy="62388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51"/>
          <p:cNvSpPr txBox="1"/>
          <p:nvPr/>
        </p:nvSpPr>
        <p:spPr>
          <a:xfrm>
            <a:off x="4826000" y="2357438"/>
            <a:ext cx="554038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sz="2400">
                <a:latin typeface="Arial" panose="020B0604020202020204" pitchFamily="34" charset="0"/>
              </a:rPr>
              <a:t>. . .</a:t>
            </a:r>
          </a:p>
        </p:txBody>
      </p:sp>
      <p:sp>
        <p:nvSpPr>
          <p:cNvPr id="12" name="TextBox 52"/>
          <p:cNvSpPr txBox="1"/>
          <p:nvPr/>
        </p:nvSpPr>
        <p:spPr>
          <a:xfrm>
            <a:off x="5084763" y="3709988"/>
            <a:ext cx="554037" cy="460375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sz="2400">
                <a:latin typeface="Arial" panose="020B0604020202020204" pitchFamily="34" charset="0"/>
              </a:rPr>
              <a:t>. . .</a:t>
            </a:r>
          </a:p>
        </p:txBody>
      </p:sp>
      <p:cxnSp>
        <p:nvCxnSpPr>
          <p:cNvPr id="13" name="Straight Connector 12"/>
          <p:cNvCxnSpPr>
            <a:stCxn id="33" idx="2"/>
            <a:endCxn id="30" idx="0"/>
          </p:cNvCxnSpPr>
          <p:nvPr/>
        </p:nvCxnSpPr>
        <p:spPr>
          <a:xfrm rot="5400000">
            <a:off x="2557462" y="2949576"/>
            <a:ext cx="1027113" cy="63976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34" idx="2"/>
            <a:endCxn id="30" idx="0"/>
          </p:cNvCxnSpPr>
          <p:nvPr/>
        </p:nvCxnSpPr>
        <p:spPr>
          <a:xfrm rot="5400000">
            <a:off x="3074194" y="2432844"/>
            <a:ext cx="1027113" cy="167322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35" idx="2"/>
            <a:endCxn id="30" idx="0"/>
          </p:cNvCxnSpPr>
          <p:nvPr/>
        </p:nvCxnSpPr>
        <p:spPr>
          <a:xfrm rot="5400000">
            <a:off x="3821112" y="1685926"/>
            <a:ext cx="1027113" cy="316706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33" idx="2"/>
            <a:endCxn id="31" idx="0"/>
          </p:cNvCxnSpPr>
          <p:nvPr/>
        </p:nvCxnSpPr>
        <p:spPr>
          <a:xfrm rot="16200000" flipH="1">
            <a:off x="3167857" y="2978943"/>
            <a:ext cx="1041400" cy="59531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34" idx="2"/>
            <a:endCxn id="31" idx="0"/>
          </p:cNvCxnSpPr>
          <p:nvPr/>
        </p:nvCxnSpPr>
        <p:spPr>
          <a:xfrm rot="5400000">
            <a:off x="3684588" y="3057525"/>
            <a:ext cx="1041400" cy="43815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31" idx="0"/>
            <a:endCxn id="35" idx="2"/>
          </p:cNvCxnSpPr>
          <p:nvPr/>
        </p:nvCxnSpPr>
        <p:spPr>
          <a:xfrm rot="5400000" flipH="1" flipV="1">
            <a:off x="4431507" y="2310606"/>
            <a:ext cx="1041400" cy="193198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32" idx="0"/>
            <a:endCxn id="33" idx="2"/>
          </p:cNvCxnSpPr>
          <p:nvPr/>
        </p:nvCxnSpPr>
        <p:spPr>
          <a:xfrm rot="16200000" flipV="1">
            <a:off x="4480719" y="1666081"/>
            <a:ext cx="1022350" cy="32019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32" idx="0"/>
            <a:endCxn id="34" idx="2"/>
          </p:cNvCxnSpPr>
          <p:nvPr/>
        </p:nvCxnSpPr>
        <p:spPr>
          <a:xfrm rot="16200000" flipV="1">
            <a:off x="4997451" y="2182812"/>
            <a:ext cx="1022350" cy="216852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32" idx="0"/>
            <a:endCxn id="35" idx="2"/>
          </p:cNvCxnSpPr>
          <p:nvPr/>
        </p:nvCxnSpPr>
        <p:spPr>
          <a:xfrm rot="16200000" flipV="1">
            <a:off x="5744369" y="2929731"/>
            <a:ext cx="1022350" cy="6746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3049588" y="4967288"/>
            <a:ext cx="615950" cy="439737"/>
          </a:xfrm>
          <a:prstGeom prst="rect">
            <a:avLst/>
          </a:prstGeom>
          <a:solidFill>
            <a:srgbClr val="33CC33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663300"/>
                </a:solidFill>
                <a:latin typeface="Arial" panose="020B0604020202020204" pitchFamily="34" charset="0"/>
              </a:rPr>
              <a:t>TOR</a:t>
            </a:r>
          </a:p>
        </p:txBody>
      </p:sp>
      <p:sp>
        <p:nvSpPr>
          <p:cNvPr id="23" name="Flowchart: Predefined Process 205"/>
          <p:cNvSpPr/>
          <p:nvPr/>
        </p:nvSpPr>
        <p:spPr>
          <a:xfrm rot="16200000">
            <a:off x="3176588" y="5691188"/>
            <a:ext cx="614362" cy="1109662"/>
          </a:xfrm>
          <a:prstGeom prst="flowChartPredefinedProcess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2962275" y="6094413"/>
            <a:ext cx="1000125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1300"/>
              </a:lnSpc>
            </a:pPr>
            <a:r>
              <a:rPr lang="en-US" altLang="en-US"/>
              <a:t>20 Servers</a:t>
            </a:r>
          </a:p>
        </p:txBody>
      </p:sp>
      <p:cxnSp>
        <p:nvCxnSpPr>
          <p:cNvPr id="25" name="Straight Connector 24"/>
          <p:cNvCxnSpPr>
            <a:stCxn id="22" idx="2"/>
            <a:endCxn id="23" idx="3"/>
          </p:cNvCxnSpPr>
          <p:nvPr/>
        </p:nvCxnSpPr>
        <p:spPr>
          <a:xfrm rot="16200000" flipH="1">
            <a:off x="3155156" y="5609432"/>
            <a:ext cx="531813" cy="127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3059113" y="2368550"/>
            <a:ext cx="615950" cy="439738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3300"/>
                </a:solidFill>
                <a:latin typeface="Arial" panose="020B0604020202020204" pitchFamily="34" charset="0"/>
              </a:rPr>
              <a:t>Int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303963" y="3721100"/>
            <a:ext cx="615950" cy="4381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4116388" y="2368550"/>
            <a:ext cx="615950" cy="439738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5599113" y="2368550"/>
            <a:ext cx="615950" cy="439738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662238" y="3783013"/>
            <a:ext cx="176212" cy="1746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3897313" y="3797300"/>
            <a:ext cx="176212" cy="1762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6505575" y="3778250"/>
            <a:ext cx="176213" cy="1746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3302000" y="2579688"/>
            <a:ext cx="176213" cy="1762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4335463" y="2579688"/>
            <a:ext cx="176212" cy="1762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5829300" y="2579688"/>
            <a:ext cx="176213" cy="1762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7185025" y="4972050"/>
            <a:ext cx="615950" cy="439738"/>
          </a:xfrm>
          <a:prstGeom prst="rect">
            <a:avLst/>
          </a:prstGeom>
          <a:solidFill>
            <a:srgbClr val="33CC33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 dirty="0">
              <a:solidFill>
                <a:srgbClr val="663300"/>
              </a:solidFill>
            </a:endParaRPr>
          </a:p>
        </p:txBody>
      </p:sp>
      <p:sp>
        <p:nvSpPr>
          <p:cNvPr id="37" name="TextBox 52"/>
          <p:cNvSpPr txBox="1"/>
          <p:nvPr/>
        </p:nvSpPr>
        <p:spPr>
          <a:xfrm>
            <a:off x="2339975" y="4827588"/>
            <a:ext cx="554038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sz="2400">
                <a:latin typeface="Arial" panose="020B0604020202020204" pitchFamily="34" charset="0"/>
              </a:rPr>
              <a:t>. . .</a:t>
            </a:r>
          </a:p>
        </p:txBody>
      </p:sp>
      <p:sp>
        <p:nvSpPr>
          <p:cNvPr id="38" name="TextBox 52"/>
          <p:cNvSpPr txBox="1"/>
          <p:nvPr/>
        </p:nvSpPr>
        <p:spPr>
          <a:xfrm>
            <a:off x="4841875" y="4786313"/>
            <a:ext cx="990600" cy="460375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sz="2400">
                <a:latin typeface="Arial" panose="020B0604020202020204" pitchFamily="34" charset="0"/>
              </a:rPr>
              <a:t>. . . . . .</a:t>
            </a:r>
          </a:p>
        </p:txBody>
      </p:sp>
      <p:sp>
        <p:nvSpPr>
          <p:cNvPr id="39" name="Rectangle 38"/>
          <p:cNvSpPr/>
          <p:nvPr/>
        </p:nvSpPr>
        <p:spPr>
          <a:xfrm>
            <a:off x="3265488" y="5099050"/>
            <a:ext cx="176212" cy="1762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443163" y="3721100"/>
            <a:ext cx="615950" cy="4381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2060"/>
                </a:solidFill>
                <a:latin typeface="Arial" panose="020B0604020202020204" pitchFamily="34" charset="0"/>
              </a:rPr>
              <a:t>Aggr</a:t>
            </a:r>
          </a:p>
        </p:txBody>
      </p:sp>
      <p:cxnSp>
        <p:nvCxnSpPr>
          <p:cNvPr id="41" name="Straight Connector 40"/>
          <p:cNvCxnSpPr/>
          <p:nvPr/>
        </p:nvCxnSpPr>
        <p:spPr>
          <a:xfrm rot="16200000" flipH="1">
            <a:off x="3961606" y="4131469"/>
            <a:ext cx="487363" cy="2190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3675063" y="3721100"/>
            <a:ext cx="617537" cy="4381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 dirty="0"/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1547813" y="5481638"/>
            <a:ext cx="6342062" cy="1587"/>
          </a:xfrm>
          <a:prstGeom prst="straightConnector1">
            <a:avLst/>
          </a:prstGeom>
          <a:ln>
            <a:prstDash val="dash"/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121"/>
          <p:cNvSpPr txBox="1">
            <a:spLocks noChangeArrowheads="1"/>
          </p:cNvSpPr>
          <p:nvPr/>
        </p:nvSpPr>
        <p:spPr bwMode="auto">
          <a:xfrm>
            <a:off x="4365625" y="4281488"/>
            <a:ext cx="40163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sz="2400" i="1">
                <a:solidFill>
                  <a:srgbClr val="3333FF"/>
                </a:solidFill>
                <a:latin typeface="Arial" panose="020B0604020202020204" pitchFamily="34" charset="0"/>
              </a:rPr>
              <a:t>K</a:t>
            </a:r>
            <a:r>
              <a:rPr lang="en-US" altLang="en-US" sz="2200">
                <a:solidFill>
                  <a:srgbClr val="3333FF"/>
                </a:solidFill>
                <a:latin typeface="Arial" panose="020B0604020202020204" pitchFamily="34" charset="0"/>
              </a:rPr>
              <a:t> aggr switches with </a:t>
            </a:r>
            <a:r>
              <a:rPr lang="en-US" altLang="en-US" sz="2400" i="1">
                <a:solidFill>
                  <a:srgbClr val="3333FF"/>
                </a:solidFill>
                <a:latin typeface="Arial" panose="020B0604020202020204" pitchFamily="34" charset="0"/>
              </a:rPr>
              <a:t>D</a:t>
            </a:r>
            <a:r>
              <a:rPr lang="en-US" altLang="en-US" sz="2200">
                <a:solidFill>
                  <a:srgbClr val="3333FF"/>
                </a:solidFill>
                <a:latin typeface="Arial" panose="020B0604020202020204" pitchFamily="34" charset="0"/>
              </a:rPr>
              <a:t> ports</a:t>
            </a:r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2252663" y="4267200"/>
            <a:ext cx="4843462" cy="1588"/>
          </a:xfrm>
          <a:prstGeom prst="straightConnector1">
            <a:avLst/>
          </a:prstGeom>
          <a:ln w="19050">
            <a:solidFill>
              <a:srgbClr val="002060"/>
            </a:solidFill>
            <a:prstDash val="dash"/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121"/>
          <p:cNvSpPr txBox="1">
            <a:spLocks noChangeArrowheads="1"/>
          </p:cNvSpPr>
          <p:nvPr/>
        </p:nvSpPr>
        <p:spPr bwMode="auto">
          <a:xfrm>
            <a:off x="4191000" y="6272213"/>
            <a:ext cx="28956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sz="2200">
                <a:solidFill>
                  <a:srgbClr val="3333FF"/>
                </a:solidFill>
                <a:latin typeface="Arial" panose="020B0604020202020204" pitchFamily="34" charset="0"/>
              </a:rPr>
              <a:t>20*(</a:t>
            </a:r>
            <a:r>
              <a:rPr lang="en-US" altLang="en-US" sz="2200" i="1">
                <a:solidFill>
                  <a:srgbClr val="3333FF"/>
                </a:solidFill>
                <a:latin typeface="Arial" panose="020B0604020202020204" pitchFamily="34" charset="0"/>
              </a:rPr>
              <a:t>DK</a:t>
            </a:r>
            <a:r>
              <a:rPr lang="en-US" altLang="en-US" sz="2200">
                <a:solidFill>
                  <a:srgbClr val="3333FF"/>
                </a:solidFill>
                <a:latin typeface="Arial" panose="020B0604020202020204" pitchFamily="34" charset="0"/>
              </a:rPr>
              <a:t>/4)  Servers</a:t>
            </a: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1371600" y="6211888"/>
            <a:ext cx="6781800" cy="1587"/>
          </a:xfrm>
          <a:prstGeom prst="straightConnector1">
            <a:avLst/>
          </a:prstGeom>
          <a:ln w="19050">
            <a:solidFill>
              <a:srgbClr val="002060"/>
            </a:solidFill>
            <a:prstDash val="dash"/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1635125" y="4953000"/>
            <a:ext cx="617538" cy="439738"/>
          </a:xfrm>
          <a:prstGeom prst="rect">
            <a:avLst/>
          </a:prstGeom>
          <a:solidFill>
            <a:srgbClr val="33CC33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 dirty="0">
              <a:solidFill>
                <a:srgbClr val="663300"/>
              </a:solidFill>
            </a:endParaRPr>
          </a:p>
        </p:txBody>
      </p:sp>
      <p:sp>
        <p:nvSpPr>
          <p:cNvPr id="49" name="TextBox 52"/>
          <p:cNvSpPr txBox="1"/>
          <p:nvPr/>
        </p:nvSpPr>
        <p:spPr>
          <a:xfrm>
            <a:off x="1981200" y="5791200"/>
            <a:ext cx="55403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sz="2400">
                <a:latin typeface="Arial" panose="020B0604020202020204" pitchFamily="34" charset="0"/>
              </a:rPr>
              <a:t>. . .</a:t>
            </a:r>
          </a:p>
        </p:txBody>
      </p:sp>
      <p:sp>
        <p:nvSpPr>
          <p:cNvPr id="50" name="TextBox 52"/>
          <p:cNvSpPr txBox="1"/>
          <p:nvPr/>
        </p:nvSpPr>
        <p:spPr>
          <a:xfrm>
            <a:off x="4953000" y="5791200"/>
            <a:ext cx="1282700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sz="2400">
                <a:latin typeface="Arial" panose="020B0604020202020204" pitchFamily="34" charset="0"/>
              </a:rPr>
              <a:t>. . . . . . . .</a:t>
            </a:r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0" y="1066800"/>
            <a:ext cx="9144000" cy="533400"/>
          </a:xfrm>
          <a:prstGeom prst="rect">
            <a:avLst/>
          </a:prstGeom>
          <a:solidFill>
            <a:srgbClr val="BFBFBF"/>
          </a:solidFill>
          <a:ln>
            <a:noFill/>
          </a:ln>
          <a:effectLst>
            <a:outerShdw blurRad="50800" dist="38100" dir="2700000" algn="tl" rotWithShape="0">
              <a:srgbClr val="808080">
                <a:alpha val="39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/>
          <a:p>
            <a:pPr>
              <a:defRPr/>
            </a:pPr>
            <a:r>
              <a:rPr lang="en-US" sz="2700" dirty="0">
                <a:latin typeface="+mn-lt"/>
                <a:cs typeface="+mn-cs"/>
              </a:rPr>
              <a:t>Offer huge </a:t>
            </a:r>
            <a:r>
              <a:rPr lang="en-US" sz="2700" dirty="0" err="1">
                <a:latin typeface="+mn-lt"/>
                <a:cs typeface="+mn-cs"/>
              </a:rPr>
              <a:t>aggr</a:t>
            </a:r>
            <a:r>
              <a:rPr lang="en-US" sz="2700" dirty="0">
                <a:latin typeface="+mn-lt"/>
                <a:cs typeface="+mn-cs"/>
              </a:rPr>
              <a:t> capacity &amp; multi paths at modest cost</a:t>
            </a:r>
          </a:p>
        </p:txBody>
      </p:sp>
      <p:graphicFrame>
        <p:nvGraphicFramePr>
          <p:cNvPr id="52" name="Table 51"/>
          <p:cNvGraphicFramePr>
            <a:graphicFrameLocks noGrp="1"/>
          </p:cNvGraphicFramePr>
          <p:nvPr/>
        </p:nvGraphicFramePr>
        <p:xfrm>
          <a:off x="2027238" y="2667000"/>
          <a:ext cx="5165725" cy="2194560"/>
        </p:xfrm>
        <a:graphic>
          <a:graphicData uri="http://schemas.openxmlformats.org/drawingml/2006/table">
            <a:tbl>
              <a:tblPr/>
              <a:tblGrid>
                <a:gridCol w="2459037"/>
                <a:gridCol w="2706688"/>
              </a:tblGrid>
              <a:tr h="771525">
                <a:tc>
                  <a:txBody>
                    <a:bodyPr/>
                    <a:lstStyle>
                      <a:lvl1pPr algn="l" defTabSz="457200" eaLnBrk="0" hangingPunct="0">
                        <a:spcBef>
                          <a:spcPct val="50000"/>
                        </a:spcBef>
                        <a:defRPr sz="240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algn="l" defTabSz="457200" eaLnBrk="0" hangingPunct="0">
                        <a:spcBef>
                          <a:spcPct val="10000"/>
                        </a:spcBef>
                        <a:buFont typeface="Helvetica" panose="020B0604020202020204" pitchFamily="34" charset="0"/>
                        <a:defRPr sz="200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1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10000"/>
                        </a:spcBef>
                        <a:defRPr>
                          <a:solidFill>
                            <a:schemeClr val="accent2"/>
                          </a:solidFill>
                          <a:latin typeface="Helvetica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10000"/>
                        </a:spcBef>
                        <a:defRPr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 </a:t>
                      </a:r>
                      <a:br>
                        <a:rPr kumimoji="0" lang="en-US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en-US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(# of 10G ports)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 algn="l" defTabSz="457200" eaLnBrk="0" hangingPunct="0">
                        <a:spcBef>
                          <a:spcPct val="50000"/>
                        </a:spcBef>
                        <a:defRPr sz="240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algn="l" defTabSz="457200" eaLnBrk="0" hangingPunct="0">
                        <a:spcBef>
                          <a:spcPct val="10000"/>
                        </a:spcBef>
                        <a:buFont typeface="Helvetica" panose="020B0604020202020204" pitchFamily="34" charset="0"/>
                        <a:defRPr sz="200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1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10000"/>
                        </a:spcBef>
                        <a:defRPr>
                          <a:solidFill>
                            <a:schemeClr val="accent2"/>
                          </a:solidFill>
                          <a:latin typeface="Helvetica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10000"/>
                        </a:spcBef>
                        <a:defRPr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Max DC size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(# of Servers)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28625">
                <a:tc>
                  <a:txBody>
                    <a:bodyPr/>
                    <a:lstStyle>
                      <a:lvl1pPr algn="l" defTabSz="457200" eaLnBrk="0" hangingPunct="0">
                        <a:spcBef>
                          <a:spcPct val="50000"/>
                        </a:spcBef>
                        <a:defRPr sz="240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algn="l" defTabSz="457200" eaLnBrk="0" hangingPunct="0">
                        <a:spcBef>
                          <a:spcPct val="10000"/>
                        </a:spcBef>
                        <a:buFont typeface="Helvetica" panose="020B0604020202020204" pitchFamily="34" charset="0"/>
                        <a:defRPr sz="200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1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10000"/>
                        </a:spcBef>
                        <a:defRPr>
                          <a:solidFill>
                            <a:schemeClr val="accent2"/>
                          </a:solidFill>
                          <a:latin typeface="Helvetica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10000"/>
                        </a:spcBef>
                        <a:defRPr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>
                      <a:lvl1pPr algn="l" defTabSz="457200" eaLnBrk="0" hangingPunct="0">
                        <a:spcBef>
                          <a:spcPct val="50000"/>
                        </a:spcBef>
                        <a:defRPr sz="240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algn="l" defTabSz="457200" eaLnBrk="0" hangingPunct="0">
                        <a:spcBef>
                          <a:spcPct val="10000"/>
                        </a:spcBef>
                        <a:buFont typeface="Helvetica" panose="020B0604020202020204" pitchFamily="34" charset="0"/>
                        <a:defRPr sz="200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1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10000"/>
                        </a:spcBef>
                        <a:defRPr>
                          <a:solidFill>
                            <a:schemeClr val="accent2"/>
                          </a:solidFill>
                          <a:latin typeface="Helvetica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10000"/>
                        </a:spcBef>
                        <a:defRPr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11,520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</a:tr>
              <a:tr h="428625">
                <a:tc>
                  <a:txBody>
                    <a:bodyPr/>
                    <a:lstStyle>
                      <a:lvl1pPr algn="l" defTabSz="457200" eaLnBrk="0" hangingPunct="0">
                        <a:spcBef>
                          <a:spcPct val="50000"/>
                        </a:spcBef>
                        <a:defRPr sz="240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algn="l" defTabSz="457200" eaLnBrk="0" hangingPunct="0">
                        <a:spcBef>
                          <a:spcPct val="10000"/>
                        </a:spcBef>
                        <a:buFont typeface="Helvetica" panose="020B0604020202020204" pitchFamily="34" charset="0"/>
                        <a:defRPr sz="200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1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10000"/>
                        </a:spcBef>
                        <a:defRPr>
                          <a:solidFill>
                            <a:schemeClr val="accent2"/>
                          </a:solidFill>
                          <a:latin typeface="Helvetica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10000"/>
                        </a:spcBef>
                        <a:defRPr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 algn="l" defTabSz="457200" eaLnBrk="0" hangingPunct="0">
                        <a:spcBef>
                          <a:spcPct val="50000"/>
                        </a:spcBef>
                        <a:defRPr sz="240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algn="l" defTabSz="457200" eaLnBrk="0" hangingPunct="0">
                        <a:spcBef>
                          <a:spcPct val="10000"/>
                        </a:spcBef>
                        <a:buFont typeface="Helvetica" panose="020B0604020202020204" pitchFamily="34" charset="0"/>
                        <a:defRPr sz="200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1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10000"/>
                        </a:spcBef>
                        <a:defRPr>
                          <a:solidFill>
                            <a:schemeClr val="accent2"/>
                          </a:solidFill>
                          <a:latin typeface="Helvetica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10000"/>
                        </a:spcBef>
                        <a:defRPr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46,080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  <a:tr h="428625">
                <a:tc>
                  <a:txBody>
                    <a:bodyPr/>
                    <a:lstStyle>
                      <a:lvl1pPr algn="l" defTabSz="457200" eaLnBrk="0" hangingPunct="0">
                        <a:spcBef>
                          <a:spcPct val="50000"/>
                        </a:spcBef>
                        <a:defRPr sz="240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algn="l" defTabSz="457200" eaLnBrk="0" hangingPunct="0">
                        <a:spcBef>
                          <a:spcPct val="10000"/>
                        </a:spcBef>
                        <a:buFont typeface="Helvetica" panose="020B0604020202020204" pitchFamily="34" charset="0"/>
                        <a:defRPr sz="200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1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10000"/>
                        </a:spcBef>
                        <a:defRPr>
                          <a:solidFill>
                            <a:schemeClr val="accent2"/>
                          </a:solidFill>
                          <a:latin typeface="Helvetica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10000"/>
                        </a:spcBef>
                        <a:defRPr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>
                      <a:lvl1pPr algn="l" defTabSz="457200" eaLnBrk="0" hangingPunct="0">
                        <a:spcBef>
                          <a:spcPct val="50000"/>
                        </a:spcBef>
                        <a:defRPr sz="240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7931725" indent="-37474525" algn="l" defTabSz="457200" eaLnBrk="0" hangingPunct="0">
                        <a:spcBef>
                          <a:spcPct val="10000"/>
                        </a:spcBef>
                        <a:buFont typeface="Helvetica" panose="020B0604020202020204" pitchFamily="34" charset="0"/>
                        <a:defRPr sz="200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1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10000"/>
                        </a:spcBef>
                        <a:defRPr>
                          <a:solidFill>
                            <a:schemeClr val="accent2"/>
                          </a:solidFill>
                          <a:latin typeface="Helvetica" panose="020B060402020202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10000"/>
                        </a:spcBef>
                        <a:defRPr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4572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9144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1371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18288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103,680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</a:tr>
            </a:tbl>
          </a:graphicData>
        </a:graphic>
      </p:graphicFrame>
      <p:sp>
        <p:nvSpPr>
          <p:cNvPr id="53" name="Right Arrow 52"/>
          <p:cNvSpPr>
            <a:spLocks noChangeArrowheads="1"/>
          </p:cNvSpPr>
          <p:nvPr/>
        </p:nvSpPr>
        <p:spPr bwMode="auto">
          <a:xfrm rot="10800000">
            <a:off x="6781800" y="3505200"/>
            <a:ext cx="609600" cy="381000"/>
          </a:xfrm>
          <a:prstGeom prst="right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AEAED4"/>
              </a:gs>
              <a:gs pos="100000">
                <a:srgbClr val="000075"/>
              </a:gs>
            </a:gsLst>
            <a:lin ang="5400000"/>
          </a:gradFill>
          <a:ln w="9525">
            <a:solidFill>
              <a:srgbClr val="000066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54" name="Right Arrow 53"/>
          <p:cNvSpPr>
            <a:spLocks noChangeArrowheads="1"/>
          </p:cNvSpPr>
          <p:nvPr/>
        </p:nvSpPr>
        <p:spPr bwMode="auto">
          <a:xfrm rot="10800000">
            <a:off x="6781800" y="4419600"/>
            <a:ext cx="609600" cy="381000"/>
          </a:xfrm>
          <a:prstGeom prst="right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AEAED4"/>
              </a:gs>
              <a:gs pos="100000">
                <a:srgbClr val="000075"/>
              </a:gs>
            </a:gsLst>
            <a:lin ang="5400000"/>
          </a:gradFill>
          <a:ln w="9525">
            <a:solidFill>
              <a:srgbClr val="000066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5625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8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9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1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2" dur="indefinite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4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5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7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8" dur="indefinite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0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21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3" dur="indefinit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24" dur="indefinite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6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27" dur="indefinite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9" dur="indefinit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0" dur="indefinite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2" dur="indefinite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3" dur="indefinite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5" dur="indefinite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6" dur="indefinite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8" dur="indefinit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9" dur="indefinite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1" dur="indefinite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42" dur="indefinite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4" dur="indefinite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45" dur="indefinite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7" dur="indefinit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48" dur="indefinite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0" dur="indefinit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51" dur="indefinite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3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54" dur="indefinite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6" dur="indefinite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57" dur="indefinite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9" dur="indefinit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60" dur="indefinite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2" dur="indefinit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63" dur="indefinite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5" dur="indefinite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66" dur="indefinite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8" dur="indefinite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69" dur="indefinite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1" dur="indefinit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72" dur="indefinite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9" presetClass="emph" presetSubtype="0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3"/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174" dur="indefinit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75" dur="indefinite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9" presetClass="emph" presetSubtype="0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6"/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177" dur="indefinite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78" dur="indefinite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9" presetClass="emph" presetSubtype="0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9"/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180" dur="indefinit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81" dur="indefinite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3" dur="indefinite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84" dur="indefinite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6" dur="indefinite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87" dur="indefinite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9" presetClass="emph" presetSubtype="0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88"/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189" dur="indefinite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90" dur="indefinite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9" presetClass="emph" presetSubtype="0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1"/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192" dur="indefinite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93" dur="indefinite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9" presetClass="emph" presetSubtype="0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4"/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195" dur="indefinite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96" dur="indefinite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98" dur="indefinite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99" dur="indefinite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01" dur="indefinite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02" dur="indefinite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04" dur="indefinite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05" dur="indefinite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9" presetClass="emph" presetSubtype="0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06"/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207" dur="indefinite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08" dur="indefinite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0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11" dur="indefinite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3" dur="indefinite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14" dur="indefinite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6" dur="indefinite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17" dur="indefinite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9" dur="indefinite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20" dur="indefinite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22" dur="indefinite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23" dur="indefinite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25" dur="indefinite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26" dur="indefinite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28" dur="indefinite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29" dur="indefinite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1" dur="indefinite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32" dur="indefinite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4" dur="indefinite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35" dur="indefinite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7" dur="indefinite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38" dur="indefinite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0" dur="indefinite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41" dur="indefinite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3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44" dur="indefinite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 nodeType="clickPar">
                      <p:stCondLst>
                        <p:cond delay="indefinite"/>
                      </p:stCondLst>
                      <p:childTnLst>
                        <p:par>
                          <p:cTn id="2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  <p:bldP spid="12" grpId="0"/>
      <p:bldP spid="12" grpId="1"/>
      <p:bldP spid="22" grpId="0" animBg="1"/>
      <p:bldP spid="22" grpId="1" animBg="1"/>
      <p:bldP spid="23" grpId="0" animBg="1"/>
      <p:bldP spid="23" grpId="1" animBg="1"/>
      <p:bldP spid="24" grpId="0"/>
      <p:bldP spid="24" grpId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/>
      <p:bldP spid="30" grpId="1"/>
      <p:bldP spid="31" grpId="0"/>
      <p:bldP spid="31" grpId="1"/>
      <p:bldP spid="32" grpId="0"/>
      <p:bldP spid="32" grpId="1"/>
      <p:bldP spid="33" grpId="0"/>
      <p:bldP spid="33" grpId="1"/>
      <p:bldP spid="34" grpId="0"/>
      <p:bldP spid="34" grpId="1"/>
      <p:bldP spid="35" grpId="0"/>
      <p:bldP spid="35" grpId="1"/>
      <p:bldP spid="36" grpId="0" animBg="1"/>
      <p:bldP spid="36" grpId="1" animBg="1"/>
      <p:bldP spid="37" grpId="0"/>
      <p:bldP spid="37" grpId="1"/>
      <p:bldP spid="38" grpId="0"/>
      <p:bldP spid="38" grpId="1"/>
      <p:bldP spid="39" grpId="0"/>
      <p:bldP spid="39" grpId="1"/>
      <p:bldP spid="40" grpId="0" animBg="1"/>
      <p:bldP spid="40" grpId="1" animBg="1"/>
      <p:bldP spid="42" grpId="0" animBg="1"/>
      <p:bldP spid="42" grpId="1" animBg="1"/>
      <p:bldP spid="44" grpId="0"/>
      <p:bldP spid="44" grpId="1"/>
      <p:bldP spid="46" grpId="0"/>
      <p:bldP spid="46" grpId="1"/>
      <p:bldP spid="48" grpId="0" animBg="1"/>
      <p:bldP spid="48" grpId="1" animBg="1"/>
      <p:bldP spid="49" grpId="0"/>
      <p:bldP spid="49" grpId="1"/>
      <p:bldP spid="50" grpId="0"/>
      <p:bldP spid="50" grpId="1"/>
      <p:bldP spid="53" grpId="0" animBg="1"/>
      <p:bldP spid="5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Valiant Load Balancing: Indirection</a:t>
            </a:r>
          </a:p>
        </p:txBody>
      </p:sp>
      <p:sp>
        <p:nvSpPr>
          <p:cNvPr id="4710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16D0279-0CF3-443C-96D0-8C40C5DA7D45}" type="slidenum">
              <a:rPr lang="en-US" altLang="en-US" sz="1400" b="0">
                <a:latin typeface="Times New Roman" panose="02020603050405020304" pitchFamily="18" charset="0"/>
              </a:rPr>
              <a:pPr eaLnBrk="1" hangingPunct="1"/>
              <a:t>14</a:t>
            </a:fld>
            <a:endParaRPr lang="en-US" altLang="en-US" sz="1400" b="0">
              <a:latin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>
            <a:cxnSpLocks noChangeShapeType="1"/>
          </p:cNvCxnSpPr>
          <p:nvPr/>
        </p:nvCxnSpPr>
        <p:spPr bwMode="auto">
          <a:xfrm rot="5400000" flipH="1" flipV="1">
            <a:off x="3459163" y="2536825"/>
            <a:ext cx="1028700" cy="866775"/>
          </a:xfrm>
          <a:prstGeom prst="line">
            <a:avLst/>
          </a:prstGeom>
          <a:noFill/>
          <a:ln w="25400">
            <a:solidFill>
              <a:srgbClr val="7F7F7F">
                <a:alpha val="59999"/>
              </a:srgbClr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" name="Straight Connector 5"/>
          <p:cNvCxnSpPr>
            <a:cxnSpLocks noChangeShapeType="1"/>
          </p:cNvCxnSpPr>
          <p:nvPr/>
        </p:nvCxnSpPr>
        <p:spPr bwMode="auto">
          <a:xfrm rot="5400000">
            <a:off x="992982" y="4120356"/>
            <a:ext cx="1039812" cy="327025"/>
          </a:xfrm>
          <a:prstGeom prst="line">
            <a:avLst/>
          </a:prstGeom>
          <a:noFill/>
          <a:ln w="25400">
            <a:solidFill>
              <a:srgbClr val="7F7F7F">
                <a:alpha val="59999"/>
              </a:srgbClr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Straight Connector 6"/>
          <p:cNvCxnSpPr>
            <a:cxnSpLocks noChangeShapeType="1"/>
          </p:cNvCxnSpPr>
          <p:nvPr/>
        </p:nvCxnSpPr>
        <p:spPr bwMode="auto">
          <a:xfrm rot="10800000" flipV="1">
            <a:off x="1795463" y="3789363"/>
            <a:ext cx="1573212" cy="1052512"/>
          </a:xfrm>
          <a:prstGeom prst="line">
            <a:avLst/>
          </a:prstGeom>
          <a:noFill/>
          <a:ln w="25400">
            <a:solidFill>
              <a:srgbClr val="7F7F7F">
                <a:alpha val="59999"/>
              </a:srgbClr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Straight Connector 7"/>
          <p:cNvCxnSpPr>
            <a:cxnSpLocks noChangeShapeType="1"/>
            <a:stCxn id="29" idx="2"/>
          </p:cNvCxnSpPr>
          <p:nvPr/>
        </p:nvCxnSpPr>
        <p:spPr bwMode="auto">
          <a:xfrm rot="16200000" flipH="1">
            <a:off x="1698625" y="4021138"/>
            <a:ext cx="1025525" cy="615950"/>
          </a:xfrm>
          <a:prstGeom prst="line">
            <a:avLst/>
          </a:prstGeom>
          <a:noFill/>
          <a:ln w="25400">
            <a:solidFill>
              <a:srgbClr val="7F7F7F">
                <a:alpha val="59999"/>
              </a:srgbClr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Straight Connector 8"/>
          <p:cNvCxnSpPr>
            <a:cxnSpLocks noChangeShapeType="1"/>
            <a:stCxn id="30" idx="2"/>
          </p:cNvCxnSpPr>
          <p:nvPr/>
        </p:nvCxnSpPr>
        <p:spPr bwMode="auto">
          <a:xfrm rot="5400000">
            <a:off x="2769394" y="4013994"/>
            <a:ext cx="1025525" cy="630237"/>
          </a:xfrm>
          <a:prstGeom prst="line">
            <a:avLst/>
          </a:prstGeom>
          <a:noFill/>
          <a:ln w="25400">
            <a:solidFill>
              <a:srgbClr val="7F7F7F">
                <a:alpha val="59999"/>
              </a:srgbClr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Straight Connector 9"/>
          <p:cNvCxnSpPr>
            <a:cxnSpLocks noChangeShapeType="1"/>
          </p:cNvCxnSpPr>
          <p:nvPr/>
        </p:nvCxnSpPr>
        <p:spPr bwMode="auto">
          <a:xfrm>
            <a:off x="2133600" y="3763963"/>
            <a:ext cx="1498600" cy="1020762"/>
          </a:xfrm>
          <a:prstGeom prst="line">
            <a:avLst/>
          </a:prstGeom>
          <a:noFill/>
          <a:ln w="25400">
            <a:solidFill>
              <a:srgbClr val="7F7F7F">
                <a:alpha val="59999"/>
              </a:srgbClr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Straight Connector 10"/>
          <p:cNvCxnSpPr>
            <a:cxnSpLocks noChangeShapeType="1"/>
          </p:cNvCxnSpPr>
          <p:nvPr/>
        </p:nvCxnSpPr>
        <p:spPr bwMode="auto">
          <a:xfrm rot="5400000">
            <a:off x="4418807" y="4150518"/>
            <a:ext cx="946150" cy="284163"/>
          </a:xfrm>
          <a:prstGeom prst="line">
            <a:avLst/>
          </a:prstGeom>
          <a:noFill/>
          <a:ln w="25400">
            <a:solidFill>
              <a:srgbClr val="7F7F7F">
                <a:alpha val="59999"/>
              </a:srgbClr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Straight Connector 11"/>
          <p:cNvCxnSpPr>
            <a:cxnSpLocks noChangeShapeType="1"/>
          </p:cNvCxnSpPr>
          <p:nvPr/>
        </p:nvCxnSpPr>
        <p:spPr bwMode="auto">
          <a:xfrm rot="16200000" flipH="1">
            <a:off x="3438525" y="4114801"/>
            <a:ext cx="1006475" cy="254000"/>
          </a:xfrm>
          <a:prstGeom prst="line">
            <a:avLst/>
          </a:prstGeom>
          <a:noFill/>
          <a:ln w="25400">
            <a:solidFill>
              <a:srgbClr val="7F7F7F">
                <a:alpha val="59999"/>
              </a:srgbClr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Straight Connector 12"/>
          <p:cNvCxnSpPr>
            <a:cxnSpLocks noChangeShapeType="1"/>
          </p:cNvCxnSpPr>
          <p:nvPr/>
        </p:nvCxnSpPr>
        <p:spPr bwMode="auto">
          <a:xfrm rot="10800000" flipV="1">
            <a:off x="5176838" y="3789363"/>
            <a:ext cx="1614487" cy="1036637"/>
          </a:xfrm>
          <a:prstGeom prst="line">
            <a:avLst/>
          </a:prstGeom>
          <a:noFill/>
          <a:ln w="25400">
            <a:solidFill>
              <a:srgbClr val="7F7F7F">
                <a:alpha val="59999"/>
              </a:srgbClr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Straight Connector 13"/>
          <p:cNvCxnSpPr>
            <a:cxnSpLocks noChangeShapeType="1"/>
          </p:cNvCxnSpPr>
          <p:nvPr/>
        </p:nvCxnSpPr>
        <p:spPr bwMode="auto">
          <a:xfrm rot="16200000" flipH="1">
            <a:off x="5078413" y="4070350"/>
            <a:ext cx="1027112" cy="547688"/>
          </a:xfrm>
          <a:prstGeom prst="line">
            <a:avLst/>
          </a:prstGeom>
          <a:noFill/>
          <a:ln w="25400">
            <a:solidFill>
              <a:srgbClr val="7F7F7F">
                <a:alpha val="59999"/>
              </a:srgbClr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Connector 14"/>
          <p:cNvCxnSpPr>
            <a:cxnSpLocks noChangeShapeType="1"/>
          </p:cNvCxnSpPr>
          <p:nvPr/>
        </p:nvCxnSpPr>
        <p:spPr bwMode="auto">
          <a:xfrm rot="5400000">
            <a:off x="6154737" y="4002088"/>
            <a:ext cx="1033463" cy="668338"/>
          </a:xfrm>
          <a:prstGeom prst="line">
            <a:avLst/>
          </a:prstGeom>
          <a:noFill/>
          <a:ln w="25400">
            <a:solidFill>
              <a:srgbClr val="7F7F7F">
                <a:alpha val="59999"/>
              </a:srgbClr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Straight Connector 15"/>
          <p:cNvCxnSpPr>
            <a:cxnSpLocks noChangeShapeType="1"/>
          </p:cNvCxnSpPr>
          <p:nvPr/>
        </p:nvCxnSpPr>
        <p:spPr bwMode="auto">
          <a:xfrm>
            <a:off x="5521325" y="3779838"/>
            <a:ext cx="1460500" cy="1062037"/>
          </a:xfrm>
          <a:prstGeom prst="line">
            <a:avLst/>
          </a:prstGeom>
          <a:noFill/>
          <a:ln w="25400">
            <a:solidFill>
              <a:srgbClr val="7F7F7F">
                <a:alpha val="59999"/>
              </a:srgbClr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Straight Connector 16"/>
          <p:cNvCxnSpPr>
            <a:cxnSpLocks noChangeShapeType="1"/>
          </p:cNvCxnSpPr>
          <p:nvPr/>
        </p:nvCxnSpPr>
        <p:spPr bwMode="auto">
          <a:xfrm rot="16200000" flipH="1">
            <a:off x="6820694" y="4188619"/>
            <a:ext cx="1073150" cy="255588"/>
          </a:xfrm>
          <a:prstGeom prst="line">
            <a:avLst/>
          </a:prstGeom>
          <a:noFill/>
          <a:ln w="25400">
            <a:solidFill>
              <a:srgbClr val="7F7F7F">
                <a:alpha val="59999"/>
              </a:srgbClr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Straight Connector 17"/>
          <p:cNvCxnSpPr>
            <a:cxnSpLocks noChangeShapeType="1"/>
          </p:cNvCxnSpPr>
          <p:nvPr/>
        </p:nvCxnSpPr>
        <p:spPr bwMode="auto">
          <a:xfrm rot="5400000" flipH="1" flipV="1">
            <a:off x="1465263" y="2741613"/>
            <a:ext cx="1020762" cy="506412"/>
          </a:xfrm>
          <a:prstGeom prst="line">
            <a:avLst/>
          </a:prstGeom>
          <a:noFill/>
          <a:ln w="25400">
            <a:solidFill>
              <a:srgbClr val="7F7F7F">
                <a:alpha val="59999"/>
              </a:srgbClr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Straight Connector 18"/>
          <p:cNvCxnSpPr>
            <a:cxnSpLocks noChangeShapeType="1"/>
          </p:cNvCxnSpPr>
          <p:nvPr/>
        </p:nvCxnSpPr>
        <p:spPr bwMode="auto">
          <a:xfrm flipV="1">
            <a:off x="1884363" y="2540000"/>
            <a:ext cx="2316162" cy="923925"/>
          </a:xfrm>
          <a:prstGeom prst="line">
            <a:avLst/>
          </a:prstGeom>
          <a:noFill/>
          <a:ln w="25400">
            <a:solidFill>
              <a:srgbClr val="7F7F7F">
                <a:alpha val="59999"/>
              </a:srgbClr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Straight Connector 19"/>
          <p:cNvCxnSpPr>
            <a:cxnSpLocks noChangeShapeType="1"/>
          </p:cNvCxnSpPr>
          <p:nvPr/>
        </p:nvCxnSpPr>
        <p:spPr bwMode="auto">
          <a:xfrm flipV="1">
            <a:off x="2168525" y="2484438"/>
            <a:ext cx="3981450" cy="1000125"/>
          </a:xfrm>
          <a:prstGeom prst="line">
            <a:avLst/>
          </a:prstGeom>
          <a:noFill/>
          <a:ln w="25400">
            <a:solidFill>
              <a:srgbClr val="7F7F7F">
                <a:alpha val="59999"/>
              </a:srgbClr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Straight Connector 20"/>
          <p:cNvCxnSpPr>
            <a:cxnSpLocks noChangeShapeType="1"/>
          </p:cNvCxnSpPr>
          <p:nvPr/>
        </p:nvCxnSpPr>
        <p:spPr bwMode="auto">
          <a:xfrm rot="10800000">
            <a:off x="2332038" y="2549525"/>
            <a:ext cx="1076325" cy="965200"/>
          </a:xfrm>
          <a:prstGeom prst="line">
            <a:avLst/>
          </a:prstGeom>
          <a:noFill/>
          <a:ln w="25400">
            <a:solidFill>
              <a:srgbClr val="7F7F7F">
                <a:alpha val="59999"/>
              </a:srgbClr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" name="Straight Connector 21"/>
          <p:cNvCxnSpPr>
            <a:cxnSpLocks noChangeShapeType="1"/>
          </p:cNvCxnSpPr>
          <p:nvPr/>
        </p:nvCxnSpPr>
        <p:spPr bwMode="auto">
          <a:xfrm flipV="1">
            <a:off x="5532438" y="2549525"/>
            <a:ext cx="1016000" cy="925513"/>
          </a:xfrm>
          <a:prstGeom prst="line">
            <a:avLst/>
          </a:prstGeom>
          <a:noFill/>
          <a:ln w="25400">
            <a:solidFill>
              <a:srgbClr val="7F7F7F">
                <a:alpha val="59999"/>
              </a:srgbClr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Straight Connector 22"/>
          <p:cNvCxnSpPr>
            <a:cxnSpLocks noChangeShapeType="1"/>
          </p:cNvCxnSpPr>
          <p:nvPr/>
        </p:nvCxnSpPr>
        <p:spPr bwMode="auto">
          <a:xfrm rot="10800000">
            <a:off x="2689225" y="2489200"/>
            <a:ext cx="4051300" cy="1006475"/>
          </a:xfrm>
          <a:prstGeom prst="line">
            <a:avLst/>
          </a:prstGeom>
          <a:noFill/>
          <a:ln w="25400">
            <a:solidFill>
              <a:srgbClr val="7F7F7F">
                <a:alpha val="59999"/>
              </a:srgbClr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" name="Straight Connector 23"/>
          <p:cNvCxnSpPr>
            <a:cxnSpLocks noChangeShapeType="1"/>
          </p:cNvCxnSpPr>
          <p:nvPr/>
        </p:nvCxnSpPr>
        <p:spPr bwMode="auto">
          <a:xfrm rot="10800000">
            <a:off x="4587875" y="2498725"/>
            <a:ext cx="2366963" cy="996950"/>
          </a:xfrm>
          <a:prstGeom prst="line">
            <a:avLst/>
          </a:prstGeom>
          <a:noFill/>
          <a:ln w="25400">
            <a:solidFill>
              <a:srgbClr val="7F7F7F">
                <a:alpha val="59999"/>
              </a:srgbClr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" name="Straight Connector 24"/>
          <p:cNvCxnSpPr>
            <a:cxnSpLocks noChangeShapeType="1"/>
          </p:cNvCxnSpPr>
          <p:nvPr/>
        </p:nvCxnSpPr>
        <p:spPr bwMode="auto">
          <a:xfrm rot="16200000" flipV="1">
            <a:off x="6372226" y="2740025"/>
            <a:ext cx="1084262" cy="547687"/>
          </a:xfrm>
          <a:prstGeom prst="line">
            <a:avLst/>
          </a:prstGeom>
          <a:noFill/>
          <a:ln w="25400">
            <a:solidFill>
              <a:srgbClr val="7F7F7F">
                <a:alpha val="59999"/>
              </a:srgbClr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" name="Straight Connector 25"/>
          <p:cNvCxnSpPr>
            <a:cxnSpLocks noChangeShapeType="1"/>
          </p:cNvCxnSpPr>
          <p:nvPr/>
        </p:nvCxnSpPr>
        <p:spPr bwMode="auto">
          <a:xfrm rot="10800000">
            <a:off x="2484438" y="2509838"/>
            <a:ext cx="2528887" cy="965200"/>
          </a:xfrm>
          <a:prstGeom prst="line">
            <a:avLst/>
          </a:prstGeom>
          <a:noFill/>
          <a:ln w="25400">
            <a:solidFill>
              <a:srgbClr val="7F7F7F">
                <a:alpha val="59999"/>
              </a:srgbClr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" name="Straight Connector 26"/>
          <p:cNvCxnSpPr>
            <a:cxnSpLocks noChangeShapeType="1"/>
          </p:cNvCxnSpPr>
          <p:nvPr/>
        </p:nvCxnSpPr>
        <p:spPr bwMode="auto">
          <a:xfrm rot="16200000" flipV="1">
            <a:off x="4409281" y="2615407"/>
            <a:ext cx="985837" cy="793750"/>
          </a:xfrm>
          <a:prstGeom prst="line">
            <a:avLst/>
          </a:prstGeom>
          <a:noFill/>
          <a:ln w="25400">
            <a:solidFill>
              <a:srgbClr val="7F7F7F">
                <a:alpha val="59999"/>
              </a:srgbClr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" name="Straight Connector 27"/>
          <p:cNvCxnSpPr>
            <a:cxnSpLocks noChangeShapeType="1"/>
          </p:cNvCxnSpPr>
          <p:nvPr/>
        </p:nvCxnSpPr>
        <p:spPr bwMode="auto">
          <a:xfrm flipV="1">
            <a:off x="3835400" y="2540000"/>
            <a:ext cx="2498725" cy="955675"/>
          </a:xfrm>
          <a:prstGeom prst="line">
            <a:avLst/>
          </a:prstGeom>
          <a:noFill/>
          <a:ln w="25400">
            <a:solidFill>
              <a:srgbClr val="7F7F7F">
                <a:alpha val="59999"/>
              </a:srgbClr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" name="Rectangle 28"/>
          <p:cNvSpPr/>
          <p:nvPr/>
        </p:nvSpPr>
        <p:spPr>
          <a:xfrm>
            <a:off x="1522413" y="3471863"/>
            <a:ext cx="762000" cy="34448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>
              <a:defRPr/>
            </a:pP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3216275" y="3471863"/>
            <a:ext cx="762000" cy="34448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>
              <a:defRPr/>
            </a:pP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910138" y="3471863"/>
            <a:ext cx="762000" cy="34448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>
              <a:defRPr/>
            </a:pP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604000" y="3495675"/>
            <a:ext cx="762000" cy="34448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>
              <a:defRPr/>
            </a:pPr>
            <a:endParaRPr lang="en-US" dirty="0">
              <a:solidFill>
                <a:srgbClr val="002060"/>
              </a:solidFill>
            </a:endParaRPr>
          </a:p>
        </p:txBody>
      </p:sp>
      <p:cxnSp>
        <p:nvCxnSpPr>
          <p:cNvPr id="33" name="Straight Connector 32"/>
          <p:cNvCxnSpPr>
            <a:cxnSpLocks noChangeShapeType="1"/>
            <a:stCxn id="65" idx="2"/>
            <a:endCxn id="34" idx="3"/>
          </p:cNvCxnSpPr>
          <p:nvPr/>
        </p:nvCxnSpPr>
        <p:spPr bwMode="auto">
          <a:xfrm rot="5400000">
            <a:off x="2399506" y="5430044"/>
            <a:ext cx="652463" cy="3175"/>
          </a:xfrm>
          <a:prstGeom prst="line">
            <a:avLst/>
          </a:prstGeom>
          <a:noFill/>
          <a:ln w="25400">
            <a:solidFill>
              <a:srgbClr val="7F7F7F">
                <a:alpha val="59999"/>
              </a:srgbClr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" name="Flowchart: Predefined Process 105"/>
          <p:cNvSpPr/>
          <p:nvPr/>
        </p:nvSpPr>
        <p:spPr>
          <a:xfrm rot="16200000">
            <a:off x="2516981" y="5603082"/>
            <a:ext cx="414337" cy="723900"/>
          </a:xfrm>
          <a:prstGeom prst="flowChartPredefinedProcess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2328863" y="5870575"/>
            <a:ext cx="792162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bIns="0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1300"/>
              </a:lnSpc>
            </a:pPr>
            <a:r>
              <a:rPr lang="en-US" altLang="en-US" i="1">
                <a:latin typeface="Cambria" panose="02040503050406030204" pitchFamily="18" charset="0"/>
              </a:rPr>
              <a:t>x</a:t>
            </a:r>
            <a:endParaRPr lang="en-US" altLang="en-US" i="1" baseline="-16000">
              <a:latin typeface="Cambria" panose="02040503050406030204" pitchFamily="18" charset="0"/>
            </a:endParaRPr>
          </a:p>
        </p:txBody>
      </p:sp>
      <p:cxnSp>
        <p:nvCxnSpPr>
          <p:cNvPr id="36" name="Straight Connector 35"/>
          <p:cNvCxnSpPr>
            <a:cxnSpLocks noChangeShapeType="1"/>
            <a:stCxn id="66" idx="2"/>
            <a:endCxn id="37" idx="3"/>
          </p:cNvCxnSpPr>
          <p:nvPr/>
        </p:nvCxnSpPr>
        <p:spPr bwMode="auto">
          <a:xfrm rot="16200000" flipH="1">
            <a:off x="3532187" y="5429251"/>
            <a:ext cx="652463" cy="4762"/>
          </a:xfrm>
          <a:prstGeom prst="line">
            <a:avLst/>
          </a:prstGeom>
          <a:noFill/>
          <a:ln w="25400">
            <a:solidFill>
              <a:srgbClr val="7F7F7F">
                <a:alpha val="59999"/>
              </a:srgbClr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7" name="Flowchart: Predefined Process 109"/>
          <p:cNvSpPr/>
          <p:nvPr/>
        </p:nvSpPr>
        <p:spPr>
          <a:xfrm rot="16200000">
            <a:off x="3653631" y="5603082"/>
            <a:ext cx="414337" cy="723900"/>
          </a:xfrm>
          <a:prstGeom prst="flowChartPredefinedProcess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3463925" y="5870575"/>
            <a:ext cx="793750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bIns="0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1300"/>
              </a:lnSpc>
            </a:pPr>
            <a:r>
              <a:rPr lang="en-US" altLang="en-US" i="1">
                <a:latin typeface="Cambria" panose="02040503050406030204" pitchFamily="18" charset="0"/>
              </a:rPr>
              <a:t>y</a:t>
            </a:r>
            <a:endParaRPr lang="en-US" altLang="en-US" i="1" baseline="-16000">
              <a:latin typeface="Cambria" panose="02040503050406030204" pitchFamily="18" charset="0"/>
            </a:endParaRPr>
          </a:p>
        </p:txBody>
      </p:sp>
      <p:sp>
        <p:nvSpPr>
          <p:cNvPr id="39" name="Freeform 38"/>
          <p:cNvSpPr>
            <a:spLocks noChangeArrowheads="1"/>
          </p:cNvSpPr>
          <p:nvPr/>
        </p:nvSpPr>
        <p:spPr bwMode="auto">
          <a:xfrm>
            <a:off x="2895600" y="3733800"/>
            <a:ext cx="1117600" cy="1036638"/>
          </a:xfrm>
          <a:custGeom>
            <a:avLst/>
            <a:gdLst>
              <a:gd name="T0" fmla="*/ 0 w 1117600"/>
              <a:gd name="T1" fmla="*/ 1036638 h 1076960"/>
              <a:gd name="T2" fmla="*/ 822960 w 1117600"/>
              <a:gd name="T3" fmla="*/ 0 h 1076960"/>
              <a:gd name="T4" fmla="*/ 1117600 w 1117600"/>
              <a:gd name="T5" fmla="*/ 1026858 h 1076960"/>
              <a:gd name="T6" fmla="*/ 0 60000 65536"/>
              <a:gd name="T7" fmla="*/ 0 60000 65536"/>
              <a:gd name="T8" fmla="*/ 0 60000 65536"/>
              <a:gd name="T9" fmla="*/ 0 w 1117600"/>
              <a:gd name="T10" fmla="*/ 0 h 1076960"/>
              <a:gd name="T11" fmla="*/ 1117600 w 1117600"/>
              <a:gd name="T12" fmla="*/ 1076960 h 107696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17600" h="1076960">
                <a:moveTo>
                  <a:pt x="0" y="1076960"/>
                </a:moveTo>
                <a:lnTo>
                  <a:pt x="822960" y="0"/>
                </a:lnTo>
                <a:lnTo>
                  <a:pt x="1117600" y="1066800"/>
                </a:lnTo>
              </a:path>
            </a:pathLst>
          </a:custGeom>
          <a:noFill/>
          <a:ln w="38100">
            <a:solidFill>
              <a:schemeClr val="tx1"/>
            </a:solidFill>
            <a:miter lim="800000"/>
            <a:headEnd/>
            <a:tailEnd type="stealth" w="lg" len="lg"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1733550" y="5334000"/>
            <a:ext cx="78105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91440" rIns="0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1300"/>
              </a:lnSpc>
            </a:pPr>
            <a:r>
              <a:rPr lang="en-US" altLang="en-US" sz="1600">
                <a:latin typeface="Arial" panose="020B0604020202020204" pitchFamily="34" charset="0"/>
              </a:rPr>
              <a:t>payload</a:t>
            </a:r>
            <a:endParaRPr lang="en-US" altLang="en-US" sz="1600" baseline="-16000">
              <a:latin typeface="Arial" panose="020B0604020202020204" pitchFamily="34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971550" y="5334000"/>
            <a:ext cx="381000" cy="304800"/>
          </a:xfrm>
          <a:prstGeom prst="rect">
            <a:avLst/>
          </a:prstGeom>
          <a:solidFill>
            <a:srgbClr val="75BF28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91440" rIns="0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1300"/>
              </a:lnSpc>
            </a:pPr>
            <a:r>
              <a:rPr lang="en-US" altLang="en-US" sz="1600" i="1">
                <a:latin typeface="Cambria" panose="02040503050406030204" pitchFamily="18" charset="0"/>
              </a:rPr>
              <a:t>T</a:t>
            </a:r>
            <a:r>
              <a:rPr lang="en-US" altLang="en-US" sz="1600" i="1" baseline="-16000">
                <a:latin typeface="Cambria" panose="02040503050406030204" pitchFamily="18" charset="0"/>
              </a:rPr>
              <a:t>3</a:t>
            </a:r>
          </a:p>
        </p:txBody>
      </p:sp>
      <p:sp>
        <p:nvSpPr>
          <p:cNvPr id="42" name="Rectangle 41"/>
          <p:cNvSpPr/>
          <p:nvPr/>
        </p:nvSpPr>
        <p:spPr>
          <a:xfrm>
            <a:off x="1352550" y="5334000"/>
            <a:ext cx="381000" cy="304800"/>
          </a:xfrm>
          <a:prstGeom prst="rect">
            <a:avLst/>
          </a:prstGeom>
          <a:solidFill>
            <a:schemeClr val="bg2">
              <a:lumMod val="7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91440" rIns="0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1300"/>
              </a:lnSpc>
            </a:pPr>
            <a:r>
              <a:rPr lang="en-US" altLang="en-US" sz="1600" i="1">
                <a:latin typeface="Cambria" panose="02040503050406030204" pitchFamily="18" charset="0"/>
              </a:rPr>
              <a:t>y</a:t>
            </a:r>
            <a:endParaRPr lang="en-US" altLang="en-US" sz="1600" i="1" baseline="-16000">
              <a:latin typeface="Cambria" panose="02040503050406030204" pitchFamily="18" charset="0"/>
            </a:endParaRPr>
          </a:p>
        </p:txBody>
      </p:sp>
      <p:cxnSp>
        <p:nvCxnSpPr>
          <p:cNvPr id="43" name="Straight Connector 42"/>
          <p:cNvCxnSpPr>
            <a:cxnSpLocks noChangeShapeType="1"/>
            <a:stCxn id="68" idx="2"/>
            <a:endCxn id="44" idx="3"/>
          </p:cNvCxnSpPr>
          <p:nvPr/>
        </p:nvCxnSpPr>
        <p:spPr bwMode="auto">
          <a:xfrm rot="16200000" flipH="1">
            <a:off x="5788025" y="5429250"/>
            <a:ext cx="652463" cy="4763"/>
          </a:xfrm>
          <a:prstGeom prst="line">
            <a:avLst/>
          </a:prstGeom>
          <a:noFill/>
          <a:ln w="25400">
            <a:solidFill>
              <a:srgbClr val="7F7F7F">
                <a:alpha val="59999"/>
              </a:srgbClr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4" name="Flowchart: Predefined Process 120"/>
          <p:cNvSpPr/>
          <p:nvPr/>
        </p:nvSpPr>
        <p:spPr>
          <a:xfrm rot="16200000">
            <a:off x="5909469" y="5603082"/>
            <a:ext cx="414337" cy="723900"/>
          </a:xfrm>
          <a:prstGeom prst="flowChartPredefinedProcess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5719763" y="5870575"/>
            <a:ext cx="792162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bIns="0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1300"/>
              </a:lnSpc>
            </a:pPr>
            <a:r>
              <a:rPr lang="en-US" altLang="en-US" i="1">
                <a:latin typeface="Cambria" panose="02040503050406030204" pitchFamily="18" charset="0"/>
              </a:rPr>
              <a:t>z</a:t>
            </a:r>
            <a:endParaRPr lang="en-US" altLang="en-US" i="1" baseline="-16000">
              <a:latin typeface="Cambria" panose="02040503050406030204" pitchFamily="18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1733550" y="5334000"/>
            <a:ext cx="78105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91440" rIns="0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1300"/>
              </a:lnSpc>
            </a:pPr>
            <a:r>
              <a:rPr lang="en-US" altLang="en-US" sz="1600">
                <a:latin typeface="Arial" panose="020B0604020202020204" pitchFamily="34" charset="0"/>
              </a:rPr>
              <a:t>payload</a:t>
            </a:r>
            <a:endParaRPr lang="en-US" altLang="en-US" sz="1600" baseline="-16000">
              <a:latin typeface="Arial" panose="020B0604020202020204" pitchFamily="34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990600" y="5334000"/>
            <a:ext cx="381000" cy="304800"/>
          </a:xfrm>
          <a:prstGeom prst="rect">
            <a:avLst/>
          </a:prstGeom>
          <a:solidFill>
            <a:srgbClr val="75BF28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91440" rIns="0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1300"/>
              </a:lnSpc>
            </a:pPr>
            <a:r>
              <a:rPr lang="en-US" altLang="en-US" sz="1600" i="1">
                <a:latin typeface="Cambria" panose="02040503050406030204" pitchFamily="18" charset="0"/>
              </a:rPr>
              <a:t>T</a:t>
            </a:r>
            <a:r>
              <a:rPr lang="en-US" altLang="en-US" sz="1600" i="1" baseline="-16000">
                <a:latin typeface="Cambria" panose="02040503050406030204" pitchFamily="18" charset="0"/>
              </a:rPr>
              <a:t>5</a:t>
            </a:r>
          </a:p>
        </p:txBody>
      </p:sp>
      <p:sp>
        <p:nvSpPr>
          <p:cNvPr id="48" name="Rectangle 47"/>
          <p:cNvSpPr/>
          <p:nvPr/>
        </p:nvSpPr>
        <p:spPr>
          <a:xfrm>
            <a:off x="1352550" y="5334000"/>
            <a:ext cx="381000" cy="304800"/>
          </a:xfrm>
          <a:prstGeom prst="rect">
            <a:avLst/>
          </a:prstGeom>
          <a:solidFill>
            <a:schemeClr val="bg2">
              <a:lumMod val="7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91440" rIns="0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1300"/>
              </a:lnSpc>
            </a:pPr>
            <a:r>
              <a:rPr lang="en-US" altLang="en-US" sz="1600" i="1">
                <a:latin typeface="Cambria" panose="02040503050406030204" pitchFamily="18" charset="0"/>
              </a:rPr>
              <a:t>z</a:t>
            </a:r>
            <a:endParaRPr lang="en-US" altLang="en-US" sz="1600" i="1" baseline="-16000">
              <a:latin typeface="Cambria" panose="02040503050406030204" pitchFamily="18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5989638" y="2220913"/>
            <a:ext cx="762000" cy="342900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i="1" baseline="-16000">
              <a:solidFill>
                <a:srgbClr val="003300"/>
              </a:solidFill>
              <a:latin typeface="Cambria" panose="02040503050406030204" pitchFamily="18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4035425" y="2220913"/>
            <a:ext cx="762000" cy="342900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i="1" baseline="-16000">
              <a:solidFill>
                <a:srgbClr val="003300"/>
              </a:solidFill>
              <a:latin typeface="Cambria" panose="02040503050406030204" pitchFamily="18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2081213" y="2220913"/>
            <a:ext cx="762000" cy="342900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i="1" baseline="-16000">
              <a:solidFill>
                <a:srgbClr val="003300"/>
              </a:solidFill>
              <a:latin typeface="Cambria" panose="02040503050406030204" pitchFamily="18" charset="0"/>
            </a:endParaRPr>
          </a:p>
        </p:txBody>
      </p: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5973763" y="2295525"/>
            <a:ext cx="793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bIns="0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1300"/>
              </a:lnSpc>
            </a:pPr>
            <a:r>
              <a:rPr lang="en-US" altLang="en-US" i="1">
                <a:latin typeface="Cambria" panose="02040503050406030204" pitchFamily="18" charset="0"/>
              </a:rPr>
              <a:t>I</a:t>
            </a:r>
            <a:r>
              <a:rPr lang="en-US" altLang="en-US" i="1" baseline="-16000">
                <a:latin typeface="Cambria" panose="02040503050406030204" pitchFamily="18" charset="0"/>
              </a:rPr>
              <a:t>ANY</a:t>
            </a:r>
          </a:p>
        </p:txBody>
      </p: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4022725" y="2295525"/>
            <a:ext cx="793750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bIns="0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1300"/>
              </a:lnSpc>
            </a:pPr>
            <a:r>
              <a:rPr lang="en-US" altLang="en-US" i="1">
                <a:latin typeface="Cambria" panose="02040503050406030204" pitchFamily="18" charset="0"/>
              </a:rPr>
              <a:t>I</a:t>
            </a:r>
            <a:r>
              <a:rPr lang="en-US" altLang="en-US" i="1" baseline="-16000">
                <a:latin typeface="Cambria" panose="02040503050406030204" pitchFamily="18" charset="0"/>
              </a:rPr>
              <a:t>ANY</a:t>
            </a:r>
          </a:p>
        </p:txBody>
      </p:sp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2057400" y="2293938"/>
            <a:ext cx="792163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bIns="0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1300"/>
              </a:lnSpc>
            </a:pPr>
            <a:r>
              <a:rPr lang="en-US" altLang="en-US" i="1">
                <a:latin typeface="Cambria" panose="02040503050406030204" pitchFamily="18" charset="0"/>
              </a:rPr>
              <a:t>I</a:t>
            </a:r>
            <a:r>
              <a:rPr lang="en-US" altLang="en-US" i="1" baseline="-16000">
                <a:latin typeface="Cambria" panose="02040503050406030204" pitchFamily="18" charset="0"/>
              </a:rPr>
              <a:t>ANY</a:t>
            </a:r>
          </a:p>
        </p:txBody>
      </p:sp>
      <p:sp>
        <p:nvSpPr>
          <p:cNvPr id="55" name="Freeform 54"/>
          <p:cNvSpPr>
            <a:spLocks noChangeArrowheads="1"/>
          </p:cNvSpPr>
          <p:nvPr/>
        </p:nvSpPr>
        <p:spPr bwMode="auto">
          <a:xfrm>
            <a:off x="1819275" y="2514600"/>
            <a:ext cx="4064000" cy="2244725"/>
          </a:xfrm>
          <a:custGeom>
            <a:avLst/>
            <a:gdLst>
              <a:gd name="T0" fmla="*/ 711200 w 4064000"/>
              <a:gd name="T1" fmla="*/ 2235049 h 2357120"/>
              <a:gd name="T2" fmla="*/ 0 w 4064000"/>
              <a:gd name="T3" fmla="*/ 1112687 h 2357120"/>
              <a:gd name="T4" fmla="*/ 497840 w 4064000"/>
              <a:gd name="T5" fmla="*/ 0 h 2357120"/>
              <a:gd name="T6" fmla="*/ 3464560 w 4064000"/>
              <a:gd name="T7" fmla="*/ 1073985 h 2357120"/>
              <a:gd name="T8" fmla="*/ 4064000 w 4064000"/>
              <a:gd name="T9" fmla="*/ 2244725 h 23571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064000"/>
              <a:gd name="T16" fmla="*/ 0 h 2357120"/>
              <a:gd name="T17" fmla="*/ 4064000 w 4064000"/>
              <a:gd name="T18" fmla="*/ 2357120 h 235712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064000" h="2357120">
                <a:moveTo>
                  <a:pt x="711200" y="2346960"/>
                </a:moveTo>
                <a:lnTo>
                  <a:pt x="0" y="1168400"/>
                </a:lnTo>
                <a:lnTo>
                  <a:pt x="497840" y="0"/>
                </a:lnTo>
                <a:lnTo>
                  <a:pt x="3464560" y="1127760"/>
                </a:lnTo>
                <a:lnTo>
                  <a:pt x="4064000" y="2357120"/>
                </a:lnTo>
              </a:path>
            </a:pathLst>
          </a:custGeom>
          <a:noFill/>
          <a:ln w="38100">
            <a:solidFill>
              <a:schemeClr val="tx1"/>
            </a:solidFill>
            <a:miter lim="800000"/>
            <a:headEnd/>
            <a:tailEnd type="stealth" w="lg" len="lg"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590550" y="5334000"/>
            <a:ext cx="381000" cy="304800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91440" rIns="0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1300"/>
              </a:lnSpc>
            </a:pPr>
            <a:r>
              <a:rPr lang="en-US" altLang="en-US" sz="1600" i="1">
                <a:latin typeface="Cambria" panose="02040503050406030204" pitchFamily="18" charset="0"/>
              </a:rPr>
              <a:t>I</a:t>
            </a:r>
            <a:r>
              <a:rPr lang="en-US" altLang="en-US" sz="1600" i="1" baseline="-16000">
                <a:latin typeface="Cambria" panose="02040503050406030204" pitchFamily="18" charset="0"/>
              </a:rPr>
              <a:t>ANY</a:t>
            </a:r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381000" y="1143000"/>
            <a:ext cx="8686800" cy="549275"/>
          </a:xfrm>
          <a:prstGeom prst="rect">
            <a:avLst/>
          </a:prstGeom>
          <a:solidFill>
            <a:srgbClr val="BFBFBF"/>
          </a:solidFill>
          <a:ln>
            <a:noFill/>
          </a:ln>
          <a:effectLst>
            <a:outerShdw blurRad="50800" dist="38100" dir="2700000" algn="tl" rotWithShape="0">
              <a:srgbClr val="808080">
                <a:alpha val="39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>
                <a:latin typeface="Arial" panose="020B0604020202020204" pitchFamily="34" charset="0"/>
              </a:rPr>
              <a:t>Cope with arbitrary TMs with very little overhead</a:t>
            </a:r>
            <a:endParaRPr lang="en-US" altLang="en-US" sz="2600">
              <a:latin typeface="Arial" panose="020B0604020202020204" pitchFamily="34" charset="0"/>
            </a:endParaRPr>
          </a:p>
        </p:txBody>
      </p:sp>
      <p:grpSp>
        <p:nvGrpSpPr>
          <p:cNvPr id="2" name="Group 148"/>
          <p:cNvGrpSpPr>
            <a:grpSpLocks/>
          </p:cNvGrpSpPr>
          <p:nvPr/>
        </p:nvGrpSpPr>
        <p:grpSpPr bwMode="auto">
          <a:xfrm>
            <a:off x="7040563" y="2133600"/>
            <a:ext cx="1905000" cy="1371600"/>
            <a:chOff x="7162800" y="2286000"/>
            <a:chExt cx="1905000" cy="1447800"/>
          </a:xfrm>
        </p:grpSpPr>
        <p:sp>
          <p:nvSpPr>
            <p:cNvPr id="59" name="Rectangle 58"/>
            <p:cNvSpPr>
              <a:spLocks noChangeArrowheads="1"/>
            </p:cNvSpPr>
            <p:nvPr/>
          </p:nvSpPr>
          <p:spPr bwMode="auto">
            <a:xfrm>
              <a:off x="7162800" y="2286000"/>
              <a:ext cx="1905000" cy="1447800"/>
            </a:xfrm>
            <a:prstGeom prst="rect">
              <a:avLst/>
            </a:prstGeom>
            <a:solidFill>
              <a:srgbClr val="BFBFBF"/>
            </a:solidFill>
            <a:ln>
              <a:noFill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tIns="91440"/>
            <a:lstStyle/>
            <a:p>
              <a:pPr>
                <a:defRPr/>
              </a:pPr>
              <a:endParaRPr lang="en-US" b="0" dirty="0">
                <a:solidFill>
                  <a:schemeClr val="tx1">
                    <a:alpha val="100000"/>
                  </a:schemeClr>
                </a:solidFill>
                <a:latin typeface="+mn-lt"/>
                <a:cs typeface="Times New Roman"/>
              </a:endParaRPr>
            </a:p>
          </p:txBody>
        </p:sp>
        <p:cxnSp>
          <p:nvCxnSpPr>
            <p:cNvPr id="60" name="Straight Connector 59"/>
            <p:cNvCxnSpPr>
              <a:cxnSpLocks noChangeShapeType="1"/>
            </p:cNvCxnSpPr>
            <p:nvPr/>
          </p:nvCxnSpPr>
          <p:spPr bwMode="auto">
            <a:xfrm rot="10800000">
              <a:off x="8534400" y="2666383"/>
              <a:ext cx="381000" cy="1675"/>
            </a:xfrm>
            <a:prstGeom prst="line">
              <a:avLst/>
            </a:prstGeom>
            <a:noFill/>
            <a:ln w="25400">
              <a:solidFill>
                <a:srgbClr val="0066FF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7173" name="TextBox 60"/>
            <p:cNvSpPr txBox="1">
              <a:spLocks noChangeArrowheads="1"/>
            </p:cNvSpPr>
            <p:nvPr/>
          </p:nvSpPr>
          <p:spPr bwMode="auto">
            <a:xfrm>
              <a:off x="7162800" y="2373868"/>
              <a:ext cx="1320618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66FF"/>
                  </a:solidFill>
                </a:rPr>
                <a:t>Links used </a:t>
              </a:r>
              <a:br>
                <a:rPr lang="en-US" altLang="en-US">
                  <a:solidFill>
                    <a:srgbClr val="0066FF"/>
                  </a:solidFill>
                </a:rPr>
              </a:br>
              <a:r>
                <a:rPr lang="en-US" altLang="en-US">
                  <a:solidFill>
                    <a:srgbClr val="0066FF"/>
                  </a:solidFill>
                </a:rPr>
                <a:t>for up paths</a:t>
              </a:r>
            </a:p>
          </p:txBody>
        </p:sp>
        <p:cxnSp>
          <p:nvCxnSpPr>
            <p:cNvPr id="62" name="Straight Connector 61"/>
            <p:cNvCxnSpPr>
              <a:cxnSpLocks noChangeShapeType="1"/>
            </p:cNvCxnSpPr>
            <p:nvPr/>
          </p:nvCxnSpPr>
          <p:spPr bwMode="auto">
            <a:xfrm rot="10800000">
              <a:off x="8534400" y="3274660"/>
              <a:ext cx="381000" cy="1676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7175" name="TextBox 62"/>
            <p:cNvSpPr txBox="1">
              <a:spLocks noChangeArrowheads="1"/>
            </p:cNvSpPr>
            <p:nvPr/>
          </p:nvSpPr>
          <p:spPr bwMode="auto">
            <a:xfrm>
              <a:off x="7162800" y="3048000"/>
              <a:ext cx="1659557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  <a:cs typeface="Arial" panose="020B0604020202020204" pitchFamily="34" charset="0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  <a:cs typeface="Arial" panose="020B0604020202020204" pitchFamily="34" charset="0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  <a:cs typeface="Arial" panose="020B0604020202020204" pitchFamily="34" charset="0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  <a:cs typeface="Arial" panose="020B0604020202020204" pitchFamily="34" charset="0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  <a:cs typeface="Arial" panose="020B0604020202020204" pitchFamily="34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  <a:cs typeface="Arial" panose="020B0604020202020204" pitchFamily="34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  <a:cs typeface="Arial" panose="020B0604020202020204" pitchFamily="34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  <a:cs typeface="Arial" panose="020B0604020202020204" pitchFamily="34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FF0000"/>
                  </a:solidFill>
                </a:rPr>
                <a:t>Links used</a:t>
              </a:r>
              <a:br>
                <a:rPr lang="en-US" altLang="en-US">
                  <a:solidFill>
                    <a:srgbClr val="FF0000"/>
                  </a:solidFill>
                </a:rPr>
              </a:br>
              <a:r>
                <a:rPr lang="en-US" altLang="en-US">
                  <a:solidFill>
                    <a:srgbClr val="FF0000"/>
                  </a:solidFill>
                </a:rPr>
                <a:t>for down paths</a:t>
              </a:r>
            </a:p>
          </p:txBody>
        </p:sp>
      </p:grpSp>
      <p:sp>
        <p:nvSpPr>
          <p:cNvPr id="64" name="Rectangle 63"/>
          <p:cNvSpPr/>
          <p:nvPr/>
        </p:nvSpPr>
        <p:spPr>
          <a:xfrm>
            <a:off x="1219200" y="4760913"/>
            <a:ext cx="762000" cy="344487"/>
          </a:xfrm>
          <a:prstGeom prst="rect">
            <a:avLst/>
          </a:prstGeom>
          <a:solidFill>
            <a:srgbClr val="33CC33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663300"/>
                </a:solidFill>
                <a:latin typeface="Cambria" panose="02040503050406030204" pitchFamily="18" charset="0"/>
              </a:rPr>
              <a:t>T</a:t>
            </a:r>
            <a:r>
              <a:rPr lang="en-US" altLang="en-US" i="1" baseline="-16000">
                <a:solidFill>
                  <a:srgbClr val="663300"/>
                </a:solidFill>
                <a:latin typeface="Cambria" panose="02040503050406030204" pitchFamily="18" charset="0"/>
              </a:rPr>
              <a:t>1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346325" y="4760913"/>
            <a:ext cx="762000" cy="344487"/>
          </a:xfrm>
          <a:prstGeom prst="rect">
            <a:avLst/>
          </a:prstGeom>
          <a:solidFill>
            <a:srgbClr val="33CC33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663300"/>
                </a:solidFill>
                <a:latin typeface="Cambria" panose="02040503050406030204" pitchFamily="18" charset="0"/>
              </a:rPr>
              <a:t>T</a:t>
            </a:r>
            <a:r>
              <a:rPr lang="en-US" altLang="en-US" i="1" baseline="-16000">
                <a:solidFill>
                  <a:srgbClr val="663300"/>
                </a:solidFill>
                <a:latin typeface="Cambria" panose="02040503050406030204" pitchFamily="18" charset="0"/>
              </a:rPr>
              <a:t>2</a:t>
            </a:r>
          </a:p>
        </p:txBody>
      </p:sp>
      <p:sp>
        <p:nvSpPr>
          <p:cNvPr id="66" name="Rectangle 65"/>
          <p:cNvSpPr/>
          <p:nvPr/>
        </p:nvSpPr>
        <p:spPr>
          <a:xfrm>
            <a:off x="3475038" y="4760913"/>
            <a:ext cx="762000" cy="344487"/>
          </a:xfrm>
          <a:prstGeom prst="rect">
            <a:avLst/>
          </a:prstGeom>
          <a:solidFill>
            <a:srgbClr val="33CC33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663300"/>
                </a:solidFill>
                <a:latin typeface="Cambria" panose="02040503050406030204" pitchFamily="18" charset="0"/>
              </a:rPr>
              <a:t>T</a:t>
            </a:r>
            <a:r>
              <a:rPr lang="en-US" altLang="en-US" i="1" baseline="-16000">
                <a:solidFill>
                  <a:srgbClr val="663300"/>
                </a:solidFill>
                <a:latin typeface="Cambria" panose="02040503050406030204" pitchFamily="18" charset="0"/>
              </a:rPr>
              <a:t>3</a:t>
            </a:r>
          </a:p>
        </p:txBody>
      </p:sp>
      <p:sp>
        <p:nvSpPr>
          <p:cNvPr id="67" name="Rectangle 66"/>
          <p:cNvSpPr/>
          <p:nvPr/>
        </p:nvSpPr>
        <p:spPr>
          <a:xfrm>
            <a:off x="4602163" y="4760913"/>
            <a:ext cx="762000" cy="344487"/>
          </a:xfrm>
          <a:prstGeom prst="rect">
            <a:avLst/>
          </a:prstGeom>
          <a:solidFill>
            <a:srgbClr val="33CC33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663300"/>
                </a:solidFill>
                <a:latin typeface="Cambria" panose="02040503050406030204" pitchFamily="18" charset="0"/>
              </a:rPr>
              <a:t>T</a:t>
            </a:r>
            <a:r>
              <a:rPr lang="en-US" altLang="en-US" i="1" baseline="-16000">
                <a:solidFill>
                  <a:srgbClr val="663300"/>
                </a:solidFill>
                <a:latin typeface="Cambria" panose="02040503050406030204" pitchFamily="18" charset="0"/>
              </a:rPr>
              <a:t>4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730875" y="4760913"/>
            <a:ext cx="762000" cy="344487"/>
          </a:xfrm>
          <a:prstGeom prst="rect">
            <a:avLst/>
          </a:prstGeom>
          <a:solidFill>
            <a:srgbClr val="33CC33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663300"/>
                </a:solidFill>
                <a:latin typeface="Cambria" panose="02040503050406030204" pitchFamily="18" charset="0"/>
              </a:rPr>
              <a:t>T</a:t>
            </a:r>
            <a:r>
              <a:rPr lang="en-US" altLang="en-US" i="1" baseline="-16000">
                <a:solidFill>
                  <a:srgbClr val="663300"/>
                </a:solidFill>
                <a:latin typeface="Cambria" panose="02040503050406030204" pitchFamily="18" charset="0"/>
              </a:rPr>
              <a:t>5</a:t>
            </a:r>
          </a:p>
        </p:txBody>
      </p:sp>
      <p:sp>
        <p:nvSpPr>
          <p:cNvPr id="69" name="Rectangle 68"/>
          <p:cNvSpPr/>
          <p:nvPr/>
        </p:nvSpPr>
        <p:spPr>
          <a:xfrm>
            <a:off x="6858000" y="4760913"/>
            <a:ext cx="762000" cy="344487"/>
          </a:xfrm>
          <a:prstGeom prst="rect">
            <a:avLst/>
          </a:prstGeom>
          <a:solidFill>
            <a:srgbClr val="33CC33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663300"/>
                </a:solidFill>
                <a:latin typeface="Cambria" panose="02040503050406030204" pitchFamily="18" charset="0"/>
              </a:rPr>
              <a:t>T</a:t>
            </a:r>
            <a:r>
              <a:rPr lang="en-US" altLang="en-US" i="1" baseline="-16000">
                <a:solidFill>
                  <a:srgbClr val="663300"/>
                </a:solidFill>
                <a:latin typeface="Cambria" panose="02040503050406030204" pitchFamily="18" charset="0"/>
              </a:rPr>
              <a:t>6</a:t>
            </a:r>
          </a:p>
        </p:txBody>
      </p:sp>
      <p:sp>
        <p:nvSpPr>
          <p:cNvPr id="70" name="Rounded Rectangle 69"/>
          <p:cNvSpPr>
            <a:spLocks noChangeArrowheads="1"/>
          </p:cNvSpPr>
          <p:nvPr/>
        </p:nvSpPr>
        <p:spPr bwMode="auto">
          <a:xfrm>
            <a:off x="533400" y="2667000"/>
            <a:ext cx="8077200" cy="2103438"/>
          </a:xfrm>
          <a:prstGeom prst="roundRect">
            <a:avLst>
              <a:gd name="adj" fmla="val 13648"/>
            </a:avLst>
          </a:prstGeom>
          <a:gradFill rotWithShape="1">
            <a:gsLst>
              <a:gs pos="0">
                <a:srgbClr val="FFA46E"/>
              </a:gs>
              <a:gs pos="100000">
                <a:srgbClr val="FF7A00"/>
              </a:gs>
            </a:gsLst>
            <a:lin ang="5400000"/>
          </a:gradFill>
          <a:ln w="9525">
            <a:solidFill>
              <a:srgbClr val="F57700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lIns="0" tIns="0" rIns="0" bIns="0" anchor="ctr"/>
          <a:lstStyle/>
          <a:p>
            <a:pPr marL="284163" indent="-223838">
              <a:tabLst>
                <a:tab pos="284163" algn="l"/>
              </a:tabLst>
              <a:defRPr/>
            </a:pPr>
            <a:r>
              <a:rPr lang="en-US" altLang="ko-KR" sz="2800" dirty="0">
                <a:solidFill>
                  <a:schemeClr val="lt1"/>
                </a:solidFill>
                <a:latin typeface="+mn-lt"/>
                <a:cs typeface="+mn-cs"/>
              </a:rPr>
              <a:t>[ ECMP + IP </a:t>
            </a:r>
            <a:r>
              <a:rPr lang="en-US" altLang="ko-KR" sz="2800" dirty="0" err="1">
                <a:solidFill>
                  <a:schemeClr val="lt1"/>
                </a:solidFill>
                <a:latin typeface="+mn-lt"/>
                <a:cs typeface="+mn-cs"/>
              </a:rPr>
              <a:t>Anycast</a:t>
            </a:r>
            <a:r>
              <a:rPr lang="en-US" altLang="ko-KR" sz="2800" dirty="0">
                <a:solidFill>
                  <a:schemeClr val="lt1"/>
                </a:solidFill>
                <a:latin typeface="+mn-lt"/>
                <a:cs typeface="+mn-cs"/>
              </a:rPr>
              <a:t> ]</a:t>
            </a:r>
          </a:p>
          <a:p>
            <a:pPr marL="284163" indent="-223838">
              <a:buFont typeface="Arial" pitchFamily="34" charset="0"/>
              <a:buChar char="•"/>
              <a:tabLst>
                <a:tab pos="284163" algn="l"/>
              </a:tabLst>
              <a:defRPr/>
            </a:pPr>
            <a:r>
              <a:rPr lang="en-US" altLang="ko-KR" sz="2400" dirty="0">
                <a:solidFill>
                  <a:schemeClr val="lt1"/>
                </a:solidFill>
                <a:latin typeface="+mn-lt"/>
                <a:cs typeface="+mn-cs"/>
              </a:rPr>
              <a:t>Harness huge bisection bandwidth</a:t>
            </a:r>
          </a:p>
          <a:p>
            <a:pPr marL="284163" indent="-223838">
              <a:buFont typeface="Arial" pitchFamily="34" charset="0"/>
              <a:buChar char="•"/>
              <a:tabLst>
                <a:tab pos="284163" algn="l"/>
              </a:tabLst>
              <a:defRPr/>
            </a:pPr>
            <a:r>
              <a:rPr lang="en-US" altLang="ko-KR" sz="2400" dirty="0">
                <a:solidFill>
                  <a:schemeClr val="lt1"/>
                </a:solidFill>
                <a:latin typeface="+mn-lt"/>
                <a:cs typeface="+mn-cs"/>
              </a:rPr>
              <a:t>Obviate esoteric traffic engineering or optimization</a:t>
            </a:r>
          </a:p>
          <a:p>
            <a:pPr marL="284163" indent="-223838">
              <a:buFont typeface="Arial" pitchFamily="34" charset="0"/>
              <a:buChar char="•"/>
              <a:tabLst>
                <a:tab pos="284163" algn="l"/>
              </a:tabLst>
              <a:defRPr/>
            </a:pPr>
            <a:r>
              <a:rPr lang="en-US" altLang="ko-KR" sz="2400" dirty="0">
                <a:solidFill>
                  <a:schemeClr val="lt1"/>
                </a:solidFill>
                <a:latin typeface="+mn-lt"/>
                <a:cs typeface="+mn-cs"/>
              </a:rPr>
              <a:t>Ensure robustness to failures</a:t>
            </a:r>
          </a:p>
          <a:p>
            <a:pPr marL="284163" indent="-223838">
              <a:buFont typeface="Arial" pitchFamily="34" charset="0"/>
              <a:buChar char="•"/>
              <a:tabLst>
                <a:tab pos="284163" algn="l"/>
              </a:tabLst>
              <a:defRPr/>
            </a:pPr>
            <a:r>
              <a:rPr lang="en-US" altLang="ko-KR" sz="2400" dirty="0">
                <a:solidFill>
                  <a:schemeClr val="lt1"/>
                </a:solidFill>
                <a:latin typeface="+mn-lt"/>
                <a:cs typeface="+mn-cs"/>
              </a:rPr>
              <a:t>Work with switch mechanisms available today</a:t>
            </a:r>
          </a:p>
        </p:txBody>
      </p:sp>
      <p:sp>
        <p:nvSpPr>
          <p:cNvPr id="71" name="TextBox 70"/>
          <p:cNvSpPr txBox="1">
            <a:spLocks noChangeArrowheads="1"/>
          </p:cNvSpPr>
          <p:nvPr/>
        </p:nvSpPr>
        <p:spPr bwMode="auto">
          <a:xfrm>
            <a:off x="3505200" y="5334000"/>
            <a:ext cx="5334000" cy="830263"/>
          </a:xfrm>
          <a:prstGeom prst="rect">
            <a:avLst/>
          </a:prstGeom>
          <a:gradFill rotWithShape="1">
            <a:gsLst>
              <a:gs pos="0">
                <a:srgbClr val="FFCBB0"/>
              </a:gs>
              <a:gs pos="100000">
                <a:srgbClr val="FFB89E"/>
              </a:gs>
            </a:gsLst>
            <a:lin ang="5400000"/>
          </a:gradFill>
          <a:ln w="9525">
            <a:solidFill>
              <a:srgbClr val="F4B9A4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US" sz="2400" dirty="0">
                <a:solidFill>
                  <a:schemeClr val="lt1"/>
                </a:solidFill>
                <a:latin typeface="+mn-lt"/>
                <a:cs typeface="+mn-cs"/>
              </a:rPr>
              <a:t>1. Must spread traffic</a:t>
            </a:r>
          </a:p>
          <a:p>
            <a:pPr marL="342900" indent="-342900">
              <a:defRPr/>
            </a:pPr>
            <a:r>
              <a:rPr lang="en-US" sz="2400" dirty="0">
                <a:solidFill>
                  <a:schemeClr val="lt1"/>
                </a:solidFill>
                <a:latin typeface="+mn-lt"/>
                <a:cs typeface="+mn-cs"/>
              </a:rPr>
              <a:t>2. Must ensure dst independence</a:t>
            </a:r>
          </a:p>
        </p:txBody>
      </p:sp>
      <p:sp>
        <p:nvSpPr>
          <p:cNvPr id="72" name="TextBox 71"/>
          <p:cNvSpPr txBox="1">
            <a:spLocks noChangeArrowheads="1"/>
          </p:cNvSpPr>
          <p:nvPr/>
        </p:nvSpPr>
        <p:spPr bwMode="auto">
          <a:xfrm>
            <a:off x="3429000" y="5410200"/>
            <a:ext cx="5562600" cy="461963"/>
          </a:xfrm>
          <a:prstGeom prst="rect">
            <a:avLst/>
          </a:prstGeom>
          <a:gradFill rotWithShape="1">
            <a:gsLst>
              <a:gs pos="0">
                <a:srgbClr val="FFCBB0"/>
              </a:gs>
              <a:gs pos="100000">
                <a:srgbClr val="FFB89E"/>
              </a:gs>
            </a:gsLst>
            <a:lin ang="5400000"/>
          </a:gradFill>
          <a:ln w="9525">
            <a:solidFill>
              <a:srgbClr val="F4B9A4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US" sz="2400" dirty="0">
                <a:solidFill>
                  <a:schemeClr val="lt1"/>
                </a:solidFill>
                <a:latin typeface="+mn-lt"/>
                <a:cs typeface="+mn-cs"/>
              </a:rPr>
              <a:t>Equal Cost Multi Path Forwarding</a:t>
            </a:r>
          </a:p>
        </p:txBody>
      </p:sp>
    </p:spTree>
    <p:extLst>
      <p:ext uri="{BB962C8B-B14F-4D97-AF65-F5344CB8AC3E}">
        <p14:creationId xmlns:p14="http://schemas.microsoft.com/office/powerpoint/2010/main" val="2461119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8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9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9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1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1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2" dur="indefinite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4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5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7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8" dur="indefinite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0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41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3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44" dur="indefinite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6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47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9" dur="indefinit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50" dur="indefinite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2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53" dur="indefinite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5" dur="indefinit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56" dur="indefinite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8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59" dur="indefinite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1" dur="indefinit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62" dur="indefinite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4" dur="indefinite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65" dur="indefinite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7" dur="indefinite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68" dur="indefinite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0" dur="indefinit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71" dur="indefinite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3" dur="indefinite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74" dur="indefinite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6" dur="indefinite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77" dur="indefinite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9" dur="indefinit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80" dur="indefinite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2" dur="indefinite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83" dur="indefinite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5" dur="indefinit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86" dur="indefinite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8" dur="indefinit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89" dur="indefinite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91" dur="indefinite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92" dur="indefinite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94" dur="indefinite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95" dur="indefinite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97" dur="indefinite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98" dur="indefinite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00" dur="indefinit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01" dur="indefinite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03" dur="indefinite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04" dur="indefinite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06" dur="indefinite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07" dur="indefinite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09" dur="indefinite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10" dur="indefinite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2" dur="indefinite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13" dur="indefinite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5" dur="indefinit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16" dur="indefinite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8" dur="indefinite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19" dur="indefinite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21" dur="indefinit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22" dur="indefinite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24" dur="indefinite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25" dur="indefinite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6" presetID="9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27" dur="indefinite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28" dur="indefinite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9" presetID="9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0" dur="indefinite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31" dur="indefinite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2" presetID="9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3" dur="indefinite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34" dur="indefinite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6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37" dur="indefinite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9" dur="indefinite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40" dur="indefinite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2" dur="indefinite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43" dur="indefinite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5" dur="indefinite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46" dur="indefinite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8" dur="indefinite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49" dur="indefinite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51" dur="indefinite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52" dur="indefinite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54" dur="indefinite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55" dur="indefinite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57" dur="indefinite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58" dur="indefinite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60" dur="indefinite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61" dur="indefinite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2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63" dur="indefinite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64" dur="indefinite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66" dur="indefinite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67" dur="indefinite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69" dur="indefinite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70" dur="indefinite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72" dur="indefinite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73" dur="indefinite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75" dur="indefinite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76" dur="indefinite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78" dur="indefinite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79" dur="indefinite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0" presetID="9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81" dur="indefinite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82" dur="indefinite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84" dur="indefinite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85" dur="indefinite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8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88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9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90" dur="indefinite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91" dur="indefinite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2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93" dur="indefinite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94" dur="indefinite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96" dur="indefinite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97" dur="indefinite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99" dur="indefinite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00" dur="indefinite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02" dur="indefinite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03" dur="indefinite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05" dur="indefinite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06" dur="indefinite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7" presetID="9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08" dur="indefinite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09" dur="indefinite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0" presetID="9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11" dur="indefinite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12" dur="indefinite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1" grpId="0" animBg="1"/>
      <p:bldP spid="32" grpId="0" animBg="1"/>
      <p:bldP spid="34" grpId="0" animBg="1"/>
      <p:bldP spid="34" grpId="1" animBg="1"/>
      <p:bldP spid="35" grpId="0"/>
      <p:bldP spid="35" grpId="1"/>
      <p:bldP spid="37" grpId="0" animBg="1"/>
      <p:bldP spid="37" grpId="1" animBg="1"/>
      <p:bldP spid="37" grpId="2" animBg="1"/>
      <p:bldP spid="38" grpId="0"/>
      <p:bldP spid="38" grpId="1"/>
      <p:bldP spid="38" grpId="2"/>
      <p:bldP spid="39" grpId="0" animBg="1"/>
      <p:bldP spid="39" grpId="1" animBg="1"/>
      <p:bldP spid="39" grpId="2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4" grpId="0" animBg="1"/>
      <p:bldP spid="44" grpId="1" animBg="1"/>
      <p:bldP spid="45" grpId="0"/>
      <p:bldP spid="45" grpId="1"/>
      <p:bldP spid="46" grpId="0" animBg="1"/>
      <p:bldP spid="46" grpId="1" animBg="1"/>
      <p:bldP spid="47" grpId="0" animBg="1"/>
      <p:bldP spid="47" grpId="1" animBg="1"/>
      <p:bldP spid="48" grpId="0" animBg="1"/>
      <p:bldP spid="48" grpId="1" animBg="1"/>
      <p:bldP spid="49" grpId="0" animBg="1"/>
      <p:bldP spid="50" grpId="0" animBg="1"/>
      <p:bldP spid="51" grpId="0" animBg="1"/>
      <p:bldP spid="52" grpId="0"/>
      <p:bldP spid="52" grpId="1"/>
      <p:bldP spid="53" grpId="0"/>
      <p:bldP spid="53" grpId="1"/>
      <p:bldP spid="54" grpId="0"/>
      <p:bldP spid="54" grpId="1"/>
      <p:bldP spid="55" grpId="0" animBg="1"/>
      <p:bldP spid="55" grpId="1" animBg="1"/>
      <p:bldP spid="55" grpId="2" animBg="1"/>
      <p:bldP spid="56" grpId="0" animBg="1"/>
      <p:bldP spid="56" grpId="1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1" grpId="1" animBg="1"/>
      <p:bldP spid="71" grpId="2" animBg="1"/>
      <p:bldP spid="72" grpId="0" animBg="1"/>
      <p:bldP spid="72" grpId="1" animBg="1"/>
      <p:bldP spid="72" grpId="2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smtClean="0">
                <a:ea typeface="宋体" panose="02010600030101010101" pitchFamily="2" charset="-122"/>
              </a:rPr>
              <a:t>VL2 Directory System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sz="2400" smtClean="0">
              <a:ea typeface="宋体" panose="02010600030101010101" pitchFamily="2" charset="-122"/>
            </a:endParaRPr>
          </a:p>
        </p:txBody>
      </p:sp>
      <p:grpSp>
        <p:nvGrpSpPr>
          <p:cNvPr id="143406" name="Group 45"/>
          <p:cNvGrpSpPr>
            <a:grpSpLocks/>
          </p:cNvGrpSpPr>
          <p:nvPr/>
        </p:nvGrpSpPr>
        <p:grpSpPr bwMode="auto">
          <a:xfrm>
            <a:off x="990600" y="1455738"/>
            <a:ext cx="7253288" cy="4716462"/>
            <a:chOff x="1676400" y="2745658"/>
            <a:chExt cx="6265905" cy="3648100"/>
          </a:xfrm>
        </p:grpSpPr>
        <p:sp>
          <p:nvSpPr>
            <p:cNvPr id="5" name="Rounded Rectangle 4"/>
            <p:cNvSpPr/>
            <p:nvPr/>
          </p:nvSpPr>
          <p:spPr>
            <a:xfrm>
              <a:off x="4299879" y="2847574"/>
              <a:ext cx="533472" cy="380650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u="none" dirty="0">
                  <a:solidFill>
                    <a:srgbClr val="C00000"/>
                  </a:solidFill>
                </a:rPr>
                <a:t>RSM</a:t>
              </a:r>
            </a:p>
          </p:txBody>
        </p:sp>
        <p:sp>
          <p:nvSpPr>
            <p:cNvPr id="6" name="Flowchart: Predefined Process 5"/>
            <p:cNvSpPr/>
            <p:nvPr/>
          </p:nvSpPr>
          <p:spPr>
            <a:xfrm>
              <a:off x="2475924" y="4698024"/>
              <a:ext cx="556786" cy="340129"/>
            </a:xfrm>
            <a:prstGeom prst="flowChartPredefinedProcess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u="none" dirty="0">
                  <a:solidFill>
                    <a:schemeClr val="tx2">
                      <a:lumMod val="75000"/>
                    </a:schemeClr>
                  </a:solidFill>
                </a:rPr>
                <a:t>DS</a:t>
              </a: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3692351" y="3610102"/>
              <a:ext cx="533473" cy="380650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u="none" dirty="0">
                  <a:solidFill>
                    <a:srgbClr val="C00000"/>
                  </a:solidFill>
                </a:rPr>
                <a:t>RSM</a:t>
              </a:r>
            </a:p>
          </p:txBody>
        </p:sp>
        <p:sp>
          <p:nvSpPr>
            <p:cNvPr id="8" name="Flowchart: Predefined Process 7"/>
            <p:cNvSpPr/>
            <p:nvPr/>
          </p:nvSpPr>
          <p:spPr>
            <a:xfrm>
              <a:off x="3542869" y="4698024"/>
              <a:ext cx="556786" cy="340129"/>
            </a:xfrm>
            <a:prstGeom prst="flowChartPredefinedProcess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u="none" dirty="0">
                  <a:solidFill>
                    <a:schemeClr val="tx2">
                      <a:lumMod val="75000"/>
                    </a:schemeClr>
                  </a:solidFill>
                </a:rPr>
                <a:t>DS</a:t>
              </a: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4952664" y="3610102"/>
              <a:ext cx="533472" cy="380650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u="none" dirty="0">
                  <a:solidFill>
                    <a:srgbClr val="C00000"/>
                  </a:solidFill>
                </a:rPr>
                <a:t>RSM</a:t>
              </a:r>
            </a:p>
          </p:txBody>
        </p:sp>
        <p:sp>
          <p:nvSpPr>
            <p:cNvPr id="10" name="Flowchart: Predefined Process 9"/>
            <p:cNvSpPr/>
            <p:nvPr/>
          </p:nvSpPr>
          <p:spPr>
            <a:xfrm>
              <a:off x="5333911" y="4698024"/>
              <a:ext cx="556786" cy="340129"/>
            </a:xfrm>
            <a:prstGeom prst="flowChartPredefinedProcess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u="none" dirty="0">
                  <a:solidFill>
                    <a:schemeClr val="tx2">
                      <a:lumMod val="75000"/>
                    </a:schemeClr>
                  </a:solidFill>
                </a:rPr>
                <a:t>DS</a:t>
              </a:r>
            </a:p>
          </p:txBody>
        </p:sp>
        <p:sp>
          <p:nvSpPr>
            <p:cNvPr id="11" name="Snip Diagonal Corner Rectangle 10"/>
            <p:cNvSpPr/>
            <p:nvPr/>
          </p:nvSpPr>
          <p:spPr>
            <a:xfrm>
              <a:off x="2880485" y="5765072"/>
              <a:ext cx="848894" cy="335218"/>
            </a:xfrm>
            <a:prstGeom prst="snip2DiagRect">
              <a:avLst>
                <a:gd name="adj1" fmla="val 0"/>
                <a:gd name="adj2" fmla="val 33137"/>
              </a:avLst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u="none" dirty="0">
                  <a:solidFill>
                    <a:schemeClr val="accent3">
                      <a:lumMod val="50000"/>
                    </a:schemeClr>
                  </a:solidFill>
                </a:rPr>
                <a:t>Agent</a:t>
              </a:r>
              <a:endParaRPr lang="en-US" sz="2000" u="none"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  <p:sp>
          <p:nvSpPr>
            <p:cNvPr id="143414" name="TextBox 11"/>
            <p:cNvSpPr txBox="1">
              <a:spLocks noChangeArrowheads="1"/>
            </p:cNvSpPr>
            <p:nvPr/>
          </p:nvSpPr>
          <p:spPr bwMode="auto">
            <a:xfrm>
              <a:off x="4411980" y="4546163"/>
              <a:ext cx="580205" cy="4647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2800" u="none">
                  <a:latin typeface="Calibri" panose="020F0502020204030204" pitchFamily="34" charset="0"/>
                  <a:ea typeface="宋体" panose="02010600030101010101" pitchFamily="2" charset="-122"/>
                </a:rPr>
                <a:t>. . .</a:t>
              </a:r>
            </a:p>
          </p:txBody>
        </p:sp>
        <p:sp>
          <p:nvSpPr>
            <p:cNvPr id="13" name="Snip Diagonal Corner Rectangle 12"/>
            <p:cNvSpPr/>
            <p:nvPr/>
          </p:nvSpPr>
          <p:spPr>
            <a:xfrm>
              <a:off x="5189914" y="5765072"/>
              <a:ext cx="848894" cy="335218"/>
            </a:xfrm>
            <a:prstGeom prst="snip2DiagRect">
              <a:avLst>
                <a:gd name="adj1" fmla="val 38627"/>
                <a:gd name="adj2" fmla="val 0"/>
              </a:avLst>
            </a:prstGeom>
            <a:solidFill>
              <a:schemeClr val="accent6">
                <a:lumMod val="20000"/>
                <a:lumOff val="80000"/>
              </a:schemeClr>
            </a:solidFill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u="none" dirty="0">
                  <a:solidFill>
                    <a:schemeClr val="accent6">
                      <a:lumMod val="75000"/>
                    </a:schemeClr>
                  </a:solidFill>
                </a:rPr>
                <a:t>Agent</a:t>
              </a:r>
            </a:p>
          </p:txBody>
        </p:sp>
        <p:sp>
          <p:nvSpPr>
            <p:cNvPr id="143416" name="TextBox 13"/>
            <p:cNvSpPr txBox="1">
              <a:spLocks noChangeArrowheads="1"/>
            </p:cNvSpPr>
            <p:nvPr/>
          </p:nvSpPr>
          <p:spPr bwMode="auto">
            <a:xfrm>
              <a:off x="6019800" y="4546163"/>
              <a:ext cx="580205" cy="4647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2800" u="none">
                  <a:latin typeface="Calibri" panose="020F0502020204030204" pitchFamily="34" charset="0"/>
                  <a:ea typeface="宋体" panose="02010600030101010101" pitchFamily="2" charset="-122"/>
                </a:rPr>
                <a:t>. . .</a:t>
              </a:r>
            </a:p>
          </p:txBody>
        </p:sp>
        <p:sp>
          <p:nvSpPr>
            <p:cNvPr id="143417" name="TextBox 14"/>
            <p:cNvSpPr txBox="1">
              <a:spLocks noChangeArrowheads="1"/>
            </p:cNvSpPr>
            <p:nvPr/>
          </p:nvSpPr>
          <p:spPr bwMode="auto">
            <a:xfrm>
              <a:off x="1828800" y="4546163"/>
              <a:ext cx="580205" cy="4647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2800" u="none">
                  <a:latin typeface="Calibri" panose="020F0502020204030204" pitchFamily="34" charset="0"/>
                  <a:ea typeface="宋体" panose="02010600030101010101" pitchFamily="2" charset="-122"/>
                </a:rPr>
                <a:t>. . .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676400" y="4545764"/>
              <a:ext cx="5105705" cy="610268"/>
            </a:xfrm>
            <a:prstGeom prst="rect">
              <a:avLst/>
            </a:prstGeom>
            <a:noFill/>
            <a:ln w="635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zh-CN" sz="2000" u="none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515441" y="2745658"/>
              <a:ext cx="2122920" cy="1371567"/>
            </a:xfrm>
            <a:prstGeom prst="rect">
              <a:avLst/>
            </a:prstGeom>
            <a:noFill/>
            <a:ln w="635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zh-CN" sz="2000" u="none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857531" y="4572778"/>
              <a:ext cx="1084774" cy="62868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i="1" u="none" dirty="0">
                  <a:solidFill>
                    <a:schemeClr val="tx2">
                      <a:lumMod val="75000"/>
                    </a:schemeClr>
                  </a:solidFill>
                  <a:latin typeface="+mn-lt"/>
                </a:rPr>
                <a:t>Directory</a:t>
              </a:r>
              <a:br>
                <a:rPr lang="en-US" sz="2000" b="1" i="1" u="none" dirty="0">
                  <a:solidFill>
                    <a:schemeClr val="tx2">
                      <a:lumMod val="75000"/>
                    </a:schemeClr>
                  </a:solidFill>
                  <a:latin typeface="+mn-lt"/>
                </a:rPr>
              </a:br>
              <a:r>
                <a:rPr lang="en-US" sz="2000" b="1" i="1" u="none" dirty="0">
                  <a:solidFill>
                    <a:schemeClr val="tx2">
                      <a:lumMod val="75000"/>
                    </a:schemeClr>
                  </a:solidFill>
                  <a:latin typeface="+mn-lt"/>
                </a:rPr>
                <a:t>Servers</a:t>
              </a:r>
              <a:endParaRPr lang="en-US" sz="2000" b="1" i="1" u="none" dirty="0">
                <a:solidFill>
                  <a:schemeClr val="tx2">
                    <a:lumMod val="75000"/>
                  </a:schemeClr>
                </a:solidFill>
                <a:latin typeface="+mn-lt"/>
              </a:endParaRPr>
            </a:p>
          </p:txBody>
        </p:sp>
        <p:sp>
          <p:nvSpPr>
            <p:cNvPr id="143421" name="TextBox 18"/>
            <p:cNvSpPr txBox="1">
              <a:spLocks noChangeArrowheads="1"/>
            </p:cNvSpPr>
            <p:nvPr/>
          </p:nvSpPr>
          <p:spPr bwMode="auto">
            <a:xfrm>
              <a:off x="5653004" y="3076336"/>
              <a:ext cx="894670" cy="6288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zh-CN" sz="2000" b="1" i="1" u="none">
                  <a:solidFill>
                    <a:srgbClr val="C00000"/>
                  </a:solidFill>
                  <a:latin typeface="Calibri" panose="020F0502020204030204" pitchFamily="34" charset="0"/>
                  <a:ea typeface="宋体" panose="02010600030101010101" pitchFamily="2" charset="-122"/>
                </a:rPr>
                <a:t>RSM</a:t>
              </a:r>
              <a:br>
                <a:rPr lang="en-US" altLang="zh-CN" sz="2000" b="1" i="1" u="none">
                  <a:solidFill>
                    <a:srgbClr val="C00000"/>
                  </a:solidFill>
                  <a:latin typeface="Calibri" panose="020F0502020204030204" pitchFamily="34" charset="0"/>
                  <a:ea typeface="宋体" panose="02010600030101010101" pitchFamily="2" charset="-122"/>
                </a:rPr>
              </a:br>
              <a:r>
                <a:rPr lang="en-US" altLang="zh-CN" sz="2000" b="1" i="1" u="none">
                  <a:solidFill>
                    <a:srgbClr val="C00000"/>
                  </a:solidFill>
                  <a:latin typeface="Calibri" panose="020F0502020204030204" pitchFamily="34" charset="0"/>
                  <a:ea typeface="宋体" panose="02010600030101010101" pitchFamily="2" charset="-122"/>
                </a:rPr>
                <a:t>Servers</a:t>
              </a:r>
            </a:p>
          </p:txBody>
        </p:sp>
        <p:sp>
          <p:nvSpPr>
            <p:cNvPr id="143422" name="TextBox 19"/>
            <p:cNvSpPr txBox="1">
              <a:spLocks noChangeArrowheads="1"/>
            </p:cNvSpPr>
            <p:nvPr/>
          </p:nvSpPr>
          <p:spPr bwMode="auto">
            <a:xfrm>
              <a:off x="3834130" y="5143063"/>
              <a:ext cx="787596" cy="300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1600" u="none">
                  <a:latin typeface="Calibri" panose="020F0502020204030204" pitchFamily="34" charset="0"/>
                  <a:ea typeface="宋体" panose="02010600030101010101" pitchFamily="2" charset="-122"/>
                </a:rPr>
                <a:t>2. Reply</a:t>
              </a:r>
            </a:p>
          </p:txBody>
        </p:sp>
        <p:sp>
          <p:nvSpPr>
            <p:cNvPr id="143423" name="TextBox 20"/>
            <p:cNvSpPr txBox="1">
              <a:spLocks noChangeArrowheads="1"/>
            </p:cNvSpPr>
            <p:nvPr/>
          </p:nvSpPr>
          <p:spPr bwMode="auto">
            <a:xfrm>
              <a:off x="1981200" y="5136713"/>
              <a:ext cx="787596" cy="300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1600" u="none">
                  <a:latin typeface="Calibri" panose="020F0502020204030204" pitchFamily="34" charset="0"/>
                  <a:ea typeface="宋体" panose="02010600030101010101" pitchFamily="2" charset="-122"/>
                </a:rPr>
                <a:t>2. Reply</a:t>
              </a:r>
            </a:p>
          </p:txBody>
        </p:sp>
        <p:cxnSp>
          <p:nvCxnSpPr>
            <p:cNvPr id="22" name="Elbow Connector 21"/>
            <p:cNvCxnSpPr/>
            <p:nvPr/>
          </p:nvCxnSpPr>
          <p:spPr>
            <a:xfrm rot="5400000" flipH="1" flipV="1">
              <a:off x="3214779" y="5217621"/>
              <a:ext cx="722007" cy="348334"/>
            </a:xfrm>
            <a:prstGeom prst="bentConnector3">
              <a:avLst>
                <a:gd name="adj1" fmla="val 23600"/>
              </a:avLst>
            </a:prstGeom>
            <a:ln w="12700">
              <a:solidFill>
                <a:schemeClr val="accent3">
                  <a:lumMod val="50000"/>
                </a:scheme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Elbow Connector 22"/>
            <p:cNvCxnSpPr/>
            <p:nvPr/>
          </p:nvCxnSpPr>
          <p:spPr>
            <a:xfrm rot="16200000" flipV="1">
              <a:off x="2683539" y="5187595"/>
              <a:ext cx="736742" cy="405933"/>
            </a:xfrm>
            <a:prstGeom prst="bentConnector3">
              <a:avLst>
                <a:gd name="adj1" fmla="val 23276"/>
              </a:avLst>
            </a:prstGeom>
            <a:ln w="12700">
              <a:solidFill>
                <a:schemeClr val="accent3">
                  <a:lumMod val="50000"/>
                </a:scheme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Elbow Connector 57"/>
            <p:cNvCxnSpPr>
              <a:endCxn id="11" idx="2"/>
            </p:cNvCxnSpPr>
            <p:nvPr/>
          </p:nvCxnSpPr>
          <p:spPr>
            <a:xfrm rot="16200000" flipH="1">
              <a:off x="2342291" y="5395100"/>
              <a:ext cx="904965" cy="171424"/>
            </a:xfrm>
            <a:prstGeom prst="bentConnector2">
              <a:avLst/>
            </a:prstGeom>
            <a:ln w="12700">
              <a:solidFill>
                <a:schemeClr val="accent3">
                  <a:lumMod val="50000"/>
                </a:scheme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Elbow Connector 62"/>
            <p:cNvCxnSpPr>
              <a:endCxn id="11" idx="0"/>
            </p:cNvCxnSpPr>
            <p:nvPr/>
          </p:nvCxnSpPr>
          <p:spPr>
            <a:xfrm rot="5400000">
              <a:off x="3363877" y="5407339"/>
              <a:ext cx="891458" cy="160453"/>
            </a:xfrm>
            <a:prstGeom prst="bentConnector2">
              <a:avLst/>
            </a:prstGeom>
            <a:ln w="12700">
              <a:solidFill>
                <a:schemeClr val="accent3">
                  <a:lumMod val="50000"/>
                </a:scheme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3428" name="TextBox 25"/>
            <p:cNvSpPr txBox="1">
              <a:spLocks noChangeArrowheads="1"/>
            </p:cNvSpPr>
            <p:nvPr/>
          </p:nvSpPr>
          <p:spPr bwMode="auto">
            <a:xfrm>
              <a:off x="2823210" y="5314513"/>
              <a:ext cx="928986" cy="300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1600" u="none">
                  <a:latin typeface="Calibri" panose="020F0502020204030204" pitchFamily="34" charset="0"/>
                  <a:ea typeface="宋体" panose="02010600030101010101" pitchFamily="2" charset="-122"/>
                </a:rPr>
                <a:t>1. Lookup</a:t>
              </a:r>
            </a:p>
          </p:txBody>
        </p:sp>
        <p:cxnSp>
          <p:nvCxnSpPr>
            <p:cNvPr id="27" name="Straight Arrow Connector 26"/>
            <p:cNvCxnSpPr/>
            <p:nvPr/>
          </p:nvCxnSpPr>
          <p:spPr>
            <a:xfrm rot="16200000" flipV="1">
              <a:off x="5182086" y="5396629"/>
              <a:ext cx="710956" cy="1371"/>
            </a:xfrm>
            <a:prstGeom prst="straightConnector1">
              <a:avLst/>
            </a:prstGeom>
            <a:ln w="12700">
              <a:solidFill>
                <a:schemeClr val="accent6">
                  <a:lumMod val="75000"/>
                </a:scheme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3430" name="TextBox 27"/>
            <p:cNvSpPr txBox="1">
              <a:spLocks noChangeArrowheads="1"/>
            </p:cNvSpPr>
            <p:nvPr/>
          </p:nvSpPr>
          <p:spPr bwMode="auto">
            <a:xfrm>
              <a:off x="2895600" y="6093023"/>
              <a:ext cx="921633" cy="300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1600" b="1" u="none">
                  <a:latin typeface="Calibri" panose="020F0502020204030204" pitchFamily="34" charset="0"/>
                  <a:ea typeface="宋体" panose="02010600030101010101" pitchFamily="2" charset="-122"/>
                </a:rPr>
                <a:t>“Lookup”</a:t>
              </a:r>
            </a:p>
          </p:txBody>
        </p:sp>
        <p:cxnSp>
          <p:nvCxnSpPr>
            <p:cNvPr id="29" name="Straight Arrow Connector 28"/>
            <p:cNvCxnSpPr/>
            <p:nvPr/>
          </p:nvCxnSpPr>
          <p:spPr>
            <a:xfrm rot="16200000" flipV="1">
              <a:off x="4949633" y="4161522"/>
              <a:ext cx="710956" cy="362048"/>
            </a:xfrm>
            <a:prstGeom prst="straightConnector1">
              <a:avLst/>
            </a:prstGeom>
            <a:ln w="12700">
              <a:solidFill>
                <a:schemeClr val="accent6">
                  <a:lumMod val="75000"/>
                </a:scheme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 rot="16200000" flipV="1">
              <a:off x="4731123" y="3280221"/>
              <a:ext cx="374511" cy="285250"/>
            </a:xfrm>
            <a:prstGeom prst="straightConnector1">
              <a:avLst/>
            </a:prstGeom>
            <a:ln w="12700">
              <a:solidFill>
                <a:schemeClr val="accent6">
                  <a:lumMod val="75000"/>
                </a:schemeClr>
              </a:solidFill>
              <a:headEnd type="stealth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 rot="5400000">
              <a:off x="4064267" y="3286065"/>
              <a:ext cx="368371" cy="267422"/>
            </a:xfrm>
            <a:prstGeom prst="straightConnector1">
              <a:avLst/>
            </a:prstGeom>
            <a:ln w="12700">
              <a:solidFill>
                <a:schemeClr val="accent6">
                  <a:lumMod val="75000"/>
                </a:schemeClr>
              </a:solidFill>
              <a:headEnd type="stealth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 rot="10800000">
              <a:off x="4218967" y="3724296"/>
              <a:ext cx="728211" cy="1228"/>
            </a:xfrm>
            <a:prstGeom prst="straightConnector1">
              <a:avLst/>
            </a:prstGeom>
            <a:ln w="12700">
              <a:solidFill>
                <a:schemeClr val="accent6">
                  <a:lumMod val="75000"/>
                </a:schemeClr>
              </a:solidFill>
              <a:headEnd type="stealth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rot="16200000" flipH="1">
              <a:off x="5121967" y="4174774"/>
              <a:ext cx="691310" cy="355191"/>
            </a:xfrm>
            <a:prstGeom prst="straightConnector1">
              <a:avLst/>
            </a:prstGeom>
            <a:ln w="12700">
              <a:solidFill>
                <a:schemeClr val="accent6">
                  <a:lumMod val="75000"/>
                </a:scheme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 rot="16200000" flipH="1">
              <a:off x="5313301" y="5400240"/>
              <a:ext cx="726919" cy="2743"/>
            </a:xfrm>
            <a:prstGeom prst="straightConnector1">
              <a:avLst/>
            </a:prstGeom>
            <a:ln w="12700">
              <a:solidFill>
                <a:schemeClr val="accent6">
                  <a:lumMod val="75000"/>
                </a:schemeClr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3437" name="TextBox 34"/>
            <p:cNvSpPr txBox="1">
              <a:spLocks noChangeArrowheads="1"/>
            </p:cNvSpPr>
            <p:nvPr/>
          </p:nvSpPr>
          <p:spPr bwMode="auto">
            <a:xfrm>
              <a:off x="5638800" y="5228986"/>
              <a:ext cx="638495" cy="300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1600" u="none">
                  <a:latin typeface="Calibri" panose="020F0502020204030204" pitchFamily="34" charset="0"/>
                  <a:ea typeface="宋体" panose="02010600030101010101" pitchFamily="2" charset="-122"/>
                </a:rPr>
                <a:t>5. Ack</a:t>
              </a:r>
            </a:p>
          </p:txBody>
        </p:sp>
        <p:sp>
          <p:nvSpPr>
            <p:cNvPr id="143438" name="TextBox 35"/>
            <p:cNvSpPr txBox="1">
              <a:spLocks noChangeArrowheads="1"/>
            </p:cNvSpPr>
            <p:nvPr/>
          </p:nvSpPr>
          <p:spPr bwMode="auto">
            <a:xfrm>
              <a:off x="4724400" y="4105036"/>
              <a:ext cx="607586" cy="300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1600" u="none">
                  <a:latin typeface="Calibri" panose="020F0502020204030204" pitchFamily="34" charset="0"/>
                  <a:ea typeface="宋体" panose="02010600030101010101" pitchFamily="2" charset="-122"/>
                </a:rPr>
                <a:t>2. Set</a:t>
              </a:r>
            </a:p>
          </p:txBody>
        </p:sp>
        <p:sp>
          <p:nvSpPr>
            <p:cNvPr id="143439" name="TextBox 36"/>
            <p:cNvSpPr txBox="1">
              <a:spLocks noChangeArrowheads="1"/>
            </p:cNvSpPr>
            <p:nvPr/>
          </p:nvSpPr>
          <p:spPr bwMode="auto">
            <a:xfrm>
              <a:off x="5326548" y="4063959"/>
              <a:ext cx="725182" cy="300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1600" u="none">
                  <a:latin typeface="Calibri" panose="020F0502020204030204" pitchFamily="34" charset="0"/>
                  <a:ea typeface="宋体" panose="02010600030101010101" pitchFamily="2" charset="-122"/>
                </a:rPr>
                <a:t>  4. Ack</a:t>
              </a:r>
            </a:p>
          </p:txBody>
        </p:sp>
        <p:sp>
          <p:nvSpPr>
            <p:cNvPr id="38" name="Freeform 37"/>
            <p:cNvSpPr/>
            <p:nvPr/>
          </p:nvSpPr>
          <p:spPr>
            <a:xfrm>
              <a:off x="5702816" y="4513839"/>
              <a:ext cx="526616" cy="178046"/>
            </a:xfrm>
            <a:custGeom>
              <a:avLst/>
              <a:gdLst>
                <a:gd name="connsiteX0" fmla="*/ 0 w 527050"/>
                <a:gd name="connsiteY0" fmla="*/ 178858 h 178858"/>
                <a:gd name="connsiteX1" fmla="*/ 254000 w 527050"/>
                <a:gd name="connsiteY1" fmla="*/ 1058 h 178858"/>
                <a:gd name="connsiteX2" fmla="*/ 527050 w 527050"/>
                <a:gd name="connsiteY2" fmla="*/ 172508 h 178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7050" h="178858">
                  <a:moveTo>
                    <a:pt x="0" y="178858"/>
                  </a:moveTo>
                  <a:cubicBezTo>
                    <a:pt x="83079" y="90487"/>
                    <a:pt x="166158" y="2116"/>
                    <a:pt x="254000" y="1058"/>
                  </a:cubicBezTo>
                  <a:cubicBezTo>
                    <a:pt x="341842" y="0"/>
                    <a:pt x="434446" y="86254"/>
                    <a:pt x="527050" y="172508"/>
                  </a:cubicBezTo>
                </a:path>
              </a:pathLst>
            </a:custGeom>
            <a:ln w="12700">
              <a:solidFill>
                <a:schemeClr val="accent6">
                  <a:lumMod val="75000"/>
                </a:schemeClr>
              </a:solidFill>
              <a:headEnd type="none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>
              <a:lvl1pPr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zh-CN" sz="2000" u="none">
                <a:latin typeface="Calibri" panose="020F050202020403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9" name="Freeform 38"/>
            <p:cNvSpPr/>
            <p:nvPr/>
          </p:nvSpPr>
          <p:spPr>
            <a:xfrm>
              <a:off x="5715159" y="4507699"/>
              <a:ext cx="914720" cy="179274"/>
            </a:xfrm>
            <a:custGeom>
              <a:avLst/>
              <a:gdLst>
                <a:gd name="connsiteX0" fmla="*/ 0 w 527050"/>
                <a:gd name="connsiteY0" fmla="*/ 178858 h 178858"/>
                <a:gd name="connsiteX1" fmla="*/ 254000 w 527050"/>
                <a:gd name="connsiteY1" fmla="*/ 1058 h 178858"/>
                <a:gd name="connsiteX2" fmla="*/ 527050 w 527050"/>
                <a:gd name="connsiteY2" fmla="*/ 172508 h 178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7050" h="178858">
                  <a:moveTo>
                    <a:pt x="0" y="178858"/>
                  </a:moveTo>
                  <a:cubicBezTo>
                    <a:pt x="83079" y="90487"/>
                    <a:pt x="166158" y="2116"/>
                    <a:pt x="254000" y="1058"/>
                  </a:cubicBezTo>
                  <a:cubicBezTo>
                    <a:pt x="341842" y="0"/>
                    <a:pt x="434446" y="86254"/>
                    <a:pt x="527050" y="172508"/>
                  </a:cubicBezTo>
                </a:path>
              </a:pathLst>
            </a:custGeom>
            <a:ln w="12700">
              <a:solidFill>
                <a:schemeClr val="accent6">
                  <a:lumMod val="75000"/>
                </a:schemeClr>
              </a:solidFill>
              <a:headEnd type="none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>
              <a:lvl1pPr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zh-CN" sz="2000" u="none">
                <a:latin typeface="Calibri" panose="020F050202020403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40" name="Freeform 39"/>
            <p:cNvSpPr/>
            <p:nvPr/>
          </p:nvSpPr>
          <p:spPr>
            <a:xfrm>
              <a:off x="4877236" y="4513839"/>
              <a:ext cx="526616" cy="179274"/>
            </a:xfrm>
            <a:custGeom>
              <a:avLst/>
              <a:gdLst>
                <a:gd name="connsiteX0" fmla="*/ 0 w 527050"/>
                <a:gd name="connsiteY0" fmla="*/ 178858 h 178858"/>
                <a:gd name="connsiteX1" fmla="*/ 254000 w 527050"/>
                <a:gd name="connsiteY1" fmla="*/ 1058 h 178858"/>
                <a:gd name="connsiteX2" fmla="*/ 527050 w 527050"/>
                <a:gd name="connsiteY2" fmla="*/ 172508 h 178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7050" h="178858">
                  <a:moveTo>
                    <a:pt x="0" y="178858"/>
                  </a:moveTo>
                  <a:cubicBezTo>
                    <a:pt x="83079" y="90487"/>
                    <a:pt x="166158" y="2116"/>
                    <a:pt x="254000" y="1058"/>
                  </a:cubicBezTo>
                  <a:cubicBezTo>
                    <a:pt x="341842" y="0"/>
                    <a:pt x="434446" y="86254"/>
                    <a:pt x="527050" y="172508"/>
                  </a:cubicBezTo>
                </a:path>
              </a:pathLst>
            </a:custGeom>
            <a:ln w="12700">
              <a:solidFill>
                <a:schemeClr val="accent6">
                  <a:lumMod val="75000"/>
                </a:schemeClr>
              </a:solidFill>
              <a:headEnd type="stealt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>
              <a:lvl1pPr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zh-CN" sz="2000" u="none">
                <a:latin typeface="Calibri" panose="020F050202020403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41" name="Freeform 40"/>
            <p:cNvSpPr/>
            <p:nvPr/>
          </p:nvSpPr>
          <p:spPr>
            <a:xfrm>
              <a:off x="4571416" y="4519978"/>
              <a:ext cx="839294" cy="178046"/>
            </a:xfrm>
            <a:custGeom>
              <a:avLst/>
              <a:gdLst>
                <a:gd name="connsiteX0" fmla="*/ 0 w 527050"/>
                <a:gd name="connsiteY0" fmla="*/ 178858 h 178858"/>
                <a:gd name="connsiteX1" fmla="*/ 254000 w 527050"/>
                <a:gd name="connsiteY1" fmla="*/ 1058 h 178858"/>
                <a:gd name="connsiteX2" fmla="*/ 527050 w 527050"/>
                <a:gd name="connsiteY2" fmla="*/ 172508 h 178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7050" h="178858">
                  <a:moveTo>
                    <a:pt x="0" y="178858"/>
                  </a:moveTo>
                  <a:cubicBezTo>
                    <a:pt x="83079" y="90487"/>
                    <a:pt x="166158" y="2116"/>
                    <a:pt x="254000" y="1058"/>
                  </a:cubicBezTo>
                  <a:cubicBezTo>
                    <a:pt x="341842" y="0"/>
                    <a:pt x="434446" y="86254"/>
                    <a:pt x="527050" y="172508"/>
                  </a:cubicBezTo>
                </a:path>
              </a:pathLst>
            </a:custGeom>
            <a:ln w="12700">
              <a:solidFill>
                <a:schemeClr val="accent6">
                  <a:lumMod val="75000"/>
                </a:schemeClr>
              </a:solidFill>
              <a:headEnd type="stealt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>
              <a:lvl1pPr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zh-CN" sz="2000" u="none">
                <a:latin typeface="Calibri" panose="020F050202020403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43444" name="TextBox 41"/>
            <p:cNvSpPr txBox="1">
              <a:spLocks noChangeArrowheads="1"/>
            </p:cNvSpPr>
            <p:nvPr/>
          </p:nvSpPr>
          <p:spPr bwMode="auto">
            <a:xfrm>
              <a:off x="5803900" y="4234790"/>
              <a:ext cx="1426808" cy="300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1600" u="none">
                  <a:latin typeface="Calibri" panose="020F0502020204030204" pitchFamily="34" charset="0"/>
                  <a:ea typeface="宋体" panose="02010600030101010101" pitchFamily="2" charset="-122"/>
                </a:rPr>
                <a:t>(6. Disseminate)</a:t>
              </a:r>
            </a:p>
          </p:txBody>
        </p:sp>
        <p:sp>
          <p:nvSpPr>
            <p:cNvPr id="143445" name="TextBox 42"/>
            <p:cNvSpPr txBox="1">
              <a:spLocks noChangeArrowheads="1"/>
            </p:cNvSpPr>
            <p:nvPr/>
          </p:nvSpPr>
          <p:spPr bwMode="auto">
            <a:xfrm>
              <a:off x="4066920" y="3286719"/>
              <a:ext cx="1070614" cy="300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1600" u="none">
                  <a:latin typeface="Calibri" panose="020F0502020204030204" pitchFamily="34" charset="0"/>
                  <a:ea typeface="宋体" panose="02010600030101010101" pitchFamily="2" charset="-122"/>
                </a:rPr>
                <a:t>3. Replicate</a:t>
              </a:r>
            </a:p>
          </p:txBody>
        </p:sp>
        <p:sp>
          <p:nvSpPr>
            <p:cNvPr id="143446" name="TextBox 43"/>
            <p:cNvSpPr txBox="1">
              <a:spLocks noChangeArrowheads="1"/>
            </p:cNvSpPr>
            <p:nvPr/>
          </p:nvSpPr>
          <p:spPr bwMode="auto">
            <a:xfrm>
              <a:off x="4663379" y="5460563"/>
              <a:ext cx="930600" cy="300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1600" u="none">
                  <a:latin typeface="Calibri" panose="020F0502020204030204" pitchFamily="34" charset="0"/>
                  <a:ea typeface="宋体" panose="02010600030101010101" pitchFamily="2" charset="-122"/>
                </a:rPr>
                <a:t>1. Update</a:t>
              </a:r>
            </a:p>
          </p:txBody>
        </p:sp>
        <p:sp>
          <p:nvSpPr>
            <p:cNvPr id="143447" name="TextBox 44"/>
            <p:cNvSpPr txBox="1">
              <a:spLocks noChangeArrowheads="1"/>
            </p:cNvSpPr>
            <p:nvPr/>
          </p:nvSpPr>
          <p:spPr bwMode="auto">
            <a:xfrm>
              <a:off x="5181599" y="6093023"/>
              <a:ext cx="922828" cy="300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1600" b="1" u="none">
                  <a:latin typeface="Calibri" panose="020F0502020204030204" pitchFamily="34" charset="0"/>
                  <a:ea typeface="宋体" panose="02010600030101010101" pitchFamily="2" charset="-122"/>
                </a:rPr>
                <a:t>“Update”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0846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smtClean="0">
                <a:ea typeface="宋体" panose="02010600030101010101" pitchFamily="2" charset="-122"/>
              </a:rPr>
              <a:t>Evaluation	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2400" smtClean="0">
                <a:ea typeface="宋体" panose="02010600030101010101" pitchFamily="2" charset="-122"/>
              </a:rPr>
              <a:t>Uniform high capacity:</a:t>
            </a:r>
          </a:p>
          <a:p>
            <a:pPr lvl="1"/>
            <a:r>
              <a:rPr lang="en-US" altLang="zh-CN" sz="2000" smtClean="0">
                <a:ea typeface="宋体" panose="02010600030101010101" pitchFamily="2" charset="-122"/>
              </a:rPr>
              <a:t>All-to-all data shuffle stress test:</a:t>
            </a:r>
          </a:p>
          <a:p>
            <a:pPr lvl="2"/>
            <a:r>
              <a:rPr lang="en-US" altLang="zh-CN" sz="1800" smtClean="0">
                <a:ea typeface="宋体" panose="02010600030101010101" pitchFamily="2" charset="-122"/>
              </a:rPr>
              <a:t>75 servers, deliver 500MB</a:t>
            </a:r>
          </a:p>
          <a:p>
            <a:pPr lvl="2"/>
            <a:endParaRPr lang="en-US" altLang="zh-CN" sz="1800" smtClean="0">
              <a:ea typeface="宋体" panose="02010600030101010101" pitchFamily="2" charset="-122"/>
            </a:endParaRPr>
          </a:p>
          <a:p>
            <a:pPr lvl="2"/>
            <a:endParaRPr lang="en-US" altLang="zh-CN" sz="1800" smtClean="0">
              <a:ea typeface="宋体" panose="02010600030101010101" pitchFamily="2" charset="-122"/>
            </a:endParaRPr>
          </a:p>
          <a:p>
            <a:pPr lvl="2"/>
            <a:endParaRPr lang="en-US" altLang="zh-CN" sz="1800" smtClean="0">
              <a:ea typeface="宋体" panose="02010600030101010101" pitchFamily="2" charset="-122"/>
            </a:endParaRPr>
          </a:p>
          <a:p>
            <a:pPr lvl="2"/>
            <a:endParaRPr lang="en-US" altLang="zh-CN" sz="1800" smtClean="0">
              <a:ea typeface="宋体" panose="02010600030101010101" pitchFamily="2" charset="-122"/>
            </a:endParaRPr>
          </a:p>
          <a:p>
            <a:pPr lvl="2"/>
            <a:endParaRPr lang="en-US" altLang="zh-CN" sz="1800" smtClean="0">
              <a:ea typeface="宋体" panose="02010600030101010101" pitchFamily="2" charset="-122"/>
            </a:endParaRPr>
          </a:p>
          <a:p>
            <a:pPr lvl="2"/>
            <a:endParaRPr lang="en-US" altLang="zh-CN" sz="1800" smtClean="0">
              <a:ea typeface="宋体" panose="02010600030101010101" pitchFamily="2" charset="-122"/>
            </a:endParaRPr>
          </a:p>
          <a:p>
            <a:pPr lvl="2"/>
            <a:endParaRPr lang="en-US" altLang="zh-CN" sz="1800" smtClean="0">
              <a:ea typeface="宋体" panose="02010600030101010101" pitchFamily="2" charset="-122"/>
            </a:endParaRPr>
          </a:p>
          <a:p>
            <a:pPr lvl="2"/>
            <a:r>
              <a:rPr lang="en-US" altLang="zh-CN" sz="1800" smtClean="0">
                <a:ea typeface="宋体" panose="02010600030101010101" pitchFamily="2" charset="-122"/>
              </a:rPr>
              <a:t>Maximal achievable goodput is 62.3</a:t>
            </a:r>
          </a:p>
          <a:p>
            <a:pPr lvl="2"/>
            <a:r>
              <a:rPr lang="en-US" altLang="zh-CN" sz="1800" smtClean="0">
                <a:ea typeface="宋体" panose="02010600030101010101" pitchFamily="2" charset="-122"/>
              </a:rPr>
              <a:t>VL2 network efficiency as 58.8/62.3 = 94%</a:t>
            </a:r>
          </a:p>
          <a:p>
            <a:endParaRPr lang="en-US" altLang="zh-CN" sz="2400" smtClean="0">
              <a:ea typeface="宋体" panose="02010600030101010101" pitchFamily="2" charset="-122"/>
            </a:endParaRPr>
          </a:p>
          <a:p>
            <a:endParaRPr lang="en-US" altLang="zh-CN" sz="2400" smtClean="0">
              <a:ea typeface="宋体" panose="02010600030101010101" pitchFamily="2" charset="-122"/>
            </a:endParaRPr>
          </a:p>
        </p:txBody>
      </p:sp>
      <p:pic>
        <p:nvPicPr>
          <p:cNvPr id="144388" name="Content Placeholder 6" descr="all2all-500mb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28" t="4210" b="49474"/>
          <a:stretch>
            <a:fillRect/>
          </a:stretch>
        </p:blipFill>
        <p:spPr bwMode="auto">
          <a:xfrm>
            <a:off x="1752600" y="2438400"/>
            <a:ext cx="5540375" cy="201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1961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smtClean="0">
                <a:ea typeface="宋体" panose="02010600030101010101" pitchFamily="2" charset="-122"/>
              </a:rPr>
              <a:t>Evaluation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2400" smtClean="0">
                <a:ea typeface="宋体" panose="02010600030101010101" pitchFamily="2" charset="-122"/>
              </a:rPr>
              <a:t>Fairness:</a:t>
            </a:r>
          </a:p>
          <a:p>
            <a:pPr lvl="1"/>
            <a:r>
              <a:rPr lang="en-US" altLang="zh-CN" sz="2000" smtClean="0">
                <a:ea typeface="宋体" panose="02010600030101010101" pitchFamily="2" charset="-122"/>
              </a:rPr>
              <a:t>75 nodes</a:t>
            </a:r>
          </a:p>
          <a:p>
            <a:pPr lvl="1"/>
            <a:r>
              <a:rPr lang="en-US" altLang="zh-CN" sz="2000" smtClean="0">
                <a:ea typeface="宋体" panose="02010600030101010101" pitchFamily="2" charset="-122"/>
              </a:rPr>
              <a:t>Real data center workload</a:t>
            </a:r>
          </a:p>
          <a:p>
            <a:pPr lvl="1"/>
            <a:r>
              <a:rPr lang="en-US" altLang="zh-CN" sz="2000" smtClean="0">
                <a:ea typeface="宋体" panose="02010600030101010101" pitchFamily="2" charset="-122"/>
              </a:rPr>
              <a:t>Plot Jain’s fairness index for traffics to intermediate switches</a:t>
            </a:r>
          </a:p>
          <a:p>
            <a:endParaRPr lang="en-US" altLang="zh-CN" sz="2400" smtClean="0">
              <a:ea typeface="宋体" panose="02010600030101010101" pitchFamily="2" charset="-122"/>
            </a:endParaRPr>
          </a:p>
        </p:txBody>
      </p:sp>
      <p:grpSp>
        <p:nvGrpSpPr>
          <p:cNvPr id="145412" name="Group 92"/>
          <p:cNvGrpSpPr>
            <a:grpSpLocks/>
          </p:cNvGrpSpPr>
          <p:nvPr/>
        </p:nvGrpSpPr>
        <p:grpSpPr bwMode="auto">
          <a:xfrm>
            <a:off x="76200" y="3276600"/>
            <a:ext cx="8570913" cy="2411413"/>
            <a:chOff x="268767" y="1507068"/>
            <a:chExt cx="8570433" cy="2412179"/>
          </a:xfrm>
        </p:grpSpPr>
        <p:sp>
          <p:nvSpPr>
            <p:cNvPr id="145413" name="TextBox 50"/>
            <p:cNvSpPr txBox="1">
              <a:spLocks noChangeArrowheads="1"/>
            </p:cNvSpPr>
            <p:nvPr/>
          </p:nvSpPr>
          <p:spPr bwMode="auto">
            <a:xfrm>
              <a:off x="4808763" y="3582590"/>
              <a:ext cx="969908" cy="3366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1600" b="1" u="none">
                  <a:latin typeface="Cambria" panose="020405030504060302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Time (s)</a:t>
              </a:r>
            </a:p>
          </p:txBody>
        </p:sp>
        <p:sp>
          <p:nvSpPr>
            <p:cNvPr id="145414" name="TextBox 51"/>
            <p:cNvSpPr txBox="1">
              <a:spLocks noChangeArrowheads="1"/>
            </p:cNvSpPr>
            <p:nvPr/>
          </p:nvSpPr>
          <p:spPr bwMode="auto">
            <a:xfrm>
              <a:off x="1045011" y="3326921"/>
              <a:ext cx="7497343" cy="3366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1600" u="none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0                       100                    200                    300                     400                    500</a:t>
              </a:r>
            </a:p>
          </p:txBody>
        </p:sp>
        <p:cxnSp>
          <p:nvCxnSpPr>
            <p:cNvPr id="53" name="Straight Connector 52"/>
            <p:cNvCxnSpPr/>
            <p:nvPr/>
          </p:nvCxnSpPr>
          <p:spPr>
            <a:xfrm rot="5400000" flipH="1" flipV="1">
              <a:off x="1617728" y="2421758"/>
              <a:ext cx="1810325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16200000" flipV="1">
              <a:off x="2959886" y="2416201"/>
              <a:ext cx="1802385" cy="3175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 flipH="1" flipV="1">
              <a:off x="4306012" y="2420966"/>
              <a:ext cx="1794445" cy="1588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 flipH="1" flipV="1">
              <a:off x="5642611" y="2414613"/>
              <a:ext cx="1802384" cy="3175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5400000" flipH="1" flipV="1">
              <a:off x="6976828" y="2412230"/>
              <a:ext cx="1810325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V="1">
              <a:off x="1179941" y="1778617"/>
              <a:ext cx="7659259" cy="3176"/>
            </a:xfrm>
            <a:prstGeom prst="line">
              <a:avLst/>
            </a:prstGeom>
            <a:ln w="952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V="1">
              <a:off x="1184704" y="2210554"/>
              <a:ext cx="7649734" cy="3176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1194228" y="2647255"/>
              <a:ext cx="7644972" cy="1589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Freeform 47"/>
            <p:cNvSpPr/>
            <p:nvPr/>
          </p:nvSpPr>
          <p:spPr>
            <a:xfrm>
              <a:off x="1181529" y="1834197"/>
              <a:ext cx="7654496" cy="527217"/>
            </a:xfrm>
            <a:custGeom>
              <a:avLst/>
              <a:gdLst>
                <a:gd name="connsiteX0" fmla="*/ 0 w 7655169"/>
                <a:gd name="connsiteY0" fmla="*/ 70338 h 526800"/>
                <a:gd name="connsiteX1" fmla="*/ 134815 w 7655169"/>
                <a:gd name="connsiteY1" fmla="*/ 46892 h 526800"/>
                <a:gd name="connsiteX2" fmla="*/ 269630 w 7655169"/>
                <a:gd name="connsiteY2" fmla="*/ 240323 h 526800"/>
                <a:gd name="connsiteX3" fmla="*/ 404446 w 7655169"/>
                <a:gd name="connsiteY3" fmla="*/ 11723 h 526800"/>
                <a:gd name="connsiteX4" fmla="*/ 533400 w 7655169"/>
                <a:gd name="connsiteY4" fmla="*/ 381000 h 526800"/>
                <a:gd name="connsiteX5" fmla="*/ 679938 w 7655169"/>
                <a:gd name="connsiteY5" fmla="*/ 11723 h 526800"/>
                <a:gd name="connsiteX6" fmla="*/ 826477 w 7655169"/>
                <a:gd name="connsiteY6" fmla="*/ 199292 h 526800"/>
                <a:gd name="connsiteX7" fmla="*/ 943707 w 7655169"/>
                <a:gd name="connsiteY7" fmla="*/ 181707 h 526800"/>
                <a:gd name="connsiteX8" fmla="*/ 1055077 w 7655169"/>
                <a:gd name="connsiteY8" fmla="*/ 199292 h 526800"/>
                <a:gd name="connsiteX9" fmla="*/ 1207477 w 7655169"/>
                <a:gd name="connsiteY9" fmla="*/ 29307 h 526800"/>
                <a:gd name="connsiteX10" fmla="*/ 1342292 w 7655169"/>
                <a:gd name="connsiteY10" fmla="*/ 404446 h 526800"/>
                <a:gd name="connsiteX11" fmla="*/ 1482969 w 7655169"/>
                <a:gd name="connsiteY11" fmla="*/ 17584 h 526800"/>
                <a:gd name="connsiteX12" fmla="*/ 1611923 w 7655169"/>
                <a:gd name="connsiteY12" fmla="*/ 199292 h 526800"/>
                <a:gd name="connsiteX13" fmla="*/ 1758461 w 7655169"/>
                <a:gd name="connsiteY13" fmla="*/ 211015 h 526800"/>
                <a:gd name="connsiteX14" fmla="*/ 1887415 w 7655169"/>
                <a:gd name="connsiteY14" fmla="*/ 0 h 526800"/>
                <a:gd name="connsiteX15" fmla="*/ 2028092 w 7655169"/>
                <a:gd name="connsiteY15" fmla="*/ 0 h 526800"/>
                <a:gd name="connsiteX16" fmla="*/ 2157046 w 7655169"/>
                <a:gd name="connsiteY16" fmla="*/ 93784 h 526800"/>
                <a:gd name="connsiteX17" fmla="*/ 2291861 w 7655169"/>
                <a:gd name="connsiteY17" fmla="*/ 5861 h 526800"/>
                <a:gd name="connsiteX18" fmla="*/ 2414954 w 7655169"/>
                <a:gd name="connsiteY18" fmla="*/ 41030 h 526800"/>
                <a:gd name="connsiteX19" fmla="*/ 2567354 w 7655169"/>
                <a:gd name="connsiteY19" fmla="*/ 164123 h 526800"/>
                <a:gd name="connsiteX20" fmla="*/ 2702169 w 7655169"/>
                <a:gd name="connsiteY20" fmla="*/ 87923 h 526800"/>
                <a:gd name="connsiteX21" fmla="*/ 2836984 w 7655169"/>
                <a:gd name="connsiteY21" fmla="*/ 70338 h 526800"/>
                <a:gd name="connsiteX22" fmla="*/ 2965938 w 7655169"/>
                <a:gd name="connsiteY22" fmla="*/ 193430 h 526800"/>
                <a:gd name="connsiteX23" fmla="*/ 3089030 w 7655169"/>
                <a:gd name="connsiteY23" fmla="*/ 152400 h 526800"/>
                <a:gd name="connsiteX24" fmla="*/ 3229707 w 7655169"/>
                <a:gd name="connsiteY24" fmla="*/ 269630 h 526800"/>
                <a:gd name="connsiteX25" fmla="*/ 3370384 w 7655169"/>
                <a:gd name="connsiteY25" fmla="*/ 216876 h 526800"/>
                <a:gd name="connsiteX26" fmla="*/ 3505200 w 7655169"/>
                <a:gd name="connsiteY26" fmla="*/ 287215 h 526800"/>
                <a:gd name="connsiteX27" fmla="*/ 3628292 w 7655169"/>
                <a:gd name="connsiteY27" fmla="*/ 257907 h 526800"/>
                <a:gd name="connsiteX28" fmla="*/ 3763107 w 7655169"/>
                <a:gd name="connsiteY28" fmla="*/ 128953 h 526800"/>
                <a:gd name="connsiteX29" fmla="*/ 4050323 w 7655169"/>
                <a:gd name="connsiteY29" fmla="*/ 357553 h 526800"/>
                <a:gd name="connsiteX30" fmla="*/ 4167554 w 7655169"/>
                <a:gd name="connsiteY30" fmla="*/ 322384 h 526800"/>
                <a:gd name="connsiteX31" fmla="*/ 4349261 w 7655169"/>
                <a:gd name="connsiteY31" fmla="*/ 246184 h 526800"/>
                <a:gd name="connsiteX32" fmla="*/ 4454769 w 7655169"/>
                <a:gd name="connsiteY32" fmla="*/ 169984 h 526800"/>
                <a:gd name="connsiteX33" fmla="*/ 4583723 w 7655169"/>
                <a:gd name="connsiteY33" fmla="*/ 187569 h 526800"/>
                <a:gd name="connsiteX34" fmla="*/ 4718538 w 7655169"/>
                <a:gd name="connsiteY34" fmla="*/ 252046 h 526800"/>
                <a:gd name="connsiteX35" fmla="*/ 4876800 w 7655169"/>
                <a:gd name="connsiteY35" fmla="*/ 257907 h 526800"/>
                <a:gd name="connsiteX36" fmla="*/ 4958861 w 7655169"/>
                <a:gd name="connsiteY36" fmla="*/ 298938 h 526800"/>
                <a:gd name="connsiteX37" fmla="*/ 5111261 w 7655169"/>
                <a:gd name="connsiteY37" fmla="*/ 211015 h 526800"/>
                <a:gd name="connsiteX38" fmla="*/ 5251938 w 7655169"/>
                <a:gd name="connsiteY38" fmla="*/ 298938 h 526800"/>
                <a:gd name="connsiteX39" fmla="*/ 5386754 w 7655169"/>
                <a:gd name="connsiteY39" fmla="*/ 240323 h 526800"/>
                <a:gd name="connsiteX40" fmla="*/ 5521569 w 7655169"/>
                <a:gd name="connsiteY40" fmla="*/ 334107 h 526800"/>
                <a:gd name="connsiteX41" fmla="*/ 5650523 w 7655169"/>
                <a:gd name="connsiteY41" fmla="*/ 240323 h 526800"/>
                <a:gd name="connsiteX42" fmla="*/ 5802923 w 7655169"/>
                <a:gd name="connsiteY42" fmla="*/ 310661 h 526800"/>
                <a:gd name="connsiteX43" fmla="*/ 5920154 w 7655169"/>
                <a:gd name="connsiteY43" fmla="*/ 328246 h 526800"/>
                <a:gd name="connsiteX44" fmla="*/ 6060830 w 7655169"/>
                <a:gd name="connsiteY44" fmla="*/ 211015 h 526800"/>
                <a:gd name="connsiteX45" fmla="*/ 6219092 w 7655169"/>
                <a:gd name="connsiteY45" fmla="*/ 257907 h 526800"/>
                <a:gd name="connsiteX46" fmla="*/ 6336323 w 7655169"/>
                <a:gd name="connsiteY46" fmla="*/ 269630 h 526800"/>
                <a:gd name="connsiteX47" fmla="*/ 6494584 w 7655169"/>
                <a:gd name="connsiteY47" fmla="*/ 234461 h 526800"/>
                <a:gd name="connsiteX48" fmla="*/ 6605954 w 7655169"/>
                <a:gd name="connsiteY48" fmla="*/ 293076 h 526800"/>
                <a:gd name="connsiteX49" fmla="*/ 6740769 w 7655169"/>
                <a:gd name="connsiteY49" fmla="*/ 375138 h 526800"/>
                <a:gd name="connsiteX50" fmla="*/ 6858000 w 7655169"/>
                <a:gd name="connsiteY50" fmla="*/ 369276 h 526800"/>
                <a:gd name="connsiteX51" fmla="*/ 6998677 w 7655169"/>
                <a:gd name="connsiteY51" fmla="*/ 211015 h 526800"/>
                <a:gd name="connsiteX52" fmla="*/ 7133492 w 7655169"/>
                <a:gd name="connsiteY52" fmla="*/ 240323 h 526800"/>
                <a:gd name="connsiteX53" fmla="*/ 7397261 w 7655169"/>
                <a:gd name="connsiteY53" fmla="*/ 228600 h 526800"/>
                <a:gd name="connsiteX54" fmla="*/ 7491046 w 7655169"/>
                <a:gd name="connsiteY54" fmla="*/ 322384 h 526800"/>
                <a:gd name="connsiteX55" fmla="*/ 7655169 w 7655169"/>
                <a:gd name="connsiteY55" fmla="*/ 404446 h 526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7655169" h="526800">
                  <a:moveTo>
                    <a:pt x="0" y="70338"/>
                  </a:moveTo>
                  <a:lnTo>
                    <a:pt x="134815" y="46892"/>
                  </a:lnTo>
                  <a:lnTo>
                    <a:pt x="269630" y="240323"/>
                  </a:lnTo>
                  <a:lnTo>
                    <a:pt x="404446" y="11723"/>
                  </a:lnTo>
                  <a:cubicBezTo>
                    <a:pt x="534653" y="396424"/>
                    <a:pt x="533400" y="526800"/>
                    <a:pt x="533400" y="381000"/>
                  </a:cubicBezTo>
                  <a:lnTo>
                    <a:pt x="679938" y="11723"/>
                  </a:lnTo>
                  <a:lnTo>
                    <a:pt x="826477" y="199292"/>
                  </a:lnTo>
                  <a:lnTo>
                    <a:pt x="943707" y="181707"/>
                  </a:lnTo>
                  <a:lnTo>
                    <a:pt x="1055077" y="199292"/>
                  </a:lnTo>
                  <a:lnTo>
                    <a:pt x="1207477" y="29307"/>
                  </a:lnTo>
                  <a:lnTo>
                    <a:pt x="1342292" y="404446"/>
                  </a:lnTo>
                  <a:lnTo>
                    <a:pt x="1482969" y="17584"/>
                  </a:lnTo>
                  <a:lnTo>
                    <a:pt x="1611923" y="199292"/>
                  </a:lnTo>
                  <a:cubicBezTo>
                    <a:pt x="1762320" y="223355"/>
                    <a:pt x="1758461" y="272205"/>
                    <a:pt x="1758461" y="211015"/>
                  </a:cubicBezTo>
                  <a:cubicBezTo>
                    <a:pt x="1882976" y="3492"/>
                    <a:pt x="1825162" y="62253"/>
                    <a:pt x="1887415" y="0"/>
                  </a:cubicBezTo>
                  <a:lnTo>
                    <a:pt x="2028092" y="0"/>
                  </a:lnTo>
                  <a:lnTo>
                    <a:pt x="2157046" y="93784"/>
                  </a:lnTo>
                  <a:lnTo>
                    <a:pt x="2291861" y="5861"/>
                  </a:lnTo>
                  <a:lnTo>
                    <a:pt x="2414954" y="41030"/>
                  </a:lnTo>
                  <a:lnTo>
                    <a:pt x="2567354" y="164123"/>
                  </a:lnTo>
                  <a:lnTo>
                    <a:pt x="2702169" y="87923"/>
                  </a:lnTo>
                  <a:lnTo>
                    <a:pt x="2836984" y="70338"/>
                  </a:lnTo>
                  <a:lnTo>
                    <a:pt x="2965938" y="193430"/>
                  </a:lnTo>
                  <a:lnTo>
                    <a:pt x="3089030" y="152400"/>
                  </a:lnTo>
                  <a:lnTo>
                    <a:pt x="3229707" y="269630"/>
                  </a:lnTo>
                  <a:lnTo>
                    <a:pt x="3370384" y="216876"/>
                  </a:lnTo>
                  <a:lnTo>
                    <a:pt x="3505200" y="287215"/>
                  </a:lnTo>
                  <a:lnTo>
                    <a:pt x="3628292" y="257907"/>
                  </a:lnTo>
                  <a:lnTo>
                    <a:pt x="3763107" y="128953"/>
                  </a:lnTo>
                  <a:lnTo>
                    <a:pt x="4050323" y="357553"/>
                  </a:lnTo>
                  <a:lnTo>
                    <a:pt x="4167554" y="322384"/>
                  </a:lnTo>
                  <a:lnTo>
                    <a:pt x="4349261" y="246184"/>
                  </a:lnTo>
                  <a:lnTo>
                    <a:pt x="4454769" y="169984"/>
                  </a:lnTo>
                  <a:lnTo>
                    <a:pt x="4583723" y="187569"/>
                  </a:lnTo>
                  <a:lnTo>
                    <a:pt x="4718538" y="252046"/>
                  </a:lnTo>
                  <a:lnTo>
                    <a:pt x="4876800" y="257907"/>
                  </a:lnTo>
                  <a:lnTo>
                    <a:pt x="4958861" y="298938"/>
                  </a:lnTo>
                  <a:lnTo>
                    <a:pt x="5111261" y="211015"/>
                  </a:lnTo>
                  <a:lnTo>
                    <a:pt x="5251938" y="298938"/>
                  </a:lnTo>
                  <a:lnTo>
                    <a:pt x="5386754" y="240323"/>
                  </a:lnTo>
                  <a:lnTo>
                    <a:pt x="5521569" y="334107"/>
                  </a:lnTo>
                  <a:lnTo>
                    <a:pt x="5650523" y="240323"/>
                  </a:lnTo>
                  <a:lnTo>
                    <a:pt x="5802923" y="310661"/>
                  </a:lnTo>
                  <a:lnTo>
                    <a:pt x="5920154" y="328246"/>
                  </a:lnTo>
                  <a:lnTo>
                    <a:pt x="6060830" y="211015"/>
                  </a:lnTo>
                  <a:lnTo>
                    <a:pt x="6219092" y="257907"/>
                  </a:lnTo>
                  <a:lnTo>
                    <a:pt x="6336323" y="269630"/>
                  </a:lnTo>
                  <a:lnTo>
                    <a:pt x="6494584" y="234461"/>
                  </a:lnTo>
                  <a:lnTo>
                    <a:pt x="6605954" y="293076"/>
                  </a:lnTo>
                  <a:lnTo>
                    <a:pt x="6740769" y="375138"/>
                  </a:lnTo>
                  <a:lnTo>
                    <a:pt x="6858000" y="369276"/>
                  </a:lnTo>
                  <a:lnTo>
                    <a:pt x="6998677" y="211015"/>
                  </a:lnTo>
                  <a:cubicBezTo>
                    <a:pt x="7135417" y="234796"/>
                    <a:pt x="7095392" y="220785"/>
                    <a:pt x="7133492" y="240323"/>
                  </a:cubicBezTo>
                  <a:lnTo>
                    <a:pt x="7397261" y="228600"/>
                  </a:lnTo>
                  <a:lnTo>
                    <a:pt x="7491046" y="322384"/>
                  </a:lnTo>
                  <a:lnTo>
                    <a:pt x="7655169" y="404446"/>
                  </a:ln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/>
            <a:lstStyle>
              <a:lvl1pPr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zh-CN" sz="1800" u="none">
                <a:latin typeface="Calibri" panose="020F050202020403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1186291" y="1799261"/>
              <a:ext cx="7649735" cy="557390"/>
            </a:xfrm>
            <a:custGeom>
              <a:avLst/>
              <a:gdLst>
                <a:gd name="connsiteX0" fmla="*/ 0 w 7649308"/>
                <a:gd name="connsiteY0" fmla="*/ 351693 h 556846"/>
                <a:gd name="connsiteX1" fmla="*/ 146539 w 7649308"/>
                <a:gd name="connsiteY1" fmla="*/ 76200 h 556846"/>
                <a:gd name="connsiteX2" fmla="*/ 281354 w 7649308"/>
                <a:gd name="connsiteY2" fmla="*/ 87923 h 556846"/>
                <a:gd name="connsiteX3" fmla="*/ 410308 w 7649308"/>
                <a:gd name="connsiteY3" fmla="*/ 246185 h 556846"/>
                <a:gd name="connsiteX4" fmla="*/ 533400 w 7649308"/>
                <a:gd name="connsiteY4" fmla="*/ 52754 h 556846"/>
                <a:gd name="connsiteX5" fmla="*/ 633046 w 7649308"/>
                <a:gd name="connsiteY5" fmla="*/ 181708 h 556846"/>
                <a:gd name="connsiteX6" fmla="*/ 674077 w 7649308"/>
                <a:gd name="connsiteY6" fmla="*/ 252046 h 556846"/>
                <a:gd name="connsiteX7" fmla="*/ 808893 w 7649308"/>
                <a:gd name="connsiteY7" fmla="*/ 263770 h 556846"/>
                <a:gd name="connsiteX8" fmla="*/ 937846 w 7649308"/>
                <a:gd name="connsiteY8" fmla="*/ 23446 h 556846"/>
                <a:gd name="connsiteX9" fmla="*/ 1078523 w 7649308"/>
                <a:gd name="connsiteY9" fmla="*/ 93785 h 556846"/>
                <a:gd name="connsiteX10" fmla="*/ 1236785 w 7649308"/>
                <a:gd name="connsiteY10" fmla="*/ 199293 h 556846"/>
                <a:gd name="connsiteX11" fmla="*/ 1348154 w 7649308"/>
                <a:gd name="connsiteY11" fmla="*/ 257908 h 556846"/>
                <a:gd name="connsiteX12" fmla="*/ 1477108 w 7649308"/>
                <a:gd name="connsiteY12" fmla="*/ 52754 h 556846"/>
                <a:gd name="connsiteX13" fmla="*/ 1553308 w 7649308"/>
                <a:gd name="connsiteY13" fmla="*/ 263770 h 556846"/>
                <a:gd name="connsiteX14" fmla="*/ 1606062 w 7649308"/>
                <a:gd name="connsiteY14" fmla="*/ 445477 h 556846"/>
                <a:gd name="connsiteX15" fmla="*/ 1746739 w 7649308"/>
                <a:gd name="connsiteY15" fmla="*/ 556846 h 556846"/>
                <a:gd name="connsiteX16" fmla="*/ 1822939 w 7649308"/>
                <a:gd name="connsiteY16" fmla="*/ 334108 h 556846"/>
                <a:gd name="connsiteX17" fmla="*/ 1887416 w 7649308"/>
                <a:gd name="connsiteY17" fmla="*/ 105508 h 556846"/>
                <a:gd name="connsiteX18" fmla="*/ 2022231 w 7649308"/>
                <a:gd name="connsiteY18" fmla="*/ 216877 h 556846"/>
                <a:gd name="connsiteX19" fmla="*/ 2139462 w 7649308"/>
                <a:gd name="connsiteY19" fmla="*/ 392723 h 556846"/>
                <a:gd name="connsiteX20" fmla="*/ 2262554 w 7649308"/>
                <a:gd name="connsiteY20" fmla="*/ 175846 h 556846"/>
                <a:gd name="connsiteX21" fmla="*/ 2409093 w 7649308"/>
                <a:gd name="connsiteY21" fmla="*/ 140677 h 556846"/>
                <a:gd name="connsiteX22" fmla="*/ 2549769 w 7649308"/>
                <a:gd name="connsiteY22" fmla="*/ 70339 h 556846"/>
                <a:gd name="connsiteX23" fmla="*/ 2754923 w 7649308"/>
                <a:gd name="connsiteY23" fmla="*/ 82062 h 556846"/>
                <a:gd name="connsiteX24" fmla="*/ 2825262 w 7649308"/>
                <a:gd name="connsiteY24" fmla="*/ 117231 h 556846"/>
                <a:gd name="connsiteX25" fmla="*/ 2971800 w 7649308"/>
                <a:gd name="connsiteY25" fmla="*/ 41031 h 556846"/>
                <a:gd name="connsiteX26" fmla="*/ 3194539 w 7649308"/>
                <a:gd name="connsiteY26" fmla="*/ 35170 h 556846"/>
                <a:gd name="connsiteX27" fmla="*/ 3282462 w 7649308"/>
                <a:gd name="connsiteY27" fmla="*/ 146539 h 556846"/>
                <a:gd name="connsiteX28" fmla="*/ 3346939 w 7649308"/>
                <a:gd name="connsiteY28" fmla="*/ 281354 h 556846"/>
                <a:gd name="connsiteX29" fmla="*/ 3423139 w 7649308"/>
                <a:gd name="connsiteY29" fmla="*/ 146539 h 556846"/>
                <a:gd name="connsiteX30" fmla="*/ 3505200 w 7649308"/>
                <a:gd name="connsiteY30" fmla="*/ 23446 h 556846"/>
                <a:gd name="connsiteX31" fmla="*/ 3610708 w 7649308"/>
                <a:gd name="connsiteY31" fmla="*/ 87923 h 556846"/>
                <a:gd name="connsiteX32" fmla="*/ 3768969 w 7649308"/>
                <a:gd name="connsiteY32" fmla="*/ 35170 h 556846"/>
                <a:gd name="connsiteX33" fmla="*/ 3874477 w 7649308"/>
                <a:gd name="connsiteY33" fmla="*/ 111370 h 556846"/>
                <a:gd name="connsiteX34" fmla="*/ 4062046 w 7649308"/>
                <a:gd name="connsiteY34" fmla="*/ 99646 h 556846"/>
                <a:gd name="connsiteX35" fmla="*/ 4144108 w 7649308"/>
                <a:gd name="connsiteY35" fmla="*/ 146539 h 556846"/>
                <a:gd name="connsiteX36" fmla="*/ 4308231 w 7649308"/>
                <a:gd name="connsiteY36" fmla="*/ 11723 h 556846"/>
                <a:gd name="connsiteX37" fmla="*/ 4419600 w 7649308"/>
                <a:gd name="connsiteY37" fmla="*/ 41031 h 556846"/>
                <a:gd name="connsiteX38" fmla="*/ 4536831 w 7649308"/>
                <a:gd name="connsiteY38" fmla="*/ 5862 h 556846"/>
                <a:gd name="connsiteX39" fmla="*/ 4706816 w 7649308"/>
                <a:gd name="connsiteY39" fmla="*/ 35170 h 556846"/>
                <a:gd name="connsiteX40" fmla="*/ 4917831 w 7649308"/>
                <a:gd name="connsiteY40" fmla="*/ 87923 h 556846"/>
                <a:gd name="connsiteX41" fmla="*/ 5081954 w 7649308"/>
                <a:gd name="connsiteY41" fmla="*/ 29308 h 556846"/>
                <a:gd name="connsiteX42" fmla="*/ 5281246 w 7649308"/>
                <a:gd name="connsiteY42" fmla="*/ 29308 h 556846"/>
                <a:gd name="connsiteX43" fmla="*/ 5515708 w 7649308"/>
                <a:gd name="connsiteY43" fmla="*/ 29308 h 556846"/>
                <a:gd name="connsiteX44" fmla="*/ 5615354 w 7649308"/>
                <a:gd name="connsiteY44" fmla="*/ 0 h 556846"/>
                <a:gd name="connsiteX45" fmla="*/ 5744308 w 7649308"/>
                <a:gd name="connsiteY45" fmla="*/ 29308 h 556846"/>
                <a:gd name="connsiteX46" fmla="*/ 5896708 w 7649308"/>
                <a:gd name="connsiteY46" fmla="*/ 29308 h 556846"/>
                <a:gd name="connsiteX47" fmla="*/ 6019800 w 7649308"/>
                <a:gd name="connsiteY47" fmla="*/ 82062 h 556846"/>
                <a:gd name="connsiteX48" fmla="*/ 6107723 w 7649308"/>
                <a:gd name="connsiteY48" fmla="*/ 52754 h 556846"/>
                <a:gd name="connsiteX49" fmla="*/ 6219093 w 7649308"/>
                <a:gd name="connsiteY49" fmla="*/ 5862 h 556846"/>
                <a:gd name="connsiteX50" fmla="*/ 6371493 w 7649308"/>
                <a:gd name="connsiteY50" fmla="*/ 29308 h 556846"/>
                <a:gd name="connsiteX51" fmla="*/ 6541477 w 7649308"/>
                <a:gd name="connsiteY51" fmla="*/ 41031 h 556846"/>
                <a:gd name="connsiteX52" fmla="*/ 6629400 w 7649308"/>
                <a:gd name="connsiteY52" fmla="*/ 0 h 556846"/>
                <a:gd name="connsiteX53" fmla="*/ 6758354 w 7649308"/>
                <a:gd name="connsiteY53" fmla="*/ 35170 h 556846"/>
                <a:gd name="connsiteX54" fmla="*/ 6863862 w 7649308"/>
                <a:gd name="connsiteY54" fmla="*/ 5862 h 556846"/>
                <a:gd name="connsiteX55" fmla="*/ 7010400 w 7649308"/>
                <a:gd name="connsiteY55" fmla="*/ 29308 h 556846"/>
                <a:gd name="connsiteX56" fmla="*/ 7162800 w 7649308"/>
                <a:gd name="connsiteY56" fmla="*/ 41031 h 556846"/>
                <a:gd name="connsiteX57" fmla="*/ 7280031 w 7649308"/>
                <a:gd name="connsiteY57" fmla="*/ 64477 h 556846"/>
                <a:gd name="connsiteX58" fmla="*/ 7444154 w 7649308"/>
                <a:gd name="connsiteY58" fmla="*/ 58616 h 556846"/>
                <a:gd name="connsiteX59" fmla="*/ 7532077 w 7649308"/>
                <a:gd name="connsiteY59" fmla="*/ 58616 h 556846"/>
                <a:gd name="connsiteX60" fmla="*/ 7649308 w 7649308"/>
                <a:gd name="connsiteY60" fmla="*/ 164123 h 5568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</a:cxnLst>
              <a:rect l="l" t="t" r="r" b="b"/>
              <a:pathLst>
                <a:path w="7649308" h="556846">
                  <a:moveTo>
                    <a:pt x="0" y="351693"/>
                  </a:moveTo>
                  <a:lnTo>
                    <a:pt x="146539" y="76200"/>
                  </a:lnTo>
                  <a:lnTo>
                    <a:pt x="281354" y="87923"/>
                  </a:lnTo>
                  <a:lnTo>
                    <a:pt x="410308" y="246185"/>
                  </a:lnTo>
                  <a:lnTo>
                    <a:pt x="533400" y="52754"/>
                  </a:lnTo>
                  <a:lnTo>
                    <a:pt x="633046" y="181708"/>
                  </a:lnTo>
                  <a:lnTo>
                    <a:pt x="674077" y="252046"/>
                  </a:lnTo>
                  <a:lnTo>
                    <a:pt x="808893" y="263770"/>
                  </a:lnTo>
                  <a:lnTo>
                    <a:pt x="937846" y="23446"/>
                  </a:lnTo>
                  <a:lnTo>
                    <a:pt x="1078523" y="93785"/>
                  </a:lnTo>
                  <a:lnTo>
                    <a:pt x="1236785" y="199293"/>
                  </a:lnTo>
                  <a:lnTo>
                    <a:pt x="1348154" y="257908"/>
                  </a:lnTo>
                  <a:lnTo>
                    <a:pt x="1477108" y="52754"/>
                  </a:lnTo>
                  <a:lnTo>
                    <a:pt x="1553308" y="263770"/>
                  </a:lnTo>
                  <a:lnTo>
                    <a:pt x="1606062" y="445477"/>
                  </a:lnTo>
                  <a:lnTo>
                    <a:pt x="1746739" y="556846"/>
                  </a:lnTo>
                  <a:lnTo>
                    <a:pt x="1822939" y="334108"/>
                  </a:lnTo>
                  <a:lnTo>
                    <a:pt x="1887416" y="105508"/>
                  </a:lnTo>
                  <a:lnTo>
                    <a:pt x="2022231" y="216877"/>
                  </a:lnTo>
                  <a:lnTo>
                    <a:pt x="2139462" y="392723"/>
                  </a:lnTo>
                  <a:lnTo>
                    <a:pt x="2262554" y="175846"/>
                  </a:lnTo>
                  <a:lnTo>
                    <a:pt x="2409093" y="140677"/>
                  </a:lnTo>
                  <a:lnTo>
                    <a:pt x="2549769" y="70339"/>
                  </a:lnTo>
                  <a:lnTo>
                    <a:pt x="2754923" y="82062"/>
                  </a:lnTo>
                  <a:lnTo>
                    <a:pt x="2825262" y="117231"/>
                  </a:lnTo>
                  <a:lnTo>
                    <a:pt x="2971800" y="41031"/>
                  </a:lnTo>
                  <a:lnTo>
                    <a:pt x="3194539" y="35170"/>
                  </a:lnTo>
                  <a:lnTo>
                    <a:pt x="3282462" y="146539"/>
                  </a:lnTo>
                  <a:lnTo>
                    <a:pt x="3346939" y="281354"/>
                  </a:lnTo>
                  <a:lnTo>
                    <a:pt x="3423139" y="146539"/>
                  </a:lnTo>
                  <a:lnTo>
                    <a:pt x="3505200" y="23446"/>
                  </a:lnTo>
                  <a:lnTo>
                    <a:pt x="3610708" y="87923"/>
                  </a:lnTo>
                  <a:lnTo>
                    <a:pt x="3768969" y="35170"/>
                  </a:lnTo>
                  <a:lnTo>
                    <a:pt x="3874477" y="111370"/>
                  </a:lnTo>
                  <a:lnTo>
                    <a:pt x="4062046" y="99646"/>
                  </a:lnTo>
                  <a:lnTo>
                    <a:pt x="4144108" y="146539"/>
                  </a:lnTo>
                  <a:lnTo>
                    <a:pt x="4308231" y="11723"/>
                  </a:lnTo>
                  <a:lnTo>
                    <a:pt x="4419600" y="41031"/>
                  </a:lnTo>
                  <a:lnTo>
                    <a:pt x="4536831" y="5862"/>
                  </a:lnTo>
                  <a:lnTo>
                    <a:pt x="4706816" y="35170"/>
                  </a:lnTo>
                  <a:lnTo>
                    <a:pt x="4917831" y="87923"/>
                  </a:lnTo>
                  <a:lnTo>
                    <a:pt x="5081954" y="29308"/>
                  </a:lnTo>
                  <a:lnTo>
                    <a:pt x="5281246" y="29308"/>
                  </a:lnTo>
                  <a:lnTo>
                    <a:pt x="5515708" y="29308"/>
                  </a:lnTo>
                  <a:lnTo>
                    <a:pt x="5615354" y="0"/>
                  </a:lnTo>
                  <a:lnTo>
                    <a:pt x="5744308" y="29308"/>
                  </a:lnTo>
                  <a:lnTo>
                    <a:pt x="5896708" y="29308"/>
                  </a:lnTo>
                  <a:cubicBezTo>
                    <a:pt x="6015721" y="82864"/>
                    <a:pt x="5971088" y="82062"/>
                    <a:pt x="6019800" y="82062"/>
                  </a:cubicBezTo>
                  <a:lnTo>
                    <a:pt x="6107723" y="52754"/>
                  </a:lnTo>
                  <a:lnTo>
                    <a:pt x="6219093" y="5862"/>
                  </a:lnTo>
                  <a:lnTo>
                    <a:pt x="6371493" y="29308"/>
                  </a:lnTo>
                  <a:lnTo>
                    <a:pt x="6541477" y="41031"/>
                  </a:lnTo>
                  <a:lnTo>
                    <a:pt x="6629400" y="0"/>
                  </a:lnTo>
                  <a:lnTo>
                    <a:pt x="6758354" y="35170"/>
                  </a:lnTo>
                  <a:lnTo>
                    <a:pt x="6863862" y="5862"/>
                  </a:lnTo>
                  <a:lnTo>
                    <a:pt x="7010400" y="29308"/>
                  </a:lnTo>
                  <a:lnTo>
                    <a:pt x="7162800" y="41031"/>
                  </a:lnTo>
                  <a:lnTo>
                    <a:pt x="7280031" y="64477"/>
                  </a:lnTo>
                  <a:lnTo>
                    <a:pt x="7444154" y="58616"/>
                  </a:lnTo>
                  <a:lnTo>
                    <a:pt x="7532077" y="58616"/>
                  </a:lnTo>
                  <a:lnTo>
                    <a:pt x="7649308" y="164123"/>
                  </a:lnTo>
                </a:path>
              </a:pathLst>
            </a:cu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anchor="ctr"/>
            <a:lstStyle>
              <a:lvl1pPr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zh-CN" sz="1800" u="none">
                <a:latin typeface="Calibri" panose="020F050202020403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1186291" y="1829433"/>
              <a:ext cx="7649735" cy="855934"/>
            </a:xfrm>
            <a:custGeom>
              <a:avLst/>
              <a:gdLst>
                <a:gd name="connsiteX0" fmla="*/ 0 w 7649308"/>
                <a:gd name="connsiteY0" fmla="*/ 263769 h 855785"/>
                <a:gd name="connsiteX1" fmla="*/ 128954 w 7649308"/>
                <a:gd name="connsiteY1" fmla="*/ 93785 h 855785"/>
                <a:gd name="connsiteX2" fmla="*/ 252046 w 7649308"/>
                <a:gd name="connsiteY2" fmla="*/ 410308 h 855785"/>
                <a:gd name="connsiteX3" fmla="*/ 404446 w 7649308"/>
                <a:gd name="connsiteY3" fmla="*/ 128954 h 855785"/>
                <a:gd name="connsiteX4" fmla="*/ 545123 w 7649308"/>
                <a:gd name="connsiteY4" fmla="*/ 855785 h 855785"/>
                <a:gd name="connsiteX5" fmla="*/ 679939 w 7649308"/>
                <a:gd name="connsiteY5" fmla="*/ 35169 h 855785"/>
                <a:gd name="connsiteX6" fmla="*/ 803031 w 7649308"/>
                <a:gd name="connsiteY6" fmla="*/ 416169 h 855785"/>
                <a:gd name="connsiteX7" fmla="*/ 937846 w 7649308"/>
                <a:gd name="connsiteY7" fmla="*/ 252046 h 855785"/>
                <a:gd name="connsiteX8" fmla="*/ 1055077 w 7649308"/>
                <a:gd name="connsiteY8" fmla="*/ 0 h 855785"/>
                <a:gd name="connsiteX9" fmla="*/ 1166446 w 7649308"/>
                <a:gd name="connsiteY9" fmla="*/ 316523 h 855785"/>
                <a:gd name="connsiteX10" fmla="*/ 1342293 w 7649308"/>
                <a:gd name="connsiteY10" fmla="*/ 574431 h 855785"/>
                <a:gd name="connsiteX11" fmla="*/ 1459523 w 7649308"/>
                <a:gd name="connsiteY11" fmla="*/ 187569 h 855785"/>
                <a:gd name="connsiteX12" fmla="*/ 1652954 w 7649308"/>
                <a:gd name="connsiteY12" fmla="*/ 281354 h 855785"/>
                <a:gd name="connsiteX13" fmla="*/ 1746739 w 7649308"/>
                <a:gd name="connsiteY13" fmla="*/ 498231 h 855785"/>
                <a:gd name="connsiteX14" fmla="*/ 1852246 w 7649308"/>
                <a:gd name="connsiteY14" fmla="*/ 293077 h 855785"/>
                <a:gd name="connsiteX15" fmla="*/ 2016369 w 7649308"/>
                <a:gd name="connsiteY15" fmla="*/ 134815 h 855785"/>
                <a:gd name="connsiteX16" fmla="*/ 2151185 w 7649308"/>
                <a:gd name="connsiteY16" fmla="*/ 838200 h 855785"/>
                <a:gd name="connsiteX17" fmla="*/ 2233246 w 7649308"/>
                <a:gd name="connsiteY17" fmla="*/ 498231 h 855785"/>
                <a:gd name="connsiteX18" fmla="*/ 2274277 w 7649308"/>
                <a:gd name="connsiteY18" fmla="*/ 252046 h 855785"/>
                <a:gd name="connsiteX19" fmla="*/ 2438400 w 7649308"/>
                <a:gd name="connsiteY19" fmla="*/ 87923 h 855785"/>
                <a:gd name="connsiteX20" fmla="*/ 2543908 w 7649308"/>
                <a:gd name="connsiteY20" fmla="*/ 275492 h 855785"/>
                <a:gd name="connsiteX21" fmla="*/ 2696308 w 7649308"/>
                <a:gd name="connsiteY21" fmla="*/ 205154 h 855785"/>
                <a:gd name="connsiteX22" fmla="*/ 2825262 w 7649308"/>
                <a:gd name="connsiteY22" fmla="*/ 287215 h 855785"/>
                <a:gd name="connsiteX23" fmla="*/ 2948354 w 7649308"/>
                <a:gd name="connsiteY23" fmla="*/ 99646 h 855785"/>
                <a:gd name="connsiteX24" fmla="*/ 3077308 w 7649308"/>
                <a:gd name="connsiteY24" fmla="*/ 257908 h 855785"/>
                <a:gd name="connsiteX25" fmla="*/ 3229708 w 7649308"/>
                <a:gd name="connsiteY25" fmla="*/ 615462 h 855785"/>
                <a:gd name="connsiteX26" fmla="*/ 3393831 w 7649308"/>
                <a:gd name="connsiteY26" fmla="*/ 744415 h 855785"/>
                <a:gd name="connsiteX27" fmla="*/ 3475893 w 7649308"/>
                <a:gd name="connsiteY27" fmla="*/ 838200 h 855785"/>
                <a:gd name="connsiteX28" fmla="*/ 3634154 w 7649308"/>
                <a:gd name="connsiteY28" fmla="*/ 468923 h 855785"/>
                <a:gd name="connsiteX29" fmla="*/ 3751385 w 7649308"/>
                <a:gd name="connsiteY29" fmla="*/ 492369 h 855785"/>
                <a:gd name="connsiteX30" fmla="*/ 3886200 w 7649308"/>
                <a:gd name="connsiteY30" fmla="*/ 480646 h 855785"/>
                <a:gd name="connsiteX31" fmla="*/ 4015154 w 7649308"/>
                <a:gd name="connsiteY31" fmla="*/ 621323 h 855785"/>
                <a:gd name="connsiteX32" fmla="*/ 4173416 w 7649308"/>
                <a:gd name="connsiteY32" fmla="*/ 422031 h 855785"/>
                <a:gd name="connsiteX33" fmla="*/ 4331677 w 7649308"/>
                <a:gd name="connsiteY33" fmla="*/ 293077 h 855785"/>
                <a:gd name="connsiteX34" fmla="*/ 4472354 w 7649308"/>
                <a:gd name="connsiteY34" fmla="*/ 351692 h 855785"/>
                <a:gd name="connsiteX35" fmla="*/ 4572000 w 7649308"/>
                <a:gd name="connsiteY35" fmla="*/ 263769 h 855785"/>
                <a:gd name="connsiteX36" fmla="*/ 4712677 w 7649308"/>
                <a:gd name="connsiteY36" fmla="*/ 375138 h 855785"/>
                <a:gd name="connsiteX37" fmla="*/ 4824046 w 7649308"/>
                <a:gd name="connsiteY37" fmla="*/ 205154 h 855785"/>
                <a:gd name="connsiteX38" fmla="*/ 4976446 w 7649308"/>
                <a:gd name="connsiteY38" fmla="*/ 386862 h 855785"/>
                <a:gd name="connsiteX39" fmla="*/ 5187462 w 7649308"/>
                <a:gd name="connsiteY39" fmla="*/ 386862 h 855785"/>
                <a:gd name="connsiteX40" fmla="*/ 5398477 w 7649308"/>
                <a:gd name="connsiteY40" fmla="*/ 445477 h 855785"/>
                <a:gd name="connsiteX41" fmla="*/ 5480539 w 7649308"/>
                <a:gd name="connsiteY41" fmla="*/ 615462 h 855785"/>
                <a:gd name="connsiteX42" fmla="*/ 5638800 w 7649308"/>
                <a:gd name="connsiteY42" fmla="*/ 703385 h 855785"/>
                <a:gd name="connsiteX43" fmla="*/ 5785339 w 7649308"/>
                <a:gd name="connsiteY43" fmla="*/ 832338 h 855785"/>
                <a:gd name="connsiteX44" fmla="*/ 5931877 w 7649308"/>
                <a:gd name="connsiteY44" fmla="*/ 826477 h 855785"/>
                <a:gd name="connsiteX45" fmla="*/ 6025662 w 7649308"/>
                <a:gd name="connsiteY45" fmla="*/ 457200 h 855785"/>
                <a:gd name="connsiteX46" fmla="*/ 6201508 w 7649308"/>
                <a:gd name="connsiteY46" fmla="*/ 468923 h 855785"/>
                <a:gd name="connsiteX47" fmla="*/ 6312877 w 7649308"/>
                <a:gd name="connsiteY47" fmla="*/ 586154 h 855785"/>
                <a:gd name="connsiteX48" fmla="*/ 6512169 w 7649308"/>
                <a:gd name="connsiteY48" fmla="*/ 562708 h 855785"/>
                <a:gd name="connsiteX49" fmla="*/ 6693877 w 7649308"/>
                <a:gd name="connsiteY49" fmla="*/ 656492 h 855785"/>
                <a:gd name="connsiteX50" fmla="*/ 6846277 w 7649308"/>
                <a:gd name="connsiteY50" fmla="*/ 521677 h 855785"/>
                <a:gd name="connsiteX51" fmla="*/ 6992816 w 7649308"/>
                <a:gd name="connsiteY51" fmla="*/ 738554 h 855785"/>
                <a:gd name="connsiteX52" fmla="*/ 7133493 w 7649308"/>
                <a:gd name="connsiteY52" fmla="*/ 756138 h 855785"/>
                <a:gd name="connsiteX53" fmla="*/ 7221416 w 7649308"/>
                <a:gd name="connsiteY53" fmla="*/ 509954 h 855785"/>
                <a:gd name="connsiteX54" fmla="*/ 7268308 w 7649308"/>
                <a:gd name="connsiteY54" fmla="*/ 386862 h 855785"/>
                <a:gd name="connsiteX55" fmla="*/ 7432431 w 7649308"/>
                <a:gd name="connsiteY55" fmla="*/ 486508 h 855785"/>
                <a:gd name="connsiteX56" fmla="*/ 7608277 w 7649308"/>
                <a:gd name="connsiteY56" fmla="*/ 574431 h 855785"/>
                <a:gd name="connsiteX57" fmla="*/ 7649308 w 7649308"/>
                <a:gd name="connsiteY57" fmla="*/ 674077 h 8557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7649308" h="855785">
                  <a:moveTo>
                    <a:pt x="0" y="263769"/>
                  </a:moveTo>
                  <a:lnTo>
                    <a:pt x="128954" y="93785"/>
                  </a:lnTo>
                  <a:lnTo>
                    <a:pt x="252046" y="410308"/>
                  </a:lnTo>
                  <a:lnTo>
                    <a:pt x="404446" y="128954"/>
                  </a:lnTo>
                  <a:lnTo>
                    <a:pt x="545123" y="855785"/>
                  </a:lnTo>
                  <a:lnTo>
                    <a:pt x="679939" y="35169"/>
                  </a:lnTo>
                  <a:lnTo>
                    <a:pt x="803031" y="416169"/>
                  </a:lnTo>
                  <a:lnTo>
                    <a:pt x="937846" y="252046"/>
                  </a:lnTo>
                  <a:lnTo>
                    <a:pt x="1055077" y="0"/>
                  </a:lnTo>
                  <a:lnTo>
                    <a:pt x="1166446" y="316523"/>
                  </a:lnTo>
                  <a:lnTo>
                    <a:pt x="1342293" y="574431"/>
                  </a:lnTo>
                  <a:lnTo>
                    <a:pt x="1459523" y="187569"/>
                  </a:lnTo>
                  <a:lnTo>
                    <a:pt x="1652954" y="281354"/>
                  </a:lnTo>
                  <a:lnTo>
                    <a:pt x="1746739" y="498231"/>
                  </a:lnTo>
                  <a:lnTo>
                    <a:pt x="1852246" y="293077"/>
                  </a:lnTo>
                  <a:lnTo>
                    <a:pt x="2016369" y="134815"/>
                  </a:lnTo>
                  <a:lnTo>
                    <a:pt x="2151185" y="838200"/>
                  </a:lnTo>
                  <a:lnTo>
                    <a:pt x="2233246" y="498231"/>
                  </a:lnTo>
                  <a:lnTo>
                    <a:pt x="2274277" y="252046"/>
                  </a:lnTo>
                  <a:lnTo>
                    <a:pt x="2438400" y="87923"/>
                  </a:lnTo>
                  <a:lnTo>
                    <a:pt x="2543908" y="275492"/>
                  </a:lnTo>
                  <a:lnTo>
                    <a:pt x="2696308" y="205154"/>
                  </a:lnTo>
                  <a:lnTo>
                    <a:pt x="2825262" y="287215"/>
                  </a:lnTo>
                  <a:lnTo>
                    <a:pt x="2948354" y="99646"/>
                  </a:lnTo>
                  <a:lnTo>
                    <a:pt x="3077308" y="257908"/>
                  </a:lnTo>
                  <a:lnTo>
                    <a:pt x="3229708" y="615462"/>
                  </a:lnTo>
                  <a:lnTo>
                    <a:pt x="3393831" y="744415"/>
                  </a:lnTo>
                  <a:lnTo>
                    <a:pt x="3475893" y="838200"/>
                  </a:lnTo>
                  <a:lnTo>
                    <a:pt x="3634154" y="468923"/>
                  </a:lnTo>
                  <a:lnTo>
                    <a:pt x="3751385" y="492369"/>
                  </a:lnTo>
                  <a:lnTo>
                    <a:pt x="3886200" y="480646"/>
                  </a:lnTo>
                  <a:lnTo>
                    <a:pt x="4015154" y="621323"/>
                  </a:lnTo>
                  <a:lnTo>
                    <a:pt x="4173416" y="422031"/>
                  </a:lnTo>
                  <a:lnTo>
                    <a:pt x="4331677" y="293077"/>
                  </a:lnTo>
                  <a:lnTo>
                    <a:pt x="4472354" y="351692"/>
                  </a:lnTo>
                  <a:lnTo>
                    <a:pt x="4572000" y="263769"/>
                  </a:lnTo>
                  <a:lnTo>
                    <a:pt x="4712677" y="375138"/>
                  </a:lnTo>
                  <a:lnTo>
                    <a:pt x="4824046" y="205154"/>
                  </a:lnTo>
                  <a:lnTo>
                    <a:pt x="4976446" y="386862"/>
                  </a:lnTo>
                  <a:lnTo>
                    <a:pt x="5187462" y="386862"/>
                  </a:lnTo>
                  <a:lnTo>
                    <a:pt x="5398477" y="445477"/>
                  </a:lnTo>
                  <a:lnTo>
                    <a:pt x="5480539" y="615462"/>
                  </a:lnTo>
                  <a:lnTo>
                    <a:pt x="5638800" y="703385"/>
                  </a:lnTo>
                  <a:lnTo>
                    <a:pt x="5785339" y="832338"/>
                  </a:lnTo>
                  <a:lnTo>
                    <a:pt x="5931877" y="826477"/>
                  </a:lnTo>
                  <a:lnTo>
                    <a:pt x="6025662" y="457200"/>
                  </a:lnTo>
                  <a:lnTo>
                    <a:pt x="6201508" y="468923"/>
                  </a:lnTo>
                  <a:lnTo>
                    <a:pt x="6312877" y="586154"/>
                  </a:lnTo>
                  <a:lnTo>
                    <a:pt x="6512169" y="562708"/>
                  </a:lnTo>
                  <a:lnTo>
                    <a:pt x="6693877" y="656492"/>
                  </a:lnTo>
                  <a:lnTo>
                    <a:pt x="6846277" y="521677"/>
                  </a:lnTo>
                  <a:lnTo>
                    <a:pt x="6992816" y="738554"/>
                  </a:lnTo>
                  <a:lnTo>
                    <a:pt x="7133493" y="756138"/>
                  </a:lnTo>
                  <a:lnTo>
                    <a:pt x="7221416" y="509954"/>
                  </a:lnTo>
                  <a:lnTo>
                    <a:pt x="7268308" y="386862"/>
                  </a:lnTo>
                  <a:lnTo>
                    <a:pt x="7432431" y="486508"/>
                  </a:lnTo>
                  <a:lnTo>
                    <a:pt x="7608277" y="574431"/>
                  </a:lnTo>
                  <a:lnTo>
                    <a:pt x="7649308" y="674077"/>
                  </a:lnTo>
                </a:path>
              </a:pathLst>
            </a:cu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  <p:txBody>
            <a:bodyPr anchor="ctr"/>
            <a:lstStyle>
              <a:lvl1pPr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zh-CN" sz="1800" u="none">
                <a:latin typeface="Calibri" panose="020F0502020204030204" pitchFamily="34" charset="0"/>
                <a:ea typeface="宋体" panose="02010600030101010101" pitchFamily="2" charset="-122"/>
              </a:endParaRPr>
            </a:p>
          </p:txBody>
        </p:sp>
        <p:cxnSp>
          <p:nvCxnSpPr>
            <p:cNvPr id="73" name="Straight Connector 72"/>
            <p:cNvCxnSpPr/>
            <p:nvPr/>
          </p:nvCxnSpPr>
          <p:spPr>
            <a:xfrm>
              <a:off x="1194228" y="3080781"/>
              <a:ext cx="7643384" cy="1588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Rectangle 5"/>
            <p:cNvSpPr/>
            <p:nvPr/>
          </p:nvSpPr>
          <p:spPr>
            <a:xfrm>
              <a:off x="1184704" y="1524537"/>
              <a:ext cx="7649734" cy="1799208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zh-CN" sz="1600" u="none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45428" name="TextBox 84"/>
            <p:cNvSpPr txBox="1">
              <a:spLocks noChangeArrowheads="1"/>
            </p:cNvSpPr>
            <p:nvPr/>
          </p:nvSpPr>
          <p:spPr bwMode="auto">
            <a:xfrm>
              <a:off x="667207" y="1656340"/>
              <a:ext cx="539720" cy="16038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ts val="1700"/>
                </a:lnSpc>
              </a:pPr>
              <a:r>
                <a:rPr lang="en-US" altLang="zh-CN" sz="1600" b="1" u="none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1.00</a:t>
              </a:r>
            </a:p>
            <a:p>
              <a:pPr eaLnBrk="1" hangingPunct="1">
                <a:lnSpc>
                  <a:spcPts val="1700"/>
                </a:lnSpc>
              </a:pPr>
              <a:endParaRPr lang="en-US" altLang="zh-CN" sz="1600" u="none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pPr eaLnBrk="1" hangingPunct="1">
                <a:lnSpc>
                  <a:spcPts val="1700"/>
                </a:lnSpc>
              </a:pPr>
              <a:r>
                <a:rPr lang="en-US" altLang="zh-CN" sz="1600" u="none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0.98</a:t>
              </a:r>
            </a:p>
            <a:p>
              <a:pPr eaLnBrk="1" hangingPunct="1">
                <a:lnSpc>
                  <a:spcPts val="1700"/>
                </a:lnSpc>
              </a:pPr>
              <a:endParaRPr lang="en-US" altLang="zh-CN" sz="1600" u="none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pPr eaLnBrk="1" hangingPunct="1">
                <a:lnSpc>
                  <a:spcPts val="1700"/>
                </a:lnSpc>
              </a:pPr>
              <a:r>
                <a:rPr lang="en-US" altLang="zh-CN" sz="1600" u="none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0.96</a:t>
              </a:r>
            </a:p>
            <a:p>
              <a:pPr eaLnBrk="1" hangingPunct="1">
                <a:lnSpc>
                  <a:spcPts val="1700"/>
                </a:lnSpc>
              </a:pPr>
              <a:endParaRPr lang="en-US" altLang="zh-CN" sz="1600" u="none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pPr eaLnBrk="1" hangingPunct="1">
                <a:lnSpc>
                  <a:spcPts val="1700"/>
                </a:lnSpc>
              </a:pPr>
              <a:r>
                <a:rPr lang="en-US" altLang="zh-CN" sz="1600" u="none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0.94</a:t>
              </a:r>
            </a:p>
          </p:txBody>
        </p:sp>
        <p:sp>
          <p:nvSpPr>
            <p:cNvPr id="145429" name="TextBox 85"/>
            <p:cNvSpPr txBox="1">
              <a:spLocks noChangeArrowheads="1"/>
            </p:cNvSpPr>
            <p:nvPr/>
          </p:nvSpPr>
          <p:spPr bwMode="auto">
            <a:xfrm rot="10800000">
              <a:off x="268767" y="1621404"/>
              <a:ext cx="428601" cy="15657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>
              <a:spAutoFit/>
            </a:bodyPr>
            <a:lstStyle>
              <a:lvl1pPr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400" u="sng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CN" sz="1600" b="1" u="none">
                  <a:latin typeface="Cambria" panose="020405030504060302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Fairness Index</a:t>
              </a:r>
            </a:p>
          </p:txBody>
        </p:sp>
        <p:grpSp>
          <p:nvGrpSpPr>
            <p:cNvPr id="145430" name="Group 91"/>
            <p:cNvGrpSpPr>
              <a:grpSpLocks/>
            </p:cNvGrpSpPr>
            <p:nvPr/>
          </p:nvGrpSpPr>
          <p:grpSpPr bwMode="auto">
            <a:xfrm>
              <a:off x="4648200" y="2861846"/>
              <a:ext cx="3919726" cy="338554"/>
              <a:chOff x="2404874" y="2860962"/>
              <a:chExt cx="3919726" cy="338554"/>
            </a:xfrm>
          </p:grpSpPr>
          <p:sp>
            <p:nvSpPr>
              <p:cNvPr id="89" name="TextBox 88"/>
              <p:cNvSpPr txBox="1"/>
              <p:nvPr/>
            </p:nvSpPr>
            <p:spPr>
              <a:xfrm>
                <a:off x="2405109" y="2860752"/>
                <a:ext cx="3919317" cy="33824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600" u="none" dirty="0">
                    <a:latin typeface="Times New Roman" pitchFamily="18" charset="0"/>
                    <a:cs typeface="Times New Roman" pitchFamily="18" charset="0"/>
                  </a:rPr>
                  <a:t>Aggr1                Aggr2                Aggr3 </a:t>
                </a:r>
                <a:endParaRPr lang="en-US" sz="1600" u="none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88" name="Straight Connector 87"/>
              <p:cNvCxnSpPr/>
              <p:nvPr/>
            </p:nvCxnSpPr>
            <p:spPr>
              <a:xfrm>
                <a:off x="3097220" y="3048137"/>
                <a:ext cx="457174" cy="158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/>
              <p:nvPr/>
            </p:nvCxnSpPr>
            <p:spPr>
              <a:xfrm>
                <a:off x="4425883" y="3048137"/>
                <a:ext cx="457174" cy="158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>
                <a:off x="5749783" y="3040196"/>
                <a:ext cx="457174" cy="1589"/>
              </a:xfrm>
              <a:prstGeom prst="line">
                <a:avLst/>
              </a:prstGeom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519939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smtClean="0">
                <a:ea typeface="宋体" panose="02010600030101010101" pitchFamily="2" charset="-122"/>
              </a:rPr>
              <a:t>Evaluation 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2400" smtClean="0">
                <a:ea typeface="宋体" panose="02010600030101010101" pitchFamily="2" charset="-122"/>
              </a:rPr>
              <a:t>Performance isolation:</a:t>
            </a:r>
          </a:p>
          <a:p>
            <a:pPr lvl="1"/>
            <a:r>
              <a:rPr lang="en-US" altLang="zh-CN" sz="2000" smtClean="0">
                <a:ea typeface="宋体" panose="02010600030101010101" pitchFamily="2" charset="-122"/>
              </a:rPr>
              <a:t>Two types of services:</a:t>
            </a:r>
          </a:p>
          <a:p>
            <a:pPr lvl="2"/>
            <a:r>
              <a:rPr lang="en-US" altLang="zh-CN" sz="1800" smtClean="0">
                <a:ea typeface="宋体" panose="02010600030101010101" pitchFamily="2" charset="-122"/>
              </a:rPr>
              <a:t>Service one: 18 servers do single TCP transfer all the time</a:t>
            </a:r>
          </a:p>
          <a:p>
            <a:pPr lvl="2"/>
            <a:r>
              <a:rPr lang="en-US" altLang="zh-CN" sz="1800" smtClean="0">
                <a:ea typeface="宋体" panose="02010600030101010101" pitchFamily="2" charset="-122"/>
              </a:rPr>
              <a:t>Service two: 19 servers starts a 8GB transfer over TCP every 2 seconds</a:t>
            </a:r>
          </a:p>
          <a:p>
            <a:pPr lvl="2"/>
            <a:endParaRPr lang="en-US" altLang="zh-CN" sz="1800" smtClean="0">
              <a:ea typeface="宋体" panose="02010600030101010101" pitchFamily="2" charset="-122"/>
            </a:endParaRPr>
          </a:p>
          <a:p>
            <a:pPr lvl="2"/>
            <a:endParaRPr lang="en-US" altLang="zh-CN" sz="1800" smtClean="0">
              <a:ea typeface="宋体" panose="02010600030101010101" pitchFamily="2" charset="-122"/>
            </a:endParaRPr>
          </a:p>
          <a:p>
            <a:pPr lvl="2"/>
            <a:endParaRPr lang="en-US" altLang="zh-CN" sz="1800" smtClean="0">
              <a:ea typeface="宋体" panose="02010600030101010101" pitchFamily="2" charset="-122"/>
            </a:endParaRPr>
          </a:p>
          <a:p>
            <a:pPr lvl="2"/>
            <a:endParaRPr lang="en-US" altLang="zh-CN" sz="1800" smtClean="0">
              <a:ea typeface="宋体" panose="02010600030101010101" pitchFamily="2" charset="-122"/>
            </a:endParaRPr>
          </a:p>
          <a:p>
            <a:pPr lvl="2"/>
            <a:endParaRPr lang="en-US" altLang="zh-CN" sz="1800" smtClean="0">
              <a:ea typeface="宋体" panose="02010600030101010101" pitchFamily="2" charset="-122"/>
            </a:endParaRPr>
          </a:p>
          <a:p>
            <a:pPr lvl="2"/>
            <a:endParaRPr lang="en-US" altLang="zh-CN" sz="1800" smtClean="0">
              <a:ea typeface="宋体" panose="02010600030101010101" pitchFamily="2" charset="-122"/>
            </a:endParaRPr>
          </a:p>
          <a:p>
            <a:pPr lvl="2"/>
            <a:r>
              <a:rPr lang="en-US" altLang="zh-CN" sz="1800" smtClean="0">
                <a:ea typeface="宋体" panose="02010600030101010101" pitchFamily="2" charset="-122"/>
              </a:rPr>
              <a:t>Service two: 19 servers burst short TCP connections</a:t>
            </a:r>
          </a:p>
          <a:p>
            <a:pPr lvl="2"/>
            <a:endParaRPr lang="en-US" altLang="zh-CN" sz="1800" smtClean="0">
              <a:ea typeface="宋体" panose="02010600030101010101" pitchFamily="2" charset="-122"/>
            </a:endParaRPr>
          </a:p>
        </p:txBody>
      </p:sp>
      <p:pic>
        <p:nvPicPr>
          <p:cNvPr id="14643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987675"/>
            <a:ext cx="3886200" cy="181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2971800"/>
            <a:ext cx="4419600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9093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smtClean="0">
                <a:ea typeface="宋体" panose="02010600030101010101" pitchFamily="2" charset="-122"/>
              </a:rPr>
              <a:t>Evaluation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2400" smtClean="0">
                <a:ea typeface="宋体" panose="02010600030101010101" pitchFamily="2" charset="-122"/>
              </a:rPr>
              <a:t>Convergence after link failures</a:t>
            </a:r>
          </a:p>
          <a:p>
            <a:pPr lvl="1"/>
            <a:r>
              <a:rPr lang="en-US" altLang="zh-CN" sz="2000" smtClean="0">
                <a:ea typeface="宋体" panose="02010600030101010101" pitchFamily="2" charset="-122"/>
              </a:rPr>
              <a:t>75 servers</a:t>
            </a:r>
          </a:p>
          <a:p>
            <a:pPr lvl="1"/>
            <a:r>
              <a:rPr lang="en-US" altLang="zh-CN" sz="2000" smtClean="0">
                <a:ea typeface="宋体" panose="02010600030101010101" pitchFamily="2" charset="-122"/>
              </a:rPr>
              <a:t>All-to-all data shuffle</a:t>
            </a:r>
          </a:p>
          <a:p>
            <a:pPr lvl="1"/>
            <a:r>
              <a:rPr lang="en-US" altLang="zh-CN" sz="2000" smtClean="0">
                <a:ea typeface="宋体" panose="02010600030101010101" pitchFamily="2" charset="-122"/>
              </a:rPr>
              <a:t>Disconnect links between intermediate and aggregation switches</a:t>
            </a:r>
          </a:p>
          <a:p>
            <a:pPr lvl="1"/>
            <a:endParaRPr lang="en-US" altLang="zh-CN" sz="2000" smtClean="0">
              <a:ea typeface="宋体" panose="02010600030101010101" pitchFamily="2" charset="-122"/>
            </a:endParaRPr>
          </a:p>
        </p:txBody>
      </p:sp>
      <p:pic>
        <p:nvPicPr>
          <p:cNvPr id="14746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124200"/>
            <a:ext cx="7097713" cy="306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8588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63285" y="852714"/>
            <a:ext cx="8799285" cy="5561941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Overview and Basics</a:t>
            </a:r>
          </a:p>
          <a:p>
            <a:r>
              <a:rPr lang="en-US" dirty="0" smtClean="0"/>
              <a:t>Data Center Networks</a:t>
            </a:r>
          </a:p>
          <a:p>
            <a:pPr lvl="1"/>
            <a:r>
              <a:rPr lang="en-US" dirty="0" smtClean="0"/>
              <a:t>Basic </a:t>
            </a:r>
            <a:r>
              <a:rPr lang="en-US" smtClean="0"/>
              <a:t>switching technologies</a:t>
            </a:r>
            <a:endParaRPr lang="en-US" dirty="0" smtClean="0"/>
          </a:p>
          <a:p>
            <a:pPr lvl="1"/>
            <a:r>
              <a:rPr lang="en-US" dirty="0" smtClean="0"/>
              <a:t>Data Center Network Topologies (today and Monday)</a:t>
            </a:r>
          </a:p>
          <a:p>
            <a:pPr lvl="1"/>
            <a:r>
              <a:rPr lang="en-US" dirty="0" smtClean="0"/>
              <a:t>Software Routers (</a:t>
            </a:r>
            <a:r>
              <a:rPr lang="en-US" dirty="0" err="1" smtClean="0"/>
              <a:t>eg</a:t>
            </a:r>
            <a:r>
              <a:rPr lang="en-US" dirty="0" smtClean="0"/>
              <a:t>. Click, </a:t>
            </a:r>
            <a:r>
              <a:rPr lang="en-US" dirty="0" err="1" smtClean="0"/>
              <a:t>Routebricks</a:t>
            </a:r>
            <a:r>
              <a:rPr lang="en-US" dirty="0" smtClean="0"/>
              <a:t>, </a:t>
            </a:r>
            <a:r>
              <a:rPr lang="en-US" dirty="0" err="1" smtClean="0"/>
              <a:t>NetMap</a:t>
            </a:r>
            <a:r>
              <a:rPr lang="en-US" dirty="0" smtClean="0"/>
              <a:t>, </a:t>
            </a:r>
            <a:r>
              <a:rPr lang="en-US" dirty="0" err="1" smtClean="0"/>
              <a:t>Netslice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Alternative Switching Technologies</a:t>
            </a:r>
          </a:p>
          <a:p>
            <a:pPr lvl="1"/>
            <a:r>
              <a:rPr lang="en-US" dirty="0" smtClean="0"/>
              <a:t>Data Center Transport</a:t>
            </a:r>
          </a:p>
          <a:p>
            <a:r>
              <a:rPr lang="en-US" dirty="0" smtClean="0"/>
              <a:t>Data Center Software Networking </a:t>
            </a:r>
          </a:p>
          <a:p>
            <a:pPr lvl="1"/>
            <a:r>
              <a:rPr lang="en-US" dirty="0" smtClean="0"/>
              <a:t>Software Defined networking (overview, control plane, data plane, </a:t>
            </a:r>
            <a:r>
              <a:rPr lang="en-US" dirty="0" err="1" smtClean="0"/>
              <a:t>NetFGPA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Data Center Traffic and Measurements</a:t>
            </a:r>
          </a:p>
          <a:p>
            <a:pPr lvl="1"/>
            <a:r>
              <a:rPr lang="en-US" dirty="0" smtClean="0"/>
              <a:t>Virtualizing Networks</a:t>
            </a:r>
          </a:p>
          <a:p>
            <a:pPr lvl="1"/>
            <a:r>
              <a:rPr lang="en-US" dirty="0" err="1" smtClean="0"/>
              <a:t>Middleboxes</a:t>
            </a:r>
            <a:endParaRPr lang="en-US" dirty="0" smtClean="0"/>
          </a:p>
          <a:p>
            <a:r>
              <a:rPr lang="en-US" dirty="0" smtClean="0"/>
              <a:t>Advanced Topics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Where are we in the semester?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189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51919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51919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>
                <a:ea typeface="宋体" panose="02010600030101010101" pitchFamily="2" charset="-122"/>
              </a:rPr>
              <a:t>Perspective</a:t>
            </a:r>
            <a:endParaRPr lang="en-US" altLang="zh-CN" dirty="0" smtClean="0">
              <a:ea typeface="宋体" panose="02010600030101010101" pitchFamily="2" charset="-122"/>
            </a:endParaRP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2400" dirty="0" smtClean="0">
                <a:ea typeface="宋体" panose="02010600030101010101" pitchFamily="2" charset="-122"/>
              </a:rPr>
              <a:t>Studied the traffic pattern in a production data center and find the traffic patterns</a:t>
            </a:r>
          </a:p>
          <a:p>
            <a:endParaRPr lang="en-US" altLang="zh-CN" sz="2400" dirty="0" smtClean="0">
              <a:ea typeface="宋体" panose="02010600030101010101" pitchFamily="2" charset="-122"/>
            </a:endParaRPr>
          </a:p>
          <a:p>
            <a:r>
              <a:rPr lang="en-US" altLang="zh-CN" sz="2400" dirty="0" smtClean="0">
                <a:ea typeface="宋体" panose="02010600030101010101" pitchFamily="2" charset="-122"/>
              </a:rPr>
              <a:t>Design, build and deploy every component of VL2 in an 80 server </a:t>
            </a:r>
            <a:r>
              <a:rPr lang="en-US" altLang="zh-CN" sz="2400" dirty="0" err="1" smtClean="0">
                <a:ea typeface="宋体" panose="02010600030101010101" pitchFamily="2" charset="-122"/>
              </a:rPr>
              <a:t>testbed</a:t>
            </a:r>
            <a:endParaRPr lang="en-US" altLang="zh-CN" sz="2400" dirty="0" smtClean="0">
              <a:ea typeface="宋体" panose="02010600030101010101" pitchFamily="2" charset="-122"/>
            </a:endParaRPr>
          </a:p>
          <a:p>
            <a:endParaRPr lang="en-US" altLang="zh-CN" sz="2400" dirty="0" smtClean="0">
              <a:ea typeface="宋体" panose="02010600030101010101" pitchFamily="2" charset="-122"/>
            </a:endParaRPr>
          </a:p>
          <a:p>
            <a:r>
              <a:rPr lang="en-US" altLang="zh-CN" sz="2400" dirty="0" smtClean="0">
                <a:ea typeface="宋体" panose="02010600030101010101" pitchFamily="2" charset="-122"/>
              </a:rPr>
              <a:t>Apply VLB to randomly spreading traffics over multiple flows</a:t>
            </a:r>
          </a:p>
          <a:p>
            <a:endParaRPr lang="en-US" altLang="zh-CN" sz="2400" dirty="0" smtClean="0">
              <a:ea typeface="宋体" panose="02010600030101010101" pitchFamily="2" charset="-122"/>
            </a:endParaRPr>
          </a:p>
          <a:p>
            <a:r>
              <a:rPr lang="en-US" altLang="zh-CN" sz="2400" dirty="0" smtClean="0">
                <a:ea typeface="宋体" panose="02010600030101010101" pitchFamily="2" charset="-122"/>
              </a:rPr>
              <a:t>Using flat address to split IP addresses and server names</a:t>
            </a:r>
          </a:p>
        </p:txBody>
      </p:sp>
    </p:spTree>
    <p:extLst>
      <p:ext uri="{BB962C8B-B14F-4D97-AF65-F5344CB8AC3E}">
        <p14:creationId xmlns:p14="http://schemas.microsoft.com/office/powerpoint/2010/main" val="1146166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smtClean="0">
                <a:ea typeface="宋体" panose="02010600030101010101" pitchFamily="2" charset="-122"/>
              </a:rPr>
              <a:t>Critique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2400" smtClean="0">
                <a:ea typeface="宋体" panose="02010600030101010101" pitchFamily="2" charset="-122"/>
              </a:rPr>
              <a:t>The extra servers are needed to support the VL2 directory system,:</a:t>
            </a:r>
          </a:p>
          <a:p>
            <a:pPr lvl="1"/>
            <a:r>
              <a:rPr lang="en-US" altLang="zh-CN" sz="2000" smtClean="0">
                <a:ea typeface="宋体" panose="02010600030101010101" pitchFamily="2" charset="-122"/>
              </a:rPr>
              <a:t>Brings more cost on devices</a:t>
            </a:r>
          </a:p>
          <a:p>
            <a:pPr lvl="1"/>
            <a:r>
              <a:rPr lang="en-US" altLang="zh-CN" sz="2000" smtClean="0">
                <a:ea typeface="宋体" panose="02010600030101010101" pitchFamily="2" charset="-122"/>
              </a:rPr>
              <a:t>Hard to be implemented for data centers with tens of thousands of servers.</a:t>
            </a:r>
          </a:p>
          <a:p>
            <a:endParaRPr lang="en-US" altLang="zh-CN" sz="2400" smtClean="0">
              <a:ea typeface="宋体" panose="02010600030101010101" pitchFamily="2" charset="-122"/>
            </a:endParaRPr>
          </a:p>
          <a:p>
            <a:r>
              <a:rPr lang="en-US" altLang="zh-CN" sz="2400" smtClean="0">
                <a:ea typeface="宋体" panose="02010600030101010101" pitchFamily="2" charset="-122"/>
              </a:rPr>
              <a:t>All links and switches are working all the times, not power efficient</a:t>
            </a:r>
          </a:p>
          <a:p>
            <a:endParaRPr lang="en-US" altLang="zh-CN" sz="2400" smtClean="0">
              <a:ea typeface="宋体" panose="02010600030101010101" pitchFamily="2" charset="-122"/>
            </a:endParaRPr>
          </a:p>
          <a:p>
            <a:r>
              <a:rPr lang="en-US" altLang="zh-CN" sz="2400" smtClean="0">
                <a:ea typeface="宋体" panose="02010600030101010101" pitchFamily="2" charset="-122"/>
              </a:rPr>
              <a:t>No evaluation of real time performance.</a:t>
            </a:r>
          </a:p>
          <a:p>
            <a:endParaRPr lang="en-US" altLang="zh-CN" sz="2400" smtClean="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89342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VL2 vs.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SEATTLE</a:t>
            </a:r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en-US" smtClean="0"/>
              <a:t>Similar “virtual layer 2” abstraction</a:t>
            </a:r>
          </a:p>
          <a:p>
            <a:pPr lvl="1"/>
            <a:r>
              <a:rPr lang="en-US" altLang="en-US" smtClean="0"/>
              <a:t>Flat end-point addresses</a:t>
            </a:r>
          </a:p>
          <a:p>
            <a:pPr lvl="1"/>
            <a:r>
              <a:rPr lang="en-US" altLang="en-US" smtClean="0"/>
              <a:t>Indirection through intermediate node</a:t>
            </a:r>
          </a:p>
          <a:p>
            <a:r>
              <a:rPr lang="en-US" altLang="en-US" smtClean="0"/>
              <a:t>Enterprise networks (Seattle)</a:t>
            </a:r>
          </a:p>
          <a:p>
            <a:pPr lvl="1"/>
            <a:r>
              <a:rPr lang="en-US" altLang="en-US" smtClean="0"/>
              <a:t>Hard to change hosts </a:t>
            </a:r>
            <a:r>
              <a:rPr lang="en-US" altLang="en-US" smtClean="0">
                <a:sym typeface="Wingdings" panose="05000000000000000000" pitchFamily="2" charset="2"/>
              </a:rPr>
              <a:t> directory on the switches</a:t>
            </a:r>
            <a:endParaRPr lang="en-US" altLang="en-US" smtClean="0"/>
          </a:p>
          <a:p>
            <a:pPr lvl="1"/>
            <a:r>
              <a:rPr lang="en-US" altLang="en-US" smtClean="0"/>
              <a:t>Sparse traffic patterns </a:t>
            </a:r>
            <a:r>
              <a:rPr lang="en-US" altLang="en-US" smtClean="0">
                <a:sym typeface="Wingdings" panose="05000000000000000000" pitchFamily="2" charset="2"/>
              </a:rPr>
              <a:t> effectiveness of caching</a:t>
            </a:r>
            <a:endParaRPr lang="en-US" altLang="en-US" smtClean="0"/>
          </a:p>
          <a:p>
            <a:pPr lvl="1"/>
            <a:r>
              <a:rPr lang="en-US" altLang="en-US" smtClean="0"/>
              <a:t>Predictable traffic patterns </a:t>
            </a:r>
            <a:r>
              <a:rPr lang="en-US" altLang="en-US" smtClean="0">
                <a:sym typeface="Wingdings" panose="05000000000000000000" pitchFamily="2" charset="2"/>
              </a:rPr>
              <a:t> no emphasis on TE</a:t>
            </a:r>
            <a:endParaRPr lang="en-US" altLang="en-US" smtClean="0"/>
          </a:p>
          <a:p>
            <a:r>
              <a:rPr lang="en-US" altLang="en-US" smtClean="0"/>
              <a:t>Data center networks (VL2)</a:t>
            </a:r>
          </a:p>
          <a:p>
            <a:pPr lvl="1"/>
            <a:r>
              <a:rPr lang="en-US" altLang="en-US" smtClean="0"/>
              <a:t>Easy to change hosts </a:t>
            </a:r>
            <a:r>
              <a:rPr lang="en-US" altLang="en-US" smtClean="0">
                <a:sym typeface="Wingdings" panose="05000000000000000000" pitchFamily="2" charset="2"/>
              </a:rPr>
              <a:t> move functionality to hosts</a:t>
            </a:r>
            <a:endParaRPr lang="en-US" altLang="en-US" smtClean="0"/>
          </a:p>
          <a:p>
            <a:pPr lvl="1"/>
            <a:r>
              <a:rPr lang="en-US" altLang="en-US" smtClean="0"/>
              <a:t>Dense traffic matrix </a:t>
            </a:r>
            <a:r>
              <a:rPr lang="en-US" altLang="en-US" smtClean="0">
                <a:sym typeface="Wingdings" panose="05000000000000000000" pitchFamily="2" charset="2"/>
              </a:rPr>
              <a:t> reduce dependency on caching</a:t>
            </a:r>
            <a:endParaRPr lang="en-US" altLang="en-US" smtClean="0"/>
          </a:p>
          <a:p>
            <a:pPr lvl="1"/>
            <a:r>
              <a:rPr lang="en-US" altLang="en-US" smtClean="0"/>
              <a:t>Unpredictable traffic patterns </a:t>
            </a:r>
            <a:r>
              <a:rPr lang="en-US" altLang="en-US" smtClean="0">
                <a:sym typeface="Wingdings" panose="05000000000000000000" pitchFamily="2" charset="2"/>
              </a:rPr>
              <a:t> ECMP and VLB for TE</a:t>
            </a:r>
            <a:endParaRPr lang="en-US" altLang="en-US" smtClean="0"/>
          </a:p>
          <a:p>
            <a:pPr lvl="1"/>
            <a:endParaRPr lang="en-US" altLang="en-US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F923AF1-0219-4D55-B43E-A00DBB979A16}" type="slidenum">
              <a:rPr lang="en-US" altLang="en-US" sz="1400" b="0">
                <a:latin typeface="Times New Roman" panose="02020603050405020304" pitchFamily="18" charset="0"/>
              </a:rPr>
              <a:pPr eaLnBrk="1" hangingPunct="1"/>
              <a:t>22</a:t>
            </a:fld>
            <a:endParaRPr lang="en-US" altLang="en-US" sz="1400" b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6919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1" y="914400"/>
            <a:ext cx="9144000" cy="4953000"/>
          </a:xfrm>
        </p:spPr>
        <p:txBody>
          <a:bodyPr>
            <a:noAutofit/>
          </a:bodyPr>
          <a:lstStyle/>
          <a:p>
            <a:r>
              <a:rPr lang="en-US" altLang="en-US" sz="2800" dirty="0">
                <a:solidFill>
                  <a:srgbClr val="FF0000"/>
                </a:solidFill>
              </a:rPr>
              <a:t>VL2: A Scalable and Flexible Data Center Network</a:t>
            </a:r>
          </a:p>
          <a:p>
            <a:pPr lvl="1"/>
            <a:r>
              <a:rPr lang="en-US" altLang="en-US" sz="2400" dirty="0"/>
              <a:t>consolidate layer-2/layer-3 into a “virtual layer 2”</a:t>
            </a:r>
          </a:p>
          <a:p>
            <a:pPr lvl="1"/>
            <a:r>
              <a:rPr lang="en-US" altLang="en-US" sz="2400" dirty="0"/>
              <a:t>separating “naming” and “addressing”, also deal with dynamic load-balancing </a:t>
            </a:r>
            <a:r>
              <a:rPr lang="en-US" altLang="en-US" sz="2400" dirty="0" smtClean="0"/>
              <a:t>issues</a:t>
            </a:r>
            <a:endParaRPr lang="en-US" altLang="en-US" sz="2800" dirty="0" smtClean="0">
              <a:solidFill>
                <a:srgbClr val="FF0000"/>
              </a:solidFill>
            </a:endParaRPr>
          </a:p>
          <a:p>
            <a:r>
              <a:rPr lang="en-US" altLang="en-US" sz="2800" dirty="0" smtClean="0">
                <a:solidFill>
                  <a:srgbClr val="FF0000"/>
                </a:solidFill>
              </a:rPr>
              <a:t>A </a:t>
            </a:r>
            <a:r>
              <a:rPr lang="en-US" altLang="en-US" sz="2800" dirty="0" smtClean="0">
                <a:solidFill>
                  <a:srgbClr val="FF0000"/>
                </a:solidFill>
              </a:rPr>
              <a:t>Scalable, Commodity Data Center Network Architecture</a:t>
            </a:r>
          </a:p>
          <a:p>
            <a:pPr lvl="1"/>
            <a:r>
              <a:rPr lang="en-US" altLang="en-US" sz="2400" dirty="0" smtClean="0">
                <a:solidFill>
                  <a:schemeClr val="tx2"/>
                </a:solidFill>
              </a:rPr>
              <a:t> </a:t>
            </a:r>
            <a:r>
              <a:rPr lang="en-US" altLang="en-US" sz="2400" dirty="0" smtClean="0"/>
              <a:t>a new Fat-tree “inter-connection” structure (topology) to increases “bi-section” bandwidth </a:t>
            </a:r>
          </a:p>
          <a:p>
            <a:pPr lvl="2"/>
            <a:r>
              <a:rPr lang="en-US" altLang="en-US" sz="2000" dirty="0" smtClean="0">
                <a:solidFill>
                  <a:srgbClr val="000099"/>
                </a:solidFill>
              </a:rPr>
              <a:t>needs “new” addressing, </a:t>
            </a:r>
            <a:r>
              <a:rPr lang="en-US" altLang="en-US" sz="2000" dirty="0" smtClean="0">
                <a:solidFill>
                  <a:srgbClr val="000099"/>
                </a:solidFill>
              </a:rPr>
              <a:t>forwarding/routing</a:t>
            </a:r>
            <a:endParaRPr lang="en-US" altLang="en-US" sz="2000" dirty="0" smtClean="0">
              <a:solidFill>
                <a:srgbClr val="000099"/>
              </a:solidFill>
            </a:endParaRPr>
          </a:p>
          <a:p>
            <a:pPr>
              <a:buFontTx/>
              <a:buNone/>
            </a:pPr>
            <a:r>
              <a:rPr lang="en-US" altLang="en-US" sz="2800" dirty="0" smtClean="0">
                <a:solidFill>
                  <a:srgbClr val="000099"/>
                </a:solidFill>
              </a:rPr>
              <a:t>Other Approaches:</a:t>
            </a:r>
          </a:p>
          <a:p>
            <a:r>
              <a:rPr lang="en-US" altLang="en-US" sz="2400" dirty="0" err="1" smtClean="0">
                <a:solidFill>
                  <a:srgbClr val="000099"/>
                </a:solidFill>
              </a:rPr>
              <a:t>PortLand</a:t>
            </a:r>
            <a:r>
              <a:rPr lang="en-US" altLang="en-US" sz="2400" dirty="0" smtClean="0">
                <a:solidFill>
                  <a:srgbClr val="000099"/>
                </a:solidFill>
              </a:rPr>
              <a:t>: A Scalable Fault-Tolerant Layer 2 Data Center Network Fabric</a:t>
            </a:r>
          </a:p>
          <a:p>
            <a:r>
              <a:rPr lang="en-US" altLang="en-US" sz="2400" dirty="0" err="1" smtClean="0">
                <a:solidFill>
                  <a:srgbClr val="000099"/>
                </a:solidFill>
              </a:rPr>
              <a:t>BCube</a:t>
            </a:r>
            <a:r>
              <a:rPr lang="en-US" altLang="en-US" sz="2400" dirty="0" smtClean="0">
                <a:solidFill>
                  <a:srgbClr val="000099"/>
                </a:solidFill>
              </a:rPr>
              <a:t>: A High-Performance, Server-centric Network Architecture for Modular Data Centers</a:t>
            </a:r>
          </a:p>
          <a:p>
            <a:pPr>
              <a:buFontTx/>
              <a:buNone/>
            </a:pPr>
            <a:r>
              <a:rPr lang="en-US" altLang="en-US" sz="2000" dirty="0" smtClean="0">
                <a:solidFill>
                  <a:srgbClr val="191966"/>
                </a:solidFill>
              </a:rPr>
              <a:t>   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Other Data Center Architectures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973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96C5818-B7EC-4E17-A8B8-6EC40F026517}" type="slidenum">
              <a:rPr lang="en-US" altLang="en-US" sz="1400" b="0">
                <a:latin typeface="Times New Roman" panose="02020603050405020304" pitchFamily="18" charset="0"/>
              </a:rPr>
              <a:pPr eaLnBrk="1" hangingPunct="1"/>
              <a:t>24</a:t>
            </a:fld>
            <a:endParaRPr lang="en-US" altLang="en-US" sz="1400" b="0">
              <a:latin typeface="Times New Roman" panose="02020603050405020304" pitchFamily="18" charset="0"/>
            </a:endParaRPr>
          </a:p>
        </p:txBody>
      </p:sp>
      <p:sp>
        <p:nvSpPr>
          <p:cNvPr id="49154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Ongoing Research</a:t>
            </a:r>
          </a:p>
        </p:txBody>
      </p:sp>
    </p:spTree>
    <p:extLst>
      <p:ext uri="{BB962C8B-B14F-4D97-AF65-F5344CB8AC3E}">
        <p14:creationId xmlns:p14="http://schemas.microsoft.com/office/powerpoint/2010/main" val="463838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en-US" smtClean="0"/>
              <a:t>What topology to use in data centers?</a:t>
            </a:r>
          </a:p>
          <a:p>
            <a:pPr lvl="1"/>
            <a:r>
              <a:rPr lang="en-US" altLang="en-US" smtClean="0"/>
              <a:t>Reducing wiring complexity</a:t>
            </a:r>
          </a:p>
          <a:p>
            <a:pPr lvl="1"/>
            <a:r>
              <a:rPr lang="en-US" altLang="en-US" smtClean="0"/>
              <a:t>Achieving high bisection bandwidth</a:t>
            </a:r>
          </a:p>
          <a:p>
            <a:pPr lvl="1"/>
            <a:r>
              <a:rPr lang="en-US" altLang="en-US" smtClean="0"/>
              <a:t>Exploiting capabilities of optics and wireless</a:t>
            </a:r>
          </a:p>
          <a:p>
            <a:r>
              <a:rPr lang="en-US" altLang="en-US" smtClean="0"/>
              <a:t>Routing architecture?</a:t>
            </a:r>
          </a:p>
          <a:p>
            <a:pPr lvl="1"/>
            <a:r>
              <a:rPr lang="en-US" altLang="en-US" smtClean="0"/>
              <a:t>Flat layer-2 network vs. hybrid switch/router</a:t>
            </a:r>
          </a:p>
          <a:p>
            <a:pPr lvl="1"/>
            <a:r>
              <a:rPr lang="en-US" altLang="en-US" smtClean="0"/>
              <a:t>Flat vs. hierarchical addressing</a:t>
            </a:r>
          </a:p>
          <a:p>
            <a:r>
              <a:rPr lang="en-US" altLang="en-US" smtClean="0"/>
              <a:t>How to perform traffic engineering?</a:t>
            </a:r>
          </a:p>
          <a:p>
            <a:pPr lvl="1"/>
            <a:r>
              <a:rPr lang="en-US" altLang="en-US" smtClean="0"/>
              <a:t>Over-engineering vs. adapting to load</a:t>
            </a:r>
          </a:p>
          <a:p>
            <a:pPr lvl="1"/>
            <a:r>
              <a:rPr lang="en-US" altLang="en-US" smtClean="0"/>
              <a:t>Server selection, VM placement, or optimizing routing</a:t>
            </a:r>
          </a:p>
          <a:p>
            <a:r>
              <a:rPr lang="en-US" altLang="en-US" smtClean="0"/>
              <a:t>Virtualization of NICs, servers, switches, …</a:t>
            </a:r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FB3BAA9-53DE-4485-A587-A964C6F14424}" type="slidenum">
              <a:rPr lang="en-US" altLang="en-US" sz="1400" b="0">
                <a:latin typeface="Times New Roman" panose="02020603050405020304" pitchFamily="18" charset="0"/>
              </a:rPr>
              <a:pPr eaLnBrk="1" hangingPunct="1"/>
              <a:t>25</a:t>
            </a:fld>
            <a:endParaRPr lang="en-US" altLang="en-US" sz="1400" b="0">
              <a:latin typeface="Times New Roman" panose="02020603050405020304" pitchFamily="18" charset="0"/>
            </a:endParaRPr>
          </a:p>
        </p:txBody>
      </p:sp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Research Questions</a:t>
            </a:r>
          </a:p>
        </p:txBody>
      </p:sp>
    </p:spTree>
    <p:extLst>
      <p:ext uri="{BB962C8B-B14F-4D97-AF65-F5344CB8AC3E}">
        <p14:creationId xmlns:p14="http://schemas.microsoft.com/office/powerpoint/2010/main" val="846239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en-US" smtClean="0"/>
              <a:t>Rethinking TCP congestion control?</a:t>
            </a:r>
          </a:p>
          <a:p>
            <a:pPr lvl="1"/>
            <a:r>
              <a:rPr lang="en-US" altLang="en-US" smtClean="0"/>
              <a:t>Low propagation delay and high bandwidth</a:t>
            </a:r>
          </a:p>
          <a:p>
            <a:pPr lvl="1"/>
            <a:r>
              <a:rPr lang="en-US" altLang="en-US" smtClean="0"/>
              <a:t>“Incast” problem leading to bursty packet loss</a:t>
            </a:r>
          </a:p>
          <a:p>
            <a:r>
              <a:rPr lang="en-US" altLang="en-US" smtClean="0"/>
              <a:t>Division of labor for TE, access control, …</a:t>
            </a:r>
          </a:p>
          <a:p>
            <a:pPr lvl="1"/>
            <a:r>
              <a:rPr lang="en-US" altLang="en-US" smtClean="0"/>
              <a:t>VM, hypervisor, ToR, and core switches/routers</a:t>
            </a:r>
          </a:p>
          <a:p>
            <a:r>
              <a:rPr lang="en-US" altLang="en-US" smtClean="0"/>
              <a:t>Reducing energy consumption</a:t>
            </a:r>
          </a:p>
          <a:p>
            <a:pPr lvl="1"/>
            <a:r>
              <a:rPr lang="en-US" altLang="en-US" smtClean="0"/>
              <a:t>Better load balancing vs. selective shutting down</a:t>
            </a:r>
          </a:p>
          <a:p>
            <a:r>
              <a:rPr lang="en-US" altLang="en-US" smtClean="0"/>
              <a:t>Wide-area traffic engineering</a:t>
            </a:r>
          </a:p>
          <a:p>
            <a:pPr lvl="1"/>
            <a:r>
              <a:rPr lang="en-US" altLang="en-US" smtClean="0"/>
              <a:t>Selecting the least-loaded or closest data center</a:t>
            </a:r>
          </a:p>
          <a:p>
            <a:r>
              <a:rPr lang="en-US" altLang="en-US" smtClean="0"/>
              <a:t>Security</a:t>
            </a:r>
          </a:p>
          <a:p>
            <a:pPr lvl="1"/>
            <a:r>
              <a:rPr lang="en-US" altLang="en-US" smtClean="0"/>
              <a:t>Preventing information leakage and attacks</a:t>
            </a: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098BE7C-2EED-4079-B065-C4F1FB155C94}" type="slidenum">
              <a:rPr lang="en-US" altLang="en-US" sz="1400" b="0">
                <a:latin typeface="Times New Roman" panose="02020603050405020304" pitchFamily="18" charset="0"/>
              </a:rPr>
              <a:pPr eaLnBrk="1" hangingPunct="1"/>
              <a:t>26</a:t>
            </a:fld>
            <a:endParaRPr lang="en-US" altLang="en-US" sz="1400" b="0">
              <a:latin typeface="Times New Roman" panose="02020603050405020304" pitchFamily="18" charset="0"/>
            </a:endParaRPr>
          </a:p>
        </p:txBody>
      </p:sp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Research Questions</a:t>
            </a:r>
          </a:p>
        </p:txBody>
      </p:sp>
    </p:spTree>
    <p:extLst>
      <p:ext uri="{BB962C8B-B14F-4D97-AF65-F5344CB8AC3E}">
        <p14:creationId xmlns:p14="http://schemas.microsoft.com/office/powerpoint/2010/main" val="2093171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Before</a:t>
            </a:r>
            <a:r>
              <a:rPr lang="en-US" dirty="0" smtClean="0"/>
              <a:t> Next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6307" y="734787"/>
            <a:ext cx="8893907" cy="6056782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Project </a:t>
            </a:r>
            <a:r>
              <a:rPr lang="en-US" sz="2800" dirty="0" smtClean="0"/>
              <a:t>Progress</a:t>
            </a:r>
            <a:endParaRPr lang="en-US" sz="2800" dirty="0"/>
          </a:p>
          <a:p>
            <a:pPr lvl="1"/>
            <a:r>
              <a:rPr lang="en-US" sz="2400" b="1" dirty="0" smtClean="0"/>
              <a:t>Need to setup environment as soon as possible</a:t>
            </a:r>
            <a:endParaRPr lang="en-US" sz="2400" b="1" dirty="0" smtClean="0"/>
          </a:p>
          <a:p>
            <a:pPr lvl="1"/>
            <a:r>
              <a:rPr lang="en-US" sz="2400" dirty="0" smtClean="0"/>
              <a:t>And meet </a:t>
            </a:r>
            <a:r>
              <a:rPr lang="en-US" sz="2400" dirty="0" smtClean="0"/>
              <a:t>with groups, TA, and professor</a:t>
            </a:r>
          </a:p>
          <a:p>
            <a:r>
              <a:rPr lang="en-US" sz="2800" dirty="0" smtClean="0"/>
              <a:t>Lab0b – Getting Started with </a:t>
            </a:r>
            <a:r>
              <a:rPr lang="en-US" sz="2800" dirty="0" err="1" smtClean="0"/>
              <a:t>Fractus</a:t>
            </a:r>
            <a:endParaRPr lang="en-US" sz="2800" dirty="0" smtClean="0"/>
          </a:p>
          <a:p>
            <a:pPr lvl="1"/>
            <a:r>
              <a:rPr lang="en-US" sz="2400" dirty="0" smtClean="0"/>
              <a:t>Use </a:t>
            </a:r>
            <a:r>
              <a:rPr lang="en-US" sz="2400" dirty="0" err="1" smtClean="0"/>
              <a:t>Fractus</a:t>
            </a:r>
            <a:r>
              <a:rPr lang="en-US" sz="2400" dirty="0" smtClean="0"/>
              <a:t> instead of Red Cloud </a:t>
            </a:r>
          </a:p>
          <a:p>
            <a:pPr lvl="2"/>
            <a:r>
              <a:rPr lang="en-US" sz="2000" dirty="0" smtClean="0"/>
              <a:t>Red Cloud instances will be terminated and state lost</a:t>
            </a:r>
            <a:endParaRPr lang="en-US" sz="2000" dirty="0" smtClean="0"/>
          </a:p>
          <a:p>
            <a:pPr lvl="1"/>
            <a:r>
              <a:rPr lang="en-US" sz="2400" b="1" dirty="0" smtClean="0"/>
              <a:t>Due Monday, Sept 29</a:t>
            </a:r>
            <a:endParaRPr lang="en-US" sz="2400" b="1" dirty="0" smtClean="0"/>
          </a:p>
          <a:p>
            <a:pPr lvl="1"/>
            <a:endParaRPr lang="en-US" sz="2800" dirty="0" smtClean="0"/>
          </a:p>
          <a:p>
            <a:r>
              <a:rPr lang="en-US" sz="2800" b="1" i="1" dirty="0"/>
              <a:t>R</a:t>
            </a:r>
            <a:r>
              <a:rPr lang="en-US" sz="2800" b="1" i="1" dirty="0" smtClean="0"/>
              <a:t>equired review and reading for Friday, September 26</a:t>
            </a:r>
          </a:p>
          <a:p>
            <a:pPr lvl="1"/>
            <a:r>
              <a:rPr lang="en-US" sz="2000" dirty="0"/>
              <a:t>“The Click Modular </a:t>
            </a:r>
            <a:r>
              <a:rPr lang="en-US" sz="2000" dirty="0" smtClean="0"/>
              <a:t>Router”, </a:t>
            </a:r>
            <a:r>
              <a:rPr lang="en-US" sz="2000" dirty="0"/>
              <a:t>E. Kohler, R. Morris, B. Chen, and M. F. Kaashoek. </a:t>
            </a:r>
            <a:r>
              <a:rPr lang="en-US" sz="2000" i="1" dirty="0"/>
              <a:t>ACM Symposium on Operating Systems Principles (SOSP)</a:t>
            </a:r>
            <a:r>
              <a:rPr lang="en-US" sz="2000" dirty="0"/>
              <a:t>, December 1999, pages </a:t>
            </a:r>
            <a:r>
              <a:rPr lang="en-US" sz="2000" dirty="0" smtClean="0"/>
              <a:t>217-231.</a:t>
            </a:r>
            <a:endParaRPr lang="en-US" sz="2000" dirty="0" smtClean="0"/>
          </a:p>
          <a:p>
            <a:pPr lvl="1"/>
            <a:r>
              <a:rPr lang="en-US" sz="2000" dirty="0"/>
              <a:t>http://</a:t>
            </a:r>
            <a:r>
              <a:rPr lang="en-US" sz="2000" dirty="0" smtClean="0"/>
              <a:t>dl.acm.org/citation.cfm?id=319166</a:t>
            </a:r>
          </a:p>
          <a:p>
            <a:pPr lvl="1"/>
            <a:r>
              <a:rPr lang="en-US" sz="2000" dirty="0"/>
              <a:t>http://www.pdos.lcs.mit.edu/papers/click:sosp99/paper.pdf</a:t>
            </a:r>
            <a:endParaRPr lang="en-US" sz="2000" dirty="0"/>
          </a:p>
          <a:p>
            <a:pPr lvl="1"/>
            <a:endParaRPr lang="en-US" sz="2800" dirty="0" smtClean="0"/>
          </a:p>
          <a:p>
            <a:r>
              <a:rPr lang="en-US" sz="2800" dirty="0"/>
              <a:t>Check piazza: </a:t>
            </a:r>
            <a:r>
              <a:rPr lang="en-US" sz="2800" dirty="0" smtClean="0"/>
              <a:t>http://piazza.com/cornell/fall2014/cs5413</a:t>
            </a:r>
          </a:p>
          <a:p>
            <a:r>
              <a:rPr lang="en-US" sz="2800" dirty="0" smtClean="0"/>
              <a:t>Check website for updated schedule</a:t>
            </a:r>
          </a:p>
        </p:txBody>
      </p:sp>
    </p:spTree>
    <p:extLst>
      <p:ext uri="{BB962C8B-B14F-4D97-AF65-F5344CB8AC3E}">
        <p14:creationId xmlns:p14="http://schemas.microsoft.com/office/powerpoint/2010/main" val="3981157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Goals for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6307" y="734787"/>
            <a:ext cx="8893907" cy="6056782"/>
          </a:xfrm>
        </p:spPr>
        <p:txBody>
          <a:bodyPr>
            <a:normAutofit/>
          </a:bodyPr>
          <a:lstStyle/>
          <a:p>
            <a:r>
              <a:rPr lang="en-US" sz="2800" dirty="0"/>
              <a:t>VL2: a scalable and flexible data center network</a:t>
            </a:r>
            <a:endParaRPr lang="en-US" sz="2800" dirty="0" smtClean="0"/>
          </a:p>
          <a:p>
            <a:pPr lvl="1"/>
            <a:r>
              <a:rPr lang="en-US" sz="2400" dirty="0" smtClean="0"/>
              <a:t>A</a:t>
            </a:r>
            <a:r>
              <a:rPr lang="en-US" sz="2400" dirty="0"/>
              <a:t>. Greenberg, J. R. Hamilton, N. Jain, S. </a:t>
            </a:r>
            <a:r>
              <a:rPr lang="en-US" sz="2400" dirty="0" err="1"/>
              <a:t>Kandula</a:t>
            </a:r>
            <a:r>
              <a:rPr lang="en-US" sz="2400" dirty="0"/>
              <a:t>, C. Kim, P. </a:t>
            </a:r>
            <a:r>
              <a:rPr lang="en-US" sz="2400" dirty="0" err="1"/>
              <a:t>Lahiri</a:t>
            </a:r>
            <a:r>
              <a:rPr lang="en-US" sz="2400" dirty="0"/>
              <a:t>, D. A. </a:t>
            </a:r>
            <a:r>
              <a:rPr lang="en-US" sz="2400" dirty="0" err="1"/>
              <a:t>Maltz</a:t>
            </a:r>
            <a:r>
              <a:rPr lang="en-US" sz="2400" dirty="0"/>
              <a:t>, P. Patel, and S. </a:t>
            </a:r>
            <a:r>
              <a:rPr lang="en-US" sz="2400" dirty="0" err="1"/>
              <a:t>Sengupta</a:t>
            </a:r>
            <a:r>
              <a:rPr lang="en-US" sz="2400" dirty="0"/>
              <a:t>. ACM Computer Communication Review (CCR), August 2009, pages 51-62</a:t>
            </a:r>
            <a:r>
              <a:rPr lang="en-US" sz="2400" dirty="0" smtClean="0"/>
              <a:t>.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861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2800" smtClean="0">
                <a:ea typeface="宋体" panose="02010600030101010101" pitchFamily="2" charset="-122"/>
              </a:rPr>
              <a:t>Architecture of Data Center Networks (DCN)</a:t>
            </a:r>
          </a:p>
        </p:txBody>
      </p:sp>
      <p:pic>
        <p:nvPicPr>
          <p:cNvPr id="134147" name="Picture 3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655057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smtClean="0">
                <a:ea typeface="宋体" panose="02010600030101010101" pitchFamily="2" charset="-122"/>
              </a:rPr>
              <a:t>Conventional DCN Problems</a:t>
            </a:r>
          </a:p>
        </p:txBody>
      </p:sp>
      <p:sp>
        <p:nvSpPr>
          <p:cNvPr id="13517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4724400"/>
            <a:ext cx="3795713" cy="1293813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endParaRPr lang="en-US" altLang="zh-CN" sz="1600" smtClean="0">
              <a:ea typeface="宋体" panose="02010600030101010101" pitchFamily="2" charset="-122"/>
            </a:endParaRPr>
          </a:p>
          <a:p>
            <a:r>
              <a:rPr lang="en-US" altLang="zh-CN" sz="1600" smtClean="0">
                <a:ea typeface="宋体" panose="02010600030101010101" pitchFamily="2" charset="-122"/>
              </a:rPr>
              <a:t>Static network assignment</a:t>
            </a:r>
          </a:p>
          <a:p>
            <a:r>
              <a:rPr lang="en-US" altLang="zh-CN" sz="1600" smtClean="0">
                <a:ea typeface="宋体" panose="02010600030101010101" pitchFamily="2" charset="-122"/>
              </a:rPr>
              <a:t>Fragmentation of resource</a:t>
            </a:r>
          </a:p>
          <a:p>
            <a:endParaRPr lang="zh-CN" altLang="en-US" sz="1600" smtClean="0">
              <a:ea typeface="宋体" panose="02010600030101010101" pitchFamily="2" charset="-122"/>
            </a:endParaRPr>
          </a:p>
        </p:txBody>
      </p:sp>
      <p:sp>
        <p:nvSpPr>
          <p:cNvPr id="135332" name="Rectangle 164"/>
          <p:cNvSpPr>
            <a:spLocks noGrp="1" noChangeArrowheads="1"/>
          </p:cNvSpPr>
          <p:nvPr>
            <p:ph type="body" sz="half" idx="2"/>
          </p:nvPr>
        </p:nvSpPr>
        <p:spPr>
          <a:xfrm>
            <a:off x="4786313" y="4953000"/>
            <a:ext cx="3797300" cy="1065213"/>
          </a:xfrm>
        </p:spPr>
        <p:txBody>
          <a:bodyPr/>
          <a:lstStyle/>
          <a:p>
            <a:r>
              <a:rPr lang="en-US" altLang="zh-CN" sz="1600" smtClean="0">
                <a:ea typeface="宋体" panose="02010600030101010101" pitchFamily="2" charset="-122"/>
              </a:rPr>
              <a:t>Poor server to server connectivity</a:t>
            </a:r>
          </a:p>
          <a:p>
            <a:r>
              <a:rPr lang="en-US" altLang="zh-CN" sz="1600" smtClean="0">
                <a:ea typeface="宋体" panose="02010600030101010101" pitchFamily="2" charset="-122"/>
              </a:rPr>
              <a:t>Traffics affects each other</a:t>
            </a:r>
          </a:p>
          <a:p>
            <a:r>
              <a:rPr lang="en-US" altLang="zh-CN" sz="1600" smtClean="0">
                <a:ea typeface="宋体" panose="02010600030101010101" pitchFamily="2" charset="-122"/>
              </a:rPr>
              <a:t>Poor reliability and utilization</a:t>
            </a:r>
          </a:p>
        </p:txBody>
      </p:sp>
      <p:sp>
        <p:nvSpPr>
          <p:cNvPr id="79" name="Rectangle 78"/>
          <p:cNvSpPr/>
          <p:nvPr/>
        </p:nvSpPr>
        <p:spPr bwMode="auto">
          <a:xfrm>
            <a:off x="1004888" y="2538413"/>
            <a:ext cx="3281362" cy="2286000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  <a:effectLst>
            <a:outerShdw blurRad="50800" dist="20000" dir="7200000" rotWithShape="0">
              <a:schemeClr val="tx1">
                <a:alpha val="69000"/>
              </a:scheme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/>
          <a:lstStyle>
            <a:lvl1pPr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zh-CN" sz="3000" u="none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2" name="Oval 7"/>
          <p:cNvSpPr>
            <a:spLocks noChangeArrowheads="1"/>
          </p:cNvSpPr>
          <p:nvPr/>
        </p:nvSpPr>
        <p:spPr bwMode="auto">
          <a:xfrm>
            <a:off x="2964167" y="1404042"/>
            <a:ext cx="376040" cy="263590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u="none" dirty="0"/>
              <a:t>C</a:t>
            </a:r>
            <a:r>
              <a:rPr lang="en-US" sz="1600" b="1" u="none" dirty="0"/>
              <a:t>R</a:t>
            </a:r>
            <a:endParaRPr lang="en-US" sz="1600" b="1" u="none" dirty="0"/>
          </a:p>
        </p:txBody>
      </p:sp>
      <p:sp>
        <p:nvSpPr>
          <p:cNvPr id="13" name="Oval 8"/>
          <p:cNvSpPr>
            <a:spLocks noChangeArrowheads="1"/>
          </p:cNvSpPr>
          <p:nvPr/>
        </p:nvSpPr>
        <p:spPr bwMode="auto">
          <a:xfrm>
            <a:off x="5685451" y="1404042"/>
            <a:ext cx="376040" cy="263590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>
            <a:lvl1pPr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CN" sz="1600" b="1" u="none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CR</a:t>
            </a:r>
            <a:endParaRPr lang="en-US" altLang="zh-CN" sz="2000" b="1" u="none">
              <a:solidFill>
                <a:srgbClr val="FFFFFF"/>
              </a:solidFill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14" name="Oval 9"/>
          <p:cNvSpPr>
            <a:spLocks noChangeArrowheads="1"/>
          </p:cNvSpPr>
          <p:nvPr/>
        </p:nvSpPr>
        <p:spPr bwMode="auto">
          <a:xfrm>
            <a:off x="1988956" y="2089705"/>
            <a:ext cx="376040" cy="263590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u="none"/>
              <a:t>AR</a:t>
            </a:r>
          </a:p>
        </p:txBody>
      </p:sp>
      <p:sp>
        <p:nvSpPr>
          <p:cNvPr id="15" name="Oval 10"/>
          <p:cNvSpPr>
            <a:spLocks noChangeArrowheads="1"/>
          </p:cNvSpPr>
          <p:nvPr/>
        </p:nvSpPr>
        <p:spPr bwMode="auto">
          <a:xfrm>
            <a:off x="2887968" y="2089705"/>
            <a:ext cx="376040" cy="263590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u="none" dirty="0"/>
              <a:t>AR</a:t>
            </a:r>
          </a:p>
        </p:txBody>
      </p:sp>
      <p:sp>
        <p:nvSpPr>
          <p:cNvPr id="16" name="Oval 11"/>
          <p:cNvSpPr>
            <a:spLocks noChangeArrowheads="1"/>
          </p:cNvSpPr>
          <p:nvPr/>
        </p:nvSpPr>
        <p:spPr bwMode="auto">
          <a:xfrm>
            <a:off x="5890290" y="2089705"/>
            <a:ext cx="376040" cy="263590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u="none" dirty="0"/>
              <a:t>AR</a:t>
            </a:r>
          </a:p>
        </p:txBody>
      </p:sp>
      <p:sp>
        <p:nvSpPr>
          <p:cNvPr id="17" name="Oval 12"/>
          <p:cNvSpPr>
            <a:spLocks noChangeArrowheads="1"/>
          </p:cNvSpPr>
          <p:nvPr/>
        </p:nvSpPr>
        <p:spPr bwMode="auto">
          <a:xfrm>
            <a:off x="6781945" y="2089705"/>
            <a:ext cx="376040" cy="263590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u="none" dirty="0"/>
              <a:t>AR</a:t>
            </a:r>
          </a:p>
        </p:txBody>
      </p:sp>
      <p:cxnSp>
        <p:nvCxnSpPr>
          <p:cNvPr id="18" name="AutoShape 13"/>
          <p:cNvCxnSpPr>
            <a:cxnSpLocks noChangeShapeType="1"/>
            <a:stCxn id="12" idx="4"/>
            <a:endCxn id="14" idx="0"/>
          </p:cNvCxnSpPr>
          <p:nvPr/>
        </p:nvCxnSpPr>
        <p:spPr bwMode="auto">
          <a:xfrm rot="5400000">
            <a:off x="2453481" y="1389857"/>
            <a:ext cx="422275" cy="976312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cxnSp>
        <p:nvCxnSpPr>
          <p:cNvPr id="19" name="AutoShape 14"/>
          <p:cNvCxnSpPr>
            <a:cxnSpLocks noChangeShapeType="1"/>
            <a:endCxn id="13" idx="4"/>
          </p:cNvCxnSpPr>
          <p:nvPr/>
        </p:nvCxnSpPr>
        <p:spPr bwMode="auto">
          <a:xfrm rot="5400000" flipH="1" flipV="1">
            <a:off x="3813969" y="29369"/>
            <a:ext cx="422275" cy="3697287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cxnSp>
        <p:nvCxnSpPr>
          <p:cNvPr id="20" name="AutoShape 15"/>
          <p:cNvCxnSpPr>
            <a:cxnSpLocks noChangeShapeType="1"/>
            <a:stCxn id="13" idx="4"/>
            <a:endCxn id="15" idx="0"/>
          </p:cNvCxnSpPr>
          <p:nvPr/>
        </p:nvCxnSpPr>
        <p:spPr bwMode="auto">
          <a:xfrm rot="5400000">
            <a:off x="4264025" y="479425"/>
            <a:ext cx="422275" cy="2797175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cxnSp>
        <p:nvCxnSpPr>
          <p:cNvPr id="21" name="AutoShape 16"/>
          <p:cNvCxnSpPr>
            <a:cxnSpLocks noChangeShapeType="1"/>
            <a:stCxn id="13" idx="4"/>
            <a:endCxn id="16" idx="0"/>
          </p:cNvCxnSpPr>
          <p:nvPr/>
        </p:nvCxnSpPr>
        <p:spPr bwMode="auto">
          <a:xfrm rot="16200000" flipH="1">
            <a:off x="5765006" y="1775619"/>
            <a:ext cx="422275" cy="204788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cxnSp>
        <p:nvCxnSpPr>
          <p:cNvPr id="22" name="AutoShape 17"/>
          <p:cNvCxnSpPr>
            <a:cxnSpLocks noChangeShapeType="1"/>
            <a:stCxn id="13" idx="4"/>
            <a:endCxn id="17" idx="0"/>
          </p:cNvCxnSpPr>
          <p:nvPr/>
        </p:nvCxnSpPr>
        <p:spPr bwMode="auto">
          <a:xfrm rot="16200000" flipH="1">
            <a:off x="6211094" y="1329531"/>
            <a:ext cx="422275" cy="1096963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cxnSp>
        <p:nvCxnSpPr>
          <p:cNvPr id="23" name="AutoShape 18"/>
          <p:cNvCxnSpPr>
            <a:cxnSpLocks noChangeShapeType="1"/>
            <a:stCxn id="12" idx="4"/>
            <a:endCxn id="17" idx="0"/>
          </p:cNvCxnSpPr>
          <p:nvPr/>
        </p:nvCxnSpPr>
        <p:spPr bwMode="auto">
          <a:xfrm rot="16200000" flipH="1">
            <a:off x="4850606" y="-30956"/>
            <a:ext cx="422275" cy="3817938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cxnSp>
        <p:nvCxnSpPr>
          <p:cNvPr id="24" name="AutoShape 19"/>
          <p:cNvCxnSpPr>
            <a:cxnSpLocks noChangeShapeType="1"/>
            <a:stCxn id="12" idx="4"/>
            <a:endCxn id="15" idx="0"/>
          </p:cNvCxnSpPr>
          <p:nvPr/>
        </p:nvCxnSpPr>
        <p:spPr bwMode="auto">
          <a:xfrm rot="5400000">
            <a:off x="2903537" y="1839913"/>
            <a:ext cx="422275" cy="76200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cxnSp>
        <p:nvCxnSpPr>
          <p:cNvPr id="25" name="AutoShape 20"/>
          <p:cNvCxnSpPr>
            <a:cxnSpLocks noChangeShapeType="1"/>
            <a:stCxn id="12" idx="4"/>
            <a:endCxn id="16" idx="0"/>
          </p:cNvCxnSpPr>
          <p:nvPr/>
        </p:nvCxnSpPr>
        <p:spPr bwMode="auto">
          <a:xfrm rot="16200000" flipH="1">
            <a:off x="4404519" y="415131"/>
            <a:ext cx="422275" cy="2925763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sp>
        <p:nvSpPr>
          <p:cNvPr id="27" name="Rectangle 25"/>
          <p:cNvSpPr>
            <a:spLocks noChangeArrowheads="1"/>
          </p:cNvSpPr>
          <p:nvPr/>
        </p:nvSpPr>
        <p:spPr bwMode="auto">
          <a:xfrm>
            <a:off x="2899330" y="2726814"/>
            <a:ext cx="352680" cy="242726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 prstMaterial="plastic">
            <a:bevelT w="63500" h="254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CN" sz="1600" b="1" u="none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S</a:t>
            </a:r>
          </a:p>
        </p:txBody>
      </p:sp>
      <p:sp>
        <p:nvSpPr>
          <p:cNvPr id="28" name="Rectangle 26"/>
          <p:cNvSpPr>
            <a:spLocks noChangeArrowheads="1"/>
          </p:cNvSpPr>
          <p:nvPr/>
        </p:nvSpPr>
        <p:spPr bwMode="auto">
          <a:xfrm>
            <a:off x="2000320" y="2726814"/>
            <a:ext cx="352680" cy="242726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 prstMaterial="plastic">
            <a:bevelT w="63500" h="254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CN" sz="1600" b="1" u="none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S</a:t>
            </a:r>
          </a:p>
        </p:txBody>
      </p:sp>
      <p:cxnSp>
        <p:nvCxnSpPr>
          <p:cNvPr id="33" name="AutoShape 59"/>
          <p:cNvCxnSpPr>
            <a:cxnSpLocks noChangeShapeType="1"/>
            <a:endCxn id="14" idx="4"/>
          </p:cNvCxnSpPr>
          <p:nvPr/>
        </p:nvCxnSpPr>
        <p:spPr bwMode="auto">
          <a:xfrm rot="5400000" flipH="1" flipV="1">
            <a:off x="1989138" y="2540000"/>
            <a:ext cx="374650" cy="0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cxnSp>
        <p:nvCxnSpPr>
          <p:cNvPr id="34" name="AutoShape 60"/>
          <p:cNvCxnSpPr>
            <a:cxnSpLocks noChangeShapeType="1"/>
            <a:endCxn id="14" idx="4"/>
          </p:cNvCxnSpPr>
          <p:nvPr/>
        </p:nvCxnSpPr>
        <p:spPr bwMode="auto">
          <a:xfrm rot="16200000" flipV="1">
            <a:off x="2438401" y="2090737"/>
            <a:ext cx="374650" cy="898525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cxnSp>
        <p:nvCxnSpPr>
          <p:cNvPr id="35" name="AutoShape 61"/>
          <p:cNvCxnSpPr>
            <a:cxnSpLocks noChangeShapeType="1"/>
            <a:endCxn id="15" idx="4"/>
          </p:cNvCxnSpPr>
          <p:nvPr/>
        </p:nvCxnSpPr>
        <p:spPr bwMode="auto">
          <a:xfrm rot="5400000" flipH="1" flipV="1">
            <a:off x="2888457" y="2539206"/>
            <a:ext cx="374650" cy="1587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cxnSp>
        <p:nvCxnSpPr>
          <p:cNvPr id="36" name="AutoShape 62"/>
          <p:cNvCxnSpPr>
            <a:cxnSpLocks noChangeShapeType="1"/>
            <a:endCxn id="15" idx="4"/>
          </p:cNvCxnSpPr>
          <p:nvPr/>
        </p:nvCxnSpPr>
        <p:spPr bwMode="auto">
          <a:xfrm rot="5400000" flipH="1" flipV="1">
            <a:off x="2439194" y="2089944"/>
            <a:ext cx="374650" cy="900112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cxnSp>
        <p:nvCxnSpPr>
          <p:cNvPr id="37" name="AutoShape 63"/>
          <p:cNvCxnSpPr>
            <a:cxnSpLocks noChangeShapeType="1"/>
          </p:cNvCxnSpPr>
          <p:nvPr/>
        </p:nvCxnSpPr>
        <p:spPr bwMode="auto">
          <a:xfrm>
            <a:off x="2352675" y="2847975"/>
            <a:ext cx="546100" cy="1588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cxnSp>
        <p:nvCxnSpPr>
          <p:cNvPr id="38" name="AutoShape 64"/>
          <p:cNvCxnSpPr>
            <a:cxnSpLocks noChangeShapeType="1"/>
          </p:cNvCxnSpPr>
          <p:nvPr/>
        </p:nvCxnSpPr>
        <p:spPr bwMode="auto">
          <a:xfrm rot="5400000" flipH="1" flipV="1">
            <a:off x="1956594" y="2336007"/>
            <a:ext cx="484187" cy="1752600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cxnSp>
        <p:nvCxnSpPr>
          <p:cNvPr id="39" name="AutoShape 65"/>
          <p:cNvCxnSpPr>
            <a:cxnSpLocks noChangeShapeType="1"/>
          </p:cNvCxnSpPr>
          <p:nvPr/>
        </p:nvCxnSpPr>
        <p:spPr bwMode="auto">
          <a:xfrm rot="5400000" flipH="1" flipV="1">
            <a:off x="1507332" y="2785269"/>
            <a:ext cx="484187" cy="854075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cxnSp>
        <p:nvCxnSpPr>
          <p:cNvPr id="40" name="AutoShape 66"/>
          <p:cNvCxnSpPr>
            <a:cxnSpLocks noChangeShapeType="1"/>
          </p:cNvCxnSpPr>
          <p:nvPr/>
        </p:nvCxnSpPr>
        <p:spPr bwMode="auto">
          <a:xfrm rot="16200000" flipV="1">
            <a:off x="1957388" y="3189288"/>
            <a:ext cx="484187" cy="46037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cxnSp>
        <p:nvCxnSpPr>
          <p:cNvPr id="41" name="AutoShape 67"/>
          <p:cNvCxnSpPr>
            <a:cxnSpLocks noChangeShapeType="1"/>
          </p:cNvCxnSpPr>
          <p:nvPr/>
        </p:nvCxnSpPr>
        <p:spPr bwMode="auto">
          <a:xfrm rot="5400000" flipH="1" flipV="1">
            <a:off x="2406650" y="2786063"/>
            <a:ext cx="484187" cy="852488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sp>
        <p:nvSpPr>
          <p:cNvPr id="67" name="Rectangle 38"/>
          <p:cNvSpPr>
            <a:spLocks noChangeArrowheads="1"/>
          </p:cNvSpPr>
          <p:nvPr/>
        </p:nvSpPr>
        <p:spPr bwMode="auto">
          <a:xfrm>
            <a:off x="2045583" y="3454947"/>
            <a:ext cx="352680" cy="242724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 prstMaterial="plastic">
            <a:bevelT w="63500" h="254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CN" sz="1600" b="1" u="none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S</a:t>
            </a:r>
          </a:p>
        </p:txBody>
      </p:sp>
      <p:sp>
        <p:nvSpPr>
          <p:cNvPr id="68" name="Rectangle 39"/>
          <p:cNvSpPr>
            <a:spLocks noChangeArrowheads="1"/>
          </p:cNvSpPr>
          <p:nvPr/>
        </p:nvSpPr>
        <p:spPr bwMode="auto">
          <a:xfrm>
            <a:off x="1146573" y="3454945"/>
            <a:ext cx="352680" cy="242726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 prstMaterial="plastic">
            <a:bevelT w="63500" h="254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CN" sz="1600" b="1" u="none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S</a:t>
            </a:r>
          </a:p>
        </p:txBody>
      </p:sp>
      <p:cxnSp>
        <p:nvCxnSpPr>
          <p:cNvPr id="69" name="AutoShape 69"/>
          <p:cNvCxnSpPr>
            <a:cxnSpLocks noChangeShapeType="1"/>
          </p:cNvCxnSpPr>
          <p:nvPr/>
        </p:nvCxnSpPr>
        <p:spPr bwMode="auto">
          <a:xfrm rot="5400000" flipH="1" flipV="1">
            <a:off x="1562894" y="3459957"/>
            <a:ext cx="422275" cy="896937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cxnSp>
        <p:nvCxnSpPr>
          <p:cNvPr id="70" name="AutoShape 70"/>
          <p:cNvCxnSpPr>
            <a:cxnSpLocks noChangeShapeType="1"/>
          </p:cNvCxnSpPr>
          <p:nvPr/>
        </p:nvCxnSpPr>
        <p:spPr bwMode="auto">
          <a:xfrm rot="16200000" flipV="1">
            <a:off x="1112838" y="3906838"/>
            <a:ext cx="422275" cy="3175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cxnSp>
        <p:nvCxnSpPr>
          <p:cNvPr id="71" name="AutoShape 71"/>
          <p:cNvCxnSpPr>
            <a:cxnSpLocks noChangeShapeType="1"/>
          </p:cNvCxnSpPr>
          <p:nvPr/>
        </p:nvCxnSpPr>
        <p:spPr bwMode="auto">
          <a:xfrm rot="16200000" flipV="1">
            <a:off x="1562100" y="3457576"/>
            <a:ext cx="422275" cy="901700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cxnSp>
        <p:nvCxnSpPr>
          <p:cNvPr id="72" name="AutoShape 72"/>
          <p:cNvCxnSpPr>
            <a:cxnSpLocks noChangeShapeType="1"/>
          </p:cNvCxnSpPr>
          <p:nvPr/>
        </p:nvCxnSpPr>
        <p:spPr bwMode="auto">
          <a:xfrm rot="16200000" flipV="1">
            <a:off x="2012156" y="3907632"/>
            <a:ext cx="422275" cy="1588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sp>
        <p:nvSpPr>
          <p:cNvPr id="73" name="AutoShape 80"/>
          <p:cNvSpPr>
            <a:spLocks noChangeArrowheads="1"/>
          </p:cNvSpPr>
          <p:nvPr/>
        </p:nvSpPr>
        <p:spPr bwMode="auto">
          <a:xfrm rot="16171351">
            <a:off x="1091242" y="4206307"/>
            <a:ext cx="472701" cy="299670"/>
          </a:xfrm>
          <a:prstGeom prst="flowChartPredefinedProcess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80000">
                <a:schemeClr val="dk1">
                  <a:shade val="93000"/>
                  <a:satMod val="130000"/>
                </a:schemeClr>
              </a:gs>
              <a:gs pos="100000">
                <a:schemeClr val="dk1">
                  <a:shade val="94000"/>
                  <a:satMod val="135000"/>
                </a:schemeClr>
              </a:gs>
            </a:gsLst>
          </a:gradFill>
          <a:ln>
            <a:headEnd/>
            <a:tailEnd/>
          </a:ln>
          <a:scene3d>
            <a:camera prst="orthographicFront">
              <a:rot lat="0" lon="0" rev="0"/>
            </a:camera>
            <a:lightRig rig="threePt" dir="t"/>
          </a:scene3d>
          <a:sp3d prstMaterial="powder">
            <a:bevelT w="63500" h="254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eaVert" wrap="none" anchor="ctr"/>
          <a:lstStyle>
            <a:lvl1pPr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CN" sz="1600" u="none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A</a:t>
            </a:r>
          </a:p>
        </p:txBody>
      </p:sp>
      <p:sp>
        <p:nvSpPr>
          <p:cNvPr id="74" name="AutoShape 82"/>
          <p:cNvSpPr>
            <a:spLocks noChangeArrowheads="1"/>
          </p:cNvSpPr>
          <p:nvPr/>
        </p:nvSpPr>
        <p:spPr bwMode="auto">
          <a:xfrm rot="16171351">
            <a:off x="1990252" y="4206307"/>
            <a:ext cx="472701" cy="299670"/>
          </a:xfrm>
          <a:prstGeom prst="flowChartPredefinedProcess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80000">
                <a:schemeClr val="dk1">
                  <a:shade val="93000"/>
                  <a:satMod val="130000"/>
                </a:schemeClr>
              </a:gs>
              <a:gs pos="100000">
                <a:schemeClr val="dk1">
                  <a:shade val="94000"/>
                  <a:satMod val="135000"/>
                </a:schemeClr>
              </a:gs>
            </a:gsLst>
          </a:gradFill>
          <a:ln>
            <a:headEnd/>
            <a:tailEnd/>
          </a:ln>
          <a:scene3d>
            <a:camera prst="orthographicFront">
              <a:rot lat="0" lon="0" rev="0"/>
            </a:camera>
            <a:lightRig rig="threePt" dir="t"/>
          </a:scene3d>
          <a:sp3d prstMaterial="powder">
            <a:bevelT w="63500" h="254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eaVert" wrap="none" anchor="ctr"/>
          <a:lstStyle>
            <a:lvl1pPr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CN" sz="1600" u="none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A</a:t>
            </a:r>
          </a:p>
        </p:txBody>
      </p:sp>
      <p:sp>
        <p:nvSpPr>
          <p:cNvPr id="75" name="AutoShape 82"/>
          <p:cNvSpPr>
            <a:spLocks noChangeArrowheads="1"/>
          </p:cNvSpPr>
          <p:nvPr/>
        </p:nvSpPr>
        <p:spPr bwMode="auto">
          <a:xfrm rot="16171351">
            <a:off x="1437107" y="4206307"/>
            <a:ext cx="472701" cy="299670"/>
          </a:xfrm>
          <a:prstGeom prst="flowChartPredefinedProcess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80000">
                <a:schemeClr val="dk1">
                  <a:shade val="93000"/>
                  <a:satMod val="130000"/>
                </a:schemeClr>
              </a:gs>
              <a:gs pos="100000">
                <a:schemeClr val="dk1">
                  <a:shade val="94000"/>
                  <a:satMod val="135000"/>
                </a:schemeClr>
              </a:gs>
            </a:gsLst>
          </a:gradFill>
          <a:ln>
            <a:headEnd/>
            <a:tailEnd/>
          </a:ln>
          <a:scene3d>
            <a:camera prst="orthographicFront">
              <a:rot lat="0" lon="0" rev="0"/>
            </a:camera>
            <a:lightRig rig="threePt" dir="t"/>
          </a:scene3d>
          <a:sp3d prstMaterial="powder">
            <a:bevelT w="63500" h="254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eaVert" wrap="none" anchor="ctr"/>
          <a:lstStyle>
            <a:lvl1pPr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CN" sz="1600" u="none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A</a:t>
            </a:r>
          </a:p>
        </p:txBody>
      </p:sp>
      <p:sp>
        <p:nvSpPr>
          <p:cNvPr id="135235" name="Rectangle 21"/>
          <p:cNvSpPr>
            <a:spLocks noChangeArrowheads="1"/>
          </p:cNvSpPr>
          <p:nvPr/>
        </p:nvSpPr>
        <p:spPr bwMode="auto">
          <a:xfrm>
            <a:off x="1789113" y="4202113"/>
            <a:ext cx="3444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1800" u="none">
                <a:latin typeface="Calibri" panose="020F0502020204030204" pitchFamily="34" charset="0"/>
                <a:ea typeface="宋体" panose="02010600030101010101" pitchFamily="2" charset="-122"/>
              </a:rPr>
              <a:t>…</a:t>
            </a:r>
          </a:p>
        </p:txBody>
      </p:sp>
      <p:cxnSp>
        <p:nvCxnSpPr>
          <p:cNvPr id="77" name="AutoShape 69"/>
          <p:cNvCxnSpPr>
            <a:cxnSpLocks noChangeShapeType="1"/>
          </p:cNvCxnSpPr>
          <p:nvPr/>
        </p:nvCxnSpPr>
        <p:spPr bwMode="auto">
          <a:xfrm rot="5400000" flipH="1" flipV="1">
            <a:off x="1735931" y="3632995"/>
            <a:ext cx="422275" cy="550862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cxnSp>
        <p:nvCxnSpPr>
          <p:cNvPr id="78" name="AutoShape 69"/>
          <p:cNvCxnSpPr>
            <a:cxnSpLocks noChangeShapeType="1"/>
          </p:cNvCxnSpPr>
          <p:nvPr/>
        </p:nvCxnSpPr>
        <p:spPr bwMode="auto">
          <a:xfrm rot="16200000" flipV="1">
            <a:off x="1285875" y="3733801"/>
            <a:ext cx="422275" cy="349250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sp>
        <p:nvSpPr>
          <p:cNvPr id="55" name="Rectangle 38"/>
          <p:cNvSpPr>
            <a:spLocks noChangeArrowheads="1"/>
          </p:cNvSpPr>
          <p:nvPr/>
        </p:nvSpPr>
        <p:spPr bwMode="auto">
          <a:xfrm>
            <a:off x="3751519" y="3454947"/>
            <a:ext cx="352680" cy="242724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 prstMaterial="plastic">
            <a:bevelT w="63500" h="254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CN" sz="1600" b="1" u="none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S</a:t>
            </a:r>
          </a:p>
        </p:txBody>
      </p:sp>
      <p:sp>
        <p:nvSpPr>
          <p:cNvPr id="56" name="Rectangle 39"/>
          <p:cNvSpPr>
            <a:spLocks noChangeArrowheads="1"/>
          </p:cNvSpPr>
          <p:nvPr/>
        </p:nvSpPr>
        <p:spPr bwMode="auto">
          <a:xfrm>
            <a:off x="2852509" y="3454945"/>
            <a:ext cx="352680" cy="242726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 prstMaterial="plastic">
            <a:bevelT w="63500" h="254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CN" sz="1600" b="1" u="none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S</a:t>
            </a:r>
          </a:p>
        </p:txBody>
      </p:sp>
      <p:cxnSp>
        <p:nvCxnSpPr>
          <p:cNvPr id="57" name="AutoShape 69"/>
          <p:cNvCxnSpPr>
            <a:cxnSpLocks noChangeShapeType="1"/>
          </p:cNvCxnSpPr>
          <p:nvPr/>
        </p:nvCxnSpPr>
        <p:spPr bwMode="auto">
          <a:xfrm rot="5400000" flipH="1" flipV="1">
            <a:off x="3269456" y="3459957"/>
            <a:ext cx="420687" cy="895350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cxnSp>
        <p:nvCxnSpPr>
          <p:cNvPr id="58" name="AutoShape 70"/>
          <p:cNvCxnSpPr>
            <a:cxnSpLocks noChangeShapeType="1"/>
          </p:cNvCxnSpPr>
          <p:nvPr/>
        </p:nvCxnSpPr>
        <p:spPr bwMode="auto">
          <a:xfrm rot="16200000" flipV="1">
            <a:off x="2820194" y="3906044"/>
            <a:ext cx="420687" cy="3175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cxnSp>
        <p:nvCxnSpPr>
          <p:cNvPr id="59" name="AutoShape 71"/>
          <p:cNvCxnSpPr>
            <a:cxnSpLocks noChangeShapeType="1"/>
          </p:cNvCxnSpPr>
          <p:nvPr/>
        </p:nvCxnSpPr>
        <p:spPr bwMode="auto">
          <a:xfrm rot="16200000" flipV="1">
            <a:off x="3269456" y="3456782"/>
            <a:ext cx="420687" cy="901700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cxnSp>
        <p:nvCxnSpPr>
          <p:cNvPr id="60" name="AutoShape 72"/>
          <p:cNvCxnSpPr>
            <a:cxnSpLocks noChangeShapeType="1"/>
          </p:cNvCxnSpPr>
          <p:nvPr/>
        </p:nvCxnSpPr>
        <p:spPr bwMode="auto">
          <a:xfrm rot="16200000" flipV="1">
            <a:off x="3718719" y="3906044"/>
            <a:ext cx="420687" cy="3175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sp>
        <p:nvSpPr>
          <p:cNvPr id="61" name="AutoShape 80"/>
          <p:cNvSpPr>
            <a:spLocks noChangeArrowheads="1"/>
          </p:cNvSpPr>
          <p:nvPr/>
        </p:nvSpPr>
        <p:spPr bwMode="auto">
          <a:xfrm rot="16171351">
            <a:off x="2797178" y="4205076"/>
            <a:ext cx="472701" cy="299670"/>
          </a:xfrm>
          <a:prstGeom prst="flowChartPredefinedProcess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80000">
                <a:schemeClr val="dk1">
                  <a:shade val="93000"/>
                  <a:satMod val="130000"/>
                </a:schemeClr>
              </a:gs>
              <a:gs pos="100000">
                <a:schemeClr val="dk1">
                  <a:shade val="94000"/>
                  <a:satMod val="135000"/>
                </a:schemeClr>
              </a:gs>
            </a:gsLst>
          </a:gradFill>
          <a:ln>
            <a:headEnd/>
            <a:tailEnd/>
          </a:ln>
          <a:scene3d>
            <a:camera prst="orthographicFront">
              <a:rot lat="0" lon="0" rev="0"/>
            </a:camera>
            <a:lightRig rig="threePt" dir="t"/>
          </a:scene3d>
          <a:sp3d prstMaterial="powder">
            <a:bevelT w="63500" h="254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eaVert" wrap="none" anchor="ctr"/>
          <a:lstStyle>
            <a:lvl1pPr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CN" sz="1600" u="none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A</a:t>
            </a:r>
          </a:p>
        </p:txBody>
      </p:sp>
      <p:sp>
        <p:nvSpPr>
          <p:cNvPr id="62" name="AutoShape 82"/>
          <p:cNvSpPr>
            <a:spLocks noChangeArrowheads="1"/>
          </p:cNvSpPr>
          <p:nvPr/>
        </p:nvSpPr>
        <p:spPr bwMode="auto">
          <a:xfrm rot="16171351">
            <a:off x="3696187" y="4205076"/>
            <a:ext cx="472701" cy="299670"/>
          </a:xfrm>
          <a:prstGeom prst="flowChartPredefinedProcess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80000">
                <a:schemeClr val="dk1">
                  <a:shade val="93000"/>
                  <a:satMod val="130000"/>
                </a:schemeClr>
              </a:gs>
              <a:gs pos="100000">
                <a:schemeClr val="dk1">
                  <a:shade val="94000"/>
                  <a:satMod val="135000"/>
                </a:schemeClr>
              </a:gs>
            </a:gsLst>
          </a:gradFill>
          <a:ln>
            <a:headEnd/>
            <a:tailEnd/>
          </a:ln>
          <a:scene3d>
            <a:camera prst="orthographicFront">
              <a:rot lat="0" lon="0" rev="0"/>
            </a:camera>
            <a:lightRig rig="threePt" dir="t"/>
          </a:scene3d>
          <a:sp3d prstMaterial="powder">
            <a:bevelT w="63500" h="254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eaVert" wrap="none" anchor="ctr"/>
          <a:lstStyle>
            <a:lvl1pPr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CN" sz="1600" u="none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A</a:t>
            </a:r>
          </a:p>
        </p:txBody>
      </p:sp>
      <p:sp>
        <p:nvSpPr>
          <p:cNvPr id="63" name="AutoShape 82"/>
          <p:cNvSpPr>
            <a:spLocks noChangeArrowheads="1"/>
          </p:cNvSpPr>
          <p:nvPr/>
        </p:nvSpPr>
        <p:spPr bwMode="auto">
          <a:xfrm rot="16171351">
            <a:off x="3143042" y="4205076"/>
            <a:ext cx="472701" cy="299670"/>
          </a:xfrm>
          <a:prstGeom prst="flowChartPredefinedProcess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80000">
                <a:schemeClr val="dk1">
                  <a:shade val="93000"/>
                  <a:satMod val="130000"/>
                </a:schemeClr>
              </a:gs>
              <a:gs pos="100000">
                <a:schemeClr val="dk1">
                  <a:shade val="94000"/>
                  <a:satMod val="135000"/>
                </a:schemeClr>
              </a:gs>
            </a:gsLst>
          </a:gradFill>
          <a:ln>
            <a:headEnd/>
            <a:tailEnd/>
          </a:ln>
          <a:scene3d>
            <a:camera prst="orthographicFront">
              <a:rot lat="0" lon="0" rev="0"/>
            </a:camera>
            <a:lightRig rig="threePt" dir="t"/>
          </a:scene3d>
          <a:sp3d prstMaterial="powder">
            <a:bevelT w="63500" h="254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eaVert" wrap="none" anchor="ctr"/>
          <a:lstStyle>
            <a:lvl1pPr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CN" sz="1600" u="none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A</a:t>
            </a:r>
          </a:p>
        </p:txBody>
      </p:sp>
      <p:sp>
        <p:nvSpPr>
          <p:cNvPr id="135257" name="Rectangle 21"/>
          <p:cNvSpPr>
            <a:spLocks noChangeArrowheads="1"/>
          </p:cNvSpPr>
          <p:nvPr/>
        </p:nvSpPr>
        <p:spPr bwMode="auto">
          <a:xfrm>
            <a:off x="3481388" y="4200525"/>
            <a:ext cx="3429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1800" u="none">
                <a:latin typeface="Calibri" panose="020F0502020204030204" pitchFamily="34" charset="0"/>
                <a:ea typeface="宋体" panose="02010600030101010101" pitchFamily="2" charset="-122"/>
              </a:rPr>
              <a:t>…</a:t>
            </a:r>
          </a:p>
        </p:txBody>
      </p:sp>
      <p:cxnSp>
        <p:nvCxnSpPr>
          <p:cNvPr id="65" name="AutoShape 69"/>
          <p:cNvCxnSpPr>
            <a:cxnSpLocks noChangeShapeType="1"/>
          </p:cNvCxnSpPr>
          <p:nvPr/>
        </p:nvCxnSpPr>
        <p:spPr bwMode="auto">
          <a:xfrm rot="5400000" flipH="1" flipV="1">
            <a:off x="3442494" y="3632994"/>
            <a:ext cx="420687" cy="549275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cxnSp>
        <p:nvCxnSpPr>
          <p:cNvPr id="66" name="AutoShape 69"/>
          <p:cNvCxnSpPr>
            <a:cxnSpLocks noChangeShapeType="1"/>
          </p:cNvCxnSpPr>
          <p:nvPr/>
        </p:nvCxnSpPr>
        <p:spPr bwMode="auto">
          <a:xfrm rot="16200000" flipV="1">
            <a:off x="2993231" y="3733007"/>
            <a:ext cx="420687" cy="349250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cxnSp>
        <p:nvCxnSpPr>
          <p:cNvPr id="47" name="AutoShape 64"/>
          <p:cNvCxnSpPr>
            <a:cxnSpLocks noChangeShapeType="1"/>
          </p:cNvCxnSpPr>
          <p:nvPr/>
        </p:nvCxnSpPr>
        <p:spPr bwMode="auto">
          <a:xfrm rot="16200000" flipV="1">
            <a:off x="2809875" y="2336801"/>
            <a:ext cx="484187" cy="1751012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cxnSp>
        <p:nvCxnSpPr>
          <p:cNvPr id="48" name="AutoShape 65"/>
          <p:cNvCxnSpPr>
            <a:cxnSpLocks noChangeShapeType="1"/>
          </p:cNvCxnSpPr>
          <p:nvPr/>
        </p:nvCxnSpPr>
        <p:spPr bwMode="auto">
          <a:xfrm rot="16200000" flipV="1">
            <a:off x="2360613" y="2786063"/>
            <a:ext cx="484187" cy="852487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cxnSp>
        <p:nvCxnSpPr>
          <p:cNvPr id="49" name="AutoShape 66"/>
          <p:cNvCxnSpPr>
            <a:cxnSpLocks noChangeShapeType="1"/>
          </p:cNvCxnSpPr>
          <p:nvPr/>
        </p:nvCxnSpPr>
        <p:spPr bwMode="auto">
          <a:xfrm rot="5400000" flipH="1" flipV="1">
            <a:off x="2809875" y="3189288"/>
            <a:ext cx="484187" cy="46038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cxnSp>
        <p:nvCxnSpPr>
          <p:cNvPr id="50" name="AutoShape 67"/>
          <p:cNvCxnSpPr>
            <a:cxnSpLocks noChangeShapeType="1"/>
          </p:cNvCxnSpPr>
          <p:nvPr/>
        </p:nvCxnSpPr>
        <p:spPr bwMode="auto">
          <a:xfrm rot="16200000" flipV="1">
            <a:off x="3259138" y="2786063"/>
            <a:ext cx="484187" cy="852487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sp>
        <p:nvSpPr>
          <p:cNvPr id="135264" name="Rectangle 21"/>
          <p:cNvSpPr>
            <a:spLocks noChangeArrowheads="1"/>
          </p:cNvSpPr>
          <p:nvPr/>
        </p:nvSpPr>
        <p:spPr bwMode="auto">
          <a:xfrm>
            <a:off x="4284663" y="3375025"/>
            <a:ext cx="6223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2800" u="none">
                <a:latin typeface="Calibri" panose="020F0502020204030204" pitchFamily="34" charset="0"/>
                <a:ea typeface="宋体" panose="02010600030101010101" pitchFamily="2" charset="-122"/>
              </a:rPr>
              <a:t>. . .</a:t>
            </a:r>
          </a:p>
        </p:txBody>
      </p:sp>
      <p:sp>
        <p:nvSpPr>
          <p:cNvPr id="81" name="Rectangle 80"/>
          <p:cNvSpPr/>
          <p:nvPr/>
        </p:nvSpPr>
        <p:spPr bwMode="auto">
          <a:xfrm>
            <a:off x="4902200" y="2522538"/>
            <a:ext cx="3281363" cy="2286000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  <a:effectLst>
            <a:outerShdw blurRad="50800" dist="20000" dir="7200000" rotWithShape="0">
              <a:schemeClr val="tx1">
                <a:alpha val="69000"/>
              </a:scheme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/>
          <a:lstStyle>
            <a:lvl1pPr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zh-CN" sz="3000" u="none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5" name="Rectangle 25"/>
          <p:cNvSpPr>
            <a:spLocks noChangeArrowheads="1"/>
          </p:cNvSpPr>
          <p:nvPr/>
        </p:nvSpPr>
        <p:spPr bwMode="auto">
          <a:xfrm>
            <a:off x="6796945" y="2702714"/>
            <a:ext cx="352680" cy="242726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 prstMaterial="plastic">
            <a:bevelT w="63500" h="254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CN" sz="1600" b="1" u="none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S</a:t>
            </a:r>
          </a:p>
        </p:txBody>
      </p:sp>
      <p:sp>
        <p:nvSpPr>
          <p:cNvPr id="86" name="Rectangle 26"/>
          <p:cNvSpPr>
            <a:spLocks noChangeArrowheads="1"/>
          </p:cNvSpPr>
          <p:nvPr/>
        </p:nvSpPr>
        <p:spPr bwMode="auto">
          <a:xfrm>
            <a:off x="5897935" y="2702714"/>
            <a:ext cx="352680" cy="242726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 prstMaterial="plastic">
            <a:bevelT w="63500" h="254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CN" sz="1600" b="1" u="none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S</a:t>
            </a:r>
          </a:p>
        </p:txBody>
      </p:sp>
      <p:cxnSp>
        <p:nvCxnSpPr>
          <p:cNvPr id="91" name="AutoShape 59"/>
          <p:cNvCxnSpPr>
            <a:cxnSpLocks noChangeShapeType="1"/>
            <a:endCxn id="16" idx="4"/>
          </p:cNvCxnSpPr>
          <p:nvPr/>
        </p:nvCxnSpPr>
        <p:spPr bwMode="auto">
          <a:xfrm rot="5400000" flipH="1" flipV="1">
            <a:off x="5901532" y="2524918"/>
            <a:ext cx="349250" cy="4763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cxnSp>
        <p:nvCxnSpPr>
          <p:cNvPr id="92" name="AutoShape 60"/>
          <p:cNvCxnSpPr>
            <a:cxnSpLocks noChangeShapeType="1"/>
            <a:endCxn id="16" idx="4"/>
          </p:cNvCxnSpPr>
          <p:nvPr/>
        </p:nvCxnSpPr>
        <p:spPr bwMode="auto">
          <a:xfrm rot="16200000" flipV="1">
            <a:off x="6351588" y="2079625"/>
            <a:ext cx="349250" cy="895350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cxnSp>
        <p:nvCxnSpPr>
          <p:cNvPr id="93" name="AutoShape 61"/>
          <p:cNvCxnSpPr>
            <a:cxnSpLocks noChangeShapeType="1"/>
            <a:endCxn id="17" idx="4"/>
          </p:cNvCxnSpPr>
          <p:nvPr/>
        </p:nvCxnSpPr>
        <p:spPr bwMode="auto">
          <a:xfrm rot="16200000" flipV="1">
            <a:off x="6797676" y="2525712"/>
            <a:ext cx="349250" cy="3175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cxnSp>
        <p:nvCxnSpPr>
          <p:cNvPr id="94" name="AutoShape 62"/>
          <p:cNvCxnSpPr>
            <a:cxnSpLocks noChangeShapeType="1"/>
            <a:endCxn id="17" idx="4"/>
          </p:cNvCxnSpPr>
          <p:nvPr/>
        </p:nvCxnSpPr>
        <p:spPr bwMode="auto">
          <a:xfrm rot="5400000" flipH="1" flipV="1">
            <a:off x="6347619" y="2078831"/>
            <a:ext cx="349250" cy="896938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cxnSp>
        <p:nvCxnSpPr>
          <p:cNvPr id="95" name="AutoShape 63"/>
          <p:cNvCxnSpPr>
            <a:cxnSpLocks noChangeShapeType="1"/>
          </p:cNvCxnSpPr>
          <p:nvPr/>
        </p:nvCxnSpPr>
        <p:spPr bwMode="auto">
          <a:xfrm>
            <a:off x="6249988" y="2824163"/>
            <a:ext cx="547687" cy="1587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cxnSp>
        <p:nvCxnSpPr>
          <p:cNvPr id="96" name="AutoShape 64"/>
          <p:cNvCxnSpPr>
            <a:cxnSpLocks noChangeShapeType="1"/>
          </p:cNvCxnSpPr>
          <p:nvPr/>
        </p:nvCxnSpPr>
        <p:spPr bwMode="auto">
          <a:xfrm rot="5400000" flipH="1" flipV="1">
            <a:off x="5854700" y="2311401"/>
            <a:ext cx="485775" cy="1752600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cxnSp>
        <p:nvCxnSpPr>
          <p:cNvPr id="97" name="AutoShape 65"/>
          <p:cNvCxnSpPr>
            <a:cxnSpLocks noChangeShapeType="1"/>
          </p:cNvCxnSpPr>
          <p:nvPr/>
        </p:nvCxnSpPr>
        <p:spPr bwMode="auto">
          <a:xfrm rot="5400000" flipH="1" flipV="1">
            <a:off x="5404644" y="2761457"/>
            <a:ext cx="485775" cy="852487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cxnSp>
        <p:nvCxnSpPr>
          <p:cNvPr id="98" name="AutoShape 66"/>
          <p:cNvCxnSpPr>
            <a:cxnSpLocks noChangeShapeType="1"/>
          </p:cNvCxnSpPr>
          <p:nvPr/>
        </p:nvCxnSpPr>
        <p:spPr bwMode="auto">
          <a:xfrm rot="16200000" flipV="1">
            <a:off x="5853906" y="3164682"/>
            <a:ext cx="485775" cy="46038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cxnSp>
        <p:nvCxnSpPr>
          <p:cNvPr id="99" name="AutoShape 67"/>
          <p:cNvCxnSpPr>
            <a:cxnSpLocks noChangeShapeType="1"/>
          </p:cNvCxnSpPr>
          <p:nvPr/>
        </p:nvCxnSpPr>
        <p:spPr bwMode="auto">
          <a:xfrm rot="5400000" flipH="1" flipV="1">
            <a:off x="6303963" y="2760663"/>
            <a:ext cx="485775" cy="854075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sp>
        <p:nvSpPr>
          <p:cNvPr id="101" name="Rectangle 38"/>
          <p:cNvSpPr>
            <a:spLocks noChangeArrowheads="1"/>
          </p:cNvSpPr>
          <p:nvPr/>
        </p:nvSpPr>
        <p:spPr bwMode="auto">
          <a:xfrm>
            <a:off x="5943198" y="3430847"/>
            <a:ext cx="352680" cy="242724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 prstMaterial="plastic">
            <a:bevelT w="63500" h="254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CN" sz="1600" b="1" u="none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S</a:t>
            </a:r>
          </a:p>
        </p:txBody>
      </p:sp>
      <p:sp>
        <p:nvSpPr>
          <p:cNvPr id="102" name="Rectangle 39"/>
          <p:cNvSpPr>
            <a:spLocks noChangeArrowheads="1"/>
          </p:cNvSpPr>
          <p:nvPr/>
        </p:nvSpPr>
        <p:spPr bwMode="auto">
          <a:xfrm>
            <a:off x="5044188" y="3430845"/>
            <a:ext cx="352680" cy="242726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 prstMaterial="plastic">
            <a:bevelT w="63500" h="254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CN" sz="1600" b="1" u="none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S</a:t>
            </a:r>
          </a:p>
        </p:txBody>
      </p:sp>
      <p:cxnSp>
        <p:nvCxnSpPr>
          <p:cNvPr id="103" name="AutoShape 69"/>
          <p:cNvCxnSpPr>
            <a:cxnSpLocks noChangeShapeType="1"/>
          </p:cNvCxnSpPr>
          <p:nvPr/>
        </p:nvCxnSpPr>
        <p:spPr bwMode="auto">
          <a:xfrm rot="5400000" flipH="1" flipV="1">
            <a:off x="5460206" y="3436144"/>
            <a:ext cx="422275" cy="896938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cxnSp>
        <p:nvCxnSpPr>
          <p:cNvPr id="104" name="AutoShape 70"/>
          <p:cNvCxnSpPr>
            <a:cxnSpLocks noChangeShapeType="1"/>
          </p:cNvCxnSpPr>
          <p:nvPr/>
        </p:nvCxnSpPr>
        <p:spPr bwMode="auto">
          <a:xfrm rot="16200000" flipV="1">
            <a:off x="5010944" y="3883819"/>
            <a:ext cx="422275" cy="1587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cxnSp>
        <p:nvCxnSpPr>
          <p:cNvPr id="105" name="AutoShape 71"/>
          <p:cNvCxnSpPr>
            <a:cxnSpLocks noChangeShapeType="1"/>
          </p:cNvCxnSpPr>
          <p:nvPr/>
        </p:nvCxnSpPr>
        <p:spPr bwMode="auto">
          <a:xfrm rot="16200000" flipV="1">
            <a:off x="5461000" y="3433763"/>
            <a:ext cx="422275" cy="901700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cxnSp>
        <p:nvCxnSpPr>
          <p:cNvPr id="106" name="AutoShape 72"/>
          <p:cNvCxnSpPr>
            <a:cxnSpLocks noChangeShapeType="1"/>
          </p:cNvCxnSpPr>
          <p:nvPr/>
        </p:nvCxnSpPr>
        <p:spPr bwMode="auto">
          <a:xfrm rot="16200000" flipV="1">
            <a:off x="5910263" y="3883025"/>
            <a:ext cx="422275" cy="3175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sp>
        <p:nvSpPr>
          <p:cNvPr id="107" name="AutoShape 80"/>
          <p:cNvSpPr>
            <a:spLocks noChangeArrowheads="1"/>
          </p:cNvSpPr>
          <p:nvPr/>
        </p:nvSpPr>
        <p:spPr bwMode="auto">
          <a:xfrm rot="16171351">
            <a:off x="4988857" y="4182207"/>
            <a:ext cx="472701" cy="299670"/>
          </a:xfrm>
          <a:prstGeom prst="flowChartPredefinedProcess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80000">
                <a:schemeClr val="dk1">
                  <a:shade val="93000"/>
                  <a:satMod val="130000"/>
                </a:schemeClr>
              </a:gs>
              <a:gs pos="100000">
                <a:schemeClr val="dk1">
                  <a:shade val="94000"/>
                  <a:satMod val="135000"/>
                </a:schemeClr>
              </a:gs>
            </a:gsLst>
          </a:gradFill>
          <a:ln>
            <a:headEnd/>
            <a:tailEnd/>
          </a:ln>
          <a:scene3d>
            <a:camera prst="orthographicFront">
              <a:rot lat="0" lon="0" rev="0"/>
            </a:camera>
            <a:lightRig rig="threePt" dir="t"/>
          </a:scene3d>
          <a:sp3d prstMaterial="powder">
            <a:bevelT w="63500" h="254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eaVert" wrap="none" anchor="ctr"/>
          <a:lstStyle>
            <a:lvl1pPr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CN" sz="1600" u="none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A</a:t>
            </a:r>
          </a:p>
        </p:txBody>
      </p:sp>
      <p:sp>
        <p:nvSpPr>
          <p:cNvPr id="108" name="AutoShape 82"/>
          <p:cNvSpPr>
            <a:spLocks noChangeArrowheads="1"/>
          </p:cNvSpPr>
          <p:nvPr/>
        </p:nvSpPr>
        <p:spPr bwMode="auto">
          <a:xfrm rot="16171351">
            <a:off x="5887867" y="4182207"/>
            <a:ext cx="472701" cy="299670"/>
          </a:xfrm>
          <a:prstGeom prst="flowChartPredefinedProcess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80000">
                <a:schemeClr val="dk1">
                  <a:shade val="93000"/>
                  <a:satMod val="130000"/>
                </a:schemeClr>
              </a:gs>
              <a:gs pos="100000">
                <a:schemeClr val="dk1">
                  <a:shade val="94000"/>
                  <a:satMod val="135000"/>
                </a:schemeClr>
              </a:gs>
            </a:gsLst>
          </a:gradFill>
          <a:ln>
            <a:headEnd/>
            <a:tailEnd/>
          </a:ln>
          <a:scene3d>
            <a:camera prst="orthographicFront">
              <a:rot lat="0" lon="0" rev="0"/>
            </a:camera>
            <a:lightRig rig="threePt" dir="t"/>
          </a:scene3d>
          <a:sp3d prstMaterial="powder">
            <a:bevelT w="63500" h="254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eaVert" wrap="none" anchor="ctr"/>
          <a:lstStyle>
            <a:lvl1pPr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CN" sz="1600" u="none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A</a:t>
            </a:r>
          </a:p>
        </p:txBody>
      </p:sp>
      <p:sp>
        <p:nvSpPr>
          <p:cNvPr id="109" name="AutoShape 82"/>
          <p:cNvSpPr>
            <a:spLocks noChangeArrowheads="1"/>
          </p:cNvSpPr>
          <p:nvPr/>
        </p:nvSpPr>
        <p:spPr bwMode="auto">
          <a:xfrm rot="16171351">
            <a:off x="5334722" y="4182207"/>
            <a:ext cx="472701" cy="299670"/>
          </a:xfrm>
          <a:prstGeom prst="flowChartPredefinedProcess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80000">
                <a:schemeClr val="dk1">
                  <a:shade val="93000"/>
                  <a:satMod val="130000"/>
                </a:schemeClr>
              </a:gs>
              <a:gs pos="100000">
                <a:schemeClr val="dk1">
                  <a:shade val="94000"/>
                  <a:satMod val="135000"/>
                </a:schemeClr>
              </a:gs>
            </a:gsLst>
          </a:gradFill>
          <a:ln>
            <a:headEnd/>
            <a:tailEnd/>
          </a:ln>
          <a:scene3d>
            <a:camera prst="orthographicFront">
              <a:rot lat="0" lon="0" rev="0"/>
            </a:camera>
            <a:lightRig rig="threePt" dir="t"/>
          </a:scene3d>
          <a:sp3d prstMaterial="powder">
            <a:bevelT w="63500" h="254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eaVert" wrap="none" anchor="ctr"/>
          <a:lstStyle>
            <a:lvl1pPr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CN" sz="1600" u="none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A</a:t>
            </a:r>
          </a:p>
        </p:txBody>
      </p:sp>
      <p:sp>
        <p:nvSpPr>
          <p:cNvPr id="135300" name="Rectangle 21"/>
          <p:cNvSpPr>
            <a:spLocks noChangeArrowheads="1"/>
          </p:cNvSpPr>
          <p:nvPr/>
        </p:nvSpPr>
        <p:spPr bwMode="auto">
          <a:xfrm>
            <a:off x="5686425" y="4178300"/>
            <a:ext cx="3444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1800" u="none">
                <a:latin typeface="Calibri" panose="020F0502020204030204" pitchFamily="34" charset="0"/>
                <a:ea typeface="宋体" panose="02010600030101010101" pitchFamily="2" charset="-122"/>
              </a:rPr>
              <a:t>…</a:t>
            </a:r>
          </a:p>
        </p:txBody>
      </p:sp>
      <p:cxnSp>
        <p:nvCxnSpPr>
          <p:cNvPr id="111" name="AutoShape 69"/>
          <p:cNvCxnSpPr>
            <a:cxnSpLocks noChangeShapeType="1"/>
          </p:cNvCxnSpPr>
          <p:nvPr/>
        </p:nvCxnSpPr>
        <p:spPr bwMode="auto">
          <a:xfrm rot="5400000" flipH="1" flipV="1">
            <a:off x="5633244" y="3609181"/>
            <a:ext cx="422275" cy="550863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cxnSp>
        <p:nvCxnSpPr>
          <p:cNvPr id="112" name="AutoShape 69"/>
          <p:cNvCxnSpPr>
            <a:cxnSpLocks noChangeShapeType="1"/>
          </p:cNvCxnSpPr>
          <p:nvPr/>
        </p:nvCxnSpPr>
        <p:spPr bwMode="auto">
          <a:xfrm rot="16200000" flipV="1">
            <a:off x="5183981" y="3710782"/>
            <a:ext cx="422275" cy="347662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sp>
        <p:nvSpPr>
          <p:cNvPr id="114" name="Rectangle 38"/>
          <p:cNvSpPr>
            <a:spLocks noChangeArrowheads="1"/>
          </p:cNvSpPr>
          <p:nvPr/>
        </p:nvSpPr>
        <p:spPr bwMode="auto">
          <a:xfrm>
            <a:off x="7649134" y="3430847"/>
            <a:ext cx="352680" cy="242724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 prstMaterial="plastic">
            <a:bevelT w="63500" h="254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CN" sz="1600" b="1" u="none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S</a:t>
            </a:r>
          </a:p>
        </p:txBody>
      </p:sp>
      <p:sp>
        <p:nvSpPr>
          <p:cNvPr id="115" name="Rectangle 39"/>
          <p:cNvSpPr>
            <a:spLocks noChangeArrowheads="1"/>
          </p:cNvSpPr>
          <p:nvPr/>
        </p:nvSpPr>
        <p:spPr bwMode="auto">
          <a:xfrm>
            <a:off x="6750124" y="3430845"/>
            <a:ext cx="352680" cy="242726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 prstMaterial="plastic">
            <a:bevelT w="63500" h="254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CN" sz="1600" b="1" u="none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S</a:t>
            </a:r>
          </a:p>
        </p:txBody>
      </p:sp>
      <p:cxnSp>
        <p:nvCxnSpPr>
          <p:cNvPr id="116" name="AutoShape 69"/>
          <p:cNvCxnSpPr>
            <a:cxnSpLocks noChangeShapeType="1"/>
          </p:cNvCxnSpPr>
          <p:nvPr/>
        </p:nvCxnSpPr>
        <p:spPr bwMode="auto">
          <a:xfrm rot="5400000" flipH="1" flipV="1">
            <a:off x="7166769" y="3436144"/>
            <a:ext cx="420688" cy="895350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cxnSp>
        <p:nvCxnSpPr>
          <p:cNvPr id="117" name="AutoShape 70"/>
          <p:cNvCxnSpPr>
            <a:cxnSpLocks noChangeShapeType="1"/>
          </p:cNvCxnSpPr>
          <p:nvPr/>
        </p:nvCxnSpPr>
        <p:spPr bwMode="auto">
          <a:xfrm rot="16200000" flipV="1">
            <a:off x="6717507" y="3882231"/>
            <a:ext cx="420688" cy="3175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cxnSp>
        <p:nvCxnSpPr>
          <p:cNvPr id="118" name="AutoShape 71"/>
          <p:cNvCxnSpPr>
            <a:cxnSpLocks noChangeShapeType="1"/>
          </p:cNvCxnSpPr>
          <p:nvPr/>
        </p:nvCxnSpPr>
        <p:spPr bwMode="auto">
          <a:xfrm rot="16200000" flipV="1">
            <a:off x="7166769" y="3432969"/>
            <a:ext cx="420688" cy="901700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cxnSp>
        <p:nvCxnSpPr>
          <p:cNvPr id="119" name="AutoShape 72"/>
          <p:cNvCxnSpPr>
            <a:cxnSpLocks noChangeShapeType="1"/>
          </p:cNvCxnSpPr>
          <p:nvPr/>
        </p:nvCxnSpPr>
        <p:spPr bwMode="auto">
          <a:xfrm rot="16200000" flipV="1">
            <a:off x="7616032" y="3882231"/>
            <a:ext cx="420688" cy="3175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sp>
        <p:nvSpPr>
          <p:cNvPr id="120" name="AutoShape 80"/>
          <p:cNvSpPr>
            <a:spLocks noChangeArrowheads="1"/>
          </p:cNvSpPr>
          <p:nvPr/>
        </p:nvSpPr>
        <p:spPr bwMode="auto">
          <a:xfrm rot="16171351">
            <a:off x="6694793" y="4180976"/>
            <a:ext cx="472701" cy="299670"/>
          </a:xfrm>
          <a:prstGeom prst="flowChartPredefinedProcess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80000">
                <a:schemeClr val="dk1">
                  <a:shade val="93000"/>
                  <a:satMod val="130000"/>
                </a:schemeClr>
              </a:gs>
              <a:gs pos="100000">
                <a:schemeClr val="dk1">
                  <a:shade val="94000"/>
                  <a:satMod val="135000"/>
                </a:schemeClr>
              </a:gs>
            </a:gsLst>
          </a:gradFill>
          <a:ln>
            <a:headEnd/>
            <a:tailEnd/>
          </a:ln>
          <a:scene3d>
            <a:camera prst="orthographicFront">
              <a:rot lat="0" lon="0" rev="0"/>
            </a:camera>
            <a:lightRig rig="threePt" dir="t"/>
          </a:scene3d>
          <a:sp3d prstMaterial="powder">
            <a:bevelT w="63500" h="254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eaVert" wrap="none" anchor="ctr"/>
          <a:lstStyle>
            <a:lvl1pPr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CN" sz="1600" u="none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A</a:t>
            </a:r>
          </a:p>
        </p:txBody>
      </p:sp>
      <p:sp>
        <p:nvSpPr>
          <p:cNvPr id="121" name="AutoShape 82"/>
          <p:cNvSpPr>
            <a:spLocks noChangeArrowheads="1"/>
          </p:cNvSpPr>
          <p:nvPr/>
        </p:nvSpPr>
        <p:spPr bwMode="auto">
          <a:xfrm rot="16171351">
            <a:off x="7593802" y="4180976"/>
            <a:ext cx="472701" cy="299670"/>
          </a:xfrm>
          <a:prstGeom prst="flowChartPredefinedProcess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80000">
                <a:schemeClr val="dk1">
                  <a:shade val="93000"/>
                  <a:satMod val="130000"/>
                </a:schemeClr>
              </a:gs>
              <a:gs pos="100000">
                <a:schemeClr val="dk1">
                  <a:shade val="94000"/>
                  <a:satMod val="135000"/>
                </a:schemeClr>
              </a:gs>
            </a:gsLst>
          </a:gradFill>
          <a:ln>
            <a:headEnd/>
            <a:tailEnd/>
          </a:ln>
          <a:scene3d>
            <a:camera prst="orthographicFront">
              <a:rot lat="0" lon="0" rev="0"/>
            </a:camera>
            <a:lightRig rig="threePt" dir="t"/>
          </a:scene3d>
          <a:sp3d prstMaterial="powder">
            <a:bevelT w="63500" h="254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eaVert" wrap="none" anchor="ctr"/>
          <a:lstStyle>
            <a:lvl1pPr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CN" sz="1600" u="none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A</a:t>
            </a:r>
          </a:p>
        </p:txBody>
      </p:sp>
      <p:sp>
        <p:nvSpPr>
          <p:cNvPr id="122" name="AutoShape 82"/>
          <p:cNvSpPr>
            <a:spLocks noChangeArrowheads="1"/>
          </p:cNvSpPr>
          <p:nvPr/>
        </p:nvSpPr>
        <p:spPr bwMode="auto">
          <a:xfrm rot="16171351">
            <a:off x="7040657" y="4180976"/>
            <a:ext cx="472701" cy="299670"/>
          </a:xfrm>
          <a:prstGeom prst="flowChartPredefinedProcess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80000">
                <a:schemeClr val="dk1">
                  <a:shade val="93000"/>
                  <a:satMod val="130000"/>
                </a:schemeClr>
              </a:gs>
              <a:gs pos="100000">
                <a:schemeClr val="dk1">
                  <a:shade val="94000"/>
                  <a:satMod val="135000"/>
                </a:schemeClr>
              </a:gs>
            </a:gsLst>
          </a:gradFill>
          <a:ln>
            <a:headEnd/>
            <a:tailEnd/>
          </a:ln>
          <a:scene3d>
            <a:camera prst="orthographicFront">
              <a:rot lat="0" lon="0" rev="0"/>
            </a:camera>
            <a:lightRig rig="threePt" dir="t"/>
          </a:scene3d>
          <a:sp3d prstMaterial="powder">
            <a:bevelT w="63500" h="254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eaVert" wrap="none" anchor="ctr"/>
          <a:lstStyle>
            <a:lvl1pPr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CN" sz="1600" u="none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A</a:t>
            </a:r>
          </a:p>
        </p:txBody>
      </p:sp>
      <p:sp>
        <p:nvSpPr>
          <p:cNvPr id="135322" name="Rectangle 21"/>
          <p:cNvSpPr>
            <a:spLocks noChangeArrowheads="1"/>
          </p:cNvSpPr>
          <p:nvPr/>
        </p:nvSpPr>
        <p:spPr bwMode="auto">
          <a:xfrm>
            <a:off x="7378700" y="4176713"/>
            <a:ext cx="3429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CN" sz="1800" u="none">
                <a:latin typeface="Calibri" panose="020F0502020204030204" pitchFamily="34" charset="0"/>
                <a:ea typeface="宋体" panose="02010600030101010101" pitchFamily="2" charset="-122"/>
              </a:rPr>
              <a:t>…</a:t>
            </a:r>
          </a:p>
        </p:txBody>
      </p:sp>
      <p:cxnSp>
        <p:nvCxnSpPr>
          <p:cNvPr id="124" name="AutoShape 69"/>
          <p:cNvCxnSpPr>
            <a:cxnSpLocks noChangeShapeType="1"/>
          </p:cNvCxnSpPr>
          <p:nvPr/>
        </p:nvCxnSpPr>
        <p:spPr bwMode="auto">
          <a:xfrm rot="5400000" flipH="1" flipV="1">
            <a:off x="7339807" y="3609181"/>
            <a:ext cx="420688" cy="549275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cxnSp>
        <p:nvCxnSpPr>
          <p:cNvPr id="125" name="AutoShape 69"/>
          <p:cNvCxnSpPr>
            <a:cxnSpLocks noChangeShapeType="1"/>
          </p:cNvCxnSpPr>
          <p:nvPr/>
        </p:nvCxnSpPr>
        <p:spPr bwMode="auto">
          <a:xfrm rot="16200000" flipV="1">
            <a:off x="6890544" y="3709194"/>
            <a:ext cx="420688" cy="349250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cxnSp>
        <p:nvCxnSpPr>
          <p:cNvPr id="126" name="AutoShape 64"/>
          <p:cNvCxnSpPr>
            <a:cxnSpLocks noChangeShapeType="1"/>
          </p:cNvCxnSpPr>
          <p:nvPr/>
        </p:nvCxnSpPr>
        <p:spPr bwMode="auto">
          <a:xfrm rot="16200000" flipV="1">
            <a:off x="6706394" y="2312194"/>
            <a:ext cx="485775" cy="1751013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cxnSp>
        <p:nvCxnSpPr>
          <p:cNvPr id="127" name="AutoShape 65"/>
          <p:cNvCxnSpPr>
            <a:cxnSpLocks noChangeShapeType="1"/>
          </p:cNvCxnSpPr>
          <p:nvPr/>
        </p:nvCxnSpPr>
        <p:spPr bwMode="auto">
          <a:xfrm rot="16200000" flipV="1">
            <a:off x="6257131" y="2761457"/>
            <a:ext cx="485775" cy="852488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cxnSp>
        <p:nvCxnSpPr>
          <p:cNvPr id="129" name="AutoShape 66"/>
          <p:cNvCxnSpPr>
            <a:cxnSpLocks noChangeShapeType="1"/>
          </p:cNvCxnSpPr>
          <p:nvPr/>
        </p:nvCxnSpPr>
        <p:spPr bwMode="auto">
          <a:xfrm rot="5400000" flipH="1" flipV="1">
            <a:off x="6707188" y="3163888"/>
            <a:ext cx="485775" cy="47625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cxnSp>
        <p:nvCxnSpPr>
          <p:cNvPr id="130" name="AutoShape 67"/>
          <p:cNvCxnSpPr>
            <a:cxnSpLocks noChangeShapeType="1"/>
          </p:cNvCxnSpPr>
          <p:nvPr/>
        </p:nvCxnSpPr>
        <p:spPr bwMode="auto">
          <a:xfrm rot="16200000" flipV="1">
            <a:off x="7156450" y="2762251"/>
            <a:ext cx="485775" cy="850900"/>
          </a:xfrm>
          <a:prstGeom prst="straightConnector1">
            <a:avLst/>
          </a:prstGeom>
          <a:noFill/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</p:cxnSp>
      <p:sp>
        <p:nvSpPr>
          <p:cNvPr id="135334" name="Rectangle 166"/>
          <p:cNvSpPr>
            <a:spLocks noChangeArrowheads="1"/>
          </p:cNvSpPr>
          <p:nvPr/>
        </p:nvSpPr>
        <p:spPr bwMode="auto">
          <a:xfrm>
            <a:off x="1066800" y="4038600"/>
            <a:ext cx="838200" cy="685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5336" name="Rectangle 168"/>
          <p:cNvSpPr>
            <a:spLocks noChangeArrowheads="1"/>
          </p:cNvSpPr>
          <p:nvPr/>
        </p:nvSpPr>
        <p:spPr bwMode="auto">
          <a:xfrm>
            <a:off x="1066800" y="3429000"/>
            <a:ext cx="4572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5337" name="Rectangle 169"/>
          <p:cNvSpPr>
            <a:spLocks noChangeArrowheads="1"/>
          </p:cNvSpPr>
          <p:nvPr/>
        </p:nvSpPr>
        <p:spPr bwMode="auto">
          <a:xfrm>
            <a:off x="1905000" y="2743200"/>
            <a:ext cx="4572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5338" name="Rectangle 170"/>
          <p:cNvSpPr>
            <a:spLocks noChangeArrowheads="1"/>
          </p:cNvSpPr>
          <p:nvPr/>
        </p:nvSpPr>
        <p:spPr bwMode="auto">
          <a:xfrm>
            <a:off x="1905000" y="2057400"/>
            <a:ext cx="4572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5339" name="Rectangle 171"/>
          <p:cNvSpPr>
            <a:spLocks noChangeArrowheads="1"/>
          </p:cNvSpPr>
          <p:nvPr/>
        </p:nvSpPr>
        <p:spPr bwMode="auto">
          <a:xfrm>
            <a:off x="2895600" y="1371600"/>
            <a:ext cx="4572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5340" name="Rectangle 172"/>
          <p:cNvSpPr>
            <a:spLocks noChangeArrowheads="1"/>
          </p:cNvSpPr>
          <p:nvPr/>
        </p:nvSpPr>
        <p:spPr bwMode="auto">
          <a:xfrm>
            <a:off x="838200" y="2590800"/>
            <a:ext cx="3505200" cy="23622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5341" name="Rectangle 173"/>
          <p:cNvSpPr>
            <a:spLocks noChangeArrowheads="1"/>
          </p:cNvSpPr>
          <p:nvPr/>
        </p:nvSpPr>
        <p:spPr bwMode="auto">
          <a:xfrm>
            <a:off x="4800600" y="2590800"/>
            <a:ext cx="3505200" cy="23622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97345" name="Picture 1" descr="C:\Users\chakim\AppData\Local\Microsoft\Windows\Temporary Internet Files\Content.IE5\AX1IG6XW\MCj04242020000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2265363"/>
            <a:ext cx="428625" cy="74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 descr="C:\Users\chakim\AppData\Local\Microsoft\Windows\Temporary Internet Files\Content.IE5\AX1IG6XW\MCj04242020000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375" y="2286000"/>
            <a:ext cx="428625" cy="74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5345" name="AutoShape 177"/>
          <p:cNvSpPr>
            <a:spLocks noChangeArrowheads="1"/>
          </p:cNvSpPr>
          <p:nvPr/>
        </p:nvSpPr>
        <p:spPr bwMode="auto">
          <a:xfrm>
            <a:off x="762000" y="2971800"/>
            <a:ext cx="3200400" cy="1219200"/>
          </a:xfrm>
          <a:prstGeom prst="irregularSeal1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CN" u="none">
                <a:ea typeface="宋体" panose="02010600030101010101" pitchFamily="2" charset="-122"/>
              </a:rPr>
              <a:t>I want more</a:t>
            </a:r>
          </a:p>
        </p:txBody>
      </p:sp>
      <p:sp>
        <p:nvSpPr>
          <p:cNvPr id="135346" name="AutoShape 178"/>
          <p:cNvSpPr>
            <a:spLocks noChangeArrowheads="1"/>
          </p:cNvSpPr>
          <p:nvPr/>
        </p:nvSpPr>
        <p:spPr bwMode="auto">
          <a:xfrm>
            <a:off x="4724400" y="2743200"/>
            <a:ext cx="3657600" cy="1600200"/>
          </a:xfrm>
          <a:prstGeom prst="irregularSeal1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CN" sz="2400" u="none">
                <a:ea typeface="宋体" panose="02010600030101010101" pitchFamily="2" charset="-122"/>
              </a:rPr>
              <a:t>I have spare ones,</a:t>
            </a:r>
          </a:p>
          <a:p>
            <a:pPr algn="ctr"/>
            <a:r>
              <a:rPr lang="en-US" altLang="zh-CN" sz="2400" u="none">
                <a:ea typeface="宋体" panose="02010600030101010101" pitchFamily="2" charset="-122"/>
              </a:rPr>
              <a:t> but…</a:t>
            </a:r>
          </a:p>
        </p:txBody>
      </p:sp>
      <p:sp>
        <p:nvSpPr>
          <p:cNvPr id="135347" name="AutoShape 179"/>
          <p:cNvSpPr>
            <a:spLocks noChangeArrowheads="1"/>
          </p:cNvSpPr>
          <p:nvPr/>
        </p:nvSpPr>
        <p:spPr bwMode="auto">
          <a:xfrm>
            <a:off x="1676400" y="3733800"/>
            <a:ext cx="609600" cy="381000"/>
          </a:xfrm>
          <a:prstGeom prst="curvedDownArrow">
            <a:avLst>
              <a:gd name="adj1" fmla="val 32000"/>
              <a:gd name="adj2" fmla="val 64000"/>
              <a:gd name="adj3" fmla="val 33333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CN" sz="2000" u="none">
                <a:solidFill>
                  <a:srgbClr val="FF0000"/>
                </a:solidFill>
                <a:ea typeface="宋体" panose="02010600030101010101" pitchFamily="2" charset="-122"/>
              </a:rPr>
              <a:t>1:5</a:t>
            </a:r>
          </a:p>
        </p:txBody>
      </p:sp>
      <p:sp>
        <p:nvSpPr>
          <p:cNvPr id="135348" name="AutoShape 180"/>
          <p:cNvSpPr>
            <a:spLocks noChangeArrowheads="1"/>
          </p:cNvSpPr>
          <p:nvPr/>
        </p:nvSpPr>
        <p:spPr bwMode="auto">
          <a:xfrm>
            <a:off x="1371600" y="3124200"/>
            <a:ext cx="2514600" cy="914400"/>
          </a:xfrm>
          <a:prstGeom prst="curvedDownArrow">
            <a:avLst>
              <a:gd name="adj1" fmla="val 26940"/>
              <a:gd name="adj2" fmla="val 81940"/>
              <a:gd name="adj3" fmla="val 33333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CN" u="none">
                <a:solidFill>
                  <a:srgbClr val="FF0000"/>
                </a:solidFill>
                <a:ea typeface="宋体" panose="02010600030101010101" pitchFamily="2" charset="-122"/>
              </a:rPr>
              <a:t>1:80</a:t>
            </a:r>
          </a:p>
        </p:txBody>
      </p:sp>
      <p:sp>
        <p:nvSpPr>
          <p:cNvPr id="135349" name="AutoShape 181"/>
          <p:cNvSpPr>
            <a:spLocks noChangeArrowheads="1"/>
          </p:cNvSpPr>
          <p:nvPr/>
        </p:nvSpPr>
        <p:spPr bwMode="auto">
          <a:xfrm>
            <a:off x="1219200" y="1905000"/>
            <a:ext cx="6705600" cy="2133600"/>
          </a:xfrm>
          <a:prstGeom prst="curvedDownArrow">
            <a:avLst>
              <a:gd name="adj1" fmla="val 11320"/>
              <a:gd name="adj2" fmla="val 74177"/>
              <a:gd name="adj3" fmla="val 33333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CN" u="none">
                <a:solidFill>
                  <a:srgbClr val="FF0000"/>
                </a:solidFill>
                <a:ea typeface="宋体" panose="02010600030101010101" pitchFamily="2" charset="-122"/>
              </a:rPr>
              <a:t>1:240</a:t>
            </a:r>
          </a:p>
        </p:txBody>
      </p:sp>
      <p:sp>
        <p:nvSpPr>
          <p:cNvPr id="135353" name="AutoShape 185"/>
          <p:cNvSpPr>
            <a:spLocks noChangeArrowheads="1"/>
          </p:cNvSpPr>
          <p:nvPr/>
        </p:nvSpPr>
        <p:spPr bwMode="auto">
          <a:xfrm>
            <a:off x="1295400" y="2667000"/>
            <a:ext cx="2438400" cy="1447800"/>
          </a:xfrm>
          <a:prstGeom prst="curvedDownArrow">
            <a:avLst>
              <a:gd name="adj1" fmla="val 4928"/>
              <a:gd name="adj2" fmla="val 52522"/>
              <a:gd name="adj3" fmla="val 964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5355" name="AutoShape 187"/>
          <p:cNvSpPr>
            <a:spLocks noChangeArrowheads="1"/>
          </p:cNvSpPr>
          <p:nvPr/>
        </p:nvSpPr>
        <p:spPr bwMode="auto">
          <a:xfrm flipH="1">
            <a:off x="3276600" y="2590800"/>
            <a:ext cx="609600" cy="1524000"/>
          </a:xfrm>
          <a:custGeom>
            <a:avLst/>
            <a:gdLst>
              <a:gd name="G0" fmla="+- 18281 0 0"/>
              <a:gd name="G1" fmla="+- 5287 0 0"/>
              <a:gd name="G2" fmla="+- 12158 0 5287"/>
              <a:gd name="G3" fmla="+- G2 0 5287"/>
              <a:gd name="G4" fmla="*/ G3 32768 32059"/>
              <a:gd name="G5" fmla="*/ G4 1 2"/>
              <a:gd name="G6" fmla="+- 21600 0 18281"/>
              <a:gd name="G7" fmla="*/ G6 5287 6079"/>
              <a:gd name="G8" fmla="+- G7 18281 0"/>
              <a:gd name="T0" fmla="*/ 18281 w 21600"/>
              <a:gd name="T1" fmla="*/ 0 h 21600"/>
              <a:gd name="T2" fmla="*/ 18281 w 21600"/>
              <a:gd name="T3" fmla="*/ 12158 h 21600"/>
              <a:gd name="T4" fmla="*/ 810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8281" y="0"/>
                </a:lnTo>
                <a:lnTo>
                  <a:pt x="18281" y="5287"/>
                </a:lnTo>
                <a:lnTo>
                  <a:pt x="12427" y="5287"/>
                </a:lnTo>
                <a:cubicBezTo>
                  <a:pt x="5564" y="5287"/>
                  <a:pt x="0" y="8363"/>
                  <a:pt x="0" y="12158"/>
                </a:cubicBezTo>
                <a:lnTo>
                  <a:pt x="0" y="21600"/>
                </a:lnTo>
                <a:lnTo>
                  <a:pt x="1619" y="21600"/>
                </a:lnTo>
                <a:lnTo>
                  <a:pt x="1619" y="12158"/>
                </a:lnTo>
                <a:cubicBezTo>
                  <a:pt x="1619" y="9238"/>
                  <a:pt x="6458" y="6871"/>
                  <a:pt x="12427" y="6871"/>
                </a:cubicBezTo>
                <a:lnTo>
                  <a:pt x="18281" y="6871"/>
                </a:lnTo>
                <a:lnTo>
                  <a:pt x="18281" y="12158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6" name="&quot;No&quot; Symbol 225"/>
          <p:cNvSpPr/>
          <p:nvPr/>
        </p:nvSpPr>
        <p:spPr>
          <a:xfrm>
            <a:off x="3657600" y="3167063"/>
            <a:ext cx="347663" cy="344487"/>
          </a:xfrm>
          <a:prstGeom prst="noSmoking">
            <a:avLst>
              <a:gd name="adj" fmla="val 19762"/>
            </a:avLst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zh-CN" sz="1800" u="none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3" name="&quot;No&quot; Symbol 225"/>
          <p:cNvSpPr/>
          <p:nvPr/>
        </p:nvSpPr>
        <p:spPr>
          <a:xfrm>
            <a:off x="5943600" y="2057400"/>
            <a:ext cx="347663" cy="344488"/>
          </a:xfrm>
          <a:prstGeom prst="noSmoking">
            <a:avLst>
              <a:gd name="adj" fmla="val 19762"/>
            </a:avLst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zh-CN" sz="1800" u="none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1196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3" grpId="0" build="p"/>
      <p:bldP spid="135173" grpId="1" build="p"/>
      <p:bldP spid="135334" grpId="0" animBg="1"/>
      <p:bldP spid="135334" grpId="1" animBg="1"/>
      <p:bldP spid="135336" grpId="0" animBg="1"/>
      <p:bldP spid="135336" grpId="1" animBg="1"/>
      <p:bldP spid="135337" grpId="0" animBg="1"/>
      <p:bldP spid="135337" grpId="1" animBg="1"/>
      <p:bldP spid="135338" grpId="0" animBg="1"/>
      <p:bldP spid="135338" grpId="1" animBg="1"/>
      <p:bldP spid="135339" grpId="0" animBg="1"/>
      <p:bldP spid="135339" grpId="1" animBg="1"/>
      <p:bldP spid="135340" grpId="0" animBg="1"/>
      <p:bldP spid="135340" grpId="1" animBg="1"/>
      <p:bldP spid="135341" grpId="0" animBg="1"/>
      <p:bldP spid="135341" grpId="1" animBg="1"/>
      <p:bldP spid="135345" grpId="0" animBg="1"/>
      <p:bldP spid="135345" grpId="1" animBg="1"/>
      <p:bldP spid="135346" grpId="0" animBg="1"/>
      <p:bldP spid="135346" grpId="1" animBg="1"/>
      <p:bldP spid="135347" grpId="0" animBg="1"/>
      <p:bldP spid="135347" grpId="1" animBg="1"/>
      <p:bldP spid="135348" grpId="0" animBg="1"/>
      <p:bldP spid="135348" grpId="1" animBg="1"/>
      <p:bldP spid="135349" grpId="0" animBg="1"/>
      <p:bldP spid="135349" grpId="1" animBg="1"/>
      <p:bldP spid="135353" grpId="0" animBg="1"/>
      <p:bldP spid="135353" grpId="1" animBg="1"/>
      <p:bldP spid="135355" grpId="0" animBg="1"/>
      <p:bldP spid="135355" grpId="1" animBg="1"/>
      <p:bldP spid="226" grpId="0" animBg="1"/>
      <p:bldP spid="226" grpId="1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smtClean="0">
                <a:ea typeface="宋体" panose="02010600030101010101" pitchFamily="2" charset="-122"/>
              </a:rPr>
              <a:t>Objectives: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67657"/>
            <a:ext cx="9247909" cy="5721927"/>
          </a:xfrm>
        </p:spPr>
        <p:txBody>
          <a:bodyPr>
            <a:noAutofit/>
          </a:bodyPr>
          <a:lstStyle/>
          <a:p>
            <a:r>
              <a:rPr lang="en-US" altLang="zh-CN" sz="2800" dirty="0" smtClean="0">
                <a:ea typeface="宋体" panose="02010600030101010101" pitchFamily="2" charset="-122"/>
              </a:rPr>
              <a:t>Uniform high capacity:</a:t>
            </a:r>
          </a:p>
          <a:p>
            <a:pPr lvl="1"/>
            <a:r>
              <a:rPr lang="en-US" altLang="zh-CN" sz="2400" dirty="0" smtClean="0">
                <a:ea typeface="宋体" panose="02010600030101010101" pitchFamily="2" charset="-122"/>
              </a:rPr>
              <a:t>Maximum rate of server to server traffic flow should be limited only by capacity on network cards</a:t>
            </a:r>
          </a:p>
          <a:p>
            <a:pPr lvl="1"/>
            <a:r>
              <a:rPr lang="en-US" altLang="zh-CN" sz="2400" dirty="0" smtClean="0">
                <a:ea typeface="宋体" panose="02010600030101010101" pitchFamily="2" charset="-122"/>
              </a:rPr>
              <a:t>Assigning servers to service should be independent of network topology</a:t>
            </a:r>
          </a:p>
          <a:p>
            <a:pPr lvl="1"/>
            <a:endParaRPr lang="en-US" altLang="zh-CN" sz="2400" dirty="0" smtClean="0">
              <a:ea typeface="宋体" panose="02010600030101010101" pitchFamily="2" charset="-122"/>
            </a:endParaRPr>
          </a:p>
          <a:p>
            <a:r>
              <a:rPr lang="en-US" altLang="zh-CN" sz="2800" dirty="0" smtClean="0">
                <a:ea typeface="宋体" panose="02010600030101010101" pitchFamily="2" charset="-122"/>
              </a:rPr>
              <a:t>Performance isolation:</a:t>
            </a:r>
          </a:p>
          <a:p>
            <a:pPr lvl="1"/>
            <a:r>
              <a:rPr lang="en-US" altLang="zh-CN" sz="2400" dirty="0" smtClean="0">
                <a:ea typeface="宋体" panose="02010600030101010101" pitchFamily="2" charset="-122"/>
              </a:rPr>
              <a:t>Traffic of one service should not be affected by traffic of other services</a:t>
            </a:r>
          </a:p>
          <a:p>
            <a:pPr lvl="1"/>
            <a:endParaRPr lang="en-US" altLang="zh-CN" sz="2400" dirty="0" smtClean="0">
              <a:ea typeface="宋体" panose="02010600030101010101" pitchFamily="2" charset="-122"/>
            </a:endParaRPr>
          </a:p>
          <a:p>
            <a:r>
              <a:rPr lang="en-US" altLang="zh-CN" sz="2800" dirty="0" smtClean="0">
                <a:ea typeface="宋体" panose="02010600030101010101" pitchFamily="2" charset="-122"/>
              </a:rPr>
              <a:t>Layer-2 semantics:</a:t>
            </a:r>
          </a:p>
          <a:p>
            <a:pPr lvl="1"/>
            <a:r>
              <a:rPr lang="en-US" altLang="zh-CN" sz="2400" dirty="0" smtClean="0">
                <a:ea typeface="宋体" panose="02010600030101010101" pitchFamily="2" charset="-122"/>
              </a:rPr>
              <a:t>Easily assign any server to any service</a:t>
            </a:r>
          </a:p>
          <a:p>
            <a:pPr lvl="1"/>
            <a:r>
              <a:rPr lang="en-US" altLang="zh-CN" sz="2400" dirty="0" smtClean="0">
                <a:ea typeface="宋体" panose="02010600030101010101" pitchFamily="2" charset="-122"/>
              </a:rPr>
              <a:t>Configure server with whatever IP address the service expects</a:t>
            </a:r>
          </a:p>
          <a:p>
            <a:pPr lvl="1"/>
            <a:r>
              <a:rPr lang="en-US" altLang="zh-CN" sz="2400" dirty="0" smtClean="0">
                <a:ea typeface="宋体" panose="02010600030101010101" pitchFamily="2" charset="-122"/>
              </a:rPr>
              <a:t>VM keeps the same IP address even after migration</a:t>
            </a:r>
          </a:p>
        </p:txBody>
      </p:sp>
    </p:spTree>
    <p:extLst>
      <p:ext uri="{BB962C8B-B14F-4D97-AF65-F5344CB8AC3E}">
        <p14:creationId xmlns:p14="http://schemas.microsoft.com/office/powerpoint/2010/main" val="1344530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15648"/>
            <a:ext cx="8382000" cy="683305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>
                <a:ea typeface="宋体" panose="02010600030101010101" pitchFamily="2" charset="-122"/>
              </a:rPr>
              <a:t>Measurements and Implications of DCN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" y="852714"/>
            <a:ext cx="9296399" cy="5273449"/>
          </a:xfrm>
        </p:spPr>
        <p:txBody>
          <a:bodyPr>
            <a:normAutofit/>
          </a:bodyPr>
          <a:lstStyle/>
          <a:p>
            <a:r>
              <a:rPr lang="en-US" altLang="zh-CN" sz="2800" dirty="0" smtClean="0">
                <a:ea typeface="宋体" panose="02010600030101010101" pitchFamily="2" charset="-122"/>
              </a:rPr>
              <a:t>Data-Center traffic analysis:</a:t>
            </a:r>
          </a:p>
          <a:p>
            <a:pPr lvl="1"/>
            <a:r>
              <a:rPr lang="en-US" altLang="zh-CN" sz="2400" dirty="0" smtClean="0">
                <a:ea typeface="宋体" panose="02010600030101010101" pitchFamily="2" charset="-122"/>
              </a:rPr>
              <a:t>Traffic volume between servers to entering/leaving data center is 4:1</a:t>
            </a:r>
          </a:p>
          <a:p>
            <a:pPr lvl="1"/>
            <a:r>
              <a:rPr lang="en-US" altLang="zh-CN" sz="2400" dirty="0" smtClean="0">
                <a:ea typeface="宋体" panose="02010600030101010101" pitchFamily="2" charset="-122"/>
              </a:rPr>
              <a:t>Demand for bandwidth between servers growing faster</a:t>
            </a:r>
          </a:p>
          <a:p>
            <a:pPr lvl="1"/>
            <a:r>
              <a:rPr lang="en-US" altLang="zh-CN" sz="2400" dirty="0" smtClean="0">
                <a:ea typeface="宋体" panose="02010600030101010101" pitchFamily="2" charset="-122"/>
              </a:rPr>
              <a:t>Network is the bottleneck of computation</a:t>
            </a:r>
          </a:p>
          <a:p>
            <a:pPr lvl="1"/>
            <a:endParaRPr lang="en-US" altLang="zh-CN" sz="2400" dirty="0" smtClean="0">
              <a:ea typeface="宋体" panose="02010600030101010101" pitchFamily="2" charset="-122"/>
            </a:endParaRPr>
          </a:p>
          <a:p>
            <a:r>
              <a:rPr lang="en-US" altLang="zh-CN" sz="2800" dirty="0" smtClean="0">
                <a:ea typeface="宋体" panose="02010600030101010101" pitchFamily="2" charset="-122"/>
              </a:rPr>
              <a:t>Flow distribution analysis:</a:t>
            </a:r>
          </a:p>
          <a:p>
            <a:pPr lvl="1"/>
            <a:r>
              <a:rPr lang="en-US" altLang="zh-CN" sz="2400" dirty="0" smtClean="0">
                <a:ea typeface="宋体" panose="02010600030101010101" pitchFamily="2" charset="-122"/>
              </a:rPr>
              <a:t>Majority of flows are small, biggest flow size is 100MB</a:t>
            </a:r>
          </a:p>
          <a:p>
            <a:pPr lvl="1"/>
            <a:r>
              <a:rPr lang="en-US" altLang="zh-CN" sz="2400" dirty="0" smtClean="0">
                <a:ea typeface="宋体" panose="02010600030101010101" pitchFamily="2" charset="-122"/>
              </a:rPr>
              <a:t>The distribution of internal flows is simpler and more uniform</a:t>
            </a:r>
          </a:p>
          <a:p>
            <a:pPr lvl="1"/>
            <a:r>
              <a:rPr lang="en-US" altLang="zh-CN" sz="2400" dirty="0" smtClean="0">
                <a:ea typeface="宋体" panose="02010600030101010101" pitchFamily="2" charset="-122"/>
              </a:rPr>
              <a:t>50% times of 10 concurrent flows, 5% greater than 80 concurrent flows</a:t>
            </a:r>
          </a:p>
          <a:p>
            <a:pPr lvl="1"/>
            <a:endParaRPr lang="en-US" altLang="zh-CN" sz="2400" dirty="0" smtClean="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26434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sz="2800" dirty="0" smtClean="0">
                <a:ea typeface="宋体" panose="02010600030101010101" pitchFamily="2" charset="-122"/>
              </a:rPr>
              <a:t>Traffic matrix analysis:</a:t>
            </a:r>
          </a:p>
          <a:p>
            <a:pPr lvl="1"/>
            <a:r>
              <a:rPr lang="en-US" altLang="zh-CN" sz="2400" dirty="0" smtClean="0">
                <a:ea typeface="宋体" panose="02010600030101010101" pitchFamily="2" charset="-122"/>
              </a:rPr>
              <a:t>Poor summarizing of traffic patterns</a:t>
            </a:r>
          </a:p>
          <a:p>
            <a:pPr lvl="1"/>
            <a:r>
              <a:rPr lang="en-US" altLang="zh-CN" sz="2400" dirty="0" smtClean="0">
                <a:ea typeface="宋体" panose="02010600030101010101" pitchFamily="2" charset="-122"/>
              </a:rPr>
              <a:t>Instability of traffic patterns</a:t>
            </a:r>
          </a:p>
          <a:p>
            <a:pPr lvl="1"/>
            <a:endParaRPr lang="en-US" altLang="zh-CN" sz="2400" dirty="0" smtClean="0">
              <a:ea typeface="宋体" panose="02010600030101010101" pitchFamily="2" charset="-122"/>
            </a:endParaRPr>
          </a:p>
          <a:p>
            <a:r>
              <a:rPr lang="en-US" altLang="zh-CN" sz="2800" dirty="0" smtClean="0">
                <a:ea typeface="宋体" panose="02010600030101010101" pitchFamily="2" charset="-122"/>
              </a:rPr>
              <a:t>Failure characteristics:</a:t>
            </a:r>
          </a:p>
          <a:p>
            <a:pPr lvl="1"/>
            <a:r>
              <a:rPr lang="en-US" altLang="zh-CN" sz="2400" dirty="0" smtClean="0">
                <a:ea typeface="宋体" panose="02010600030101010101" pitchFamily="2" charset="-122"/>
              </a:rPr>
              <a:t>Pattern of networking equipment failures: 95% &lt; 1min, 98% &lt; 1hr, 99.6% &lt; 1 day, 0.09% &gt; 10 days</a:t>
            </a:r>
          </a:p>
          <a:p>
            <a:pPr lvl="1"/>
            <a:r>
              <a:rPr lang="en-US" altLang="zh-CN" sz="2400" dirty="0" smtClean="0">
                <a:ea typeface="宋体" panose="02010600030101010101" pitchFamily="2" charset="-122"/>
              </a:rPr>
              <a:t>No obvious way to eliminate all failures from the top of the hierarchy</a:t>
            </a:r>
          </a:p>
          <a:p>
            <a:pPr lvl="2">
              <a:buFont typeface="Wingdings" panose="05000000000000000000" pitchFamily="2" charset="2"/>
              <a:buNone/>
            </a:pPr>
            <a:r>
              <a:rPr lang="en-US" altLang="zh-CN" dirty="0" smtClean="0">
                <a:ea typeface="宋体" panose="02010600030101010101" pitchFamily="2" charset="-122"/>
              </a:rPr>
              <a:t> </a:t>
            </a:r>
          </a:p>
          <a:p>
            <a:endParaRPr lang="zh-CN" altLang="en-US" sz="2400" dirty="0" smtClean="0">
              <a:ea typeface="宋体" panose="02010600030101010101" pitchFamily="2" charset="-122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15648"/>
            <a:ext cx="8382000" cy="683305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>
                <a:ea typeface="宋体" panose="02010600030101010101" pitchFamily="2" charset="-122"/>
              </a:rPr>
              <a:t>Measurements and Implications of DCN</a:t>
            </a:r>
          </a:p>
        </p:txBody>
      </p:sp>
    </p:spTree>
    <p:extLst>
      <p:ext uri="{BB962C8B-B14F-4D97-AF65-F5344CB8AC3E}">
        <p14:creationId xmlns:p14="http://schemas.microsoft.com/office/powerpoint/2010/main" val="175449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>
                <a:ea typeface="宋体" panose="02010600030101010101" pitchFamily="2" charset="-122"/>
              </a:rPr>
              <a:t>Virtual Layer </a:t>
            </a:r>
            <a:r>
              <a:rPr lang="en-US" altLang="zh-CN" dirty="0">
                <a:ea typeface="宋体" panose="02010600030101010101" pitchFamily="2" charset="-122"/>
              </a:rPr>
              <a:t>2</a:t>
            </a:r>
            <a:r>
              <a:rPr lang="en-US" altLang="zh-CN" dirty="0" smtClean="0">
                <a:ea typeface="宋体" panose="02010600030101010101" pitchFamily="2" charset="-122"/>
              </a:rPr>
              <a:t> Switch </a:t>
            </a:r>
            <a:r>
              <a:rPr lang="en-US" altLang="zh-CN" dirty="0" smtClean="0">
                <a:ea typeface="宋体" panose="02010600030101010101" pitchFamily="2" charset="-122"/>
              </a:rPr>
              <a:t>(VL2)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US" altLang="zh-CN" sz="2800" dirty="0" smtClean="0">
                <a:ea typeface="宋体" panose="02010600030101010101" pitchFamily="2" charset="-122"/>
              </a:rPr>
              <a:t>Design principle:</a:t>
            </a:r>
          </a:p>
          <a:p>
            <a:pPr lvl="1"/>
            <a:r>
              <a:rPr lang="en-US" altLang="zh-CN" sz="2400" dirty="0" smtClean="0">
                <a:ea typeface="宋体" panose="02010600030101010101" pitchFamily="2" charset="-122"/>
              </a:rPr>
              <a:t>Randomizing to cope with volatility:</a:t>
            </a:r>
          </a:p>
          <a:p>
            <a:pPr lvl="2"/>
            <a:r>
              <a:rPr lang="en-US" altLang="zh-CN" sz="2000" dirty="0" smtClean="0">
                <a:ea typeface="宋体" panose="02010600030101010101" pitchFamily="2" charset="-122"/>
              </a:rPr>
              <a:t>Using Valiant Load Balancing (VLB) to do destination independent traffic spreading across multiple intermediate nodes</a:t>
            </a:r>
          </a:p>
          <a:p>
            <a:pPr lvl="1"/>
            <a:r>
              <a:rPr lang="en-US" altLang="zh-CN" sz="2400" dirty="0" smtClean="0">
                <a:ea typeface="宋体" panose="02010600030101010101" pitchFamily="2" charset="-122"/>
              </a:rPr>
              <a:t>Building on proven networking technology:</a:t>
            </a:r>
          </a:p>
          <a:p>
            <a:pPr lvl="2"/>
            <a:r>
              <a:rPr lang="en-US" altLang="zh-CN" sz="2000" dirty="0" smtClean="0">
                <a:ea typeface="宋体" panose="02010600030101010101" pitchFamily="2" charset="-122"/>
              </a:rPr>
              <a:t>Using IP routing and forwarding technologies available in commodity switches</a:t>
            </a:r>
          </a:p>
          <a:p>
            <a:pPr lvl="1"/>
            <a:r>
              <a:rPr lang="en-US" altLang="zh-CN" sz="2400" dirty="0" smtClean="0">
                <a:ea typeface="宋体" panose="02010600030101010101" pitchFamily="2" charset="-122"/>
              </a:rPr>
              <a:t>Separating names from locators:</a:t>
            </a:r>
          </a:p>
          <a:p>
            <a:pPr lvl="2"/>
            <a:r>
              <a:rPr lang="en-US" altLang="zh-CN" sz="2000" dirty="0" smtClean="0">
                <a:ea typeface="宋体" panose="02010600030101010101" pitchFamily="2" charset="-122"/>
              </a:rPr>
              <a:t>Using directory system to maintain the mapping between names and locations</a:t>
            </a:r>
          </a:p>
          <a:p>
            <a:pPr lvl="1"/>
            <a:r>
              <a:rPr lang="en-US" altLang="zh-CN" sz="2400" dirty="0" smtClean="0">
                <a:ea typeface="宋体" panose="02010600030101010101" pitchFamily="2" charset="-122"/>
              </a:rPr>
              <a:t>Embracing end systems:</a:t>
            </a:r>
          </a:p>
          <a:p>
            <a:pPr lvl="2"/>
            <a:r>
              <a:rPr lang="en-US" altLang="zh-CN" sz="2000" dirty="0" smtClean="0">
                <a:ea typeface="宋体" panose="02010600030101010101" pitchFamily="2" charset="-122"/>
              </a:rPr>
              <a:t>A VL2 agent at each server</a:t>
            </a:r>
          </a:p>
          <a:p>
            <a:pPr lvl="2">
              <a:buFont typeface="Wingdings" panose="05000000000000000000" pitchFamily="2" charset="2"/>
              <a:buNone/>
            </a:pPr>
            <a:endParaRPr lang="en-US" altLang="zh-CN" dirty="0" smtClean="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86737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13841</TotalTime>
  <Words>1692</Words>
  <Application>Microsoft Office PowerPoint</Application>
  <PresentationFormat>On-screen Show (4:3)</PresentationFormat>
  <Paragraphs>455</Paragraphs>
  <Slides>27</Slides>
  <Notes>3</Notes>
  <HiddenSlides>1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7" baseType="lpstr">
      <vt:lpstr>맑은 고딕</vt:lpstr>
      <vt:lpstr>ＭＳ Ｐゴシック</vt:lpstr>
      <vt:lpstr>宋体</vt:lpstr>
      <vt:lpstr>Arial</vt:lpstr>
      <vt:lpstr>Calibri</vt:lpstr>
      <vt:lpstr>Cambria</vt:lpstr>
      <vt:lpstr>Helvetica</vt:lpstr>
      <vt:lpstr>Times New Roman</vt:lpstr>
      <vt:lpstr>Wingdings</vt:lpstr>
      <vt:lpstr>Office Theme</vt:lpstr>
      <vt:lpstr>Data Center Network Topologies: VL2 (Virtual Layer 2)</vt:lpstr>
      <vt:lpstr>Where are we in the semester?</vt:lpstr>
      <vt:lpstr>Goals for Today</vt:lpstr>
      <vt:lpstr>Architecture of Data Center Networks (DCN)</vt:lpstr>
      <vt:lpstr>Conventional DCN Problems</vt:lpstr>
      <vt:lpstr>Objectives:</vt:lpstr>
      <vt:lpstr>Measurements and Implications of DCN</vt:lpstr>
      <vt:lpstr>Measurements and Implications of DCN</vt:lpstr>
      <vt:lpstr>Virtual Layer 2 Switch (VL2)</vt:lpstr>
      <vt:lpstr>Virtual Layer 2 Switch (VL2)</vt:lpstr>
      <vt:lpstr>VL2 Goals and Solutions</vt:lpstr>
      <vt:lpstr>Name/Location Separation</vt:lpstr>
      <vt:lpstr>Clos Network Topology</vt:lpstr>
      <vt:lpstr>Valiant Load Balancing: Indirection</vt:lpstr>
      <vt:lpstr>VL2 Directory System</vt:lpstr>
      <vt:lpstr>Evaluation </vt:lpstr>
      <vt:lpstr>Evaluation</vt:lpstr>
      <vt:lpstr>Evaluation </vt:lpstr>
      <vt:lpstr>Evaluation</vt:lpstr>
      <vt:lpstr>Perspective</vt:lpstr>
      <vt:lpstr>Critique</vt:lpstr>
      <vt:lpstr>VL2 vs. SEATTLE</vt:lpstr>
      <vt:lpstr>Other Data Center Architectures</vt:lpstr>
      <vt:lpstr>Ongoing Research</vt:lpstr>
      <vt:lpstr>Research Questions</vt:lpstr>
      <vt:lpstr>Research Questions</vt:lpstr>
      <vt:lpstr>Before Next time</vt:lpstr>
    </vt:vector>
  </TitlesOfParts>
  <Company>Cornell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Hakim Weatherspoon</dc:creator>
  <cp:lastModifiedBy>Hakim Weatherspoon</cp:lastModifiedBy>
  <cp:revision>202</cp:revision>
  <dcterms:created xsi:type="dcterms:W3CDTF">2011-03-13T12:50:14Z</dcterms:created>
  <dcterms:modified xsi:type="dcterms:W3CDTF">2014-09-26T16:51:07Z</dcterms:modified>
</cp:coreProperties>
</file>