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6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7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8.xml" ContentType="application/vnd.openxmlformats-officedocument.presentationml.tags+xml"/>
  <Override PartName="/ppt/notesSlides/notesSlide52.xml" ContentType="application/vnd.openxmlformats-officedocument.presentationml.notesSlide+xml"/>
  <Override PartName="/ppt/tags/tag9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10.xml" ContentType="application/vnd.openxmlformats-officedocument.presentationml.tags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6"/>
  </p:notesMasterIdLst>
  <p:sldIdLst>
    <p:sldId id="256" r:id="rId2"/>
    <p:sldId id="1043" r:id="rId3"/>
    <p:sldId id="1000" r:id="rId4"/>
    <p:sldId id="1001" r:id="rId5"/>
    <p:sldId id="1002" r:id="rId6"/>
    <p:sldId id="1003" r:id="rId7"/>
    <p:sldId id="1004" r:id="rId8"/>
    <p:sldId id="1005" r:id="rId9"/>
    <p:sldId id="1006" r:id="rId10"/>
    <p:sldId id="1042" r:id="rId11"/>
    <p:sldId id="1013" r:id="rId12"/>
    <p:sldId id="1014" r:id="rId13"/>
    <p:sldId id="1015" r:id="rId14"/>
    <p:sldId id="1016" r:id="rId15"/>
    <p:sldId id="1017" r:id="rId16"/>
    <p:sldId id="1018" r:id="rId17"/>
    <p:sldId id="1019" r:id="rId18"/>
    <p:sldId id="1020" r:id="rId19"/>
    <p:sldId id="1021" r:id="rId20"/>
    <p:sldId id="1022" r:id="rId21"/>
    <p:sldId id="1023" r:id="rId22"/>
    <p:sldId id="1044" r:id="rId23"/>
    <p:sldId id="1025" r:id="rId24"/>
    <p:sldId id="1026" r:id="rId25"/>
    <p:sldId id="1027" r:id="rId26"/>
    <p:sldId id="1028" r:id="rId27"/>
    <p:sldId id="1029" r:id="rId28"/>
    <p:sldId id="1030" r:id="rId29"/>
    <p:sldId id="1045" r:id="rId30"/>
    <p:sldId id="1032" r:id="rId31"/>
    <p:sldId id="1033" r:id="rId32"/>
    <p:sldId id="1034" r:id="rId33"/>
    <p:sldId id="1035" r:id="rId34"/>
    <p:sldId id="1036" r:id="rId35"/>
    <p:sldId id="1037" r:id="rId36"/>
    <p:sldId id="1038" r:id="rId37"/>
    <p:sldId id="1039" r:id="rId38"/>
    <p:sldId id="1040" r:id="rId39"/>
    <p:sldId id="1041" r:id="rId40"/>
    <p:sldId id="1046" r:id="rId41"/>
    <p:sldId id="1008" r:id="rId42"/>
    <p:sldId id="1009" r:id="rId43"/>
    <p:sldId id="1011" r:id="rId44"/>
    <p:sldId id="1010" r:id="rId45"/>
    <p:sldId id="1047" r:id="rId46"/>
    <p:sldId id="1049" r:id="rId47"/>
    <p:sldId id="1048" r:id="rId48"/>
    <p:sldId id="1050" r:id="rId49"/>
    <p:sldId id="1051" r:id="rId50"/>
    <p:sldId id="1052" r:id="rId51"/>
    <p:sldId id="1064" r:id="rId52"/>
    <p:sldId id="1053" r:id="rId53"/>
    <p:sldId id="1054" r:id="rId54"/>
    <p:sldId id="901" r:id="rId55"/>
    <p:sldId id="1065" r:id="rId56"/>
    <p:sldId id="1055" r:id="rId57"/>
    <p:sldId id="1056" r:id="rId58"/>
    <p:sldId id="1057" r:id="rId59"/>
    <p:sldId id="1058" r:id="rId60"/>
    <p:sldId id="1059" r:id="rId61"/>
    <p:sldId id="1066" r:id="rId62"/>
    <p:sldId id="919" r:id="rId63"/>
    <p:sldId id="920" r:id="rId64"/>
    <p:sldId id="921" r:id="rId65"/>
    <p:sldId id="1063" r:id="rId66"/>
    <p:sldId id="923" r:id="rId67"/>
    <p:sldId id="924" r:id="rId68"/>
    <p:sldId id="925" r:id="rId69"/>
    <p:sldId id="926" r:id="rId70"/>
    <p:sldId id="927" r:id="rId71"/>
    <p:sldId id="928" r:id="rId72"/>
    <p:sldId id="929" r:id="rId73"/>
    <p:sldId id="930" r:id="rId74"/>
    <p:sldId id="931" r:id="rId75"/>
    <p:sldId id="932" r:id="rId76"/>
    <p:sldId id="933" r:id="rId77"/>
    <p:sldId id="934" r:id="rId78"/>
    <p:sldId id="935" r:id="rId79"/>
    <p:sldId id="936" r:id="rId80"/>
    <p:sldId id="937" r:id="rId81"/>
    <p:sldId id="938" r:id="rId82"/>
    <p:sldId id="939" r:id="rId83"/>
    <p:sldId id="940" r:id="rId84"/>
    <p:sldId id="941" r:id="rId85"/>
    <p:sldId id="942" r:id="rId86"/>
    <p:sldId id="1067" r:id="rId87"/>
    <p:sldId id="990" r:id="rId88"/>
    <p:sldId id="991" r:id="rId89"/>
    <p:sldId id="992" r:id="rId90"/>
    <p:sldId id="993" r:id="rId91"/>
    <p:sldId id="994" r:id="rId92"/>
    <p:sldId id="995" r:id="rId93"/>
    <p:sldId id="996" r:id="rId94"/>
    <p:sldId id="997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4" autoAdjust="0"/>
    <p:restoredTop sz="81576" autoAdjust="0"/>
  </p:normalViewPr>
  <p:slideViewPr>
    <p:cSldViewPr snapToGrid="0" snapToObjects="1">
      <p:cViewPr varScale="1">
        <p:scale>
          <a:sx n="55" d="100"/>
          <a:sy n="55" d="100"/>
        </p:scale>
        <p:origin x="538" y="2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F08DB66-B371-4010-B607-36DBC9DD6726}" type="slidenum">
              <a:rPr lang="en-US" altLang="en-US" sz="1200" i="0">
                <a:latin typeface="Times New Roman" panose="02020603050405020304" pitchFamily="18" charset="0"/>
              </a:rPr>
              <a:pPr/>
              <a:t>11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5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34AAC87-35B5-4CE2-B29F-B43C7054F9B9}" type="slidenum">
              <a:rPr lang="en-US" altLang="en-US" sz="1200" i="0">
                <a:latin typeface="Times New Roman" panose="02020603050405020304" pitchFamily="18" charset="0"/>
              </a:rPr>
              <a:pPr/>
              <a:t>12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987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FADFC36-ABB6-4AC2-8405-9F81CC30A6AC}" type="slidenum">
              <a:rPr lang="en-US" altLang="en-US" sz="1200" i="0">
                <a:latin typeface="Times New Roman" panose="02020603050405020304" pitchFamily="18" charset="0"/>
              </a:rPr>
              <a:pPr/>
              <a:t>13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4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BC01062-E8BA-43F3-8CC0-D9B6373436DE}" type="slidenum">
              <a:rPr lang="en-US" altLang="en-US" sz="1200" i="0">
                <a:latin typeface="Times New Roman" panose="02020603050405020304" pitchFamily="18" charset="0"/>
              </a:rPr>
              <a:pPr/>
              <a:t>14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0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D85010C-CB4F-4C3C-B2DF-D462004D5AB5}" type="slidenum">
              <a:rPr lang="en-US" altLang="en-US" sz="1200" i="0">
                <a:latin typeface="Times New Roman" panose="02020603050405020304" pitchFamily="18" charset="0"/>
              </a:rPr>
              <a:pPr/>
              <a:t>15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1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35853A0-8818-4E4A-80DA-EC601798C0AA}" type="slidenum">
              <a:rPr lang="en-US" altLang="en-US" sz="1200" i="0">
                <a:latin typeface="Times New Roman" panose="02020603050405020304" pitchFamily="18" charset="0"/>
              </a:rPr>
              <a:pPr/>
              <a:t>16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531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4D93DB5-1123-4BCE-87EC-818FEAA2BF32}" type="slidenum">
              <a:rPr lang="en-US" altLang="en-US" sz="1200" i="0">
                <a:latin typeface="Times New Roman" panose="02020603050405020304" pitchFamily="18" charset="0"/>
              </a:rPr>
              <a:pPr/>
              <a:t>17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98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D671273D-09DD-4E85-81B9-6384DFC8645B}" type="slidenum">
              <a:rPr lang="en-US" altLang="en-US" sz="1200" i="0">
                <a:latin typeface="Times New Roman" panose="02020603050405020304" pitchFamily="18" charset="0"/>
              </a:rPr>
              <a:pPr/>
              <a:t>18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178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8C102DF-3646-4177-86FB-A4189836C9B0}" type="slidenum">
              <a:rPr lang="en-US" altLang="en-US" sz="1200" i="0">
                <a:latin typeface="Times New Roman" panose="02020603050405020304" pitchFamily="18" charset="0"/>
              </a:rPr>
              <a:pPr/>
              <a:t>19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32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23ECD39-B4F0-4947-ACC3-C62FA6F21C80}" type="slidenum">
              <a:rPr lang="en-US" altLang="en-US" sz="1200" i="0">
                <a:latin typeface="Times New Roman" panose="02020603050405020304" pitchFamily="18" charset="0"/>
              </a:rPr>
              <a:pPr/>
              <a:t>20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28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8FE49ED-0A7F-4449-88C9-478FBDCAA7A5}" type="slidenum">
              <a:rPr lang="en-US" altLang="en-US" sz="1200" i="0">
                <a:latin typeface="Times New Roman" panose="02020603050405020304" pitchFamily="18" charset="0"/>
              </a:rPr>
              <a:pPr/>
              <a:t>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771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959D044-07D1-4BCE-A9BF-B3FAB8E211BA}" type="slidenum">
              <a:rPr lang="en-US" altLang="en-US" sz="1200" i="0">
                <a:latin typeface="Times New Roman" panose="02020603050405020304" pitchFamily="18" charset="0"/>
              </a:rPr>
              <a:pPr/>
              <a:t>21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202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22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4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EE8858C-E0E0-4F14-A1E1-B6A6FBE533B1}" type="slidenum">
              <a:rPr lang="en-US" altLang="en-US" sz="1200" i="0">
                <a:latin typeface="Times New Roman" panose="02020603050405020304" pitchFamily="18" charset="0"/>
              </a:rPr>
              <a:pPr/>
              <a:t>23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8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6701C508-5584-4824-8213-C341244A20D5}" type="slidenum">
              <a:rPr lang="en-US" altLang="en-US" sz="1200" i="0">
                <a:latin typeface="Times New Roman" panose="02020603050405020304" pitchFamily="18" charset="0"/>
              </a:rPr>
              <a:pPr/>
              <a:t>24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23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5614F73-DB10-496C-9816-D533192F5EE9}" type="slidenum">
              <a:rPr lang="en-US" altLang="en-US" sz="1200" i="0">
                <a:latin typeface="Times New Roman" panose="02020603050405020304" pitchFamily="18" charset="0"/>
              </a:rPr>
              <a:pPr/>
              <a:t>25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2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C541BB9-C7C9-4FDB-B3F0-B4109B68872C}" type="slidenum">
              <a:rPr lang="en-US" altLang="en-US" sz="1200" i="0">
                <a:latin typeface="Times New Roman" panose="02020603050405020304" pitchFamily="18" charset="0"/>
              </a:rPr>
              <a:pPr/>
              <a:t>26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95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945AC1E-C39A-495D-8FC8-19A3E10CD37F}" type="slidenum">
              <a:rPr lang="en-US" altLang="en-US" sz="1200" i="0">
                <a:latin typeface="Times New Roman" panose="02020603050405020304" pitchFamily="18" charset="0"/>
              </a:rPr>
              <a:pPr/>
              <a:t>27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49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BD09C5B7-F3B5-43BE-B5C5-6267D9FB580B}" type="slidenum">
              <a:rPr lang="en-US" altLang="en-US" sz="1200" i="0">
                <a:latin typeface="Times New Roman" panose="02020603050405020304" pitchFamily="18" charset="0"/>
              </a:rPr>
              <a:pPr/>
              <a:t>28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6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29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15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14E06BD-212A-413B-B31C-6D2595591E04}" type="slidenum">
              <a:rPr lang="en-US" altLang="en-US" sz="1200" i="0">
                <a:latin typeface="Times New Roman" panose="02020603050405020304" pitchFamily="18" charset="0"/>
              </a:rPr>
              <a:pPr/>
              <a:t>30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7ABAA22-AF43-4067-9883-A4DD2AE4DE7B}" type="slidenum">
              <a:rPr lang="en-US" altLang="en-US" sz="1200" i="0">
                <a:latin typeface="Times New Roman" panose="02020603050405020304" pitchFamily="18" charset="0"/>
              </a:rPr>
              <a:pPr/>
              <a:t>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401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D2AB3343-B32E-4D79-82FA-C8E36322F9CB}" type="slidenum">
              <a:rPr lang="en-US" altLang="en-US" sz="1200" i="0">
                <a:latin typeface="Times New Roman" panose="02020603050405020304" pitchFamily="18" charset="0"/>
              </a:rPr>
              <a:pPr/>
              <a:t>31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458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E6E66B1-45F4-4F24-8288-89742A480793}" type="slidenum">
              <a:rPr lang="en-US" altLang="en-US" sz="1200" i="0">
                <a:latin typeface="Times New Roman" panose="02020603050405020304" pitchFamily="18" charset="0"/>
              </a:rPr>
              <a:pPr/>
              <a:t>32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34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EE5DE0A-4C61-41C0-8DC1-F5970D9E428E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26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A981512-D413-4115-8E63-E07CD8545242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267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8BB3D20-1478-4245-A957-6C09D2D8BBAF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935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4398997-6FC5-4542-8882-86AC1834D1CD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2655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4684AF1-7578-47CF-BF84-97C7C384CA5C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086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0E37F06-D652-45C9-8D12-1B0194BF75D9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771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8CF4C31-6EB4-4B43-97C8-A3C66F5D832E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138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40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1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EFA97C5-BA08-4100-A830-2853B5A8E8E6}" type="slidenum">
              <a:rPr lang="en-US" altLang="en-US" sz="1200" i="0">
                <a:latin typeface="Times New Roman" panose="02020603050405020304" pitchFamily="18" charset="0"/>
              </a:rPr>
              <a:pPr/>
              <a:t>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403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3B69C9B-4756-4B4F-8E5B-A78AB03F02E8}" type="slidenum">
              <a:rPr lang="en-US" altLang="en-US" sz="1200" i="0">
                <a:latin typeface="Times New Roman" panose="02020603050405020304" pitchFamily="18" charset="0"/>
              </a:rPr>
              <a:pPr/>
              <a:t>41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035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F11FBD9-B9BC-4F44-88D5-2C553CCFDF13}" type="slidenum">
              <a:rPr lang="en-US" altLang="en-US" sz="1200" i="0">
                <a:latin typeface="Times New Roman" panose="02020603050405020304" pitchFamily="18" charset="0"/>
              </a:rPr>
              <a:pPr/>
              <a:t>42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1517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DB06978-51A6-425A-96C2-BB0033F0C2C7}" type="slidenum">
              <a:rPr lang="en-US" altLang="en-US" sz="1200" i="0">
                <a:latin typeface="Times New Roman" panose="02020603050405020304" pitchFamily="18" charset="0"/>
              </a:rPr>
              <a:pPr/>
              <a:t>43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9220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02B24AB-3385-4A84-A3D6-BEA3F9052F66}" type="slidenum">
              <a:rPr lang="en-US" altLang="en-US" sz="1200" i="0">
                <a:latin typeface="Times New Roman" panose="02020603050405020304" pitchFamily="18" charset="0"/>
              </a:rPr>
              <a:pPr/>
              <a:t>44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087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45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50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/>
              <a:t>need you to pay attention for 30 seconds,</a:t>
            </a:r>
          </a:p>
          <a:p>
            <a:r>
              <a:rPr lang="en-US" dirty="0"/>
              <a:t>I will discuss the details of a network stack.</a:t>
            </a:r>
          </a:p>
          <a:p>
            <a:r>
              <a:rPr lang="en-US" dirty="0"/>
              <a:t>Most of this you know, some you do not know</a:t>
            </a:r>
          </a:p>
          <a:p>
            <a:endParaRPr lang="en-US" dirty="0" smtClean="0"/>
          </a:p>
          <a:p>
            <a:r>
              <a:rPr lang="en-US" dirty="0" smtClean="0"/>
              <a:t>Going from the Data link layer to the physical layer:</a:t>
            </a:r>
          </a:p>
          <a:p>
            <a:r>
              <a:rPr lang="en-US" dirty="0" smtClean="0"/>
              <a:t>The physical layer encodes an Ethernet</a:t>
            </a:r>
            <a:r>
              <a:rPr lang="en-US" baseline="0" dirty="0" smtClean="0"/>
              <a:t> frame into a sequence of 64 bit block.</a:t>
            </a:r>
          </a:p>
          <a:p>
            <a:r>
              <a:rPr lang="en-US" baseline="0" dirty="0" smtClean="0"/>
              <a:t>Then for each 64bit block it adds 2 bit </a:t>
            </a:r>
            <a:r>
              <a:rPr lang="en-US" baseline="0" dirty="0" err="1" smtClean="0"/>
              <a:t>syncheaders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That is why this is called 64/66bit encoding.</a:t>
            </a:r>
          </a:p>
          <a:p>
            <a:endParaRPr lang="en-US" dirty="0"/>
          </a:p>
          <a:p>
            <a:r>
              <a:rPr lang="en-US" dirty="0" smtClean="0"/>
              <a:t>maintain </a:t>
            </a:r>
            <a:r>
              <a:rPr lang="en-US" dirty="0"/>
              <a:t>eqaul number of zeros and ones, which we call it DC balance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Where is /I/ characters?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797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dirty="0" smtClean="0"/>
              <a:t>Definition of IPD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How it is being used for network research.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We argue here that we Can</a:t>
            </a:r>
            <a:r>
              <a:rPr lang="en-US" baseline="0" dirty="0" smtClean="0"/>
              <a:t> improve them with access to the physical layer of network protocol stack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077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dirty="0" smtClean="0"/>
              <a:t>How</a:t>
            </a:r>
            <a:r>
              <a:rPr lang="en-US" baseline="0" dirty="0" smtClean="0"/>
              <a:t> can access to the physical layer of a network protocol stack improve network research?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Because of special </a:t>
            </a:r>
            <a:r>
              <a:rPr lang="en-US" baseline="0" dirty="0" err="1" smtClean="0"/>
              <a:t>characeters</a:t>
            </a:r>
            <a:r>
              <a:rPr lang="en-US" baseline="0" dirty="0" smtClean="0"/>
              <a:t> that only reside in the physical layer, called idle characters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Idle characters fills any gaps between two packets in 10 Gigabit Ethernet </a:t>
            </a:r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In particular, </a:t>
            </a:r>
            <a:r>
              <a:rPr lang="en-US" dirty="0" smtClean="0"/>
              <a:t>10GbE protocol always sends 10 Gigabits per second, as a result each bit is about 100 </a:t>
            </a:r>
            <a:r>
              <a:rPr lang="en-US" dirty="0" err="1" smtClean="0"/>
              <a:t>ps</a:t>
            </a:r>
            <a:r>
              <a:rPr lang="en-US" dirty="0" smtClean="0"/>
              <a:t> wide, I need 7~8 of those to make up a idle characters</a:t>
            </a:r>
            <a:endParaRPr lang="en-US" baseline="0" dirty="0" smtClean="0"/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Therefore, if we count the number of /I/s or the bits between two packets, we can measure the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gaps very precisely.</a:t>
            </a:r>
          </a:p>
          <a:p>
            <a:pPr marL="171450" lvl="0" indent="-171450">
              <a:buFontTx/>
              <a:buChar char="•"/>
            </a:pPr>
            <a:r>
              <a:rPr lang="en-US" baseline="0" dirty="0" smtClean="0"/>
              <a:t>For example, &lt;click&gt;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0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* 12 /I/s can be translated into 100 bits, and consequently 9.7 ns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Therefore, by accessing and controlling bits, we can achieve unheard level of precision and control, which subsequently can improve network research applications that I previously mentioned.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•"/>
            </a:pPr>
            <a:r>
              <a:rPr lang="en-US" dirty="0"/>
              <a:t>specifically, for example, with 10GBE standard, there has to be minimum 12 characters, 7~8 bits and each bit is 97 ps wide.</a:t>
            </a:r>
          </a:p>
          <a:p>
            <a:pPr marL="171450" indent="-171450">
              <a:buFontTx/>
              <a:buChar char="•"/>
            </a:pPr>
            <a:endParaRPr lang="en-US" dirty="0"/>
          </a:p>
          <a:p>
            <a:pPr marL="171450" indent="-171450">
              <a:buFontTx/>
              <a:buChar char="•"/>
            </a:pPr>
            <a:r>
              <a:rPr lang="en-US" dirty="0"/>
              <a:t>For example, 10GbE protoco always sends at 10 Gigabit, each bit is 97 ps wide, I need 7~8 of those to make up a idle characters</a:t>
            </a:r>
          </a:p>
          <a:p>
            <a:pPr marL="171450" indent="-171450">
              <a:buFontTx/>
              <a:buChar char="•"/>
            </a:pPr>
            <a:endParaRPr lang="en-US" dirty="0"/>
          </a:p>
          <a:p>
            <a:pPr marL="171450" indent="-171450">
              <a:buFontTx/>
              <a:buChar char="•"/>
            </a:pPr>
            <a:r>
              <a:rPr lang="en-US" dirty="0"/>
              <a:t>Idle character, /I/ equals 7~8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51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D3592FEA-C6E4-4097-A586-8C92026F927D}" type="slidenum">
              <a:rPr lang="en-US" altLang="en-US" sz="1200" i="0">
                <a:latin typeface="Times New Roman" panose="02020603050405020304" pitchFamily="18" charset="0"/>
              </a:rPr>
              <a:pPr/>
              <a:t>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845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85A364E-A2BC-40B5-A28D-ECC5397AAB84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9881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4185437-12D4-43D7-A2DC-46FFAC942F0D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7852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55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89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61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46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3B69C9B-4756-4B4F-8E5B-A78AB03F02E8}" type="slidenum">
              <a:rPr lang="en-US" altLang="en-US" sz="1200" i="0">
                <a:latin typeface="Times New Roman" panose="02020603050405020304" pitchFamily="18" charset="0"/>
              </a:rPr>
              <a:pPr/>
              <a:t>62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706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E7FB22C-2251-4BEF-A777-D86AA772EDDD}" type="slidenum">
              <a:rPr lang="en-US" altLang="en-US" sz="1200" i="0">
                <a:latin typeface="Times New Roman" panose="02020603050405020304" pitchFamily="18" charset="0"/>
              </a:rPr>
              <a:pPr/>
              <a:t>63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8504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6F73DB2B-D727-4538-ABFC-8FE48771DD43}" type="slidenum">
              <a:rPr lang="en-US" altLang="en-US" sz="1200" i="0">
                <a:latin typeface="Times New Roman" panose="02020603050405020304" pitchFamily="18" charset="0"/>
              </a:rPr>
              <a:pPr/>
              <a:t>64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2243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F11FBD9-B9BC-4F44-88D5-2C553CCFDF13}" type="slidenum">
              <a:rPr lang="en-US" altLang="en-US" sz="1200" i="0">
                <a:latin typeface="Times New Roman" panose="02020603050405020304" pitchFamily="18" charset="0"/>
              </a:rPr>
              <a:pPr/>
              <a:t>65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8597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DD0396C4-541B-422B-BBED-4357CF401872}" type="slidenum">
              <a:rPr lang="en-US" altLang="en-US" sz="1200" i="0">
                <a:latin typeface="Times New Roman" panose="02020603050405020304" pitchFamily="18" charset="0"/>
              </a:rPr>
              <a:pPr/>
              <a:t>66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6734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C72EF53-EC88-4E9E-A79F-C35E6317F2B7}" type="slidenum">
              <a:rPr lang="en-US" altLang="en-US" sz="1200" i="0">
                <a:latin typeface="Times New Roman" panose="02020603050405020304" pitchFamily="18" charset="0"/>
              </a:rPr>
              <a:pPr/>
              <a:t>67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1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26EF14D-E1E4-48E9-93DD-DF8186B973E4}" type="slidenum">
              <a:rPr lang="en-US" altLang="en-US" sz="1200" i="0">
                <a:latin typeface="Times New Roman" panose="02020603050405020304" pitchFamily="18" charset="0"/>
              </a:rPr>
              <a:pPr/>
              <a:t>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507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272D02A-8831-464C-8E30-96C6A4F0EBA9}" type="slidenum">
              <a:rPr lang="en-US" altLang="en-US" sz="1200" i="0">
                <a:latin typeface="Times New Roman" panose="02020603050405020304" pitchFamily="18" charset="0"/>
              </a:rPr>
              <a:pPr/>
              <a:t>68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927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51E04D9-4FAA-44FB-8695-96E70C5C7E32}" type="slidenum">
              <a:rPr lang="en-US" altLang="en-US" sz="1200" i="0">
                <a:latin typeface="Times New Roman" panose="02020603050405020304" pitchFamily="18" charset="0"/>
              </a:rPr>
              <a:pPr/>
              <a:t>69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96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2CB5EBC3-09F3-48AD-992F-33D4F3FF1674}" type="slidenum">
              <a:rPr lang="en-US" altLang="en-US" sz="1200" i="0">
                <a:latin typeface="Times New Roman" panose="02020603050405020304" pitchFamily="18" charset="0"/>
              </a:rPr>
              <a:pPr/>
              <a:t>70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8727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A2E85E6-EA9D-45F3-AC1C-281230C288E3}" type="slidenum">
              <a:rPr lang="en-US" altLang="en-US" sz="1200" i="0">
                <a:latin typeface="Times New Roman" panose="02020603050405020304" pitchFamily="18" charset="0"/>
              </a:rPr>
              <a:pPr/>
              <a:t>71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667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E86BFAE-9D77-487B-B2C6-66CC58D5E43E}" type="slidenum">
              <a:rPr lang="en-US" altLang="en-US" sz="1200" i="0">
                <a:latin typeface="Times New Roman" panose="02020603050405020304" pitchFamily="18" charset="0"/>
              </a:rPr>
              <a:pPr/>
              <a:t>72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6245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0261D11-C6B0-4D81-BA4A-060CF4501EE4}" type="slidenum">
              <a:rPr lang="en-US" altLang="en-US" sz="1200" i="0">
                <a:latin typeface="Times New Roman" panose="02020603050405020304" pitchFamily="18" charset="0"/>
              </a:rPr>
              <a:pPr/>
              <a:t>73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892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317B352-4FAF-443D-9C8F-07B2403CFEA3}" type="slidenum">
              <a:rPr lang="en-US" altLang="en-US" sz="1200" i="0">
                <a:latin typeface="Times New Roman" panose="02020603050405020304" pitchFamily="18" charset="0"/>
              </a:rPr>
              <a:pPr/>
              <a:t>74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993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743883F-6F19-434F-B4AA-E28B852D570F}" type="slidenum">
              <a:rPr lang="en-US" altLang="en-US" sz="1200" i="0">
                <a:latin typeface="Times New Roman" panose="02020603050405020304" pitchFamily="18" charset="0"/>
              </a:rPr>
              <a:pPr/>
              <a:t>75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5186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3D581F6-3DF9-4C21-AE71-F8A50FAC04E8}" type="slidenum">
              <a:rPr lang="en-US" altLang="en-US" sz="1200" i="0">
                <a:latin typeface="Times New Roman" panose="02020603050405020304" pitchFamily="18" charset="0"/>
              </a:rPr>
              <a:pPr/>
              <a:t>76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5388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98E7126-AFFD-46B3-A978-0F608C8B6738}" type="slidenum">
              <a:rPr lang="en-US" altLang="en-US" sz="1200" i="0">
                <a:latin typeface="Times New Roman" panose="02020603050405020304" pitchFamily="18" charset="0"/>
              </a:rPr>
              <a:pPr/>
              <a:t>77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1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B73EAC4-ECC4-47B2-B626-043602AD6B40}" type="slidenum">
              <a:rPr lang="en-US" altLang="en-US" sz="1200" i="0">
                <a:latin typeface="Times New Roman" panose="02020603050405020304" pitchFamily="18" charset="0"/>
              </a:rPr>
              <a:pPr/>
              <a:t>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833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65B8A73-D8CB-4C46-B4B9-E3B5FECA5DB5}" type="slidenum">
              <a:rPr lang="en-US" altLang="en-US" sz="1200" i="0">
                <a:latin typeface="Times New Roman" panose="02020603050405020304" pitchFamily="18" charset="0"/>
              </a:rPr>
              <a:pPr/>
              <a:t>78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8845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FD51B6F-98D2-49C6-A1D1-44E4C375A90A}" type="slidenum">
              <a:rPr lang="en-US" altLang="en-US" sz="1200" i="0">
                <a:latin typeface="Times New Roman" panose="02020603050405020304" pitchFamily="18" charset="0"/>
              </a:rPr>
              <a:pPr/>
              <a:t>79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393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DB06978-51A6-425A-96C2-BB0033F0C2C7}" type="slidenum">
              <a:rPr lang="en-US" altLang="en-US" sz="1200" i="0">
                <a:latin typeface="Times New Roman" panose="02020603050405020304" pitchFamily="18" charset="0"/>
              </a:rPr>
              <a:pPr/>
              <a:t>80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0563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513FA63-3EB2-4E02-93FE-481DCE5E82F7}" type="slidenum">
              <a:rPr lang="en-US" altLang="en-US" sz="1200" i="0">
                <a:latin typeface="Times New Roman" panose="02020603050405020304" pitchFamily="18" charset="0"/>
              </a:rPr>
              <a:pPr/>
              <a:t>81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194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59DDB00-52DC-481E-81B5-AD970497C002}" type="slidenum">
              <a:rPr lang="en-US" altLang="en-US" sz="1200" i="0">
                <a:latin typeface="Times New Roman" panose="02020603050405020304" pitchFamily="18" charset="0"/>
              </a:rPr>
              <a:pPr/>
              <a:t>82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6863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02B24AB-3385-4A84-A3D6-BEA3F9052F66}" type="slidenum">
              <a:rPr lang="en-US" altLang="en-US" sz="1200" i="0">
                <a:latin typeface="Times New Roman" panose="02020603050405020304" pitchFamily="18" charset="0"/>
              </a:rPr>
              <a:pPr/>
              <a:t>85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9241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86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6075B29-B665-46DD-BC8E-24CF1B48055D}" type="slidenum">
              <a:rPr lang="en-US" altLang="en-US" sz="1200" i="0">
                <a:latin typeface="Times New Roman" panose="02020603050405020304" pitchFamily="18" charset="0"/>
              </a:rPr>
              <a:pPr/>
              <a:t>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6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10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Link and Physical Layers and 10 </a:t>
            </a:r>
            <a:r>
              <a:rPr lang="en-US" dirty="0" err="1" smtClean="0"/>
              <a:t>GbE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September 12, 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60326" y="6314831"/>
            <a:ext cx="9264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used and adapted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judiciously from Computer Networking, A Top-Down Approach</a:t>
            </a: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/>
              <a:t>) </a:t>
            </a:r>
            <a:endParaRPr lang="en-US" sz="2400" dirty="0" smtClean="0"/>
          </a:p>
          <a:p>
            <a:pPr lvl="1"/>
            <a:r>
              <a:rPr lang="en-US" sz="2400" dirty="0" smtClean="0"/>
              <a:t>Multiple </a:t>
            </a:r>
            <a:r>
              <a:rPr lang="en-US" sz="2400" dirty="0"/>
              <a:t>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78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0"/>
              </a:rPr>
              <a:t>Switches and Local Area Networks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32-bit IP address: </a:t>
            </a:r>
          </a:p>
          <a:p>
            <a:pPr lvl="1"/>
            <a:r>
              <a:rPr lang="en-US" altLang="en-US" i="1" dirty="0" smtClean="0"/>
              <a:t>network-layer</a:t>
            </a:r>
            <a:r>
              <a:rPr lang="en-US" altLang="en-US" dirty="0" smtClean="0"/>
              <a:t> address for interface</a:t>
            </a:r>
          </a:p>
          <a:p>
            <a:pPr lvl="1"/>
            <a:r>
              <a:rPr lang="en-US" altLang="en-US" dirty="0" smtClean="0"/>
              <a:t>used for layer 3 (network layer) forwarding</a:t>
            </a:r>
          </a:p>
          <a:p>
            <a:r>
              <a:rPr lang="en-US" altLang="en-US" dirty="0" smtClean="0"/>
              <a:t>MAC (or LAN or physical or Ethernet) address: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en-US" dirty="0" smtClean="0"/>
              <a:t>function: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i="1" dirty="0" smtClean="0">
                <a:solidFill>
                  <a:srgbClr val="CC0000"/>
                </a:solidFill>
              </a:rPr>
              <a:t>used ‘locally”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e.g.: 1A-2F-BB-76-09-AD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541175" y="5854407"/>
            <a:ext cx="357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hexadecimal (base 16) notation</a:t>
            </a:r>
          </a:p>
          <a:p>
            <a:pPr algn="ctr"/>
            <a:r>
              <a:rPr lang="en-US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(each </a:t>
            </a:r>
            <a:r>
              <a:rPr lang="ja-JP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800" i="0" dirty="0">
                <a:solidFill>
                  <a:srgbClr val="000099"/>
                </a:solidFill>
                <a:latin typeface="Arial" panose="020B0604020202020204" pitchFamily="34" charset="0"/>
              </a:rPr>
              <a:t>number</a:t>
            </a:r>
            <a:r>
              <a:rPr lang="ja-JP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800" i="0" dirty="0">
                <a:solidFill>
                  <a:srgbClr val="000099"/>
                </a:solidFill>
                <a:latin typeface="Arial" panose="020B0604020202020204" pitchFamily="34" charset="0"/>
              </a:rPr>
              <a:t> represents 4 bits)</a:t>
            </a:r>
            <a:endParaRPr lang="en-US" altLang="en-US" sz="1800" i="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68" y="667657"/>
            <a:ext cx="7722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MAC </a:t>
            </a:r>
            <a:r>
              <a:rPr lang="en-US" sz="3200" dirty="0" smtClean="0">
                <a:solidFill>
                  <a:srgbClr val="FF0000"/>
                </a:solidFill>
              </a:rPr>
              <a:t>(medium access control) addresses </a:t>
            </a:r>
            <a:r>
              <a:rPr lang="en-US" sz="3200" dirty="0">
                <a:solidFill>
                  <a:srgbClr val="FF0000"/>
                </a:solidFill>
              </a:rPr>
              <a:t>and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ARP (address resolution protocol)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Switches and Local Area Networks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LAN</a:t>
            </a:r>
            <a:r>
              <a:rPr lang="en-US" sz="2800" i="0" dirty="0" smtClean="0">
                <a:latin typeface="Gill Sans MT" charset="0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   LAN</a:t>
            </a:r>
          </a:p>
          <a:p>
            <a:pPr>
              <a:defRPr/>
            </a:pPr>
            <a:r>
              <a:rPr lang="en-US" i="0" smtClean="0">
                <a:latin typeface="Arial" charset="0"/>
              </a:rPr>
              <a:t>(wired or</a:t>
            </a:r>
          </a:p>
          <a:p>
            <a:pPr>
              <a:defRPr/>
            </a:pPr>
            <a:r>
              <a:rPr lang="en-US" i="0" smtClean="0">
                <a:latin typeface="Arial" charset="0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97868" y="598387"/>
            <a:ext cx="5243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LAN (MAC) addresses </a:t>
            </a:r>
            <a:r>
              <a:rPr lang="en-US" sz="3200" dirty="0">
                <a:solidFill>
                  <a:srgbClr val="FF0000"/>
                </a:solidFill>
              </a:rPr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ARP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Switches and Local Area Networks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069706"/>
            <a:ext cx="8799285" cy="5273449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MAC address allocation administered by IEEE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manufacturer buys portion of MAC address space (to assure uniqueness)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analogy: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MAC address: like Social Security Number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IP address: like postal address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ea typeface="ＭＳ Ｐゴシック" charset="0"/>
                <a:cs typeface="+mn-cs"/>
              </a:rPr>
              <a:t> portability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can move LAN card from one LAN to another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IP hierarchical address </a:t>
            </a:r>
            <a:r>
              <a:rPr lang="en-US" i="1" dirty="0">
                <a:ea typeface="ＭＳ Ｐゴシック" charset="0"/>
                <a:cs typeface="+mn-cs"/>
              </a:rPr>
              <a:t>not</a:t>
            </a:r>
            <a:r>
              <a:rPr lang="en-US" dirty="0">
                <a:ea typeface="ＭＳ Ｐゴシック" charset="0"/>
                <a:cs typeface="+mn-cs"/>
              </a:rPr>
              <a:t> portable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 address depends on IP subnet to which node is attached</a:t>
            </a:r>
          </a:p>
          <a:p>
            <a:pPr>
              <a:buFont typeface="Wingdings" charset="0"/>
              <a:buChar char="v"/>
              <a:defRPr/>
            </a:pPr>
            <a:endParaRPr lang="en-US" sz="3200" dirty="0">
              <a:ea typeface="ＭＳ Ｐゴシック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68" y="598387"/>
            <a:ext cx="5243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LAN (MAC) addresses </a:t>
            </a:r>
            <a:r>
              <a:rPr lang="en-US" sz="3200" dirty="0">
                <a:solidFill>
                  <a:srgbClr val="FF0000"/>
                </a:solidFill>
              </a:rPr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ARP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ARP table: </a:t>
            </a:r>
            <a:r>
              <a:rPr lang="en-US" sz="2400" dirty="0" smtClean="0">
                <a:ea typeface="ＭＳ Ｐゴシック" charset="0"/>
                <a:cs typeface="+mn-cs"/>
              </a:rPr>
              <a:t>each </a:t>
            </a:r>
            <a:r>
              <a:rPr lang="en-US" sz="2400" dirty="0">
                <a:ea typeface="ＭＳ Ｐゴシック" charset="0"/>
                <a:cs typeface="+mn-cs"/>
              </a:rPr>
              <a:t>IP node (host, router) on LAN has </a:t>
            </a:r>
            <a:r>
              <a:rPr lang="en-US" sz="2400" dirty="0" smtClean="0">
                <a:ea typeface="ＭＳ Ｐゴシック" charset="0"/>
                <a:cs typeface="+mn-cs"/>
              </a:rPr>
              <a:t>table</a:t>
            </a:r>
            <a:endParaRPr lang="en-US" sz="2400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ea typeface="ＭＳ Ｐゴシック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+mn-cs"/>
              </a:rPr>
              <a:t>&lt; IP address; MAC address; TTL&gt;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C0000"/>
                  </a:solidFill>
                  <a:latin typeface="Arial" panose="020B0604020202020204" pitchFamily="34" charset="0"/>
                </a:rPr>
                <a:t>Question:</a:t>
              </a:r>
              <a:r>
                <a:rPr lang="en-US" altLang="en-US" i="0">
                  <a:latin typeface="Arial" panose="020B0604020202020204" pitchFamily="34" charset="0"/>
                </a:rPr>
                <a:t> how to determine</a:t>
              </a:r>
            </a:p>
            <a:p>
              <a:r>
                <a:rPr lang="en-US" altLang="en-US" i="0">
                  <a:latin typeface="Arial" panose="020B0604020202020204" pitchFamily="34" charset="0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7868" y="598387"/>
            <a:ext cx="8930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LAN (MAC) addresses </a:t>
            </a:r>
            <a:r>
              <a:rPr lang="en-US" sz="3200" dirty="0">
                <a:solidFill>
                  <a:srgbClr val="FF0000"/>
                </a:solidFill>
              </a:rPr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ARP: Address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                               Resolution Protocol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346" y="1277938"/>
            <a:ext cx="4980709" cy="46482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 wants to send datagram to B</a:t>
            </a:r>
          </a:p>
          <a:p>
            <a:pPr lvl="1"/>
            <a:r>
              <a:rPr lang="en-US" altLang="en-US" sz="2000" dirty="0" smtClean="0"/>
              <a:t>B</a:t>
            </a:r>
            <a:r>
              <a:rPr lang="ja-JP" altLang="en-US" sz="2000" dirty="0" smtClean="0"/>
              <a:t>’</a:t>
            </a:r>
            <a:r>
              <a:rPr lang="en-US" altLang="ja-JP" sz="2000" dirty="0" smtClean="0"/>
              <a:t>s MAC address not in A</a:t>
            </a:r>
            <a:r>
              <a:rPr lang="ja-JP" altLang="en-US" sz="2000" dirty="0" smtClean="0"/>
              <a:t>’</a:t>
            </a:r>
            <a:r>
              <a:rPr lang="en-US" altLang="ja-JP" sz="2000" dirty="0" smtClean="0"/>
              <a:t>s ARP table.</a:t>
            </a:r>
          </a:p>
          <a:p>
            <a:r>
              <a:rPr lang="en-US" altLang="en-US" sz="2400" dirty="0" smtClean="0"/>
              <a:t>A </a:t>
            </a:r>
            <a:r>
              <a:rPr lang="en-US" altLang="en-US" sz="2400" dirty="0" smtClean="0">
                <a:solidFill>
                  <a:srgbClr val="CC0000"/>
                </a:solidFill>
              </a:rPr>
              <a:t>broadcasts</a:t>
            </a:r>
            <a:r>
              <a:rPr lang="en-US" altLang="en-US" sz="2400" dirty="0" smtClean="0"/>
              <a:t> ARP query packet, containing B's IP address </a:t>
            </a:r>
          </a:p>
          <a:p>
            <a:pPr lvl="1"/>
            <a:r>
              <a:rPr lang="en-US" altLang="en-US" sz="2000" dirty="0" err="1" smtClean="0"/>
              <a:t>dest</a:t>
            </a:r>
            <a:r>
              <a:rPr lang="en-US" altLang="en-US" sz="2000" dirty="0" smtClean="0"/>
              <a:t> MAC address = FF-FF-FF-FF-FF-FF</a:t>
            </a:r>
          </a:p>
          <a:p>
            <a:pPr lvl="1"/>
            <a:r>
              <a:rPr lang="en-US" altLang="en-US" sz="2000" dirty="0" smtClean="0"/>
              <a:t>all nodes on LAN receive ARP query </a:t>
            </a:r>
          </a:p>
          <a:p>
            <a:r>
              <a:rPr lang="en-US" altLang="en-US" sz="2400" dirty="0" smtClean="0"/>
              <a:t>B receives ARP packet, replies to A with its (B's) MAC address</a:t>
            </a:r>
          </a:p>
          <a:p>
            <a:pPr lvl="1"/>
            <a:r>
              <a:rPr lang="en-US" altLang="en-US" sz="2000" dirty="0" smtClean="0"/>
              <a:t>frame sent to A</a:t>
            </a:r>
            <a:r>
              <a:rPr lang="ja-JP" altLang="en-US" sz="2000" dirty="0" smtClean="0"/>
              <a:t>’</a:t>
            </a:r>
            <a:r>
              <a:rPr lang="en-US" altLang="ja-JP" sz="2000" dirty="0" smtClean="0"/>
              <a:t>s MAC address (unicast)</a:t>
            </a:r>
          </a:p>
          <a:p>
            <a:endParaRPr lang="en-US" altLang="en-US" sz="2400" dirty="0" smtClean="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r>
              <a:rPr lang="en-US" altLang="en-US" sz="2400" smtClean="0"/>
              <a:t>A caches (saves) IP-to-MAC address pair in its ARP table until information becomes old (times out)</a:t>
            </a:r>
            <a:r>
              <a:rPr lang="en-US" altLang="en-US" sz="2000" smtClean="0"/>
              <a:t> </a:t>
            </a:r>
          </a:p>
          <a:p>
            <a:pPr lvl="1"/>
            <a:r>
              <a:rPr lang="en-US" altLang="en-US" sz="2000" smtClean="0"/>
              <a:t>soft state: information that times out (goes away) unless refreshed</a:t>
            </a:r>
          </a:p>
          <a:p>
            <a:r>
              <a:rPr lang="en-US" altLang="en-US" sz="2400" smtClean="0"/>
              <a:t>ARP is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plug-and-play</a:t>
            </a:r>
            <a:r>
              <a:rPr lang="ja-JP" altLang="en-US" sz="2400" smtClean="0"/>
              <a:t>”</a:t>
            </a:r>
            <a:r>
              <a:rPr lang="en-US" altLang="ja-JP" sz="2400" smtClean="0"/>
              <a:t>:</a:t>
            </a:r>
          </a:p>
          <a:p>
            <a:pPr lvl="1"/>
            <a:r>
              <a:rPr lang="en-US" altLang="en-US" sz="2000" smtClean="0"/>
              <a:t>nodes create their ARP tables </a:t>
            </a:r>
            <a:r>
              <a:rPr lang="en-US" altLang="en-US" sz="2000" i="1" smtClean="0"/>
              <a:t>without intervention from net administrator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868" y="598387"/>
            <a:ext cx="7634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Same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>
            <a:noAutofit/>
          </a:bodyPr>
          <a:lstStyle/>
          <a:p>
            <a:pPr marL="111125" indent="-111125">
              <a:buFont typeface="Wingdings" panose="05000000000000000000" pitchFamily="2" charset="2"/>
              <a:buNone/>
            </a:pPr>
            <a:r>
              <a:rPr lang="en-US" altLang="en-US" sz="2800" dirty="0" smtClean="0"/>
              <a:t>walkthrough: </a:t>
            </a:r>
            <a:r>
              <a:rPr lang="en-US" altLang="en-US" sz="2800" dirty="0" smtClean="0">
                <a:solidFill>
                  <a:srgbClr val="CC0000"/>
                </a:solidFill>
              </a:rPr>
              <a:t>send datagram from A to B via R</a:t>
            </a:r>
          </a:p>
          <a:p>
            <a:pPr marL="396875" lvl="1" indent="-163513"/>
            <a:r>
              <a:rPr lang="en-US" altLang="en-US" sz="2400" dirty="0" smtClean="0"/>
              <a:t> focus on addressing – at IP (datagram) and MAC layer (frame)</a:t>
            </a:r>
          </a:p>
          <a:p>
            <a:pPr marL="396875" lvl="1" indent="-163513"/>
            <a:r>
              <a:rPr lang="en-US" altLang="en-US" sz="2400" dirty="0" smtClean="0"/>
              <a:t> assume A knows B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IP address</a:t>
            </a:r>
          </a:p>
          <a:p>
            <a:pPr marL="396875" lvl="1" indent="-163513"/>
            <a:r>
              <a:rPr lang="en-US" altLang="en-US" sz="2400" dirty="0" smtClean="0"/>
              <a:t> assume A knows IP address of first hop router, R (how?)</a:t>
            </a:r>
          </a:p>
          <a:p>
            <a:pPr marL="396875" lvl="1" indent="-163513"/>
            <a:r>
              <a:rPr lang="en-US" altLang="en-US" sz="2400" dirty="0" smtClean="0"/>
              <a:t> assume A knows R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MAC address (how?)</a:t>
            </a:r>
            <a:endParaRPr lang="en-US" altLang="en-US" sz="2400" dirty="0" smtClean="0"/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A creates link-layer frame with R's MAC address as dest, frame contains A-to-B IP datagram</a:t>
            </a:r>
            <a:endParaRPr lang="en-US" sz="2800" i="0">
              <a:latin typeface="Gill Sans MT" charset="0"/>
              <a:ea typeface="ＭＳ Ｐゴシック" charset="0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17762" cy="1519238"/>
            <a:chOff x="931" y="1414"/>
            <a:chExt cx="1523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27287" cy="1519238"/>
            <a:chOff x="931" y="1414"/>
            <a:chExt cx="152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creates link-layer frame with B's MAC address as dest, frame contains A-to-B IP datagram</a:t>
            </a:r>
            <a:endParaRPr lang="en-US" sz="2800" i="0">
              <a:latin typeface="Gill Sans MT" charset="0"/>
              <a:ea typeface="ＭＳ Ｐゴシック" charset="0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398713" cy="1519237"/>
            <a:chOff x="931" y="1414"/>
            <a:chExt cx="1511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>
                <a:defRPr/>
              </a:pPr>
              <a:endParaRPr lang="en-US" sz="1200" i="0" smtClean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r>
              <a:rPr lang="en-US" sz="2400" dirty="0" smtClean="0"/>
              <a:t>Putting it all together: A day and a life of a web 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02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creates link-layer frame with B's MAC address as dest, frame contains A-to-B IP datagram</a:t>
            </a:r>
            <a:endParaRPr lang="en-US" sz="2800" i="0">
              <a:latin typeface="Gill Sans MT" charset="0"/>
              <a:ea typeface="ＭＳ Ｐゴシック" charset="0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11" cy="957"/>
              <a:chOff x="931" y="1414"/>
              <a:chExt cx="1511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11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MAC src: </a:t>
                </a:r>
                <a:r>
                  <a:rPr lang="en-US" sz="1200" i="0" smtClean="0">
                    <a:solidFill>
                      <a:srgbClr val="FF0000"/>
                    </a:solidFill>
                    <a:latin typeface="Arial" charset="0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  MAC dest: </a:t>
                </a:r>
                <a:r>
                  <a:rPr lang="en-US" sz="1200" i="0" smtClean="0">
                    <a:solidFill>
                      <a:srgbClr val="FF0000"/>
                    </a:solidFill>
                    <a:latin typeface="Arial" charset="0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80238" y="5354638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-54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46163" y="3962400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-54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</a:rPr>
              <a:t>R</a:t>
            </a:r>
            <a:endParaRPr lang="en-US" i="0" dirty="0">
              <a:latin typeface="+mn-lt"/>
              <a:ea typeface="+mn-ea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45075" y="492125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72350" y="4845050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43725" y="4416425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69188" y="4492625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73900" y="5811838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77075" y="5986463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73875" y="5313363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208838" y="5654675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203950" y="4440238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307388" y="4073525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78675" y="4033838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-54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57613" y="4714875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-54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-54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82725" y="5313363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creates link-layer frame with B's MAC address as dest, frame contains A-to-B IP datagram</a:t>
            </a:r>
            <a:endParaRPr lang="en-US" sz="2800" i="0">
              <a:latin typeface="Gill Sans MT" charset="0"/>
              <a:ea typeface="ＭＳ Ｐゴシック" charset="0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19888" y="289718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26175" y="2454275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50000" y="2705100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800725" y="2046288"/>
            <a:ext cx="2398713" cy="1519237"/>
            <a:chOff x="931" y="1414"/>
            <a:chExt cx="1511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>
                <a:defRPr/>
              </a:pPr>
              <a:endParaRPr lang="en-US" sz="1200" i="0" smtClean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467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ja-JP" altLang="en-US" sz="2400" smtClean="0"/>
              <a:t>“</a:t>
            </a:r>
            <a:r>
              <a:rPr lang="en-US" altLang="ja-JP" sz="2400" smtClean="0"/>
              <a:t>dominant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wired LAN technology: </a:t>
            </a:r>
          </a:p>
          <a:p>
            <a:r>
              <a:rPr lang="en-US" altLang="en-US" sz="2400" smtClean="0"/>
              <a:t>cheap $20 for NIC</a:t>
            </a:r>
          </a:p>
          <a:p>
            <a:r>
              <a:rPr lang="en-US" altLang="en-US" sz="2400" smtClean="0"/>
              <a:t>first widely used LAN technology</a:t>
            </a:r>
          </a:p>
          <a:p>
            <a:r>
              <a:rPr lang="en-US" altLang="en-US" sz="2400" smtClean="0"/>
              <a:t>simpler, cheaper than token LANs and ATM</a:t>
            </a:r>
          </a:p>
          <a:p>
            <a:r>
              <a:rPr lang="en-US" altLang="en-US" sz="2400" smtClean="0"/>
              <a:t>kept up with speed race: 10 Mbps – 10 Gbps </a:t>
            </a:r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Metcalfe</a:t>
            </a:r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s Ethernet sketch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262353"/>
            <a:ext cx="8297863" cy="2449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5000"/>
              </a:lnSpc>
            </a:pPr>
            <a:r>
              <a:rPr lang="en-US" altLang="en-US" i="1" dirty="0" smtClean="0">
                <a:solidFill>
                  <a:srgbClr val="CC0000"/>
                </a:solidFill>
              </a:rPr>
              <a:t>bus: </a:t>
            </a:r>
            <a:r>
              <a:rPr lang="en-US" altLang="en-US" dirty="0" smtClean="0"/>
              <a:t>popular through mid 90s</a:t>
            </a:r>
          </a:p>
          <a:p>
            <a:pPr lvl="1">
              <a:lnSpc>
                <a:spcPct val="75000"/>
              </a:lnSpc>
            </a:pPr>
            <a:r>
              <a:rPr lang="en-US" altLang="en-US" dirty="0" smtClean="0"/>
              <a:t>all nodes in same collision domain (can collide with each other)</a:t>
            </a:r>
          </a:p>
          <a:p>
            <a:pPr>
              <a:lnSpc>
                <a:spcPct val="75000"/>
              </a:lnSpc>
            </a:pPr>
            <a:r>
              <a:rPr lang="en-US" altLang="en-US" i="1" dirty="0" smtClean="0">
                <a:solidFill>
                  <a:srgbClr val="CC0000"/>
                </a:solidFill>
              </a:rPr>
              <a:t>star: </a:t>
            </a:r>
            <a:r>
              <a:rPr lang="en-US" altLang="en-US" dirty="0" smtClean="0"/>
              <a:t>prevails today</a:t>
            </a:r>
          </a:p>
          <a:p>
            <a:pPr lvl="1">
              <a:lnSpc>
                <a:spcPct val="75000"/>
              </a:lnSpc>
            </a:pPr>
            <a:r>
              <a:rPr lang="en-US" altLang="en-US" dirty="0" smtClean="0"/>
              <a:t>active </a:t>
            </a:r>
            <a:r>
              <a:rPr lang="en-US" altLang="en-US" i="1" dirty="0" smtClean="0">
                <a:solidFill>
                  <a:srgbClr val="CC0000"/>
                </a:solidFill>
              </a:rPr>
              <a:t>switch</a:t>
            </a:r>
            <a:r>
              <a:rPr lang="en-US" altLang="en-US" dirty="0" smtClean="0">
                <a:solidFill>
                  <a:srgbClr val="CC0000"/>
                </a:solidFill>
              </a:rPr>
              <a:t> </a:t>
            </a:r>
            <a:r>
              <a:rPr lang="en-US" altLang="en-US" dirty="0" smtClean="0"/>
              <a:t>in center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each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spoke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runs a (separate) Ethernet protocol (nodes do not collide with each other)</a:t>
            </a:r>
            <a:endParaRPr lang="en-US" altLang="en-US" dirty="0" smtClean="0"/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-54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-54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-54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-54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-54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839" y="601849"/>
            <a:ext cx="4917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Physical Topologies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sending </a:t>
            </a:r>
            <a:r>
              <a:rPr lang="en-US" dirty="0">
                <a:ea typeface="ＭＳ Ｐゴシック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Ethernet frame</a:t>
            </a:r>
          </a:p>
          <a:p>
            <a:pPr>
              <a:buFont typeface="Wingdings" charset="0"/>
              <a:buChar char="v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: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7 bytes with pattern 10101010 followed by one byte with pattern 10101011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 used to synchronize receiver, sender clock rates</a:t>
            </a:r>
          </a:p>
        </p:txBody>
      </p:sp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type</a:t>
              </a: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2839" y="601849"/>
            <a:ext cx="562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frame structure/format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addresses: </a:t>
            </a:r>
            <a:r>
              <a:rPr lang="en-US" dirty="0">
                <a:ea typeface="ＭＳ Ｐゴシック" charset="0"/>
                <a:cs typeface="+mn-cs"/>
              </a:rPr>
              <a:t>6 </a:t>
            </a:r>
            <a:r>
              <a:rPr lang="en-US" dirty="0" smtClean="0">
                <a:ea typeface="ＭＳ Ｐゴシック" charset="0"/>
                <a:cs typeface="+mn-cs"/>
              </a:rPr>
              <a:t>byte source, destination MAC addresses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otherwise, adapter discards frame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type: </a:t>
            </a:r>
            <a:r>
              <a:rPr lang="en-US" dirty="0">
                <a:ea typeface="ＭＳ Ｐゴシック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CRC: </a:t>
            </a:r>
            <a:r>
              <a:rPr lang="en-US" dirty="0" smtClean="0">
                <a:ea typeface="ＭＳ Ｐゴシック" charset="0"/>
                <a:cs typeface="+mn-cs"/>
              </a:rPr>
              <a:t>cyclic redundancy check </a:t>
            </a:r>
            <a:r>
              <a:rPr lang="en-US" dirty="0">
                <a:ea typeface="ＭＳ Ｐゴシック" charset="0"/>
                <a:cs typeface="+mn-cs"/>
              </a:rPr>
              <a:t>at </a:t>
            </a:r>
            <a:r>
              <a:rPr lang="en-US" dirty="0" smtClean="0">
                <a:ea typeface="ＭＳ Ｐゴシック" charset="0"/>
                <a:cs typeface="+mn-cs"/>
              </a:rPr>
              <a:t>receiver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error detected: frame </a:t>
            </a:r>
            <a:r>
              <a:rPr lang="en-US" dirty="0">
                <a:ea typeface="ＭＳ Ｐゴシック" charset="0"/>
              </a:rPr>
              <a:t>is </a:t>
            </a:r>
            <a:r>
              <a:rPr lang="en-US" dirty="0" smtClean="0">
                <a:ea typeface="ＭＳ Ｐゴシック" charset="0"/>
              </a:rPr>
              <a:t>dropped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type</a:t>
              </a: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839" y="601849"/>
            <a:ext cx="562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frame structure/format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r>
              <a:rPr lang="en-US" altLang="en-US" i="1" smtClean="0">
                <a:solidFill>
                  <a:srgbClr val="CC0000"/>
                </a:solidFill>
              </a:rPr>
              <a:t>connectionless: </a:t>
            </a:r>
            <a:r>
              <a:rPr lang="en-US" altLang="en-US" smtClean="0"/>
              <a:t>no handshaking between sending and receiving NICs 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unreliable: </a:t>
            </a:r>
            <a:r>
              <a:rPr lang="en-US" altLang="en-US" smtClean="0"/>
              <a:t>receiving NIC doesnt send acks or nacks to sending NIC</a:t>
            </a:r>
          </a:p>
          <a:p>
            <a:pPr lvl="1"/>
            <a:r>
              <a:rPr lang="en-US" altLang="en-US" sz="2800" smtClean="0"/>
              <a:t>data in dropped frames recovered only if initial sender uses higher layer rdt (e.g., TCP), otherwise dropped data lost</a:t>
            </a:r>
          </a:p>
          <a:p>
            <a:r>
              <a:rPr lang="en-US" altLang="en-US" smtClean="0"/>
              <a:t>Ethernet</a:t>
            </a:r>
            <a:r>
              <a:rPr lang="ja-JP" altLang="en-US" smtClean="0"/>
              <a:t>’</a:t>
            </a:r>
            <a:r>
              <a:rPr lang="en-US" altLang="ja-JP" smtClean="0"/>
              <a:t>s MAC protocol: unslotted </a:t>
            </a:r>
            <a:r>
              <a:rPr lang="en-US" altLang="ja-JP" i="1" smtClean="0">
                <a:solidFill>
                  <a:srgbClr val="CC0000"/>
                </a:solidFill>
              </a:rPr>
              <a:t>CSMA/CD wth binary backoff</a:t>
            </a:r>
            <a:endParaRPr lang="en-US" altLang="en-US" i="1" smtClean="0">
              <a:solidFill>
                <a:srgbClr val="CC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839" y="601849"/>
            <a:ext cx="83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service abstraction and implementation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many</a:t>
            </a: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>
                <a:ea typeface="ＭＳ Ｐゴシック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different speeds: 2 Mbps, 10 Mbps, 100 Mbps, 1Gbps, 10G bps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smtClean="0">
                <a:latin typeface="Arial" charset="0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smtClean="0">
                <a:latin typeface="Arial" charset="0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2839" y="601849"/>
            <a:ext cx="886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IEEE 802.3 Ethernet Standards: link &amp; physical layers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21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Link </a:t>
            </a:r>
            <a:r>
              <a:rPr lang="en-US" dirty="0">
                <a:ea typeface="ＭＳ Ｐゴシック" charset="0"/>
                <a:cs typeface="+mj-cs"/>
              </a:rPr>
              <a:t>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990033"/>
                </a:solidFill>
                <a:ea typeface="ＭＳ Ｐゴシック" charset="0"/>
                <a:cs typeface="+mn-cs"/>
              </a:rPr>
              <a:t>goals</a:t>
            </a:r>
            <a:r>
              <a:rPr lang="en-US" sz="32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:</a:t>
            </a:r>
            <a:r>
              <a:rPr lang="en-US" sz="3200" i="1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understand principles behind link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error detection, correction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sharing a broadcast channel: multiple access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link layer addressing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instantiation, implementation of various link layer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36840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>
            <a:normAutofit lnSpcReduction="10000"/>
          </a:bodyPr>
          <a:lstStyle/>
          <a:p>
            <a:r>
              <a:rPr lang="en-US" altLang="en-US" smtClean="0">
                <a:solidFill>
                  <a:srgbClr val="CC0000"/>
                </a:solidFill>
              </a:rPr>
              <a:t>link-layer device: takes an </a:t>
            </a:r>
            <a:r>
              <a:rPr lang="en-US" altLang="en-US" i="1" smtClean="0">
                <a:solidFill>
                  <a:srgbClr val="CC0000"/>
                </a:solidFill>
              </a:rPr>
              <a:t>active</a:t>
            </a:r>
            <a:r>
              <a:rPr lang="en-US" altLang="en-US" smtClean="0">
                <a:solidFill>
                  <a:srgbClr val="CC0000"/>
                </a:solidFill>
              </a:rPr>
              <a:t> role</a:t>
            </a:r>
          </a:p>
          <a:p>
            <a:pPr lvl="1"/>
            <a:r>
              <a:rPr lang="en-US" altLang="en-US" sz="2800" smtClean="0"/>
              <a:t>store, forward Ethernet frames</a:t>
            </a:r>
          </a:p>
          <a:p>
            <a:pPr lvl="1"/>
            <a:r>
              <a:rPr lang="en-US" altLang="en-US" sz="2800" smtClean="0"/>
              <a:t>examine incoming frame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MAC address, </a:t>
            </a:r>
            <a:r>
              <a:rPr lang="en-US" altLang="ja-JP" sz="2800" smtClean="0">
                <a:solidFill>
                  <a:srgbClr val="CC0000"/>
                </a:solidFill>
              </a:rPr>
              <a:t>selectively</a:t>
            </a:r>
            <a:r>
              <a:rPr lang="en-US" altLang="ja-JP" sz="2800" smtClean="0"/>
              <a:t> forward  frame to one-or-more outgoing links when frame is to be forwarded on segment, uses CSMA/CD to access segment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transparent</a:t>
            </a:r>
          </a:p>
          <a:p>
            <a:pPr lvl="1"/>
            <a:r>
              <a:rPr lang="en-US" altLang="en-US" sz="2800" smtClean="0"/>
              <a:t>hosts are unaware of presence of switches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plug-and-play, self-learning</a:t>
            </a:r>
          </a:p>
          <a:p>
            <a:pPr lvl="1"/>
            <a:r>
              <a:rPr lang="en-US" altLang="en-US" sz="2800" smtClean="0"/>
              <a:t>switches do not need to be configured</a:t>
            </a:r>
          </a:p>
          <a:p>
            <a:endParaRPr lang="en-US" altLang="en-US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hosts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Ethernet protocol used on </a:t>
            </a:r>
            <a:r>
              <a:rPr lang="en-US" altLang="en-US" sz="2400" i="1" dirty="0" smtClean="0"/>
              <a:t>each</a:t>
            </a:r>
            <a:r>
              <a:rPr lang="en-US" altLang="en-US" sz="2400" dirty="0" smtClean="0"/>
              <a:t> incoming link, but no collisions; full duplex</a:t>
            </a:r>
          </a:p>
          <a:p>
            <a:pPr lvl="1"/>
            <a:r>
              <a:rPr lang="en-US" altLang="en-US" dirty="0" smtClean="0"/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altLang="en-US" sz="2400" i="1" dirty="0" smtClean="0">
                <a:solidFill>
                  <a:srgbClr val="CC0000"/>
                </a:solidFill>
              </a:rPr>
              <a:t>switching:</a:t>
            </a:r>
            <a:r>
              <a:rPr lang="en-US" altLang="en-US" sz="2400" dirty="0" smtClean="0">
                <a:solidFill>
                  <a:srgbClr val="CC0000"/>
                </a:solidFill>
              </a:rPr>
              <a:t> </a:t>
            </a:r>
            <a:r>
              <a:rPr lang="en-US" altLang="en-US" sz="2400" dirty="0" smtClean="0"/>
              <a:t>A-to-A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and B-to-B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can transmit simultaneously, without collisions </a:t>
            </a:r>
            <a:endParaRPr lang="en-US" altLang="en-US" sz="2400" dirty="0" smtClean="0"/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(</a:t>
              </a:r>
              <a:r>
                <a:rPr lang="en-US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mtClean="0">
                  <a:latin typeface="Arial" charset="0"/>
                  <a:cs typeface="Arial" charset="0"/>
                </a:rPr>
                <a:t>)</a:t>
              </a:r>
              <a:r>
                <a:rPr lang="en-US" i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6" y="686419"/>
            <a:ext cx="7500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Switch: Multiple Simultaneous Transmission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panose="05000000000000000000" pitchFamily="2" charset="2"/>
              <a:buNone/>
            </a:pPr>
            <a:r>
              <a:rPr lang="en-US" altLang="en-US" i="1" u="sng" smtClean="0">
                <a:solidFill>
                  <a:srgbClr val="CC0000"/>
                </a:solidFill>
              </a:rPr>
              <a:t>Q:</a:t>
            </a:r>
            <a:r>
              <a:rPr lang="en-US" altLang="en-US" smtClean="0">
                <a:solidFill>
                  <a:srgbClr val="CC0000"/>
                </a:solidFill>
              </a:rPr>
              <a:t> </a:t>
            </a:r>
            <a:r>
              <a:rPr lang="en-US" altLang="en-US" smtClean="0"/>
              <a:t>how does switch know A</a:t>
            </a:r>
            <a:r>
              <a:rPr lang="ja-JP" altLang="en-US" smtClean="0"/>
              <a:t>’</a:t>
            </a:r>
            <a:r>
              <a:rPr lang="en-US" altLang="ja-JP" smtClean="0"/>
              <a:t> reachable via interface 4, B</a:t>
            </a:r>
            <a:r>
              <a:rPr lang="ja-JP" altLang="en-US" smtClean="0"/>
              <a:t>’</a:t>
            </a:r>
            <a:r>
              <a:rPr lang="en-US" altLang="ja-JP" smtClean="0"/>
              <a:t> reachable via interface 5?</a:t>
            </a:r>
            <a:endParaRPr lang="en-US" altLang="en-US" smtClean="0"/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(</a:t>
              </a:r>
              <a:r>
                <a:rPr lang="en-US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mtClean="0">
                  <a:latin typeface="Arial" charset="0"/>
                  <a:cs typeface="Arial" charset="0"/>
                </a:rPr>
                <a:t>)</a:t>
              </a:r>
              <a:r>
                <a:rPr lang="en-US" i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A:</a:t>
            </a:r>
            <a:r>
              <a:rPr lang="en-US" dirty="0" smtClean="0">
                <a:solidFill>
                  <a:srgbClr val="CC0000"/>
                </a:solidFill>
              </a:rPr>
              <a:t>  </a:t>
            </a:r>
            <a:r>
              <a:rPr lang="en-US" dirty="0" smtClean="0"/>
              <a:t>each switch has a </a:t>
            </a:r>
            <a:r>
              <a:rPr lang="en-US" dirty="0" smtClean="0">
                <a:solidFill>
                  <a:srgbClr val="CC0000"/>
                </a:solidFill>
              </a:rPr>
              <a:t>switch table,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looks like a routing table!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Q: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/>
              <a:t>something like a routing protocol?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936" y="686419"/>
            <a:ext cx="4235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 Forwarding Table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smtClean="0"/>
              <a:t>switch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i="1" smtClean="0">
                <a:solidFill>
                  <a:srgbClr val="CC0000"/>
                </a:solidFill>
              </a:rPr>
              <a:t>learns</a:t>
            </a:r>
            <a:r>
              <a:rPr lang="en-US" altLang="en-US" sz="2400" smtClean="0">
                <a:solidFill>
                  <a:srgbClr val="CC0000"/>
                </a:solidFill>
              </a:rPr>
              <a:t> </a:t>
            </a:r>
            <a:r>
              <a:rPr lang="en-US" altLang="en-US" sz="2400" smtClean="0"/>
              <a:t>which hosts can be reached through which interfaces</a:t>
            </a:r>
          </a:p>
          <a:p>
            <a:pPr lvl="1"/>
            <a:r>
              <a:rPr lang="en-US" altLang="en-US" smtClean="0"/>
              <a:t>when frame received, switch </a:t>
            </a:r>
            <a:r>
              <a:rPr lang="ja-JP" altLang="en-US" smtClean="0"/>
              <a:t>“</a:t>
            </a:r>
            <a:r>
              <a:rPr lang="en-US" altLang="ja-JP" smtClean="0"/>
              <a:t>learns</a:t>
            </a:r>
            <a:r>
              <a:rPr lang="ja-JP" altLang="en-US" smtClean="0"/>
              <a:t>”</a:t>
            </a:r>
            <a:r>
              <a:rPr lang="en-US" altLang="ja-JP" smtClean="0"/>
              <a:t>  location of sender: incoming LAN segment</a:t>
            </a:r>
          </a:p>
          <a:p>
            <a:pPr lvl="1"/>
            <a:r>
              <a:rPr lang="en-US" altLang="en-US" smtClean="0"/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6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936" y="686419"/>
            <a:ext cx="358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Switch: Self-learning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228866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W</a:t>
            </a:r>
            <a:r>
              <a:rPr lang="en-US" sz="2400" dirty="0" smtClean="0">
                <a:ea typeface="ＭＳ Ｐゴシック" charset="0"/>
              </a:rPr>
              <a:t>hen  </a:t>
            </a:r>
            <a:r>
              <a:rPr lang="en-US" sz="2400" dirty="0">
                <a:ea typeface="ＭＳ Ｐゴシック" charset="0"/>
              </a:rPr>
              <a:t>frame </a:t>
            </a:r>
            <a:r>
              <a:rPr lang="en-US" sz="2400" dirty="0" smtClean="0">
                <a:ea typeface="ＭＳ Ｐゴシック" charset="0"/>
              </a:rPr>
              <a:t>received at switch:</a:t>
            </a: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1. record </a:t>
            </a:r>
            <a:r>
              <a:rPr lang="en-US" sz="2400" dirty="0" smtClean="0">
                <a:ea typeface="ＭＳ Ｐゴシック" charset="0"/>
              </a:rPr>
              <a:t>incoming link, MAC address of sending </a:t>
            </a:r>
            <a:r>
              <a:rPr lang="en-US" sz="2400" dirty="0">
                <a:ea typeface="ＭＳ Ｐゴシック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2. index switch table using MAC </a:t>
            </a:r>
            <a:r>
              <a:rPr lang="en-US" sz="2400" dirty="0" smtClean="0">
                <a:ea typeface="ＭＳ Ｐゴシック" charset="0"/>
              </a:rPr>
              <a:t>destination </a:t>
            </a:r>
            <a:r>
              <a:rPr lang="en-US" sz="2400" dirty="0">
                <a:ea typeface="ＭＳ Ｐゴシック" charset="0"/>
              </a:rPr>
              <a:t>address</a:t>
            </a:r>
            <a:endParaRPr lang="en-US" sz="2400" b="1" dirty="0">
              <a:solidFill>
                <a:schemeClr val="accent2"/>
              </a:solidFill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3. if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entry found for destination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  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solidFill>
                  <a:srgbClr val="000099"/>
                </a:solidFill>
                <a:ea typeface="ＭＳ Ｐゴシック" charset="0"/>
              </a:rPr>
              <a:t>    </a:t>
            </a:r>
            <a:r>
              <a:rPr lang="en-US" sz="2400" b="1" dirty="0" smtClean="0">
                <a:solidFill>
                  <a:srgbClr val="000099"/>
                </a:solidFill>
                <a:ea typeface="ＭＳ Ｐゴシック" charset="0"/>
              </a:rPr>
              <a:t>       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if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destination </a:t>
            </a:r>
            <a:r>
              <a:rPr lang="en-US" sz="2400" dirty="0">
                <a:ea typeface="ＭＳ Ｐゴシック" charset="0"/>
              </a:rPr>
              <a:t>on segment from which frame arrived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       </a:t>
            </a:r>
            <a:r>
              <a:rPr lang="en-US" sz="2400" dirty="0" smtClean="0">
                <a:ea typeface="ＭＳ Ｐゴシック" charset="0"/>
              </a:rPr>
              <a:t>    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</a:rPr>
              <a:t>then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drop </a:t>
            </a:r>
            <a:r>
              <a:rPr lang="en-US" sz="2400" dirty="0" smtClean="0">
                <a:ea typeface="ＭＳ Ｐゴシック" charset="0"/>
              </a:rPr>
              <a:t>frame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           </a:t>
            </a:r>
            <a:r>
              <a:rPr lang="en-US" sz="2400" dirty="0" smtClean="0">
                <a:ea typeface="ＭＳ Ｐゴシック" charset="0"/>
              </a:rPr>
              <a:t>    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forward </a:t>
            </a:r>
            <a:r>
              <a:rPr lang="en-US" sz="2400" dirty="0" smtClean="0">
                <a:ea typeface="ＭＳ Ｐゴシック" charset="0"/>
              </a:rPr>
              <a:t>frame </a:t>
            </a:r>
            <a:r>
              <a:rPr lang="en-US" sz="2400" dirty="0">
                <a:ea typeface="ＭＳ Ｐゴシック" charset="0"/>
              </a:rPr>
              <a:t>on interface </a:t>
            </a:r>
            <a:r>
              <a:rPr lang="en-US" sz="2400" dirty="0" smtClean="0">
                <a:ea typeface="ＭＳ Ｐゴシック" charset="0"/>
              </a:rPr>
              <a:t>indicated by entry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 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}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  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      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                         interface */</a:t>
            </a:r>
            <a:endParaRPr lang="en-US" sz="2400" dirty="0">
              <a:ea typeface="ＭＳ Ｐゴシック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Ethernet Switch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6" y="686419"/>
            <a:ext cx="5924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Switch: Frame filtering/forwarding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6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frame destination, A’, locaton unknown:</a:t>
            </a:r>
            <a:endParaRPr lang="en-US" altLang="en-US" i="1" smtClean="0"/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672279" y="1853949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altLang="ja-JP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ea typeface="ＭＳ Ｐゴシック" charset="0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58813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on just one link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936" y="686419"/>
            <a:ext cx="591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Self-learning, forwarding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switches can be connected together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u="sng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know to forward frame destined to F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u="sng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A:</a:t>
            </a:r>
            <a:r>
              <a:rPr lang="en-US" sz="2800" i="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936" y="686419"/>
            <a:ext cx="4366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Interconnecting Switches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ea typeface="ＭＳ Ｐゴシック" charset="0"/>
                <a:cs typeface="+mn-cs"/>
              </a:rPr>
              <a:t>Suppose C sends frame to I, I responds to C</a:t>
            </a: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936" y="686419"/>
            <a:ext cx="6689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Multiple Switch, Self-learning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77202" name="Group 1108"/>
          <p:cNvGrpSpPr>
            <a:grpSpLocks/>
          </p:cNvGrpSpPr>
          <p:nvPr/>
        </p:nvGrpSpPr>
        <p:grpSpPr bwMode="auto">
          <a:xfrm>
            <a:off x="2803525" y="2278063"/>
            <a:ext cx="812800" cy="360362"/>
            <a:chOff x="2356" y="1300"/>
            <a:chExt cx="555" cy="194"/>
          </a:xfrm>
        </p:grpSpPr>
        <p:sp>
          <p:nvSpPr>
            <p:cNvPr id="17723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23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23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7240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7243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4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46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0747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5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936" y="686419"/>
            <a:ext cx="3735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Institutional Network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forward: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routers: </a:t>
            </a:r>
            <a:r>
              <a:rPr lang="en-US" sz="2400" dirty="0" smtClean="0">
                <a:ea typeface="ＭＳ Ｐゴシック" charset="0"/>
                <a:cs typeface="+mn-cs"/>
              </a:rPr>
              <a:t>network-layer devices (examine network-layer headers)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switches</a:t>
            </a:r>
            <a:r>
              <a:rPr lang="en-US" sz="2400" i="1" dirty="0" smtClean="0">
                <a:ea typeface="ＭＳ Ｐゴシック" charset="0"/>
                <a:cs typeface="+mn-cs"/>
              </a:rPr>
              <a:t>: </a:t>
            </a:r>
            <a:r>
              <a:rPr lang="en-US" sz="2400" dirty="0" smtClean="0">
                <a:ea typeface="ＭＳ Ｐゴシック" charset="0"/>
                <a:cs typeface="+mn-cs"/>
              </a:rPr>
              <a:t>link</a:t>
            </a:r>
            <a:r>
              <a:rPr lang="en-US" sz="2400" dirty="0">
                <a:ea typeface="ＭＳ Ｐゴシック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both have forwarding tables: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outers: </a:t>
            </a:r>
            <a:r>
              <a:rPr lang="en-US" sz="2400" dirty="0" smtClean="0">
                <a:ea typeface="ＭＳ Ｐゴシック" charset="0"/>
                <a:cs typeface="+mn-cs"/>
              </a:rPr>
              <a:t>compute tables using routing algorithms, IP addresses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witches: </a:t>
            </a:r>
            <a:r>
              <a:rPr lang="en-US" sz="2400" dirty="0" smtClean="0">
                <a:ea typeface="ＭＳ Ｐゴシック" charset="0"/>
                <a:cs typeface="+mn-cs"/>
              </a:rPr>
              <a:t>learn forwarding table using flooding, learning, MAC addresses </a:t>
            </a: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9235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17923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3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3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9240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9243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22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723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936" y="686419"/>
            <a:ext cx="3455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Switches vs Routers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terminology: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hosts and routers: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nodes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communication channels that connect adjacent nodes along communication path: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links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wired links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wireless links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LANs</a:t>
            </a:r>
            <a:endParaRPr lang="en-US" b="1">
              <a:solidFill>
                <a:srgbClr val="FF0000"/>
              </a:solidFill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layer-2 packet: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frame,</a:t>
            </a:r>
            <a:r>
              <a:rPr lang="en-US" sz="2400" b="1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>
                <a:ea typeface="ＭＳ Ｐゴシック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smtClean="0">
                <a:solidFill>
                  <a:srgbClr val="CC0000"/>
                </a:solidFill>
                <a:latin typeface="Gill Sans MT" charset="0"/>
              </a:rPr>
              <a:t>data-link layer</a:t>
            </a:r>
            <a:r>
              <a:rPr lang="en-US" sz="2400" i="0" smtClean="0">
                <a:latin typeface="Gill Sans MT" charset="0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to </a:t>
            </a:r>
            <a:r>
              <a:rPr lang="en-US" sz="2400" smtClean="0">
                <a:solidFill>
                  <a:srgbClr val="CC0000"/>
                </a:solidFill>
                <a:latin typeface="Gill Sans MT" charset="0"/>
              </a:rPr>
              <a:t>physically adjacent</a:t>
            </a:r>
            <a:r>
              <a:rPr lang="en-US" sz="2400" i="0" smtClean="0">
                <a:latin typeface="Gill Sans MT" charset="0"/>
              </a:rPr>
              <a:t> node over a link</a:t>
            </a:r>
            <a:endParaRPr lang="en-US" i="0" smtClean="0">
              <a:latin typeface="Gill Sans MT" charset="0"/>
            </a:endParaRPr>
          </a:p>
        </p:txBody>
      </p:sp>
      <p:sp>
        <p:nvSpPr>
          <p:cNvPr id="46087" name="Freeform 666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8" name="Group 667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4552" name="Rectangle 66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53" name="AutoShape 66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CC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089" name="Freeform 670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671"/>
          <p:cNvSpPr>
            <a:spLocks noChangeShapeType="1"/>
          </p:cNvSpPr>
          <p:nvPr/>
        </p:nvSpPr>
        <p:spPr bwMode="auto">
          <a:xfrm rot="16200000" flipV="1">
            <a:off x="7791450" y="5248275"/>
            <a:ext cx="471488" cy="206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8" name="Line 672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9" name="Line 673"/>
          <p:cNvSpPr>
            <a:spLocks noChangeShapeType="1"/>
          </p:cNvSpPr>
          <p:nvPr/>
        </p:nvSpPr>
        <p:spPr bwMode="auto">
          <a:xfrm rot="16200000" flipH="1">
            <a:off x="8110537" y="5040313"/>
            <a:ext cx="182563" cy="128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1" name="Line 675"/>
          <p:cNvSpPr>
            <a:spLocks noChangeShapeType="1"/>
          </p:cNvSpPr>
          <p:nvPr/>
        </p:nvSpPr>
        <p:spPr bwMode="auto">
          <a:xfrm>
            <a:off x="6100763" y="4776788"/>
            <a:ext cx="244475" cy="968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2" name="Line 676"/>
          <p:cNvSpPr>
            <a:spLocks noChangeShapeType="1"/>
          </p:cNvSpPr>
          <p:nvPr/>
        </p:nvSpPr>
        <p:spPr bwMode="auto">
          <a:xfrm flipV="1">
            <a:off x="5842000" y="5030788"/>
            <a:ext cx="396875" cy="82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5" name="Line 679"/>
          <p:cNvSpPr>
            <a:spLocks noChangeShapeType="1"/>
          </p:cNvSpPr>
          <p:nvPr/>
        </p:nvSpPr>
        <p:spPr bwMode="auto">
          <a:xfrm flipH="1">
            <a:off x="6267450" y="5075238"/>
            <a:ext cx="123825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6" name="Line 680"/>
          <p:cNvSpPr>
            <a:spLocks noChangeShapeType="1"/>
          </p:cNvSpPr>
          <p:nvPr/>
        </p:nvSpPr>
        <p:spPr bwMode="auto">
          <a:xfrm flipH="1" flipV="1">
            <a:off x="6573838" y="5054600"/>
            <a:ext cx="88900" cy="219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7" name="Line 681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9" name="Line 683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0" name="Line 684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46100" name="Picture 68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Line 686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3" name="Line 687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46103" name="Picture 688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5" name="Line 69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6" name="Line 69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7" name="Line 69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8" name="Line 70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108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109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110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6111" name="Group 71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46529" name="Freeform 71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0" name="Freeform 71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3" name="Line 71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34" name="Line 76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114" name="Group 78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4652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2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2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524" name="Group 78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527" name="Freeform 7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28" name="Freeform 7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46" name="Line 78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47" name="Line 78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15" name="Group 79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4651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1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1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516" name="Group 79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519" name="Freeform 7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20" name="Freeform 7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8" name="Line 79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39" name="Line 79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16" name="Group 79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4650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0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0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508" name="Group 80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511" name="Freeform 8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2" name="Freeform 8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0" name="Line 80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31" name="Line 80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17" name="Group 80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4649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49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49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500" name="Group 81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503" name="Freeform 8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4" name="Freeform 8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2" name="Line 81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23" name="Line 81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18" name="Group 817"/>
          <p:cNvGrpSpPr>
            <a:grpSpLocks/>
          </p:cNvGrpSpPr>
          <p:nvPr/>
        </p:nvGrpSpPr>
        <p:grpSpPr bwMode="auto">
          <a:xfrm>
            <a:off x="6027738" y="1738313"/>
            <a:ext cx="517525" cy="508000"/>
            <a:chOff x="2920" y="1424"/>
            <a:chExt cx="326" cy="320"/>
          </a:xfrm>
        </p:grpSpPr>
        <p:sp>
          <p:nvSpPr>
            <p:cNvPr id="4510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49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513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514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515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516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49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9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19" name="Group 82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46473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4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5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6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7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8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9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0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1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2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3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4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5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6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7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9" name="Oval 84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20" name="Group 843"/>
          <p:cNvGrpSpPr>
            <a:grpSpLocks/>
          </p:cNvGrpSpPr>
          <p:nvPr/>
        </p:nvGrpSpPr>
        <p:grpSpPr bwMode="auto">
          <a:xfrm>
            <a:off x="5387975" y="1963738"/>
            <a:ext cx="519113" cy="128587"/>
            <a:chOff x="2199" y="955"/>
            <a:chExt cx="2547" cy="506"/>
          </a:xfrm>
        </p:grpSpPr>
        <p:sp>
          <p:nvSpPr>
            <p:cNvPr id="46467" name="Freeform 84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8" name="Freeform 84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9" name="Freeform 84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0" name="Freeform 84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1" name="Freeform 84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2" name="Freeform 84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1" name="Group 85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4646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3" name="Line 85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123" name="Group 858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46455" name="Freeform 85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6" name="Freeform 86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7" name="Freeform 86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8" name="Freeform 86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9" name="Freeform 86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0" name="Freeform 86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5" name="Line 865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125" name="Group 866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46449" name="Freeform 867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0" name="Freeform 868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1" name="Freeform 869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2" name="Freeform 870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3" name="Freeform 871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4" name="Freeform 872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6" name="Group 873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46443" name="Freeform 87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4" name="Freeform 87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5" name="Freeform 87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6" name="Freeform 87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7" name="Freeform 87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8" name="Freeform 87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7" name="Group 880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46437" name="Freeform 88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8" name="Freeform 88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9" name="Freeform 88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0" name="Freeform 88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1" name="Freeform 88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2" name="Freeform 88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28" name="Picture 887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0" name="Line 88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130" name="Group 88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46435" name="Picture 89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36" name="Freeform 89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31" name="Group 89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46433" name="Picture 89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34" name="Freeform 89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32" name="Group 89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46431" name="Picture 89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32" name="Freeform 89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33" name="Group 89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46429" name="Picture 89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30" name="Freeform 90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6134" name="Picture 901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135" name="Group 90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46427" name="Picture 90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428" name="Picture 90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136" name="Picture 90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137" name="Group 906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4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Rectangle 908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Rectangle 911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6" name="AutoShape 91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47" name="AutoShape 914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422" name="Rectangle 915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4" name="AutoShape 917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45" name="AutoShape 918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424" name="Rectangle 919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25" name="Rectangle 920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2" name="AutoShape 922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43" name="AutoShape 923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0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41" name="AutoShape 927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429" name="Rectangle 928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Oval 931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AutoShape 933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35" name="AutoShape 934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36" name="Oval 935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37" name="Oval 936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38" name="Oval 937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39" name="Rectangle 938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38" name="Group 939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46363" name="Freeform 94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Rectangle 941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365" name="Freeform 94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6" name="Freeform 94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Rectangle 944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368" name="Group 94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4" name="AutoShape 946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15" name="AutoShape 947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390" name="Rectangle 948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370" name="Group 94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2" name="AutoShape 950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13" name="AutoShape 951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392" name="Rectangle 952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93" name="Rectangle 953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373" name="Group 95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0" name="AutoShape 955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11" name="AutoShape 956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374" name="Freeform 95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375" name="Group 95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08" name="AutoShape 959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09" name="AutoShape 960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397" name="Rectangle 961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377" name="Freeform 96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8" name="Freeform 96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Oval 964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380" name="Freeform 96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AutoShape 966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03" name="AutoShape 967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04" name="Oval 968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05" name="Oval 969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6" name="Oval 970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07" name="Rectangle 971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39" name="Group 972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46340" name="Picture 973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341" name="Picture 974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42" name="Freeform 97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6343" name="Picture 976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44" name="Freeform 97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5" name="Freeform 97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6" name="Freeform 97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7" name="Freeform 98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8" name="Freeform 98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9" name="Freeform 98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350" name="Group 98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357" name="Freeform 98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58" name="Freeform 98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59" name="Freeform 98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0" name="Freeform 98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1" name="Freeform 98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2" name="Freeform 98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51" name="Freeform 99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2" name="Freeform 99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3" name="Freeform 99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4" name="Freeform 99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5" name="Freeform 99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6" name="Freeform 99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40" name="Picture 996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41" name="Freeform 997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42" name="Picture 998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43" name="Freeform 999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4" name="Freeform 1000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5" name="Freeform 1001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6" name="Freeform 1002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7" name="Freeform 1003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8" name="Freeform 1004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49" name="Group 1005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46334" name="Freeform 100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5" name="Freeform 100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6" name="Freeform 100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7" name="Freeform 100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8" name="Freeform 101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9" name="Freeform 101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50" name="Freeform 1012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1" name="Freeform 1013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2" name="Freeform 1014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3" name="Freeform 1015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4" name="Freeform 1016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5" name="Freeform 1017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727133162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72713316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56" name="Picture 1018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57" name="Freeform 1019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58" name="Picture 1020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59" name="Freeform 1021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0" name="Freeform 1022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1" name="Freeform 1023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2" name="Freeform 1024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3" name="Freeform 1025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4" name="Freeform 1026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65" name="Group 1027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46328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9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0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1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2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3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66" name="Freeform 1034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7" name="Freeform 1035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8" name="Freeform 1036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9" name="Freeform 1037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0" name="Freeform 1038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1" name="Freeform 1039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531998009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531998009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72" name="Group 1040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46326" name="Picture 104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27" name="Freeform 104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6173" name="Picture 1043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74" name="Freeform 1044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75" name="Picture 1045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76" name="Freeform 1046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7" name="Freeform 1047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8" name="Freeform 1048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9" name="Freeform 1049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0" name="Freeform 1050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1" name="Freeform 1051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82" name="Group 1052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46320" name="Freeform 1053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1" name="Freeform 1054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2" name="Freeform 1055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3" name="Freeform 1056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4" name="Freeform 1057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5" name="Freeform 1058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3" name="Freeform 1059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4" name="Freeform 1060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5" name="Freeform 1061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6" name="Freeform 1062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7" name="Freeform 1063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8" name="Freeform 1064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727133162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72713316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89" name="Group 1065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463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3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3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315" name="Group 106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318" name="Freeform 107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9" name="Freeform 107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7" name="Line 107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38" name="Line 107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90" name="Group 1074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463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3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3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307" name="Group 107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310" name="Freeform 107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1" name="Freeform 108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29" name="Line 108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30" name="Line 108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91" name="Group 1083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46298" name="Freeform 108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9" name="Freeform 108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0" name="Freeform 108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1" name="Freeform 108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2" name="Freeform 108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3" name="Freeform 108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92" name="Group 1090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4629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9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9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93" name="Group 109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296" name="Freeform 10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7" name="Freeform 10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5" name="Line 109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16" name="Line 109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93" name="Group 1099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4628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8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8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85" name="Group 110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288" name="Freeform 1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9" name="Freeform 1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7" name="Line 110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08" name="Line 110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94" name="Group 1108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4627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7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7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77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280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1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9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00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195" name="Freeform 1118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6" name="Freeform 1119"/>
          <p:cNvSpPr>
            <a:spLocks/>
          </p:cNvSpPr>
          <p:nvPr/>
        </p:nvSpPr>
        <p:spPr bwMode="auto">
          <a:xfrm>
            <a:off x="7023100" y="2001838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8" name="Line 1120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19" name="Line 1121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0" name="Line 1122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1" name="Line 1123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2" name="Line 1124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3" name="Line 1125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4" name="Line 1126"/>
          <p:cNvSpPr>
            <a:spLocks noChangeShapeType="1"/>
          </p:cNvSpPr>
          <p:nvPr/>
        </p:nvSpPr>
        <p:spPr bwMode="auto">
          <a:xfrm>
            <a:off x="7589838" y="2867025"/>
            <a:ext cx="1889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5" name="Line 1127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6" name="Line 1128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7" name="Line 1129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207" name="Group 1130"/>
          <p:cNvGrpSpPr>
            <a:grpSpLocks/>
          </p:cNvGrpSpPr>
          <p:nvPr/>
        </p:nvGrpSpPr>
        <p:grpSpPr bwMode="auto">
          <a:xfrm>
            <a:off x="7689850" y="2395538"/>
            <a:ext cx="390525" cy="169862"/>
            <a:chOff x="4650" y="1129"/>
            <a:chExt cx="246" cy="95"/>
          </a:xfrm>
        </p:grpSpPr>
        <p:sp>
          <p:nvSpPr>
            <p:cNvPr id="4626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6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6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69" name="Group 113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7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7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" name="Line 113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92" name="Line 113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08" name="Group 1139"/>
          <p:cNvGrpSpPr>
            <a:grpSpLocks/>
          </p:cNvGrpSpPr>
          <p:nvPr/>
        </p:nvGrpSpPr>
        <p:grpSpPr bwMode="auto">
          <a:xfrm>
            <a:off x="7762875" y="2757488"/>
            <a:ext cx="390525" cy="176212"/>
            <a:chOff x="4650" y="1129"/>
            <a:chExt cx="246" cy="95"/>
          </a:xfrm>
        </p:grpSpPr>
        <p:sp>
          <p:nvSpPr>
            <p:cNvPr id="4625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5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6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61" name="Group 114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6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3" name="Line 114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84" name="Line 114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09" name="Group 1148"/>
          <p:cNvGrpSpPr>
            <a:grpSpLocks/>
          </p:cNvGrpSpPr>
          <p:nvPr/>
        </p:nvGrpSpPr>
        <p:grpSpPr bwMode="auto">
          <a:xfrm>
            <a:off x="7204075" y="2493963"/>
            <a:ext cx="390525" cy="169862"/>
            <a:chOff x="4650" y="1129"/>
            <a:chExt cx="246" cy="95"/>
          </a:xfrm>
        </p:grpSpPr>
        <p:sp>
          <p:nvSpPr>
            <p:cNvPr id="4625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5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5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53" name="Group 115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56" name="Freeform 11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7" name="Freeform 11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75" name="Line 115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76" name="Line 115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10" name="Group 1157"/>
          <p:cNvGrpSpPr>
            <a:grpSpLocks/>
          </p:cNvGrpSpPr>
          <p:nvPr/>
        </p:nvGrpSpPr>
        <p:grpSpPr bwMode="auto">
          <a:xfrm>
            <a:off x="7215188" y="2757488"/>
            <a:ext cx="390525" cy="169862"/>
            <a:chOff x="4650" y="1129"/>
            <a:chExt cx="246" cy="95"/>
          </a:xfrm>
        </p:grpSpPr>
        <p:sp>
          <p:nvSpPr>
            <p:cNvPr id="4624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4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4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45" name="Group 116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48" name="Freeform 11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9" name="Freeform 11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67" name="Line 116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68" name="Line 116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232" name="Line 1166"/>
          <p:cNvSpPr>
            <a:spLocks noChangeShapeType="1"/>
          </p:cNvSpPr>
          <p:nvPr/>
        </p:nvSpPr>
        <p:spPr bwMode="auto">
          <a:xfrm>
            <a:off x="8358188" y="2855913"/>
            <a:ext cx="177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212" name="Group 1167"/>
          <p:cNvGrpSpPr>
            <a:grpSpLocks/>
          </p:cNvGrpSpPr>
          <p:nvPr/>
        </p:nvGrpSpPr>
        <p:grpSpPr bwMode="auto">
          <a:xfrm>
            <a:off x="7400925" y="3911600"/>
            <a:ext cx="485775" cy="203200"/>
            <a:chOff x="4650" y="1129"/>
            <a:chExt cx="246" cy="95"/>
          </a:xfrm>
        </p:grpSpPr>
        <p:sp>
          <p:nvSpPr>
            <p:cNvPr id="4623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3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3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37" name="Group 11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40" name="Freeform 11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1" name="Freeform 11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9" name="Line 11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60" name="Line 11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13" name="Group 1176"/>
          <p:cNvGrpSpPr>
            <a:grpSpLocks/>
          </p:cNvGrpSpPr>
          <p:nvPr/>
        </p:nvGrpSpPr>
        <p:grpSpPr bwMode="auto">
          <a:xfrm>
            <a:off x="7081838" y="3630613"/>
            <a:ext cx="485775" cy="203200"/>
            <a:chOff x="4650" y="1129"/>
            <a:chExt cx="246" cy="95"/>
          </a:xfrm>
        </p:grpSpPr>
        <p:sp>
          <p:nvSpPr>
            <p:cNvPr id="4622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2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2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29" name="Group 118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32" name="Freeform 11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3" name="Freeform 11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1" name="Line 118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52" name="Line 118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14" name="Group 1185"/>
          <p:cNvGrpSpPr>
            <a:grpSpLocks/>
          </p:cNvGrpSpPr>
          <p:nvPr/>
        </p:nvGrpSpPr>
        <p:grpSpPr bwMode="auto">
          <a:xfrm>
            <a:off x="7743825" y="3643313"/>
            <a:ext cx="485775" cy="203200"/>
            <a:chOff x="4650" y="1129"/>
            <a:chExt cx="246" cy="95"/>
          </a:xfrm>
        </p:grpSpPr>
        <p:sp>
          <p:nvSpPr>
            <p:cNvPr id="4621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1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2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21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24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5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43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44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215" name="Text Box 580"/>
          <p:cNvSpPr txBox="1">
            <a:spLocks noChangeArrowheads="1"/>
          </p:cNvSpPr>
          <p:nvPr/>
        </p:nvSpPr>
        <p:spPr bwMode="auto">
          <a:xfrm>
            <a:off x="7561263" y="2071688"/>
            <a:ext cx="1108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i="0">
                <a:latin typeface="Arial" panose="020B0604020202020204" pitchFamily="34" charset="0"/>
              </a:rPr>
              <a:t>global ISP</a:t>
            </a:r>
          </a:p>
        </p:txBody>
      </p:sp>
      <p:sp>
        <p:nvSpPr>
          <p:cNvPr id="4237" name="Line 1196"/>
          <p:cNvSpPr>
            <a:spLocks noChangeShapeType="1"/>
          </p:cNvSpPr>
          <p:nvPr/>
        </p:nvSpPr>
        <p:spPr bwMode="auto">
          <a:xfrm flipH="1">
            <a:off x="7335838" y="4103688"/>
            <a:ext cx="223837" cy="415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38" name="Line 1197"/>
          <p:cNvSpPr>
            <a:spLocks noChangeShapeType="1"/>
          </p:cNvSpPr>
          <p:nvPr/>
        </p:nvSpPr>
        <p:spPr bwMode="auto">
          <a:xfrm>
            <a:off x="6737350" y="2571750"/>
            <a:ext cx="4762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576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two types of </a:t>
            </a:r>
            <a:r>
              <a:rPr lang="ja-JP" altLang="en-US" smtClean="0"/>
              <a:t>“</a:t>
            </a:r>
            <a:r>
              <a:rPr lang="en-US" altLang="ja-JP" dirty="0" smtClean="0"/>
              <a:t>links</a:t>
            </a:r>
            <a:r>
              <a:rPr lang="ja-JP" altLang="en-US" smtClean="0"/>
              <a:t>”</a:t>
            </a:r>
            <a:r>
              <a:rPr lang="en-US" altLang="ja-JP" dirty="0" smtClean="0"/>
              <a:t>:</a:t>
            </a:r>
          </a:p>
          <a:p>
            <a:r>
              <a:rPr lang="en-US" altLang="en-US" dirty="0" smtClean="0"/>
              <a:t>point-to-point</a:t>
            </a:r>
          </a:p>
          <a:p>
            <a:pPr lvl="1"/>
            <a:r>
              <a:rPr lang="en-US" altLang="en-US" sz="2000" dirty="0" smtClean="0"/>
              <a:t>PPP for dial-up access</a:t>
            </a:r>
          </a:p>
          <a:p>
            <a:pPr lvl="1"/>
            <a:r>
              <a:rPr lang="en-US" altLang="en-US" sz="2000" dirty="0" smtClean="0"/>
              <a:t>point-to-point link between Ethernet switch, host</a:t>
            </a:r>
          </a:p>
          <a:p>
            <a:r>
              <a:rPr lang="en-US" altLang="en-US" i="1" dirty="0" smtClean="0">
                <a:solidFill>
                  <a:srgbClr val="CC0000"/>
                </a:solidFill>
              </a:rPr>
              <a:t>broadcast (shared wire or medium)</a:t>
            </a:r>
          </a:p>
          <a:p>
            <a:pPr lvl="1"/>
            <a:r>
              <a:rPr lang="en-US" altLang="en-US" sz="2000" dirty="0" smtClean="0"/>
              <a:t>old-fashioned Ethernet</a:t>
            </a:r>
          </a:p>
          <a:p>
            <a:pPr lvl="1"/>
            <a:r>
              <a:rPr lang="en-US" altLang="en-US" sz="2000" dirty="0" smtClean="0"/>
              <a:t>upstream HFC</a:t>
            </a:r>
          </a:p>
          <a:p>
            <a:pPr lvl="1"/>
            <a:r>
              <a:rPr lang="en-US" altLang="en-US" sz="2000" dirty="0" smtClean="0"/>
              <a:t>802.11 wireless LAN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</a:rPr>
              <a:t> (e.g., 802.11 </a:t>
            </a:r>
            <a:r>
              <a:rPr lang="en-US" sz="1400" i="0" dirty="0" err="1" smtClean="0">
                <a:latin typeface="Arial" charset="0"/>
              </a:rPr>
              <a:t>WiFi</a:t>
            </a:r>
            <a:r>
              <a:rPr lang="en-US" sz="1400" i="0" dirty="0" smtClean="0">
                <a:latin typeface="Arial" charset="0"/>
              </a:rPr>
              <a:t>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three broad classes: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altLang="en-US" sz="2000" smtClean="0"/>
              <a:t>divide channel into smaller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pieces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(time slots, frequency, code)</a:t>
            </a:r>
          </a:p>
          <a:p>
            <a:pPr lvl="1"/>
            <a:r>
              <a:rPr lang="en-US" altLang="en-US" sz="2000" smtClean="0"/>
              <a:t>allocate piece to node for exclusive use</a:t>
            </a:r>
            <a:endParaRPr lang="en-US" altLang="en-US" smtClean="0"/>
          </a:p>
          <a:p>
            <a:r>
              <a:rPr lang="en-US" altLang="en-US" i="1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altLang="en-US" sz="2000" smtClean="0"/>
              <a:t>channel not divided, allow collisions</a:t>
            </a:r>
          </a:p>
          <a:p>
            <a:pPr lvl="1"/>
            <a:r>
              <a:rPr lang="ja-JP" altLang="en-US" sz="2000" smtClean="0"/>
              <a:t>“</a:t>
            </a:r>
            <a:r>
              <a:rPr lang="en-US" altLang="ja-JP" sz="2000" smtClean="0"/>
              <a:t>recover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from collisions</a:t>
            </a:r>
            <a:endParaRPr lang="en-US" altLang="ja-JP" smtClean="0"/>
          </a:p>
          <a:p>
            <a:r>
              <a:rPr lang="ja-JP" altLang="en-US" i="1" smtClean="0">
                <a:solidFill>
                  <a:srgbClr val="CC0000"/>
                </a:solidFill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</a:rPr>
              <a:t>taking turns</a:t>
            </a:r>
            <a:r>
              <a:rPr lang="ja-JP" altLang="en-US" i="1" smtClean="0">
                <a:solidFill>
                  <a:srgbClr val="CC0000"/>
                </a:solidFill>
              </a:rPr>
              <a:t>”</a:t>
            </a:r>
            <a:endParaRPr lang="en-US" altLang="ja-JP" i="1" smtClean="0">
              <a:solidFill>
                <a:srgbClr val="CC0000"/>
              </a:solidFill>
            </a:endParaRPr>
          </a:p>
          <a:p>
            <a:pPr lvl="1"/>
            <a:r>
              <a:rPr lang="en-US" altLang="en-US" sz="2000" smtClean="0"/>
              <a:t>nodes take turns, but nodes with more to send can take longer turns</a:t>
            </a:r>
            <a:endParaRPr lang="en-US" altLang="en-US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546" y="770229"/>
            <a:ext cx="452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Protocols: Taxonomy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46" y="1265463"/>
            <a:ext cx="8799285" cy="527344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channel partitioning MAC protocols:</a:t>
            </a:r>
          </a:p>
          <a:p>
            <a:pPr lvl="1"/>
            <a:r>
              <a:rPr lang="en-US" altLang="en-US" dirty="0" smtClean="0"/>
              <a:t>share channel </a:t>
            </a:r>
            <a:r>
              <a:rPr lang="en-US" altLang="en-US" i="1" dirty="0" smtClean="0"/>
              <a:t>efficiently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fairly</a:t>
            </a:r>
            <a:r>
              <a:rPr lang="en-US" altLang="en-US" dirty="0" smtClean="0"/>
              <a:t> at high load</a:t>
            </a:r>
          </a:p>
          <a:p>
            <a:pPr lvl="1"/>
            <a:r>
              <a:rPr lang="en-US" altLang="en-US" dirty="0" smtClean="0"/>
              <a:t>inefficient at low load: delay in channel access, 1/N bandwidth allocated even if only 1 active node!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random access MAC protocols</a:t>
            </a:r>
          </a:p>
          <a:p>
            <a:pPr lvl="1"/>
            <a:r>
              <a:rPr lang="en-US" altLang="en-US" dirty="0" smtClean="0"/>
              <a:t>efficient at low load: single node can fully utilize channel</a:t>
            </a:r>
          </a:p>
          <a:p>
            <a:pPr lvl="1"/>
            <a:r>
              <a:rPr lang="en-US" altLang="en-US" dirty="0" smtClean="0"/>
              <a:t>high load: collision overhead</a:t>
            </a:r>
          </a:p>
          <a:p>
            <a:pPr>
              <a:buFont typeface="Wingdings" panose="05000000000000000000" pitchFamily="2" charset="2"/>
              <a:buNone/>
            </a:pPr>
            <a:r>
              <a:rPr lang="ja-JP" altLang="en-US" dirty="0" smtClean="0">
                <a:solidFill>
                  <a:srgbClr val="CC0000"/>
                </a:solidFill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</a:rPr>
              <a:t>taking turns</a:t>
            </a:r>
            <a:r>
              <a:rPr lang="ja-JP" altLang="en-US" dirty="0" smtClean="0">
                <a:solidFill>
                  <a:srgbClr val="CC0000"/>
                </a:solidFill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</a:rPr>
              <a:t> protocols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 smtClean="0"/>
              <a:t>look for best of both worlds!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4385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Protocols: Tradeoffs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channel partitioning,</a:t>
            </a:r>
            <a:r>
              <a:rPr lang="en-US" sz="2400" dirty="0">
                <a:ea typeface="ＭＳ Ｐゴシック" charset="0"/>
                <a:cs typeface="+mn-cs"/>
              </a:rPr>
              <a:t> by time, frequency or code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Time Division, Frequency Division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random access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dirty="0">
                <a:ea typeface="ＭＳ Ｐゴシック" charset="0"/>
                <a:cs typeface="+mn-cs"/>
              </a:rPr>
              <a:t>(dynamic),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ALOHA, S-ALOHA, CSMA, CSMA/CD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carrier sensing: easy in some technologies (wire), hard in others (wireless)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CSMA/CD used in Ethernet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CSMA/CA used in 802.11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taking turns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polling from central site, token passing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ea typeface="ＭＳ Ｐゴシック" charset="0"/>
              </a:rPr>
              <a:t>bluetooth</a:t>
            </a:r>
            <a:r>
              <a:rPr lang="en-US" dirty="0">
                <a:ea typeface="ＭＳ Ｐゴシック" charset="0"/>
              </a:rPr>
              <a:t>, FDDI, 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token ring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2637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803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/>
              <a:t>64/66b PCS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PMA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PMD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Encode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Scrambler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Gearbox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Decode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Descrambler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/>
              <a:t>Blocksync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88063" y="1524000"/>
            <a:ext cx="1392238" cy="304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Data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2819400" y="3886200"/>
            <a:ext cx="6248400" cy="304800"/>
            <a:chOff x="2819400" y="3886200"/>
            <a:chExt cx="6248400" cy="304800"/>
          </a:xfrm>
        </p:grpSpPr>
        <p:sp>
          <p:nvSpPr>
            <p:cNvPr id="32" name="Rectangle 31"/>
            <p:cNvSpPr/>
            <p:nvPr/>
          </p:nvSpPr>
          <p:spPr>
            <a:xfrm>
              <a:off x="28194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/S/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482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626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770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914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/T/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058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/E/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819400" y="4419600"/>
            <a:ext cx="6248400" cy="304800"/>
            <a:chOff x="2819400" y="4419600"/>
            <a:chExt cx="6248400" cy="304800"/>
          </a:xfrm>
        </p:grpSpPr>
        <p:sp>
          <p:nvSpPr>
            <p:cNvPr id="41" name="Rectangle 40"/>
            <p:cNvSpPr/>
            <p:nvPr/>
          </p:nvSpPr>
          <p:spPr>
            <a:xfrm>
              <a:off x="2819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33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91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05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743200" y="4419600"/>
            <a:ext cx="5532119" cy="304800"/>
            <a:chOff x="2743200" y="4419600"/>
            <a:chExt cx="5532119" cy="304800"/>
          </a:xfrm>
        </p:grpSpPr>
        <p:sp>
          <p:nvSpPr>
            <p:cNvPr id="48" name="Rectangle 47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743200" y="4953000"/>
            <a:ext cx="6324600" cy="304800"/>
            <a:chOff x="2743200" y="4953000"/>
            <a:chExt cx="6324600" cy="304800"/>
          </a:xfrm>
        </p:grpSpPr>
        <p:sp>
          <p:nvSpPr>
            <p:cNvPr id="56" name="Rectangle 55"/>
            <p:cNvSpPr/>
            <p:nvPr/>
          </p:nvSpPr>
          <p:spPr>
            <a:xfrm>
              <a:off x="2743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48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2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57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76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81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86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91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6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05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15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20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24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9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534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839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414963" y="1981200"/>
            <a:ext cx="2065338" cy="304800"/>
            <a:chOff x="5414963" y="1981200"/>
            <a:chExt cx="2065338" cy="304800"/>
          </a:xfrm>
        </p:grpSpPr>
        <p:sp>
          <p:nvSpPr>
            <p:cNvPr id="77" name="Rectangle 76"/>
            <p:cNvSpPr/>
            <p:nvPr/>
          </p:nvSpPr>
          <p:spPr>
            <a:xfrm>
              <a:off x="6088063" y="19812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4963" y="19812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729163" y="2438400"/>
            <a:ext cx="2751138" cy="304800"/>
            <a:chOff x="4729163" y="2438400"/>
            <a:chExt cx="2751138" cy="304800"/>
          </a:xfrm>
        </p:grpSpPr>
        <p:sp>
          <p:nvSpPr>
            <p:cNvPr id="84" name="Rectangle 83"/>
            <p:cNvSpPr/>
            <p:nvPr/>
          </p:nvSpPr>
          <p:spPr>
            <a:xfrm>
              <a:off x="6088063" y="24384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14963" y="24384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29163" y="24384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29163" y="2895600"/>
            <a:ext cx="2751138" cy="304800"/>
            <a:chOff x="4729163" y="2895600"/>
            <a:chExt cx="2751138" cy="304800"/>
          </a:xfrm>
        </p:grpSpPr>
        <p:sp>
          <p:nvSpPr>
            <p:cNvPr id="91" name="Rectangle 90"/>
            <p:cNvSpPr/>
            <p:nvPr/>
          </p:nvSpPr>
          <p:spPr>
            <a:xfrm>
              <a:off x="6088063" y="28956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4963" y="28956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29163" y="28956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8005763" y="2895600"/>
            <a:ext cx="909637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chemeClr val="tx1"/>
                </a:solidFill>
                <a:ea typeface="ＭＳ Ｐゴシック" charset="-128"/>
              </a:rPr>
              <a:t>Gap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890963" y="28956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ea typeface="ＭＳ Ｐゴシック" charset="-128"/>
              </a:rPr>
              <a:t>Eth </a:t>
            </a:r>
            <a:r>
              <a:rPr lang="en-US" sz="1200" dirty="0" err="1" smtClean="0">
                <a:solidFill>
                  <a:schemeClr val="bg1"/>
                </a:solidFill>
                <a:ea typeface="ＭＳ Ｐゴシック" charset="-128"/>
              </a:rPr>
              <a:t>Hdr</a:t>
            </a:r>
            <a:endParaRPr lang="en-US" sz="12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561264" y="2895600"/>
            <a:ext cx="36829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chemeClr val="bg1"/>
                </a:solidFill>
                <a:ea typeface="ＭＳ Ｐゴシック" charset="-128"/>
              </a:rPr>
              <a:t>CRC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124200" y="2895600"/>
            <a:ext cx="68103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ea typeface="ＭＳ Ｐゴシック" charset="-128"/>
              </a:rPr>
              <a:t>Preamble</a:t>
            </a:r>
            <a:endParaRPr lang="en-US" sz="12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743200" y="5410200"/>
            <a:ext cx="6324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011010010110100101101001011010010110100101101001011010010110100101101</a:t>
            </a:r>
            <a:endParaRPr lang="en-US" sz="14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743200" y="5867400"/>
            <a:ext cx="7985760" cy="237490"/>
            <a:chOff x="2743200" y="5867400"/>
            <a:chExt cx="7985760" cy="237490"/>
          </a:xfrm>
        </p:grpSpPr>
        <p:sp>
          <p:nvSpPr>
            <p:cNvPr id="89" name="Freeform 88"/>
            <p:cNvSpPr/>
            <p:nvPr/>
          </p:nvSpPr>
          <p:spPr>
            <a:xfrm>
              <a:off x="274320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882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8409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Encode</a:t>
            </a:r>
            <a:endParaRPr lang="en-US" sz="1400" dirty="0"/>
          </a:p>
        </p:txBody>
      </p:sp>
      <p:sp>
        <p:nvSpPr>
          <p:cNvPr id="101" name="Rectangle 100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Scrambler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Gearbox</a:t>
            </a:r>
            <a:endParaRPr lang="en-US" sz="1400" dirty="0"/>
          </a:p>
        </p:txBody>
      </p:sp>
      <p:sp>
        <p:nvSpPr>
          <p:cNvPr id="105" name="Rectangle 104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PMA</a:t>
            </a:r>
            <a:endParaRPr lang="en-US" dirty="0"/>
          </a:p>
        </p:txBody>
      </p:sp>
      <p:sp>
        <p:nvSpPr>
          <p:cNvPr id="106" name="Rectangular Callout 105"/>
          <p:cNvSpPr/>
          <p:nvPr/>
        </p:nvSpPr>
        <p:spPr>
          <a:xfrm>
            <a:off x="4114800" y="3352800"/>
            <a:ext cx="762000" cy="381000"/>
          </a:xfrm>
          <a:prstGeom prst="wedgeRectCallout">
            <a:avLst>
              <a:gd name="adj1" fmla="val -39404"/>
              <a:gd name="adj2" fmla="val 921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bit</a:t>
            </a:r>
            <a:endParaRPr lang="en-US" dirty="0"/>
          </a:p>
        </p:txBody>
      </p:sp>
      <p:sp>
        <p:nvSpPr>
          <p:cNvPr id="107" name="Rectangular Callout 106"/>
          <p:cNvSpPr/>
          <p:nvPr/>
        </p:nvSpPr>
        <p:spPr>
          <a:xfrm>
            <a:off x="5029200" y="3352800"/>
            <a:ext cx="1905000" cy="381000"/>
          </a:xfrm>
          <a:prstGeom prst="wedgeRectCallout">
            <a:avLst>
              <a:gd name="adj1" fmla="val -22515"/>
              <a:gd name="adj2" fmla="val 876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bit syncheader</a:t>
            </a:r>
            <a:endParaRPr lang="en-US" dirty="0"/>
          </a:p>
        </p:txBody>
      </p:sp>
      <p:sp>
        <p:nvSpPr>
          <p:cNvPr id="109" name="Rectangular Callout 108"/>
          <p:cNvSpPr/>
          <p:nvPr/>
        </p:nvSpPr>
        <p:spPr>
          <a:xfrm>
            <a:off x="6324600" y="4343400"/>
            <a:ext cx="762000" cy="381000"/>
          </a:xfrm>
          <a:prstGeom prst="wedgeRectCallout">
            <a:avLst>
              <a:gd name="adj1" fmla="val -31071"/>
              <a:gd name="adj2" fmla="val 9879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 bit</a:t>
            </a:r>
            <a:endParaRPr lang="en-US" dirty="0"/>
          </a:p>
        </p:txBody>
      </p:sp>
      <p:sp>
        <p:nvSpPr>
          <p:cNvPr id="111" name="Rectangular Callout 110"/>
          <p:cNvSpPr/>
          <p:nvPr/>
        </p:nvSpPr>
        <p:spPr>
          <a:xfrm>
            <a:off x="7315200" y="3352800"/>
            <a:ext cx="1905000" cy="381000"/>
          </a:xfrm>
          <a:prstGeom prst="wedgeRectCallout">
            <a:avLst>
              <a:gd name="adj1" fmla="val -39404"/>
              <a:gd name="adj2" fmla="val 921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10.3125 Gigabits</a:t>
            </a:r>
            <a:endParaRPr lang="en-US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2743200" y="3886200"/>
            <a:ext cx="5532119" cy="304800"/>
            <a:chOff x="2743200" y="4419600"/>
            <a:chExt cx="5532119" cy="304800"/>
          </a:xfrm>
        </p:grpSpPr>
        <p:sp>
          <p:nvSpPr>
            <p:cNvPr id="110" name="Rectangle 109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819400" y="3886200"/>
            <a:ext cx="6248400" cy="304800"/>
            <a:chOff x="2819400" y="3886200"/>
            <a:chExt cx="6248400" cy="304800"/>
          </a:xfrm>
        </p:grpSpPr>
        <p:sp>
          <p:nvSpPr>
            <p:cNvPr id="124" name="Rectangle 123"/>
            <p:cNvSpPr/>
            <p:nvPr/>
          </p:nvSpPr>
          <p:spPr>
            <a:xfrm>
              <a:off x="7391400" y="3886200"/>
              <a:ext cx="381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772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8486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9248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0010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077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458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534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6106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6868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7630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839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8915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9916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9718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0480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124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200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276600" y="3886200"/>
              <a:ext cx="3048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819400" y="3886200"/>
              <a:ext cx="762000" cy="304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/S/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7338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6482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5626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4770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391400" y="3886200"/>
              <a:ext cx="762000" cy="304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/T/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305800" y="3886200"/>
              <a:ext cx="762000" cy="304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/E/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305800" y="3886200"/>
              <a:ext cx="152400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819400" y="3886200"/>
              <a:ext cx="152400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00400" y="3302000"/>
            <a:ext cx="5486400" cy="584200"/>
            <a:chOff x="3200400" y="3302000"/>
            <a:chExt cx="5486400" cy="584200"/>
          </a:xfrm>
        </p:grpSpPr>
        <p:cxnSp>
          <p:nvCxnSpPr>
            <p:cNvPr id="8" name="Straight Arrow Connector 7"/>
            <p:cNvCxnSpPr>
              <a:endCxn id="32" idx="0"/>
            </p:cNvCxnSpPr>
            <p:nvPr/>
          </p:nvCxnSpPr>
          <p:spPr>
            <a:xfrm flipH="1">
              <a:off x="3200400" y="3581400"/>
              <a:ext cx="2286000" cy="304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400800" y="3581400"/>
              <a:ext cx="1604963" cy="304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38" idx="0"/>
            </p:cNvCxnSpPr>
            <p:nvPr/>
          </p:nvCxnSpPr>
          <p:spPr>
            <a:xfrm>
              <a:off x="6934200" y="3581400"/>
              <a:ext cx="1752600" cy="304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4800600" y="3302000"/>
              <a:ext cx="2171700" cy="381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Idle characters (/I/)</a:t>
              </a:r>
              <a:endParaRPr lang="en-US" dirty="0"/>
            </a:p>
          </p:txBody>
        </p:sp>
      </p:grpSp>
      <p:sp>
        <p:nvSpPr>
          <p:cNvPr id="1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SoNIC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6" grpId="0" animBg="1"/>
      <p:bldP spid="94" grpId="0" animBg="1"/>
      <p:bldP spid="95" grpId="0" animBg="1"/>
      <p:bldP spid="97" grpId="0" animBg="1"/>
      <p:bldP spid="98" grpId="0" animBg="1"/>
      <p:bldP spid="88" grpId="0" animBg="1"/>
      <p:bldP spid="101" grpId="0" animBg="1"/>
      <p:bldP spid="103" grpId="0" animBg="1"/>
      <p:bldP spid="105" grpId="0" animBg="1"/>
      <p:bldP spid="106" grpId="0" animBg="1"/>
      <p:bldP spid="106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629B-A909-48D2-87BD-287AE9FD558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3800" y="1295400"/>
            <a:ext cx="4876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Block Payload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429000" y="12954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en-US" sz="1200" dirty="0" smtClean="0"/>
              <a:t>Sync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733800" y="1524000"/>
            <a:ext cx="4876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en-US" sz="1200" dirty="0" smtClean="0"/>
              <a:t>0               8               16             24             32             40              48             56        65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7338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429000" y="17526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01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3434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5626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1722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67818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914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D6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80010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D7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733800" y="22098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0x1e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3429000" y="22098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3434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C0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48768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54102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C2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59436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64770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70104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75438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3733800" y="24384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0x33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3429000" y="24384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4343400" y="2438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C0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4876800" y="2438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410200" y="2438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C2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5943600" y="2438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477000" y="24384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6781800" y="2438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7391400" y="2438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D6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8001000" y="2438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D7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3733800" y="26670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0x78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3429000" y="26670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43434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49530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55626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61722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67818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73914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D6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80010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D7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3733800" y="28956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0x87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3429000" y="28956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43434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48768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54102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C2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59436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64770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70104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75438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80772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>
            <a:off x="3733800" y="31242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0x99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3429000" y="31242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4343400" y="3124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4953000" y="3124200"/>
            <a:ext cx="4572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54102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C2</a:t>
            </a:r>
            <a:endParaRPr lang="en-US" sz="1200" dirty="0"/>
          </a:p>
        </p:txBody>
      </p:sp>
      <p:sp>
        <p:nvSpPr>
          <p:cNvPr id="63" name="Rectangle 62"/>
          <p:cNvSpPr/>
          <p:nvPr/>
        </p:nvSpPr>
        <p:spPr>
          <a:xfrm>
            <a:off x="59436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64" name="Rectangle 63"/>
          <p:cNvSpPr/>
          <p:nvPr/>
        </p:nvSpPr>
        <p:spPr>
          <a:xfrm>
            <a:off x="64770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>
            <a:off x="70104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75438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67" name="Rectangle 66"/>
          <p:cNvSpPr/>
          <p:nvPr/>
        </p:nvSpPr>
        <p:spPr>
          <a:xfrm>
            <a:off x="80772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3733800" y="33528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0xaa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3429000" y="33528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4343400" y="3352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71" name="Rectangle 70"/>
          <p:cNvSpPr/>
          <p:nvPr/>
        </p:nvSpPr>
        <p:spPr>
          <a:xfrm>
            <a:off x="4953000" y="3352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72" name="Rectangle 71"/>
          <p:cNvSpPr/>
          <p:nvPr/>
        </p:nvSpPr>
        <p:spPr>
          <a:xfrm>
            <a:off x="5562600" y="3352800"/>
            <a:ext cx="3810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59436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64770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75" name="Rectangle 74"/>
          <p:cNvSpPr/>
          <p:nvPr/>
        </p:nvSpPr>
        <p:spPr>
          <a:xfrm>
            <a:off x="70104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75438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77" name="Rectangle 76"/>
          <p:cNvSpPr/>
          <p:nvPr/>
        </p:nvSpPr>
        <p:spPr>
          <a:xfrm>
            <a:off x="80772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3733800" y="35814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0xb4</a:t>
            </a:r>
            <a:endParaRPr lang="en-US" sz="1200" dirty="0"/>
          </a:p>
        </p:txBody>
      </p:sp>
      <p:sp>
        <p:nvSpPr>
          <p:cNvPr id="79" name="Rectangle 78"/>
          <p:cNvSpPr/>
          <p:nvPr/>
        </p:nvSpPr>
        <p:spPr>
          <a:xfrm>
            <a:off x="3429000" y="35814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4343400" y="3581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4953000" y="3581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82" name="Rectangle 81"/>
          <p:cNvSpPr/>
          <p:nvPr/>
        </p:nvSpPr>
        <p:spPr>
          <a:xfrm>
            <a:off x="5562600" y="3581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6172200" y="35814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84" name="Rectangle 83"/>
          <p:cNvSpPr/>
          <p:nvPr/>
        </p:nvSpPr>
        <p:spPr>
          <a:xfrm>
            <a:off x="6477000" y="3581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7010400" y="3581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7543800" y="3581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87" name="Rectangle 86"/>
          <p:cNvSpPr/>
          <p:nvPr/>
        </p:nvSpPr>
        <p:spPr>
          <a:xfrm>
            <a:off x="8077200" y="3581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88" name="Rectangle 87"/>
          <p:cNvSpPr/>
          <p:nvPr/>
        </p:nvSpPr>
        <p:spPr>
          <a:xfrm>
            <a:off x="3733800" y="38100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0xcc</a:t>
            </a:r>
            <a:endParaRPr lang="en-US" sz="1200" dirty="0"/>
          </a:p>
        </p:txBody>
      </p:sp>
      <p:sp>
        <p:nvSpPr>
          <p:cNvPr id="89" name="Rectangle 88"/>
          <p:cNvSpPr/>
          <p:nvPr/>
        </p:nvSpPr>
        <p:spPr>
          <a:xfrm>
            <a:off x="3429000" y="38100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90" name="Rectangle 89"/>
          <p:cNvSpPr/>
          <p:nvPr/>
        </p:nvSpPr>
        <p:spPr>
          <a:xfrm>
            <a:off x="4343400" y="3810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91" name="Rectangle 90"/>
          <p:cNvSpPr/>
          <p:nvPr/>
        </p:nvSpPr>
        <p:spPr>
          <a:xfrm>
            <a:off x="4953000" y="3810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92" name="Rectangle 91"/>
          <p:cNvSpPr/>
          <p:nvPr/>
        </p:nvSpPr>
        <p:spPr>
          <a:xfrm>
            <a:off x="5562600" y="3810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93" name="Rectangle 92"/>
          <p:cNvSpPr/>
          <p:nvPr/>
        </p:nvSpPr>
        <p:spPr>
          <a:xfrm>
            <a:off x="6172200" y="3810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94" name="Rectangle 93"/>
          <p:cNvSpPr/>
          <p:nvPr/>
        </p:nvSpPr>
        <p:spPr>
          <a:xfrm>
            <a:off x="6781800" y="3810000"/>
            <a:ext cx="228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7010400" y="38100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7543800" y="38100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97" name="Rectangle 96"/>
          <p:cNvSpPr/>
          <p:nvPr/>
        </p:nvSpPr>
        <p:spPr>
          <a:xfrm>
            <a:off x="8077200" y="38100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98" name="Rectangle 97"/>
          <p:cNvSpPr/>
          <p:nvPr/>
        </p:nvSpPr>
        <p:spPr>
          <a:xfrm>
            <a:off x="3733800" y="40386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0xd2</a:t>
            </a:r>
            <a:endParaRPr lang="en-US" sz="1200" dirty="0"/>
          </a:p>
        </p:txBody>
      </p:sp>
      <p:sp>
        <p:nvSpPr>
          <p:cNvPr id="99" name="Rectangle 98"/>
          <p:cNvSpPr/>
          <p:nvPr/>
        </p:nvSpPr>
        <p:spPr>
          <a:xfrm>
            <a:off x="3429000" y="40386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00" name="Rectangle 99"/>
          <p:cNvSpPr/>
          <p:nvPr/>
        </p:nvSpPr>
        <p:spPr>
          <a:xfrm>
            <a:off x="43434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101" name="Rectangle 100"/>
          <p:cNvSpPr/>
          <p:nvPr/>
        </p:nvSpPr>
        <p:spPr>
          <a:xfrm>
            <a:off x="49530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102" name="Rectangle 101"/>
          <p:cNvSpPr/>
          <p:nvPr/>
        </p:nvSpPr>
        <p:spPr>
          <a:xfrm>
            <a:off x="55626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103" name="Rectangle 102"/>
          <p:cNvSpPr/>
          <p:nvPr/>
        </p:nvSpPr>
        <p:spPr>
          <a:xfrm>
            <a:off x="61722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104" name="Rectangle 103"/>
          <p:cNvSpPr/>
          <p:nvPr/>
        </p:nvSpPr>
        <p:spPr>
          <a:xfrm>
            <a:off x="67818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105" name="Rectangle 104"/>
          <p:cNvSpPr/>
          <p:nvPr/>
        </p:nvSpPr>
        <p:spPr>
          <a:xfrm>
            <a:off x="7391400" y="4038600"/>
            <a:ext cx="152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06" name="Rectangle 105"/>
          <p:cNvSpPr/>
          <p:nvPr/>
        </p:nvSpPr>
        <p:spPr>
          <a:xfrm>
            <a:off x="7543800" y="4038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107" name="Rectangle 106"/>
          <p:cNvSpPr/>
          <p:nvPr/>
        </p:nvSpPr>
        <p:spPr>
          <a:xfrm>
            <a:off x="8077200" y="4038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108" name="Rectangle 107"/>
          <p:cNvSpPr/>
          <p:nvPr/>
        </p:nvSpPr>
        <p:spPr>
          <a:xfrm>
            <a:off x="3733800" y="42672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0xe1</a:t>
            </a:r>
            <a:endParaRPr lang="en-US" sz="1200" dirty="0"/>
          </a:p>
        </p:txBody>
      </p:sp>
      <p:sp>
        <p:nvSpPr>
          <p:cNvPr id="109" name="Rectangle 108"/>
          <p:cNvSpPr/>
          <p:nvPr/>
        </p:nvSpPr>
        <p:spPr>
          <a:xfrm>
            <a:off x="3429000" y="42672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10" name="Rectangle 109"/>
          <p:cNvSpPr/>
          <p:nvPr/>
        </p:nvSpPr>
        <p:spPr>
          <a:xfrm>
            <a:off x="43434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111" name="Rectangle 110"/>
          <p:cNvSpPr/>
          <p:nvPr/>
        </p:nvSpPr>
        <p:spPr>
          <a:xfrm>
            <a:off x="49530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112" name="Rectangle 111"/>
          <p:cNvSpPr/>
          <p:nvPr/>
        </p:nvSpPr>
        <p:spPr>
          <a:xfrm>
            <a:off x="55626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113" name="Rectangle 112"/>
          <p:cNvSpPr/>
          <p:nvPr/>
        </p:nvSpPr>
        <p:spPr>
          <a:xfrm>
            <a:off x="61722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114" name="Rectangle 113"/>
          <p:cNvSpPr/>
          <p:nvPr/>
        </p:nvSpPr>
        <p:spPr>
          <a:xfrm>
            <a:off x="67818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115" name="Rectangle 114"/>
          <p:cNvSpPr/>
          <p:nvPr/>
        </p:nvSpPr>
        <p:spPr>
          <a:xfrm>
            <a:off x="73914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116" name="Rectangle 115"/>
          <p:cNvSpPr/>
          <p:nvPr/>
        </p:nvSpPr>
        <p:spPr>
          <a:xfrm>
            <a:off x="8001000" y="4267200"/>
            <a:ext cx="762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17" name="Rectangle 116"/>
          <p:cNvSpPr/>
          <p:nvPr/>
        </p:nvSpPr>
        <p:spPr>
          <a:xfrm>
            <a:off x="8077200" y="4267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118" name="Rectangle 117"/>
          <p:cNvSpPr/>
          <p:nvPr/>
        </p:nvSpPr>
        <p:spPr>
          <a:xfrm>
            <a:off x="3733800" y="44958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0xff</a:t>
            </a:r>
            <a:endParaRPr lang="en-US" sz="1200" dirty="0"/>
          </a:p>
        </p:txBody>
      </p:sp>
      <p:sp>
        <p:nvSpPr>
          <p:cNvPr id="119" name="Rectangle 118"/>
          <p:cNvSpPr/>
          <p:nvPr/>
        </p:nvSpPr>
        <p:spPr>
          <a:xfrm>
            <a:off x="3429000" y="44958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20" name="Rectangle 119"/>
          <p:cNvSpPr/>
          <p:nvPr/>
        </p:nvSpPr>
        <p:spPr>
          <a:xfrm>
            <a:off x="43434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121" name="Rectangle 120"/>
          <p:cNvSpPr/>
          <p:nvPr/>
        </p:nvSpPr>
        <p:spPr>
          <a:xfrm>
            <a:off x="49530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122" name="Rectangle 121"/>
          <p:cNvSpPr/>
          <p:nvPr/>
        </p:nvSpPr>
        <p:spPr>
          <a:xfrm>
            <a:off x="55626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123" name="Rectangle 122"/>
          <p:cNvSpPr/>
          <p:nvPr/>
        </p:nvSpPr>
        <p:spPr>
          <a:xfrm>
            <a:off x="61722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124" name="Rectangle 123"/>
          <p:cNvSpPr/>
          <p:nvPr/>
        </p:nvSpPr>
        <p:spPr>
          <a:xfrm>
            <a:off x="67818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125" name="Rectangle 124"/>
          <p:cNvSpPr/>
          <p:nvPr/>
        </p:nvSpPr>
        <p:spPr>
          <a:xfrm>
            <a:off x="73914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126" name="Rectangle 125"/>
          <p:cNvSpPr/>
          <p:nvPr/>
        </p:nvSpPr>
        <p:spPr>
          <a:xfrm>
            <a:off x="80010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D6</a:t>
            </a:r>
            <a:endParaRPr lang="en-US" sz="1200" dirty="0"/>
          </a:p>
        </p:txBody>
      </p:sp>
      <p:sp>
        <p:nvSpPr>
          <p:cNvPr id="127" name="Rectangle 126"/>
          <p:cNvSpPr/>
          <p:nvPr/>
        </p:nvSpPr>
        <p:spPr>
          <a:xfrm>
            <a:off x="3733800" y="19812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50" dirty="0" smtClean="0"/>
              <a:t>Block Type</a:t>
            </a:r>
            <a:endParaRPr lang="en-US" sz="1050" dirty="0"/>
          </a:p>
        </p:txBody>
      </p:sp>
      <p:sp>
        <p:nvSpPr>
          <p:cNvPr id="128" name="Rectangle 127"/>
          <p:cNvSpPr/>
          <p:nvPr/>
        </p:nvSpPr>
        <p:spPr>
          <a:xfrm>
            <a:off x="3429000" y="19812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29" name="Rectangle 128"/>
          <p:cNvSpPr/>
          <p:nvPr/>
        </p:nvSpPr>
        <p:spPr>
          <a:xfrm>
            <a:off x="4343400" y="1981200"/>
            <a:ext cx="42672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30" name="Rectangle 129"/>
          <p:cNvSpPr/>
          <p:nvPr/>
        </p:nvSpPr>
        <p:spPr>
          <a:xfrm>
            <a:off x="2514600" y="1752600"/>
            <a:ext cx="914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Data Block</a:t>
            </a:r>
            <a:endParaRPr lang="en-US" sz="1200" dirty="0"/>
          </a:p>
        </p:txBody>
      </p:sp>
      <p:sp>
        <p:nvSpPr>
          <p:cNvPr id="131" name="Rectangle 130"/>
          <p:cNvSpPr/>
          <p:nvPr/>
        </p:nvSpPr>
        <p:spPr>
          <a:xfrm>
            <a:off x="2514600" y="2209800"/>
            <a:ext cx="914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/E/</a:t>
            </a:r>
            <a:endParaRPr lang="en-US" sz="1200" dirty="0"/>
          </a:p>
        </p:txBody>
      </p:sp>
      <p:sp>
        <p:nvSpPr>
          <p:cNvPr id="132" name="Rectangle 131"/>
          <p:cNvSpPr/>
          <p:nvPr/>
        </p:nvSpPr>
        <p:spPr>
          <a:xfrm>
            <a:off x="2514600" y="2438400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/S/</a:t>
            </a:r>
            <a:endParaRPr lang="en-US" sz="1200" dirty="0"/>
          </a:p>
        </p:txBody>
      </p:sp>
      <p:sp>
        <p:nvSpPr>
          <p:cNvPr id="133" name="Rectangle 132"/>
          <p:cNvSpPr/>
          <p:nvPr/>
        </p:nvSpPr>
        <p:spPr>
          <a:xfrm>
            <a:off x="2514600" y="2895600"/>
            <a:ext cx="9144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/T/</a:t>
            </a:r>
            <a:endParaRPr lang="en-US" sz="1200" dirty="0"/>
          </a:p>
        </p:txBody>
      </p:sp>
      <p:sp>
        <p:nvSpPr>
          <p:cNvPr id="134" name="Rectangle 133"/>
          <p:cNvSpPr/>
          <p:nvPr/>
        </p:nvSpPr>
        <p:spPr>
          <a:xfrm>
            <a:off x="2514600" y="1295400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35" name="Rectangle 134"/>
          <p:cNvSpPr/>
          <p:nvPr/>
        </p:nvSpPr>
        <p:spPr>
          <a:xfrm>
            <a:off x="2514600" y="1981200"/>
            <a:ext cx="914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36" name="Rectangle 135"/>
          <p:cNvSpPr/>
          <p:nvPr/>
        </p:nvSpPr>
        <p:spPr>
          <a:xfrm>
            <a:off x="304800" y="1600200"/>
            <a:ext cx="1676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Application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304800" y="2057400"/>
            <a:ext cx="1676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Transport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04800" y="2514600"/>
            <a:ext cx="1676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Network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04800" y="2971800"/>
            <a:ext cx="1676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Data Link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304800" y="3429000"/>
            <a:ext cx="1676400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Physical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04800" y="1600200"/>
            <a:ext cx="1676400" cy="3810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Application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304800" y="2057400"/>
            <a:ext cx="1676400" cy="3810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Transport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304800" y="2514600"/>
            <a:ext cx="1676400" cy="3810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Network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04800" y="2971800"/>
            <a:ext cx="1676400" cy="3810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Data Link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04800" y="3429000"/>
            <a:ext cx="1676400" cy="16002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Physical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514350" y="3810000"/>
            <a:ext cx="12573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charset="-128"/>
              </a:rPr>
              <a:t>64/66b PCS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14350" y="4191000"/>
            <a:ext cx="12573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charset="-128"/>
              </a:rPr>
              <a:t>PMA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14350" y="4572000"/>
            <a:ext cx="12573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  <a:ea typeface="ＭＳ Ｐゴシック" charset="-128"/>
              </a:rPr>
              <a:t>PMD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4348163" y="4953000"/>
            <a:ext cx="1828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4A452A"/>
                </a:solidFill>
                <a:ea typeface="ＭＳ Ｐゴシック" charset="-128"/>
              </a:rPr>
              <a:t>Ethernet Frame</a:t>
            </a:r>
            <a:endParaRPr lang="en-US" sz="1600" dirty="0">
              <a:solidFill>
                <a:srgbClr val="4A452A"/>
              </a:solidFill>
              <a:ea typeface="ＭＳ Ｐゴシック" charset="-128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176963" y="4953000"/>
            <a:ext cx="604837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Gap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3429000" y="5562600"/>
            <a:ext cx="457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/S/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114800" y="5562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/D/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00600" y="5562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/D/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486400" y="5562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/D/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172200" y="5562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/D/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858000" y="5562600"/>
            <a:ext cx="457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/T/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543800" y="5562600"/>
            <a:ext cx="4572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/E/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829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0687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7545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4403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1261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8119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4977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228599" y="5105400"/>
            <a:ext cx="2558363" cy="1738161"/>
            <a:chOff x="228599" y="5105400"/>
            <a:chExt cx="2558363" cy="1738161"/>
          </a:xfrm>
        </p:grpSpPr>
        <p:sp>
          <p:nvSpPr>
            <p:cNvPr id="184" name="Rectangle 183"/>
            <p:cNvSpPr/>
            <p:nvPr/>
          </p:nvSpPr>
          <p:spPr>
            <a:xfrm>
              <a:off x="228600" y="5105400"/>
              <a:ext cx="457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ea typeface="ＭＳ Ｐゴシック" charset="-128"/>
                </a:rPr>
                <a:t>/S/</a:t>
              </a:r>
              <a:endParaRPr lang="en-US" sz="14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13509" y="5119839"/>
              <a:ext cx="2073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 of Frame block</a:t>
              </a:r>
              <a:endParaRPr lang="en-US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28600" y="5559829"/>
              <a:ext cx="457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ea typeface="ＭＳ Ｐゴシック" charset="-128"/>
                </a:rPr>
                <a:t>/T/</a:t>
              </a:r>
              <a:endParaRPr lang="en-US" sz="14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13509" y="5574268"/>
              <a:ext cx="1981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 of Frame block</a:t>
              </a:r>
              <a:endParaRPr lang="en-US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28600" y="6017029"/>
              <a:ext cx="457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ea typeface="ＭＳ Ｐゴシック" charset="-128"/>
                </a:rPr>
                <a:t>/E/</a:t>
              </a:r>
              <a:endParaRPr lang="en-US" sz="14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13509" y="6031468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Idle block</a:t>
              </a:r>
              <a:endParaRPr lang="en-US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28599" y="6459790"/>
              <a:ext cx="457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ea typeface="ＭＳ Ｐゴシック" charset="-128"/>
                </a:rPr>
                <a:t>/D/</a:t>
              </a:r>
              <a:endParaRPr lang="en-US" sz="14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13508" y="6474229"/>
              <a:ext cx="1171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block</a:t>
              </a:r>
              <a:endParaRPr lang="en-US" dirty="0"/>
            </a:p>
          </p:txBody>
        </p:sp>
      </p:grpSp>
      <p:sp>
        <p:nvSpPr>
          <p:cNvPr id="17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28600" y="3962400"/>
            <a:ext cx="8686800" cy="2248137"/>
            <a:chOff x="228600" y="3962400"/>
            <a:chExt cx="8686800" cy="2248137"/>
          </a:xfrm>
        </p:grpSpPr>
        <p:pic>
          <p:nvPicPr>
            <p:cNvPr id="40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3962400"/>
              <a:ext cx="1447800" cy="2248137"/>
            </a:xfrm>
            <a:prstGeom prst="rect">
              <a:avLst/>
            </a:prstGeom>
            <a:noFill/>
          </p:spPr>
        </p:pic>
        <p:pic>
          <p:nvPicPr>
            <p:cNvPr id="41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8600" y="3962400"/>
              <a:ext cx="1444752" cy="2209800"/>
            </a:xfrm>
            <a:prstGeom prst="rect">
              <a:avLst/>
            </a:prstGeom>
            <a:noFill/>
          </p:spPr>
        </p:pic>
        <p:sp>
          <p:nvSpPr>
            <p:cNvPr id="42" name="Cloud 41"/>
            <p:cNvSpPr/>
            <p:nvPr/>
          </p:nvSpPr>
          <p:spPr>
            <a:xfrm>
              <a:off x="2590800" y="4343400"/>
              <a:ext cx="3962400" cy="18288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53340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44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50292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45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204" y="4953000"/>
              <a:ext cx="721591" cy="476251"/>
            </a:xfrm>
            <a:prstGeom prst="rect">
              <a:avLst/>
            </a:prstGeom>
            <a:noFill/>
          </p:spPr>
        </p:pic>
        <p:cxnSp>
          <p:nvCxnSpPr>
            <p:cNvPr id="46" name="Straight Connector 45"/>
            <p:cNvCxnSpPr>
              <a:endCxn id="43" idx="1"/>
            </p:cNvCxnSpPr>
            <p:nvPr/>
          </p:nvCxnSpPr>
          <p:spPr>
            <a:xfrm>
              <a:off x="1828800" y="5562600"/>
              <a:ext cx="1219200" cy="9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3" idx="3"/>
              <a:endCxn id="45" idx="1"/>
            </p:cNvCxnSpPr>
            <p:nvPr/>
          </p:nvCxnSpPr>
          <p:spPr>
            <a:xfrm flipV="1">
              <a:off x="3769591" y="5191126"/>
              <a:ext cx="441613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3"/>
              <a:endCxn id="44" idx="1"/>
            </p:cNvCxnSpPr>
            <p:nvPr/>
          </p:nvCxnSpPr>
          <p:spPr>
            <a:xfrm>
              <a:off x="4932795" y="5191126"/>
              <a:ext cx="706005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4" idx="3"/>
            </p:cNvCxnSpPr>
            <p:nvPr/>
          </p:nvCxnSpPr>
          <p:spPr>
            <a:xfrm>
              <a:off x="6360391" y="5267326"/>
              <a:ext cx="878609" cy="3714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Interpacket gap, spacing, arrival time,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Important metric for network measurements</a:t>
            </a:r>
          </a:p>
          <a:p>
            <a:pPr lvl="1"/>
            <a:r>
              <a:rPr lang="en-US" dirty="0" smtClean="0"/>
              <a:t>Can be improved with access to the 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>
            <a:off x="1371600" y="4343400"/>
            <a:ext cx="1676400" cy="609600"/>
          </a:xfrm>
          <a:prstGeom prst="wedgeRoundRectCallout">
            <a:avLst>
              <a:gd name="adj1" fmla="val -15783"/>
              <a:gd name="adj2" fmla="val 1175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6553200" y="4191000"/>
            <a:ext cx="1676400" cy="609600"/>
          </a:xfrm>
          <a:prstGeom prst="wedgeRoundRectCallout">
            <a:avLst>
              <a:gd name="adj1" fmla="val -11742"/>
              <a:gd name="adj2" fmla="val 1508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Capture</a:t>
            </a:r>
            <a:endParaRPr lang="en-US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2895600" y="5867400"/>
            <a:ext cx="1676400" cy="609600"/>
          </a:xfrm>
          <a:prstGeom prst="wedgeRoundRectCallout">
            <a:avLst>
              <a:gd name="adj1" fmla="val -11743"/>
              <a:gd name="adj2" fmla="val -890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5410200" y="5943600"/>
            <a:ext cx="1676400" cy="685800"/>
          </a:xfrm>
          <a:prstGeom prst="wedgeRoundRectCallout">
            <a:avLst>
              <a:gd name="adj1" fmla="val 27651"/>
              <a:gd name="adj2" fmla="val -1186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Estimating bandwidth</a:t>
            </a:r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4800600" y="4114800"/>
            <a:ext cx="1676400" cy="609600"/>
          </a:xfrm>
          <a:prstGeom prst="wedgeRoundRectCallout">
            <a:avLst>
              <a:gd name="adj1" fmla="val -7702"/>
              <a:gd name="adj2" fmla="val 1119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Detecting timing channel</a:t>
            </a:r>
            <a:endParaRPr lang="en-US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2895600" y="4114800"/>
            <a:ext cx="1676400" cy="609600"/>
          </a:xfrm>
          <a:prstGeom prst="wedgeRoundRectCallout">
            <a:avLst>
              <a:gd name="adj1" fmla="val -46086"/>
              <a:gd name="adj2" fmla="val 12866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Throughput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743199" y="1981200"/>
            <a:ext cx="3657600" cy="1292200"/>
            <a:chOff x="2743199" y="1981200"/>
            <a:chExt cx="3657600" cy="1292200"/>
          </a:xfrm>
        </p:grpSpPr>
        <p:sp>
          <p:nvSpPr>
            <p:cNvPr id="31" name="TextBox 30"/>
            <p:cNvSpPr txBox="1"/>
            <p:nvPr/>
          </p:nvSpPr>
          <p:spPr>
            <a:xfrm>
              <a:off x="4360334" y="1981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IPG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43199" y="2514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29200" y="25146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i+1</a:t>
              </a:r>
              <a:endParaRPr lang="en-US" dirty="0"/>
            </a:p>
          </p:txBody>
        </p:sp>
        <p:sp>
          <p:nvSpPr>
            <p:cNvPr id="51" name="Left Brace 50"/>
            <p:cNvSpPr/>
            <p:nvPr/>
          </p:nvSpPr>
          <p:spPr>
            <a:xfrm rot="16200000">
              <a:off x="3814236" y="1756835"/>
              <a:ext cx="143931" cy="2285998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e 51"/>
            <p:cNvSpPr/>
            <p:nvPr/>
          </p:nvSpPr>
          <p:spPr>
            <a:xfrm rot="5400000">
              <a:off x="4440767" y="1926167"/>
              <a:ext cx="262465" cy="914400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91467" y="2904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IPD</a:t>
              </a:r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909" y="575467"/>
            <a:ext cx="6744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SoNIC</a:t>
            </a:r>
            <a:r>
              <a:rPr lang="en-US" sz="3200" dirty="0" smtClean="0">
                <a:solidFill>
                  <a:srgbClr val="FF0000"/>
                </a:solidFill>
              </a:rPr>
              <a:t>: Software network interface card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Hyper-fidelity network measurements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Valuable information: Idle characters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Can provide precise timing base for control</a:t>
            </a:r>
          </a:p>
          <a:p>
            <a:pPr lvl="2"/>
            <a:r>
              <a:rPr lang="en-US" dirty="0" smtClean="0"/>
              <a:t>Each bit is ~97 </a:t>
            </a:r>
            <a:r>
              <a:rPr lang="en-US" i="1" dirty="0" err="1" smtClean="0"/>
              <a:t>ps</a:t>
            </a:r>
            <a:r>
              <a:rPr lang="en-US" dirty="0" smtClean="0"/>
              <a:t> wide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69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70" name="Cloud 69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0"/>
            <a:ext cx="721591" cy="476251"/>
          </a:xfrm>
          <a:prstGeom prst="rect">
            <a:avLst/>
          </a:prstGeom>
          <a:noFill/>
        </p:spPr>
      </p:pic>
      <p:pic>
        <p:nvPicPr>
          <p:cNvPr id="72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029200"/>
            <a:ext cx="721591" cy="476251"/>
          </a:xfrm>
          <a:prstGeom prst="rect">
            <a:avLst/>
          </a:prstGeom>
          <a:noFill/>
        </p:spPr>
      </p:pic>
      <p:pic>
        <p:nvPicPr>
          <p:cNvPr id="73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204" y="4953000"/>
            <a:ext cx="721591" cy="476251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>
            <a:endCxn id="71" idx="1"/>
          </p:cNvCxnSpPr>
          <p:nvPr/>
        </p:nvCxnSpPr>
        <p:spPr>
          <a:xfrm>
            <a:off x="1828800" y="5562600"/>
            <a:ext cx="1219200" cy="9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3"/>
            <a:endCxn id="73" idx="1"/>
          </p:cNvCxnSpPr>
          <p:nvPr/>
        </p:nvCxnSpPr>
        <p:spPr>
          <a:xfrm flipV="1">
            <a:off x="3769591" y="5191126"/>
            <a:ext cx="441613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3" idx="3"/>
            <a:endCxn id="72" idx="1"/>
          </p:cNvCxnSpPr>
          <p:nvPr/>
        </p:nvCxnSpPr>
        <p:spPr>
          <a:xfrm>
            <a:off x="4932795" y="5191126"/>
            <a:ext cx="706005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>
            <a:off x="6360391" y="5267326"/>
            <a:ext cx="878609" cy="371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60334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IPG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743199" y="2514600"/>
            <a:ext cx="137160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029200" y="2514600"/>
            <a:ext cx="1371599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i+1</a:t>
            </a:r>
            <a:endParaRPr lang="en-US" dirty="0"/>
          </a:p>
        </p:txBody>
      </p:sp>
      <p:sp>
        <p:nvSpPr>
          <p:cNvPr id="56" name="Left Brace 55"/>
          <p:cNvSpPr/>
          <p:nvPr/>
        </p:nvSpPr>
        <p:spPr>
          <a:xfrm rot="16200000">
            <a:off x="3814236" y="1756835"/>
            <a:ext cx="143931" cy="2285998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Brace 56"/>
          <p:cNvSpPr/>
          <p:nvPr/>
        </p:nvSpPr>
        <p:spPr>
          <a:xfrm rot="5400000">
            <a:off x="4440767" y="1926167"/>
            <a:ext cx="262465" cy="91440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691467" y="2904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IPD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4114800" y="2514600"/>
            <a:ext cx="914400" cy="304800"/>
            <a:chOff x="4114800" y="2514600"/>
            <a:chExt cx="914400" cy="304800"/>
          </a:xfrm>
        </p:grpSpPr>
        <p:sp>
          <p:nvSpPr>
            <p:cNvPr id="59" name="Rectangle 58"/>
            <p:cNvSpPr/>
            <p:nvPr/>
          </p:nvSpPr>
          <p:spPr>
            <a:xfrm>
              <a:off x="4114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43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19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95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72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648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724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00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76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953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Donut 49"/>
          <p:cNvSpPr/>
          <p:nvPr/>
        </p:nvSpPr>
        <p:spPr>
          <a:xfrm>
            <a:off x="3934490" y="2320329"/>
            <a:ext cx="1295400" cy="685800"/>
          </a:xfrm>
          <a:prstGeom prst="donut">
            <a:avLst>
              <a:gd name="adj" fmla="val 3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3909" y="575467"/>
            <a:ext cx="6744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SoNIC</a:t>
            </a:r>
            <a:r>
              <a:rPr lang="en-US" sz="3200" dirty="0" smtClean="0">
                <a:solidFill>
                  <a:srgbClr val="FF0000"/>
                </a:solidFill>
              </a:rPr>
              <a:t>: Software network interface card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Hyper-fidelity network measurements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64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datagram transferred by different link protocols over different links: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e.g., Ethernet on first link, frame relay on intermediate links, 802.11 on last link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each  link protocol provides different services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transportation analogy: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  <a:cs typeface="+mn-cs"/>
              </a:rPr>
              <a:t>trip from Princeton to Lausanne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limo: Princeton to JFK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plane: JFK to Geneva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train: Geneva to Lausanne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tourist =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datagram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transport segment =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communication link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transportation mode =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link layer protocol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travel agent =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routing algorithm</a:t>
            </a:r>
          </a:p>
          <a:p>
            <a:pPr lvl="1">
              <a:buFont typeface="Wingdings" charset="0"/>
              <a:buChar char="§"/>
              <a:defRPr/>
            </a:pPr>
            <a:endParaRPr lang="en-US" sz="2000">
              <a:solidFill>
                <a:srgbClr val="CC0000"/>
              </a:solidFill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r>
              <a:rPr lang="en-US" dirty="0" smtClean="0"/>
              <a:t>Valuable information: Idle characters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Can provide precise timing base for control</a:t>
            </a:r>
          </a:p>
          <a:p>
            <a:pPr lvl="2"/>
            <a:r>
              <a:rPr lang="en-US" dirty="0" smtClean="0"/>
              <a:t>Each bit is ~97 </a:t>
            </a:r>
            <a:r>
              <a:rPr lang="en-US" i="1" dirty="0" err="1" smtClean="0"/>
              <a:t>ps</a:t>
            </a:r>
            <a:r>
              <a:rPr lang="en-US" dirty="0" smtClean="0"/>
              <a:t> wide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69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70" name="Cloud 69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0"/>
            <a:ext cx="721591" cy="476251"/>
          </a:xfrm>
          <a:prstGeom prst="rect">
            <a:avLst/>
          </a:prstGeom>
          <a:noFill/>
        </p:spPr>
      </p:pic>
      <p:pic>
        <p:nvPicPr>
          <p:cNvPr id="72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029200"/>
            <a:ext cx="721591" cy="476251"/>
          </a:xfrm>
          <a:prstGeom prst="rect">
            <a:avLst/>
          </a:prstGeom>
          <a:noFill/>
        </p:spPr>
      </p:pic>
      <p:pic>
        <p:nvPicPr>
          <p:cNvPr id="73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204" y="4953000"/>
            <a:ext cx="721591" cy="476251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>
            <a:endCxn id="71" idx="1"/>
          </p:cNvCxnSpPr>
          <p:nvPr/>
        </p:nvCxnSpPr>
        <p:spPr>
          <a:xfrm>
            <a:off x="1828800" y="5562600"/>
            <a:ext cx="1219200" cy="9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3"/>
            <a:endCxn id="73" idx="1"/>
          </p:cNvCxnSpPr>
          <p:nvPr/>
        </p:nvCxnSpPr>
        <p:spPr>
          <a:xfrm flipV="1">
            <a:off x="3769591" y="5191126"/>
            <a:ext cx="441613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3" idx="3"/>
            <a:endCxn id="72" idx="1"/>
          </p:cNvCxnSpPr>
          <p:nvPr/>
        </p:nvCxnSpPr>
        <p:spPr>
          <a:xfrm>
            <a:off x="4932795" y="5191126"/>
            <a:ext cx="706005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>
            <a:off x="6360391" y="5267326"/>
            <a:ext cx="878609" cy="371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48"/>
          <p:cNvGrpSpPr/>
          <p:nvPr/>
        </p:nvGrpSpPr>
        <p:grpSpPr>
          <a:xfrm>
            <a:off x="1828800" y="5334000"/>
            <a:ext cx="1143000" cy="228600"/>
            <a:chOff x="1828800" y="5334000"/>
            <a:chExt cx="1143000" cy="228600"/>
          </a:xfrm>
        </p:grpSpPr>
        <p:sp>
          <p:nvSpPr>
            <p:cNvPr id="85" name="Rectangle 84"/>
            <p:cNvSpPr/>
            <p:nvPr/>
          </p:nvSpPr>
          <p:spPr>
            <a:xfrm>
              <a:off x="27432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860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288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90"/>
          <p:cNvGrpSpPr/>
          <p:nvPr/>
        </p:nvGrpSpPr>
        <p:grpSpPr>
          <a:xfrm rot="1427736">
            <a:off x="6324600" y="5257800"/>
            <a:ext cx="1143000" cy="228600"/>
            <a:chOff x="4038600" y="5486400"/>
            <a:chExt cx="1143000" cy="228600"/>
          </a:xfrm>
        </p:grpSpPr>
        <p:sp>
          <p:nvSpPr>
            <p:cNvPr id="88" name="Rectangle 87"/>
            <p:cNvSpPr/>
            <p:nvPr/>
          </p:nvSpPr>
          <p:spPr>
            <a:xfrm>
              <a:off x="4953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4958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0386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ounded Rectangular Callout 91"/>
          <p:cNvSpPr/>
          <p:nvPr/>
        </p:nvSpPr>
        <p:spPr>
          <a:xfrm>
            <a:off x="1371600" y="4343400"/>
            <a:ext cx="1676400" cy="609600"/>
          </a:xfrm>
          <a:prstGeom prst="wedgeRoundRectCallout">
            <a:avLst>
              <a:gd name="adj1" fmla="val -15783"/>
              <a:gd name="adj2" fmla="val 1175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93" name="Rounded Rectangular Callout 92"/>
          <p:cNvSpPr/>
          <p:nvPr/>
        </p:nvSpPr>
        <p:spPr>
          <a:xfrm>
            <a:off x="6553200" y="4191000"/>
            <a:ext cx="1676400" cy="609600"/>
          </a:xfrm>
          <a:prstGeom prst="wedgeRoundRectCallout">
            <a:avLst>
              <a:gd name="adj1" fmla="val -11742"/>
              <a:gd name="adj2" fmla="val 1508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Capture</a:t>
            </a:r>
            <a:endParaRPr lang="en-US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4800600" y="4114800"/>
            <a:ext cx="1676400" cy="609600"/>
          </a:xfrm>
          <a:prstGeom prst="wedgeRoundRectCallout">
            <a:avLst>
              <a:gd name="adj1" fmla="val -7702"/>
              <a:gd name="adj2" fmla="val 1119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Detecting timing channel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43199" y="2514600"/>
            <a:ext cx="137160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9200" y="2514600"/>
            <a:ext cx="1371599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i+1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41910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2672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3434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4196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4958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1148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5720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6482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7244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8006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8768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9530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ular Callout 143"/>
          <p:cNvSpPr/>
          <p:nvPr/>
        </p:nvSpPr>
        <p:spPr>
          <a:xfrm>
            <a:off x="4876800" y="1676400"/>
            <a:ext cx="2667000" cy="457200"/>
          </a:xfrm>
          <a:prstGeom prst="wedgeRoundRectCallout">
            <a:avLst>
              <a:gd name="adj1" fmla="val -60598"/>
              <a:gd name="adj2" fmla="val 830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 /I/s = 100bits = 9.7ns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48" name="Left Brace 47"/>
          <p:cNvSpPr/>
          <p:nvPr/>
        </p:nvSpPr>
        <p:spPr>
          <a:xfrm rot="5400000">
            <a:off x="4440767" y="1926167"/>
            <a:ext cx="262465" cy="91440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60334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IPG</a:t>
            </a:r>
            <a:endParaRPr lang="en-US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3276600" y="3048000"/>
            <a:ext cx="2362200" cy="457200"/>
          </a:xfrm>
          <a:prstGeom prst="wedgeRoundRectCallout">
            <a:avLst>
              <a:gd name="adj1" fmla="val -4134"/>
              <a:gd name="adj2" fmla="val -1009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Idle character (/I/)</a:t>
            </a:r>
          </a:p>
          <a:p>
            <a:pPr algn="ctr"/>
            <a:r>
              <a:rPr lang="en-US" dirty="0" smtClean="0"/>
              <a:t> = 7~8 bits</a:t>
            </a:r>
            <a:endParaRPr lang="en-US" dirty="0"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3909" y="575467"/>
            <a:ext cx="6744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SoNIC</a:t>
            </a:r>
            <a:r>
              <a:rPr lang="en-US" sz="3200" dirty="0" smtClean="0">
                <a:solidFill>
                  <a:srgbClr val="FF0000"/>
                </a:solidFill>
              </a:rPr>
              <a:t>: Software network interface card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Hyper-fidelity network measurements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3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51" grpId="0" animBg="1"/>
      <p:bldP spid="144" grpId="0" animBg="1"/>
      <p:bldP spid="5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Perspective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principles behind data link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link layer addressing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sharing a broadcast channel: multiple access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error </a:t>
            </a:r>
            <a:r>
              <a:rPr lang="en-US" dirty="0">
                <a:ea typeface="ＭＳ Ｐゴシック" charset="0"/>
              </a:rPr>
              <a:t>detection, correction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instantiation </a:t>
            </a:r>
            <a:r>
              <a:rPr lang="en-US" dirty="0">
                <a:ea typeface="ＭＳ Ｐゴシック" charset="0"/>
                <a:cs typeface="+mn-cs"/>
              </a:rPr>
              <a:t>and implementation of various link layer technologies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Ethernet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switched </a:t>
            </a:r>
            <a:r>
              <a:rPr lang="en-US" dirty="0" smtClean="0">
                <a:ea typeface="ＭＳ Ｐゴシック" charset="0"/>
              </a:rPr>
              <a:t>LANS</a:t>
            </a:r>
            <a:endParaRPr lang="en-US" sz="2400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060874" cy="4946073"/>
          </a:xfrm>
        </p:spPr>
        <p:txBody>
          <a:bodyPr/>
          <a:lstStyle/>
          <a:p>
            <a:r>
              <a:rPr lang="en-US" altLang="en-US" dirty="0"/>
              <a:t>J</a:t>
            </a:r>
            <a:r>
              <a:rPr lang="en-US" altLang="en-US" dirty="0" smtClean="0"/>
              <a:t>ourney down protocol stack </a:t>
            </a:r>
            <a:r>
              <a:rPr lang="en-US" altLang="en-US" i="1" dirty="0" smtClean="0">
                <a:solidFill>
                  <a:srgbClr val="C00000"/>
                </a:solidFill>
              </a:rPr>
              <a:t>complete</a:t>
            </a:r>
            <a:endParaRPr lang="en-US" altLang="en-US" dirty="0" smtClean="0"/>
          </a:p>
          <a:p>
            <a:r>
              <a:rPr lang="en-US" altLang="en-US" dirty="0" smtClean="0"/>
              <a:t>Basic understanding of networking practices and principles</a:t>
            </a:r>
          </a:p>
          <a:p>
            <a:r>
              <a:rPr lang="en-US" altLang="en-US" i="1" dirty="0" smtClean="0">
                <a:solidFill>
                  <a:srgbClr val="C00000"/>
                </a:solidFill>
              </a:rPr>
              <a:t>lots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of interesting topics in data center and high performance systems and networks</a:t>
            </a:r>
          </a:p>
          <a:p>
            <a:endParaRPr lang="en-US" alt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Project Proposal</a:t>
            </a:r>
            <a:endParaRPr lang="en-US" sz="2800" dirty="0"/>
          </a:p>
          <a:p>
            <a:pPr lvl="1"/>
            <a:r>
              <a:rPr lang="en-US" sz="2400" b="1" dirty="0" smtClean="0"/>
              <a:t>due today, Friday</a:t>
            </a:r>
          </a:p>
          <a:p>
            <a:pPr lvl="1"/>
            <a:r>
              <a:rPr lang="en-US" sz="2400" dirty="0" smtClean="0"/>
              <a:t>Meet with groups, TA, and professor</a:t>
            </a:r>
          </a:p>
          <a:p>
            <a:r>
              <a:rPr lang="en-US" sz="2800" dirty="0" smtClean="0"/>
              <a:t>Lab1</a:t>
            </a:r>
          </a:p>
          <a:p>
            <a:pPr lvl="1"/>
            <a:r>
              <a:rPr lang="en-US" sz="2400" dirty="0" smtClean="0"/>
              <a:t>Single threaded TCP proxy</a:t>
            </a:r>
          </a:p>
          <a:p>
            <a:pPr lvl="1"/>
            <a:r>
              <a:rPr lang="en-US" sz="2400" b="1" dirty="0" smtClean="0"/>
              <a:t>Due today, Friday</a:t>
            </a:r>
          </a:p>
          <a:p>
            <a:pPr lvl="1"/>
            <a:endParaRPr lang="en-US" sz="2800" dirty="0" smtClean="0"/>
          </a:p>
          <a:p>
            <a:r>
              <a:rPr lang="en-US" sz="2800" b="1" i="1" dirty="0"/>
              <a:t>R</a:t>
            </a:r>
            <a:r>
              <a:rPr lang="en-US" sz="2800" b="1" i="1" dirty="0" smtClean="0"/>
              <a:t>equired review and reading</a:t>
            </a:r>
          </a:p>
          <a:p>
            <a:pPr lvl="1"/>
            <a:r>
              <a:rPr lang="en-US" sz="2000" dirty="0" smtClean="0"/>
              <a:t>“A 50-Gb/s IP </a:t>
            </a:r>
            <a:r>
              <a:rPr lang="en-US" sz="2000" dirty="0"/>
              <a:t>Router,” Craig Partridge , Senior Member , Philip P. </a:t>
            </a:r>
            <a:r>
              <a:rPr lang="en-US" sz="2000" dirty="0" err="1"/>
              <a:t>Carvey</a:t>
            </a:r>
            <a:r>
              <a:rPr lang="en-US" sz="2000" dirty="0"/>
              <a:t> , Isidro </a:t>
            </a:r>
            <a:r>
              <a:rPr lang="en-US" sz="2000" dirty="0" err="1"/>
              <a:t>Castineyra</a:t>
            </a:r>
            <a:r>
              <a:rPr lang="en-US" sz="2000" dirty="0"/>
              <a:t> , Tom Clarke , John </a:t>
            </a:r>
            <a:r>
              <a:rPr lang="en-US" sz="2000" dirty="0" err="1"/>
              <a:t>Rokosz</a:t>
            </a:r>
            <a:r>
              <a:rPr lang="en-US" sz="2000" dirty="0"/>
              <a:t> , Joshua Seeger , Michael </a:t>
            </a:r>
            <a:r>
              <a:rPr lang="en-US" sz="2000" dirty="0" err="1"/>
              <a:t>Sollins</a:t>
            </a:r>
            <a:r>
              <a:rPr lang="en-US" sz="2000" dirty="0"/>
              <a:t> , Steve Starch , Benjamin </a:t>
            </a:r>
            <a:r>
              <a:rPr lang="en-US" sz="2000" dirty="0" err="1"/>
              <a:t>Tober</a:t>
            </a:r>
            <a:r>
              <a:rPr lang="en-US" sz="2000" dirty="0"/>
              <a:t> , Gregory D. </a:t>
            </a:r>
            <a:r>
              <a:rPr lang="en-US" sz="2000" dirty="0" err="1"/>
              <a:t>Troxel</a:t>
            </a:r>
            <a:r>
              <a:rPr lang="en-US" sz="2000" dirty="0"/>
              <a:t> , David </a:t>
            </a:r>
            <a:r>
              <a:rPr lang="en-US" sz="2000" dirty="0" err="1"/>
              <a:t>Waitzman</a:t>
            </a:r>
            <a:r>
              <a:rPr lang="en-US" sz="2000" dirty="0"/>
              <a:t> , Scott </a:t>
            </a:r>
            <a:r>
              <a:rPr lang="en-US" sz="2000" dirty="0" err="1" smtClean="0"/>
              <a:t>Winterble</a:t>
            </a:r>
            <a:r>
              <a:rPr lang="en-US" sz="2000" dirty="0" smtClean="0"/>
              <a:t>. </a:t>
            </a:r>
            <a:r>
              <a:rPr lang="en-US" sz="2000" i="1" dirty="0" smtClean="0"/>
              <a:t>IEEE/ACM Transactions on Networking (</a:t>
            </a:r>
            <a:r>
              <a:rPr lang="en-US" sz="2000" i="1" dirty="0" err="1" smtClean="0"/>
              <a:t>ToN</a:t>
            </a:r>
            <a:r>
              <a:rPr lang="en-US" sz="2000" i="1" dirty="0" smtClean="0"/>
              <a:t>)</a:t>
            </a:r>
            <a:r>
              <a:rPr lang="en-US" sz="2000" dirty="0" smtClean="0"/>
              <a:t>, Volume 6, Issue 3 (June 1998), pages 237-248.</a:t>
            </a:r>
          </a:p>
          <a:p>
            <a:pPr lvl="1"/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ieeexplore.ieee.org/xpl/articleDetails.jsp?arnumber=700888</a:t>
            </a:r>
          </a:p>
          <a:p>
            <a:pPr lvl="1"/>
            <a:r>
              <a:rPr lang="en-US" sz="2000" dirty="0"/>
              <a:t>http://citeseerx.ist.psu.edu/viewdoc/download?doi=10.1.1.129.3926&amp;rep=rep1&amp;type=pdf</a:t>
            </a:r>
            <a:endParaRPr lang="en-US" sz="2000" dirty="0" smtClean="0"/>
          </a:p>
          <a:p>
            <a:endParaRPr lang="en-US" sz="2800" dirty="0" smtClean="0"/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2771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488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49" name="Group 86"/>
          <p:cNvGrpSpPr>
            <a:grpSpLocks/>
          </p:cNvGrpSpPr>
          <p:nvPr/>
        </p:nvGrpSpPr>
        <p:grpSpPr bwMode="auto">
          <a:xfrm>
            <a:off x="431800" y="1570038"/>
            <a:ext cx="4313238" cy="2789237"/>
            <a:chOff x="603606" y="1821224"/>
            <a:chExt cx="7473718" cy="4320390"/>
          </a:xfrm>
        </p:grpSpPr>
        <p:sp>
          <p:nvSpPr>
            <p:cNvPr id="181258" name="Freeform 81"/>
            <p:cNvSpPr>
              <a:spLocks/>
            </p:cNvSpPr>
            <p:nvPr/>
          </p:nvSpPr>
          <p:spPr bwMode="auto">
            <a:xfrm rot="5400000">
              <a:off x="2180270" y="244560"/>
              <a:ext cx="4320390" cy="7473718"/>
            </a:xfrm>
            <a:custGeom>
              <a:avLst/>
              <a:gdLst>
                <a:gd name="T0" fmla="*/ 2147483647 w 10000"/>
                <a:gd name="T1" fmla="*/ 2147483647 h 9831"/>
                <a:gd name="T2" fmla="*/ 2147483647 w 10000"/>
                <a:gd name="T3" fmla="*/ 2147483647 h 9831"/>
                <a:gd name="T4" fmla="*/ 2147483647 w 10000"/>
                <a:gd name="T5" fmla="*/ 2147483647 h 9831"/>
                <a:gd name="T6" fmla="*/ 2147483647 w 10000"/>
                <a:gd name="T7" fmla="*/ 2147483647 h 9831"/>
                <a:gd name="T8" fmla="*/ 2147483647 w 10000"/>
                <a:gd name="T9" fmla="*/ 2147483647 h 9831"/>
                <a:gd name="T10" fmla="*/ 2147483647 w 10000"/>
                <a:gd name="T11" fmla="*/ 2147483647 h 9831"/>
                <a:gd name="T12" fmla="*/ 2147483647 w 10000"/>
                <a:gd name="T13" fmla="*/ 2147483647 h 9831"/>
                <a:gd name="T14" fmla="*/ 2147483647 w 10000"/>
                <a:gd name="T15" fmla="*/ 2147483647 h 9831"/>
                <a:gd name="T16" fmla="*/ 2147483647 w 10000"/>
                <a:gd name="T17" fmla="*/ 2147483647 h 9831"/>
                <a:gd name="T18" fmla="*/ 2147483647 w 10000"/>
                <a:gd name="T19" fmla="*/ 2147483647 h 9831"/>
                <a:gd name="T20" fmla="*/ 2147483647 w 10000"/>
                <a:gd name="T21" fmla="*/ 2147483647 h 9831"/>
                <a:gd name="T22" fmla="*/ 2147483647 w 10000"/>
                <a:gd name="T23" fmla="*/ 2147483647 h 98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9831">
                  <a:moveTo>
                    <a:pt x="3018" y="119"/>
                  </a:moveTo>
                  <a:cubicBezTo>
                    <a:pt x="2111" y="198"/>
                    <a:pt x="1047" y="-39"/>
                    <a:pt x="545" y="518"/>
                  </a:cubicBezTo>
                  <a:cubicBezTo>
                    <a:pt x="43" y="1076"/>
                    <a:pt x="40" y="2518"/>
                    <a:pt x="8" y="3464"/>
                  </a:cubicBezTo>
                  <a:cubicBezTo>
                    <a:pt x="-24" y="4411"/>
                    <a:pt x="32" y="5681"/>
                    <a:pt x="354" y="6198"/>
                  </a:cubicBezTo>
                  <a:cubicBezTo>
                    <a:pt x="677" y="6715"/>
                    <a:pt x="1127" y="6126"/>
                    <a:pt x="1947" y="6568"/>
                  </a:cubicBezTo>
                  <a:cubicBezTo>
                    <a:pt x="2769" y="7010"/>
                    <a:pt x="4247" y="8310"/>
                    <a:pt x="5285" y="8849"/>
                  </a:cubicBezTo>
                  <a:cubicBezTo>
                    <a:pt x="6321" y="9388"/>
                    <a:pt x="7408" y="9963"/>
                    <a:pt x="8172" y="9805"/>
                  </a:cubicBezTo>
                  <a:cubicBezTo>
                    <a:pt x="8934" y="9645"/>
                    <a:pt x="9588" y="8930"/>
                    <a:pt x="9864" y="7895"/>
                  </a:cubicBezTo>
                  <a:cubicBezTo>
                    <a:pt x="10140" y="6857"/>
                    <a:pt x="9927" y="4774"/>
                    <a:pt x="9830" y="3590"/>
                  </a:cubicBezTo>
                  <a:cubicBezTo>
                    <a:pt x="9733" y="2406"/>
                    <a:pt x="10004" y="1276"/>
                    <a:pt x="9282" y="788"/>
                  </a:cubicBezTo>
                  <a:cubicBezTo>
                    <a:pt x="8561" y="302"/>
                    <a:pt x="7028" y="160"/>
                    <a:pt x="5984" y="49"/>
                  </a:cubicBezTo>
                  <a:cubicBezTo>
                    <a:pt x="4940" y="-62"/>
                    <a:pt x="3924" y="41"/>
                    <a:pt x="3018" y="119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Line 33"/>
            <p:cNvSpPr>
              <a:spLocks noChangeShapeType="1"/>
            </p:cNvSpPr>
            <p:nvPr/>
          </p:nvSpPr>
          <p:spPr bwMode="auto">
            <a:xfrm flipH="1">
              <a:off x="2152264" y="3387580"/>
              <a:ext cx="2046539" cy="1416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18" name="Line 34"/>
            <p:cNvSpPr>
              <a:spLocks noChangeShapeType="1"/>
            </p:cNvSpPr>
            <p:nvPr/>
          </p:nvSpPr>
          <p:spPr bwMode="auto">
            <a:xfrm>
              <a:off x="4391354" y="3375286"/>
              <a:ext cx="0" cy="1465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19" name="Line 35"/>
            <p:cNvSpPr>
              <a:spLocks noChangeShapeType="1"/>
            </p:cNvSpPr>
            <p:nvPr/>
          </p:nvSpPr>
          <p:spPr bwMode="auto">
            <a:xfrm flipH="1" flipV="1">
              <a:off x="4583905" y="3308893"/>
              <a:ext cx="1842985" cy="1622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0" name="Line 59"/>
            <p:cNvSpPr>
              <a:spLocks noChangeShapeType="1"/>
            </p:cNvSpPr>
            <p:nvPr/>
          </p:nvSpPr>
          <p:spPr bwMode="auto">
            <a:xfrm flipV="1">
              <a:off x="4688432" y="2691695"/>
              <a:ext cx="1224071" cy="425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1" name="Line 60"/>
            <p:cNvSpPr>
              <a:spLocks noChangeShapeType="1"/>
            </p:cNvSpPr>
            <p:nvPr/>
          </p:nvSpPr>
          <p:spPr bwMode="auto">
            <a:xfrm flipV="1">
              <a:off x="4482127" y="2369571"/>
              <a:ext cx="668427" cy="759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2" name="Line 77"/>
            <p:cNvSpPr>
              <a:spLocks noChangeShapeType="1"/>
            </p:cNvSpPr>
            <p:nvPr/>
          </p:nvSpPr>
          <p:spPr bwMode="auto">
            <a:xfrm>
              <a:off x="3387339" y="2524486"/>
              <a:ext cx="863727" cy="644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3" name="Line 78"/>
            <p:cNvSpPr>
              <a:spLocks noChangeShapeType="1"/>
            </p:cNvSpPr>
            <p:nvPr/>
          </p:nvSpPr>
          <p:spPr bwMode="auto">
            <a:xfrm flipH="1">
              <a:off x="1995472" y="2421210"/>
              <a:ext cx="849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4" name="Line 20"/>
            <p:cNvSpPr>
              <a:spLocks noChangeShapeType="1"/>
            </p:cNvSpPr>
            <p:nvPr/>
          </p:nvSpPr>
          <p:spPr bwMode="auto">
            <a:xfrm flipH="1">
              <a:off x="1464583" y="4754761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5" name="Line 21"/>
            <p:cNvSpPr>
              <a:spLocks noChangeShapeType="1"/>
            </p:cNvSpPr>
            <p:nvPr/>
          </p:nvSpPr>
          <p:spPr bwMode="auto">
            <a:xfrm flipH="1">
              <a:off x="1852435" y="4801482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>
              <a:off x="2270545" y="4830990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1269" name="Group 44"/>
            <p:cNvGrpSpPr>
              <a:grpSpLocks/>
            </p:cNvGrpSpPr>
            <p:nvPr/>
          </p:nvGrpSpPr>
          <p:grpSpPr bwMode="auto">
            <a:xfrm>
              <a:off x="1009737" y="4558335"/>
              <a:ext cx="568960" cy="481140"/>
              <a:chOff x="-44" y="1473"/>
              <a:chExt cx="981" cy="1105"/>
            </a:xfrm>
          </p:grpSpPr>
          <p:pic>
            <p:nvPicPr>
              <p:cNvPr id="18139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70" name="Group 44"/>
            <p:cNvGrpSpPr>
              <a:grpSpLocks/>
            </p:cNvGrpSpPr>
            <p:nvPr/>
          </p:nvGrpSpPr>
          <p:grpSpPr bwMode="auto">
            <a:xfrm>
              <a:off x="1416137" y="5015535"/>
              <a:ext cx="568960" cy="481140"/>
              <a:chOff x="-44" y="1473"/>
              <a:chExt cx="981" cy="1105"/>
            </a:xfrm>
          </p:grpSpPr>
          <p:pic>
            <p:nvPicPr>
              <p:cNvPr id="18139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71" name="Group 44"/>
            <p:cNvGrpSpPr>
              <a:grpSpLocks/>
            </p:cNvGrpSpPr>
            <p:nvPr/>
          </p:nvGrpSpPr>
          <p:grpSpPr bwMode="auto">
            <a:xfrm>
              <a:off x="1944457" y="5046015"/>
              <a:ext cx="568960" cy="481140"/>
              <a:chOff x="-44" y="1473"/>
              <a:chExt cx="981" cy="1105"/>
            </a:xfrm>
          </p:grpSpPr>
          <p:pic>
            <p:nvPicPr>
              <p:cNvPr id="18139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730" name="Line 21"/>
            <p:cNvSpPr>
              <a:spLocks noChangeShapeType="1"/>
            </p:cNvSpPr>
            <p:nvPr/>
          </p:nvSpPr>
          <p:spPr bwMode="auto">
            <a:xfrm>
              <a:off x="2490603" y="4762139"/>
              <a:ext cx="379600" cy="304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31" name="Line 22"/>
            <p:cNvSpPr>
              <a:spLocks noChangeShapeType="1"/>
            </p:cNvSpPr>
            <p:nvPr/>
          </p:nvSpPr>
          <p:spPr bwMode="auto">
            <a:xfrm flipH="1">
              <a:off x="2721663" y="5256389"/>
              <a:ext cx="121032" cy="292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32" name="Line 22"/>
            <p:cNvSpPr>
              <a:spLocks noChangeShapeType="1"/>
            </p:cNvSpPr>
            <p:nvPr/>
          </p:nvSpPr>
          <p:spPr bwMode="auto">
            <a:xfrm>
              <a:off x="3128771" y="5266225"/>
              <a:ext cx="71519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33" name="Line 20"/>
            <p:cNvSpPr>
              <a:spLocks noChangeShapeType="1"/>
            </p:cNvSpPr>
            <p:nvPr/>
          </p:nvSpPr>
          <p:spPr bwMode="auto">
            <a:xfrm flipH="1">
              <a:off x="3024243" y="514819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1276" name="Group 44"/>
            <p:cNvGrpSpPr>
              <a:grpSpLocks/>
            </p:cNvGrpSpPr>
            <p:nvPr/>
          </p:nvGrpSpPr>
          <p:grpSpPr bwMode="auto">
            <a:xfrm>
              <a:off x="2349105" y="5419133"/>
              <a:ext cx="568960" cy="481140"/>
              <a:chOff x="-44" y="1473"/>
              <a:chExt cx="981" cy="1105"/>
            </a:xfrm>
          </p:grpSpPr>
          <p:pic>
            <p:nvPicPr>
              <p:cNvPr id="18139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77" name="Group 44"/>
            <p:cNvGrpSpPr>
              <a:grpSpLocks/>
            </p:cNvGrpSpPr>
            <p:nvPr/>
          </p:nvGrpSpPr>
          <p:grpSpPr bwMode="auto">
            <a:xfrm>
              <a:off x="2806305" y="5487451"/>
              <a:ext cx="568960" cy="481140"/>
              <a:chOff x="-44" y="1473"/>
              <a:chExt cx="981" cy="1105"/>
            </a:xfrm>
          </p:grpSpPr>
          <p:pic>
            <p:nvPicPr>
              <p:cNvPr id="18138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446" y="4602306"/>
              <a:ext cx="676678" cy="302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27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395" y="5017871"/>
              <a:ext cx="679428" cy="29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1280" name="Group 44"/>
            <p:cNvGrpSpPr>
              <a:grpSpLocks/>
            </p:cNvGrpSpPr>
            <p:nvPr/>
          </p:nvGrpSpPr>
          <p:grpSpPr bwMode="auto">
            <a:xfrm>
              <a:off x="3231974" y="4946169"/>
              <a:ext cx="568960" cy="481140"/>
              <a:chOff x="-44" y="1473"/>
              <a:chExt cx="981" cy="1105"/>
            </a:xfrm>
          </p:grpSpPr>
          <p:pic>
            <p:nvPicPr>
              <p:cNvPr id="18138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739" name="Line 20"/>
            <p:cNvSpPr>
              <a:spLocks noChangeShapeType="1"/>
            </p:cNvSpPr>
            <p:nvPr/>
          </p:nvSpPr>
          <p:spPr bwMode="auto">
            <a:xfrm flipH="1">
              <a:off x="5684194" y="5022788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40" name="Line 21"/>
            <p:cNvSpPr>
              <a:spLocks noChangeShapeType="1"/>
            </p:cNvSpPr>
            <p:nvPr/>
          </p:nvSpPr>
          <p:spPr bwMode="auto">
            <a:xfrm flipH="1">
              <a:off x="6072045" y="506950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41" name="Line 22"/>
            <p:cNvSpPr>
              <a:spLocks noChangeShapeType="1"/>
            </p:cNvSpPr>
            <p:nvPr/>
          </p:nvSpPr>
          <p:spPr bwMode="auto">
            <a:xfrm>
              <a:off x="6490155" y="5099015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1284" name="Group 44"/>
            <p:cNvGrpSpPr>
              <a:grpSpLocks/>
            </p:cNvGrpSpPr>
            <p:nvPr/>
          </p:nvGrpSpPr>
          <p:grpSpPr bwMode="auto">
            <a:xfrm>
              <a:off x="5376787" y="4836859"/>
              <a:ext cx="568960" cy="481140"/>
              <a:chOff x="-44" y="1473"/>
              <a:chExt cx="981" cy="1105"/>
            </a:xfrm>
          </p:grpSpPr>
          <p:pic>
            <p:nvPicPr>
              <p:cNvPr id="18138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85" name="Group 44"/>
            <p:cNvGrpSpPr>
              <a:grpSpLocks/>
            </p:cNvGrpSpPr>
            <p:nvPr/>
          </p:nvGrpSpPr>
          <p:grpSpPr bwMode="auto">
            <a:xfrm>
              <a:off x="5636042" y="5283549"/>
              <a:ext cx="568960" cy="481140"/>
              <a:chOff x="-44" y="1473"/>
              <a:chExt cx="981" cy="1105"/>
            </a:xfrm>
          </p:grpSpPr>
          <p:pic>
            <p:nvPicPr>
              <p:cNvPr id="18138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86" name="Group 44"/>
            <p:cNvGrpSpPr>
              <a:grpSpLocks/>
            </p:cNvGrpSpPr>
            <p:nvPr/>
          </p:nvGrpSpPr>
          <p:grpSpPr bwMode="auto">
            <a:xfrm>
              <a:off x="6164362" y="5314029"/>
              <a:ext cx="568960" cy="481140"/>
              <a:chOff x="-44" y="1473"/>
              <a:chExt cx="981" cy="1105"/>
            </a:xfrm>
          </p:grpSpPr>
          <p:pic>
            <p:nvPicPr>
              <p:cNvPr id="18138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745" name="Line 20"/>
            <p:cNvSpPr>
              <a:spLocks noChangeShapeType="1"/>
            </p:cNvSpPr>
            <p:nvPr/>
          </p:nvSpPr>
          <p:spPr bwMode="auto">
            <a:xfrm flipH="1" flipV="1">
              <a:off x="4660925" y="5069508"/>
              <a:ext cx="605159" cy="312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46" name="Line 21"/>
            <p:cNvSpPr>
              <a:spLocks noChangeShapeType="1"/>
            </p:cNvSpPr>
            <p:nvPr/>
          </p:nvSpPr>
          <p:spPr bwMode="auto">
            <a:xfrm flipH="1">
              <a:off x="4196052" y="502278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47" name="Line 22"/>
            <p:cNvSpPr>
              <a:spLocks noChangeShapeType="1"/>
            </p:cNvSpPr>
            <p:nvPr/>
          </p:nvSpPr>
          <p:spPr bwMode="auto">
            <a:xfrm>
              <a:off x="4614162" y="5052296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1290" name="Group 44"/>
            <p:cNvGrpSpPr>
              <a:grpSpLocks/>
            </p:cNvGrpSpPr>
            <p:nvPr/>
          </p:nvGrpSpPr>
          <p:grpSpPr bwMode="auto">
            <a:xfrm>
              <a:off x="4803973" y="5230996"/>
              <a:ext cx="568960" cy="481140"/>
              <a:chOff x="-44" y="1473"/>
              <a:chExt cx="981" cy="1105"/>
            </a:xfrm>
          </p:grpSpPr>
          <p:pic>
            <p:nvPicPr>
              <p:cNvPr id="18137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91" name="Group 44"/>
            <p:cNvGrpSpPr>
              <a:grpSpLocks/>
            </p:cNvGrpSpPr>
            <p:nvPr/>
          </p:nvGrpSpPr>
          <p:grpSpPr bwMode="auto">
            <a:xfrm>
              <a:off x="3759945" y="5236252"/>
              <a:ext cx="568960" cy="481140"/>
              <a:chOff x="-44" y="1473"/>
              <a:chExt cx="981" cy="1105"/>
            </a:xfrm>
          </p:grpSpPr>
          <p:pic>
            <p:nvPicPr>
              <p:cNvPr id="18137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7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92" name="Group 44"/>
            <p:cNvGrpSpPr>
              <a:grpSpLocks/>
            </p:cNvGrpSpPr>
            <p:nvPr/>
          </p:nvGrpSpPr>
          <p:grpSpPr bwMode="auto">
            <a:xfrm>
              <a:off x="4288265" y="5266732"/>
              <a:ext cx="568960" cy="481140"/>
              <a:chOff x="-44" y="1473"/>
              <a:chExt cx="981" cy="1105"/>
            </a:xfrm>
          </p:grpSpPr>
          <p:pic>
            <p:nvPicPr>
              <p:cNvPr id="18137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7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063" y="4823612"/>
              <a:ext cx="679430" cy="29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2752" name="Line 20"/>
            <p:cNvSpPr>
              <a:spLocks noChangeShapeType="1"/>
            </p:cNvSpPr>
            <p:nvPr/>
          </p:nvSpPr>
          <p:spPr bwMode="auto">
            <a:xfrm flipH="1">
              <a:off x="6520414" y="510147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pic>
          <p:nvPicPr>
            <p:cNvPr id="727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057" y="4870333"/>
              <a:ext cx="679430" cy="302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1296" name="Group 44"/>
            <p:cNvGrpSpPr>
              <a:grpSpLocks/>
            </p:cNvGrpSpPr>
            <p:nvPr/>
          </p:nvGrpSpPr>
          <p:grpSpPr bwMode="auto">
            <a:xfrm>
              <a:off x="6685325" y="4884156"/>
              <a:ext cx="568960" cy="481140"/>
              <a:chOff x="-44" y="1473"/>
              <a:chExt cx="981" cy="1105"/>
            </a:xfrm>
          </p:grpSpPr>
          <p:pic>
            <p:nvPicPr>
              <p:cNvPr id="18137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7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5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241" y="3062997"/>
              <a:ext cx="935246" cy="415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1298" name="Group 906"/>
            <p:cNvGrpSpPr>
              <a:grpSpLocks/>
            </p:cNvGrpSpPr>
            <p:nvPr/>
          </p:nvGrpSpPr>
          <p:grpSpPr bwMode="auto">
            <a:xfrm>
              <a:off x="5140161" y="2111868"/>
              <a:ext cx="367260" cy="578780"/>
              <a:chOff x="4140" y="429"/>
              <a:chExt cx="1425" cy="2396"/>
            </a:xfrm>
          </p:grpSpPr>
          <p:sp>
            <p:nvSpPr>
              <p:cNvPr id="18134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0" name="Rectangle 908"/>
              <p:cNvSpPr>
                <a:spLocks noChangeArrowheads="1"/>
              </p:cNvSpPr>
              <p:nvPr/>
            </p:nvSpPr>
            <p:spPr bwMode="auto">
              <a:xfrm>
                <a:off x="4202" y="427"/>
                <a:ext cx="1057" cy="229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4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3" name="Rectangle 911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4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2829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3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830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4" y="2591"/>
                  <a:ext cx="706" cy="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805" name="Rectangle 915"/>
              <p:cNvSpPr>
                <a:spLocks noChangeArrowheads="1"/>
              </p:cNvSpPr>
              <p:nvPr/>
            </p:nvSpPr>
            <p:spPr bwMode="auto">
              <a:xfrm>
                <a:off x="4223" y="1017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4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2827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5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828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2"/>
                  <a:ext cx="70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807" name="Rectangle 919"/>
              <p:cNvSpPr>
                <a:spLocks noChangeArrowheads="1"/>
              </p:cNvSpPr>
              <p:nvPr/>
            </p:nvSpPr>
            <p:spPr bwMode="auto">
              <a:xfrm>
                <a:off x="4212" y="1363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08" name="Rectangle 920"/>
              <p:cNvSpPr>
                <a:spLocks noChangeArrowheads="1"/>
              </p:cNvSpPr>
              <p:nvPr/>
            </p:nvSpPr>
            <p:spPr bwMode="auto">
              <a:xfrm>
                <a:off x="4223" y="1659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51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2825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3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826" name="AutoShape 923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731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8135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135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2823" name="AutoShape 926"/>
                <p:cNvSpPr>
                  <a:spLocks noChangeArrowheads="1"/>
                </p:cNvSpPr>
                <p:nvPr/>
              </p:nvSpPr>
              <p:spPr bwMode="auto">
                <a:xfrm>
                  <a:off x="609" y="2564"/>
                  <a:ext cx="73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824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3" y="2584"/>
                  <a:ext cx="705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812" name="Rectangle 928"/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5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5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5" name="Oval 931"/>
              <p:cNvSpPr>
                <a:spLocks noChangeArrowheads="1"/>
              </p:cNvSpPr>
              <p:nvPr/>
            </p:nvSpPr>
            <p:spPr bwMode="auto">
              <a:xfrm>
                <a:off x="5514" y="2616"/>
                <a:ext cx="53" cy="9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5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7" name="AutoShape 933"/>
              <p:cNvSpPr>
                <a:spLocks noChangeArrowheads="1"/>
              </p:cNvSpPr>
              <p:nvPr/>
            </p:nvSpPr>
            <p:spPr bwMode="auto">
              <a:xfrm>
                <a:off x="4138" y="2687"/>
                <a:ext cx="120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18" name="AutoShape 934"/>
              <p:cNvSpPr>
                <a:spLocks noChangeArrowheads="1"/>
              </p:cNvSpPr>
              <p:nvPr/>
            </p:nvSpPr>
            <p:spPr bwMode="auto">
              <a:xfrm>
                <a:off x="4202" y="2717"/>
                <a:ext cx="1078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19" name="Oval 935"/>
              <p:cNvSpPr>
                <a:spLocks noChangeArrowheads="1"/>
              </p:cNvSpPr>
              <p:nvPr/>
            </p:nvSpPr>
            <p:spPr bwMode="auto">
              <a:xfrm>
                <a:off x="4308" y="2381"/>
                <a:ext cx="160" cy="15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20" name="Oval 936"/>
              <p:cNvSpPr>
                <a:spLocks noChangeArrowheads="1"/>
              </p:cNvSpPr>
              <p:nvPr/>
            </p:nvSpPr>
            <p:spPr bwMode="auto">
              <a:xfrm>
                <a:off x="4490" y="239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21" name="Oval 937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22" name="Rectangle 938"/>
              <p:cNvSpPr>
                <a:spLocks noChangeArrowheads="1"/>
              </p:cNvSpPr>
              <p:nvPr/>
            </p:nvSpPr>
            <p:spPr bwMode="auto">
              <a:xfrm>
                <a:off x="5066" y="1832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81299" name="Group 1108"/>
            <p:cNvGrpSpPr>
              <a:grpSpLocks/>
            </p:cNvGrpSpPr>
            <p:nvPr/>
          </p:nvGrpSpPr>
          <p:grpSpPr bwMode="auto">
            <a:xfrm>
              <a:off x="2802867" y="2278719"/>
              <a:ext cx="812691" cy="359377"/>
              <a:chOff x="2356" y="1300"/>
              <a:chExt cx="555" cy="194"/>
            </a:xfrm>
          </p:grpSpPr>
          <p:sp>
            <p:nvSpPr>
              <p:cNvPr id="1813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3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3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1336" name="Group 1112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81339" name="Freeform 111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40" name="Freeform 111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95" name="Line 1115"/>
              <p:cNvSpPr>
                <a:spLocks noChangeShapeType="1"/>
              </p:cNvSpPr>
              <p:nvPr/>
            </p:nvSpPr>
            <p:spPr bwMode="auto">
              <a:xfrm>
                <a:off x="2363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2796" name="Line 1116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81300" name="Group 906"/>
            <p:cNvGrpSpPr>
              <a:grpSpLocks/>
            </p:cNvGrpSpPr>
            <p:nvPr/>
          </p:nvGrpSpPr>
          <p:grpSpPr bwMode="auto">
            <a:xfrm>
              <a:off x="5744506" y="2621620"/>
              <a:ext cx="367260" cy="578780"/>
              <a:chOff x="4140" y="429"/>
              <a:chExt cx="1425" cy="2396"/>
            </a:xfrm>
          </p:grpSpPr>
          <p:sp>
            <p:nvSpPr>
              <p:cNvPr id="18130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0" name="Rectangle 908"/>
              <p:cNvSpPr>
                <a:spLocks noChangeArrowheads="1"/>
              </p:cNvSpPr>
              <p:nvPr/>
            </p:nvSpPr>
            <p:spPr bwMode="auto">
              <a:xfrm>
                <a:off x="4205" y="434"/>
                <a:ext cx="1046" cy="228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0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3" name="Rectangle 911"/>
              <p:cNvSpPr>
                <a:spLocks noChangeArrowheads="1"/>
              </p:cNvSpPr>
              <p:nvPr/>
            </p:nvSpPr>
            <p:spPr bwMode="auto">
              <a:xfrm>
                <a:off x="4216" y="699"/>
                <a:ext cx="587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0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2789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19" cy="1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790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765" name="Rectangle 915"/>
              <p:cNvSpPr>
                <a:spLocks noChangeArrowheads="1"/>
              </p:cNvSpPr>
              <p:nvPr/>
            </p:nvSpPr>
            <p:spPr bwMode="auto">
              <a:xfrm>
                <a:off x="4226" y="1024"/>
                <a:ext cx="587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0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2787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19" cy="16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788" name="AutoShape 918"/>
                <p:cNvSpPr>
                  <a:spLocks noChangeArrowheads="1"/>
                </p:cNvSpPr>
                <p:nvPr/>
              </p:nvSpPr>
              <p:spPr bwMode="auto">
                <a:xfrm>
                  <a:off x="630" y="2589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767" name="Rectangle 919"/>
              <p:cNvSpPr>
                <a:spLocks noChangeArrowheads="1"/>
              </p:cNvSpPr>
              <p:nvPr/>
            </p:nvSpPr>
            <p:spPr bwMode="auto">
              <a:xfrm>
                <a:off x="4216" y="1360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68" name="Rectangle 920"/>
              <p:cNvSpPr>
                <a:spLocks noChangeArrowheads="1"/>
              </p:cNvSpPr>
              <p:nvPr/>
            </p:nvSpPr>
            <p:spPr bwMode="auto">
              <a:xfrm>
                <a:off x="4226" y="1656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11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2785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8" y="2594"/>
                  <a:ext cx="718" cy="11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786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2" y="2613"/>
                  <a:ext cx="691" cy="7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8131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131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2783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691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784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7" y="2591"/>
                  <a:ext cx="665" cy="12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772" name="Rectangle 928"/>
              <p:cNvSpPr>
                <a:spLocks noChangeArrowheads="1"/>
              </p:cNvSpPr>
              <p:nvPr/>
            </p:nvSpPr>
            <p:spPr bwMode="auto">
              <a:xfrm>
                <a:off x="5251" y="434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1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5" name="Oval 931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3" cy="9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1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7" name="AutoShape 933"/>
              <p:cNvSpPr>
                <a:spLocks noChangeArrowheads="1"/>
              </p:cNvSpPr>
              <p:nvPr/>
            </p:nvSpPr>
            <p:spPr bwMode="auto">
              <a:xfrm>
                <a:off x="4141" y="2684"/>
                <a:ext cx="1195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78" name="AutoShape 934"/>
              <p:cNvSpPr>
                <a:spLocks noChangeArrowheads="1"/>
              </p:cNvSpPr>
              <p:nvPr/>
            </p:nvSpPr>
            <p:spPr bwMode="auto">
              <a:xfrm>
                <a:off x="4205" y="2714"/>
                <a:ext cx="1067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79" name="Oval 935"/>
              <p:cNvSpPr>
                <a:spLocks noChangeArrowheads="1"/>
              </p:cNvSpPr>
              <p:nvPr/>
            </p:nvSpPr>
            <p:spPr bwMode="auto">
              <a:xfrm>
                <a:off x="4312" y="2389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80" name="Oval 936"/>
              <p:cNvSpPr>
                <a:spLocks noChangeArrowheads="1"/>
              </p:cNvSpPr>
              <p:nvPr/>
            </p:nvSpPr>
            <p:spPr bwMode="auto">
              <a:xfrm>
                <a:off x="4482" y="2389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81" name="Oval 937"/>
              <p:cNvSpPr>
                <a:spLocks noChangeArrowheads="1"/>
              </p:cNvSpPr>
              <p:nvPr/>
            </p:nvSpPr>
            <p:spPr bwMode="auto">
              <a:xfrm>
                <a:off x="4664" y="2378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82" name="Rectangle 938"/>
              <p:cNvSpPr>
                <a:spLocks noChangeArrowheads="1"/>
              </p:cNvSpPr>
              <p:nvPr/>
            </p:nvSpPr>
            <p:spPr bwMode="auto">
              <a:xfrm>
                <a:off x="5059" y="1839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consider</a:t>
            </a:r>
            <a:r>
              <a:rPr lang="en-US" i="1" dirty="0" smtClean="0">
                <a:ea typeface="ＭＳ Ｐゴシック" charset="0"/>
                <a:cs typeface="+mn-cs"/>
              </a:rPr>
              <a:t>:</a:t>
            </a:r>
            <a:endParaRPr lang="en-US" i="1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CS user moves office to EE, but wants connect to CS switch?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single broadcast domain: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all layer-2 broadcast traffic (ARP, </a:t>
            </a:r>
            <a:r>
              <a:rPr lang="en-US" dirty="0" smtClean="0">
                <a:ea typeface="ＭＳ Ｐゴシック" charset="0"/>
              </a:rPr>
              <a:t>DHCP, unknown location of destination MAC address) must cross </a:t>
            </a:r>
            <a:r>
              <a:rPr lang="en-US" dirty="0">
                <a:ea typeface="ＭＳ Ｐゴシック" charset="0"/>
              </a:rPr>
              <a:t>entire LAN </a:t>
            </a:r>
            <a:endParaRPr lang="en-US" dirty="0" smtClean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security</a:t>
            </a:r>
            <a:r>
              <a:rPr lang="en-US" dirty="0">
                <a:ea typeface="ＭＳ Ｐゴシック" charset="0"/>
              </a:rPr>
              <a:t>/privacy, efficiency </a:t>
            </a:r>
            <a:r>
              <a:rPr lang="en-US" dirty="0" smtClean="0">
                <a:ea typeface="ＭＳ Ｐゴシック" charset="0"/>
              </a:rPr>
              <a:t>issues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389040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2173140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639615"/>
            <a:ext cx="4926012" cy="1625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CC0000"/>
                </a:solidFill>
              </a:rPr>
              <a:t>port-based VLAN: </a:t>
            </a:r>
            <a:r>
              <a:rPr lang="en-US" altLang="en-US" sz="2400" dirty="0" smtClean="0"/>
              <a:t>switch ports grouped (by switch management software) so that </a:t>
            </a:r>
            <a:r>
              <a:rPr lang="en-US" altLang="en-US" sz="2400" i="1" dirty="0" smtClean="0">
                <a:solidFill>
                  <a:srgbClr val="CC0000"/>
                </a:solidFill>
              </a:rPr>
              <a:t>single</a:t>
            </a:r>
            <a:r>
              <a:rPr lang="en-US" altLang="en-US" sz="2400" dirty="0" smtClean="0">
                <a:solidFill>
                  <a:srgbClr val="CC0000"/>
                </a:solidFill>
              </a:rPr>
              <a:t> </a:t>
            </a:r>
            <a:r>
              <a:rPr lang="en-US" altLang="en-US" sz="2400" dirty="0" smtClean="0"/>
              <a:t>physical switch ……</a:t>
            </a:r>
          </a:p>
          <a:p>
            <a:endParaRPr lang="en-US" altLang="en-US" sz="2000" dirty="0" smtClean="0"/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</a:t>
            </a:r>
            <a:r>
              <a:rPr lang="en-US" sz="2200" i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es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382690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2163615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2168378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2168378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2160440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376340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211916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216520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901678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904853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949303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949303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216996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216520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216202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217472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216996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216520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216044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32871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211440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33347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33347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31919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211440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49540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495403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511278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87322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498578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296965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2241403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416153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Electrical Engineering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403453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Computer Science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2109640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47476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47159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47635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47317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225886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225569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83989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681140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773215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793853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814490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824015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641453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979715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i="0">
                  <a:solidFill>
                    <a:srgbClr val="000000"/>
                  </a:solidFill>
                  <a:latin typeface="Arial" panose="020B0604020202020204" pitchFamily="34" charset="0"/>
                </a:rPr>
                <a:t>Electrical Engineering</a:t>
              </a:r>
            </a:p>
            <a:p>
              <a:pPr algn="ctr" eaLnBrk="1" hangingPunct="1"/>
              <a:r>
                <a:rPr lang="en-US" altLang="en-US" sz="1200" i="0">
                  <a:solidFill>
                    <a:srgbClr val="000000"/>
                  </a:solidFill>
                  <a:latin typeface="Arial" panose="020B0604020202020204" pitchFamily="34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7 h 110"/>
                  <a:gd name="T2" fmla="*/ 239 w 678"/>
                  <a:gd name="T3" fmla="*/ 86 h 110"/>
                  <a:gd name="T4" fmla="*/ 915 w 678"/>
                  <a:gd name="T5" fmla="*/ 0 h 110"/>
                  <a:gd name="T6" fmla="*/ 109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7 h 110"/>
                  <a:gd name="T2" fmla="*/ 52 w 678"/>
                  <a:gd name="T3" fmla="*/ 86 h 110"/>
                  <a:gd name="T4" fmla="*/ 200 w 678"/>
                  <a:gd name="T5" fmla="*/ 0 h 110"/>
                  <a:gd name="T6" fmla="*/ 238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 i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 i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 i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 i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7 h 110"/>
                  <a:gd name="T2" fmla="*/ 239 w 678"/>
                  <a:gd name="T3" fmla="*/ 86 h 110"/>
                  <a:gd name="T4" fmla="*/ 915 w 678"/>
                  <a:gd name="T5" fmla="*/ 0 h 110"/>
                  <a:gd name="T6" fmla="*/ 109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7 h 110"/>
                  <a:gd name="T2" fmla="*/ 52 w 678"/>
                  <a:gd name="T3" fmla="*/ 86 h 110"/>
                  <a:gd name="T4" fmla="*/ 200 w 678"/>
                  <a:gd name="T5" fmla="*/ 0 h 110"/>
                  <a:gd name="T6" fmla="*/ 238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i="0">
                  <a:solidFill>
                    <a:srgbClr val="000000"/>
                  </a:solidFill>
                  <a:latin typeface="Arial" panose="020B0604020202020204" pitchFamily="34" charset="0"/>
                </a:rPr>
                <a:t>Computer Science</a:t>
              </a:r>
            </a:p>
            <a:p>
              <a:pPr algn="ctr" eaLnBrk="1" hangingPunct="1"/>
              <a:r>
                <a:rPr lang="en-US" altLang="en-US" sz="1200" i="0">
                  <a:solidFill>
                    <a:srgbClr val="000000"/>
                  </a:solidFill>
                  <a:latin typeface="Arial" panose="020B0604020202020204" pitchFamily="34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en-US" i="0">
                  <a:solidFill>
                    <a:srgbClr val="000000"/>
                  </a:solidFill>
                  <a:latin typeface="Gill Sans MT" panose="020B0502020104020203" pitchFamily="34" charset="0"/>
                </a:rPr>
                <a:t>… operates as </a:t>
              </a:r>
              <a:r>
                <a:rPr lang="en-US" altLang="en-US">
                  <a:solidFill>
                    <a:srgbClr val="CC0000"/>
                  </a:solidFill>
                  <a:latin typeface="Gill Sans MT" panose="020B0502020104020203" pitchFamily="34" charset="0"/>
                </a:rPr>
                <a:t>multiple</a:t>
              </a:r>
              <a:r>
                <a:rPr lang="en-US" altLang="en-US" i="0">
                  <a:solidFill>
                    <a:srgbClr val="CC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i="0">
                  <a:solidFill>
                    <a:srgbClr val="000000"/>
                  </a:solidFill>
                  <a:latin typeface="Gill Sans MT" panose="020B0502020104020203" pitchFamily="34" charset="0"/>
                </a:rPr>
                <a:t>virtual switches</a:t>
              </a:r>
            </a:p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</a:pPr>
              <a:endParaRPr lang="en-US" altLang="en-US" sz="2000" i="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46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Electrical Engineering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Computer Science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ea typeface="ＭＳ Ｐゴシック" charset="0"/>
                <a:cs typeface="+mn-cs"/>
              </a:rPr>
              <a:t>traffic isolation: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>
                <a:ea typeface="ＭＳ Ｐゴシック" charset="0"/>
                <a:cs typeface="+mn-cs"/>
              </a:rPr>
              <a:t>frames to/from ports 1-8 can </a:t>
            </a:r>
            <a:r>
              <a:rPr lang="en-US" sz="2400" i="1">
                <a:ea typeface="ＭＳ Ｐゴシック" charset="0"/>
                <a:cs typeface="+mn-cs"/>
              </a:rPr>
              <a:t>only</a:t>
            </a:r>
            <a:r>
              <a:rPr lang="en-US" sz="2400">
                <a:ea typeface="ＭＳ Ｐゴシック" charset="0"/>
                <a:cs typeface="+mn-cs"/>
              </a:rPr>
              <a:t> reach ports 1-8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>
                <a:ea typeface="ＭＳ Ｐゴシック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dynamic membership</a:t>
            </a:r>
            <a:r>
              <a:rPr lang="en-US" sz="240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4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r>
                <a:rPr lang="en-US" sz="2400">
                  <a:solidFill>
                    <a:srgbClr val="CC0000"/>
                  </a:solidFill>
                  <a:latin typeface="Gill Sans MT" charset="0"/>
                  <a:ea typeface="ＭＳ Ｐゴシック" charset="0"/>
                </a:rPr>
                <a:t>forwarding between VLANS:</a:t>
              </a:r>
              <a:r>
                <a:rPr lang="en-US" sz="2400" i="0">
                  <a:solidFill>
                    <a:srgbClr val="CC0000"/>
                  </a:solidFill>
                  <a:latin typeface="Gill Sans MT" charset="0"/>
                  <a:ea typeface="ＭＳ Ｐゴシック" charset="0"/>
                </a:rPr>
                <a:t> </a:t>
              </a:r>
              <a:r>
                <a:rPr lang="en-US" sz="2400" i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done via routing (just as with separate switches)</a:t>
              </a:r>
            </a:p>
            <a:p>
              <a:pPr marL="742950" lvl="1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0"/>
                <a:buChar char="§"/>
                <a:defRPr/>
              </a:pPr>
              <a:r>
                <a:rPr lang="en-US" sz="2000" i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2792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485900"/>
            <a:ext cx="817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8941" y="762219"/>
            <a:ext cx="300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Port-based VLAN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r>
              <a:rPr lang="en-US" altLang="en-US" sz="2400" i="1" smtClean="0">
                <a:solidFill>
                  <a:srgbClr val="CC0000"/>
                </a:solidFill>
              </a:rPr>
              <a:t>trunk port:</a:t>
            </a:r>
            <a:r>
              <a:rPr lang="en-US" altLang="en-US" sz="2400" smtClean="0">
                <a:solidFill>
                  <a:srgbClr val="CC0000"/>
                </a:solidFill>
              </a:rPr>
              <a:t> </a:t>
            </a:r>
            <a:r>
              <a:rPr lang="en-US" altLang="en-US" sz="2400" smtClean="0"/>
              <a:t>carries frames between VLANS defined over multiple physical switches</a:t>
            </a:r>
          </a:p>
          <a:p>
            <a:pPr lvl="1"/>
            <a:r>
              <a:rPr lang="en-US" altLang="en-US" sz="2000" smtClean="0"/>
              <a:t>frames forwarded within VLAN between switches can</a:t>
            </a:r>
            <a:r>
              <a:rPr lang="ja-JP" altLang="en-US" sz="2000" smtClean="0"/>
              <a:t>’</a:t>
            </a:r>
            <a:r>
              <a:rPr lang="en-US" altLang="ja-JP" sz="2000" smtClean="0"/>
              <a:t>t be vanilla 802.1 frames (must carry VLAN ID info)</a:t>
            </a:r>
          </a:p>
          <a:p>
            <a:pPr lvl="1"/>
            <a:r>
              <a:rPr lang="en-US" altLang="en-US" sz="2000" smtClean="0"/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Electrical Engineering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Computer Science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Ports 2,3,5 belong to EE VLAN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68941" y="762219"/>
            <a:ext cx="586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VLANs spanning multiple switches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</a:pPr>
            <a:r>
              <a:rPr lang="en-US" altLang="en-US" i="1" smtClean="0">
                <a:solidFill>
                  <a:srgbClr val="CC0000"/>
                </a:solidFill>
              </a:rPr>
              <a:t>framing, link access:</a:t>
            </a:r>
            <a:r>
              <a:rPr lang="en-US" altLang="en-US" sz="3200" smtClean="0"/>
              <a:t> 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encapsulate datagram into frame, adding header, trailer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channel access if shared medium</a:t>
            </a:r>
          </a:p>
          <a:p>
            <a:pPr lvl="1">
              <a:lnSpc>
                <a:spcPct val="75000"/>
              </a:lnSpc>
            </a:pPr>
            <a:r>
              <a:rPr lang="ja-JP" altLang="en-US" smtClean="0"/>
              <a:t>“</a:t>
            </a:r>
            <a:r>
              <a:rPr lang="en-US" altLang="ja-JP" smtClean="0"/>
              <a:t>MAC</a:t>
            </a:r>
            <a:r>
              <a:rPr lang="ja-JP" altLang="en-US" smtClean="0"/>
              <a:t>”</a:t>
            </a:r>
            <a:r>
              <a:rPr lang="en-US" altLang="ja-JP" smtClean="0"/>
              <a:t> addresses used in frame headers to identify source, dest  </a:t>
            </a:r>
          </a:p>
          <a:p>
            <a:pPr lvl="2">
              <a:lnSpc>
                <a:spcPct val="90000"/>
              </a:lnSpc>
            </a:pPr>
            <a:r>
              <a:rPr lang="en-US" altLang="en-US" sz="2400" smtClean="0"/>
              <a:t>different from IP address!</a:t>
            </a:r>
          </a:p>
          <a:p>
            <a:pPr>
              <a:lnSpc>
                <a:spcPct val="75000"/>
              </a:lnSpc>
            </a:pPr>
            <a:r>
              <a:rPr lang="en-US" altLang="en-US" i="1" smtClean="0">
                <a:solidFill>
                  <a:srgbClr val="CC0000"/>
                </a:solidFill>
              </a:rPr>
              <a:t>reliable delivery between adjacent nodes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we learned how to do this already (chapter 3)!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seldom used on low bit-error link (fiber, some twisted pair)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wireless links: high error rates</a:t>
            </a:r>
          </a:p>
          <a:p>
            <a:pPr lvl="2">
              <a:lnSpc>
                <a:spcPct val="90000"/>
              </a:lnSpc>
            </a:pPr>
            <a:r>
              <a:rPr lang="en-US" altLang="en-US" sz="2400" i="1" smtClean="0">
                <a:solidFill>
                  <a:srgbClr val="CC0000"/>
                </a:solidFill>
              </a:rPr>
              <a:t>Q:</a:t>
            </a:r>
            <a:r>
              <a:rPr lang="en-US" altLang="en-US" sz="2400" smtClean="0"/>
              <a:t> why both link-level and end-end reliability?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964" y="677430"/>
            <a:ext cx="1541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Services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2-byte Tag Protocol Identifier</a:t>
            </a:r>
          </a:p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                         3 bit priority field like IP TOS)</a:t>
            </a:r>
            <a:r>
              <a:rPr lang="en-US" altLang="ko-KR" sz="18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CRC</a:t>
            </a:r>
            <a:r>
              <a:rPr lang="en-US" altLang="ko-KR" sz="18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57388" y="1722438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312853" y="5688880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</a:t>
              </a: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68941" y="762219"/>
            <a:ext cx="4708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802.1Q VLAN frame format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98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two types of </a:t>
            </a:r>
            <a:r>
              <a:rPr lang="ja-JP" altLang="en-US" smtClean="0"/>
              <a:t>“</a:t>
            </a:r>
            <a:r>
              <a:rPr lang="en-US" altLang="ja-JP" smtClean="0"/>
              <a:t>links</a:t>
            </a:r>
            <a:r>
              <a:rPr lang="ja-JP" altLang="en-US" smtClean="0"/>
              <a:t>”</a:t>
            </a:r>
            <a:r>
              <a:rPr lang="en-US" altLang="ja-JP" smtClean="0"/>
              <a:t>:</a:t>
            </a:r>
          </a:p>
          <a:p>
            <a:r>
              <a:rPr lang="en-US" altLang="en-US" smtClean="0"/>
              <a:t>point-to-point</a:t>
            </a:r>
          </a:p>
          <a:p>
            <a:pPr lvl="1"/>
            <a:r>
              <a:rPr lang="en-US" altLang="en-US" sz="2000" smtClean="0"/>
              <a:t>PPP for dial-up access</a:t>
            </a:r>
          </a:p>
          <a:p>
            <a:pPr lvl="1"/>
            <a:r>
              <a:rPr lang="en-US" altLang="en-US" sz="2000" smtClean="0"/>
              <a:t>point-to-point link between Ethernet switch, host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broadcast (shared wire or medium)</a:t>
            </a:r>
          </a:p>
          <a:p>
            <a:pPr lvl="1"/>
            <a:r>
              <a:rPr lang="en-US" altLang="en-US" sz="2000" smtClean="0"/>
              <a:t>old-fashioned Ethernet</a:t>
            </a:r>
          </a:p>
          <a:p>
            <a:pPr lvl="1"/>
            <a:r>
              <a:rPr lang="en-US" altLang="en-US" sz="2000" smtClean="0"/>
              <a:t>upstream HFC</a:t>
            </a:r>
          </a:p>
          <a:p>
            <a:pPr lvl="1"/>
            <a:r>
              <a:rPr lang="en-US" altLang="en-US" sz="2000" smtClean="0"/>
              <a:t>802.11 wireless LAN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single shared broadcast channel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two or more simultaneous transmissions by nodes: interference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collision</a:t>
            </a:r>
            <a:r>
              <a:rPr lang="en-US" dirty="0">
                <a:ea typeface="ＭＳ Ｐゴシック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multiple access protocol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communication about channel sharing must use channel itself!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no out-of-band channel for </a:t>
            </a:r>
            <a:r>
              <a:rPr lang="en-US" sz="2000" dirty="0" smtClean="0">
                <a:ea typeface="ＭＳ Ｐゴシック" charset="0"/>
              </a:rPr>
              <a:t>coordination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given:</a:t>
            </a: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>
                <a:ea typeface="ＭＳ Ｐゴシック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3. fully decentralized:</a:t>
            </a:r>
          </a:p>
          <a:p>
            <a:pPr lvl="2">
              <a:defRPr/>
            </a:pPr>
            <a:r>
              <a:rPr lang="en-US" sz="2400">
                <a:ea typeface="ＭＳ Ｐゴシック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>
                <a:ea typeface="ＭＳ Ｐゴシック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4. simple</a:t>
            </a:r>
          </a:p>
        </p:txBody>
      </p:sp>
    </p:spTree>
    <p:extLst>
      <p:ext uri="{BB962C8B-B14F-4D97-AF65-F5344CB8AC3E}">
        <p14:creationId xmlns:p14="http://schemas.microsoft.com/office/powerpoint/2010/main" val="21470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three broad classes: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altLang="en-US" sz="2000" smtClean="0"/>
              <a:t>divide channel into smaller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pieces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(time slots, frequency, code)</a:t>
            </a:r>
          </a:p>
          <a:p>
            <a:pPr lvl="1"/>
            <a:r>
              <a:rPr lang="en-US" altLang="en-US" sz="2000" smtClean="0"/>
              <a:t>allocate piece to node for exclusive use</a:t>
            </a:r>
            <a:endParaRPr lang="en-US" altLang="en-US" smtClean="0"/>
          </a:p>
          <a:p>
            <a:r>
              <a:rPr lang="en-US" altLang="en-US" i="1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altLang="en-US" sz="2000" smtClean="0"/>
              <a:t>channel not divided, allow collisions</a:t>
            </a:r>
          </a:p>
          <a:p>
            <a:pPr lvl="1"/>
            <a:r>
              <a:rPr lang="ja-JP" altLang="en-US" sz="2000" smtClean="0"/>
              <a:t>“</a:t>
            </a:r>
            <a:r>
              <a:rPr lang="en-US" altLang="ja-JP" sz="2000" smtClean="0"/>
              <a:t>recover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from collisions</a:t>
            </a:r>
            <a:endParaRPr lang="en-US" altLang="ja-JP" smtClean="0"/>
          </a:p>
          <a:p>
            <a:r>
              <a:rPr lang="ja-JP" altLang="en-US" i="1" smtClean="0">
                <a:solidFill>
                  <a:srgbClr val="CC0000"/>
                </a:solidFill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</a:rPr>
              <a:t>taking turns</a:t>
            </a:r>
            <a:r>
              <a:rPr lang="ja-JP" altLang="en-US" i="1" smtClean="0">
                <a:solidFill>
                  <a:srgbClr val="CC0000"/>
                </a:solidFill>
              </a:rPr>
              <a:t>”</a:t>
            </a:r>
            <a:endParaRPr lang="en-US" altLang="ja-JP" i="1" smtClean="0">
              <a:solidFill>
                <a:srgbClr val="CC0000"/>
              </a:solidFill>
            </a:endParaRPr>
          </a:p>
          <a:p>
            <a:pPr lvl="1"/>
            <a:r>
              <a:rPr lang="en-US" altLang="en-US" sz="2000" smtClean="0"/>
              <a:t>nodes take turns, but nodes with more to send can take longer turns</a:t>
            </a:r>
            <a:endParaRPr lang="en-US" altLang="en-US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546" y="770229"/>
            <a:ext cx="452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Protocols: Taxonomy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ea typeface="ＭＳ Ｐゴシック" charset="0"/>
                <a:cs typeface="+mn-cs"/>
              </a:rPr>
              <a:t>TDMA: time division multiple access</a:t>
            </a:r>
            <a:r>
              <a:rPr lang="en-US" sz="3200">
                <a:ea typeface="ＭＳ Ｐゴシック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each station gets fixed length slot (length = pkt trans time) in each round 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example: 6-station LAN, 1,3,4 have pkt, slots 2,5,6 idle </a:t>
            </a:r>
            <a:endParaRPr lang="en-US" sz="3200">
              <a:ea typeface="ＭＳ Ｐゴシック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smtClean="0">
                <a:latin typeface="Arial" charset="0"/>
              </a:rPr>
              <a:t>6-slot</a:t>
            </a:r>
          </a:p>
          <a:p>
            <a:pPr>
              <a:defRPr/>
            </a:pPr>
            <a:r>
              <a:rPr lang="en-US" sz="1600" i="0" smtClean="0">
                <a:latin typeface="Arial" charset="0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smtClean="0">
                <a:latin typeface="Arial" charset="0"/>
              </a:rPr>
              <a:t>6-slot</a:t>
            </a:r>
          </a:p>
          <a:p>
            <a:pPr>
              <a:defRPr/>
            </a:pPr>
            <a:r>
              <a:rPr lang="en-US" sz="1600" i="0" smtClean="0">
                <a:latin typeface="Arial" charset="0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8546" y="770229"/>
            <a:ext cx="738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Channel Partitioning MAC protocols: TDMA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FDMA: frequency division multiple access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channel spectrum divided into frequency bands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each station assigned fixed frequency band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unused transmission time in frequency bands go idle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example: 6-station LAN, 1,3,4 have pkt, frequency bands 2,5,6 idle </a:t>
            </a: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FDM cable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8546" y="770229"/>
            <a:ext cx="738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Channel Partitioning MAC protocols: FDMA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</a:pPr>
            <a:r>
              <a:rPr lang="en-US" altLang="en-US" smtClean="0"/>
              <a:t>when node has packet to send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transmit at full channel data rate R.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no </a:t>
            </a:r>
            <a:r>
              <a:rPr lang="en-US" altLang="en-US" i="1" smtClean="0"/>
              <a:t>a priori</a:t>
            </a:r>
            <a:r>
              <a:rPr lang="en-US" altLang="en-US" smtClean="0"/>
              <a:t> coordination among nodes</a:t>
            </a:r>
          </a:p>
          <a:p>
            <a:pPr>
              <a:lnSpc>
                <a:spcPct val="75000"/>
              </a:lnSpc>
            </a:pPr>
            <a:r>
              <a:rPr lang="en-US" altLang="en-US" smtClean="0"/>
              <a:t>two or more transmitting nodes </a:t>
            </a:r>
            <a:r>
              <a:rPr lang="en-US" altLang="en-US" smtClean="0">
                <a:latin typeface="MS Mincho" panose="02020609040205080304" pitchFamily="49" charset="-128"/>
                <a:ea typeface="MS Mincho" panose="02020609040205080304" pitchFamily="49" charset="-128"/>
              </a:rPr>
              <a:t>➜</a:t>
            </a:r>
            <a:r>
              <a:rPr lang="en-US" altLang="en-US" smtClean="0"/>
              <a:t> </a:t>
            </a:r>
            <a:r>
              <a:rPr lang="ja-JP" altLang="en-US" smtClean="0"/>
              <a:t>“</a:t>
            </a:r>
            <a:r>
              <a:rPr lang="en-US" altLang="ja-JP" smtClean="0"/>
              <a:t>collision</a:t>
            </a:r>
            <a:r>
              <a:rPr lang="ja-JP" altLang="en-US" smtClean="0"/>
              <a:t>”</a:t>
            </a:r>
            <a:r>
              <a:rPr lang="en-US" altLang="ja-JP" smtClean="0"/>
              <a:t>,</a:t>
            </a:r>
          </a:p>
          <a:p>
            <a:pPr>
              <a:lnSpc>
                <a:spcPct val="75000"/>
              </a:lnSpc>
            </a:pPr>
            <a:r>
              <a:rPr lang="en-US" altLang="en-US" smtClean="0">
                <a:solidFill>
                  <a:srgbClr val="CC0000"/>
                </a:solidFill>
              </a:rPr>
              <a:t>random access MAC protocol</a:t>
            </a:r>
            <a:r>
              <a:rPr lang="en-US" altLang="en-US" smtClean="0"/>
              <a:t> specifies: 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how to detect collisions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how to recover from collisions (e.g., via delayed retransmissions)</a:t>
            </a:r>
          </a:p>
          <a:p>
            <a:pPr>
              <a:lnSpc>
                <a:spcPct val="75000"/>
              </a:lnSpc>
            </a:pPr>
            <a:r>
              <a:rPr lang="en-US" altLang="en-US" smtClean="0"/>
              <a:t>examples of random access MAC protocols: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slotted ALOHA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ALOHA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CSMA, CSMA/CD, CSMA/CA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4431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Random Access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assumptions: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all frames same size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time divided into equal size slots (time to transmit 1 frame)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nodes start to transmit only slot beginning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nodes are synchronized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>
                <a:ea typeface="ＭＳ Ｐゴシック" charset="0"/>
              </a:rPr>
              <a:t>if no collision:</a:t>
            </a:r>
            <a:r>
              <a:rPr lang="en-US">
                <a:ea typeface="ＭＳ Ｐゴシック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>
                <a:ea typeface="ＭＳ Ｐゴシック" charset="0"/>
              </a:rPr>
              <a:t>if collision:</a:t>
            </a:r>
            <a:r>
              <a:rPr lang="en-US">
                <a:ea typeface="ＭＳ Ｐゴシック" charset="0"/>
              </a:rPr>
              <a:t> node retransmits frame in each subsequent slot with prob. p until success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46" y="770229"/>
            <a:ext cx="263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Slotted ALOHA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flow control:</a:t>
            </a: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pacing between adjacent sending and receiving nodes</a:t>
            </a:r>
            <a:endParaRPr lang="en-US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error detection</a:t>
            </a: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errors caused by signal attenuation, noise.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>
                <a:ea typeface="ＭＳ Ｐゴシック" charset="0"/>
              </a:rPr>
              <a:t>signals sender for retransmission or drops frame 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error correction: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receiver identifies </a:t>
            </a:r>
            <a:r>
              <a:rPr lang="en-US" sz="2000" i="1">
                <a:solidFill>
                  <a:srgbClr val="CC0000"/>
                </a:solidFill>
                <a:ea typeface="ＭＳ Ｐゴシック" charset="0"/>
              </a:rPr>
              <a:t>and corrects</a:t>
            </a:r>
            <a:r>
              <a:rPr lang="en-US" sz="2000">
                <a:ea typeface="ＭＳ Ｐゴシック" charset="0"/>
              </a:rPr>
              <a:t> bit error(s) without resorting to retransmission</a:t>
            </a:r>
            <a:endParaRPr lang="en-US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half-duplex and full-duplex</a:t>
            </a:r>
            <a:endParaRPr lang="en-US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with half duplex, nodes at both ends of link can transmit, but not at same time</a:t>
            </a:r>
            <a:endParaRPr lang="en-US"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964" y="677430"/>
            <a:ext cx="1541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Services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Pros: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single active node can continuously transmit at full rate of channel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highly decentralized: only slots in nodes need to be in sync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simple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clock synchronization</a:t>
            </a:r>
          </a:p>
        </p:txBody>
      </p:sp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latin typeface="Arial" charset="0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latin typeface="Arial" charset="0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latin typeface="Arial" charset="0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38546" y="770229"/>
            <a:ext cx="263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Slotted ALOHA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ea typeface="ＭＳ Ｐゴシック" charset="0"/>
                <a:cs typeface="+mn-cs"/>
              </a:rPr>
              <a:t>suppose:</a:t>
            </a:r>
            <a:r>
              <a:rPr lang="en-US" sz="2400">
                <a:ea typeface="ＭＳ Ｐゴシック" charset="0"/>
                <a:cs typeface="+mn-cs"/>
              </a:rPr>
              <a:t> </a:t>
            </a:r>
            <a:r>
              <a:rPr lang="en-US" sz="2400" i="1">
                <a:ea typeface="ＭＳ Ｐゴシック" charset="0"/>
                <a:cs typeface="+mn-cs"/>
              </a:rPr>
              <a:t>N</a:t>
            </a:r>
            <a:r>
              <a:rPr lang="en-US" sz="2400">
                <a:ea typeface="ＭＳ Ｐゴシック" charset="0"/>
                <a:cs typeface="+mn-cs"/>
              </a:rPr>
              <a:t> nodes with many frames to send, each transmits in slot with probability </a:t>
            </a:r>
            <a:r>
              <a:rPr lang="en-US" sz="2400" i="1">
                <a:ea typeface="ＭＳ Ｐゴシック" charset="0"/>
                <a:cs typeface="+mn-cs"/>
              </a:rPr>
              <a:t>p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prob that given node has success in a slot  = </a:t>
            </a:r>
            <a:r>
              <a:rPr lang="en-US" sz="2400" i="1">
                <a:ea typeface="ＭＳ Ｐゴシック" charset="0"/>
                <a:cs typeface="+mn-cs"/>
              </a:rPr>
              <a:t>p(1-p)</a:t>
            </a:r>
            <a:r>
              <a:rPr lang="en-US" sz="2400" b="1" i="1" baseline="30000">
                <a:ea typeface="ＭＳ Ｐゴシック" charset="0"/>
                <a:cs typeface="+mn-cs"/>
              </a:rPr>
              <a:t>N-1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prob that </a:t>
            </a:r>
            <a:r>
              <a:rPr lang="en-US" sz="2400" i="1">
                <a:ea typeface="ＭＳ Ｐゴシック" charset="0"/>
                <a:cs typeface="+mn-cs"/>
              </a:rPr>
              <a:t>any</a:t>
            </a:r>
            <a:r>
              <a:rPr lang="en-US" sz="2400">
                <a:ea typeface="ＭＳ Ｐゴシック" charset="0"/>
                <a:cs typeface="+mn-cs"/>
              </a:rPr>
              <a:t> node has a success = </a:t>
            </a:r>
            <a:r>
              <a:rPr lang="en-US" sz="2400" i="1">
                <a:ea typeface="ＭＳ Ｐゴシック" charset="0"/>
                <a:cs typeface="+mn-cs"/>
              </a:rPr>
              <a:t>Np(1-p)</a:t>
            </a:r>
            <a:r>
              <a:rPr lang="en-US" sz="2400" b="1" i="1" baseline="30000">
                <a:ea typeface="ＭＳ Ｐゴシック" charset="0"/>
                <a:cs typeface="+mn-cs"/>
              </a:rPr>
              <a:t>N-1</a:t>
            </a:r>
            <a:endParaRPr lang="en-US" sz="2400" i="1">
              <a:ea typeface="ＭＳ Ｐゴシック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max efficiency: find p* that maximizes </a:t>
            </a:r>
            <a:br>
              <a:rPr lang="en-US" sz="2400">
                <a:ea typeface="ＭＳ Ｐゴシック" charset="0"/>
                <a:cs typeface="+mn-cs"/>
              </a:rPr>
            </a:br>
            <a:r>
              <a:rPr lang="en-US" sz="2400">
                <a:ea typeface="ＭＳ Ｐゴシック" charset="0"/>
                <a:cs typeface="+mn-cs"/>
              </a:rPr>
              <a:t>Np(1-p)</a:t>
            </a:r>
            <a:r>
              <a:rPr lang="en-US" sz="2400" b="1" baseline="30000">
                <a:ea typeface="ＭＳ Ｐゴシック" charset="0"/>
                <a:cs typeface="+mn-cs"/>
              </a:rPr>
              <a:t>N-1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for many nodes, take limit of Np*(1-p*)</a:t>
            </a:r>
            <a:r>
              <a:rPr lang="en-US" sz="2400" b="1" baseline="30000">
                <a:ea typeface="ＭＳ Ｐゴシック" charset="0"/>
                <a:cs typeface="+mn-cs"/>
              </a:rPr>
              <a:t>N-1 </a:t>
            </a:r>
            <a:r>
              <a:rPr lang="en-US" sz="2400">
                <a:ea typeface="ＭＳ Ｐゴシック" charset="0"/>
                <a:cs typeface="+mn-cs"/>
              </a:rPr>
              <a:t>as N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ea typeface="ＭＳ Ｐゴシック" charset="0"/>
                <a:cs typeface="+mn-cs"/>
              </a:rPr>
              <a:t>    </a:t>
            </a:r>
            <a:r>
              <a:rPr lang="en-US" sz="2400" i="1">
                <a:solidFill>
                  <a:srgbClr val="CC0000"/>
                </a:solidFill>
                <a:ea typeface="ＭＳ Ｐゴシック" charset="0"/>
                <a:cs typeface="+mn-cs"/>
              </a:rPr>
              <a:t>max efficiency = 1/e = .37</a:t>
            </a:r>
            <a:endParaRPr lang="en-US" sz="2400" b="1" i="1" baseline="30000">
              <a:solidFill>
                <a:srgbClr val="CC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smtClean="0">
                <a:solidFill>
                  <a:srgbClr val="CC0000"/>
                </a:solidFill>
                <a:latin typeface="Gill Sans MT" charset="0"/>
              </a:rPr>
              <a:t>efficiency</a:t>
            </a:r>
            <a:r>
              <a:rPr lang="en-US" sz="2400" i="0" smtClean="0">
                <a:latin typeface="Gill Sans MT" charset="0"/>
              </a:rPr>
              <a:t>: long-run </a:t>
            </a:r>
            <a:br>
              <a:rPr lang="en-US" sz="2400" i="0" smtClean="0">
                <a:latin typeface="Gill Sans MT" charset="0"/>
              </a:rPr>
            </a:br>
            <a:r>
              <a:rPr lang="en-US" sz="2400" i="0" smtClean="0">
                <a:latin typeface="Gill Sans MT" charset="0"/>
              </a:rPr>
              <a:t>fraction of successful slots </a:t>
            </a:r>
            <a:br>
              <a:rPr lang="en-US" sz="2400" i="0" smtClean="0">
                <a:latin typeface="Gill Sans MT" charset="0"/>
              </a:rPr>
            </a:br>
            <a:r>
              <a:rPr lang="en-US" sz="2400" i="0" smtClean="0">
                <a:latin typeface="Gill Sans MT" charset="0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smtClean="0">
                <a:solidFill>
                  <a:srgbClr val="CC0000"/>
                </a:solidFill>
                <a:latin typeface="Gill Sans MT" charset="0"/>
              </a:rPr>
              <a:t>at best:</a:t>
            </a:r>
            <a:r>
              <a:rPr lang="en-US" sz="2400" i="0" smtClean="0">
                <a:latin typeface="Gill Sans MT" charset="0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smtClean="0">
                <a:solidFill>
                  <a:srgbClr val="CC0000"/>
                </a:solidFill>
                <a:latin typeface="Gill Sans MT" charset="0"/>
              </a:rPr>
              <a:t>!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546" y="770229"/>
            <a:ext cx="4409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Slotted ALOHA: Efficiency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unslotted Aloha: simpler, no synchronization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when frame first arrives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 transmit immediately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collision probability increases: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frame sent at t</a:t>
            </a:r>
            <a:r>
              <a:rPr lang="en-US" baseline="-25000">
                <a:ea typeface="ＭＳ Ｐゴシック" charset="0"/>
              </a:rPr>
              <a:t>0</a:t>
            </a:r>
            <a:r>
              <a:rPr lang="en-US">
                <a:ea typeface="ＭＳ Ｐゴシック" charset="0"/>
              </a:rPr>
              <a:t> collides with other frames sent in [t</a:t>
            </a:r>
            <a:r>
              <a:rPr lang="en-US" baseline="-25000">
                <a:ea typeface="ＭＳ Ｐゴシック" charset="0"/>
              </a:rPr>
              <a:t>0</a:t>
            </a:r>
            <a:r>
              <a:rPr lang="en-US">
                <a:ea typeface="ＭＳ Ｐゴシック" charset="0"/>
              </a:rPr>
              <a:t>-1,t</a:t>
            </a:r>
            <a:r>
              <a:rPr lang="en-US" baseline="-25000">
                <a:ea typeface="ＭＳ Ｐゴシック" charset="0"/>
              </a:rPr>
              <a:t>0</a:t>
            </a:r>
            <a:r>
              <a:rPr lang="en-US">
                <a:ea typeface="ＭＳ Ｐゴシック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46" y="770229"/>
            <a:ext cx="414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Pure (</a:t>
            </a:r>
            <a:r>
              <a:rPr lang="en-US" sz="3200" dirty="0" err="1" smtClean="0">
                <a:solidFill>
                  <a:srgbClr val="FF0000"/>
                </a:solidFill>
              </a:rPr>
              <a:t>unslotted</a:t>
            </a:r>
            <a:r>
              <a:rPr lang="en-US" sz="3200" dirty="0" smtClean="0">
                <a:solidFill>
                  <a:srgbClr val="FF0000"/>
                </a:solidFill>
              </a:rPr>
              <a:t>) ALOHA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/>
              <a:t>P(success by given node) = P(node transmits) </a:t>
            </a:r>
            <a:r>
              <a:rPr lang="en-US" altLang="en-US" sz="2000" baseline="16000" smtClean="0"/>
              <a:t>.</a:t>
            </a:r>
            <a:endParaRPr lang="en-US" altLang="en-US" sz="20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/>
              <a:t>                                              P(no other node transmits in [t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-1,t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] </a:t>
            </a:r>
            <a:r>
              <a:rPr lang="en-US" altLang="en-US" sz="2000" baseline="16000" smtClean="0"/>
              <a:t>.</a:t>
            </a:r>
            <a:endParaRPr lang="en-US" altLang="en-US" sz="20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/>
              <a:t>                                              P(no other node transmits in [t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-1,t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]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/>
              <a:t>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                                      = p </a:t>
            </a:r>
            <a:r>
              <a:rPr lang="en-US" altLang="en-US" sz="2400" baseline="16000" smtClean="0"/>
              <a:t>. </a:t>
            </a:r>
            <a:r>
              <a:rPr lang="en-US" altLang="en-US" sz="2400" smtClean="0"/>
              <a:t>(1-p)</a:t>
            </a:r>
            <a:r>
              <a:rPr lang="en-US" altLang="en-US" sz="2400" b="1" baseline="30000" smtClean="0"/>
              <a:t>N-1</a:t>
            </a:r>
            <a:r>
              <a:rPr lang="en-US" altLang="en-US" sz="2400" baseline="16000" smtClean="0"/>
              <a:t> . </a:t>
            </a:r>
            <a:r>
              <a:rPr lang="en-US" altLang="en-US" sz="2400" smtClean="0"/>
              <a:t>(1-p)</a:t>
            </a:r>
            <a:r>
              <a:rPr lang="en-US" altLang="en-US" sz="2400" b="1" baseline="30000" smtClean="0"/>
              <a:t>N-1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baseline="30000" smtClean="0"/>
              <a:t>                                                         </a:t>
            </a:r>
            <a:r>
              <a:rPr lang="en-US" altLang="en-US" sz="2400" smtClean="0"/>
              <a:t>=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p </a:t>
            </a:r>
            <a:r>
              <a:rPr lang="en-US" altLang="en-US" sz="2400" baseline="16000" smtClean="0"/>
              <a:t>. </a:t>
            </a:r>
            <a:r>
              <a:rPr lang="en-US" altLang="en-US" sz="2400" smtClean="0"/>
              <a:t>(1-p)</a:t>
            </a:r>
            <a:r>
              <a:rPr lang="en-US" altLang="en-US" sz="2400" b="1" baseline="30000" smtClean="0"/>
              <a:t>2(N-1)</a:t>
            </a:r>
            <a:r>
              <a:rPr lang="en-US" altLang="en-US" baseline="16000" smtClean="0"/>
              <a:t> </a:t>
            </a:r>
            <a:endParaRPr lang="en-US" altLang="en-US" sz="2000" smtClean="0"/>
          </a:p>
          <a:p>
            <a:pPr>
              <a:buFont typeface="Wingdings" panose="05000000000000000000" pitchFamily="2" charset="2"/>
              <a:buNone/>
            </a:pPr>
            <a:endParaRPr lang="en-US" altLang="en-US" baseline="160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aseline="16000" smtClean="0"/>
              <a:t>                              … choosing optimum p and then letting 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aseline="16000" smtClean="0"/>
              <a:t>                                                 </a:t>
            </a:r>
            <a:r>
              <a:rPr lang="en-US" altLang="en-US" sz="2400" smtClean="0"/>
              <a:t>= 1/(2e) = .18</a:t>
            </a:r>
            <a:r>
              <a:rPr lang="en-US" altLang="en-US" baseline="16000" smtClean="0"/>
              <a:t> </a:t>
            </a:r>
            <a:r>
              <a:rPr lang="en-US" altLang="en-US" smtClean="0"/>
              <a:t>	</a:t>
            </a:r>
            <a:endParaRPr lang="en-US" altLang="en-US" b="1" i="1" smtClean="0"/>
          </a:p>
          <a:p>
            <a:endParaRPr lang="en-US" altLang="en-US" smtClean="0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smtClean="0">
                <a:solidFill>
                  <a:srgbClr val="CC0000"/>
                </a:solidFill>
                <a:latin typeface="Gill Sans MT" charset="0"/>
              </a:rPr>
              <a:t>even </a:t>
            </a:r>
            <a:r>
              <a:rPr lang="en-US" sz="2800" smtClean="0">
                <a:solidFill>
                  <a:srgbClr val="CC0000"/>
                </a:solidFill>
                <a:latin typeface="Gill Sans MT" charset="0"/>
              </a:rPr>
              <a:t>worse</a:t>
            </a:r>
            <a:r>
              <a:rPr lang="en-US" sz="2800" i="0" smtClean="0">
                <a:solidFill>
                  <a:srgbClr val="CC0000"/>
                </a:solidFill>
                <a:latin typeface="Gill Sans MT" charset="0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783388" y="3798888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8546" y="770229"/>
            <a:ext cx="414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Pure (</a:t>
            </a:r>
            <a:r>
              <a:rPr lang="en-US" sz="3200" dirty="0" err="1" smtClean="0">
                <a:solidFill>
                  <a:srgbClr val="FF0000"/>
                </a:solidFill>
              </a:rPr>
              <a:t>unslotted</a:t>
            </a:r>
            <a:r>
              <a:rPr lang="en-US" sz="3200" dirty="0" smtClean="0">
                <a:solidFill>
                  <a:srgbClr val="FF0000"/>
                </a:solidFill>
              </a:rPr>
              <a:t>) ALOHA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i="1" smtClean="0">
                <a:solidFill>
                  <a:srgbClr val="CC0000"/>
                </a:solidFill>
              </a:rPr>
              <a:t>CSMA</a:t>
            </a:r>
            <a:r>
              <a:rPr lang="en-US" altLang="en-US" sz="3200" smtClean="0">
                <a:solidFill>
                  <a:srgbClr val="FF0000"/>
                </a:solidFill>
              </a:rPr>
              <a:t>:</a:t>
            </a:r>
            <a:r>
              <a:rPr lang="en-US" altLang="en-US" smtClean="0"/>
              <a:t> listen before transmit: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</a:rPr>
              <a:t>if channel sensed idle:</a:t>
            </a:r>
            <a:r>
              <a:rPr lang="en-US" altLang="en-US" sz="2400" smtClean="0"/>
              <a:t> transmit entire frame</a:t>
            </a:r>
          </a:p>
          <a:p>
            <a:r>
              <a:rPr lang="en-US" altLang="en-US" sz="2400" smtClean="0">
                <a:solidFill>
                  <a:srgbClr val="000099"/>
                </a:solidFill>
              </a:rPr>
              <a:t>if channel sensed busy</a:t>
            </a:r>
            <a:r>
              <a:rPr lang="en-US" altLang="en-US" sz="2400" smtClean="0"/>
              <a:t>, defer transmission </a:t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  <a:p>
            <a:r>
              <a:rPr lang="en-US" altLang="en-US" sz="2400" smtClean="0"/>
              <a:t>human analogy: don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t interrupt others!</a:t>
            </a:r>
            <a:endParaRPr lang="en-US" altLang="en-US" sz="240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6296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CSMA: Carrier Sense Multiple Access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r>
              <a:rPr lang="en-US" altLang="en-US" sz="2400" smtClean="0">
                <a:solidFill>
                  <a:srgbClr val="990033"/>
                </a:solidFill>
              </a:rPr>
              <a:t>collisions </a:t>
            </a:r>
            <a:r>
              <a:rPr lang="en-US" altLang="en-US" sz="2400" i="1" smtClean="0">
                <a:solidFill>
                  <a:srgbClr val="990033"/>
                </a:solidFill>
              </a:rPr>
              <a:t>can</a:t>
            </a:r>
            <a:r>
              <a:rPr lang="en-US" altLang="en-US" sz="2400" smtClean="0">
                <a:solidFill>
                  <a:srgbClr val="990033"/>
                </a:solidFill>
              </a:rPr>
              <a:t> still occur: </a:t>
            </a:r>
            <a:r>
              <a:rPr lang="en-US" altLang="en-US" sz="2400" smtClean="0"/>
              <a:t>propagation delay means  two nodes may not hear each other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transmission</a:t>
            </a:r>
          </a:p>
          <a:p>
            <a:r>
              <a:rPr lang="en-US" altLang="en-US" sz="2400" smtClean="0">
                <a:solidFill>
                  <a:srgbClr val="990033"/>
                </a:solidFill>
              </a:rPr>
              <a:t>collision: </a:t>
            </a:r>
            <a:r>
              <a:rPr lang="en-US" altLang="en-US" sz="2400" smtClean="0"/>
              <a:t>entire packet transmission time wasted</a:t>
            </a:r>
          </a:p>
          <a:p>
            <a:pPr lvl="1"/>
            <a:r>
              <a:rPr lang="en-US" altLang="en-US" sz="2000" smtClean="0"/>
              <a:t>distance &amp; propagation delay play role in in determining collision probability</a:t>
            </a:r>
          </a:p>
          <a:p>
            <a:pPr lvl="1"/>
            <a:endParaRPr lang="en-US" altLang="en-US" sz="2000" smtClean="0"/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>
                <a:latin typeface="Arial" charset="0"/>
                <a:ea typeface="ＭＳ Ｐゴシック" charset="0"/>
              </a:rPr>
              <a:t>spatial layout of nodes </a:t>
            </a:r>
            <a:endParaRPr lang="en-US" sz="2000" i="0">
              <a:latin typeface="Arial" charset="0"/>
              <a:ea typeface="ＭＳ Ｐゴシック" charset="0"/>
            </a:endParaRPr>
          </a:p>
        </p:txBody>
      </p:sp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8546" y="770229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 collisions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carrier sensing, deferral as in CSMA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collisions </a:t>
            </a:r>
            <a:r>
              <a:rPr lang="en-US" i="1" dirty="0">
                <a:ea typeface="ＭＳ Ｐゴシック" charset="0"/>
              </a:rPr>
              <a:t>detected</a:t>
            </a:r>
            <a:r>
              <a:rPr lang="en-US" dirty="0">
                <a:ea typeface="ＭＳ Ｐゴシック" charset="0"/>
              </a:rPr>
              <a:t> within short time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colliding transmissions aborted, reducing channel wastage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collision detection:</a:t>
            </a:r>
            <a:r>
              <a:rPr lang="en-US" sz="2400" dirty="0">
                <a:ea typeface="ＭＳ Ｐゴシック" charset="0"/>
                <a:cs typeface="+mn-cs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easy in wired LANs: measure signal strengths, compare transmitted, received signals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difficult in wireless LANs: received signal strength overwhelmed by local transmission strength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human analogy: the polite conversationalist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46" y="770229"/>
            <a:ext cx="520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CSMA/CD (collision detection)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>
                <a:latin typeface="Arial" charset="0"/>
                <a:ea typeface="ＭＳ Ｐゴシック" charset="0"/>
              </a:rPr>
              <a:t>spatial layout of nodes </a:t>
            </a:r>
            <a:endParaRPr lang="en-US" sz="2000" i="0">
              <a:latin typeface="Arial" charset="0"/>
              <a:ea typeface="ＭＳ Ｐゴシック" charset="0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8546" y="770229"/>
            <a:ext cx="520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CSMA/CD (collision detection)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ea typeface="ＭＳ Ｐゴシック" charset="0"/>
                <a:cs typeface="+mn-cs"/>
              </a:rPr>
              <a:t>1. </a:t>
            </a:r>
            <a:r>
              <a:rPr lang="en-US" sz="2600" dirty="0">
                <a:ea typeface="ＭＳ Ｐゴシック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ea typeface="ＭＳ Ｐゴシック" charset="0"/>
                <a:cs typeface="+mn-cs"/>
              </a:rPr>
              <a:t>2. </a:t>
            </a:r>
            <a:r>
              <a:rPr lang="en-US" sz="2600" dirty="0">
                <a:ea typeface="ＭＳ Ｐゴシック" charset="0"/>
                <a:cs typeface="+mn-cs"/>
              </a:rPr>
              <a:t>If NIC senses channel idle, starts frame </a:t>
            </a:r>
            <a:r>
              <a:rPr lang="en-US" sz="2600" dirty="0" smtClean="0">
                <a:ea typeface="ＭＳ Ｐゴシック" charset="0"/>
                <a:cs typeface="+mn-cs"/>
              </a:rPr>
              <a:t>transmission. </a:t>
            </a:r>
            <a:r>
              <a:rPr lang="en-US" sz="2600" dirty="0">
                <a:ea typeface="ＭＳ Ｐゴシック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ea typeface="ＭＳ Ｐゴシック" charset="0"/>
                <a:cs typeface="+mn-cs"/>
              </a:rPr>
              <a:t>transmits.</a:t>
            </a:r>
            <a:endParaRPr lang="en-US" sz="26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ea typeface="ＭＳ Ｐゴシック" charset="0"/>
                <a:cs typeface="+mn-cs"/>
              </a:rPr>
              <a:t>3. </a:t>
            </a:r>
            <a:r>
              <a:rPr lang="en-US" sz="2600" dirty="0">
                <a:ea typeface="ＭＳ Ｐゴシック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600" smtClean="0">
                <a:solidFill>
                  <a:srgbClr val="000099"/>
                </a:solidFill>
              </a:rPr>
              <a:t>4. </a:t>
            </a:r>
            <a:r>
              <a:rPr lang="en-US" altLang="en-US" sz="2600" smtClean="0"/>
              <a:t>If NIC detects another transmission while transmitting,  aborts and sends jam signal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 smtClean="0">
                <a:solidFill>
                  <a:srgbClr val="000099"/>
                </a:solidFill>
              </a:rPr>
              <a:t>5. </a:t>
            </a:r>
            <a:r>
              <a:rPr lang="en-US" altLang="en-US" sz="2600" smtClean="0"/>
              <a:t>After aborting, NIC enters </a:t>
            </a:r>
            <a:r>
              <a:rPr lang="en-US" altLang="en-US" sz="2600" i="1" smtClean="0">
                <a:solidFill>
                  <a:srgbClr val="CC0000"/>
                </a:solidFill>
              </a:rPr>
              <a:t>binary (exponential) backoff: </a:t>
            </a:r>
          </a:p>
          <a:p>
            <a:pPr lvl="1"/>
            <a:r>
              <a:rPr lang="en-US" altLang="en-US" smtClean="0"/>
              <a:t>after </a:t>
            </a:r>
            <a:r>
              <a:rPr lang="en-US" altLang="en-US" i="1" smtClean="0"/>
              <a:t>m</a:t>
            </a:r>
            <a:r>
              <a:rPr lang="en-US" altLang="en-US" smtClean="0"/>
              <a:t>th collision, NIC chooses </a:t>
            </a:r>
            <a:r>
              <a:rPr lang="en-US" altLang="en-US" i="1" smtClean="0"/>
              <a:t>K </a:t>
            </a:r>
            <a:r>
              <a:rPr lang="en-US" altLang="en-US" smtClean="0"/>
              <a:t>at random from </a:t>
            </a:r>
            <a:r>
              <a:rPr lang="en-US" altLang="en-US" i="1" smtClean="0"/>
              <a:t>{0,1,2, …, 2</a:t>
            </a:r>
            <a:r>
              <a:rPr lang="en-US" altLang="en-US" b="1" i="1" baseline="30000" smtClean="0"/>
              <a:t>m</a:t>
            </a:r>
            <a:r>
              <a:rPr lang="en-US" altLang="en-US" i="1" smtClean="0"/>
              <a:t>-1}</a:t>
            </a:r>
            <a:r>
              <a:rPr lang="en-US" altLang="en-US" smtClean="0"/>
              <a:t>. NIC waits K</a:t>
            </a:r>
            <a:r>
              <a:rPr lang="el-GR" altLang="en-US" smtClean="0"/>
              <a:t>·</a:t>
            </a:r>
            <a:r>
              <a:rPr lang="en-US" altLang="en-US" smtClean="0"/>
              <a:t>512 bit times, returns to Step 2</a:t>
            </a:r>
          </a:p>
          <a:p>
            <a:pPr lvl="1"/>
            <a:r>
              <a:rPr lang="en-US" altLang="en-US" smtClean="0"/>
              <a:t>longer backoff interval with more collisions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 smtClean="0"/>
              <a:t>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8546" y="770229"/>
            <a:ext cx="507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CSMA/CD algorithm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>
            <a:no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 dirty="0" err="1">
                <a:ea typeface="ＭＳ Ｐゴシック" charset="0"/>
              </a:rPr>
              <a:t>T</a:t>
            </a:r>
            <a:r>
              <a:rPr lang="en-US" sz="2000" baseline="-25000" dirty="0" err="1">
                <a:ea typeface="ＭＳ Ｐゴシック" charset="0"/>
              </a:rPr>
              <a:t>prop</a:t>
            </a:r>
            <a:r>
              <a:rPr lang="en-US" sz="2000" dirty="0">
                <a:ea typeface="ＭＳ Ｐゴシック" charset="0"/>
              </a:rPr>
              <a:t> = max prop delay between 2 nodes in LAN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 err="1">
                <a:ea typeface="ＭＳ Ｐゴシック" charset="0"/>
              </a:rPr>
              <a:t>t</a:t>
            </a:r>
            <a:r>
              <a:rPr lang="en-US" sz="2000" baseline="-25000" dirty="0" err="1">
                <a:ea typeface="ＭＳ Ｐゴシック" charset="0"/>
              </a:rPr>
              <a:t>trans</a:t>
            </a:r>
            <a:r>
              <a:rPr lang="en-US" sz="2000" dirty="0">
                <a:ea typeface="ＭＳ Ｐゴシック" charset="0"/>
              </a:rPr>
              <a:t> = time to transmit max-size frame</a:t>
            </a:r>
          </a:p>
          <a:p>
            <a:pPr>
              <a:buFont typeface="Wingdings" charset="0"/>
              <a:buChar char="v"/>
              <a:defRPr/>
            </a:pP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</a:rPr>
              <a:t>efficiency goes to 1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as </a:t>
            </a:r>
            <a:r>
              <a:rPr lang="en-US" sz="2000" dirty="0" err="1">
                <a:ea typeface="ＭＳ Ｐゴシック" charset="0"/>
              </a:rPr>
              <a:t>t</a:t>
            </a:r>
            <a:r>
              <a:rPr lang="en-US" sz="2000" baseline="-25000" dirty="0" err="1">
                <a:ea typeface="ＭＳ Ｐゴシック" charset="0"/>
              </a:rPr>
              <a:t>prop</a:t>
            </a:r>
            <a:r>
              <a:rPr lang="en-US" sz="2000" dirty="0">
                <a:ea typeface="ＭＳ Ｐゴシック" charset="0"/>
              </a:rPr>
              <a:t> goes to 0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as </a:t>
            </a:r>
            <a:r>
              <a:rPr lang="en-US" sz="2000" dirty="0" err="1">
                <a:ea typeface="ＭＳ Ｐゴシック" charset="0"/>
              </a:rPr>
              <a:t>t</a:t>
            </a:r>
            <a:r>
              <a:rPr lang="en-US" sz="2000" baseline="-25000" dirty="0" err="1">
                <a:ea typeface="ＭＳ Ｐゴシック" charset="0"/>
              </a:rPr>
              <a:t>trans</a:t>
            </a:r>
            <a:r>
              <a:rPr lang="en-US" sz="2000" dirty="0">
                <a:ea typeface="ＭＳ Ｐゴシック" charset="0"/>
              </a:rPr>
              <a:t> goes to infinity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</a:rPr>
              <a:t>better performance than ALOHA: and simple, cheap, decentralized!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08950"/>
              </p:ext>
            </p:extLst>
          </p:nvPr>
        </p:nvGraphicFramePr>
        <p:xfrm>
          <a:off x="3398260" y="5075815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260" y="5075815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46" y="770229"/>
            <a:ext cx="349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CSMA/CD efficiency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>
            <a:normAutofit fontScale="92500"/>
          </a:bodyPr>
          <a:lstStyle/>
          <a:p>
            <a:r>
              <a:rPr lang="en-US" altLang="en-US" sz="2400" smtClean="0"/>
              <a:t>in each and every host</a:t>
            </a:r>
          </a:p>
          <a:p>
            <a:r>
              <a:rPr lang="en-US" altLang="en-US" sz="2400" smtClean="0"/>
              <a:t>link layer implemented in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adaptor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(aka </a:t>
            </a:r>
            <a:r>
              <a:rPr lang="en-US" altLang="ja-JP" sz="2400" i="1" smtClean="0">
                <a:solidFill>
                  <a:srgbClr val="CC0000"/>
                </a:solidFill>
              </a:rPr>
              <a:t>network interface card</a:t>
            </a:r>
            <a:r>
              <a:rPr lang="en-US" altLang="ja-JP" sz="2400" smtClean="0"/>
              <a:t> NIC) or on a chip</a:t>
            </a:r>
          </a:p>
          <a:p>
            <a:pPr lvl="1"/>
            <a:r>
              <a:rPr lang="en-US" altLang="en-US" smtClean="0"/>
              <a:t>Ethernet card, 802.11 card; Ethernet chipset</a:t>
            </a:r>
          </a:p>
          <a:p>
            <a:pPr lvl="1"/>
            <a:r>
              <a:rPr lang="en-US" altLang="en-US" smtClean="0"/>
              <a:t>implements link, physical layer</a:t>
            </a:r>
          </a:p>
          <a:p>
            <a:r>
              <a:rPr lang="en-US" altLang="en-US" sz="2400" smtClean="0"/>
              <a:t>attaches into host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system buses</a:t>
            </a:r>
          </a:p>
          <a:p>
            <a:r>
              <a:rPr lang="en-US" altLang="en-US" sz="2400" smtClean="0"/>
              <a:t>combination of hardware, software, firmware</a:t>
            </a:r>
          </a:p>
          <a:p>
            <a:pPr lvl="1"/>
            <a:endParaRPr lang="en-US" altLang="en-US" smtClean="0"/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smtClean="0">
                <a:latin typeface="Arial" charset="0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smtClean="0">
                <a:latin typeface="Arial" charset="0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host 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bus 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network adapter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smtClean="0"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 smtClean="0"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 smtClean="0"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4964" y="677430"/>
            <a:ext cx="6418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Where is the link layer implemented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46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171368"/>
            <a:ext cx="8799285" cy="527344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channel partitioning MAC protocols:</a:t>
            </a:r>
          </a:p>
          <a:p>
            <a:pPr lvl="1"/>
            <a:r>
              <a:rPr lang="en-US" altLang="en-US" dirty="0" smtClean="0"/>
              <a:t>share channel </a:t>
            </a:r>
            <a:r>
              <a:rPr lang="en-US" altLang="en-US" i="1" dirty="0" smtClean="0"/>
              <a:t>efficiently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fairly</a:t>
            </a:r>
            <a:r>
              <a:rPr lang="en-US" altLang="en-US" dirty="0" smtClean="0"/>
              <a:t> at high load</a:t>
            </a:r>
          </a:p>
          <a:p>
            <a:pPr lvl="1"/>
            <a:r>
              <a:rPr lang="en-US" altLang="en-US" dirty="0" smtClean="0"/>
              <a:t>inefficient at low load: delay in channel access, 1/N bandwidth allocated even if only 1 active node!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random access MAC protocols</a:t>
            </a:r>
          </a:p>
          <a:p>
            <a:pPr lvl="1"/>
            <a:r>
              <a:rPr lang="en-US" altLang="en-US" dirty="0" smtClean="0"/>
              <a:t>efficient at low load: single node can fully utilize channel</a:t>
            </a:r>
          </a:p>
          <a:p>
            <a:pPr lvl="1"/>
            <a:r>
              <a:rPr lang="en-US" altLang="en-US" dirty="0" smtClean="0"/>
              <a:t>high load: collision overhead</a:t>
            </a:r>
          </a:p>
          <a:p>
            <a:pPr>
              <a:buFont typeface="Wingdings" panose="05000000000000000000" pitchFamily="2" charset="2"/>
              <a:buNone/>
            </a:pPr>
            <a:r>
              <a:rPr lang="ja-JP" altLang="en-US" dirty="0" smtClean="0">
                <a:solidFill>
                  <a:srgbClr val="CC0000"/>
                </a:solidFill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</a:rPr>
              <a:t>taking turns</a:t>
            </a:r>
            <a:r>
              <a:rPr lang="ja-JP" altLang="en-US" dirty="0" smtClean="0">
                <a:solidFill>
                  <a:srgbClr val="CC0000"/>
                </a:solidFill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</a:rPr>
              <a:t> protocols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 smtClean="0"/>
              <a:t>look for best of both worlds!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3285" y="5216236"/>
            <a:ext cx="5468588" cy="128154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i="1" smtClean="0">
                <a:solidFill>
                  <a:srgbClr val="990033"/>
                </a:solidFill>
              </a:rPr>
              <a:t>polling:</a:t>
            </a:r>
            <a:r>
              <a:rPr lang="en-US" altLang="en-US" sz="3200" b="1" smtClean="0">
                <a:solidFill>
                  <a:srgbClr val="990033"/>
                </a:solidFill>
              </a:rPr>
              <a:t> </a:t>
            </a:r>
            <a:endParaRPr lang="en-US" altLang="en-US" sz="3200" smtClean="0">
              <a:solidFill>
                <a:srgbClr val="990033"/>
              </a:solidFill>
            </a:endParaRPr>
          </a:p>
          <a:p>
            <a:r>
              <a:rPr lang="en-US" altLang="en-US" sz="2400" smtClean="0"/>
              <a:t>master node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invites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slave nodes to transmit in turn</a:t>
            </a:r>
          </a:p>
          <a:p>
            <a:r>
              <a:rPr lang="en-US" altLang="en-US" sz="2400" smtClean="0"/>
              <a:t>typically used with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dumb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slave devices</a:t>
            </a:r>
          </a:p>
          <a:p>
            <a:r>
              <a:rPr lang="en-US" altLang="en-US" sz="2400" smtClean="0"/>
              <a:t>concerns:</a:t>
            </a:r>
          </a:p>
          <a:p>
            <a:pPr lvl="1"/>
            <a:r>
              <a:rPr lang="en-US" altLang="en-US" smtClean="0"/>
              <a:t>polling overhead </a:t>
            </a:r>
          </a:p>
          <a:p>
            <a:pPr lvl="1"/>
            <a:r>
              <a:rPr lang="en-US" altLang="en-US" smtClean="0"/>
              <a:t>latency</a:t>
            </a:r>
          </a:p>
          <a:p>
            <a:pPr lvl="1"/>
            <a:r>
              <a:rPr lang="en-US" altLang="en-US" smtClean="0"/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smtClean="0">
                <a:latin typeface="Arial" charset="0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smtClean="0">
                <a:latin typeface="Arial" charset="0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chemeClr val="bg1"/>
                  </a:solidFill>
                  <a:latin typeface="Arial" charset="0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chemeClr val="bg1"/>
                  </a:solidFill>
                  <a:latin typeface="Arial" charset="0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chemeClr val="bg1"/>
                  </a:solidFill>
                  <a:latin typeface="Arial" charset="0"/>
                </a:rPr>
                <a:t>data</a:t>
              </a:r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8546" y="770229"/>
            <a:ext cx="5119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“Taking turns” MAC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>
                <a:solidFill>
                  <a:srgbClr val="990033"/>
                </a:solidFill>
                <a:latin typeface="Gill Sans MT" charset="0"/>
                <a:ea typeface="ＭＳ Ｐゴシック" charset="0"/>
              </a:rPr>
              <a:t>token passing:</a:t>
            </a:r>
            <a:endParaRPr lang="en-US" sz="3200" b="1">
              <a:solidFill>
                <a:srgbClr val="990033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control </a:t>
            </a:r>
            <a:r>
              <a:rPr lang="en-US" sz="2800">
                <a:solidFill>
                  <a:srgbClr val="990033"/>
                </a:solidFill>
                <a:latin typeface="Gill Sans MT" charset="0"/>
                <a:ea typeface="ＭＳ Ｐゴシック" charset="0"/>
              </a:rPr>
              <a:t>token</a:t>
            </a:r>
            <a:r>
              <a:rPr lang="en-US" sz="2400" b="1" i="0">
                <a:latin typeface="Gill Sans MT" charset="0"/>
                <a:ea typeface="ＭＳ Ｐゴシック" charset="0"/>
              </a:rPr>
              <a:t> </a:t>
            </a:r>
            <a:r>
              <a:rPr lang="en-US" sz="2400" i="0">
                <a:latin typeface="Gill Sans MT" charset="0"/>
                <a:ea typeface="ＭＳ Ｐゴシック" charset="0"/>
              </a:rPr>
              <a:t>passed from one node to next sequentially.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token message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>
                <a:latin typeface="Gill Sans MT" charset="0"/>
                <a:ea typeface="ＭＳ Ｐゴシック" charset="0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>
                <a:solidFill>
                  <a:schemeClr val="bg1"/>
                </a:solidFill>
                <a:latin typeface="Arial" charset="0"/>
                <a:ea typeface="ＭＳ Ｐゴシック" charset="0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>
                <a:solidFill>
                  <a:schemeClr val="bg1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(nothing</a:t>
            </a:r>
          </a:p>
          <a:p>
            <a:pPr>
              <a:defRPr/>
            </a:pPr>
            <a:r>
              <a:rPr lang="en-US" i="0" smtClean="0">
                <a:latin typeface="Arial" charset="0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>
                <a:solidFill>
                  <a:schemeClr val="bg1"/>
                </a:solidFill>
                <a:latin typeface="Arial" charset="0"/>
                <a:ea typeface="ＭＳ Ｐゴシック" charset="0"/>
              </a:rPr>
              <a:t>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8546" y="770229"/>
            <a:ext cx="5119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“Taking turns” MAC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81326 w 765"/>
                <a:gd name="T1" fmla="*/ 591 h 459"/>
                <a:gd name="T2" fmla="*/ 55350 w 765"/>
                <a:gd name="T3" fmla="*/ 4166 h 459"/>
                <a:gd name="T4" fmla="*/ 18372 w 765"/>
                <a:gd name="T5" fmla="*/ 5984 h 459"/>
                <a:gd name="T6" fmla="*/ 2688 w 765"/>
                <a:gd name="T7" fmla="*/ 20046 h 459"/>
                <a:gd name="T8" fmla="*/ 34542 w 765"/>
                <a:gd name="T9" fmla="*/ 26482 h 459"/>
                <a:gd name="T10" fmla="*/ 66486 w 765"/>
                <a:gd name="T11" fmla="*/ 25439 h 459"/>
                <a:gd name="T12" fmla="*/ 112079 w 765"/>
                <a:gd name="T13" fmla="*/ 26482 h 459"/>
                <a:gd name="T14" fmla="*/ 133972 w 765"/>
                <a:gd name="T15" fmla="*/ 25900 h 459"/>
                <a:gd name="T16" fmla="*/ 144358 w 765"/>
                <a:gd name="T17" fmla="*/ 22207 h 459"/>
                <a:gd name="T18" fmla="*/ 143965 w 765"/>
                <a:gd name="T19" fmla="*/ 9426 h 459"/>
                <a:gd name="T20" fmla="*/ 127049 w 765"/>
                <a:gd name="T21" fmla="*/ 2045 h 459"/>
                <a:gd name="T22" fmla="*/ 81326 w 765"/>
                <a:gd name="T23" fmla="*/ 59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8001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multiple</a:t>
            </a:r>
            <a:r>
              <a:rPr lang="en-US" altLang="en-US" i="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i="0">
                <a:solidFill>
                  <a:srgbClr val="000000"/>
                </a:solidFill>
                <a:latin typeface="Gill Sans MT" panose="020B0502020104020203" pitchFamily="34" charset="0"/>
              </a:rPr>
              <a:t>40Mbps downstream (broadcast) channels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i="0">
                <a:solidFill>
                  <a:srgbClr val="000000"/>
                </a:solidFill>
                <a:latin typeface="Gill Sans MT" panose="020B0502020104020203" pitchFamily="34" charset="0"/>
              </a:rPr>
              <a:t>single CMTS transmits into channels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multiple</a:t>
            </a:r>
            <a:r>
              <a:rPr lang="en-US" altLang="en-US">
                <a:solidFill>
                  <a:srgbClr val="000099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i="0">
                <a:solidFill>
                  <a:srgbClr val="000000"/>
                </a:solidFill>
                <a:latin typeface="Gill Sans MT" panose="020B0502020104020203" pitchFamily="34" charset="0"/>
              </a:rPr>
              <a:t>30 Mbps upstream channels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multiple access: 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all </a:t>
            </a:r>
            <a:r>
              <a:rPr lang="en-US" altLang="en-US" i="0">
                <a:solidFill>
                  <a:srgbClr val="000000"/>
                </a:solidFill>
                <a:latin typeface="Gill Sans MT" panose="020B0502020104020203" pitchFamily="34" charset="0"/>
              </a:rPr>
              <a:t>users contend for certain upstream channel time slots (others assigned)</a:t>
            </a:r>
            <a:endParaRPr lang="en-US" altLang="en-US" sz="2000" i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i="0">
                    <a:solidFill>
                      <a:srgbClr val="969696"/>
                    </a:solidFill>
                    <a:latin typeface="Times New Roman" panose="02020603050405020304" pitchFamily="18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1922"/>
                    <a:ext cx="1122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9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0">
                  <a:solidFill>
                    <a:srgbClr val="969696"/>
                  </a:solidFill>
                  <a:latin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frames,TV</a:t>
              </a:r>
              <a:r>
                <a:rPr lang="en-US" sz="1600" dirty="0" smtClean="0">
                  <a:solidFill>
                    <a:srgbClr val="000000"/>
                  </a:solidFill>
                </a:rPr>
                <a:t>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Arial" panose="020B0604020202020204" pitchFamily="34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Multiple Access Links, Protocols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138546" y="770229"/>
            <a:ext cx="914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“Taking turns” MAC protocols: Cable Access Networks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DOCSIS: </a:t>
            </a:r>
            <a:r>
              <a:rPr lang="en-US" sz="2800" i="0" dirty="0">
                <a:latin typeface="Gill Sans MT" charset="0"/>
                <a:ea typeface="ＭＳ Ｐゴシック" charset="0"/>
              </a:rPr>
              <a:t>data over cable service interface spec </a:t>
            </a:r>
            <a:endParaRPr lang="en-US" sz="2800" b="1" i="0" dirty="0"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 dirty="0">
                <a:latin typeface="Gill Sans MT" charset="0"/>
                <a:ea typeface="ＭＳ Ｐゴシック" charset="0"/>
              </a:rPr>
              <a:t>FDM over upstream, downstream frequency channels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 dirty="0">
                <a:latin typeface="Gill Sans MT" charset="0"/>
                <a:ea typeface="ＭＳ Ｐゴシック" charset="0"/>
              </a:rPr>
              <a:t>TDM upstream: some slots assigned, some have contention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ea typeface="ＭＳ Ｐゴシック" charset="0"/>
              </a:rPr>
              <a:t>downstream MAP frame: assigns upstream slots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ea typeface="ＭＳ Ｐゴシック" charset="0"/>
              </a:rPr>
              <a:t>request for upstream slots (and data) transmitted random access (binary </a:t>
            </a:r>
            <a:r>
              <a:rPr lang="en-US" sz="2400" i="0" dirty="0" err="1">
                <a:latin typeface="Gill Sans MT" charset="0"/>
                <a:ea typeface="ＭＳ Ｐゴシック" charset="0"/>
              </a:rPr>
              <a:t>backoff</a:t>
            </a:r>
            <a:r>
              <a:rPr lang="en-US" sz="2400" i="0" dirty="0">
                <a:latin typeface="Gill Sans MT" charset="0"/>
                <a:ea typeface="ＭＳ Ｐゴシック" charset="0"/>
              </a:rPr>
              <a:t>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ea typeface="ＭＳ Ｐゴシック" charset="0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1600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16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Assigned minislots containing cable modem</a:t>
              </a:r>
            </a:p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Minislots containing </a:t>
              </a:r>
            </a:p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5" y="1000"/>
                    <a:ext cx="855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4" y="1073"/>
                    <a:ext cx="4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28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Multiple Access Links, Protocols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38546" y="770229"/>
            <a:ext cx="914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“Taking turns” MAC protocols: Cable Access Networks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channel partitioning,</a:t>
            </a:r>
            <a:r>
              <a:rPr lang="en-US" sz="2400" dirty="0">
                <a:ea typeface="ＭＳ Ｐゴシック" charset="0"/>
                <a:cs typeface="+mn-cs"/>
              </a:rPr>
              <a:t> by time, frequency or code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Time Division, Frequency Division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random access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dirty="0">
                <a:ea typeface="ＭＳ Ｐゴシック" charset="0"/>
                <a:cs typeface="+mn-cs"/>
              </a:rPr>
              <a:t>(dynamic),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ALOHA, S-ALOHA, CSMA, CSMA/CD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carrier sensing: easy in some technologies (wire), hard in others (wireless)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CSMA/CD used in Ethernet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CSMA/CA used in 802.11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taking turns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polling from central site, token passing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ea typeface="ＭＳ Ｐゴシック" charset="0"/>
              </a:rPr>
              <a:t>bluetooth</a:t>
            </a:r>
            <a:r>
              <a:rPr lang="en-US" dirty="0">
                <a:ea typeface="ＭＳ Ｐゴシック" charset="0"/>
              </a:rPr>
              <a:t>, FDDI, 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token ring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2637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  <a:endParaRPr lang="en-US" sz="2400" dirty="0" smtClean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98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journey down protocol stack complete!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application, transport, network, link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putting-it-all-together: synthesis!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00000"/>
                </a:solidFill>
                <a:ea typeface="ＭＳ Ｐゴシック" charset="0"/>
              </a:rPr>
              <a:t>goal:</a:t>
            </a:r>
            <a:r>
              <a:rPr lang="en-US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>
                <a:ea typeface="ＭＳ Ｐゴシック" charset="0"/>
              </a:rPr>
              <a:t>identify, review, understand protocols (at all layers) involved in seemingly simple scenario: requesting www page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00000"/>
                </a:solidFill>
                <a:ea typeface="ＭＳ Ｐゴシック" charset="0"/>
              </a:rPr>
              <a:t>scenario:</a:t>
            </a:r>
            <a:r>
              <a:rPr lang="en-US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>
                <a:ea typeface="ＭＳ Ｐゴシック" charset="0"/>
              </a:rPr>
              <a:t>student attaches laptop to campus network, requests/receives www.google.com </a:t>
            </a: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50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Comcast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600" i="0">
                <a:solidFill>
                  <a:srgbClr val="000000"/>
                </a:solidFill>
                <a:latin typeface="Arial" panose="020B0604020202020204" pitchFamily="34" charset="0"/>
              </a:rPr>
              <a:t>s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  <a:p>
            <a:pPr eaLnBrk="1" hangingPunct="1"/>
            <a:endParaRPr lang="en-US" altLang="en-US" sz="1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school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-54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i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-54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9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880" y="573088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Scenerio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200">
                <a:ea typeface="ＭＳ Ｐゴシック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>
                <a:solidFill>
                  <a:srgbClr val="C00000"/>
                </a:solidFill>
                <a:ea typeface="ＭＳ Ｐゴシック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DHCP request </a:t>
            </a:r>
            <a:r>
              <a:rPr lang="en-US" sz="2200">
                <a:solidFill>
                  <a:srgbClr val="3333CC"/>
                </a:solidFill>
                <a:latin typeface="Gill Sans MT" charset="0"/>
                <a:ea typeface="ＭＳ Ｐゴシック" charset="0"/>
              </a:rPr>
              <a:t>encapsulated</a:t>
            </a:r>
            <a:r>
              <a:rPr lang="en-US" sz="2200" i="0">
                <a:solidFill>
                  <a:srgbClr val="3333CC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in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UDP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encapsulated in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IP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encapsulated in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802.3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 frame </a:t>
            </a:r>
            <a:r>
              <a:rPr lang="en-US" sz="2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broadcast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(dest: FFFFFFFFFFFF) on LAN, received at router running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DHCP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 </a:t>
            </a:r>
            <a:r>
              <a:rPr lang="en-US" sz="2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demuxed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to IP demuxed, UDP demuxed to DHCP </a:t>
            </a:r>
          </a:p>
        </p:txBody>
      </p:sp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30880" y="573088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Connecting to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sending side: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encapsulates datagram in frame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receiving side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looks for errors, </a:t>
            </a:r>
            <a:r>
              <a:rPr lang="en-US" dirty="0" err="1">
                <a:ea typeface="ＭＳ Ｐゴシック" charset="0"/>
              </a:rPr>
              <a:t>rdt</a:t>
            </a:r>
            <a:r>
              <a:rPr lang="en-US" dirty="0">
                <a:ea typeface="ＭＳ Ｐゴシック" charset="0"/>
              </a:rPr>
              <a:t>, flow control, </a:t>
            </a:r>
            <a:r>
              <a:rPr lang="en-US" dirty="0" err="1">
                <a:ea typeface="ＭＳ Ｐゴシック" charset="0"/>
              </a:rPr>
              <a:t>etc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extracts datagram, passes to upper layer at receiving </a:t>
            </a:r>
            <a:r>
              <a:rPr lang="en-US" dirty="0" smtClean="0">
                <a:ea typeface="ＭＳ Ｐゴシック" charset="0"/>
              </a:rPr>
              <a:t>side</a:t>
            </a:r>
            <a:endParaRPr lang="en-US" dirty="0">
              <a:ea typeface="ＭＳ Ｐゴシック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ea typeface="ＭＳ Ｐゴシック" charset="0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ea typeface="ＭＳ Ｐゴシック" charset="0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ea typeface="ＭＳ Ｐゴシック" charset="0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ea typeface="ＭＳ Ｐゴシック" charset="0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latin typeface="Arial" charset="0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latin typeface="Arial" charset="0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latin typeface="Arial" charset="0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4964" y="677430"/>
            <a:ext cx="435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Adapters communicating</a:t>
            </a:r>
          </a:p>
        </p:txBody>
      </p:sp>
    </p:spTree>
    <p:extLst>
      <p:ext uri="{BB962C8B-B14F-4D97-AF65-F5344CB8AC3E}">
        <p14:creationId xmlns:p14="http://schemas.microsoft.com/office/powerpoint/2010/main" val="4750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smtClean="0"/>
              <a:t>DHCP server formulates </a:t>
            </a:r>
            <a:r>
              <a:rPr lang="en-US" altLang="en-US" sz="2000" i="1" smtClean="0">
                <a:solidFill>
                  <a:srgbClr val="C00000"/>
                </a:solidFill>
              </a:rPr>
              <a:t>DHCP ACK</a:t>
            </a:r>
            <a:r>
              <a:rPr lang="en-US" altLang="en-US" sz="2000" smtClean="0">
                <a:solidFill>
                  <a:srgbClr val="C00000"/>
                </a:solidFill>
              </a:rPr>
              <a:t> </a:t>
            </a:r>
            <a:r>
              <a:rPr lang="en-US" altLang="en-US" sz="2000" smtClean="0"/>
              <a:t>containing client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</a:pPr>
            <a:endParaRPr lang="en-US" altLang="en-US" sz="2000" smtClean="0"/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encapsulation at DHCP server, frame forwarded (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switch learning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smtClean="0">
                <a:solidFill>
                  <a:srgbClr val="000000"/>
                </a:solidFill>
                <a:latin typeface="Gill Sans MT" charset="0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smtClean="0">
                <a:solidFill>
                  <a:srgbClr val="000000"/>
                </a:solidFill>
                <a:latin typeface="Gill Sans MT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DHCP client receives DHCP ACK reply</a:t>
            </a:r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0880" y="573088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Connecting to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200">
                <a:ea typeface="ＭＳ Ｐゴシック" charset="0"/>
                <a:cs typeface="+mn-cs"/>
              </a:rPr>
              <a:t>before sending </a:t>
            </a:r>
            <a:r>
              <a:rPr lang="en-US" sz="2200" i="1">
                <a:solidFill>
                  <a:srgbClr val="C00000"/>
                </a:solidFill>
                <a:ea typeface="ＭＳ Ｐゴシック" charset="0"/>
                <a:cs typeface="+mn-cs"/>
              </a:rPr>
              <a:t>HTTP</a:t>
            </a:r>
            <a:r>
              <a:rPr lang="en-US" sz="2200" b="1" i="1">
                <a:solidFill>
                  <a:srgbClr val="C00000"/>
                </a:solidFill>
                <a:ea typeface="ＭＳ Ｐゴシック" charset="0"/>
                <a:cs typeface="+mn-cs"/>
              </a:rPr>
              <a:t> </a:t>
            </a:r>
            <a:r>
              <a:rPr lang="en-US" sz="2200">
                <a:ea typeface="ＭＳ Ｐゴシック" charset="0"/>
                <a:cs typeface="+mn-cs"/>
              </a:rPr>
              <a:t>request, need IP address of www.google.com:  </a:t>
            </a:r>
            <a:r>
              <a:rPr lang="en-US" sz="2200" i="1">
                <a:solidFill>
                  <a:srgbClr val="C00000"/>
                </a:solidFill>
                <a:ea typeface="ＭＳ Ｐゴシック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b="1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70400" y="36845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 query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broadcast, received by router, which replies with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 reply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  <p:sp>
        <p:nvSpPr>
          <p:cNvPr id="127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0880" y="573088"/>
            <a:ext cx="5342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 (before DNS, before HTTP)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200" i="0" dirty="0">
                <a:latin typeface="+mn-lt"/>
                <a:ea typeface="+mn-ea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</a:rPr>
              <a:t>st</a:t>
            </a:r>
            <a:r>
              <a:rPr lang="en-US" sz="2200" i="0" dirty="0">
                <a:latin typeface="+mn-lt"/>
                <a:ea typeface="+mn-ea"/>
              </a:rPr>
              <a:t> hop router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endParaRPr lang="en-US" sz="2000" i="0" dirty="0">
              <a:ea typeface="+mn-ea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200" i="0" dirty="0">
                <a:latin typeface="+mn-lt"/>
                <a:ea typeface="+mn-ea"/>
              </a:rPr>
              <a:t>IP datagram forwarded from campus network into </a:t>
            </a:r>
            <a:r>
              <a:rPr lang="en-US" sz="2200" i="0" dirty="0" err="1">
                <a:latin typeface="+mn-lt"/>
                <a:ea typeface="+mn-ea"/>
              </a:rPr>
              <a:t>comcast</a:t>
            </a:r>
            <a:r>
              <a:rPr lang="en-US" sz="2200" i="0" dirty="0">
                <a:latin typeface="+mn-lt"/>
                <a:ea typeface="+mn-ea"/>
              </a:rPr>
              <a:t> 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en-US" sz="2200" i="0" dirty="0">
                <a:latin typeface="+mn-lt"/>
                <a:ea typeface="+mn-ea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</a:rPr>
              <a:t>BGP</a:t>
            </a:r>
            <a:r>
              <a:rPr lang="en-US" sz="2200" i="0" dirty="0">
                <a:latin typeface="+mn-lt"/>
                <a:ea typeface="+mn-ea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200" i="0">
                <a:latin typeface="Gill Sans MT" panose="020B0502020104020203" pitchFamily="34" charset="0"/>
              </a:rPr>
              <a:t>demux</a:t>
            </a:r>
            <a:r>
              <a:rPr lang="ja-JP" altLang="en-US" sz="2200" i="0">
                <a:latin typeface="Gill Sans MT" panose="020B0502020104020203" pitchFamily="34" charset="0"/>
              </a:rPr>
              <a:t>’</a:t>
            </a:r>
            <a:r>
              <a:rPr lang="en-US" altLang="ja-JP" sz="2200" i="0">
                <a:latin typeface="Gill Sans MT" panose="020B0502020104020203" pitchFamily="34" charset="0"/>
              </a:rPr>
              <a:t>ed to DNS server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200" i="0">
                <a:latin typeface="Gill Sans MT" panose="020B0502020104020203" pitchFamily="34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Comcast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  <a:p>
            <a:pPr eaLnBrk="1" hangingPunct="1"/>
            <a:endParaRPr lang="en-US" altLang="en-US" sz="1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2 w 551"/>
                <a:gd name="T1" fmla="*/ 0 h 801"/>
                <a:gd name="T2" fmla="*/ 76 w 551"/>
                <a:gd name="T3" fmla="*/ 402 h 801"/>
                <a:gd name="T4" fmla="*/ 1 w 551"/>
                <a:gd name="T5" fmla="*/ 801 h 801"/>
                <a:gd name="T6" fmla="*/ 2 w 551"/>
                <a:gd name="T7" fmla="*/ 535 h 801"/>
                <a:gd name="T8" fmla="*/ 0 w 551"/>
                <a:gd name="T9" fmla="*/ 371 h 801"/>
                <a:gd name="T10" fmla="*/ 2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1"/>
                <a:ext cx="725" cy="12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7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280" name="TextBox 279"/>
          <p:cNvSpPr txBox="1"/>
          <p:nvPr/>
        </p:nvSpPr>
        <p:spPr>
          <a:xfrm>
            <a:off x="30880" y="573088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Using DNS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83188" y="2914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to send HTTP request, client first opens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TCP socket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to web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 i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38258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TCP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SYN segment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(step 1 in 3-way handshake) 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inter-domain routed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TCP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server responds with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TCP SYNACK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8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290" name="TextBox 289"/>
          <p:cNvSpPr txBox="1"/>
          <p:nvPr/>
        </p:nvSpPr>
        <p:spPr>
          <a:xfrm>
            <a:off x="30880" y="573088"/>
            <a:ext cx="5155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TCP Connection to carry HTTP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HTTP request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server responds with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HTTP reply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357563" y="1019175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page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finally (!!!)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314" name="TextBox 313"/>
          <p:cNvSpPr txBox="1"/>
          <p:nvPr/>
        </p:nvSpPr>
        <p:spPr>
          <a:xfrm>
            <a:off x="3518190" y="591528"/>
            <a:ext cx="3575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HTTP Request/Reply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7555</TotalTime>
  <Words>7191</Words>
  <Application>Microsoft Office PowerPoint</Application>
  <PresentationFormat>On-screen Show (4:3)</PresentationFormat>
  <Paragraphs>1867</Paragraphs>
  <Slides>94</Slides>
  <Notes>76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Gulim</vt:lpstr>
      <vt:lpstr>MS Mincho</vt:lpstr>
      <vt:lpstr>ＭＳ Ｐゴシック</vt:lpstr>
      <vt:lpstr>ＭＳ Ｐゴシック</vt:lpstr>
      <vt:lpstr>Arial</vt:lpstr>
      <vt:lpstr>Calibri</vt:lpstr>
      <vt:lpstr>Comic Sans MS</vt:lpstr>
      <vt:lpstr>Gill Sans MT</vt:lpstr>
      <vt:lpstr>Times New Roman</vt:lpstr>
      <vt:lpstr>Wingdings</vt:lpstr>
      <vt:lpstr>Office Theme</vt:lpstr>
      <vt:lpstr>Equation</vt:lpstr>
      <vt:lpstr>Data Link and Physical Layers and 10 GbE Protocol</vt:lpstr>
      <vt:lpstr>Goals for Today</vt:lpstr>
      <vt:lpstr>Link layer</vt:lpstr>
      <vt:lpstr>Link Layer</vt:lpstr>
      <vt:lpstr>Link Layer</vt:lpstr>
      <vt:lpstr>Link Layer</vt:lpstr>
      <vt:lpstr>Link Layer</vt:lpstr>
      <vt:lpstr>Link Layer</vt:lpstr>
      <vt:lpstr>Link Layer</vt:lpstr>
      <vt:lpstr>Goals for Today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Goals for Today</vt:lpstr>
      <vt:lpstr>Link and Physical Layer: Ethernet</vt:lpstr>
      <vt:lpstr>Link and Physical Layer: Ethernet</vt:lpstr>
      <vt:lpstr>Link and Physical Layer: Ethernet</vt:lpstr>
      <vt:lpstr>Link and Physical Layer: Ethernet</vt:lpstr>
      <vt:lpstr>Link and Physical Layer: Ethernet</vt:lpstr>
      <vt:lpstr>Link and Physical Layer: Ethernet</vt:lpstr>
      <vt:lpstr>Goals for Today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Goals for Today</vt:lpstr>
      <vt:lpstr>Multiple Access Links, Protocols</vt:lpstr>
      <vt:lpstr>Multiple Access Links, Protocols</vt:lpstr>
      <vt:lpstr>Multiple Access Links, Protocols</vt:lpstr>
      <vt:lpstr>Multiple Access Links, Protocols</vt:lpstr>
      <vt:lpstr>Goals for Today</vt:lpstr>
      <vt:lpstr>10GbE (10 gigabit Ethernet)</vt:lpstr>
      <vt:lpstr>10GbE (10 gigabit Ethernet)</vt:lpstr>
      <vt:lpstr>10GbE (10 gigabit Ethernet)</vt:lpstr>
      <vt:lpstr>10GbE (10 gigabit Ethernet)</vt:lpstr>
      <vt:lpstr>10GbE (10 gigabit Ethernet)</vt:lpstr>
      <vt:lpstr>Goals for Today</vt:lpstr>
      <vt:lpstr>Perspective</vt:lpstr>
      <vt:lpstr>Perspective</vt:lpstr>
      <vt:lpstr>Before Next time</vt:lpstr>
      <vt:lpstr>Goals for Today</vt:lpstr>
      <vt:lpstr>Virtual Local Area Networks (VLAN)</vt:lpstr>
      <vt:lpstr>Virtual Local Area Networks (VLAN)</vt:lpstr>
      <vt:lpstr>Virtual Local Area Networks (VLAN)</vt:lpstr>
      <vt:lpstr>Virtual Local Area Networks (VLAN)</vt:lpstr>
      <vt:lpstr>PowerPoint Presentation</vt:lpstr>
      <vt:lpstr>Goals for Today</vt:lpstr>
      <vt:lpstr>Multiple Access Links, Protocols</vt:lpstr>
      <vt:lpstr>Multiple access protocols</vt:lpstr>
      <vt:lpstr>An ideal multiple access protocol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PowerPoint Presentation</vt:lpstr>
      <vt:lpstr>PowerPoint Presentation</vt:lpstr>
      <vt:lpstr>PowerPoint Presentation</vt:lpstr>
      <vt:lpstr>Goals for Today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166</cp:revision>
  <dcterms:created xsi:type="dcterms:W3CDTF">2011-03-13T12:50:14Z</dcterms:created>
  <dcterms:modified xsi:type="dcterms:W3CDTF">2014-09-16T09:55:42Z</dcterms:modified>
</cp:coreProperties>
</file>