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notesSlides/notesSlide16.xml" ContentType="application/vnd.openxmlformats-officedocument.presentationml.notesSlide+xml"/>
  <Override PartName="/ppt/tags/tag11.xml" ContentType="application/vnd.openxmlformats-officedocument.presentationml.tags+xml"/>
  <Override PartName="/ppt/notesSlides/notesSlide17.xml" ContentType="application/vnd.openxmlformats-officedocument.presentationml.notesSlide+xml"/>
  <Override PartName="/ppt/tags/tag12.xml" ContentType="application/vnd.openxmlformats-officedocument.presentationml.tags+xml"/>
  <Override PartName="/ppt/notesSlides/notesSlide18.xml" ContentType="application/vnd.openxmlformats-officedocument.presentationml.notesSlide+xml"/>
  <Override PartName="/ppt/tags/tag13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2"/>
  </p:notesMasterIdLst>
  <p:sldIdLst>
    <p:sldId id="256" r:id="rId2"/>
    <p:sldId id="739" r:id="rId3"/>
    <p:sldId id="775" r:id="rId4"/>
    <p:sldId id="776" r:id="rId5"/>
    <p:sldId id="777" r:id="rId6"/>
    <p:sldId id="895" r:id="rId7"/>
    <p:sldId id="782" r:id="rId8"/>
    <p:sldId id="783" r:id="rId9"/>
    <p:sldId id="784" r:id="rId10"/>
    <p:sldId id="785" r:id="rId11"/>
    <p:sldId id="786" r:id="rId12"/>
    <p:sldId id="787" r:id="rId13"/>
    <p:sldId id="788" r:id="rId14"/>
    <p:sldId id="789" r:id="rId15"/>
    <p:sldId id="790" r:id="rId16"/>
    <p:sldId id="791" r:id="rId17"/>
    <p:sldId id="896" r:id="rId18"/>
    <p:sldId id="804" r:id="rId19"/>
    <p:sldId id="805" r:id="rId20"/>
    <p:sldId id="806" r:id="rId21"/>
    <p:sldId id="807" r:id="rId22"/>
    <p:sldId id="897" r:id="rId23"/>
    <p:sldId id="809" r:id="rId24"/>
    <p:sldId id="810" r:id="rId25"/>
    <p:sldId id="811" r:id="rId26"/>
    <p:sldId id="812" r:id="rId27"/>
    <p:sldId id="813" r:id="rId28"/>
    <p:sldId id="814" r:id="rId29"/>
    <p:sldId id="899" r:id="rId30"/>
    <p:sldId id="902" r:id="rId31"/>
    <p:sldId id="904" r:id="rId32"/>
    <p:sldId id="905" r:id="rId33"/>
    <p:sldId id="906" r:id="rId34"/>
    <p:sldId id="907" r:id="rId35"/>
    <p:sldId id="911" r:id="rId36"/>
    <p:sldId id="908" r:id="rId37"/>
    <p:sldId id="909" r:id="rId38"/>
    <p:sldId id="910" r:id="rId39"/>
    <p:sldId id="912" r:id="rId40"/>
    <p:sldId id="934" r:id="rId41"/>
    <p:sldId id="913" r:id="rId42"/>
    <p:sldId id="914" r:id="rId43"/>
    <p:sldId id="915" r:id="rId44"/>
    <p:sldId id="916" r:id="rId45"/>
    <p:sldId id="917" r:id="rId46"/>
    <p:sldId id="918" r:id="rId47"/>
    <p:sldId id="932" r:id="rId48"/>
    <p:sldId id="935" r:id="rId49"/>
    <p:sldId id="933" r:id="rId50"/>
    <p:sldId id="919" r:id="rId51"/>
    <p:sldId id="920" r:id="rId52"/>
    <p:sldId id="923" r:id="rId53"/>
    <p:sldId id="921" r:id="rId54"/>
    <p:sldId id="925" r:id="rId55"/>
    <p:sldId id="922" r:id="rId56"/>
    <p:sldId id="926" r:id="rId57"/>
    <p:sldId id="927" r:id="rId58"/>
    <p:sldId id="928" r:id="rId59"/>
    <p:sldId id="929" r:id="rId60"/>
    <p:sldId id="930" r:id="rId61"/>
    <p:sldId id="931" r:id="rId62"/>
    <p:sldId id="901" r:id="rId63"/>
    <p:sldId id="898" r:id="rId64"/>
    <p:sldId id="815" r:id="rId65"/>
    <p:sldId id="816" r:id="rId66"/>
    <p:sldId id="817" r:id="rId67"/>
    <p:sldId id="818" r:id="rId68"/>
    <p:sldId id="819" r:id="rId69"/>
    <p:sldId id="820" r:id="rId70"/>
    <p:sldId id="821" r:id="rId71"/>
    <p:sldId id="823" r:id="rId72"/>
    <p:sldId id="824" r:id="rId73"/>
    <p:sldId id="825" r:id="rId74"/>
    <p:sldId id="826" r:id="rId75"/>
    <p:sldId id="936" r:id="rId76"/>
    <p:sldId id="827" r:id="rId77"/>
    <p:sldId id="828" r:id="rId78"/>
    <p:sldId id="829" r:id="rId79"/>
    <p:sldId id="830" r:id="rId80"/>
    <p:sldId id="831" r:id="rId81"/>
    <p:sldId id="832" r:id="rId82"/>
    <p:sldId id="833" r:id="rId83"/>
    <p:sldId id="834" r:id="rId84"/>
    <p:sldId id="937" r:id="rId85"/>
    <p:sldId id="836" r:id="rId86"/>
    <p:sldId id="837" r:id="rId87"/>
    <p:sldId id="938" r:id="rId88"/>
    <p:sldId id="838" r:id="rId89"/>
    <p:sldId id="839" r:id="rId90"/>
    <p:sldId id="840" r:id="rId91"/>
    <p:sldId id="841" r:id="rId92"/>
    <p:sldId id="842" r:id="rId93"/>
    <p:sldId id="843" r:id="rId94"/>
    <p:sldId id="939" r:id="rId95"/>
    <p:sldId id="868" r:id="rId96"/>
    <p:sldId id="869" r:id="rId97"/>
    <p:sldId id="870" r:id="rId98"/>
    <p:sldId id="871" r:id="rId99"/>
    <p:sldId id="872" r:id="rId100"/>
    <p:sldId id="873" r:id="rId101"/>
    <p:sldId id="874" r:id="rId102"/>
    <p:sldId id="876" r:id="rId103"/>
    <p:sldId id="877" r:id="rId104"/>
    <p:sldId id="878" r:id="rId105"/>
    <p:sldId id="879" r:id="rId106"/>
    <p:sldId id="880" r:id="rId107"/>
    <p:sldId id="881" r:id="rId108"/>
    <p:sldId id="882" r:id="rId109"/>
    <p:sldId id="883" r:id="rId110"/>
    <p:sldId id="884" r:id="rId111"/>
    <p:sldId id="885" r:id="rId112"/>
    <p:sldId id="886" r:id="rId113"/>
    <p:sldId id="887" r:id="rId114"/>
    <p:sldId id="888" r:id="rId115"/>
    <p:sldId id="889" r:id="rId116"/>
    <p:sldId id="890" r:id="rId117"/>
    <p:sldId id="891" r:id="rId118"/>
    <p:sldId id="892" r:id="rId119"/>
    <p:sldId id="893" r:id="rId120"/>
    <p:sldId id="894" r:id="rId1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FFFF66"/>
    <a:srgbClr val="B41B1D"/>
    <a:srgbClr val="575757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16" autoAdjust="0"/>
    <p:restoredTop sz="81574" autoAdjust="0"/>
  </p:normalViewPr>
  <p:slideViewPr>
    <p:cSldViewPr snapToGrid="0" snapToObjects="1">
      <p:cViewPr varScale="1">
        <p:scale>
          <a:sx n="55" d="100"/>
          <a:sy n="55" d="100"/>
        </p:scale>
        <p:origin x="511" y="2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E8772-0606-C348-9152-88923EF61D77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9041-1A58-5848-983A-F7DEF26E51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27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045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5C7E5C-6D0E-4372-8CF7-6EF0DA7E4C88}" type="slidenum">
              <a:rPr lang="en-US" altLang="en-US" sz="1200"/>
              <a:pPr eaLnBrk="1" hangingPunct="1"/>
              <a:t>58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4682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33109B-3EEF-49CC-9393-2E80875410AF}" type="slidenum">
              <a:rPr lang="en-US" altLang="en-US" sz="1200"/>
              <a:pPr eaLnBrk="1" hangingPunct="1"/>
              <a:t>60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676685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63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539064-E387-4F61-93F0-CD02EB2E422E}" type="slidenum">
              <a:rPr lang="en-US" altLang="en-US" sz="1300">
                <a:latin typeface="Times New Roman" panose="02020603050405020304" pitchFamily="18" charset="0"/>
              </a:rPr>
              <a:pPr/>
              <a:t>65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030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44B7F1D-BD79-4B5E-9571-1B8AB8D17214}" type="slidenum">
              <a:rPr lang="en-US" altLang="en-US" sz="1300">
                <a:latin typeface="Times New Roman" panose="02020603050405020304" pitchFamily="18" charset="0"/>
              </a:rPr>
              <a:pPr/>
              <a:t>66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5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E0F91D2-9F52-4D64-8074-6BA668AE0FE3}" type="slidenum">
              <a:rPr lang="en-US" altLang="en-US" sz="1300">
                <a:latin typeface="Times New Roman" panose="02020603050405020304" pitchFamily="18" charset="0"/>
              </a:rPr>
              <a:pPr/>
              <a:t>67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16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75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47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84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733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87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94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94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78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6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5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17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9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22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87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30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35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5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E0BDB4-5FE0-CC4F-AB76-0867127B2A0A}" type="slidenum">
              <a:rPr lang="en-US"/>
              <a:pPr/>
              <a:t>47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4213"/>
            <a:ext cx="4576762" cy="3432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44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2217443-D28A-476A-BE8D-85E44A47FCEF}" type="slidenum">
              <a:rPr lang="en-US" altLang="en-US" sz="1200"/>
              <a:pPr eaLnBrk="1" hangingPunct="1"/>
              <a:t>51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563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0275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660C6F8-728F-4511-8372-1B8ABF731033}" type="slidenum">
              <a:rPr lang="en-US" altLang="en-US" sz="1200"/>
              <a:pPr eaLnBrk="1" hangingPunct="1"/>
              <a:t>57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1022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7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89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68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4-</a:t>
            </a:r>
            <a:fld id="{1FA15628-E75F-4CE3-A18E-AB3DE6C53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739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" y="852714"/>
            <a:ext cx="8799285" cy="52734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516911" y="0"/>
            <a:ext cx="2667000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  <a:solidFill>
            <a:srgbClr val="B41B1D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4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04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0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7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5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6B9A-0B58-3440-8916-C6A5286BE8E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9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429" y="816430"/>
            <a:ext cx="8817428" cy="530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6B9A-0B58-3440-8916-C6A5286BE8E6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E661-B494-314E-8590-24C6A1446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3911" cy="685800"/>
          </a:xfrm>
          <a:prstGeom prst="rect">
            <a:avLst/>
          </a:prstGeom>
          <a:solidFill>
            <a:srgbClr val="B41B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ornell_logo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01000" y="1"/>
            <a:ext cx="1142999" cy="1142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  <a:prstGeom prst="rect">
            <a:avLst/>
          </a:prstGeom>
          <a:solidFill>
            <a:srgbClr val="B41B1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1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png"/><Relationship Id="rId4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Layer and Data Center Topologies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199"/>
            <a:ext cx="7909560" cy="23016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Hakim </a:t>
            </a:r>
            <a:r>
              <a:rPr lang="en-US" sz="4000" dirty="0" err="1" smtClean="0"/>
              <a:t>Weatherspoon</a:t>
            </a:r>
            <a:endParaRPr lang="en-US" sz="4000" dirty="0" smtClean="0"/>
          </a:p>
          <a:p>
            <a:r>
              <a:rPr lang="en-US" sz="2800" dirty="0" smtClean="0"/>
              <a:t>Assistant Professor, </a:t>
            </a:r>
            <a:r>
              <a:rPr lang="en-US" sz="2800" dirty="0" err="1" smtClean="0"/>
              <a:t>Dept</a:t>
            </a:r>
            <a:r>
              <a:rPr lang="en-US" sz="2800" dirty="0" smtClean="0"/>
              <a:t> of Computer Science</a:t>
            </a:r>
          </a:p>
          <a:p>
            <a:r>
              <a:rPr lang="en-US" sz="2800" dirty="0" smtClean="0"/>
              <a:t>CS 5413: High Performance Systems and Networking</a:t>
            </a:r>
          </a:p>
          <a:p>
            <a:r>
              <a:rPr lang="en-US" sz="2800" dirty="0" smtClean="0"/>
              <a:t>September 8, 2014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305062"/>
            <a:ext cx="9392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Slides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used and adapted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judiciously from Computer Networking, A Top-Down Approach</a:t>
            </a:r>
          </a:p>
        </p:txBody>
      </p:sp>
    </p:spTree>
    <p:extLst>
      <p:ext uri="{BB962C8B-B14F-4D97-AF65-F5344CB8AC3E}">
        <p14:creationId xmlns:p14="http://schemas.microsoft.com/office/powerpoint/2010/main" val="268999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Freeform 7"/>
          <p:cNvSpPr>
            <a:spLocks/>
          </p:cNvSpPr>
          <p:nvPr/>
        </p:nvSpPr>
        <p:spPr bwMode="auto">
          <a:xfrm>
            <a:off x="5492750" y="12303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Line 115"/>
          <p:cNvSpPr>
            <a:spLocks noChangeShapeType="1"/>
          </p:cNvSpPr>
          <p:nvPr/>
        </p:nvSpPr>
        <p:spPr bwMode="auto">
          <a:xfrm>
            <a:off x="6132513" y="1828800"/>
            <a:ext cx="0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4" name="Line 117"/>
          <p:cNvSpPr>
            <a:spLocks noChangeShapeType="1"/>
          </p:cNvSpPr>
          <p:nvPr/>
        </p:nvSpPr>
        <p:spPr bwMode="auto">
          <a:xfrm>
            <a:off x="6427788" y="1700213"/>
            <a:ext cx="798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5" name="Line 118"/>
          <p:cNvSpPr>
            <a:spLocks noChangeShapeType="1"/>
          </p:cNvSpPr>
          <p:nvPr/>
        </p:nvSpPr>
        <p:spPr bwMode="auto">
          <a:xfrm>
            <a:off x="6364288" y="2332038"/>
            <a:ext cx="823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6" name="Line 119"/>
          <p:cNvSpPr>
            <a:spLocks noChangeShapeType="1"/>
          </p:cNvSpPr>
          <p:nvPr/>
        </p:nvSpPr>
        <p:spPr bwMode="auto">
          <a:xfrm>
            <a:off x="7445375" y="1816100"/>
            <a:ext cx="0" cy="374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7" name="Line 120"/>
          <p:cNvSpPr>
            <a:spLocks noChangeShapeType="1"/>
          </p:cNvSpPr>
          <p:nvPr/>
        </p:nvSpPr>
        <p:spPr bwMode="auto">
          <a:xfrm>
            <a:off x="5334000" y="1712913"/>
            <a:ext cx="554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8" name="Line 121"/>
          <p:cNvSpPr>
            <a:spLocks noChangeShapeType="1"/>
          </p:cNvSpPr>
          <p:nvPr/>
        </p:nvSpPr>
        <p:spPr bwMode="auto">
          <a:xfrm>
            <a:off x="7704138" y="1712913"/>
            <a:ext cx="746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9" name="Line 122"/>
          <p:cNvSpPr>
            <a:spLocks noChangeShapeType="1"/>
          </p:cNvSpPr>
          <p:nvPr/>
        </p:nvSpPr>
        <p:spPr bwMode="auto">
          <a:xfrm>
            <a:off x="7651750" y="2332038"/>
            <a:ext cx="37465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0" name="Line 123"/>
          <p:cNvSpPr>
            <a:spLocks noChangeShapeType="1"/>
          </p:cNvSpPr>
          <p:nvPr/>
        </p:nvSpPr>
        <p:spPr bwMode="auto">
          <a:xfrm>
            <a:off x="5681663" y="2344738"/>
            <a:ext cx="2190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1" name="Line 126"/>
          <p:cNvSpPr>
            <a:spLocks noChangeShapeType="1"/>
          </p:cNvSpPr>
          <p:nvPr/>
        </p:nvSpPr>
        <p:spPr bwMode="auto">
          <a:xfrm>
            <a:off x="5429250" y="1633538"/>
            <a:ext cx="411163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2" name="Line 127"/>
          <p:cNvSpPr>
            <a:spLocks noChangeShapeType="1"/>
          </p:cNvSpPr>
          <p:nvPr/>
        </p:nvSpPr>
        <p:spPr bwMode="auto">
          <a:xfrm>
            <a:off x="7815263" y="1635125"/>
            <a:ext cx="5826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3" name="Line 128"/>
          <p:cNvSpPr>
            <a:spLocks noChangeShapeType="1"/>
          </p:cNvSpPr>
          <p:nvPr/>
        </p:nvSpPr>
        <p:spPr bwMode="auto">
          <a:xfrm>
            <a:off x="6491288" y="1622425"/>
            <a:ext cx="6810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54" name="Text Box 129"/>
          <p:cNvSpPr txBox="1">
            <a:spLocks noChangeArrowheads="1"/>
          </p:cNvSpPr>
          <p:nvPr/>
        </p:nvSpPr>
        <p:spPr bwMode="auto">
          <a:xfrm>
            <a:off x="5510213" y="13541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CC0000"/>
                </a:solidFill>
              </a:rPr>
              <a:t>12</a:t>
            </a:r>
          </a:p>
        </p:txBody>
      </p:sp>
      <p:sp>
        <p:nvSpPr>
          <p:cNvPr id="14355" name="Text Box 130"/>
          <p:cNvSpPr txBox="1">
            <a:spLocks noChangeArrowheads="1"/>
          </p:cNvSpPr>
          <p:nvPr/>
        </p:nvSpPr>
        <p:spPr bwMode="auto">
          <a:xfrm>
            <a:off x="6670675" y="12779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CC0000"/>
                </a:solidFill>
              </a:rPr>
              <a:t>22</a:t>
            </a:r>
          </a:p>
        </p:txBody>
      </p:sp>
      <p:sp>
        <p:nvSpPr>
          <p:cNvPr id="14356" name="Text Box 131"/>
          <p:cNvSpPr txBox="1">
            <a:spLocks noChangeArrowheads="1"/>
          </p:cNvSpPr>
          <p:nvPr/>
        </p:nvSpPr>
        <p:spPr bwMode="auto">
          <a:xfrm>
            <a:off x="7829550" y="1316038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CC0000"/>
                </a:solidFill>
              </a:rPr>
              <a:t>32</a:t>
            </a:r>
          </a:p>
        </p:txBody>
      </p:sp>
      <p:sp>
        <p:nvSpPr>
          <p:cNvPr id="14357" name="Text Box 132"/>
          <p:cNvSpPr txBox="1">
            <a:spLocks noChangeArrowheads="1"/>
          </p:cNvSpPr>
          <p:nvPr/>
        </p:nvSpPr>
        <p:spPr bwMode="auto">
          <a:xfrm>
            <a:off x="5678488" y="16637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</a:p>
        </p:txBody>
      </p:sp>
      <p:sp>
        <p:nvSpPr>
          <p:cNvPr id="14358" name="Text Box 133"/>
          <p:cNvSpPr txBox="1">
            <a:spLocks noChangeArrowheads="1"/>
          </p:cNvSpPr>
          <p:nvPr/>
        </p:nvSpPr>
        <p:spPr bwMode="auto">
          <a:xfrm>
            <a:off x="6065838" y="1778000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</a:t>
            </a:r>
          </a:p>
        </p:txBody>
      </p:sp>
      <p:sp>
        <p:nvSpPr>
          <p:cNvPr id="14359" name="Text Box 134"/>
          <p:cNvSpPr txBox="1">
            <a:spLocks noChangeArrowheads="1"/>
          </p:cNvSpPr>
          <p:nvPr/>
        </p:nvSpPr>
        <p:spPr bwMode="auto">
          <a:xfrm>
            <a:off x="6375400" y="1624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3</a:t>
            </a:r>
          </a:p>
        </p:txBody>
      </p:sp>
      <p:sp>
        <p:nvSpPr>
          <p:cNvPr id="14360" name="Text Box 135"/>
          <p:cNvSpPr txBox="1">
            <a:spLocks noChangeArrowheads="1"/>
          </p:cNvSpPr>
          <p:nvPr/>
        </p:nvSpPr>
        <p:spPr bwMode="auto">
          <a:xfrm>
            <a:off x="3981450" y="1963738"/>
            <a:ext cx="1339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VC number</a:t>
            </a:r>
          </a:p>
        </p:txBody>
      </p:sp>
      <p:sp>
        <p:nvSpPr>
          <p:cNvPr id="14361" name="Line 137"/>
          <p:cNvSpPr>
            <a:spLocks noChangeShapeType="1"/>
          </p:cNvSpPr>
          <p:nvPr/>
        </p:nvSpPr>
        <p:spPr bwMode="auto">
          <a:xfrm flipV="1">
            <a:off x="5268913" y="1522413"/>
            <a:ext cx="366712" cy="6715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2" name="Text Box 138"/>
          <p:cNvSpPr txBox="1">
            <a:spLocks noChangeArrowheads="1"/>
          </p:cNvSpPr>
          <p:nvPr/>
        </p:nvSpPr>
        <p:spPr bwMode="auto">
          <a:xfrm>
            <a:off x="4470400" y="2320925"/>
            <a:ext cx="10604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mtClean="0"/>
              <a:t>interface</a:t>
            </a:r>
          </a:p>
          <a:p>
            <a:pPr>
              <a:lnSpc>
                <a:spcPct val="85000"/>
              </a:lnSpc>
              <a:defRPr/>
            </a:pPr>
            <a:r>
              <a:rPr lang="en-US" smtClean="0"/>
              <a:t>number</a:t>
            </a:r>
          </a:p>
        </p:txBody>
      </p:sp>
      <p:sp>
        <p:nvSpPr>
          <p:cNvPr id="14363" name="Line 139"/>
          <p:cNvSpPr>
            <a:spLocks noChangeShapeType="1"/>
          </p:cNvSpPr>
          <p:nvPr/>
        </p:nvSpPr>
        <p:spPr bwMode="auto">
          <a:xfrm flipV="1">
            <a:off x="5480050" y="1873250"/>
            <a:ext cx="325438" cy="615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4" name="Text Box 143"/>
          <p:cNvSpPr txBox="1">
            <a:spLocks noChangeArrowheads="1"/>
          </p:cNvSpPr>
          <p:nvPr/>
        </p:nvSpPr>
        <p:spPr bwMode="auto">
          <a:xfrm>
            <a:off x="492125" y="3297238"/>
            <a:ext cx="774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Incoming interface    Incoming VC #     Outgoing interface    Outgoing VC #</a:t>
            </a:r>
          </a:p>
        </p:txBody>
      </p:sp>
      <p:sp>
        <p:nvSpPr>
          <p:cNvPr id="14365" name="Line 145"/>
          <p:cNvSpPr>
            <a:spLocks noChangeShapeType="1"/>
          </p:cNvSpPr>
          <p:nvPr/>
        </p:nvSpPr>
        <p:spPr bwMode="auto">
          <a:xfrm>
            <a:off x="2609850" y="3346450"/>
            <a:ext cx="0" cy="21256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6" name="Line 146"/>
          <p:cNvSpPr>
            <a:spLocks noChangeShapeType="1"/>
          </p:cNvSpPr>
          <p:nvPr/>
        </p:nvSpPr>
        <p:spPr bwMode="auto">
          <a:xfrm>
            <a:off x="4414838" y="3384550"/>
            <a:ext cx="0" cy="2112963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7" name="Line 147"/>
          <p:cNvSpPr>
            <a:spLocks noChangeShapeType="1"/>
          </p:cNvSpPr>
          <p:nvPr/>
        </p:nvSpPr>
        <p:spPr bwMode="auto">
          <a:xfrm>
            <a:off x="6543675" y="3346450"/>
            <a:ext cx="0" cy="21891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68" name="Text Box 148"/>
          <p:cNvSpPr txBox="1">
            <a:spLocks noChangeArrowheads="1"/>
          </p:cNvSpPr>
          <p:nvPr/>
        </p:nvSpPr>
        <p:spPr bwMode="auto">
          <a:xfrm>
            <a:off x="1312863" y="3825875"/>
            <a:ext cx="65595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1                          12                               3                          22</a:t>
            </a:r>
          </a:p>
          <a:p>
            <a:r>
              <a:rPr lang="en-US" altLang="en-US" sz="1800"/>
              <a:t>2                          63                               1                          18 </a:t>
            </a:r>
          </a:p>
          <a:p>
            <a:r>
              <a:rPr lang="en-US" altLang="en-US" sz="1800"/>
              <a:t>3                           7                                2                          17</a:t>
            </a:r>
          </a:p>
          <a:p>
            <a:r>
              <a:rPr lang="en-US" altLang="en-US" sz="1800"/>
              <a:t>1                          97                               3                           87</a:t>
            </a:r>
          </a:p>
          <a:p>
            <a:r>
              <a:rPr lang="en-US" altLang="en-US" sz="1800"/>
              <a:t>…                          …                                …                            …</a:t>
            </a:r>
          </a:p>
        </p:txBody>
      </p:sp>
      <p:sp>
        <p:nvSpPr>
          <p:cNvPr id="14369" name="Text Box 149"/>
          <p:cNvSpPr txBox="1">
            <a:spLocks noChangeArrowheads="1"/>
          </p:cNvSpPr>
          <p:nvPr/>
        </p:nvSpPr>
        <p:spPr bwMode="auto">
          <a:xfrm>
            <a:off x="1289050" y="42370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mtClean="0"/>
          </a:p>
        </p:txBody>
      </p:sp>
      <p:sp>
        <p:nvSpPr>
          <p:cNvPr id="14370" name="Text Box 151"/>
          <p:cNvSpPr txBox="1">
            <a:spLocks noChangeArrowheads="1"/>
          </p:cNvSpPr>
          <p:nvPr/>
        </p:nvSpPr>
        <p:spPr bwMode="auto">
          <a:xfrm>
            <a:off x="255588" y="2436813"/>
            <a:ext cx="23272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forwarding table in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northwest router:</a:t>
            </a:r>
          </a:p>
        </p:txBody>
      </p:sp>
      <p:sp>
        <p:nvSpPr>
          <p:cNvPr id="14371" name="Text Box 152"/>
          <p:cNvSpPr txBox="1">
            <a:spLocks noChangeArrowheads="1"/>
          </p:cNvSpPr>
          <p:nvPr/>
        </p:nvSpPr>
        <p:spPr bwMode="auto">
          <a:xfrm>
            <a:off x="739775" y="5621338"/>
            <a:ext cx="7802563" cy="604837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i="1" smtClean="0">
                <a:solidFill>
                  <a:srgbClr val="CC0000"/>
                </a:solidFill>
                <a:latin typeface="Gill Sans MT" charset="0"/>
              </a:rPr>
              <a:t>VC routers maintain connection state information!</a:t>
            </a:r>
          </a:p>
        </p:txBody>
      </p:sp>
      <p:sp>
        <p:nvSpPr>
          <p:cNvPr id="14372" name="Line 153"/>
          <p:cNvSpPr>
            <a:spLocks noChangeShapeType="1"/>
          </p:cNvSpPr>
          <p:nvPr/>
        </p:nvSpPr>
        <p:spPr bwMode="auto">
          <a:xfrm>
            <a:off x="612775" y="3679825"/>
            <a:ext cx="74945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29732" name="Group 154"/>
          <p:cNvGrpSpPr>
            <a:grpSpLocks/>
          </p:cNvGrpSpPr>
          <p:nvPr/>
        </p:nvGrpSpPr>
        <p:grpSpPr bwMode="auto">
          <a:xfrm>
            <a:off x="4826000" y="1403350"/>
            <a:ext cx="542925" cy="538163"/>
            <a:chOff x="-44" y="1473"/>
            <a:chExt cx="981" cy="1105"/>
          </a:xfrm>
        </p:grpSpPr>
        <p:pic>
          <p:nvPicPr>
            <p:cNvPr id="29772" name="Picture 15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73" name="Freeform 1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733" name="Group 157"/>
          <p:cNvGrpSpPr>
            <a:grpSpLocks/>
          </p:cNvGrpSpPr>
          <p:nvPr/>
        </p:nvGrpSpPr>
        <p:grpSpPr bwMode="auto">
          <a:xfrm flipH="1">
            <a:off x="8367713" y="1433513"/>
            <a:ext cx="542925" cy="538162"/>
            <a:chOff x="-44" y="1473"/>
            <a:chExt cx="981" cy="1105"/>
          </a:xfrm>
        </p:grpSpPr>
        <p:pic>
          <p:nvPicPr>
            <p:cNvPr id="29770" name="Picture 15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71" name="Freeform 1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9734" name="Group 169"/>
          <p:cNvGrpSpPr>
            <a:grpSpLocks/>
          </p:cNvGrpSpPr>
          <p:nvPr/>
        </p:nvGrpSpPr>
        <p:grpSpPr bwMode="auto">
          <a:xfrm>
            <a:off x="5864225" y="1552575"/>
            <a:ext cx="600075" cy="287338"/>
            <a:chOff x="4396" y="1245"/>
            <a:chExt cx="672" cy="248"/>
          </a:xfrm>
        </p:grpSpPr>
        <p:sp>
          <p:nvSpPr>
            <p:cNvPr id="2976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6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6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9765" name="Group 17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68" name="Freeform 17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9" name="Freeform 17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7" name="Line 176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08" name="Line 17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9735" name="Group 178"/>
          <p:cNvGrpSpPr>
            <a:grpSpLocks/>
          </p:cNvGrpSpPr>
          <p:nvPr/>
        </p:nvGrpSpPr>
        <p:grpSpPr bwMode="auto">
          <a:xfrm>
            <a:off x="5880100" y="2209800"/>
            <a:ext cx="600075" cy="287338"/>
            <a:chOff x="4396" y="1245"/>
            <a:chExt cx="672" cy="248"/>
          </a:xfrm>
        </p:grpSpPr>
        <p:sp>
          <p:nvSpPr>
            <p:cNvPr id="2975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5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5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9757" name="Group 18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60" name="Freeform 18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1" name="Freeform 18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99" name="Line 185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400" name="Line 18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9736" name="Group 187"/>
          <p:cNvGrpSpPr>
            <a:grpSpLocks/>
          </p:cNvGrpSpPr>
          <p:nvPr/>
        </p:nvGrpSpPr>
        <p:grpSpPr bwMode="auto">
          <a:xfrm>
            <a:off x="7188200" y="1565275"/>
            <a:ext cx="600075" cy="287338"/>
            <a:chOff x="4396" y="1245"/>
            <a:chExt cx="672" cy="248"/>
          </a:xfrm>
        </p:grpSpPr>
        <p:sp>
          <p:nvSpPr>
            <p:cNvPr id="2974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4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4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9749" name="Group 19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52" name="Freeform 19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3" name="Freeform 19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91" name="Line 194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392" name="Line 19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9737" name="Group 196"/>
          <p:cNvGrpSpPr>
            <a:grpSpLocks/>
          </p:cNvGrpSpPr>
          <p:nvPr/>
        </p:nvGrpSpPr>
        <p:grpSpPr bwMode="auto">
          <a:xfrm>
            <a:off x="7188200" y="2178050"/>
            <a:ext cx="600075" cy="287338"/>
            <a:chOff x="4396" y="1245"/>
            <a:chExt cx="672" cy="248"/>
          </a:xfrm>
        </p:grpSpPr>
        <p:sp>
          <p:nvSpPr>
            <p:cNvPr id="2973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3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974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9741" name="Group 20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29744" name="Freeform 20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5" name="Freeform 20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Line 20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4384" name="Line 20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1563" y="687864"/>
            <a:ext cx="62704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Virtual Circuits (VC) forwarding table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562100"/>
            <a:ext cx="7991475" cy="2754313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now suppose AS1 learns from inter-AS protocol that subnet </a:t>
            </a:r>
            <a:r>
              <a:rPr lang="en-US" sz="2400" i="1">
                <a:solidFill>
                  <a:srgbClr val="CC0000"/>
                </a:solidFill>
                <a:cs typeface="+mn-cs"/>
              </a:rPr>
              <a:t>x</a:t>
            </a:r>
            <a:r>
              <a:rPr lang="en-US" sz="2400">
                <a:cs typeface="+mn-cs"/>
              </a:rPr>
              <a:t> is reachable from AS3 </a:t>
            </a:r>
            <a:r>
              <a:rPr lang="en-US" sz="2400" i="1">
                <a:cs typeface="+mn-cs"/>
              </a:rPr>
              <a:t>and</a:t>
            </a:r>
            <a:r>
              <a:rPr lang="en-US" sz="2400">
                <a:cs typeface="+mn-cs"/>
              </a:rPr>
              <a:t> from AS2.</a:t>
            </a:r>
          </a:p>
          <a:p>
            <a:pPr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to configure forwarding table, router 1d must determine which gateway it should forward packets towards for dest </a:t>
            </a:r>
            <a:r>
              <a:rPr lang="en-US" sz="2400">
                <a:solidFill>
                  <a:srgbClr val="CC0000"/>
                </a:solidFill>
                <a:cs typeface="+mn-cs"/>
              </a:rPr>
              <a:t>x </a:t>
            </a:r>
            <a:r>
              <a:rPr lang="en-US" sz="2400">
                <a:cs typeface="+mn-cs"/>
              </a:rPr>
              <a:t> 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/>
              <a:t>this is also job of inter-AS routing protocol!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sp>
        <p:nvSpPr>
          <p:cNvPr id="122885" name="Freeform 4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Freeform 5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7" name="Freeform 6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8" name="Freeform 7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Text Box 8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AS3</a:t>
            </a:r>
            <a:endParaRPr lang="en-US" smtClean="0"/>
          </a:p>
        </p:txBody>
      </p:sp>
      <p:sp>
        <p:nvSpPr>
          <p:cNvPr id="103435" name="Text Box 9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AS2</a:t>
            </a:r>
          </a:p>
        </p:txBody>
      </p:sp>
      <p:sp>
        <p:nvSpPr>
          <p:cNvPr id="103436" name="Line 10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437" name="Line 11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438" name="Line 12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2894" name="Group 13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03544" name="Oval 14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45" name="Line 15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46" name="Line 16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47" name="Rectangle 17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48" name="Oval 18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49" name="Rectangle 19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50" name="Text Box 20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3b</a:t>
              </a:r>
              <a:endParaRPr lang="en-US" sz="2400" smtClean="0"/>
            </a:p>
          </p:txBody>
        </p:sp>
      </p:grpSp>
      <p:grpSp>
        <p:nvGrpSpPr>
          <p:cNvPr id="122895" name="Group 21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03536" name="Oval 22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37" name="Line 23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38" name="Line 24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39" name="Rectangle 25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540" name="Oval 26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2996" name="Group 27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03542" name="Rectangle 2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43" name="Text Box 29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3c</a:t>
                </a:r>
                <a:endParaRPr lang="en-US" sz="2400" smtClean="0"/>
              </a:p>
            </p:txBody>
          </p:sp>
        </p:grpSp>
      </p:grpSp>
      <p:grpSp>
        <p:nvGrpSpPr>
          <p:cNvPr id="122896" name="Group 30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22983" name="Group 31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03530" name="Oval 32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31" name="Line 33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32" name="Line 34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33" name="Rectangle 35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34" name="Oval 36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35" name="Rectangle 37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03529" name="Text Box 38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3a</a:t>
              </a:r>
              <a:endParaRPr lang="en-US" sz="2400" smtClean="0"/>
            </a:p>
          </p:txBody>
        </p:sp>
      </p:grpSp>
      <p:grpSp>
        <p:nvGrpSpPr>
          <p:cNvPr id="122897" name="Group 39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22940" name="Freeform 40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06 w 1583"/>
                <a:gd name="T1" fmla="*/ 268 h 682"/>
                <a:gd name="T2" fmla="*/ 541 w 1583"/>
                <a:gd name="T3" fmla="*/ 89 h 682"/>
                <a:gd name="T4" fmla="*/ 1045 w 1583"/>
                <a:gd name="T5" fmla="*/ 25 h 682"/>
                <a:gd name="T6" fmla="*/ 1539 w 1583"/>
                <a:gd name="T7" fmla="*/ 232 h 682"/>
                <a:gd name="T8" fmla="*/ 2080 w 1583"/>
                <a:gd name="T9" fmla="*/ 512 h 682"/>
                <a:gd name="T10" fmla="*/ 1693 w 1583"/>
                <a:gd name="T11" fmla="*/ 770 h 682"/>
                <a:gd name="T12" fmla="*/ 918 w 1583"/>
                <a:gd name="T13" fmla="*/ 786 h 682"/>
                <a:gd name="T14" fmla="*/ 119 w 1583"/>
                <a:gd name="T15" fmla="*/ 713 h 682"/>
                <a:gd name="T16" fmla="*/ 206 w 1583"/>
                <a:gd name="T17" fmla="*/ 26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86" name="Text Box 41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AS1</a:t>
              </a:r>
              <a:endParaRPr lang="en-US" smtClean="0"/>
            </a:p>
          </p:txBody>
        </p:sp>
        <p:sp>
          <p:nvSpPr>
            <p:cNvPr id="103487" name="Line 42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88" name="Line 43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89" name="Line 44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90" name="Line 45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91" name="Line 46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92" name="Line 47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2948" name="Group 48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03520" name="Oval 49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21" name="Line 50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22" name="Line 51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23" name="Rectangle 52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24" name="Oval 53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2980" name="Group 54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03526" name="Rectangle 5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527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1c</a:t>
                  </a:r>
                </a:p>
              </p:txBody>
            </p:sp>
          </p:grpSp>
        </p:grpSp>
        <p:grpSp>
          <p:nvGrpSpPr>
            <p:cNvPr id="122949" name="Group 57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03513" name="Oval 58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14" name="Line 59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15" name="Line 60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16" name="Rectangle 61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17" name="Oval 62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18" name="Rectangle 63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19" name="Text Box 64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1a</a:t>
                </a:r>
                <a:endParaRPr lang="en-US" sz="2400" smtClean="0"/>
              </a:p>
            </p:txBody>
          </p:sp>
        </p:grpSp>
        <p:grpSp>
          <p:nvGrpSpPr>
            <p:cNvPr id="122950" name="Group 65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03505" name="Oval 66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06" name="Line 67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07" name="Line 68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08" name="Rectangle 69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09" name="Oval 70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2965" name="Group 71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03511" name="Rectangle 7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512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1d</a:t>
                  </a:r>
                </a:p>
              </p:txBody>
            </p:sp>
          </p:grpSp>
        </p:grpSp>
        <p:grpSp>
          <p:nvGrpSpPr>
            <p:cNvPr id="122951" name="Group 74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03497" name="Oval 75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498" name="Line 76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499" name="Line 77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00" name="Rectangle 78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3501" name="Oval 79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2957" name="Group 80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03503" name="Rectangle 8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504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1b</a:t>
                  </a:r>
                  <a:endParaRPr lang="en-US" sz="2400" smtClean="0"/>
                </a:p>
              </p:txBody>
            </p:sp>
          </p:grpSp>
        </p:grpSp>
      </p:grpSp>
      <p:grpSp>
        <p:nvGrpSpPr>
          <p:cNvPr id="122898" name="Group 83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03478" name="Oval 84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9" name="Line 85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80" name="Line 86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81" name="Rectangle 87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82" name="Oval 88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83" name="Rectangle 89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84" name="Text Box 90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2a</a:t>
              </a:r>
              <a:endParaRPr lang="en-US" sz="2400" smtClean="0"/>
            </a:p>
          </p:txBody>
        </p:sp>
      </p:grpSp>
      <p:sp>
        <p:nvSpPr>
          <p:cNvPr id="103444" name="Line 91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445" name="Line 92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446" name="Line 93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447" name="Line 94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2903" name="Group 95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03471" name="Oval 96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2" name="Line 97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3" name="Line 98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4" name="Rectangle 99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5" name="Oval 100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6" name="Rectangle 101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7" name="Text Box 102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2c</a:t>
              </a:r>
              <a:endParaRPr lang="en-US" sz="2400" smtClean="0"/>
            </a:p>
          </p:txBody>
        </p:sp>
      </p:grpSp>
      <p:grpSp>
        <p:nvGrpSpPr>
          <p:cNvPr id="122904" name="Group 103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03464" name="Oval 104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65" name="Line 105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66" name="Line 106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67" name="Rectangle 107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68" name="Oval 108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69" name="Rectangle 109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3470" name="Text Box 110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2b</a:t>
              </a:r>
              <a:endParaRPr lang="en-US" sz="2400" smtClean="0"/>
            </a:p>
          </p:txBody>
        </p:sp>
      </p:grpSp>
      <p:sp>
        <p:nvSpPr>
          <p:cNvPr id="103450" name="Text Box 111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22906" name="Freeform 112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2" name="Text Box 113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03453" name="Line 114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09" name="Freeform 115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10" name="Freeform 116"/>
          <p:cNvSpPr>
            <a:spLocks/>
          </p:cNvSpPr>
          <p:nvPr/>
        </p:nvSpPr>
        <p:spPr bwMode="auto">
          <a:xfrm>
            <a:off x="3552825" y="3990975"/>
            <a:ext cx="973138" cy="795338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6" name="Text Box 117"/>
          <p:cNvSpPr txBox="1">
            <a:spLocks noChangeArrowheads="1"/>
          </p:cNvSpPr>
          <p:nvPr/>
        </p:nvSpPr>
        <p:spPr bwMode="auto">
          <a:xfrm>
            <a:off x="3875088" y="41481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03457" name="Text Box 118"/>
          <p:cNvSpPr txBox="1">
            <a:spLocks noChangeArrowheads="1"/>
          </p:cNvSpPr>
          <p:nvPr/>
        </p:nvSpPr>
        <p:spPr bwMode="auto">
          <a:xfrm rot="2261289">
            <a:off x="4338638" y="4397375"/>
            <a:ext cx="1301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/>
              <a:t>……</a:t>
            </a:r>
          </a:p>
        </p:txBody>
      </p:sp>
      <p:sp>
        <p:nvSpPr>
          <p:cNvPr id="103458" name="Text Box 119"/>
          <p:cNvSpPr txBox="1">
            <a:spLocks noChangeArrowheads="1"/>
          </p:cNvSpPr>
          <p:nvPr/>
        </p:nvSpPr>
        <p:spPr bwMode="auto">
          <a:xfrm rot="-1061543">
            <a:off x="2935288" y="387826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/>
              <a:t>…</a:t>
            </a:r>
          </a:p>
        </p:txBody>
      </p:sp>
      <p:sp>
        <p:nvSpPr>
          <p:cNvPr id="103459" name="Line 120"/>
          <p:cNvSpPr>
            <a:spLocks noChangeShapeType="1"/>
          </p:cNvSpPr>
          <p:nvPr/>
        </p:nvSpPr>
        <p:spPr bwMode="auto">
          <a:xfrm flipV="1">
            <a:off x="3981450" y="6088063"/>
            <a:ext cx="423863" cy="1460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915" name="Freeform 121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61" name="Line 122"/>
          <p:cNvSpPr>
            <a:spLocks noChangeShapeType="1"/>
          </p:cNvSpPr>
          <p:nvPr/>
        </p:nvSpPr>
        <p:spPr bwMode="auto">
          <a:xfrm flipV="1">
            <a:off x="3989388" y="5603875"/>
            <a:ext cx="0" cy="593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462" name="Text Box 123"/>
          <p:cNvSpPr txBox="1">
            <a:spLocks noChangeArrowheads="1"/>
          </p:cNvSpPr>
          <p:nvPr/>
        </p:nvSpPr>
        <p:spPr bwMode="auto">
          <a:xfrm>
            <a:off x="3789363" y="6143625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b="1" smtClean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0" y="679653"/>
            <a:ext cx="6941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Choosing among multiple </a:t>
            </a:r>
            <a:r>
              <a:rPr lang="en-US" sz="3200" dirty="0" err="1" smtClean="0">
                <a:solidFill>
                  <a:srgbClr val="FF0000"/>
                </a:solidFill>
              </a:rPr>
              <a:t>ASes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78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5113" y="4514850"/>
            <a:ext cx="1800225" cy="1417638"/>
            <a:chOff x="265113" y="4514850"/>
            <a:chExt cx="1800225" cy="1417638"/>
          </a:xfrm>
        </p:grpSpPr>
        <p:sp>
          <p:nvSpPr>
            <p:cNvPr id="104456" name="Rectangle 3"/>
            <p:cNvSpPr>
              <a:spLocks noChangeArrowheads="1"/>
            </p:cNvSpPr>
            <p:nvPr/>
          </p:nvSpPr>
          <p:spPr bwMode="auto">
            <a:xfrm>
              <a:off x="265113" y="4514850"/>
              <a:ext cx="1800225" cy="14176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57" name="Text Box 4"/>
            <p:cNvSpPr txBox="1">
              <a:spLocks noChangeArrowheads="1"/>
            </p:cNvSpPr>
            <p:nvPr/>
          </p:nvSpPr>
          <p:spPr bwMode="auto">
            <a:xfrm>
              <a:off x="523875" y="4718050"/>
              <a:ext cx="18415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endParaRPr lang="en-US" sz="1400" smtClean="0"/>
            </a:p>
          </p:txBody>
        </p:sp>
        <p:sp>
          <p:nvSpPr>
            <p:cNvPr id="104458" name="Text Box 5"/>
            <p:cNvSpPr txBox="1">
              <a:spLocks noChangeArrowheads="1"/>
            </p:cNvSpPr>
            <p:nvPr/>
          </p:nvSpPr>
          <p:spPr bwMode="auto">
            <a:xfrm>
              <a:off x="282575" y="4660900"/>
              <a:ext cx="1760538" cy="954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/>
                <a:t>learn from inter-AS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protocol that subnet </a:t>
              </a:r>
            </a:p>
            <a:p>
              <a:pPr algn="ctr" eaLnBrk="1" hangingPunct="1">
                <a:defRPr/>
              </a:pPr>
              <a:r>
                <a:rPr lang="en-US" sz="1400" i="1" dirty="0" smtClean="0">
                  <a:solidFill>
                    <a:srgbClr val="CC0000"/>
                  </a:solidFill>
                </a:rPr>
                <a:t>x </a:t>
              </a:r>
              <a:r>
                <a:rPr lang="en-US" sz="1400" dirty="0" smtClean="0"/>
                <a:t>is reachable via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multiple gateways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065338" y="4538663"/>
            <a:ext cx="2271712" cy="1404937"/>
            <a:chOff x="2065338" y="4538663"/>
            <a:chExt cx="2272486" cy="1404938"/>
          </a:xfrm>
        </p:grpSpPr>
        <p:sp>
          <p:nvSpPr>
            <p:cNvPr id="104460" name="Rectangle 7"/>
            <p:cNvSpPr>
              <a:spLocks noChangeArrowheads="1"/>
            </p:cNvSpPr>
            <p:nvPr/>
          </p:nvSpPr>
          <p:spPr bwMode="auto">
            <a:xfrm>
              <a:off x="2370242" y="4538663"/>
              <a:ext cx="1800838" cy="1404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62" name="Text Box 9"/>
            <p:cNvSpPr txBox="1">
              <a:spLocks noChangeArrowheads="1"/>
            </p:cNvSpPr>
            <p:nvPr/>
          </p:nvSpPr>
          <p:spPr bwMode="auto">
            <a:xfrm>
              <a:off x="2227318" y="4541838"/>
              <a:ext cx="2110506" cy="1385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/>
                <a:t>use routing info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from intra-AS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protocol to determine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costs of least-cost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paths to each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of the gateways</a:t>
              </a:r>
            </a:p>
          </p:txBody>
        </p:sp>
        <p:sp>
          <p:nvSpPr>
            <p:cNvPr id="104465" name="Line 12"/>
            <p:cNvSpPr>
              <a:spLocks noChangeShapeType="1"/>
            </p:cNvSpPr>
            <p:nvPr/>
          </p:nvSpPr>
          <p:spPr bwMode="auto">
            <a:xfrm flipV="1">
              <a:off x="2065338" y="5176838"/>
              <a:ext cx="295376" cy="12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176713" y="4527550"/>
            <a:ext cx="2200275" cy="1403350"/>
            <a:chOff x="4176713" y="4527550"/>
            <a:chExt cx="2200275" cy="1403350"/>
          </a:xfrm>
        </p:grpSpPr>
        <p:sp>
          <p:nvSpPr>
            <p:cNvPr id="104459" name="Rectangle 6"/>
            <p:cNvSpPr>
              <a:spLocks noChangeArrowheads="1"/>
            </p:cNvSpPr>
            <p:nvPr/>
          </p:nvSpPr>
          <p:spPr bwMode="auto">
            <a:xfrm>
              <a:off x="4567238" y="4527550"/>
              <a:ext cx="1800225" cy="14033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63" name="Text Box 10"/>
            <p:cNvSpPr txBox="1">
              <a:spLocks noChangeArrowheads="1"/>
            </p:cNvSpPr>
            <p:nvPr/>
          </p:nvSpPr>
          <p:spPr bwMode="auto">
            <a:xfrm>
              <a:off x="4576763" y="4662488"/>
              <a:ext cx="1800225" cy="942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/>
                <a:t>hot potato routing:</a:t>
              </a:r>
            </a:p>
            <a:p>
              <a:pPr algn="ctr" eaLnBrk="1" hangingPunct="1">
                <a:defRPr/>
              </a:pPr>
              <a:r>
                <a:rPr lang="en-US" sz="1400" smtClean="0"/>
                <a:t>choose the gateway</a:t>
              </a:r>
            </a:p>
            <a:p>
              <a:pPr algn="ctr" eaLnBrk="1" hangingPunct="1">
                <a:defRPr/>
              </a:pPr>
              <a:r>
                <a:rPr lang="en-US" sz="1400" smtClean="0"/>
                <a:t>that has the </a:t>
              </a:r>
            </a:p>
            <a:p>
              <a:pPr algn="ctr" eaLnBrk="1" hangingPunct="1">
                <a:defRPr/>
              </a:pPr>
              <a:r>
                <a:rPr lang="en-US" sz="1400" smtClean="0"/>
                <a:t>smallest least cost</a:t>
              </a:r>
            </a:p>
          </p:txBody>
        </p:sp>
        <p:sp>
          <p:nvSpPr>
            <p:cNvPr id="104466" name="Line 13"/>
            <p:cNvSpPr>
              <a:spLocks noChangeShapeType="1"/>
            </p:cNvSpPr>
            <p:nvPr/>
          </p:nvSpPr>
          <p:spPr bwMode="auto">
            <a:xfrm>
              <a:off x="4176713" y="5176838"/>
              <a:ext cx="3794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70638" y="4508500"/>
            <a:ext cx="2282825" cy="1409700"/>
            <a:chOff x="6370638" y="4508500"/>
            <a:chExt cx="2283384" cy="1409701"/>
          </a:xfrm>
        </p:grpSpPr>
        <p:sp>
          <p:nvSpPr>
            <p:cNvPr id="104461" name="Rectangle 8"/>
            <p:cNvSpPr>
              <a:spLocks noChangeArrowheads="1"/>
            </p:cNvSpPr>
            <p:nvPr/>
          </p:nvSpPr>
          <p:spPr bwMode="auto">
            <a:xfrm>
              <a:off x="6762846" y="4513263"/>
              <a:ext cx="1800666" cy="14049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4464" name="Text Box 11"/>
            <p:cNvSpPr txBox="1">
              <a:spLocks noChangeArrowheads="1"/>
            </p:cNvSpPr>
            <p:nvPr/>
          </p:nvSpPr>
          <p:spPr bwMode="auto">
            <a:xfrm>
              <a:off x="6746967" y="4508500"/>
              <a:ext cx="1907055" cy="1384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dirty="0" smtClean="0"/>
                <a:t>determine from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forwarding table the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interface</a:t>
              </a:r>
              <a:r>
                <a:rPr lang="en-US" sz="1400" i="1" dirty="0" smtClean="0">
                  <a:solidFill>
                    <a:srgbClr val="CC0000"/>
                  </a:solidFill>
                </a:rPr>
                <a:t> I </a:t>
              </a:r>
              <a:r>
                <a:rPr lang="en-US" sz="1400" dirty="0" smtClean="0"/>
                <a:t>that leads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to least-cost gateway.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Enter </a:t>
              </a:r>
              <a:r>
                <a:rPr lang="en-US" sz="1400" i="1" dirty="0" smtClean="0">
                  <a:solidFill>
                    <a:srgbClr val="CC0000"/>
                  </a:solidFill>
                </a:rPr>
                <a:t>(</a:t>
              </a:r>
              <a:r>
                <a:rPr lang="en-US" sz="1400" i="1" dirty="0" err="1" smtClean="0">
                  <a:solidFill>
                    <a:srgbClr val="CC0000"/>
                  </a:solidFill>
                </a:rPr>
                <a:t>x,I</a:t>
              </a:r>
              <a:r>
                <a:rPr lang="en-US" sz="1400" i="1" dirty="0" smtClean="0">
                  <a:solidFill>
                    <a:srgbClr val="CC0000"/>
                  </a:solidFill>
                </a:rPr>
                <a:t>) </a:t>
              </a:r>
              <a:r>
                <a:rPr lang="en-US" sz="1400" dirty="0" smtClean="0"/>
                <a:t>in </a:t>
              </a:r>
            </a:p>
            <a:p>
              <a:pPr algn="ctr" eaLnBrk="1" hangingPunct="1">
                <a:defRPr/>
              </a:pPr>
              <a:r>
                <a:rPr lang="en-US" sz="1400" dirty="0" smtClean="0"/>
                <a:t>forwarding table</a:t>
              </a:r>
            </a:p>
          </p:txBody>
        </p:sp>
        <p:sp>
          <p:nvSpPr>
            <p:cNvPr id="104467" name="Line 14"/>
            <p:cNvSpPr>
              <a:spLocks noChangeShapeType="1"/>
            </p:cNvSpPr>
            <p:nvPr/>
          </p:nvSpPr>
          <p:spPr bwMode="auto">
            <a:xfrm>
              <a:off x="6370638" y="5203825"/>
              <a:ext cx="4080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4454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09575" y="1250950"/>
            <a:ext cx="7991475" cy="2754313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now suppose AS1 learns from inter-AS protocol that subnet 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x</a:t>
            </a:r>
            <a:r>
              <a:rPr lang="en-US" sz="24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is reachable from AS3 </a:t>
            </a:r>
            <a:r>
              <a:rPr lang="en-US" sz="2400" i="1" dirty="0">
                <a:cs typeface="+mn-cs"/>
              </a:rPr>
              <a:t>and</a:t>
            </a:r>
            <a:r>
              <a:rPr lang="en-US" sz="2400" dirty="0">
                <a:cs typeface="+mn-cs"/>
              </a:rPr>
              <a:t> from AS2.</a:t>
            </a:r>
          </a:p>
          <a:p>
            <a:pPr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to configure forwarding table, router 1d must determine towards which gateway it should forward packets for </a:t>
            </a:r>
            <a:r>
              <a:rPr lang="en-US" sz="2400" dirty="0" err="1">
                <a:cs typeface="+mn-cs"/>
              </a:rPr>
              <a:t>dest</a:t>
            </a:r>
            <a:r>
              <a:rPr lang="en-US" sz="2400" dirty="0">
                <a:cs typeface="+mn-cs"/>
              </a:rPr>
              <a:t> </a:t>
            </a:r>
            <a:r>
              <a:rPr lang="en-US" sz="2400" dirty="0">
                <a:solidFill>
                  <a:srgbClr val="CC0000"/>
                </a:solidFill>
                <a:cs typeface="+mn-cs"/>
              </a:rPr>
              <a:t>x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dirty="0"/>
              <a:t>this is also job of inter-AS routing protocol!</a:t>
            </a:r>
          </a:p>
          <a:p>
            <a:pPr>
              <a:lnSpc>
                <a:spcPct val="80000"/>
              </a:lnSpc>
              <a:buFont typeface="Wingdings" charset="0"/>
              <a:buChar char="v"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hot potato routing: send</a:t>
            </a:r>
            <a:r>
              <a:rPr lang="en-US" sz="2400" dirty="0">
                <a:cs typeface="+mn-cs"/>
              </a:rPr>
              <a:t> packet towards closest of two routers.</a:t>
            </a:r>
          </a:p>
          <a:p>
            <a:pPr>
              <a:lnSpc>
                <a:spcPct val="80000"/>
              </a:lnSpc>
              <a:buFont typeface="Wingdings" charset="0"/>
              <a:buChar char="v"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679653"/>
            <a:ext cx="69419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Choosing among multiple </a:t>
            </a:r>
            <a:r>
              <a:rPr lang="en-US" sz="3200" dirty="0" err="1" smtClean="0">
                <a:solidFill>
                  <a:srgbClr val="FF0000"/>
                </a:solidFill>
              </a:rPr>
              <a:t>ASes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5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939" y="1264428"/>
            <a:ext cx="8799285" cy="5273449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RIP: Routing Information Protocol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OSPF: Open Shortest Path First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IGRP: Interior Gateway Routing Protocol (Cisco proprietary)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79653"/>
            <a:ext cx="29052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3375" y="1289050"/>
            <a:ext cx="8362950" cy="169545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included in BSD-UNIX distribution in 1982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distance vector algorithm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distance metric: # hops (max = 15 hops), each link has cost 1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DVs exchanged with neighbors every 30 sec in response message (aka </a:t>
            </a:r>
            <a:r>
              <a:rPr lang="en-US" sz="2000">
                <a:solidFill>
                  <a:srgbClr val="CC0000"/>
                </a:solidFill>
              </a:rPr>
              <a:t>advertisement</a:t>
            </a:r>
            <a:r>
              <a:rPr lang="en-US" sz="2000"/>
              <a:t>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each advertisement: list of up to 25 destination </a:t>
            </a:r>
            <a:r>
              <a:rPr lang="en-US" sz="2000" i="1">
                <a:solidFill>
                  <a:srgbClr val="CC0000"/>
                </a:solidFill>
              </a:rPr>
              <a:t>subnets</a:t>
            </a:r>
            <a:r>
              <a:rPr lang="en-US" sz="2000" i="1">
                <a:solidFill>
                  <a:srgbClr val="FF0000"/>
                </a:solidFill>
              </a:rPr>
              <a:t> </a:t>
            </a:r>
            <a:r>
              <a:rPr lang="en-US" sz="2000" i="1"/>
              <a:t>(in IP addressing sense)</a:t>
            </a: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  <a:p>
            <a:pPr lvl="1">
              <a:buFont typeface="Wingdings" charset="0"/>
              <a:buNone/>
              <a:defRPr/>
            </a:pPr>
            <a:endParaRPr lang="en-US" i="1">
              <a:solidFill>
                <a:schemeClr val="accent2"/>
              </a:solidFill>
            </a:endParaRPr>
          </a:p>
          <a:p>
            <a:pPr>
              <a:buFont typeface="Wingdings" charset="0"/>
              <a:buNone/>
              <a:defRPr/>
            </a:pPr>
            <a:endParaRPr lang="en-US" sz="2400">
              <a:cs typeface="+mn-cs"/>
            </a:endParaRPr>
          </a:p>
        </p:txBody>
      </p:sp>
      <p:grpSp>
        <p:nvGrpSpPr>
          <p:cNvPr id="126982" name="Group 4"/>
          <p:cNvGrpSpPr>
            <a:grpSpLocks/>
          </p:cNvGrpSpPr>
          <p:nvPr/>
        </p:nvGrpSpPr>
        <p:grpSpPr bwMode="auto">
          <a:xfrm>
            <a:off x="835025" y="4143375"/>
            <a:ext cx="3968750" cy="2336800"/>
            <a:chOff x="1824" y="912"/>
            <a:chExt cx="2688" cy="1745"/>
          </a:xfrm>
        </p:grpSpPr>
        <p:sp>
          <p:nvSpPr>
            <p:cNvPr id="126985" name="Freeform 5"/>
            <p:cNvSpPr>
              <a:spLocks/>
            </p:cNvSpPr>
            <p:nvPr/>
          </p:nvSpPr>
          <p:spPr bwMode="auto">
            <a:xfrm>
              <a:off x="1824" y="912"/>
              <a:ext cx="2688" cy="1745"/>
            </a:xfrm>
            <a:custGeom>
              <a:avLst/>
              <a:gdLst>
                <a:gd name="T0" fmla="*/ 0 w 2250"/>
                <a:gd name="T1" fmla="*/ 1818 h 1409"/>
                <a:gd name="T2" fmla="*/ 534 w 2250"/>
                <a:gd name="T3" fmla="*/ 938 h 1409"/>
                <a:gd name="T4" fmla="*/ 1288 w 2250"/>
                <a:gd name="T5" fmla="*/ 102 h 1409"/>
                <a:gd name="T6" fmla="*/ 3775 w 2250"/>
                <a:gd name="T7" fmla="*/ 323 h 1409"/>
                <a:gd name="T8" fmla="*/ 4789 w 2250"/>
                <a:gd name="T9" fmla="*/ 1408 h 1409"/>
                <a:gd name="T10" fmla="*/ 5351 w 2250"/>
                <a:gd name="T11" fmla="*/ 2639 h 1409"/>
                <a:gd name="T12" fmla="*/ 4038 w 2250"/>
                <a:gd name="T13" fmla="*/ 3828 h 1409"/>
                <a:gd name="T14" fmla="*/ 2417 w 2250"/>
                <a:gd name="T15" fmla="*/ 4039 h 1409"/>
                <a:gd name="T16" fmla="*/ 1131 w 2250"/>
                <a:gd name="T17" fmla="*/ 3949 h 1409"/>
                <a:gd name="T18" fmla="*/ 248 w 2250"/>
                <a:gd name="T19" fmla="*/ 3112 h 1409"/>
                <a:gd name="T20" fmla="*/ 0 w 2250"/>
                <a:gd name="T21" fmla="*/ 1818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1" name="Oval 6"/>
            <p:cNvSpPr>
              <a:spLocks noChangeArrowheads="1"/>
            </p:cNvSpPr>
            <p:nvPr/>
          </p:nvSpPr>
          <p:spPr bwMode="auto">
            <a:xfrm>
              <a:off x="2566" y="218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2" name="Line 7"/>
            <p:cNvSpPr>
              <a:spLocks noChangeShapeType="1"/>
            </p:cNvSpPr>
            <p:nvPr/>
          </p:nvSpPr>
          <p:spPr bwMode="auto">
            <a:xfrm>
              <a:off x="2566" y="217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3" name="Line 8"/>
            <p:cNvSpPr>
              <a:spLocks noChangeShapeType="1"/>
            </p:cNvSpPr>
            <p:nvPr/>
          </p:nvSpPr>
          <p:spPr bwMode="auto">
            <a:xfrm>
              <a:off x="2879" y="217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4" name="Rectangle 9"/>
            <p:cNvSpPr>
              <a:spLocks noChangeArrowheads="1"/>
            </p:cNvSpPr>
            <p:nvPr/>
          </p:nvSpPr>
          <p:spPr bwMode="auto">
            <a:xfrm>
              <a:off x="2566" y="217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5" name="Oval 10"/>
            <p:cNvSpPr>
              <a:spLocks noChangeArrowheads="1"/>
            </p:cNvSpPr>
            <p:nvPr/>
          </p:nvSpPr>
          <p:spPr bwMode="auto">
            <a:xfrm>
              <a:off x="2563" y="212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6" name="Oval 11"/>
            <p:cNvSpPr>
              <a:spLocks noChangeArrowheads="1"/>
            </p:cNvSpPr>
            <p:nvPr/>
          </p:nvSpPr>
          <p:spPr bwMode="auto">
            <a:xfrm>
              <a:off x="2562" y="149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7" name="Line 12"/>
            <p:cNvSpPr>
              <a:spLocks noChangeShapeType="1"/>
            </p:cNvSpPr>
            <p:nvPr/>
          </p:nvSpPr>
          <p:spPr bwMode="auto">
            <a:xfrm>
              <a:off x="2562" y="148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8" name="Line 13"/>
            <p:cNvSpPr>
              <a:spLocks noChangeShapeType="1"/>
            </p:cNvSpPr>
            <p:nvPr/>
          </p:nvSpPr>
          <p:spPr bwMode="auto">
            <a:xfrm>
              <a:off x="2874" y="148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39" name="Rectangle 14"/>
            <p:cNvSpPr>
              <a:spLocks noChangeArrowheads="1"/>
            </p:cNvSpPr>
            <p:nvPr/>
          </p:nvSpPr>
          <p:spPr bwMode="auto">
            <a:xfrm>
              <a:off x="2562" y="1489"/>
              <a:ext cx="312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0" name="Oval 15"/>
            <p:cNvSpPr>
              <a:spLocks noChangeArrowheads="1"/>
            </p:cNvSpPr>
            <p:nvPr/>
          </p:nvSpPr>
          <p:spPr bwMode="auto">
            <a:xfrm>
              <a:off x="2559" y="143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1" name="Oval 16"/>
            <p:cNvSpPr>
              <a:spLocks noChangeArrowheads="1"/>
            </p:cNvSpPr>
            <p:nvPr/>
          </p:nvSpPr>
          <p:spPr bwMode="auto">
            <a:xfrm>
              <a:off x="3245" y="1492"/>
              <a:ext cx="312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2" name="Line 17"/>
            <p:cNvSpPr>
              <a:spLocks noChangeShapeType="1"/>
            </p:cNvSpPr>
            <p:nvPr/>
          </p:nvSpPr>
          <p:spPr bwMode="auto">
            <a:xfrm>
              <a:off x="3245" y="1485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3" name="Line 18"/>
            <p:cNvSpPr>
              <a:spLocks noChangeShapeType="1"/>
            </p:cNvSpPr>
            <p:nvPr/>
          </p:nvSpPr>
          <p:spPr bwMode="auto">
            <a:xfrm>
              <a:off x="3557" y="1485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4" name="Rectangle 19"/>
            <p:cNvSpPr>
              <a:spLocks noChangeArrowheads="1"/>
            </p:cNvSpPr>
            <p:nvPr/>
          </p:nvSpPr>
          <p:spPr bwMode="auto">
            <a:xfrm>
              <a:off x="3245" y="1485"/>
              <a:ext cx="309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5" name="Oval 20"/>
            <p:cNvSpPr>
              <a:spLocks noChangeArrowheads="1"/>
            </p:cNvSpPr>
            <p:nvPr/>
          </p:nvSpPr>
          <p:spPr bwMode="auto">
            <a:xfrm>
              <a:off x="3248" y="1429"/>
              <a:ext cx="314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6" name="Oval 21"/>
            <p:cNvSpPr>
              <a:spLocks noChangeArrowheads="1"/>
            </p:cNvSpPr>
            <p:nvPr/>
          </p:nvSpPr>
          <p:spPr bwMode="auto">
            <a:xfrm>
              <a:off x="3255" y="2183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7" name="Line 22"/>
            <p:cNvSpPr>
              <a:spLocks noChangeShapeType="1"/>
            </p:cNvSpPr>
            <p:nvPr/>
          </p:nvSpPr>
          <p:spPr bwMode="auto">
            <a:xfrm>
              <a:off x="3255" y="2176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8" name="Rectangle 23"/>
            <p:cNvSpPr>
              <a:spLocks noChangeArrowheads="1"/>
            </p:cNvSpPr>
            <p:nvPr/>
          </p:nvSpPr>
          <p:spPr bwMode="auto">
            <a:xfrm>
              <a:off x="3255" y="2176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49" name="Oval 24"/>
            <p:cNvSpPr>
              <a:spLocks noChangeArrowheads="1"/>
            </p:cNvSpPr>
            <p:nvPr/>
          </p:nvSpPr>
          <p:spPr bwMode="auto">
            <a:xfrm>
              <a:off x="3252" y="2116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7005" name="Freeform 25"/>
            <p:cNvSpPr>
              <a:spLocks/>
            </p:cNvSpPr>
            <p:nvPr/>
          </p:nvSpPr>
          <p:spPr bwMode="auto">
            <a:xfrm>
              <a:off x="3411" y="1584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6" name="Freeform 26"/>
            <p:cNvSpPr>
              <a:spLocks/>
            </p:cNvSpPr>
            <p:nvPr/>
          </p:nvSpPr>
          <p:spPr bwMode="auto">
            <a:xfrm>
              <a:off x="2718" y="1590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7" name="Freeform 27"/>
            <p:cNvSpPr>
              <a:spLocks/>
            </p:cNvSpPr>
            <p:nvPr/>
          </p:nvSpPr>
          <p:spPr bwMode="auto">
            <a:xfrm>
              <a:off x="2889" y="2205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8" name="Freeform 28"/>
            <p:cNvSpPr>
              <a:spLocks/>
            </p:cNvSpPr>
            <p:nvPr/>
          </p:nvSpPr>
          <p:spPr bwMode="auto">
            <a:xfrm>
              <a:off x="2883" y="1515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009" name="Group 29"/>
            <p:cNvGrpSpPr>
              <a:grpSpLocks/>
            </p:cNvGrpSpPr>
            <p:nvPr/>
          </p:nvGrpSpPr>
          <p:grpSpPr bwMode="auto">
            <a:xfrm>
              <a:off x="3289" y="2064"/>
              <a:ext cx="250" cy="296"/>
              <a:chOff x="2932" y="2424"/>
              <a:chExt cx="253" cy="296"/>
            </a:xfrm>
          </p:grpSpPr>
          <p:sp>
            <p:nvSpPr>
              <p:cNvPr id="107577" name="Rectangle 30"/>
              <p:cNvSpPr>
                <a:spLocks noChangeArrowheads="1"/>
              </p:cNvSpPr>
              <p:nvPr/>
            </p:nvSpPr>
            <p:spPr bwMode="auto">
              <a:xfrm>
                <a:off x="2984" y="2491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7578" name="Text Box 31"/>
              <p:cNvSpPr txBox="1">
                <a:spLocks noChangeArrowheads="1"/>
              </p:cNvSpPr>
              <p:nvPr/>
            </p:nvSpPr>
            <p:spPr bwMode="auto">
              <a:xfrm>
                <a:off x="2934" y="2424"/>
                <a:ext cx="251" cy="2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D</a:t>
                </a:r>
                <a:endParaRPr lang="en-US" sz="2400" smtClean="0"/>
              </a:p>
            </p:txBody>
          </p:sp>
        </p:grpSp>
        <p:grpSp>
          <p:nvGrpSpPr>
            <p:cNvPr id="127010" name="Group 32"/>
            <p:cNvGrpSpPr>
              <a:grpSpLocks/>
            </p:cNvGrpSpPr>
            <p:nvPr/>
          </p:nvGrpSpPr>
          <p:grpSpPr bwMode="auto">
            <a:xfrm>
              <a:off x="2595" y="2031"/>
              <a:ext cx="274" cy="341"/>
              <a:chOff x="2920" y="2394"/>
              <a:chExt cx="275" cy="341"/>
            </a:xfrm>
          </p:grpSpPr>
          <p:sp>
            <p:nvSpPr>
              <p:cNvPr id="107575" name="Rectangle 33"/>
              <p:cNvSpPr>
                <a:spLocks noChangeArrowheads="1"/>
              </p:cNvSpPr>
              <p:nvPr/>
            </p:nvSpPr>
            <p:spPr bwMode="auto">
              <a:xfrm>
                <a:off x="2981" y="2490"/>
                <a:ext cx="145" cy="13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7576" name="Text Box 34"/>
              <p:cNvSpPr txBox="1">
                <a:spLocks noChangeArrowheads="1"/>
              </p:cNvSpPr>
              <p:nvPr/>
            </p:nvSpPr>
            <p:spPr bwMode="auto">
              <a:xfrm>
                <a:off x="2920" y="2394"/>
                <a:ext cx="275" cy="3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C</a:t>
                </a:r>
              </a:p>
            </p:txBody>
          </p:sp>
        </p:grpSp>
        <p:grpSp>
          <p:nvGrpSpPr>
            <p:cNvPr id="127011" name="Group 35"/>
            <p:cNvGrpSpPr>
              <a:grpSpLocks/>
            </p:cNvGrpSpPr>
            <p:nvPr/>
          </p:nvGrpSpPr>
          <p:grpSpPr bwMode="auto">
            <a:xfrm>
              <a:off x="3287" y="1374"/>
              <a:ext cx="239" cy="297"/>
              <a:chOff x="2936" y="2424"/>
              <a:chExt cx="242" cy="297"/>
            </a:xfrm>
          </p:grpSpPr>
          <p:sp>
            <p:nvSpPr>
              <p:cNvPr id="107573" name="Rectangle 36"/>
              <p:cNvSpPr>
                <a:spLocks noChangeArrowheads="1"/>
              </p:cNvSpPr>
              <p:nvPr/>
            </p:nvSpPr>
            <p:spPr bwMode="auto">
              <a:xfrm>
                <a:off x="2982" y="2491"/>
                <a:ext cx="144" cy="13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7574" name="Text Box 37"/>
              <p:cNvSpPr txBox="1">
                <a:spLocks noChangeArrowheads="1"/>
              </p:cNvSpPr>
              <p:nvPr/>
            </p:nvSpPr>
            <p:spPr bwMode="auto">
              <a:xfrm>
                <a:off x="2936" y="2424"/>
                <a:ext cx="242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B</a:t>
                </a:r>
                <a:endParaRPr lang="en-US" sz="2400" smtClean="0"/>
              </a:p>
            </p:txBody>
          </p:sp>
        </p:grpSp>
        <p:grpSp>
          <p:nvGrpSpPr>
            <p:cNvPr id="127012" name="Group 38"/>
            <p:cNvGrpSpPr>
              <a:grpSpLocks/>
            </p:cNvGrpSpPr>
            <p:nvPr/>
          </p:nvGrpSpPr>
          <p:grpSpPr bwMode="auto">
            <a:xfrm>
              <a:off x="2603" y="1374"/>
              <a:ext cx="241" cy="297"/>
              <a:chOff x="2936" y="2424"/>
              <a:chExt cx="244" cy="297"/>
            </a:xfrm>
          </p:grpSpPr>
          <p:sp>
            <p:nvSpPr>
              <p:cNvPr id="107571" name="Rectangle 39"/>
              <p:cNvSpPr>
                <a:spLocks noChangeArrowheads="1"/>
              </p:cNvSpPr>
              <p:nvPr/>
            </p:nvSpPr>
            <p:spPr bwMode="auto">
              <a:xfrm>
                <a:off x="2982" y="2491"/>
                <a:ext cx="144" cy="13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7572" name="Text Box 40"/>
              <p:cNvSpPr txBox="1">
                <a:spLocks noChangeArrowheads="1"/>
              </p:cNvSpPr>
              <p:nvPr/>
            </p:nvSpPr>
            <p:spPr bwMode="auto">
              <a:xfrm>
                <a:off x="2938" y="2424"/>
                <a:ext cx="244" cy="2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A</a:t>
                </a:r>
                <a:endParaRPr lang="en-US" sz="2400" smtClean="0"/>
              </a:p>
            </p:txBody>
          </p:sp>
        </p:grpSp>
        <p:sp>
          <p:nvSpPr>
            <p:cNvPr id="107558" name="Line 41"/>
            <p:cNvSpPr>
              <a:spLocks noChangeShapeType="1"/>
            </p:cNvSpPr>
            <p:nvPr/>
          </p:nvSpPr>
          <p:spPr bwMode="auto">
            <a:xfrm>
              <a:off x="3552" y="1488"/>
              <a:ext cx="338" cy="1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59" name="Line 42"/>
            <p:cNvSpPr>
              <a:spLocks noChangeShapeType="1"/>
            </p:cNvSpPr>
            <p:nvPr/>
          </p:nvSpPr>
          <p:spPr bwMode="auto">
            <a:xfrm flipV="1">
              <a:off x="3505" y="1247"/>
              <a:ext cx="143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60" name="Line 43"/>
            <p:cNvSpPr>
              <a:spLocks noChangeShapeType="1"/>
            </p:cNvSpPr>
            <p:nvPr/>
          </p:nvSpPr>
          <p:spPr bwMode="auto">
            <a:xfrm flipV="1">
              <a:off x="3552" y="1920"/>
              <a:ext cx="240" cy="2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61" name="Line 44"/>
            <p:cNvSpPr>
              <a:spLocks noChangeShapeType="1"/>
            </p:cNvSpPr>
            <p:nvPr/>
          </p:nvSpPr>
          <p:spPr bwMode="auto">
            <a:xfrm>
              <a:off x="3552" y="2208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62" name="Line 45"/>
            <p:cNvSpPr>
              <a:spLocks noChangeShapeType="1"/>
            </p:cNvSpPr>
            <p:nvPr/>
          </p:nvSpPr>
          <p:spPr bwMode="auto">
            <a:xfrm>
              <a:off x="3552" y="2208"/>
              <a:ext cx="28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63" name="Line 46"/>
            <p:cNvSpPr>
              <a:spLocks noChangeShapeType="1"/>
            </p:cNvSpPr>
            <p:nvPr/>
          </p:nvSpPr>
          <p:spPr bwMode="auto">
            <a:xfrm flipH="1" flipV="1">
              <a:off x="2352" y="1200"/>
              <a:ext cx="288" cy="2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64" name="Line 47"/>
            <p:cNvSpPr>
              <a:spLocks noChangeShapeType="1"/>
            </p:cNvSpPr>
            <p:nvPr/>
          </p:nvSpPr>
          <p:spPr bwMode="auto">
            <a:xfrm flipH="1" flipV="1">
              <a:off x="2208" y="2112"/>
              <a:ext cx="384" cy="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7565" name="Text Box 48"/>
            <p:cNvSpPr txBox="1">
              <a:spLocks noChangeArrowheads="1"/>
            </p:cNvSpPr>
            <p:nvPr/>
          </p:nvSpPr>
          <p:spPr bwMode="auto">
            <a:xfrm>
              <a:off x="2448" y="1100"/>
              <a:ext cx="21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u</a:t>
              </a:r>
            </a:p>
          </p:txBody>
        </p:sp>
        <p:sp>
          <p:nvSpPr>
            <p:cNvPr id="107566" name="Text Box 49"/>
            <p:cNvSpPr txBox="1">
              <a:spLocks noChangeArrowheads="1"/>
            </p:cNvSpPr>
            <p:nvPr/>
          </p:nvSpPr>
          <p:spPr bwMode="auto">
            <a:xfrm>
              <a:off x="3408" y="1103"/>
              <a:ext cx="20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v</a:t>
              </a:r>
            </a:p>
          </p:txBody>
        </p:sp>
        <p:sp>
          <p:nvSpPr>
            <p:cNvPr id="107567" name="Text Box 50"/>
            <p:cNvSpPr txBox="1">
              <a:spLocks noChangeArrowheads="1"/>
            </p:cNvSpPr>
            <p:nvPr/>
          </p:nvSpPr>
          <p:spPr bwMode="auto">
            <a:xfrm>
              <a:off x="3648" y="1344"/>
              <a:ext cx="238" cy="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w</a:t>
              </a:r>
            </a:p>
          </p:txBody>
        </p:sp>
        <p:sp>
          <p:nvSpPr>
            <p:cNvPr id="107568" name="Text Box 51"/>
            <p:cNvSpPr txBox="1">
              <a:spLocks noChangeArrowheads="1"/>
            </p:cNvSpPr>
            <p:nvPr/>
          </p:nvSpPr>
          <p:spPr bwMode="auto">
            <a:xfrm>
              <a:off x="3696" y="1920"/>
              <a:ext cx="20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x</a:t>
              </a:r>
            </a:p>
          </p:txBody>
        </p:sp>
        <p:sp>
          <p:nvSpPr>
            <p:cNvPr id="107569" name="Text Box 52"/>
            <p:cNvSpPr txBox="1">
              <a:spLocks noChangeArrowheads="1"/>
            </p:cNvSpPr>
            <p:nvPr/>
          </p:nvSpPr>
          <p:spPr bwMode="auto">
            <a:xfrm>
              <a:off x="3600" y="2255"/>
              <a:ext cx="20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y</a:t>
              </a:r>
            </a:p>
          </p:txBody>
        </p:sp>
        <p:sp>
          <p:nvSpPr>
            <p:cNvPr id="107570" name="Text Box 53"/>
            <p:cNvSpPr txBox="1">
              <a:spLocks noChangeArrowheads="1"/>
            </p:cNvSpPr>
            <p:nvPr/>
          </p:nvSpPr>
          <p:spPr bwMode="auto">
            <a:xfrm>
              <a:off x="2304" y="2112"/>
              <a:ext cx="202" cy="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z</a:t>
              </a:r>
            </a:p>
          </p:txBody>
        </p:sp>
      </p:grpSp>
      <p:sp>
        <p:nvSpPr>
          <p:cNvPr id="107528" name="Text Box 54"/>
          <p:cNvSpPr txBox="1">
            <a:spLocks noChangeArrowheads="1"/>
          </p:cNvSpPr>
          <p:nvPr/>
        </p:nvSpPr>
        <p:spPr bwMode="auto">
          <a:xfrm>
            <a:off x="5811838" y="4394200"/>
            <a:ext cx="16192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u="sng" smtClean="0"/>
              <a:t>subnet</a:t>
            </a:r>
            <a:r>
              <a:rPr lang="en-US" smtClean="0"/>
              <a:t>    </a:t>
            </a:r>
            <a:r>
              <a:rPr lang="en-US" u="sng" smtClean="0"/>
              <a:t>hops</a:t>
            </a:r>
          </a:p>
          <a:p>
            <a:pPr eaLnBrk="1" hangingPunct="1">
              <a:defRPr/>
            </a:pPr>
            <a:r>
              <a:rPr lang="en-US" smtClean="0"/>
              <a:t>      u         1</a:t>
            </a:r>
          </a:p>
          <a:p>
            <a:pPr eaLnBrk="1" hangingPunct="1">
              <a:defRPr/>
            </a:pPr>
            <a:r>
              <a:rPr lang="en-US" smtClean="0"/>
              <a:t>      v         2</a:t>
            </a:r>
          </a:p>
          <a:p>
            <a:pPr eaLnBrk="1" hangingPunct="1">
              <a:defRPr/>
            </a:pPr>
            <a:r>
              <a:rPr lang="en-US" smtClean="0"/>
              <a:t>      w        2</a:t>
            </a:r>
          </a:p>
          <a:p>
            <a:pPr eaLnBrk="1" hangingPunct="1">
              <a:defRPr/>
            </a:pPr>
            <a:r>
              <a:rPr lang="en-US" smtClean="0"/>
              <a:t>      x         3</a:t>
            </a:r>
          </a:p>
          <a:p>
            <a:pPr eaLnBrk="1" hangingPunct="1">
              <a:defRPr/>
            </a:pPr>
            <a:r>
              <a:rPr lang="en-US" smtClean="0"/>
              <a:t>      y         3</a:t>
            </a:r>
          </a:p>
          <a:p>
            <a:pPr eaLnBrk="1" hangingPunct="1">
              <a:defRPr/>
            </a:pPr>
            <a:r>
              <a:rPr lang="en-US" smtClean="0"/>
              <a:t>      z         2</a:t>
            </a:r>
          </a:p>
          <a:p>
            <a:pPr eaLnBrk="1" hangingPunct="1">
              <a:defRPr/>
            </a:pPr>
            <a:r>
              <a:rPr lang="en-US" smtClean="0"/>
              <a:t>  </a:t>
            </a:r>
          </a:p>
        </p:txBody>
      </p:sp>
      <p:sp>
        <p:nvSpPr>
          <p:cNvPr id="107529" name="Text Box 55"/>
          <p:cNvSpPr txBox="1">
            <a:spLocks noChangeArrowheads="1"/>
          </p:cNvSpPr>
          <p:nvPr/>
        </p:nvSpPr>
        <p:spPr bwMode="auto">
          <a:xfrm>
            <a:off x="4716463" y="4054475"/>
            <a:ext cx="386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u="sng" smtClean="0"/>
              <a:t>from router A to destination</a:t>
            </a:r>
            <a:r>
              <a:rPr lang="en-US" u="sng" smtClean="0">
                <a:solidFill>
                  <a:srgbClr val="FF0000"/>
                </a:solidFill>
              </a:rPr>
              <a:t> </a:t>
            </a:r>
            <a:r>
              <a:rPr lang="en-US" i="1" u="sng" smtClean="0">
                <a:solidFill>
                  <a:srgbClr val="CC0000"/>
                </a:solidFill>
              </a:rPr>
              <a:t>subnets:</a:t>
            </a:r>
          </a:p>
        </p:txBody>
      </p:sp>
      <p:sp>
        <p:nvSpPr>
          <p:cNvPr id="6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0" y="679653"/>
            <a:ext cx="884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Routing: RIP (Routing Information Protocol)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90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9" name="Line 2"/>
          <p:cNvSpPr>
            <a:spLocks noChangeShapeType="1"/>
          </p:cNvSpPr>
          <p:nvPr/>
        </p:nvSpPr>
        <p:spPr bwMode="auto">
          <a:xfrm>
            <a:off x="6076950" y="2738146"/>
            <a:ext cx="97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8551" name="Text Box 4"/>
          <p:cNvSpPr txBox="1">
            <a:spLocks noChangeArrowheads="1"/>
          </p:cNvSpPr>
          <p:nvPr/>
        </p:nvSpPr>
        <p:spPr bwMode="auto">
          <a:xfrm>
            <a:off x="1220788" y="4205288"/>
            <a:ext cx="6780212" cy="20986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0099"/>
                </a:solidFill>
              </a:rPr>
              <a:t>destination subnet	  next  router      # hops to dest</a:t>
            </a:r>
          </a:p>
          <a:p>
            <a:r>
              <a:rPr lang="en-US" altLang="en-US" sz="2000" b="1"/>
              <a:t> 	</a:t>
            </a:r>
            <a:r>
              <a:rPr lang="en-US" altLang="en-US">
                <a:solidFill>
                  <a:srgbClr val="CC0000"/>
                </a:solidFill>
              </a:rPr>
              <a:t>w</a:t>
            </a:r>
            <a:r>
              <a:rPr lang="en-US" altLang="en-US"/>
              <a:t>			A		2</a:t>
            </a:r>
          </a:p>
          <a:p>
            <a:r>
              <a:rPr lang="en-US" altLang="en-US"/>
              <a:t>	</a:t>
            </a:r>
            <a:r>
              <a:rPr lang="en-US" altLang="en-US">
                <a:solidFill>
                  <a:srgbClr val="CC0000"/>
                </a:solidFill>
              </a:rPr>
              <a:t>y</a:t>
            </a:r>
            <a:r>
              <a:rPr lang="en-US" altLang="en-US"/>
              <a:t>			B		2</a:t>
            </a:r>
          </a:p>
          <a:p>
            <a:r>
              <a:rPr lang="en-US" altLang="en-US"/>
              <a:t> 	</a:t>
            </a:r>
            <a:r>
              <a:rPr lang="en-US" altLang="en-US">
                <a:solidFill>
                  <a:srgbClr val="CC0000"/>
                </a:solidFill>
              </a:rPr>
              <a:t>z</a:t>
            </a:r>
            <a:r>
              <a:rPr lang="en-US" altLang="en-US"/>
              <a:t>			B		7</a:t>
            </a:r>
          </a:p>
          <a:p>
            <a:r>
              <a:rPr lang="en-US" altLang="en-US"/>
              <a:t>	</a:t>
            </a:r>
            <a:r>
              <a:rPr lang="en-US" altLang="en-US">
                <a:solidFill>
                  <a:srgbClr val="CC0000"/>
                </a:solidFill>
              </a:rPr>
              <a:t>x</a:t>
            </a:r>
            <a:r>
              <a:rPr lang="en-US" altLang="en-US"/>
              <a:t>			--		1</a:t>
            </a:r>
          </a:p>
          <a:p>
            <a:r>
              <a:rPr lang="en-US" altLang="en-US" sz="2000"/>
              <a:t>	….			….		....</a:t>
            </a:r>
          </a:p>
        </p:txBody>
      </p:sp>
      <p:sp>
        <p:nvSpPr>
          <p:cNvPr id="108552" name="Text Box 5"/>
          <p:cNvSpPr txBox="1">
            <a:spLocks noChangeArrowheads="1"/>
          </p:cNvSpPr>
          <p:nvPr/>
        </p:nvSpPr>
        <p:spPr bwMode="auto">
          <a:xfrm>
            <a:off x="2898775" y="382587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routing table in router D</a:t>
            </a:r>
          </a:p>
        </p:txBody>
      </p:sp>
      <p:sp>
        <p:nvSpPr>
          <p:cNvPr id="128008" name="Freeform 6"/>
          <p:cNvSpPr>
            <a:spLocks/>
          </p:cNvSpPr>
          <p:nvPr/>
        </p:nvSpPr>
        <p:spPr bwMode="auto">
          <a:xfrm>
            <a:off x="2528888" y="2749258"/>
            <a:ext cx="1241425" cy="1588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09" name="Freeform 7"/>
          <p:cNvSpPr>
            <a:spLocks/>
          </p:cNvSpPr>
          <p:nvPr/>
        </p:nvSpPr>
        <p:spPr bwMode="auto">
          <a:xfrm>
            <a:off x="2530475" y="2528596"/>
            <a:ext cx="1065213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0" name="Freeform 36"/>
          <p:cNvSpPr>
            <a:spLocks/>
          </p:cNvSpPr>
          <p:nvPr/>
        </p:nvSpPr>
        <p:spPr bwMode="auto">
          <a:xfrm>
            <a:off x="4322763" y="2749258"/>
            <a:ext cx="1243012" cy="1588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1" name="Freeform 51"/>
          <p:cNvSpPr>
            <a:spLocks/>
          </p:cNvSpPr>
          <p:nvPr/>
        </p:nvSpPr>
        <p:spPr bwMode="auto">
          <a:xfrm>
            <a:off x="631825" y="2761958"/>
            <a:ext cx="1243013" cy="0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1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Line 66"/>
          <p:cNvSpPr>
            <a:spLocks noChangeShapeType="1"/>
          </p:cNvSpPr>
          <p:nvPr/>
        </p:nvSpPr>
        <p:spPr bwMode="auto">
          <a:xfrm flipV="1">
            <a:off x="8091488" y="2239671"/>
            <a:ext cx="604837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8558" name="Line 67"/>
          <p:cNvSpPr>
            <a:spLocks noChangeShapeType="1"/>
          </p:cNvSpPr>
          <p:nvPr/>
        </p:nvSpPr>
        <p:spPr bwMode="auto">
          <a:xfrm>
            <a:off x="8045450" y="2882608"/>
            <a:ext cx="604838" cy="35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8559" name="Line 68"/>
          <p:cNvSpPr>
            <a:spLocks noChangeShapeType="1"/>
          </p:cNvSpPr>
          <p:nvPr/>
        </p:nvSpPr>
        <p:spPr bwMode="auto">
          <a:xfrm>
            <a:off x="2368550" y="2874671"/>
            <a:ext cx="1255713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8015" name="Freeform 69"/>
          <p:cNvSpPr>
            <a:spLocks/>
          </p:cNvSpPr>
          <p:nvPr/>
        </p:nvSpPr>
        <p:spPr bwMode="auto">
          <a:xfrm rot="1183889">
            <a:off x="2522538" y="3039771"/>
            <a:ext cx="1065212" cy="2841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Freeform 70"/>
          <p:cNvSpPr>
            <a:spLocks/>
          </p:cNvSpPr>
          <p:nvPr/>
        </p:nvSpPr>
        <p:spPr bwMode="auto">
          <a:xfrm>
            <a:off x="633413" y="2541296"/>
            <a:ext cx="1065212" cy="3841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Freeform 71"/>
          <p:cNvSpPr>
            <a:spLocks/>
          </p:cNvSpPr>
          <p:nvPr/>
        </p:nvSpPr>
        <p:spPr bwMode="auto">
          <a:xfrm>
            <a:off x="4324350" y="2539708"/>
            <a:ext cx="1065213" cy="385763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8" name="Freeform 72"/>
          <p:cNvSpPr>
            <a:spLocks/>
          </p:cNvSpPr>
          <p:nvPr/>
        </p:nvSpPr>
        <p:spPr bwMode="auto">
          <a:xfrm>
            <a:off x="6097588" y="2530183"/>
            <a:ext cx="850900" cy="385763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9" name="Freeform 73"/>
          <p:cNvSpPr>
            <a:spLocks/>
          </p:cNvSpPr>
          <p:nvPr/>
        </p:nvSpPr>
        <p:spPr bwMode="auto">
          <a:xfrm rot="-2589433">
            <a:off x="8059738" y="2096796"/>
            <a:ext cx="868362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Text Box 74"/>
          <p:cNvSpPr txBox="1">
            <a:spLocks noChangeArrowheads="1"/>
          </p:cNvSpPr>
          <p:nvPr/>
        </p:nvSpPr>
        <p:spPr bwMode="auto">
          <a:xfrm>
            <a:off x="919163" y="249843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w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8566" name="Text Box 75"/>
          <p:cNvSpPr txBox="1">
            <a:spLocks noChangeArrowheads="1"/>
          </p:cNvSpPr>
          <p:nvPr/>
        </p:nvSpPr>
        <p:spPr bwMode="auto">
          <a:xfrm>
            <a:off x="2873375" y="254129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x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8567" name="Text Box 76"/>
          <p:cNvSpPr txBox="1">
            <a:spLocks noChangeArrowheads="1"/>
          </p:cNvSpPr>
          <p:nvPr/>
        </p:nvSpPr>
        <p:spPr bwMode="auto">
          <a:xfrm>
            <a:off x="6380163" y="246192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y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8568" name="Text Box 77"/>
          <p:cNvSpPr txBox="1">
            <a:spLocks noChangeArrowheads="1"/>
          </p:cNvSpPr>
          <p:nvPr/>
        </p:nvSpPr>
        <p:spPr bwMode="auto">
          <a:xfrm>
            <a:off x="8294688" y="208409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z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8569" name="Text Box 78"/>
          <p:cNvSpPr txBox="1">
            <a:spLocks noChangeArrowheads="1"/>
          </p:cNvSpPr>
          <p:nvPr/>
        </p:nvSpPr>
        <p:spPr bwMode="auto">
          <a:xfrm>
            <a:off x="1947863" y="282069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A</a:t>
            </a:r>
          </a:p>
        </p:txBody>
      </p:sp>
      <p:sp>
        <p:nvSpPr>
          <p:cNvPr id="108570" name="Text Box 79"/>
          <p:cNvSpPr txBox="1">
            <a:spLocks noChangeArrowheads="1"/>
          </p:cNvSpPr>
          <p:nvPr/>
        </p:nvSpPr>
        <p:spPr bwMode="auto">
          <a:xfrm>
            <a:off x="3775075" y="3528721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C</a:t>
            </a:r>
          </a:p>
        </p:txBody>
      </p:sp>
      <p:sp>
        <p:nvSpPr>
          <p:cNvPr id="108571" name="Text Box 80"/>
          <p:cNvSpPr txBox="1">
            <a:spLocks noChangeArrowheads="1"/>
          </p:cNvSpPr>
          <p:nvPr/>
        </p:nvSpPr>
        <p:spPr bwMode="auto">
          <a:xfrm>
            <a:off x="3775075" y="2785771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D</a:t>
            </a:r>
          </a:p>
        </p:txBody>
      </p:sp>
      <p:sp>
        <p:nvSpPr>
          <p:cNvPr id="108572" name="Text Box 81"/>
          <p:cNvSpPr txBox="1">
            <a:spLocks noChangeArrowheads="1"/>
          </p:cNvSpPr>
          <p:nvPr/>
        </p:nvSpPr>
        <p:spPr bwMode="auto">
          <a:xfrm>
            <a:off x="5559425" y="278418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B</a:t>
            </a:r>
          </a:p>
        </p:txBody>
      </p:sp>
      <p:sp>
        <p:nvSpPr>
          <p:cNvPr id="108573" name="Line 82"/>
          <p:cNvSpPr>
            <a:spLocks noChangeShapeType="1"/>
          </p:cNvSpPr>
          <p:nvPr/>
        </p:nvSpPr>
        <p:spPr bwMode="auto">
          <a:xfrm>
            <a:off x="7083425" y="2727033"/>
            <a:ext cx="344488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8029" name="Group 83"/>
          <p:cNvGrpSpPr>
            <a:grpSpLocks/>
          </p:cNvGrpSpPr>
          <p:nvPr/>
        </p:nvGrpSpPr>
        <p:grpSpPr bwMode="auto">
          <a:xfrm>
            <a:off x="5922963" y="2271421"/>
            <a:ext cx="615950" cy="363537"/>
            <a:chOff x="3731" y="1153"/>
            <a:chExt cx="388" cy="229"/>
          </a:xfrm>
        </p:grpSpPr>
        <p:sp>
          <p:nvSpPr>
            <p:cNvPr id="108630" name="Line 84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631" name="Line 85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8030" name="Group 86"/>
          <p:cNvGrpSpPr>
            <a:grpSpLocks/>
          </p:cNvGrpSpPr>
          <p:nvPr/>
        </p:nvGrpSpPr>
        <p:grpSpPr bwMode="auto">
          <a:xfrm>
            <a:off x="4144963" y="2246021"/>
            <a:ext cx="615950" cy="363537"/>
            <a:chOff x="3731" y="1153"/>
            <a:chExt cx="388" cy="229"/>
          </a:xfrm>
        </p:grpSpPr>
        <p:sp>
          <p:nvSpPr>
            <p:cNvPr id="108628" name="Line 87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629" name="Line 88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8031" name="Group 89"/>
          <p:cNvGrpSpPr>
            <a:grpSpLocks/>
          </p:cNvGrpSpPr>
          <p:nvPr/>
        </p:nvGrpSpPr>
        <p:grpSpPr bwMode="auto">
          <a:xfrm>
            <a:off x="2366963" y="2220621"/>
            <a:ext cx="615950" cy="363537"/>
            <a:chOff x="3731" y="1153"/>
            <a:chExt cx="388" cy="229"/>
          </a:xfrm>
        </p:grpSpPr>
        <p:sp>
          <p:nvSpPr>
            <p:cNvPr id="108626" name="Line 90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627" name="Line 91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8577" name="Line 92"/>
          <p:cNvSpPr>
            <a:spLocks noChangeShapeType="1"/>
          </p:cNvSpPr>
          <p:nvPr/>
        </p:nvSpPr>
        <p:spPr bwMode="auto">
          <a:xfrm>
            <a:off x="4278313" y="3438233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8033" name="Freeform 93"/>
          <p:cNvSpPr>
            <a:spLocks/>
          </p:cNvSpPr>
          <p:nvPr/>
        </p:nvSpPr>
        <p:spPr bwMode="auto">
          <a:xfrm>
            <a:off x="4298950" y="3230271"/>
            <a:ext cx="850900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79" name="Line 94"/>
          <p:cNvSpPr>
            <a:spLocks noChangeShapeType="1"/>
          </p:cNvSpPr>
          <p:nvPr/>
        </p:nvSpPr>
        <p:spPr bwMode="auto">
          <a:xfrm>
            <a:off x="5284788" y="3427121"/>
            <a:ext cx="344487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4557" name="Rectangle 109"/>
          <p:cNvSpPr>
            <a:spLocks noChangeArrowheads="1"/>
          </p:cNvSpPr>
          <p:nvPr/>
        </p:nvSpPr>
        <p:spPr bwMode="auto">
          <a:xfrm>
            <a:off x="1216025" y="5284788"/>
            <a:ext cx="6802438" cy="312737"/>
          </a:xfrm>
          <a:prstGeom prst="rect">
            <a:avLst/>
          </a:prstGeom>
          <a:gradFill rotWithShape="1">
            <a:gsLst>
              <a:gs pos="0">
                <a:schemeClr val="accent1">
                  <a:alpha val="28998"/>
                </a:schemeClr>
              </a:gs>
              <a:gs pos="100000">
                <a:schemeClr val="accent1">
                  <a:alpha val="2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8036" name="Group 120"/>
          <p:cNvGrpSpPr>
            <a:grpSpLocks/>
          </p:cNvGrpSpPr>
          <p:nvPr/>
        </p:nvGrpSpPr>
        <p:grpSpPr bwMode="auto">
          <a:xfrm>
            <a:off x="3624263" y="2550821"/>
            <a:ext cx="677862" cy="315912"/>
            <a:chOff x="4396" y="1245"/>
            <a:chExt cx="672" cy="248"/>
          </a:xfrm>
        </p:grpSpPr>
        <p:sp>
          <p:nvSpPr>
            <p:cNvPr id="12807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7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7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8076" name="Group 12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79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80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622" name="Line 127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623" name="Line 12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8037" name="Group 129"/>
          <p:cNvGrpSpPr>
            <a:grpSpLocks/>
          </p:cNvGrpSpPr>
          <p:nvPr/>
        </p:nvGrpSpPr>
        <p:grpSpPr bwMode="auto">
          <a:xfrm>
            <a:off x="5403850" y="2568283"/>
            <a:ext cx="677863" cy="315913"/>
            <a:chOff x="4396" y="1245"/>
            <a:chExt cx="672" cy="248"/>
          </a:xfrm>
        </p:grpSpPr>
        <p:sp>
          <p:nvSpPr>
            <p:cNvPr id="12806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6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6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8068" name="Group 13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71" name="Freeform 13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72" name="Freeform 13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614" name="Line 136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615" name="Line 13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8038" name="Group 138"/>
          <p:cNvGrpSpPr>
            <a:grpSpLocks/>
          </p:cNvGrpSpPr>
          <p:nvPr/>
        </p:nvGrpSpPr>
        <p:grpSpPr bwMode="auto">
          <a:xfrm>
            <a:off x="7440613" y="2563521"/>
            <a:ext cx="677862" cy="315912"/>
            <a:chOff x="4396" y="1245"/>
            <a:chExt cx="672" cy="248"/>
          </a:xfrm>
        </p:grpSpPr>
        <p:sp>
          <p:nvSpPr>
            <p:cNvPr id="12805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5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5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8060" name="Group 14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63" name="Freeform 14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64" name="Freeform 14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606" name="Line 145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607" name="Line 14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8039" name="Group 147"/>
          <p:cNvGrpSpPr>
            <a:grpSpLocks/>
          </p:cNvGrpSpPr>
          <p:nvPr/>
        </p:nvGrpSpPr>
        <p:grpSpPr bwMode="auto">
          <a:xfrm>
            <a:off x="3609975" y="3260433"/>
            <a:ext cx="677863" cy="315913"/>
            <a:chOff x="4396" y="1245"/>
            <a:chExt cx="672" cy="248"/>
          </a:xfrm>
        </p:grpSpPr>
        <p:sp>
          <p:nvSpPr>
            <p:cNvPr id="12804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5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5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8052" name="Group 15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55" name="Freeform 15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56" name="Freeform 15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598" name="Line 154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599" name="Line 15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8040" name="Group 156"/>
          <p:cNvGrpSpPr>
            <a:grpSpLocks/>
          </p:cNvGrpSpPr>
          <p:nvPr/>
        </p:nvGrpSpPr>
        <p:grpSpPr bwMode="auto">
          <a:xfrm>
            <a:off x="1866900" y="2587333"/>
            <a:ext cx="677863" cy="315913"/>
            <a:chOff x="4396" y="1245"/>
            <a:chExt cx="672" cy="248"/>
          </a:xfrm>
        </p:grpSpPr>
        <p:sp>
          <p:nvSpPr>
            <p:cNvPr id="12804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4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804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8044" name="Group 16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8047" name="Freeform 16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48" name="Freeform 16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8590" name="Line 163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8591" name="Line 16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90" name="TextBox 89"/>
          <p:cNvSpPr txBox="1"/>
          <p:nvPr/>
        </p:nvSpPr>
        <p:spPr>
          <a:xfrm>
            <a:off x="0" y="679653"/>
            <a:ext cx="884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Routing: RIP (Routing Information Protocol)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83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4557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Line 123"/>
          <p:cNvSpPr>
            <a:spLocks noChangeShapeType="1"/>
          </p:cNvSpPr>
          <p:nvPr/>
        </p:nvSpPr>
        <p:spPr bwMode="auto">
          <a:xfrm>
            <a:off x="6076950" y="2739876"/>
            <a:ext cx="979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9028" name="Freeform 124"/>
          <p:cNvSpPr>
            <a:spLocks/>
          </p:cNvSpPr>
          <p:nvPr/>
        </p:nvSpPr>
        <p:spPr bwMode="auto">
          <a:xfrm>
            <a:off x="2528888" y="2750988"/>
            <a:ext cx="1241425" cy="1588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9" name="Freeform 125"/>
          <p:cNvSpPr>
            <a:spLocks/>
          </p:cNvSpPr>
          <p:nvPr/>
        </p:nvSpPr>
        <p:spPr bwMode="auto">
          <a:xfrm>
            <a:off x="2530475" y="2530326"/>
            <a:ext cx="1065213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0" name="Freeform 126"/>
          <p:cNvSpPr>
            <a:spLocks/>
          </p:cNvSpPr>
          <p:nvPr/>
        </p:nvSpPr>
        <p:spPr bwMode="auto">
          <a:xfrm>
            <a:off x="4322763" y="2750988"/>
            <a:ext cx="1243012" cy="1588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1" name="Freeform 127"/>
          <p:cNvSpPr>
            <a:spLocks/>
          </p:cNvSpPr>
          <p:nvPr/>
        </p:nvSpPr>
        <p:spPr bwMode="auto">
          <a:xfrm>
            <a:off x="631825" y="2763688"/>
            <a:ext cx="1243013" cy="0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1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Line 128"/>
          <p:cNvSpPr>
            <a:spLocks noChangeShapeType="1"/>
          </p:cNvSpPr>
          <p:nvPr/>
        </p:nvSpPr>
        <p:spPr bwMode="auto">
          <a:xfrm flipV="1">
            <a:off x="8091488" y="2241401"/>
            <a:ext cx="604837" cy="354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9578" name="Line 129"/>
          <p:cNvSpPr>
            <a:spLocks noChangeShapeType="1"/>
          </p:cNvSpPr>
          <p:nvPr/>
        </p:nvSpPr>
        <p:spPr bwMode="auto">
          <a:xfrm>
            <a:off x="8045450" y="2884338"/>
            <a:ext cx="604838" cy="35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9579" name="Line 130"/>
          <p:cNvSpPr>
            <a:spLocks noChangeShapeType="1"/>
          </p:cNvSpPr>
          <p:nvPr/>
        </p:nvSpPr>
        <p:spPr bwMode="auto">
          <a:xfrm>
            <a:off x="2368550" y="2876401"/>
            <a:ext cx="1255713" cy="547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9035" name="Freeform 131"/>
          <p:cNvSpPr>
            <a:spLocks/>
          </p:cNvSpPr>
          <p:nvPr/>
        </p:nvSpPr>
        <p:spPr bwMode="auto">
          <a:xfrm rot="1183889">
            <a:off x="2522538" y="3041501"/>
            <a:ext cx="1065212" cy="2841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6" name="Freeform 132"/>
          <p:cNvSpPr>
            <a:spLocks/>
          </p:cNvSpPr>
          <p:nvPr/>
        </p:nvSpPr>
        <p:spPr bwMode="auto">
          <a:xfrm>
            <a:off x="633413" y="2543026"/>
            <a:ext cx="1065212" cy="3841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7" name="Freeform 133"/>
          <p:cNvSpPr>
            <a:spLocks/>
          </p:cNvSpPr>
          <p:nvPr/>
        </p:nvSpPr>
        <p:spPr bwMode="auto">
          <a:xfrm>
            <a:off x="4324350" y="2541438"/>
            <a:ext cx="1065213" cy="385763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8" name="Freeform 134"/>
          <p:cNvSpPr>
            <a:spLocks/>
          </p:cNvSpPr>
          <p:nvPr/>
        </p:nvSpPr>
        <p:spPr bwMode="auto">
          <a:xfrm>
            <a:off x="6097588" y="2531913"/>
            <a:ext cx="850900" cy="385763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9" name="Freeform 135"/>
          <p:cNvSpPr>
            <a:spLocks/>
          </p:cNvSpPr>
          <p:nvPr/>
        </p:nvSpPr>
        <p:spPr bwMode="auto">
          <a:xfrm rot="-2589433">
            <a:off x="8059738" y="2098526"/>
            <a:ext cx="868362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5" name="Text Box 136"/>
          <p:cNvSpPr txBox="1">
            <a:spLocks noChangeArrowheads="1"/>
          </p:cNvSpPr>
          <p:nvPr/>
        </p:nvSpPr>
        <p:spPr bwMode="auto">
          <a:xfrm>
            <a:off x="919163" y="250016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w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9586" name="Text Box 137"/>
          <p:cNvSpPr txBox="1">
            <a:spLocks noChangeArrowheads="1"/>
          </p:cNvSpPr>
          <p:nvPr/>
        </p:nvSpPr>
        <p:spPr bwMode="auto">
          <a:xfrm>
            <a:off x="2873375" y="254302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x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9587" name="Text Box 138"/>
          <p:cNvSpPr txBox="1">
            <a:spLocks noChangeArrowheads="1"/>
          </p:cNvSpPr>
          <p:nvPr/>
        </p:nvSpPr>
        <p:spPr bwMode="auto">
          <a:xfrm>
            <a:off x="6380163" y="2463651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y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9588" name="Text Box 139"/>
          <p:cNvSpPr txBox="1">
            <a:spLocks noChangeArrowheads="1"/>
          </p:cNvSpPr>
          <p:nvPr/>
        </p:nvSpPr>
        <p:spPr bwMode="auto">
          <a:xfrm>
            <a:off x="8294688" y="208582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</a:rPr>
              <a:t>z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109589" name="Text Box 140"/>
          <p:cNvSpPr txBox="1">
            <a:spLocks noChangeArrowheads="1"/>
          </p:cNvSpPr>
          <p:nvPr/>
        </p:nvSpPr>
        <p:spPr bwMode="auto">
          <a:xfrm>
            <a:off x="1947863" y="2822426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A</a:t>
            </a:r>
          </a:p>
        </p:txBody>
      </p:sp>
      <p:sp>
        <p:nvSpPr>
          <p:cNvPr id="109590" name="Text Box 141"/>
          <p:cNvSpPr txBox="1">
            <a:spLocks noChangeArrowheads="1"/>
          </p:cNvSpPr>
          <p:nvPr/>
        </p:nvSpPr>
        <p:spPr bwMode="auto">
          <a:xfrm>
            <a:off x="3775075" y="3530451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C</a:t>
            </a:r>
          </a:p>
        </p:txBody>
      </p:sp>
      <p:sp>
        <p:nvSpPr>
          <p:cNvPr id="109591" name="Text Box 142"/>
          <p:cNvSpPr txBox="1">
            <a:spLocks noChangeArrowheads="1"/>
          </p:cNvSpPr>
          <p:nvPr/>
        </p:nvSpPr>
        <p:spPr bwMode="auto">
          <a:xfrm>
            <a:off x="3775075" y="2787501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D</a:t>
            </a:r>
          </a:p>
        </p:txBody>
      </p:sp>
      <p:sp>
        <p:nvSpPr>
          <p:cNvPr id="109592" name="Text Box 143"/>
          <p:cNvSpPr txBox="1">
            <a:spLocks noChangeArrowheads="1"/>
          </p:cNvSpPr>
          <p:nvPr/>
        </p:nvSpPr>
        <p:spPr bwMode="auto">
          <a:xfrm>
            <a:off x="5559425" y="2785913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B</a:t>
            </a:r>
          </a:p>
        </p:txBody>
      </p:sp>
      <p:sp>
        <p:nvSpPr>
          <p:cNvPr id="109593" name="Line 144"/>
          <p:cNvSpPr>
            <a:spLocks noChangeShapeType="1"/>
          </p:cNvSpPr>
          <p:nvPr/>
        </p:nvSpPr>
        <p:spPr bwMode="auto">
          <a:xfrm>
            <a:off x="7083425" y="2728763"/>
            <a:ext cx="344488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9049" name="Group 145"/>
          <p:cNvGrpSpPr>
            <a:grpSpLocks/>
          </p:cNvGrpSpPr>
          <p:nvPr/>
        </p:nvGrpSpPr>
        <p:grpSpPr bwMode="auto">
          <a:xfrm>
            <a:off x="5922963" y="2273151"/>
            <a:ext cx="615950" cy="363537"/>
            <a:chOff x="3731" y="1153"/>
            <a:chExt cx="388" cy="229"/>
          </a:xfrm>
        </p:grpSpPr>
        <p:sp>
          <p:nvSpPr>
            <p:cNvPr id="109663" name="Line 146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64" name="Line 147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9050" name="Group 148"/>
          <p:cNvGrpSpPr>
            <a:grpSpLocks/>
          </p:cNvGrpSpPr>
          <p:nvPr/>
        </p:nvGrpSpPr>
        <p:grpSpPr bwMode="auto">
          <a:xfrm>
            <a:off x="4144963" y="2247751"/>
            <a:ext cx="615950" cy="363537"/>
            <a:chOff x="3731" y="1153"/>
            <a:chExt cx="388" cy="229"/>
          </a:xfrm>
        </p:grpSpPr>
        <p:sp>
          <p:nvSpPr>
            <p:cNvPr id="109661" name="Line 149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62" name="Line 150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9051" name="Group 151"/>
          <p:cNvGrpSpPr>
            <a:grpSpLocks/>
          </p:cNvGrpSpPr>
          <p:nvPr/>
        </p:nvGrpSpPr>
        <p:grpSpPr bwMode="auto">
          <a:xfrm>
            <a:off x="2366963" y="2222351"/>
            <a:ext cx="615950" cy="363537"/>
            <a:chOff x="3731" y="1153"/>
            <a:chExt cx="388" cy="229"/>
          </a:xfrm>
        </p:grpSpPr>
        <p:sp>
          <p:nvSpPr>
            <p:cNvPr id="109659" name="Line 152"/>
            <p:cNvSpPr>
              <a:spLocks noChangeShapeType="1"/>
            </p:cNvSpPr>
            <p:nvPr/>
          </p:nvSpPr>
          <p:spPr bwMode="auto">
            <a:xfrm flipV="1">
              <a:off x="3731" y="1259"/>
              <a:ext cx="205" cy="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60" name="Line 153"/>
            <p:cNvSpPr>
              <a:spLocks noChangeShapeType="1"/>
            </p:cNvSpPr>
            <p:nvPr/>
          </p:nvSpPr>
          <p:spPr bwMode="auto">
            <a:xfrm flipV="1">
              <a:off x="3944" y="1153"/>
              <a:ext cx="175" cy="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9597" name="Line 154"/>
          <p:cNvSpPr>
            <a:spLocks noChangeShapeType="1"/>
          </p:cNvSpPr>
          <p:nvPr/>
        </p:nvSpPr>
        <p:spPr bwMode="auto">
          <a:xfrm>
            <a:off x="4278313" y="3439963"/>
            <a:ext cx="979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9053" name="Freeform 155"/>
          <p:cNvSpPr>
            <a:spLocks/>
          </p:cNvSpPr>
          <p:nvPr/>
        </p:nvSpPr>
        <p:spPr bwMode="auto">
          <a:xfrm>
            <a:off x="4298950" y="3232001"/>
            <a:ext cx="850900" cy="385762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9" name="Line 156"/>
          <p:cNvSpPr>
            <a:spLocks noChangeShapeType="1"/>
          </p:cNvSpPr>
          <p:nvPr/>
        </p:nvSpPr>
        <p:spPr bwMode="auto">
          <a:xfrm>
            <a:off x="5284788" y="3428851"/>
            <a:ext cx="344487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9055" name="Group 157"/>
          <p:cNvGrpSpPr>
            <a:grpSpLocks/>
          </p:cNvGrpSpPr>
          <p:nvPr/>
        </p:nvGrpSpPr>
        <p:grpSpPr bwMode="auto">
          <a:xfrm>
            <a:off x="3624263" y="2552551"/>
            <a:ext cx="677862" cy="315912"/>
            <a:chOff x="4396" y="1245"/>
            <a:chExt cx="672" cy="248"/>
          </a:xfrm>
        </p:grpSpPr>
        <p:sp>
          <p:nvSpPr>
            <p:cNvPr id="12910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10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10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109" name="Group 1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112" name="Freeform 1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13" name="Freeform 1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55" name="Line 164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56" name="Line 1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9056" name="Group 166"/>
          <p:cNvGrpSpPr>
            <a:grpSpLocks/>
          </p:cNvGrpSpPr>
          <p:nvPr/>
        </p:nvGrpSpPr>
        <p:grpSpPr bwMode="auto">
          <a:xfrm>
            <a:off x="5403850" y="2570013"/>
            <a:ext cx="677863" cy="315913"/>
            <a:chOff x="4396" y="1245"/>
            <a:chExt cx="672" cy="248"/>
          </a:xfrm>
        </p:grpSpPr>
        <p:sp>
          <p:nvSpPr>
            <p:cNvPr id="12909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09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10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101" name="Group 1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104" name="Freeform 1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05" name="Freeform 1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47" name="Line 173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48" name="Line 1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9057" name="Group 175"/>
          <p:cNvGrpSpPr>
            <a:grpSpLocks/>
          </p:cNvGrpSpPr>
          <p:nvPr/>
        </p:nvGrpSpPr>
        <p:grpSpPr bwMode="auto">
          <a:xfrm>
            <a:off x="7440613" y="2565251"/>
            <a:ext cx="677862" cy="315912"/>
            <a:chOff x="4396" y="1245"/>
            <a:chExt cx="672" cy="248"/>
          </a:xfrm>
        </p:grpSpPr>
        <p:sp>
          <p:nvSpPr>
            <p:cNvPr id="12909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09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09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093" name="Group 1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096" name="Freeform 1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97" name="Freeform 1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39" name="Line 182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40" name="Line 1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9058" name="Group 184"/>
          <p:cNvGrpSpPr>
            <a:grpSpLocks/>
          </p:cNvGrpSpPr>
          <p:nvPr/>
        </p:nvGrpSpPr>
        <p:grpSpPr bwMode="auto">
          <a:xfrm>
            <a:off x="3609975" y="3262163"/>
            <a:ext cx="677863" cy="315913"/>
            <a:chOff x="4396" y="1245"/>
            <a:chExt cx="672" cy="248"/>
          </a:xfrm>
        </p:grpSpPr>
        <p:sp>
          <p:nvSpPr>
            <p:cNvPr id="12908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08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08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085" name="Group 18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088" name="Freeform 18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9" name="Freeform 19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31" name="Line 191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32" name="Line 19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29059" name="Group 193"/>
          <p:cNvGrpSpPr>
            <a:grpSpLocks/>
          </p:cNvGrpSpPr>
          <p:nvPr/>
        </p:nvGrpSpPr>
        <p:grpSpPr bwMode="auto">
          <a:xfrm>
            <a:off x="1866900" y="2589063"/>
            <a:ext cx="677863" cy="315913"/>
            <a:chOff x="4396" y="1245"/>
            <a:chExt cx="672" cy="248"/>
          </a:xfrm>
        </p:grpSpPr>
        <p:sp>
          <p:nvSpPr>
            <p:cNvPr id="12907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07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2907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29077" name="Group 19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29080" name="Freeform 19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81" name="Freeform 19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9623" name="Line 200"/>
            <p:cNvSpPr>
              <a:spLocks noChangeShapeType="1"/>
            </p:cNvSpPr>
            <p:nvPr/>
          </p:nvSpPr>
          <p:spPr bwMode="auto">
            <a:xfrm>
              <a:off x="4399" y="1321"/>
              <a:ext cx="0" cy="10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24" name="Line 20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9605" name="Text Box 3"/>
          <p:cNvSpPr txBox="1">
            <a:spLocks noChangeArrowheads="1"/>
          </p:cNvSpPr>
          <p:nvPr/>
        </p:nvSpPr>
        <p:spPr bwMode="auto">
          <a:xfrm>
            <a:off x="1220788" y="4205288"/>
            <a:ext cx="6780212" cy="209867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>
                <a:solidFill>
                  <a:srgbClr val="000099"/>
                </a:solidFill>
              </a:rPr>
              <a:t>destination subnet	  next  router      # hops to dest</a:t>
            </a:r>
          </a:p>
          <a:p>
            <a:r>
              <a:rPr lang="en-US" altLang="en-US" sz="2000" b="1"/>
              <a:t> 	</a:t>
            </a:r>
            <a:r>
              <a:rPr lang="en-US" altLang="en-US">
                <a:solidFill>
                  <a:srgbClr val="CC0000"/>
                </a:solidFill>
              </a:rPr>
              <a:t>w</a:t>
            </a:r>
            <a:r>
              <a:rPr lang="en-US" altLang="en-US"/>
              <a:t>			A		2</a:t>
            </a:r>
          </a:p>
          <a:p>
            <a:r>
              <a:rPr lang="en-US" altLang="en-US"/>
              <a:t>	</a:t>
            </a:r>
            <a:r>
              <a:rPr lang="en-US" altLang="en-US">
                <a:solidFill>
                  <a:srgbClr val="CC0000"/>
                </a:solidFill>
              </a:rPr>
              <a:t>y</a:t>
            </a:r>
            <a:r>
              <a:rPr lang="en-US" altLang="en-US"/>
              <a:t>			B		2</a:t>
            </a:r>
          </a:p>
          <a:p>
            <a:r>
              <a:rPr lang="en-US" altLang="en-US"/>
              <a:t> 	</a:t>
            </a:r>
            <a:r>
              <a:rPr lang="en-US" altLang="en-US">
                <a:solidFill>
                  <a:srgbClr val="CC0000"/>
                </a:solidFill>
              </a:rPr>
              <a:t>z</a:t>
            </a:r>
            <a:r>
              <a:rPr lang="en-US" altLang="en-US"/>
              <a:t>			B		7</a:t>
            </a:r>
          </a:p>
          <a:p>
            <a:r>
              <a:rPr lang="en-US" altLang="en-US"/>
              <a:t>	</a:t>
            </a:r>
            <a:r>
              <a:rPr lang="en-US" altLang="en-US">
                <a:solidFill>
                  <a:srgbClr val="CC0000"/>
                </a:solidFill>
              </a:rPr>
              <a:t>x</a:t>
            </a:r>
            <a:r>
              <a:rPr lang="en-US" altLang="en-US"/>
              <a:t>			--		1</a:t>
            </a:r>
          </a:p>
          <a:p>
            <a:r>
              <a:rPr lang="en-US" altLang="en-US" sz="2000"/>
              <a:t>	….			….		....</a:t>
            </a:r>
          </a:p>
        </p:txBody>
      </p:sp>
      <p:sp>
        <p:nvSpPr>
          <p:cNvPr id="109606" name="Text Box 4"/>
          <p:cNvSpPr txBox="1">
            <a:spLocks noChangeArrowheads="1"/>
          </p:cNvSpPr>
          <p:nvPr/>
        </p:nvSpPr>
        <p:spPr bwMode="auto">
          <a:xfrm>
            <a:off x="2898775" y="3825875"/>
            <a:ext cx="257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routing table in router D</a:t>
            </a:r>
          </a:p>
        </p:txBody>
      </p:sp>
      <p:grpSp>
        <p:nvGrpSpPr>
          <p:cNvPr id="745582" name="Group 110"/>
          <p:cNvGrpSpPr>
            <a:grpSpLocks/>
          </p:cNvGrpSpPr>
          <p:nvPr/>
        </p:nvGrpSpPr>
        <p:grpSpPr bwMode="auto">
          <a:xfrm>
            <a:off x="4738688" y="5032375"/>
            <a:ext cx="896937" cy="576263"/>
            <a:chOff x="2985" y="3170"/>
            <a:chExt cx="565" cy="363"/>
          </a:xfrm>
        </p:grpSpPr>
        <p:sp>
          <p:nvSpPr>
            <p:cNvPr id="109617" name="Line 111"/>
            <p:cNvSpPr>
              <a:spLocks noChangeShapeType="1"/>
            </p:cNvSpPr>
            <p:nvPr/>
          </p:nvSpPr>
          <p:spPr bwMode="auto">
            <a:xfrm flipV="1">
              <a:off x="2985" y="3330"/>
              <a:ext cx="345" cy="20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18" name="Text Box 112"/>
            <p:cNvSpPr txBox="1">
              <a:spLocks noChangeArrowheads="1"/>
            </p:cNvSpPr>
            <p:nvPr/>
          </p:nvSpPr>
          <p:spPr bwMode="auto">
            <a:xfrm>
              <a:off x="3306" y="3170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/>
                <a:t>A</a:t>
              </a:r>
            </a:p>
          </p:txBody>
        </p:sp>
      </p:grpSp>
      <p:grpSp>
        <p:nvGrpSpPr>
          <p:cNvPr id="745585" name="Group 113"/>
          <p:cNvGrpSpPr>
            <a:grpSpLocks/>
          </p:cNvGrpSpPr>
          <p:nvPr/>
        </p:nvGrpSpPr>
        <p:grpSpPr bwMode="auto">
          <a:xfrm>
            <a:off x="6551613" y="4995863"/>
            <a:ext cx="863600" cy="576262"/>
            <a:chOff x="2985" y="3170"/>
            <a:chExt cx="544" cy="363"/>
          </a:xfrm>
        </p:grpSpPr>
        <p:sp>
          <p:nvSpPr>
            <p:cNvPr id="109615" name="Line 114"/>
            <p:cNvSpPr>
              <a:spLocks noChangeShapeType="1"/>
            </p:cNvSpPr>
            <p:nvPr/>
          </p:nvSpPr>
          <p:spPr bwMode="auto">
            <a:xfrm flipV="1">
              <a:off x="2985" y="3330"/>
              <a:ext cx="345" cy="203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9616" name="Text Box 115"/>
            <p:cNvSpPr txBox="1">
              <a:spLocks noChangeArrowheads="1"/>
            </p:cNvSpPr>
            <p:nvPr/>
          </p:nvSpPr>
          <p:spPr bwMode="auto">
            <a:xfrm>
              <a:off x="3306" y="3170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smtClean="0"/>
                <a:t>5</a:t>
              </a:r>
            </a:p>
          </p:txBody>
        </p:sp>
      </p:grpSp>
      <p:grpSp>
        <p:nvGrpSpPr>
          <p:cNvPr id="745588" name="Group 116"/>
          <p:cNvGrpSpPr>
            <a:grpSpLocks/>
          </p:cNvGrpSpPr>
          <p:nvPr/>
        </p:nvGrpSpPr>
        <p:grpSpPr bwMode="auto">
          <a:xfrm>
            <a:off x="2082800" y="1052363"/>
            <a:ext cx="3562350" cy="1728788"/>
            <a:chOff x="1312" y="440"/>
            <a:chExt cx="2244" cy="1089"/>
          </a:xfrm>
        </p:grpSpPr>
        <p:sp>
          <p:nvSpPr>
            <p:cNvPr id="109612" name="Text Box 117"/>
            <p:cNvSpPr txBox="1">
              <a:spLocks noChangeArrowheads="1"/>
            </p:cNvSpPr>
            <p:nvPr/>
          </p:nvSpPr>
          <p:spPr bwMode="auto">
            <a:xfrm>
              <a:off x="1312" y="639"/>
              <a:ext cx="1454" cy="728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accent2"/>
                  </a:solidFill>
                </a:rPr>
                <a:t> </a:t>
              </a:r>
              <a:r>
                <a:rPr lang="en-US" altLang="en-US" sz="1600" b="1">
                  <a:solidFill>
                    <a:srgbClr val="000099"/>
                  </a:solidFill>
                </a:rPr>
                <a:t>dest     next  hops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 b="1"/>
                <a:t>   </a:t>
              </a:r>
              <a:r>
                <a:rPr lang="en-US" altLang="en-US" sz="1600">
                  <a:solidFill>
                    <a:srgbClr val="CC0000"/>
                  </a:solidFill>
                </a:rPr>
                <a:t>w</a:t>
              </a:r>
              <a:r>
                <a:rPr lang="en-US" altLang="en-US" sz="1600"/>
                <a:t>	  -       1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/>
                <a:t>   </a:t>
              </a:r>
              <a:r>
                <a:rPr lang="en-US" altLang="en-US" sz="1600">
                  <a:solidFill>
                    <a:srgbClr val="CC0000"/>
                  </a:solidFill>
                </a:rPr>
                <a:t>x</a:t>
              </a:r>
              <a:r>
                <a:rPr lang="en-US" altLang="en-US" sz="1600"/>
                <a:t>	  -       1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>
                  <a:solidFill>
                    <a:srgbClr val="FF0000"/>
                  </a:solidFill>
                </a:rPr>
                <a:t>   </a:t>
              </a:r>
              <a:r>
                <a:rPr lang="en-US" altLang="en-US" sz="1600">
                  <a:solidFill>
                    <a:srgbClr val="CC0000"/>
                  </a:solidFill>
                </a:rPr>
                <a:t>z</a:t>
              </a:r>
              <a:r>
                <a:rPr lang="en-US" altLang="en-US" sz="1600"/>
                <a:t>	  C      4</a:t>
              </a:r>
            </a:p>
            <a:p>
              <a:pPr>
                <a:lnSpc>
                  <a:spcPct val="90000"/>
                </a:lnSpc>
              </a:pPr>
              <a:r>
                <a:rPr lang="en-US" altLang="en-US" sz="1600"/>
                <a:t>   ….	  …     ...</a:t>
              </a:r>
            </a:p>
          </p:txBody>
        </p:sp>
        <p:sp>
          <p:nvSpPr>
            <p:cNvPr id="109613" name="Text Box 118"/>
            <p:cNvSpPr txBox="1">
              <a:spLocks noChangeArrowheads="1"/>
            </p:cNvSpPr>
            <p:nvPr/>
          </p:nvSpPr>
          <p:spPr bwMode="auto">
            <a:xfrm>
              <a:off x="2230" y="440"/>
              <a:ext cx="13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A-to-D advertisement</a:t>
              </a:r>
            </a:p>
          </p:txBody>
        </p:sp>
        <p:sp>
          <p:nvSpPr>
            <p:cNvPr id="109614" name="AutoShape 119"/>
            <p:cNvSpPr>
              <a:spLocks noChangeArrowheads="1"/>
            </p:cNvSpPr>
            <p:nvPr/>
          </p:nvSpPr>
          <p:spPr bwMode="auto">
            <a:xfrm>
              <a:off x="1349" y="1271"/>
              <a:ext cx="1285" cy="258"/>
            </a:xfrm>
            <a:prstGeom prst="curvedDownArrow">
              <a:avLst>
                <a:gd name="adj1" fmla="val 99612"/>
                <a:gd name="adj2" fmla="val 199225"/>
                <a:gd name="adj3" fmla="val 33333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0" y="679653"/>
            <a:ext cx="884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Routing: RIP (Routing Information Protocol)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15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4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45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181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cs typeface="+mn-cs"/>
              </a:rPr>
              <a:t>if no advertisement heard after 180 sec --&gt; neighbor/link declared dead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routes via neighbor invalidated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new advertisements sent to neighbors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neighbors in turn send out new advertisements (if tables changed)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link failure info quickly (?) propagates to entire net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i="1">
                <a:solidFill>
                  <a:srgbClr val="CC0000"/>
                </a:solidFill>
              </a:rPr>
              <a:t>poison reverse</a:t>
            </a:r>
            <a:r>
              <a:rPr lang="en-US"/>
              <a:t> used to prevent ping-pong loops (infinite distance = 16 hops)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79653"/>
            <a:ext cx="8100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Routing: RIP—Link failure and recovery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72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26"/>
          <p:cNvSpPr>
            <a:spLocks noChangeArrowheads="1"/>
          </p:cNvSpPr>
          <p:nvPr/>
        </p:nvSpPr>
        <p:spPr bwMode="auto">
          <a:xfrm>
            <a:off x="5410200" y="4030663"/>
            <a:ext cx="2643188" cy="20177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622" name="Rectangle 25"/>
          <p:cNvSpPr>
            <a:spLocks noChangeArrowheads="1"/>
          </p:cNvSpPr>
          <p:nvPr/>
        </p:nvSpPr>
        <p:spPr bwMode="auto">
          <a:xfrm>
            <a:off x="1336675" y="4049713"/>
            <a:ext cx="2643188" cy="2017712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6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131886"/>
            <a:ext cx="8799285" cy="4994277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RIP routing tables managed by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application-level</a:t>
            </a:r>
            <a:r>
              <a:rPr lang="en-US" dirty="0">
                <a:cs typeface="+mn-cs"/>
              </a:rPr>
              <a:t> process called route-d (daemon)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advertisements sent in UDP packets, periodically repeated</a:t>
            </a:r>
          </a:p>
        </p:txBody>
      </p:sp>
      <p:sp>
        <p:nvSpPr>
          <p:cNvPr id="111625" name="Text Box 4"/>
          <p:cNvSpPr txBox="1">
            <a:spLocks noChangeArrowheads="1"/>
          </p:cNvSpPr>
          <p:nvPr/>
        </p:nvSpPr>
        <p:spPr bwMode="auto">
          <a:xfrm>
            <a:off x="1263650" y="5778500"/>
            <a:ext cx="2655888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physical</a:t>
            </a:r>
          </a:p>
        </p:txBody>
      </p:sp>
      <p:sp>
        <p:nvSpPr>
          <p:cNvPr id="111626" name="Text Box 5"/>
          <p:cNvSpPr txBox="1">
            <a:spLocks noChangeArrowheads="1"/>
          </p:cNvSpPr>
          <p:nvPr/>
        </p:nvSpPr>
        <p:spPr bwMode="auto">
          <a:xfrm>
            <a:off x="1268413" y="5402263"/>
            <a:ext cx="26511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link</a:t>
            </a:r>
          </a:p>
        </p:txBody>
      </p:sp>
      <p:sp>
        <p:nvSpPr>
          <p:cNvPr id="111627" name="Text Box 6"/>
          <p:cNvSpPr txBox="1">
            <a:spLocks noChangeArrowheads="1"/>
          </p:cNvSpPr>
          <p:nvPr/>
        </p:nvSpPr>
        <p:spPr bwMode="auto">
          <a:xfrm>
            <a:off x="1268413" y="4751388"/>
            <a:ext cx="26511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network       </a:t>
            </a:r>
            <a:r>
              <a:rPr lang="en-US" i="1" smtClean="0">
                <a:solidFill>
                  <a:srgbClr val="CC0000"/>
                </a:solidFill>
              </a:rPr>
              <a:t>forwarding</a:t>
            </a:r>
          </a:p>
          <a:p>
            <a:pPr>
              <a:defRPr/>
            </a:pPr>
            <a:r>
              <a:rPr lang="en-US" smtClean="0"/>
              <a:t>   (IP)             </a:t>
            </a:r>
            <a:r>
              <a:rPr lang="en-US" i="1" smtClean="0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11628" name="Rectangle 7"/>
          <p:cNvSpPr>
            <a:spLocks noChangeArrowheads="1"/>
          </p:cNvSpPr>
          <p:nvPr/>
        </p:nvSpPr>
        <p:spPr bwMode="auto">
          <a:xfrm>
            <a:off x="2527300" y="4787900"/>
            <a:ext cx="1233488" cy="5746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629" name="Text Box 8"/>
          <p:cNvSpPr txBox="1">
            <a:spLocks noChangeArrowheads="1"/>
          </p:cNvSpPr>
          <p:nvPr/>
        </p:nvSpPr>
        <p:spPr bwMode="auto">
          <a:xfrm>
            <a:off x="1268413" y="4100513"/>
            <a:ext cx="26511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transport</a:t>
            </a:r>
          </a:p>
          <a:p>
            <a:pPr>
              <a:defRPr/>
            </a:pPr>
            <a:r>
              <a:rPr lang="en-US" smtClean="0"/>
              <a:t>  (UDP)</a:t>
            </a:r>
          </a:p>
        </p:txBody>
      </p:sp>
      <p:grpSp>
        <p:nvGrpSpPr>
          <p:cNvPr id="131085" name="Group 9"/>
          <p:cNvGrpSpPr>
            <a:grpSpLocks/>
          </p:cNvGrpSpPr>
          <p:nvPr/>
        </p:nvGrpSpPr>
        <p:grpSpPr bwMode="auto">
          <a:xfrm>
            <a:off x="2124075" y="3346450"/>
            <a:ext cx="1258888" cy="560388"/>
            <a:chOff x="1315" y="2154"/>
            <a:chExt cx="793" cy="353"/>
          </a:xfrm>
        </p:grpSpPr>
        <p:sp>
          <p:nvSpPr>
            <p:cNvPr id="111644" name="Oval 10"/>
            <p:cNvSpPr>
              <a:spLocks noChangeArrowheads="1"/>
            </p:cNvSpPr>
            <p:nvPr/>
          </p:nvSpPr>
          <p:spPr bwMode="auto">
            <a:xfrm>
              <a:off x="1315" y="2154"/>
              <a:ext cx="793" cy="353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1645" name="Text Box 11"/>
            <p:cNvSpPr txBox="1">
              <a:spLocks noChangeArrowheads="1"/>
            </p:cNvSpPr>
            <p:nvPr/>
          </p:nvSpPr>
          <p:spPr bwMode="auto">
            <a:xfrm>
              <a:off x="1434" y="220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routed</a:t>
              </a:r>
            </a:p>
          </p:txBody>
        </p:sp>
      </p:grpSp>
      <p:sp>
        <p:nvSpPr>
          <p:cNvPr id="111631" name="Line 12"/>
          <p:cNvSpPr>
            <a:spLocks noChangeShapeType="1"/>
          </p:cNvSpPr>
          <p:nvPr/>
        </p:nvSpPr>
        <p:spPr bwMode="auto">
          <a:xfrm flipV="1">
            <a:off x="2381250" y="3871913"/>
            <a:ext cx="0" cy="20383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632" name="Text Box 13"/>
          <p:cNvSpPr txBox="1">
            <a:spLocks noChangeArrowheads="1"/>
          </p:cNvSpPr>
          <p:nvPr/>
        </p:nvSpPr>
        <p:spPr bwMode="auto">
          <a:xfrm>
            <a:off x="5324475" y="5784850"/>
            <a:ext cx="2655888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physical</a:t>
            </a:r>
          </a:p>
        </p:txBody>
      </p:sp>
      <p:sp>
        <p:nvSpPr>
          <p:cNvPr id="111633" name="Text Box 14"/>
          <p:cNvSpPr txBox="1">
            <a:spLocks noChangeArrowheads="1"/>
          </p:cNvSpPr>
          <p:nvPr/>
        </p:nvSpPr>
        <p:spPr bwMode="auto">
          <a:xfrm>
            <a:off x="5329238" y="5408613"/>
            <a:ext cx="2651125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link</a:t>
            </a:r>
          </a:p>
        </p:txBody>
      </p:sp>
      <p:sp>
        <p:nvSpPr>
          <p:cNvPr id="111634" name="Text Box 15"/>
          <p:cNvSpPr txBox="1">
            <a:spLocks noChangeArrowheads="1"/>
          </p:cNvSpPr>
          <p:nvPr/>
        </p:nvSpPr>
        <p:spPr bwMode="auto">
          <a:xfrm>
            <a:off x="5329238" y="4757738"/>
            <a:ext cx="26511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network</a:t>
            </a:r>
          </a:p>
          <a:p>
            <a:pPr algn="r">
              <a:defRPr/>
            </a:pPr>
            <a:r>
              <a:rPr lang="en-US" smtClean="0"/>
              <a:t>   (IP)</a:t>
            </a:r>
          </a:p>
        </p:txBody>
      </p:sp>
      <p:sp>
        <p:nvSpPr>
          <p:cNvPr id="111635" name="Text Box 16"/>
          <p:cNvSpPr txBox="1">
            <a:spLocks noChangeArrowheads="1"/>
          </p:cNvSpPr>
          <p:nvPr/>
        </p:nvSpPr>
        <p:spPr bwMode="auto">
          <a:xfrm>
            <a:off x="5329238" y="4106863"/>
            <a:ext cx="2651125" cy="6508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mtClean="0"/>
              <a:t>transprt</a:t>
            </a:r>
          </a:p>
          <a:p>
            <a:pPr algn="r">
              <a:defRPr/>
            </a:pPr>
            <a:r>
              <a:rPr lang="en-US" smtClean="0"/>
              <a:t>  (UDP)</a:t>
            </a:r>
          </a:p>
        </p:txBody>
      </p:sp>
      <p:grpSp>
        <p:nvGrpSpPr>
          <p:cNvPr id="131091" name="Group 17"/>
          <p:cNvGrpSpPr>
            <a:grpSpLocks/>
          </p:cNvGrpSpPr>
          <p:nvPr/>
        </p:nvGrpSpPr>
        <p:grpSpPr bwMode="auto">
          <a:xfrm>
            <a:off x="5978525" y="3352800"/>
            <a:ext cx="1258888" cy="560388"/>
            <a:chOff x="1315" y="2154"/>
            <a:chExt cx="793" cy="353"/>
          </a:xfrm>
        </p:grpSpPr>
        <p:sp>
          <p:nvSpPr>
            <p:cNvPr id="111642" name="Oval 18"/>
            <p:cNvSpPr>
              <a:spLocks noChangeArrowheads="1"/>
            </p:cNvSpPr>
            <p:nvPr/>
          </p:nvSpPr>
          <p:spPr bwMode="auto">
            <a:xfrm>
              <a:off x="1315" y="2154"/>
              <a:ext cx="793" cy="353"/>
            </a:xfrm>
            <a:prstGeom prst="ellipse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1643" name="Text Box 19"/>
            <p:cNvSpPr txBox="1">
              <a:spLocks noChangeArrowheads="1"/>
            </p:cNvSpPr>
            <p:nvPr/>
          </p:nvSpPr>
          <p:spPr bwMode="auto">
            <a:xfrm>
              <a:off x="1434" y="2208"/>
              <a:ext cx="5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routed</a:t>
              </a:r>
            </a:p>
          </p:txBody>
        </p:sp>
      </p:grpSp>
      <p:sp>
        <p:nvSpPr>
          <p:cNvPr id="111637" name="Line 20"/>
          <p:cNvSpPr>
            <a:spLocks noChangeShapeType="1"/>
          </p:cNvSpPr>
          <p:nvPr/>
        </p:nvSpPr>
        <p:spPr bwMode="auto">
          <a:xfrm flipV="1">
            <a:off x="6796088" y="3892550"/>
            <a:ext cx="0" cy="20383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638" name="Rectangle 21"/>
          <p:cNvSpPr>
            <a:spLocks noChangeArrowheads="1"/>
          </p:cNvSpPr>
          <p:nvPr/>
        </p:nvSpPr>
        <p:spPr bwMode="auto">
          <a:xfrm>
            <a:off x="5364163" y="4794250"/>
            <a:ext cx="1233487" cy="574675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1">
                <a:solidFill>
                  <a:srgbClr val="CC0000"/>
                </a:solidFill>
                <a:latin typeface="Arial" charset="0"/>
                <a:ea typeface="ＭＳ Ｐゴシック" charset="0"/>
              </a:rPr>
              <a:t>forwarding</a:t>
            </a:r>
          </a:p>
          <a:p>
            <a:pPr algn="ctr">
              <a:defRPr/>
            </a:pPr>
            <a:r>
              <a:rPr lang="en-US" i="1">
                <a:solidFill>
                  <a:srgbClr val="CC0000"/>
                </a:solidFill>
                <a:latin typeface="Arial" charset="0"/>
                <a:ea typeface="ＭＳ Ｐゴシック" charset="0"/>
              </a:rPr>
              <a:t>table</a:t>
            </a:r>
          </a:p>
        </p:txBody>
      </p:sp>
      <p:sp>
        <p:nvSpPr>
          <p:cNvPr id="111639" name="Line 22"/>
          <p:cNvSpPr>
            <a:spLocks noChangeShapeType="1"/>
          </p:cNvSpPr>
          <p:nvPr/>
        </p:nvSpPr>
        <p:spPr bwMode="auto">
          <a:xfrm>
            <a:off x="2381250" y="5910263"/>
            <a:ext cx="4408488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640" name="Line 23"/>
          <p:cNvSpPr>
            <a:spLocks noChangeShapeType="1"/>
          </p:cNvSpPr>
          <p:nvPr/>
        </p:nvSpPr>
        <p:spPr bwMode="auto">
          <a:xfrm>
            <a:off x="2894013" y="3932238"/>
            <a:ext cx="0" cy="8667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641" name="Line 24"/>
          <p:cNvSpPr>
            <a:spLocks noChangeShapeType="1"/>
          </p:cNvSpPr>
          <p:nvPr/>
        </p:nvSpPr>
        <p:spPr bwMode="auto">
          <a:xfrm>
            <a:off x="6380163" y="3900488"/>
            <a:ext cx="0" cy="8667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0" y="679653"/>
            <a:ext cx="67634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Routing: RIP—Table processing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0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open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: publicly available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uses link state algorithm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LS packet dissemination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topology map at each node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route computation using Dijkstra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s algorithm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OSPF advertisement carries one entry per neighbor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advertisements flooded to </a:t>
            </a: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entire</a:t>
            </a:r>
            <a:r>
              <a:rPr lang="en-US" altLang="en-US" smtClean="0">
                <a:ea typeface="ＭＳ Ｐゴシック" panose="020B0600070205080204" pitchFamily="34" charset="-128"/>
              </a:rPr>
              <a:t> AS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carried in OSPF messages directly over IP (rather than TCP or UDP</a:t>
            </a: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IS-IS routing</a:t>
            </a:r>
            <a:r>
              <a:rPr lang="en-US" altLang="en-US" smtClean="0">
                <a:ea typeface="ＭＳ Ｐゴシック" panose="020B0600070205080204" pitchFamily="34" charset="-128"/>
              </a:rPr>
              <a:t> protocol: nearly identical to OSPF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79653"/>
            <a:ext cx="8360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</a:t>
            </a:r>
            <a:r>
              <a:rPr lang="en-US" sz="3200" dirty="0">
                <a:solidFill>
                  <a:srgbClr val="FF0000"/>
                </a:solidFill>
              </a:rPr>
              <a:t>: OSPF (Open Shortest Path First)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6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security:</a:t>
            </a:r>
            <a:r>
              <a:rPr lang="en-US" altLang="en-US" smtClean="0">
                <a:ea typeface="ＭＳ Ｐゴシック" panose="020B0600070205080204" pitchFamily="34" charset="-128"/>
              </a:rPr>
              <a:t> all OSPF messages authenticated (to prevent malicious intrusion) </a:t>
            </a:r>
          </a:p>
          <a:p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multi</a:t>
            </a:r>
            <a:r>
              <a:rPr lang="en-US" altLang="en-US" smtClean="0">
                <a:ea typeface="ＭＳ Ｐゴシック" panose="020B0600070205080204" pitchFamily="34" charset="-128"/>
              </a:rPr>
              <a:t>ple same-cost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path</a:t>
            </a:r>
            <a:r>
              <a:rPr lang="en-US" altLang="en-US" smtClean="0">
                <a:ea typeface="ＭＳ Ｐゴシック" panose="020B0600070205080204" pitchFamily="34" charset="-128"/>
              </a:rPr>
              <a:t>s allowed (only one path in RIP)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for each link, multiple cost metrics for different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TOS</a:t>
            </a:r>
            <a:r>
              <a:rPr lang="en-US" altLang="en-US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(e.g., satellite link cost set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low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for best effort ToS; high for real time ToS)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integrated uni- and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multicast</a:t>
            </a:r>
            <a:r>
              <a:rPr lang="en-US" altLang="en-US" smtClean="0">
                <a:ea typeface="ＭＳ Ｐゴシック" panose="020B0600070205080204" pitchFamily="34" charset="-128"/>
              </a:rPr>
              <a:t> support: 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</a:rPr>
              <a:t>Multicast OSPF (MOSPF) uses same topology data base as OSPF</a:t>
            </a:r>
          </a:p>
          <a:p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hierarchical</a:t>
            </a:r>
            <a:r>
              <a:rPr lang="en-US" altLang="en-US" smtClean="0">
                <a:ea typeface="ＭＳ Ｐゴシック" panose="020B0600070205080204" pitchFamily="34" charset="-128"/>
              </a:rPr>
              <a:t> OSPF in large domains.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79653"/>
            <a:ext cx="9392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smtClean="0">
                <a:solidFill>
                  <a:srgbClr val="FF0000"/>
                </a:solidFill>
              </a:rPr>
              <a:t>OSPF—Advanced features (not in RIP)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7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669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30842" name="Freeform 552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0843" name="Group 553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30852" name="Picture 55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853" name="Freeform 55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5485" name="Rectangle 539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86" name="Rectangle 540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87" name="Rectangle 541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88" name="Text Box 542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application</a:t>
              </a:r>
            </a:p>
            <a:p>
              <a:pPr algn="ctr">
                <a:defRPr/>
              </a:pPr>
              <a:r>
                <a:rPr lang="en-US" sz="2000" smtClean="0"/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</a:rPr>
                <a:t>network</a:t>
              </a:r>
              <a:endParaRPr lang="en-US" sz="2000" smtClean="0"/>
            </a:p>
            <a:p>
              <a:pPr algn="ctr">
                <a:defRPr/>
              </a:pPr>
              <a:r>
                <a:rPr lang="en-US" sz="2000" smtClean="0"/>
                <a:t>data link</a:t>
              </a:r>
            </a:p>
            <a:p>
              <a:pPr algn="ctr">
                <a:defRPr/>
              </a:pPr>
              <a:r>
                <a:rPr lang="en-US" sz="2000" smtClean="0"/>
                <a:t>physical</a:t>
              </a:r>
            </a:p>
          </p:txBody>
        </p:sp>
        <p:sp>
          <p:nvSpPr>
            <p:cNvPr id="15489" name="Line 543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90" name="Line 544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91" name="Line 545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92" name="Line 546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0724" name="Freeform 7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25" name="Group 667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30815" name="Group 640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30834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35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36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837" name="Group 64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40" name="Freeform 64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41" name="Freeform 64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79" name="Line 647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80" name="Line 648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816" name="Group 649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3082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2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2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829" name="Group 65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32" name="Freeform 65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33" name="Freeform 65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71" name="Line 656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72" name="Line 65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817" name="Group 658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3081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1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2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821" name="Group 66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0824" name="Freeform 66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25" name="Freeform 66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63" name="Line 665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64" name="Line 66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30726" name="Group 611"/>
          <p:cNvGrpSpPr>
            <a:grpSpLocks/>
          </p:cNvGrpSpPr>
          <p:nvPr/>
        </p:nvGrpSpPr>
        <p:grpSpPr bwMode="auto">
          <a:xfrm>
            <a:off x="3489325" y="5014913"/>
            <a:ext cx="2603500" cy="661987"/>
            <a:chOff x="960" y="3814"/>
            <a:chExt cx="1640" cy="417"/>
          </a:xfrm>
        </p:grpSpPr>
        <p:grpSp>
          <p:nvGrpSpPr>
            <p:cNvPr id="30788" name="Group 592"/>
            <p:cNvGrpSpPr>
              <a:grpSpLocks/>
            </p:cNvGrpSpPr>
            <p:nvPr/>
          </p:nvGrpSpPr>
          <p:grpSpPr bwMode="auto">
            <a:xfrm>
              <a:off x="960" y="3817"/>
              <a:ext cx="378" cy="181"/>
              <a:chOff x="2758" y="3803"/>
              <a:chExt cx="378" cy="181"/>
            </a:xfrm>
          </p:grpSpPr>
          <p:sp>
            <p:nvSpPr>
              <p:cNvPr id="30807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08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09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810" name="Group 587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813" name="Freeform 58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14" name="Freeform 58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52" name="Line 590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53" name="Line 591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789" name="Group 593"/>
            <p:cNvGrpSpPr>
              <a:grpSpLocks/>
            </p:cNvGrpSpPr>
            <p:nvPr/>
          </p:nvGrpSpPr>
          <p:grpSpPr bwMode="auto">
            <a:xfrm>
              <a:off x="2222" y="3814"/>
              <a:ext cx="378" cy="181"/>
              <a:chOff x="2758" y="3803"/>
              <a:chExt cx="378" cy="181"/>
            </a:xfrm>
          </p:grpSpPr>
          <p:sp>
            <p:nvSpPr>
              <p:cNvPr id="30799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00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801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802" name="Group 597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805" name="Freeform 59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06" name="Freeform 59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44" name="Line 600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45" name="Line 601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0790" name="Group 602"/>
            <p:cNvGrpSpPr>
              <a:grpSpLocks/>
            </p:cNvGrpSpPr>
            <p:nvPr/>
          </p:nvGrpSpPr>
          <p:grpSpPr bwMode="auto">
            <a:xfrm>
              <a:off x="1559" y="4050"/>
              <a:ext cx="378" cy="181"/>
              <a:chOff x="2758" y="3803"/>
              <a:chExt cx="378" cy="181"/>
            </a:xfrm>
          </p:grpSpPr>
          <p:sp>
            <p:nvSpPr>
              <p:cNvPr id="30791" name="Oval 407"/>
              <p:cNvSpPr>
                <a:spLocks noChangeArrowheads="1"/>
              </p:cNvSpPr>
              <p:nvPr/>
            </p:nvSpPr>
            <p:spPr bwMode="auto">
              <a:xfrm>
                <a:off x="2760" y="3883"/>
                <a:ext cx="374" cy="101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92" name="Rectangle 410"/>
              <p:cNvSpPr>
                <a:spLocks noChangeArrowheads="1"/>
              </p:cNvSpPr>
              <p:nvPr/>
            </p:nvSpPr>
            <p:spPr bwMode="auto">
              <a:xfrm>
                <a:off x="2760" y="3872"/>
                <a:ext cx="376" cy="62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793" name="Oval 411"/>
              <p:cNvSpPr>
                <a:spLocks noChangeArrowheads="1"/>
              </p:cNvSpPr>
              <p:nvPr/>
            </p:nvSpPr>
            <p:spPr bwMode="auto">
              <a:xfrm>
                <a:off x="2758" y="3803"/>
                <a:ext cx="375" cy="118"/>
              </a:xfrm>
              <a:prstGeom prst="ellipse">
                <a:avLst/>
              </a:prstGeom>
              <a:gradFill rotWithShape="1">
                <a:gsLst>
                  <a:gs pos="0">
                    <a:srgbClr val="CC0000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0794" name="Group 606"/>
              <p:cNvGrpSpPr>
                <a:grpSpLocks/>
              </p:cNvGrpSpPr>
              <p:nvPr/>
            </p:nvGrpSpPr>
            <p:grpSpPr bwMode="auto">
              <a:xfrm>
                <a:off x="2833" y="3834"/>
                <a:ext cx="212" cy="54"/>
                <a:chOff x="2468" y="1332"/>
                <a:chExt cx="310" cy="60"/>
              </a:xfrm>
            </p:grpSpPr>
            <p:sp>
              <p:nvSpPr>
                <p:cNvPr id="30797" name="Freeform 60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98" name="Freeform 60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436" name="Line 609"/>
              <p:cNvSpPr>
                <a:spLocks noChangeShapeType="1"/>
              </p:cNvSpPr>
              <p:nvPr/>
            </p:nvSpPr>
            <p:spPr bwMode="auto">
              <a:xfrm>
                <a:off x="2760" y="3858"/>
                <a:ext cx="0" cy="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5437" name="Line 610"/>
              <p:cNvSpPr>
                <a:spLocks noChangeShapeType="1"/>
              </p:cNvSpPr>
              <p:nvPr/>
            </p:nvSpPr>
            <p:spPr bwMode="auto">
              <a:xfrm>
                <a:off x="3133" y="3862"/>
                <a:ext cx="0" cy="7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5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7225" y="1385888"/>
            <a:ext cx="6534150" cy="13906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used to setup, maintain  teardown VC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used in ATM, frame-relay, X.25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not used in today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s Internet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5371" name="Line 10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0731" name="Freeform 107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Freeform 420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Freeform 421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Freeform 422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Freeform 423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Freeform 424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Freeform 425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43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2062163" y="4470400"/>
            <a:ext cx="140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</a:rPr>
              <a:t>1. initiate call</a:t>
            </a:r>
            <a:endParaRPr lang="en-US" sz="2400" smtClean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48228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2147483647 w 3342"/>
              <a:gd name="T3" fmla="*/ 2147483647 h 543"/>
              <a:gd name="T4" fmla="*/ 2147483647 w 3342"/>
              <a:gd name="T5" fmla="*/ 2147483647 h 543"/>
              <a:gd name="T6" fmla="*/ 2147483647 w 3342"/>
              <a:gd name="T7" fmla="*/ 2147483647 h 543"/>
              <a:gd name="T8" fmla="*/ 2147483647 w 3342"/>
              <a:gd name="T9" fmla="*/ 2147483647 h 543"/>
              <a:gd name="T10" fmla="*/ 2147483647 w 3342"/>
              <a:gd name="T11" fmla="*/ 2147483647 h 543"/>
              <a:gd name="T12" fmla="*/ 2147483647 w 3342"/>
              <a:gd name="T13" fmla="*/ 2147483647 h 543"/>
              <a:gd name="T14" fmla="*/ 2147483647 w 334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734050" y="4537075"/>
            <a:ext cx="16033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</a:rPr>
              <a:t>2. incoming call</a:t>
            </a:r>
            <a:endParaRPr lang="en-US" sz="2400" smtClean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899150" y="42037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</a:rPr>
              <a:t>3. accept call</a:t>
            </a:r>
            <a:endParaRPr lang="en-US" sz="2400" smtClean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73288" y="4470400"/>
            <a:ext cx="5057775" cy="1123950"/>
          </a:xfrm>
          <a:custGeom>
            <a:avLst/>
            <a:gdLst>
              <a:gd name="T0" fmla="*/ 0 w 3186"/>
              <a:gd name="T1" fmla="*/ 2147483647 h 708"/>
              <a:gd name="T2" fmla="*/ 0 w 3186"/>
              <a:gd name="T3" fmla="*/ 2147483647 h 708"/>
              <a:gd name="T4" fmla="*/ 2147483647 w 3186"/>
              <a:gd name="T5" fmla="*/ 2147483647 h 708"/>
              <a:gd name="T6" fmla="*/ 2147483647 w 3186"/>
              <a:gd name="T7" fmla="*/ 2147483647 h 708"/>
              <a:gd name="T8" fmla="*/ 2147483647 w 3186"/>
              <a:gd name="T9" fmla="*/ 2147483647 h 708"/>
              <a:gd name="T10" fmla="*/ 2147483647 w 3186"/>
              <a:gd name="T11" fmla="*/ 2147483647 h 708"/>
              <a:gd name="T12" fmla="*/ 2147483647 w 3186"/>
              <a:gd name="T13" fmla="*/ 2147483647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2012950" y="4184650"/>
            <a:ext cx="1739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  <a:latin typeface="Gill Sans MT" charset="0"/>
              </a:rPr>
              <a:t>4. call connected</a:t>
            </a:r>
            <a:endParaRPr lang="en-US" sz="2400" smtClean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2084388" y="3879850"/>
            <a:ext cx="1897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  <a:latin typeface="Gill Sans MT" charset="0"/>
              </a:rPr>
              <a:t>5. data flow begins</a:t>
            </a:r>
            <a:endParaRPr lang="en-US" sz="2400" smtClean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740400" y="3832225"/>
            <a:ext cx="1531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  <a:latin typeface="Gill Sans MT" charset="0"/>
              </a:rPr>
              <a:t>6. receive data</a:t>
            </a:r>
            <a:endParaRPr lang="en-US" sz="2400" smtClean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146550"/>
            <a:ext cx="4895850" cy="1343025"/>
          </a:xfrm>
          <a:custGeom>
            <a:avLst/>
            <a:gdLst>
              <a:gd name="T0" fmla="*/ 0 w 3084"/>
              <a:gd name="T1" fmla="*/ 2147483647 h 846"/>
              <a:gd name="T2" fmla="*/ 0 w 3084"/>
              <a:gd name="T3" fmla="*/ 2147483647 h 846"/>
              <a:gd name="T4" fmla="*/ 2147483647 w 3084"/>
              <a:gd name="T5" fmla="*/ 2147483647 h 846"/>
              <a:gd name="T6" fmla="*/ 2147483647 w 3084"/>
              <a:gd name="T7" fmla="*/ 2147483647 h 846"/>
              <a:gd name="T8" fmla="*/ 2147483647 w 3084"/>
              <a:gd name="T9" fmla="*/ 2147483647 h 846"/>
              <a:gd name="T10" fmla="*/ 2147483647 w 3084"/>
              <a:gd name="T11" fmla="*/ 2147483647 h 846"/>
              <a:gd name="T12" fmla="*/ 2147483647 w 3084"/>
              <a:gd name="T13" fmla="*/ 214748364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48" name="Group 668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30776" name="Freeform 551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418" name="Rectangle 40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19" name="Rectangle 40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0" name="Rectangle 40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1" name="Text Box 40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application</a:t>
              </a:r>
            </a:p>
            <a:p>
              <a:pPr algn="ctr">
                <a:defRPr/>
              </a:pPr>
              <a:r>
                <a:rPr lang="en-US" sz="2000" smtClean="0"/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</a:rPr>
                <a:t>network</a:t>
              </a:r>
              <a:endParaRPr lang="en-US" sz="2000" smtClean="0"/>
            </a:p>
            <a:p>
              <a:pPr algn="ctr">
                <a:defRPr/>
              </a:pPr>
              <a:r>
                <a:rPr lang="en-US" sz="2000" smtClean="0"/>
                <a:t>data link</a:t>
              </a:r>
            </a:p>
            <a:p>
              <a:pPr algn="ctr">
                <a:defRPr/>
              </a:pPr>
              <a:r>
                <a:rPr lang="en-US" sz="2000" smtClean="0"/>
                <a:t>physical</a:t>
              </a:r>
            </a:p>
          </p:txBody>
        </p:sp>
        <p:sp>
          <p:nvSpPr>
            <p:cNvPr id="15422" name="Line 533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3" name="Line 534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4" name="Line 535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25" name="Line 536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0785" name="Group 548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30786" name="Picture 54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87" name="Freeform 55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30749" name="Group 556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3076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6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7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0771" name="Group 56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74" name="Freeform 56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5" name="Freeform 56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13" name="Line 563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14" name="Line 56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0750" name="Group 565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3076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6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6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0763" name="Group 56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66" name="Freeform 57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7" name="Freeform 57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405" name="Line 572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406" name="Line 57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0751" name="Group 574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3075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5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75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0755" name="Group 57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0758" name="Freeform 57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9" name="Freeform 58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97" name="Line 581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5398" name="Line 58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41563" y="687864"/>
            <a:ext cx="649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Virtual Circuits (VC) </a:t>
            </a:r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ignaling protocol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0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694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695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696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697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698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699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0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1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2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3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4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5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6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7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8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09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41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41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4713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14714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14715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area 1</a:t>
            </a:r>
          </a:p>
        </p:txBody>
      </p:sp>
      <p:sp>
        <p:nvSpPr>
          <p:cNvPr id="114716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area 2</a:t>
            </a:r>
          </a:p>
        </p:txBody>
      </p:sp>
      <p:sp>
        <p:nvSpPr>
          <p:cNvPr id="114717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area 3</a:t>
            </a:r>
          </a:p>
        </p:txBody>
      </p:sp>
      <p:sp>
        <p:nvSpPr>
          <p:cNvPr id="114718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14719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14720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14721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22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23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24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25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26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4727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341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343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3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3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3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3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60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61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343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3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3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3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3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52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53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342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3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44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45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342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36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37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342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28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29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342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20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21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342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12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13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342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804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805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342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96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97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342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88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89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342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80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81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342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72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73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342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64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65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342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56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57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341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341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342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42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342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748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749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77" name="TextBox 176"/>
          <p:cNvSpPr txBox="1"/>
          <p:nvPr/>
        </p:nvSpPr>
        <p:spPr>
          <a:xfrm>
            <a:off x="0" y="679653"/>
            <a:ext cx="58982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</a:rPr>
              <a:t>Hiearchical</a:t>
            </a:r>
            <a:r>
              <a:rPr lang="en-US" sz="3200" dirty="0" smtClean="0">
                <a:solidFill>
                  <a:srgbClr val="FF0000"/>
                </a:solidFill>
              </a:rPr>
              <a:t> OSPF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1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two-level hierarchy:</a:t>
            </a:r>
            <a:r>
              <a:rPr lang="en-US" altLang="en-US" smtClean="0">
                <a:ea typeface="ＭＳ Ｐゴシック" panose="020B0600070205080204" pitchFamily="34" charset="-128"/>
              </a:rPr>
              <a:t> local area, backbone.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</a:rPr>
              <a:t>link-state advertisements only in area </a:t>
            </a:r>
          </a:p>
          <a:p>
            <a:pPr lvl="1"/>
            <a:r>
              <a:rPr lang="en-US" altLang="en-US" sz="2800" smtClean="0">
                <a:ea typeface="ＭＳ Ｐゴシック" panose="020B0600070205080204" pitchFamily="34" charset="-128"/>
              </a:rPr>
              <a:t>each nodes has detailed area topology; only know direction (shortest path) to nets in other areas.</a:t>
            </a:r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area border routers:</a:t>
            </a:r>
            <a:r>
              <a:rPr lang="en-US" altLang="en-US" b="1" smtClean="0">
                <a:solidFill>
                  <a:schemeClr val="accent2"/>
                </a:solidFill>
                <a:ea typeface="ＭＳ Ｐゴシック" panose="020B0600070205080204" pitchFamily="34" charset="-128"/>
              </a:rPr>
              <a:t>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summarize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distances  to nets in own area, advertise to other Area Border routers.</a:t>
            </a: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backbone routers:</a:t>
            </a:r>
            <a:r>
              <a:rPr lang="en-US" altLang="en-US" smtClean="0">
                <a:ea typeface="ＭＳ Ｐゴシック" panose="020B0600070205080204" pitchFamily="34" charset="-128"/>
              </a:rPr>
              <a:t> run OSPF routing limited to backbone.</a:t>
            </a: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boundary routers:</a:t>
            </a:r>
            <a:r>
              <a:rPr lang="en-US" altLang="en-US" smtClean="0">
                <a:ea typeface="ＭＳ Ｐゴシック" panose="020B0600070205080204" pitchFamily="34" charset="-128"/>
              </a:rPr>
              <a:t> connect to other AS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s.</a:t>
            </a:r>
            <a:endParaRPr lang="en-US" altLang="ja-JP" sz="2400" smtClean="0">
              <a:ea typeface="ＭＳ Ｐゴシック" panose="020B0600070205080204" pitchFamily="34" charset="-128"/>
            </a:endParaRPr>
          </a:p>
          <a:p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79653"/>
            <a:ext cx="6032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Intra-AS Routing</a:t>
            </a:r>
            <a:r>
              <a:rPr lang="en-US" sz="3200" dirty="0">
                <a:solidFill>
                  <a:srgbClr val="FF0000"/>
                </a:solidFill>
              </a:rPr>
              <a:t>: </a:t>
            </a:r>
            <a:r>
              <a:rPr lang="en-US" sz="3200" dirty="0" smtClean="0">
                <a:solidFill>
                  <a:srgbClr val="FF0000"/>
                </a:solidFill>
              </a:rPr>
              <a:t>Hierarchical OSPF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96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>
            <a:normAutofit fontScale="92500" lnSpcReduction="20000"/>
          </a:bodyPr>
          <a:lstStyle/>
          <a:p>
            <a:pPr marL="381000" indent="-381000"/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BGP (Border Gateway Protocol):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  <a:r>
              <a:rPr lang="en-US" altLang="en-US" i="1" smtClean="0">
                <a:ea typeface="ＭＳ Ｐゴシック" panose="020B0600070205080204" pitchFamily="34" charset="-128"/>
              </a:rPr>
              <a:t>the</a:t>
            </a:r>
            <a:r>
              <a:rPr lang="en-US" altLang="en-US" smtClean="0">
                <a:ea typeface="ＭＳ Ｐゴシック" panose="020B0600070205080204" pitchFamily="34" charset="-128"/>
              </a:rPr>
              <a:t> de facto inter-domain routing protocol</a:t>
            </a:r>
          </a:p>
          <a:p>
            <a:pPr marL="800100" lvl="1" indent="-342900"/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glue that holds the Internet together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pPr marL="381000" indent="-381000"/>
            <a:r>
              <a:rPr lang="en-US" altLang="en-US" smtClean="0">
                <a:ea typeface="ＭＳ Ｐゴシック" panose="020B0600070205080204" pitchFamily="34" charset="-128"/>
              </a:rPr>
              <a:t>BGP provides each AS a means to:</a:t>
            </a:r>
          </a:p>
          <a:p>
            <a:pPr marL="800100" lvl="1" indent="-342900"/>
            <a:r>
              <a:rPr lang="en-US" altLang="en-US" sz="280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eBGP:</a:t>
            </a:r>
            <a:r>
              <a:rPr lang="en-US" altLang="en-US" smtClean="0">
                <a:ea typeface="ＭＳ Ｐゴシック" panose="020B0600070205080204" pitchFamily="34" charset="-128"/>
              </a:rPr>
              <a:t> obtain subnet reachability information from neighboring ASs.</a:t>
            </a:r>
          </a:p>
          <a:p>
            <a:pPr marL="800100" lvl="1" indent="-342900"/>
            <a:r>
              <a:rPr lang="en-US" altLang="en-US" sz="280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iBGP:</a:t>
            </a:r>
            <a:r>
              <a:rPr lang="en-US" altLang="en-US" smtClean="0">
                <a:ea typeface="ＭＳ Ｐゴシック" panose="020B0600070205080204" pitchFamily="34" charset="-128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altLang="en-US" smtClean="0">
                <a:ea typeface="ＭＳ Ｐゴシック" panose="020B0600070205080204" pitchFamily="34" charset="-128"/>
              </a:rPr>
              <a:t>determine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good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routes to other networks based on reachability information and policy.</a:t>
            </a:r>
          </a:p>
          <a:p>
            <a:pPr marL="381000" indent="-381000"/>
            <a:r>
              <a:rPr lang="en-US" altLang="en-US" smtClean="0">
                <a:ea typeface="ＭＳ Ｐゴシック" panose="020B0600070205080204" pitchFamily="34" charset="-128"/>
              </a:rPr>
              <a:t>allows subnet to advertise its existence to rest of Internet: </a:t>
            </a:r>
            <a:r>
              <a:rPr lang="ja-JP" altLang="en-US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I am here</a:t>
            </a:r>
            <a:r>
              <a:rPr lang="ja-JP" altLang="en-US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”</a:t>
            </a:r>
            <a:endParaRPr lang="en-US" altLang="en-US" i="1" smtClean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63" y="687864"/>
            <a:ext cx="3981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</a:t>
            </a:r>
          </a:p>
        </p:txBody>
      </p:sp>
    </p:spTree>
    <p:extLst>
      <p:ext uri="{BB962C8B-B14F-4D97-AF65-F5344CB8AC3E}">
        <p14:creationId xmlns:p14="http://schemas.microsoft.com/office/powerpoint/2010/main" val="36808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Freeform 2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879725"/>
            <a:ext cx="8505825" cy="23495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when AS3 advertises a prefix to AS1: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AS3 </a:t>
            </a:r>
            <a:r>
              <a:rPr lang="en-US" sz="2000" i="1">
                <a:solidFill>
                  <a:srgbClr val="CC0000"/>
                </a:solidFill>
              </a:rPr>
              <a:t>promises</a:t>
            </a:r>
            <a:r>
              <a:rPr lang="en-US" sz="2000"/>
              <a:t> it will forward datagrams towards that prefix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AS3 can aggregate prefixes in its advertisement</a:t>
            </a:r>
          </a:p>
          <a:p>
            <a:pPr>
              <a:buFont typeface="Wingdings" charset="0"/>
              <a:buChar char="v"/>
              <a:defRPr/>
            </a:pPr>
            <a:endParaRPr lang="en-US" sz="2000">
              <a:cs typeface="+mn-cs"/>
            </a:endParaRPr>
          </a:p>
        </p:txBody>
      </p:sp>
      <p:sp>
        <p:nvSpPr>
          <p:cNvPr id="137222" name="Freeform 5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3" name="Freeform 6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4" name="Freeform 7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25" name="Freeform 8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71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AS3</a:t>
            </a:r>
            <a:endParaRPr lang="en-US" smtClean="0"/>
          </a:p>
        </p:txBody>
      </p:sp>
      <p:sp>
        <p:nvSpPr>
          <p:cNvPr id="117772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AS2</a:t>
            </a:r>
          </a:p>
        </p:txBody>
      </p:sp>
      <p:sp>
        <p:nvSpPr>
          <p:cNvPr id="117773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74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75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37231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17877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78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79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80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81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82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83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3b</a:t>
              </a:r>
              <a:endParaRPr lang="en-US" sz="2400" smtClean="0"/>
            </a:p>
          </p:txBody>
        </p:sp>
      </p:grpSp>
      <p:grpSp>
        <p:nvGrpSpPr>
          <p:cNvPr id="137232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17869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70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71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72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73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7329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17875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76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3c</a:t>
                </a:r>
                <a:endParaRPr lang="en-US" sz="2400" smtClean="0"/>
              </a:p>
            </p:txBody>
          </p:sp>
        </p:grpSp>
      </p:grpSp>
      <p:grpSp>
        <p:nvGrpSpPr>
          <p:cNvPr id="137233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37316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17863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64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65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66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67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68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7862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3a</a:t>
              </a:r>
              <a:endParaRPr lang="en-US" sz="2400" smtClean="0"/>
            </a:p>
          </p:txBody>
        </p:sp>
      </p:grpSp>
      <p:grpSp>
        <p:nvGrpSpPr>
          <p:cNvPr id="137234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37273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06 w 1583"/>
                <a:gd name="T1" fmla="*/ 268 h 682"/>
                <a:gd name="T2" fmla="*/ 541 w 1583"/>
                <a:gd name="T3" fmla="*/ 89 h 682"/>
                <a:gd name="T4" fmla="*/ 1045 w 1583"/>
                <a:gd name="T5" fmla="*/ 25 h 682"/>
                <a:gd name="T6" fmla="*/ 1539 w 1583"/>
                <a:gd name="T7" fmla="*/ 232 h 682"/>
                <a:gd name="T8" fmla="*/ 2080 w 1583"/>
                <a:gd name="T9" fmla="*/ 512 h 682"/>
                <a:gd name="T10" fmla="*/ 1693 w 1583"/>
                <a:gd name="T11" fmla="*/ 770 h 682"/>
                <a:gd name="T12" fmla="*/ 918 w 1583"/>
                <a:gd name="T13" fmla="*/ 786 h 682"/>
                <a:gd name="T14" fmla="*/ 119 w 1583"/>
                <a:gd name="T15" fmla="*/ 713 h 682"/>
                <a:gd name="T16" fmla="*/ 206 w 1583"/>
                <a:gd name="T17" fmla="*/ 26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819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AS1</a:t>
              </a:r>
              <a:endParaRPr lang="en-US" smtClean="0"/>
            </a:p>
          </p:txBody>
        </p:sp>
        <p:sp>
          <p:nvSpPr>
            <p:cNvPr id="117820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21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22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23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24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25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7281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17853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54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55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56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57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37313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17859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7860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1c</a:t>
                  </a:r>
                </a:p>
              </p:txBody>
            </p:sp>
          </p:grpSp>
        </p:grpSp>
        <p:grpSp>
          <p:nvGrpSpPr>
            <p:cNvPr id="137282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17846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47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48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49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50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51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52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1a</a:t>
                </a:r>
                <a:endParaRPr lang="en-US" sz="2400" smtClean="0"/>
              </a:p>
            </p:txBody>
          </p:sp>
        </p:grpSp>
        <p:grpSp>
          <p:nvGrpSpPr>
            <p:cNvPr id="137283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17838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39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40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41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42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37298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17844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7845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1d</a:t>
                  </a:r>
                </a:p>
              </p:txBody>
            </p:sp>
          </p:grpSp>
        </p:grpSp>
        <p:grpSp>
          <p:nvGrpSpPr>
            <p:cNvPr id="137284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17830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31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32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33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7834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37290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17836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1783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1b</a:t>
                  </a:r>
                  <a:endParaRPr lang="en-US" sz="2400" smtClean="0"/>
                </a:p>
              </p:txBody>
            </p:sp>
          </p:grpSp>
        </p:grpSp>
      </p:grpSp>
      <p:grpSp>
        <p:nvGrpSpPr>
          <p:cNvPr id="137235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17811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12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13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14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15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16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17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2a</a:t>
              </a:r>
              <a:endParaRPr lang="en-US" sz="2400" smtClean="0"/>
            </a:p>
          </p:txBody>
        </p:sp>
      </p:grpSp>
      <p:sp>
        <p:nvSpPr>
          <p:cNvPr id="117781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82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83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84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37240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17804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5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6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7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8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9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10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2c</a:t>
              </a:r>
              <a:endParaRPr lang="en-US" sz="2400" smtClean="0"/>
            </a:p>
          </p:txBody>
        </p:sp>
      </p:grpSp>
      <p:grpSp>
        <p:nvGrpSpPr>
          <p:cNvPr id="137241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17797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98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99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0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1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2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803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2b</a:t>
              </a:r>
              <a:endParaRPr lang="en-US" sz="2400" smtClean="0"/>
            </a:p>
          </p:txBody>
        </p:sp>
      </p:grpSp>
      <p:sp>
        <p:nvSpPr>
          <p:cNvPr id="117787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37243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789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17790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7791" name="Rectangle 116"/>
          <p:cNvSpPr>
            <a:spLocks noChangeArrowheads="1"/>
          </p:cNvSpPr>
          <p:nvPr/>
        </p:nvSpPr>
        <p:spPr bwMode="auto">
          <a:xfrm>
            <a:off x="554038" y="1069975"/>
            <a:ext cx="8505825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CC0000"/>
                </a:solidFill>
                <a:latin typeface="Gill Sans MT" panose="020B0502020104020203" pitchFamily="34" charset="0"/>
              </a:rPr>
              <a:t>BGP session:</a:t>
            </a:r>
            <a:r>
              <a:rPr lang="en-US" altLang="en-US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>
                <a:latin typeface="Gill Sans MT" panose="020B0502020104020203" pitchFamily="34" charset="0"/>
              </a:rPr>
              <a:t>two BGP routers (</a:t>
            </a:r>
            <a:r>
              <a:rPr lang="ja-JP" altLang="en-US">
                <a:latin typeface="Gill Sans MT" panose="020B0502020104020203" pitchFamily="34" charset="0"/>
              </a:rPr>
              <a:t>“</a:t>
            </a:r>
            <a:r>
              <a:rPr lang="en-US" altLang="ja-JP">
                <a:latin typeface="Gill Sans MT" panose="020B0502020104020203" pitchFamily="34" charset="0"/>
              </a:rPr>
              <a:t>peers</a:t>
            </a:r>
            <a:r>
              <a:rPr lang="ja-JP" altLang="en-US">
                <a:latin typeface="Gill Sans MT" panose="020B0502020104020203" pitchFamily="34" charset="0"/>
              </a:rPr>
              <a:t>”</a:t>
            </a:r>
            <a:r>
              <a:rPr lang="en-US" altLang="ja-JP">
                <a:latin typeface="Gill Sans MT" panose="020B0502020104020203" pitchFamily="34" charset="0"/>
              </a:rPr>
              <a:t>) exchange BGP messages: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advertising </a:t>
            </a: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paths</a:t>
            </a:r>
            <a:r>
              <a:rPr lang="en-US" altLang="en-US" sz="2000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000">
                <a:latin typeface="Gill Sans MT" panose="020B0502020104020203" pitchFamily="34" charset="0"/>
              </a:rPr>
              <a:t>to different destination network prefixes (</a:t>
            </a:r>
            <a:r>
              <a:rPr lang="ja-JP" altLang="en-US" sz="2000">
                <a:latin typeface="Gill Sans MT" panose="020B0502020104020203" pitchFamily="34" charset="0"/>
              </a:rPr>
              <a:t>“</a:t>
            </a:r>
            <a:r>
              <a:rPr lang="en-US" altLang="ja-JP" sz="2000">
                <a:latin typeface="Gill Sans MT" panose="020B0502020104020203" pitchFamily="34" charset="0"/>
              </a:rPr>
              <a:t>path vector</a:t>
            </a:r>
            <a:r>
              <a:rPr lang="ja-JP" altLang="en-US" sz="2000">
                <a:latin typeface="Gill Sans MT" panose="020B0502020104020203" pitchFamily="34" charset="0"/>
              </a:rPr>
              <a:t>”</a:t>
            </a:r>
            <a:r>
              <a:rPr lang="en-US" altLang="ja-JP" sz="2000">
                <a:latin typeface="Gill Sans MT" panose="020B0502020104020203" pitchFamily="34" charset="0"/>
              </a:rPr>
              <a:t> protocol)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exchanged over semi-permanent TCP connections</a:t>
            </a:r>
            <a:endParaRPr lang="en-US" altLang="en-US" sz="200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753781" name="Group 117"/>
          <p:cNvGrpSpPr>
            <a:grpSpLocks/>
          </p:cNvGrpSpPr>
          <p:nvPr/>
        </p:nvGrpSpPr>
        <p:grpSpPr bwMode="auto">
          <a:xfrm>
            <a:off x="2889250" y="4657725"/>
            <a:ext cx="1303338" cy="657225"/>
            <a:chOff x="2171" y="2695"/>
            <a:chExt cx="821" cy="414"/>
          </a:xfrm>
        </p:grpSpPr>
        <p:sp>
          <p:nvSpPr>
            <p:cNvPr id="117795" name="AutoShape 118"/>
            <p:cNvSpPr>
              <a:spLocks noChangeArrowheads="1"/>
            </p:cNvSpPr>
            <p:nvPr/>
          </p:nvSpPr>
          <p:spPr bwMode="auto">
            <a:xfrm rot="-9091425">
              <a:off x="2171" y="2935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7796" name="Text Box 119"/>
            <p:cNvSpPr txBox="1">
              <a:spLocks noChangeArrowheads="1"/>
            </p:cNvSpPr>
            <p:nvPr/>
          </p:nvSpPr>
          <p:spPr bwMode="auto">
            <a:xfrm>
              <a:off x="2357" y="2695"/>
              <a:ext cx="635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BGP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message</a:t>
              </a:r>
            </a:p>
          </p:txBody>
        </p:sp>
      </p:grpSp>
      <p:sp>
        <p:nvSpPr>
          <p:cNvPr id="137248" name="Freeform 120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1563" y="687864"/>
            <a:ext cx="3981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</a:t>
            </a:r>
          </a:p>
        </p:txBody>
      </p:sp>
    </p:spTree>
    <p:extLst>
      <p:ext uri="{BB962C8B-B14F-4D97-AF65-F5344CB8AC3E}">
        <p14:creationId xmlns:p14="http://schemas.microsoft.com/office/powerpoint/2010/main" val="138336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Freeform 2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6" name="Freeform 4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7" name="Freeform 5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48" name="Freeform 6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Text Box 7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AS3</a:t>
            </a:r>
            <a:endParaRPr lang="en-US" smtClean="0"/>
          </a:p>
        </p:txBody>
      </p:sp>
      <p:sp>
        <p:nvSpPr>
          <p:cNvPr id="118795" name="Text Box 8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AS2</a:t>
            </a:r>
          </a:p>
        </p:txBody>
      </p:sp>
      <p:sp>
        <p:nvSpPr>
          <p:cNvPr id="118796" name="Line 9"/>
          <p:cNvSpPr>
            <a:spLocks noChangeShapeType="1"/>
          </p:cNvSpPr>
          <p:nvPr/>
        </p:nvSpPr>
        <p:spPr bwMode="auto">
          <a:xfrm flipV="1">
            <a:off x="5746750" y="5278438"/>
            <a:ext cx="434975" cy="19208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797" name="Line 10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798" name="Line 11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38254" name="Group 12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18891" name="Oval 13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92" name="Line 14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93" name="Line 15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94" name="Rectangle 16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95" name="Oval 17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96" name="Rectangle 18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97" name="Text Box 19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3b</a:t>
              </a:r>
              <a:endParaRPr lang="en-US" sz="2400" smtClean="0"/>
            </a:p>
          </p:txBody>
        </p:sp>
      </p:grpSp>
      <p:grpSp>
        <p:nvGrpSpPr>
          <p:cNvPr id="138255" name="Group 20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38338" name="Group 21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18885" name="Oval 22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86" name="Line 23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87" name="Line 24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88" name="Rectangle 25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89" name="Oval 26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90" name="Rectangle 27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8884" name="Text Box 28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3a</a:t>
              </a:r>
              <a:endParaRPr lang="en-US" sz="2400" smtClean="0"/>
            </a:p>
          </p:txBody>
        </p:sp>
      </p:grpSp>
      <p:sp>
        <p:nvSpPr>
          <p:cNvPr id="138256" name="Freeform 29"/>
          <p:cNvSpPr>
            <a:spLocks/>
          </p:cNvSpPr>
          <p:nvPr/>
        </p:nvSpPr>
        <p:spPr bwMode="auto">
          <a:xfrm>
            <a:off x="2495550" y="5227638"/>
            <a:ext cx="2660650" cy="1122362"/>
          </a:xfrm>
          <a:custGeom>
            <a:avLst/>
            <a:gdLst>
              <a:gd name="T0" fmla="*/ 2147483647 w 1583"/>
              <a:gd name="T1" fmla="*/ 2147483647 h 682"/>
              <a:gd name="T2" fmla="*/ 2147483647 w 1583"/>
              <a:gd name="T3" fmla="*/ 2147483647 h 682"/>
              <a:gd name="T4" fmla="*/ 2147483647 w 1583"/>
              <a:gd name="T5" fmla="*/ 2147483647 h 682"/>
              <a:gd name="T6" fmla="*/ 2147483647 w 1583"/>
              <a:gd name="T7" fmla="*/ 2147483647 h 682"/>
              <a:gd name="T8" fmla="*/ 2147483647 w 1583"/>
              <a:gd name="T9" fmla="*/ 2147483647 h 682"/>
              <a:gd name="T10" fmla="*/ 2147483647 w 1583"/>
              <a:gd name="T11" fmla="*/ 2147483647 h 682"/>
              <a:gd name="T12" fmla="*/ 2147483647 w 1583"/>
              <a:gd name="T13" fmla="*/ 2147483647 h 682"/>
              <a:gd name="T14" fmla="*/ 2147483647 w 1583"/>
              <a:gd name="T15" fmla="*/ 2147483647 h 682"/>
              <a:gd name="T16" fmla="*/ 2147483647 w 1583"/>
              <a:gd name="T17" fmla="*/ 2147483647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Text Box 30"/>
          <p:cNvSpPr txBox="1">
            <a:spLocks noChangeArrowheads="1"/>
          </p:cNvSpPr>
          <p:nvPr/>
        </p:nvSpPr>
        <p:spPr bwMode="auto">
          <a:xfrm>
            <a:off x="2728913" y="5911850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AS1</a:t>
            </a:r>
            <a:endParaRPr lang="en-US" smtClean="0"/>
          </a:p>
        </p:txBody>
      </p:sp>
      <p:sp>
        <p:nvSpPr>
          <p:cNvPr id="118803" name="Line 31"/>
          <p:cNvSpPr>
            <a:spLocks noChangeShapeType="1"/>
          </p:cNvSpPr>
          <p:nvPr/>
        </p:nvSpPr>
        <p:spPr bwMode="auto">
          <a:xfrm flipH="1">
            <a:off x="3387725" y="5507038"/>
            <a:ext cx="147638" cy="161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4" name="Line 32"/>
          <p:cNvSpPr>
            <a:spLocks noChangeShapeType="1"/>
          </p:cNvSpPr>
          <p:nvPr/>
        </p:nvSpPr>
        <p:spPr bwMode="auto">
          <a:xfrm>
            <a:off x="3790950" y="5541963"/>
            <a:ext cx="4763" cy="4524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5" name="Line 33"/>
          <p:cNvSpPr>
            <a:spLocks noChangeShapeType="1"/>
          </p:cNvSpPr>
          <p:nvPr/>
        </p:nvSpPr>
        <p:spPr bwMode="auto">
          <a:xfrm>
            <a:off x="3952875" y="5494338"/>
            <a:ext cx="496888" cy="33496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6" name="Line 34"/>
          <p:cNvSpPr>
            <a:spLocks noChangeShapeType="1"/>
          </p:cNvSpPr>
          <p:nvPr/>
        </p:nvSpPr>
        <p:spPr bwMode="auto">
          <a:xfrm flipH="1">
            <a:off x="4054475" y="5951538"/>
            <a:ext cx="376238" cy="1206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7" name="Line 35"/>
          <p:cNvSpPr>
            <a:spLocks noChangeShapeType="1"/>
          </p:cNvSpPr>
          <p:nvPr/>
        </p:nvSpPr>
        <p:spPr bwMode="auto">
          <a:xfrm flipH="1" flipV="1">
            <a:off x="3495675" y="5775325"/>
            <a:ext cx="901700" cy="809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08" name="Line 36"/>
          <p:cNvSpPr>
            <a:spLocks noChangeShapeType="1"/>
          </p:cNvSpPr>
          <p:nvPr/>
        </p:nvSpPr>
        <p:spPr bwMode="auto">
          <a:xfrm>
            <a:off x="3402013" y="5856288"/>
            <a:ext cx="201612" cy="13493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38264" name="Group 37"/>
          <p:cNvGrpSpPr>
            <a:grpSpLocks/>
          </p:cNvGrpSpPr>
          <p:nvPr/>
        </p:nvGrpSpPr>
        <p:grpSpPr bwMode="auto">
          <a:xfrm>
            <a:off x="3495675" y="5227638"/>
            <a:ext cx="501650" cy="396875"/>
            <a:chOff x="2055" y="3447"/>
            <a:chExt cx="316" cy="250"/>
          </a:xfrm>
        </p:grpSpPr>
        <p:sp>
          <p:nvSpPr>
            <p:cNvPr id="118875" name="Oval 38"/>
            <p:cNvSpPr>
              <a:spLocks noChangeArrowheads="1"/>
            </p:cNvSpPr>
            <p:nvPr/>
          </p:nvSpPr>
          <p:spPr bwMode="auto">
            <a:xfrm>
              <a:off x="2058" y="357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6" name="Line 39"/>
            <p:cNvSpPr>
              <a:spLocks noChangeShapeType="1"/>
            </p:cNvSpPr>
            <p:nvPr/>
          </p:nvSpPr>
          <p:spPr bwMode="auto">
            <a:xfrm>
              <a:off x="2058" y="356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7" name="Line 40"/>
            <p:cNvSpPr>
              <a:spLocks noChangeShapeType="1"/>
            </p:cNvSpPr>
            <p:nvPr/>
          </p:nvSpPr>
          <p:spPr bwMode="auto">
            <a:xfrm>
              <a:off x="2371" y="356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8" name="Rectangle 41"/>
            <p:cNvSpPr>
              <a:spLocks noChangeArrowheads="1"/>
            </p:cNvSpPr>
            <p:nvPr/>
          </p:nvSpPr>
          <p:spPr bwMode="auto">
            <a:xfrm>
              <a:off x="2058" y="356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9" name="Oval 42"/>
            <p:cNvSpPr>
              <a:spLocks noChangeArrowheads="1"/>
            </p:cNvSpPr>
            <p:nvPr/>
          </p:nvSpPr>
          <p:spPr bwMode="auto">
            <a:xfrm>
              <a:off x="2055" y="350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8335" name="Group 43"/>
            <p:cNvGrpSpPr>
              <a:grpSpLocks/>
            </p:cNvGrpSpPr>
            <p:nvPr/>
          </p:nvGrpSpPr>
          <p:grpSpPr bwMode="auto">
            <a:xfrm>
              <a:off x="2072" y="3447"/>
              <a:ext cx="285" cy="250"/>
              <a:chOff x="2912" y="2425"/>
              <a:chExt cx="292" cy="250"/>
            </a:xfrm>
          </p:grpSpPr>
          <p:sp>
            <p:nvSpPr>
              <p:cNvPr id="118881" name="Rectangle 4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82" name="Text Box 45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1c</a:t>
                </a:r>
              </a:p>
            </p:txBody>
          </p:sp>
        </p:grpSp>
      </p:grpSp>
      <p:grpSp>
        <p:nvGrpSpPr>
          <p:cNvPr id="138265" name="Group 46"/>
          <p:cNvGrpSpPr>
            <a:grpSpLocks/>
          </p:cNvGrpSpPr>
          <p:nvPr/>
        </p:nvGrpSpPr>
        <p:grpSpPr bwMode="auto">
          <a:xfrm>
            <a:off x="3009900" y="5567363"/>
            <a:ext cx="501650" cy="396875"/>
            <a:chOff x="1749" y="3661"/>
            <a:chExt cx="316" cy="250"/>
          </a:xfrm>
        </p:grpSpPr>
        <p:sp>
          <p:nvSpPr>
            <p:cNvPr id="118868" name="Oval 47"/>
            <p:cNvSpPr>
              <a:spLocks noChangeArrowheads="1"/>
            </p:cNvSpPr>
            <p:nvPr/>
          </p:nvSpPr>
          <p:spPr bwMode="auto">
            <a:xfrm>
              <a:off x="1752" y="378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69" name="Line 48"/>
            <p:cNvSpPr>
              <a:spLocks noChangeShapeType="1"/>
            </p:cNvSpPr>
            <p:nvPr/>
          </p:nvSpPr>
          <p:spPr bwMode="auto">
            <a:xfrm>
              <a:off x="1752" y="377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0" name="Line 49"/>
            <p:cNvSpPr>
              <a:spLocks noChangeShapeType="1"/>
            </p:cNvSpPr>
            <p:nvPr/>
          </p:nvSpPr>
          <p:spPr bwMode="auto">
            <a:xfrm>
              <a:off x="2065" y="377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1" name="Rectangle 50"/>
            <p:cNvSpPr>
              <a:spLocks noChangeArrowheads="1"/>
            </p:cNvSpPr>
            <p:nvPr/>
          </p:nvSpPr>
          <p:spPr bwMode="auto">
            <a:xfrm>
              <a:off x="1752" y="377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2" name="Oval 51"/>
            <p:cNvSpPr>
              <a:spLocks noChangeArrowheads="1"/>
            </p:cNvSpPr>
            <p:nvPr/>
          </p:nvSpPr>
          <p:spPr bwMode="auto">
            <a:xfrm>
              <a:off x="1749" y="37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3" name="Rectangle 52"/>
            <p:cNvSpPr>
              <a:spLocks noChangeArrowheads="1"/>
            </p:cNvSpPr>
            <p:nvPr/>
          </p:nvSpPr>
          <p:spPr bwMode="auto">
            <a:xfrm>
              <a:off x="1834" y="3746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74" name="Text Box 53"/>
            <p:cNvSpPr txBox="1">
              <a:spLocks noChangeArrowheads="1"/>
            </p:cNvSpPr>
            <p:nvPr/>
          </p:nvSpPr>
          <p:spPr bwMode="auto">
            <a:xfrm>
              <a:off x="1765" y="3661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1a</a:t>
              </a:r>
              <a:endParaRPr lang="en-US" sz="2400" smtClean="0"/>
            </a:p>
          </p:txBody>
        </p:sp>
      </p:grpSp>
      <p:grpSp>
        <p:nvGrpSpPr>
          <p:cNvPr id="138266" name="Group 54"/>
          <p:cNvGrpSpPr>
            <a:grpSpLocks/>
          </p:cNvGrpSpPr>
          <p:nvPr/>
        </p:nvGrpSpPr>
        <p:grpSpPr bwMode="auto">
          <a:xfrm>
            <a:off x="3552825" y="5856288"/>
            <a:ext cx="501650" cy="396875"/>
            <a:chOff x="2091" y="3843"/>
            <a:chExt cx="316" cy="250"/>
          </a:xfrm>
        </p:grpSpPr>
        <p:sp>
          <p:nvSpPr>
            <p:cNvPr id="118860" name="Oval 55"/>
            <p:cNvSpPr>
              <a:spLocks noChangeArrowheads="1"/>
            </p:cNvSpPr>
            <p:nvPr/>
          </p:nvSpPr>
          <p:spPr bwMode="auto">
            <a:xfrm>
              <a:off x="2094" y="396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61" name="Line 56"/>
            <p:cNvSpPr>
              <a:spLocks noChangeShapeType="1"/>
            </p:cNvSpPr>
            <p:nvPr/>
          </p:nvSpPr>
          <p:spPr bwMode="auto">
            <a:xfrm>
              <a:off x="2094" y="396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62" name="Line 57"/>
            <p:cNvSpPr>
              <a:spLocks noChangeShapeType="1"/>
            </p:cNvSpPr>
            <p:nvPr/>
          </p:nvSpPr>
          <p:spPr bwMode="auto">
            <a:xfrm>
              <a:off x="2407" y="396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63" name="Rectangle 58"/>
            <p:cNvSpPr>
              <a:spLocks noChangeArrowheads="1"/>
            </p:cNvSpPr>
            <p:nvPr/>
          </p:nvSpPr>
          <p:spPr bwMode="auto">
            <a:xfrm>
              <a:off x="2094" y="396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64" name="Oval 59"/>
            <p:cNvSpPr>
              <a:spLocks noChangeArrowheads="1"/>
            </p:cNvSpPr>
            <p:nvPr/>
          </p:nvSpPr>
          <p:spPr bwMode="auto">
            <a:xfrm>
              <a:off x="2091" y="390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8320" name="Group 60"/>
            <p:cNvGrpSpPr>
              <a:grpSpLocks/>
            </p:cNvGrpSpPr>
            <p:nvPr/>
          </p:nvGrpSpPr>
          <p:grpSpPr bwMode="auto">
            <a:xfrm>
              <a:off x="2106" y="3843"/>
              <a:ext cx="294" cy="250"/>
              <a:chOff x="2910" y="2425"/>
              <a:chExt cx="296" cy="250"/>
            </a:xfrm>
          </p:grpSpPr>
          <p:sp>
            <p:nvSpPr>
              <p:cNvPr id="118866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67" name="Text Box 62"/>
              <p:cNvSpPr txBox="1">
                <a:spLocks noChangeArrowheads="1"/>
              </p:cNvSpPr>
              <p:nvPr/>
            </p:nvSpPr>
            <p:spPr bwMode="auto">
              <a:xfrm>
                <a:off x="2910" y="2425"/>
                <a:ext cx="2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1d</a:t>
                </a:r>
              </a:p>
            </p:txBody>
          </p:sp>
        </p:grpSp>
      </p:grpSp>
      <p:grpSp>
        <p:nvGrpSpPr>
          <p:cNvPr id="138267" name="Group 63"/>
          <p:cNvGrpSpPr>
            <a:grpSpLocks/>
          </p:cNvGrpSpPr>
          <p:nvPr/>
        </p:nvGrpSpPr>
        <p:grpSpPr bwMode="auto">
          <a:xfrm>
            <a:off x="4410075" y="5672138"/>
            <a:ext cx="501650" cy="396875"/>
            <a:chOff x="2016" y="1976"/>
            <a:chExt cx="316" cy="250"/>
          </a:xfrm>
        </p:grpSpPr>
        <p:sp>
          <p:nvSpPr>
            <p:cNvPr id="118852" name="Oval 64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53" name="Line 65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54" name="Line 66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55" name="Rectangle 67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56" name="Oval 68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38312" name="Group 69"/>
            <p:cNvGrpSpPr>
              <a:grpSpLocks/>
            </p:cNvGrpSpPr>
            <p:nvPr/>
          </p:nvGrpSpPr>
          <p:grpSpPr bwMode="auto">
            <a:xfrm>
              <a:off x="2029" y="1976"/>
              <a:ext cx="294" cy="250"/>
              <a:chOff x="2909" y="2425"/>
              <a:chExt cx="299" cy="250"/>
            </a:xfrm>
          </p:grpSpPr>
          <p:sp>
            <p:nvSpPr>
              <p:cNvPr id="118858" name="Rectangle 7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18859" name="Text Box 71"/>
              <p:cNvSpPr txBox="1">
                <a:spLocks noChangeArrowheads="1"/>
              </p:cNvSpPr>
              <p:nvPr/>
            </p:nvSpPr>
            <p:spPr bwMode="auto">
              <a:xfrm>
                <a:off x="2909" y="2425"/>
                <a:ext cx="2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1b</a:t>
                </a:r>
                <a:endParaRPr lang="en-US" sz="2400" smtClean="0"/>
              </a:p>
            </p:txBody>
          </p:sp>
        </p:grpSp>
      </p:grpSp>
      <p:grpSp>
        <p:nvGrpSpPr>
          <p:cNvPr id="138268" name="Group 72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18845" name="Oval 73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6" name="Line 74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7" name="Line 75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8" name="Rectangle 76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9" name="Oval 77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50" name="Rectangle 78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51" name="Text Box 79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2a</a:t>
              </a:r>
              <a:endParaRPr lang="en-US" sz="2400" smtClean="0"/>
            </a:p>
          </p:txBody>
        </p:sp>
      </p:grpSp>
      <p:sp>
        <p:nvSpPr>
          <p:cNvPr id="118814" name="Line 80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5" name="Line 81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6" name="Line 82"/>
          <p:cNvSpPr>
            <a:spLocks noChangeShapeType="1"/>
          </p:cNvSpPr>
          <p:nvPr/>
        </p:nvSpPr>
        <p:spPr bwMode="auto">
          <a:xfrm>
            <a:off x="5916613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17" name="Line 83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38273" name="Group 84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18838" name="Oval 85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9" name="Line 86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0" name="Line 87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1" name="Rectangle 88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2" name="Oval 89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3" name="Rectangle 90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44" name="Text Box 91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2c</a:t>
              </a:r>
              <a:endParaRPr lang="en-US" sz="2400" smtClean="0"/>
            </a:p>
          </p:txBody>
        </p:sp>
      </p:grpSp>
      <p:grpSp>
        <p:nvGrpSpPr>
          <p:cNvPr id="138274" name="Group 92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18831" name="Oval 93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2" name="Line 94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3" name="Line 95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4" name="Rectangle 96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5" name="Oval 97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6" name="Rectangle 98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8837" name="Text Box 99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2b</a:t>
              </a:r>
              <a:endParaRPr lang="en-US" sz="2400" smtClean="0"/>
            </a:p>
          </p:txBody>
        </p:sp>
      </p:grpSp>
      <p:sp>
        <p:nvSpPr>
          <p:cNvPr id="118820" name="Text Box 100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38276" name="Freeform 101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22" name="Text Box 102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18823" name="Line 103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8279" name="Freeform 104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25" name="Rectangle 105"/>
          <p:cNvSpPr>
            <a:spLocks noGrp="1" noChangeArrowheads="1"/>
          </p:cNvSpPr>
          <p:nvPr>
            <p:ph type="body" idx="1"/>
          </p:nvPr>
        </p:nvSpPr>
        <p:spPr>
          <a:xfrm>
            <a:off x="506413" y="1108075"/>
            <a:ext cx="7772400" cy="2370138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using eBGP session between 3a and 1c, AS3 sends prefix reachability info to AS1.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000"/>
              <a:t>1c can then use iBGP do distribute new prefix info to all routers in AS1</a:t>
            </a:r>
          </a:p>
          <a:p>
            <a:pPr lvl="1">
              <a:lnSpc>
                <a:spcPct val="90000"/>
              </a:lnSpc>
              <a:buFont typeface="Wingdings" charset="0"/>
              <a:buChar char="§"/>
              <a:defRPr/>
            </a:pPr>
            <a:r>
              <a:rPr lang="en-US" sz="2000"/>
              <a:t>1b can then re-advertise new reachability info to AS2 over 1b-to-2a eBGP session</a:t>
            </a:r>
          </a:p>
          <a:p>
            <a:pPr>
              <a:lnSpc>
                <a:spcPct val="90000"/>
              </a:lnSpc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when router learns of new prefix, it creates entry for prefix in its forwarding table.</a:t>
            </a:r>
          </a:p>
        </p:txBody>
      </p:sp>
      <p:sp>
        <p:nvSpPr>
          <p:cNvPr id="118826" name="Line 106"/>
          <p:cNvSpPr>
            <a:spLocks noChangeShapeType="1"/>
          </p:cNvSpPr>
          <p:nvPr/>
        </p:nvSpPr>
        <p:spPr bwMode="auto">
          <a:xfrm>
            <a:off x="3322638" y="4725988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27" name="Line 107"/>
          <p:cNvSpPr>
            <a:spLocks noChangeShapeType="1"/>
          </p:cNvSpPr>
          <p:nvPr/>
        </p:nvSpPr>
        <p:spPr bwMode="auto">
          <a:xfrm>
            <a:off x="3341688" y="5040313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828" name="Text Box 108"/>
          <p:cNvSpPr txBox="1">
            <a:spLocks noChangeArrowheads="1"/>
          </p:cNvSpPr>
          <p:nvPr/>
        </p:nvSpPr>
        <p:spPr bwMode="auto">
          <a:xfrm>
            <a:off x="4171950" y="4508500"/>
            <a:ext cx="1309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eBGP session</a:t>
            </a:r>
          </a:p>
        </p:txBody>
      </p:sp>
      <p:sp>
        <p:nvSpPr>
          <p:cNvPr id="118829" name="Text Box 109"/>
          <p:cNvSpPr txBox="1">
            <a:spLocks noChangeArrowheads="1"/>
          </p:cNvSpPr>
          <p:nvPr/>
        </p:nvSpPr>
        <p:spPr bwMode="auto">
          <a:xfrm>
            <a:off x="4198938" y="4857750"/>
            <a:ext cx="1250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iBGP session</a:t>
            </a:r>
          </a:p>
        </p:txBody>
      </p:sp>
      <p:sp>
        <p:nvSpPr>
          <p:cNvPr id="138285" name="Freeform 110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41563" y="687864"/>
            <a:ext cx="8913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 distributing path information</a:t>
            </a:r>
          </a:p>
        </p:txBody>
      </p:sp>
    </p:spTree>
    <p:extLst>
      <p:ext uri="{BB962C8B-B14F-4D97-AF65-F5344CB8AC3E}">
        <p14:creationId xmlns:p14="http://schemas.microsoft.com/office/powerpoint/2010/main" val="119363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advertised prefix includes BGP attributes 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prefix + attributes =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route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two important attributes:</a:t>
            </a:r>
          </a:p>
          <a:p>
            <a:pPr lvl="1"/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AS-PATH:</a:t>
            </a:r>
            <a:r>
              <a:rPr lang="en-US" altLang="en-US" smtClean="0">
                <a:ea typeface="ＭＳ Ｐゴシック" panose="020B0600070205080204" pitchFamily="34" charset="-128"/>
              </a:rPr>
              <a:t> contains ASs through which prefix advertisement has passed: e.g., AS 67, AS 17 </a:t>
            </a:r>
          </a:p>
          <a:p>
            <a:pPr lvl="1"/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NEXT-HOP:</a:t>
            </a:r>
            <a:r>
              <a:rPr lang="en-US" altLang="en-US" smtClean="0">
                <a:ea typeface="ＭＳ Ｐゴシック" panose="020B0600070205080204" pitchFamily="34" charset="-128"/>
              </a:rPr>
              <a:t> indicates specific internal-AS router to next-hop AS. (may be multiple links from current AS to next-hop-AS)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gateway router receiving route advertisement uses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import policy</a:t>
            </a:r>
            <a:r>
              <a:rPr lang="en-US" altLang="en-US" smtClean="0">
                <a:ea typeface="ＭＳ Ｐゴシック" panose="020B0600070205080204" pitchFamily="34" charset="-128"/>
              </a:rPr>
              <a:t> to accept/decline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e.g., never route through AS x</a:t>
            </a:r>
          </a:p>
          <a:p>
            <a:pPr lvl="1"/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policy-based</a:t>
            </a:r>
            <a:r>
              <a:rPr lang="en-US" altLang="en-US" i="1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ea typeface="ＭＳ Ｐゴシック" panose="020B0600070205080204" pitchFamily="34" charset="-128"/>
              </a:rPr>
              <a:t>routing</a:t>
            </a:r>
          </a:p>
          <a:p>
            <a:pPr lvl="1"/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8430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 routes and Path attributes</a:t>
            </a:r>
          </a:p>
        </p:txBody>
      </p:sp>
    </p:spTree>
    <p:extLst>
      <p:ext uri="{BB962C8B-B14F-4D97-AF65-F5344CB8AC3E}">
        <p14:creationId xmlns:p14="http://schemas.microsoft.com/office/powerpoint/2010/main" val="201624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router may learn about more than 1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/>
              <a:t>additional criteria 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6681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 Route Selection</a:t>
            </a:r>
          </a:p>
        </p:txBody>
      </p:sp>
    </p:spTree>
    <p:extLst>
      <p:ext uri="{BB962C8B-B14F-4D97-AF65-F5344CB8AC3E}">
        <p14:creationId xmlns:p14="http://schemas.microsoft.com/office/powerpoint/2010/main" val="38982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BGP messages exchanged between peers over TCP connection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BGP messages: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OPEN:</a:t>
            </a:r>
            <a:r>
              <a:rPr lang="en-US"/>
              <a:t> opens TCP connection to peer and authenticates sender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UPDATE: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advertises new path (or withdraws old)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KEEPALIVE:</a:t>
            </a:r>
            <a:r>
              <a:rPr lang="en-US"/>
              <a:t> keeps connection alive in absence of UPDATES; also ACKs OPEN request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NOTIFICATION:</a:t>
            </a:r>
            <a:r>
              <a:rPr lang="en-US"/>
              <a:t> reports errors in previous msg; also used to close connection</a:t>
            </a:r>
            <a:endParaRPr lang="en-US" sz="280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5701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 Messages</a:t>
            </a:r>
          </a:p>
        </p:txBody>
      </p:sp>
    </p:spTree>
    <p:extLst>
      <p:ext uri="{BB962C8B-B14F-4D97-AF65-F5344CB8AC3E}">
        <p14:creationId xmlns:p14="http://schemas.microsoft.com/office/powerpoint/2010/main" val="277172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887" name="Rectangle 4"/>
          <p:cNvSpPr>
            <a:spLocks noChangeArrowheads="1"/>
          </p:cNvSpPr>
          <p:nvPr/>
        </p:nvSpPr>
        <p:spPr bwMode="auto">
          <a:xfrm>
            <a:off x="355600" y="3744913"/>
            <a:ext cx="82296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A,B,C are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provider networks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X,W,Y are customer (of provider networks)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X is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dual-homed:</a:t>
            </a:r>
            <a:r>
              <a:rPr lang="en-US" sz="2400">
                <a:latin typeface="Gill Sans MT" charset="0"/>
                <a:ea typeface="ＭＳ Ｐゴシック" charset="0"/>
              </a:rPr>
              <a:t> attached to two networks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X does not want to route from B via X to C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>
              <a:latin typeface="Gill Sans MT" charset="0"/>
              <a:ea typeface="ＭＳ Ｐゴシック" charset="0"/>
            </a:endParaRPr>
          </a:p>
        </p:txBody>
      </p:sp>
      <p:grpSp>
        <p:nvGrpSpPr>
          <p:cNvPr id="142343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42344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5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6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7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2348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42349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0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42351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2352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3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42354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2355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6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42357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8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42359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0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1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2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3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4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5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6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2367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legend</a:t>
              </a:r>
              <a:r>
                <a:rPr lang="en-US" altLang="en-US" sz="1700" b="1">
                  <a:solidFill>
                    <a:srgbClr val="000000"/>
                  </a:solidFill>
                </a:rPr>
                <a:t>:</a:t>
              </a:r>
              <a:endParaRPr lang="en-US" altLang="en-US" sz="1800"/>
            </a:p>
          </p:txBody>
        </p:sp>
        <p:sp>
          <p:nvSpPr>
            <p:cNvPr id="142368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2369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2370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customer </a:t>
              </a:r>
              <a:endParaRPr lang="en-US" altLang="en-US" sz="2000"/>
            </a:p>
          </p:txBody>
        </p:sp>
        <p:sp>
          <p:nvSpPr>
            <p:cNvPr id="142371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network:</a:t>
              </a:r>
              <a:endParaRPr lang="en-US" altLang="en-US" sz="2000"/>
            </a:p>
          </p:txBody>
        </p:sp>
        <p:sp>
          <p:nvSpPr>
            <p:cNvPr id="142372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2373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2374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provider</a:t>
              </a:r>
              <a:endParaRPr lang="en-US" altLang="en-US" sz="2000"/>
            </a:p>
          </p:txBody>
        </p:sp>
        <p:sp>
          <p:nvSpPr>
            <p:cNvPr id="142375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2376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</a:t>
              </a:r>
              <a:endParaRPr lang="en-US" altLang="en-US" sz="2000"/>
            </a:p>
          </p:txBody>
        </p:sp>
        <p:sp>
          <p:nvSpPr>
            <p:cNvPr id="142377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2378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9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1563" y="687864"/>
            <a:ext cx="6425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 Routing Policy</a:t>
            </a:r>
          </a:p>
        </p:txBody>
      </p:sp>
    </p:spTree>
    <p:extLst>
      <p:ext uri="{BB962C8B-B14F-4D97-AF65-F5344CB8AC3E}">
        <p14:creationId xmlns:p14="http://schemas.microsoft.com/office/powerpoint/2010/main" val="37993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Rectangle 3"/>
          <p:cNvSpPr>
            <a:spLocks noChangeArrowheads="1"/>
          </p:cNvSpPr>
          <p:nvPr/>
        </p:nvSpPr>
        <p:spPr bwMode="auto">
          <a:xfrm>
            <a:off x="355600" y="3529013"/>
            <a:ext cx="82296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A advertises path AW  to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B advertises path BAW to X </a:t>
            </a:r>
            <a:endParaRPr lang="en-US" altLang="en-US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Should B advertise path BAW to C?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No way! B gets no </a:t>
            </a:r>
            <a:r>
              <a:rPr lang="ja-JP" altLang="en-US" sz="2000">
                <a:latin typeface="Gill Sans MT" panose="020B0502020104020203" pitchFamily="34" charset="0"/>
              </a:rPr>
              <a:t>“</a:t>
            </a:r>
            <a:r>
              <a:rPr lang="en-US" altLang="ja-JP" sz="2000">
                <a:latin typeface="Gill Sans MT" panose="020B0502020104020203" pitchFamily="34" charset="0"/>
              </a:rPr>
              <a:t>revenue</a:t>
            </a:r>
            <a:r>
              <a:rPr lang="ja-JP" altLang="en-US" sz="2000">
                <a:latin typeface="Gill Sans MT" panose="020B0502020104020203" pitchFamily="34" charset="0"/>
              </a:rPr>
              <a:t>”</a:t>
            </a:r>
            <a:r>
              <a:rPr lang="en-US" altLang="ja-JP" sz="2000">
                <a:latin typeface="Gill Sans MT" panose="020B0502020104020203" pitchFamily="34" charset="0"/>
              </a:rPr>
              <a:t> for routing CBAW since neither W nor C are B</a:t>
            </a:r>
            <a:r>
              <a:rPr lang="ja-JP" altLang="en-US" sz="2000">
                <a:latin typeface="Gill Sans MT" panose="020B0502020104020203" pitchFamily="34" charset="0"/>
              </a:rPr>
              <a:t>’</a:t>
            </a:r>
            <a:r>
              <a:rPr lang="en-US" altLang="ja-JP" sz="2000">
                <a:latin typeface="Gill Sans MT" panose="020B0502020104020203" pitchFamily="34" charset="0"/>
              </a:rPr>
              <a:t>s customers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B wants to force C to route to w via A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B wants to route </a:t>
            </a: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only</a:t>
            </a:r>
            <a:r>
              <a:rPr lang="en-US" altLang="en-US" sz="2000" i="1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000">
                <a:latin typeface="Gill Sans MT" panose="020B0502020104020203" pitchFamily="34" charset="0"/>
              </a:rPr>
              <a:t>to/from its customers!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sz="2000">
              <a:latin typeface="Gill Sans MT" panose="020B0502020104020203" pitchFamily="34" charset="0"/>
            </a:endParaRPr>
          </a:p>
        </p:txBody>
      </p:sp>
      <p:grpSp>
        <p:nvGrpSpPr>
          <p:cNvPr id="143366" name="Group 4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43367" name="AutoShape 5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8" name="Freeform 6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9" name="Freeform 7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0" name="Rectangle 8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3371" name="Rectangle 9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43372" name="Freeform 10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3" name="Rectangle 11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43374" name="Rectangle 12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3375" name="Freeform 13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6" name="Rectangle 14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43377" name="Rectangle 15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3378" name="Freeform 16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9" name="Rectangle 17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43380" name="Freeform 18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1" name="Rectangle 19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43382" name="Line 20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3" name="Line 21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4" name="Line 22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5" name="Line 23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6" name="Line 24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7" name="Line 25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8" name="Line 26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9" name="Rectangle 27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390" name="Rectangle 28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legend</a:t>
              </a:r>
              <a:r>
                <a:rPr lang="en-US" altLang="en-US" sz="1700" b="1">
                  <a:solidFill>
                    <a:srgbClr val="000000"/>
                  </a:solidFill>
                </a:rPr>
                <a:t>:</a:t>
              </a:r>
              <a:endParaRPr lang="en-US" altLang="en-US" sz="1800"/>
            </a:p>
          </p:txBody>
        </p:sp>
        <p:sp>
          <p:nvSpPr>
            <p:cNvPr id="143391" name="Rectangle 29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3392" name="Rectangle 30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393" name="Rectangle 31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customer </a:t>
              </a:r>
              <a:endParaRPr lang="en-US" altLang="en-US" sz="2000"/>
            </a:p>
          </p:txBody>
        </p:sp>
        <p:sp>
          <p:nvSpPr>
            <p:cNvPr id="143394" name="Rectangle 32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network:</a:t>
              </a:r>
              <a:endParaRPr lang="en-US" altLang="en-US" sz="2000"/>
            </a:p>
          </p:txBody>
        </p:sp>
        <p:sp>
          <p:nvSpPr>
            <p:cNvPr id="143395" name="Rectangle 33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3396" name="Rectangle 34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397" name="Rectangle 35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provider</a:t>
              </a:r>
              <a:endParaRPr lang="en-US" altLang="en-US" sz="2000"/>
            </a:p>
          </p:txBody>
        </p:sp>
        <p:sp>
          <p:nvSpPr>
            <p:cNvPr id="143398" name="Rectangle 36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3399" name="Rectangle 37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</a:t>
              </a:r>
              <a:endParaRPr lang="en-US" altLang="en-US" sz="2000"/>
            </a:p>
          </p:txBody>
        </p:sp>
        <p:sp>
          <p:nvSpPr>
            <p:cNvPr id="143400" name="Rectangle 38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3401" name="Freeform 39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02" name="Freeform 40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1563" y="687864"/>
            <a:ext cx="6425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Routing—BGP Routing Policy</a:t>
            </a:r>
          </a:p>
        </p:txBody>
      </p:sp>
    </p:spTree>
    <p:extLst>
      <p:ext uri="{BB962C8B-B14F-4D97-AF65-F5344CB8AC3E}">
        <p14:creationId xmlns:p14="http://schemas.microsoft.com/office/powerpoint/2010/main" val="32355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12788" y="1104900"/>
            <a:ext cx="8070850" cy="2276475"/>
          </a:xfrm>
        </p:spPr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no call setup at network layer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routers: no state about end-to-end connections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no network-level concept of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connection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packets forwarded using destination host address</a:t>
            </a:r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00238" y="4295775"/>
            <a:ext cx="207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</a:rPr>
              <a:t>1. send datagrams</a:t>
            </a:r>
            <a:endParaRPr lang="en-US" sz="2400" smtClean="0">
              <a:solidFill>
                <a:srgbClr val="CC0000"/>
              </a:solidFill>
            </a:endParaRPr>
          </a:p>
        </p:txBody>
      </p:sp>
      <p:grpSp>
        <p:nvGrpSpPr>
          <p:cNvPr id="31751" name="Group 458"/>
          <p:cNvGrpSpPr>
            <a:grpSpLocks/>
          </p:cNvGrpSpPr>
          <p:nvPr/>
        </p:nvGrpSpPr>
        <p:grpSpPr bwMode="auto">
          <a:xfrm>
            <a:off x="6865938" y="3735388"/>
            <a:ext cx="2006600" cy="2416175"/>
            <a:chOff x="4325" y="2353"/>
            <a:chExt cx="1264" cy="1522"/>
          </a:xfrm>
        </p:grpSpPr>
        <p:sp>
          <p:nvSpPr>
            <p:cNvPr id="31856" name="Freeform 459"/>
            <p:cNvSpPr>
              <a:spLocks/>
            </p:cNvSpPr>
            <p:nvPr/>
          </p:nvSpPr>
          <p:spPr bwMode="auto">
            <a:xfrm>
              <a:off x="4536" y="2358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31857" name="Group 460"/>
            <p:cNvGrpSpPr>
              <a:grpSpLocks/>
            </p:cNvGrpSpPr>
            <p:nvPr/>
          </p:nvGrpSpPr>
          <p:grpSpPr bwMode="auto">
            <a:xfrm>
              <a:off x="4325" y="3402"/>
              <a:ext cx="454" cy="473"/>
              <a:chOff x="-44" y="1473"/>
              <a:chExt cx="981" cy="1105"/>
            </a:xfrm>
          </p:grpSpPr>
          <p:pic>
            <p:nvPicPr>
              <p:cNvPr id="31866" name="Picture 46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67" name="Freeform 46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499" name="Rectangle 463"/>
            <p:cNvSpPr>
              <a:spLocks noChangeArrowheads="1"/>
            </p:cNvSpPr>
            <p:nvPr/>
          </p:nvSpPr>
          <p:spPr bwMode="auto">
            <a:xfrm>
              <a:off x="4719" y="2353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0" name="Rectangle 464"/>
            <p:cNvSpPr>
              <a:spLocks noChangeArrowheads="1"/>
            </p:cNvSpPr>
            <p:nvPr/>
          </p:nvSpPr>
          <p:spPr bwMode="auto">
            <a:xfrm>
              <a:off x="4679" y="2382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1" name="Rectangle 465"/>
            <p:cNvSpPr>
              <a:spLocks noChangeArrowheads="1"/>
            </p:cNvSpPr>
            <p:nvPr/>
          </p:nvSpPr>
          <p:spPr bwMode="auto">
            <a:xfrm>
              <a:off x="4683" y="2784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2" name="Text Box 466"/>
            <p:cNvSpPr txBox="1">
              <a:spLocks noChangeArrowheads="1"/>
            </p:cNvSpPr>
            <p:nvPr/>
          </p:nvSpPr>
          <p:spPr bwMode="auto">
            <a:xfrm>
              <a:off x="4602" y="2360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application</a:t>
              </a:r>
            </a:p>
            <a:p>
              <a:pPr algn="ctr">
                <a:defRPr/>
              </a:pPr>
              <a:r>
                <a:rPr lang="en-US" sz="2000" smtClean="0"/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</a:rPr>
                <a:t>network</a:t>
              </a:r>
              <a:endParaRPr lang="en-US" sz="2000" smtClean="0"/>
            </a:p>
            <a:p>
              <a:pPr algn="ctr">
                <a:defRPr/>
              </a:pPr>
              <a:r>
                <a:rPr lang="en-US" sz="2000" smtClean="0"/>
                <a:t>data link</a:t>
              </a:r>
            </a:p>
            <a:p>
              <a:pPr algn="ctr">
                <a:defRPr/>
              </a:pPr>
              <a:r>
                <a:rPr lang="en-US" sz="2000" smtClean="0"/>
                <a:t>physical</a:t>
              </a:r>
            </a:p>
          </p:txBody>
        </p:sp>
        <p:sp>
          <p:nvSpPr>
            <p:cNvPr id="16503" name="Line 467"/>
            <p:cNvSpPr>
              <a:spLocks noChangeShapeType="1"/>
            </p:cNvSpPr>
            <p:nvPr/>
          </p:nvSpPr>
          <p:spPr bwMode="auto">
            <a:xfrm>
              <a:off x="4678" y="278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4" name="Line 468"/>
            <p:cNvSpPr>
              <a:spLocks noChangeShapeType="1"/>
            </p:cNvSpPr>
            <p:nvPr/>
          </p:nvSpPr>
          <p:spPr bwMode="auto">
            <a:xfrm>
              <a:off x="4678" y="2976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5" name="Line 469"/>
            <p:cNvSpPr>
              <a:spLocks noChangeShapeType="1"/>
            </p:cNvSpPr>
            <p:nvPr/>
          </p:nvSpPr>
          <p:spPr bwMode="auto">
            <a:xfrm>
              <a:off x="4676" y="316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506" name="Line 470"/>
            <p:cNvSpPr>
              <a:spLocks noChangeShapeType="1"/>
            </p:cNvSpPr>
            <p:nvPr/>
          </p:nvSpPr>
          <p:spPr bwMode="auto">
            <a:xfrm>
              <a:off x="4678" y="258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752" name="Group 471"/>
          <p:cNvGrpSpPr>
            <a:grpSpLocks/>
          </p:cNvGrpSpPr>
          <p:nvPr/>
        </p:nvGrpSpPr>
        <p:grpSpPr bwMode="auto">
          <a:xfrm>
            <a:off x="0" y="3627438"/>
            <a:ext cx="2039938" cy="2427287"/>
            <a:chOff x="0" y="2285"/>
            <a:chExt cx="1285" cy="1529"/>
          </a:xfrm>
        </p:grpSpPr>
        <p:sp>
          <p:nvSpPr>
            <p:cNvPr id="31844" name="Freeform 472"/>
            <p:cNvSpPr>
              <a:spLocks/>
            </p:cNvSpPr>
            <p:nvPr/>
          </p:nvSpPr>
          <p:spPr bwMode="auto">
            <a:xfrm>
              <a:off x="211" y="2297"/>
              <a:ext cx="990" cy="1124"/>
            </a:xfrm>
            <a:custGeom>
              <a:avLst/>
              <a:gdLst>
                <a:gd name="T0" fmla="*/ 0 w 990"/>
                <a:gd name="T1" fmla="*/ 1089 h 1124"/>
                <a:gd name="T2" fmla="*/ 161 w 990"/>
                <a:gd name="T3" fmla="*/ 0 h 1124"/>
                <a:gd name="T4" fmla="*/ 210 w 990"/>
                <a:gd name="T5" fmla="*/ 899 h 1124"/>
                <a:gd name="T6" fmla="*/ 962 w 990"/>
                <a:gd name="T7" fmla="*/ 906 h 1124"/>
                <a:gd name="T8" fmla="*/ 990 w 990"/>
                <a:gd name="T9" fmla="*/ 990 h 1124"/>
                <a:gd name="T10" fmla="*/ 210 w 990"/>
                <a:gd name="T11" fmla="*/ 1124 h 1124"/>
                <a:gd name="T12" fmla="*/ 0 w 990"/>
                <a:gd name="T13" fmla="*/ 1089 h 11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124">
                  <a:moveTo>
                    <a:pt x="0" y="1089"/>
                  </a:moveTo>
                  <a:lnTo>
                    <a:pt x="161" y="0"/>
                  </a:lnTo>
                  <a:lnTo>
                    <a:pt x="210" y="899"/>
                  </a:lnTo>
                  <a:lnTo>
                    <a:pt x="962" y="906"/>
                  </a:lnTo>
                  <a:lnTo>
                    <a:pt x="990" y="990"/>
                  </a:lnTo>
                  <a:lnTo>
                    <a:pt x="210" y="1124"/>
                  </a:lnTo>
                  <a:lnTo>
                    <a:pt x="0" y="1089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99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486" name="Rectangle 473"/>
            <p:cNvSpPr>
              <a:spLocks noChangeArrowheads="1"/>
            </p:cNvSpPr>
            <p:nvPr/>
          </p:nvSpPr>
          <p:spPr bwMode="auto">
            <a:xfrm>
              <a:off x="415" y="2285"/>
              <a:ext cx="820" cy="94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87" name="Rectangle 474"/>
            <p:cNvSpPr>
              <a:spLocks noChangeArrowheads="1"/>
            </p:cNvSpPr>
            <p:nvPr/>
          </p:nvSpPr>
          <p:spPr bwMode="auto">
            <a:xfrm>
              <a:off x="375" y="2314"/>
              <a:ext cx="837" cy="97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88" name="Rectangle 475"/>
            <p:cNvSpPr>
              <a:spLocks noChangeArrowheads="1"/>
            </p:cNvSpPr>
            <p:nvPr/>
          </p:nvSpPr>
          <p:spPr bwMode="auto">
            <a:xfrm>
              <a:off x="379" y="2716"/>
              <a:ext cx="831" cy="192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89" name="Text Box 476"/>
            <p:cNvSpPr txBox="1">
              <a:spLocks noChangeArrowheads="1"/>
            </p:cNvSpPr>
            <p:nvPr/>
          </p:nvSpPr>
          <p:spPr bwMode="auto">
            <a:xfrm>
              <a:off x="298" y="2292"/>
              <a:ext cx="987" cy="1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application</a:t>
              </a:r>
            </a:p>
            <a:p>
              <a:pPr algn="ctr">
                <a:defRPr/>
              </a:pPr>
              <a:r>
                <a:rPr lang="en-US" sz="2000" smtClean="0"/>
                <a:t>transport</a:t>
              </a:r>
            </a:p>
            <a:p>
              <a:pPr algn="ctr">
                <a:defRPr/>
              </a:pPr>
              <a:r>
                <a:rPr lang="en-US" sz="2000" smtClean="0">
                  <a:solidFill>
                    <a:schemeClr val="bg1"/>
                  </a:solidFill>
                </a:rPr>
                <a:t>network</a:t>
              </a:r>
              <a:endParaRPr lang="en-US" sz="2000" smtClean="0"/>
            </a:p>
            <a:p>
              <a:pPr algn="ctr">
                <a:defRPr/>
              </a:pPr>
              <a:r>
                <a:rPr lang="en-US" sz="2000" smtClean="0"/>
                <a:t>data link</a:t>
              </a:r>
            </a:p>
            <a:p>
              <a:pPr algn="ctr">
                <a:defRPr/>
              </a:pPr>
              <a:r>
                <a:rPr lang="en-US" sz="2000" smtClean="0"/>
                <a:t>physical</a:t>
              </a:r>
            </a:p>
          </p:txBody>
        </p:sp>
        <p:sp>
          <p:nvSpPr>
            <p:cNvPr id="16490" name="Line 477"/>
            <p:cNvSpPr>
              <a:spLocks noChangeShapeType="1"/>
            </p:cNvSpPr>
            <p:nvPr/>
          </p:nvSpPr>
          <p:spPr bwMode="auto">
            <a:xfrm>
              <a:off x="374" y="2714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91" name="Line 478"/>
            <p:cNvSpPr>
              <a:spLocks noChangeShapeType="1"/>
            </p:cNvSpPr>
            <p:nvPr/>
          </p:nvSpPr>
          <p:spPr bwMode="auto">
            <a:xfrm>
              <a:off x="374" y="2908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92" name="Line 479"/>
            <p:cNvSpPr>
              <a:spLocks noChangeShapeType="1"/>
            </p:cNvSpPr>
            <p:nvPr/>
          </p:nvSpPr>
          <p:spPr bwMode="auto">
            <a:xfrm>
              <a:off x="372" y="3092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93" name="Line 480"/>
            <p:cNvSpPr>
              <a:spLocks noChangeShapeType="1"/>
            </p:cNvSpPr>
            <p:nvPr/>
          </p:nvSpPr>
          <p:spPr bwMode="auto">
            <a:xfrm>
              <a:off x="374" y="2520"/>
              <a:ext cx="8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1853" name="Group 481"/>
            <p:cNvGrpSpPr>
              <a:grpSpLocks/>
            </p:cNvGrpSpPr>
            <p:nvPr/>
          </p:nvGrpSpPr>
          <p:grpSpPr bwMode="auto">
            <a:xfrm>
              <a:off x="0" y="3341"/>
              <a:ext cx="454" cy="473"/>
              <a:chOff x="-44" y="1473"/>
              <a:chExt cx="981" cy="1105"/>
            </a:xfrm>
          </p:grpSpPr>
          <p:pic>
            <p:nvPicPr>
              <p:cNvPr id="31854" name="Picture 4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855" name="Freeform 4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1753" name="Freeform 484"/>
          <p:cNvSpPr>
            <a:spLocks/>
          </p:cNvSpPr>
          <p:nvPr/>
        </p:nvSpPr>
        <p:spPr bwMode="auto">
          <a:xfrm>
            <a:off x="3371850" y="4608513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54" name="Group 485"/>
          <p:cNvGrpSpPr>
            <a:grpSpLocks/>
          </p:cNvGrpSpPr>
          <p:nvPr/>
        </p:nvGrpSpPr>
        <p:grpSpPr bwMode="auto">
          <a:xfrm>
            <a:off x="3486150" y="5016500"/>
            <a:ext cx="2606675" cy="658813"/>
            <a:chOff x="959" y="3814"/>
            <a:chExt cx="1642" cy="415"/>
          </a:xfrm>
        </p:grpSpPr>
        <p:grpSp>
          <p:nvGrpSpPr>
            <p:cNvPr id="31817" name="Group 486"/>
            <p:cNvGrpSpPr>
              <a:grpSpLocks/>
            </p:cNvGrpSpPr>
            <p:nvPr/>
          </p:nvGrpSpPr>
          <p:grpSpPr bwMode="auto">
            <a:xfrm>
              <a:off x="2223" y="3814"/>
              <a:ext cx="378" cy="181"/>
              <a:chOff x="4396" y="1245"/>
              <a:chExt cx="672" cy="248"/>
            </a:xfrm>
          </p:grpSpPr>
          <p:sp>
            <p:nvSpPr>
              <p:cNvPr id="3183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3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3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839" name="Group 490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42" name="Freeform 49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43" name="Freeform 49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81" name="Line 493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82" name="Line 494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818" name="Group 495"/>
            <p:cNvGrpSpPr>
              <a:grpSpLocks/>
            </p:cNvGrpSpPr>
            <p:nvPr/>
          </p:nvGrpSpPr>
          <p:grpSpPr bwMode="auto">
            <a:xfrm>
              <a:off x="1559" y="4048"/>
              <a:ext cx="378" cy="181"/>
              <a:chOff x="4396" y="1245"/>
              <a:chExt cx="672" cy="248"/>
            </a:xfrm>
          </p:grpSpPr>
          <p:sp>
            <p:nvSpPr>
              <p:cNvPr id="3182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2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3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831" name="Group 49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34" name="Freeform 50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35" name="Freeform 50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73" name="Line 502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74" name="Line 503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819" name="Group 504"/>
            <p:cNvGrpSpPr>
              <a:grpSpLocks/>
            </p:cNvGrpSpPr>
            <p:nvPr/>
          </p:nvGrpSpPr>
          <p:grpSpPr bwMode="auto">
            <a:xfrm>
              <a:off x="959" y="3816"/>
              <a:ext cx="378" cy="181"/>
              <a:chOff x="4396" y="1245"/>
              <a:chExt cx="672" cy="248"/>
            </a:xfrm>
          </p:grpSpPr>
          <p:sp>
            <p:nvSpPr>
              <p:cNvPr id="3182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2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82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1823" name="Group 50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31826" name="Freeform 50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27" name="Freeform 51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65" name="Line 511"/>
              <p:cNvSpPr>
                <a:spLocks noChangeShapeType="1"/>
              </p:cNvSpPr>
              <p:nvPr/>
            </p:nvSpPr>
            <p:spPr bwMode="auto">
              <a:xfrm>
                <a:off x="4400" y="1320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66" name="Line 512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6396" name="Line 541"/>
          <p:cNvSpPr>
            <a:spLocks noChangeShapeType="1"/>
          </p:cNvSpPr>
          <p:nvPr/>
        </p:nvSpPr>
        <p:spPr bwMode="auto">
          <a:xfrm rot="5400000" flipV="1">
            <a:off x="2725738" y="43481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1756" name="Freeform 542"/>
          <p:cNvSpPr>
            <a:spLocks/>
          </p:cNvSpPr>
          <p:nvPr/>
        </p:nvSpPr>
        <p:spPr bwMode="auto">
          <a:xfrm>
            <a:off x="4086225" y="4899025"/>
            <a:ext cx="466725" cy="263525"/>
          </a:xfrm>
          <a:custGeom>
            <a:avLst/>
            <a:gdLst>
              <a:gd name="T0" fmla="*/ 0 w 294"/>
              <a:gd name="T1" fmla="*/ 2147483647 h 166"/>
              <a:gd name="T2" fmla="*/ 2147483647 w 294"/>
              <a:gd name="T3" fmla="*/ 0 h 16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66">
                <a:moveTo>
                  <a:pt x="0" y="166"/>
                </a:moveTo>
                <a:lnTo>
                  <a:pt x="294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Freeform 543"/>
          <p:cNvSpPr>
            <a:spLocks/>
          </p:cNvSpPr>
          <p:nvPr/>
        </p:nvSpPr>
        <p:spPr bwMode="auto">
          <a:xfrm>
            <a:off x="5051425" y="4892675"/>
            <a:ext cx="431800" cy="276225"/>
          </a:xfrm>
          <a:custGeom>
            <a:avLst/>
            <a:gdLst>
              <a:gd name="T0" fmla="*/ 0 w 272"/>
              <a:gd name="T1" fmla="*/ 0 h 174"/>
              <a:gd name="T2" fmla="*/ 2147483647 w 272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72" h="174">
                <a:moveTo>
                  <a:pt x="0" y="0"/>
                </a:moveTo>
                <a:lnTo>
                  <a:pt x="272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Freeform 544"/>
          <p:cNvSpPr>
            <a:spLocks/>
          </p:cNvSpPr>
          <p:nvPr/>
        </p:nvSpPr>
        <p:spPr bwMode="auto">
          <a:xfrm>
            <a:off x="3986213" y="52847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Freeform 545"/>
          <p:cNvSpPr>
            <a:spLocks/>
          </p:cNvSpPr>
          <p:nvPr/>
        </p:nvSpPr>
        <p:spPr bwMode="auto">
          <a:xfrm>
            <a:off x="5029200" y="5273675"/>
            <a:ext cx="558800" cy="234950"/>
          </a:xfrm>
          <a:custGeom>
            <a:avLst/>
            <a:gdLst>
              <a:gd name="T0" fmla="*/ 0 w 352"/>
              <a:gd name="T1" fmla="*/ 2147483647 h 148"/>
              <a:gd name="T2" fmla="*/ 2147483647 w 352"/>
              <a:gd name="T3" fmla="*/ 0 h 14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52" h="148">
                <a:moveTo>
                  <a:pt x="0" y="148"/>
                </a:moveTo>
                <a:lnTo>
                  <a:pt x="35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Freeform 546"/>
          <p:cNvSpPr>
            <a:spLocks/>
          </p:cNvSpPr>
          <p:nvPr/>
        </p:nvSpPr>
        <p:spPr bwMode="auto">
          <a:xfrm>
            <a:off x="5600700" y="53149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Freeform 547"/>
          <p:cNvSpPr>
            <a:spLocks/>
          </p:cNvSpPr>
          <p:nvPr/>
        </p:nvSpPr>
        <p:spPr bwMode="auto">
          <a:xfrm>
            <a:off x="4365625" y="58483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Freeform 548"/>
          <p:cNvSpPr>
            <a:spLocks/>
          </p:cNvSpPr>
          <p:nvPr/>
        </p:nvSpPr>
        <p:spPr bwMode="auto">
          <a:xfrm>
            <a:off x="3829050" y="53086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549"/>
          <p:cNvSpPr>
            <a:spLocks noChangeShapeType="1"/>
          </p:cNvSpPr>
          <p:nvPr/>
        </p:nvSpPr>
        <p:spPr bwMode="auto">
          <a:xfrm rot="-5400000" flipH="1" flipV="1">
            <a:off x="6745288" y="4548187"/>
            <a:ext cx="0" cy="1362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1764" name="Group 553"/>
          <p:cNvGrpSpPr>
            <a:grpSpLocks/>
          </p:cNvGrpSpPr>
          <p:nvPr/>
        </p:nvGrpSpPr>
        <p:grpSpPr bwMode="auto">
          <a:xfrm>
            <a:off x="4479925" y="4721225"/>
            <a:ext cx="600075" cy="287338"/>
            <a:chOff x="4396" y="1245"/>
            <a:chExt cx="672" cy="248"/>
          </a:xfrm>
        </p:grpSpPr>
        <p:sp>
          <p:nvSpPr>
            <p:cNvPr id="3180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81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81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1812" name="Group 55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815" name="Freeform 55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6" name="Freeform 55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54" name="Line 560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55" name="Line 56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765" name="Group 562"/>
          <p:cNvGrpSpPr>
            <a:grpSpLocks/>
          </p:cNvGrpSpPr>
          <p:nvPr/>
        </p:nvGrpSpPr>
        <p:grpSpPr bwMode="auto">
          <a:xfrm>
            <a:off x="5033963" y="5721350"/>
            <a:ext cx="600075" cy="287338"/>
            <a:chOff x="4396" y="1245"/>
            <a:chExt cx="672" cy="248"/>
          </a:xfrm>
        </p:grpSpPr>
        <p:sp>
          <p:nvSpPr>
            <p:cNvPr id="3180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80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80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1804" name="Group 56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807" name="Freeform 56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8" name="Freeform 56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46" name="Line 569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47" name="Line 57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766" name="Group 571"/>
          <p:cNvGrpSpPr>
            <a:grpSpLocks/>
          </p:cNvGrpSpPr>
          <p:nvPr/>
        </p:nvGrpSpPr>
        <p:grpSpPr bwMode="auto">
          <a:xfrm>
            <a:off x="3814763" y="5673725"/>
            <a:ext cx="600075" cy="287338"/>
            <a:chOff x="4396" y="1245"/>
            <a:chExt cx="672" cy="248"/>
          </a:xfrm>
        </p:grpSpPr>
        <p:sp>
          <p:nvSpPr>
            <p:cNvPr id="3179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79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79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1796" name="Group 57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31799" name="Freeform 5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0" name="Freeform 5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38" name="Line 578"/>
            <p:cNvSpPr>
              <a:spLocks noChangeShapeType="1"/>
            </p:cNvSpPr>
            <p:nvPr/>
          </p:nvSpPr>
          <p:spPr bwMode="auto">
            <a:xfrm>
              <a:off x="4400" y="1320"/>
              <a:ext cx="0" cy="11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6439" name="Line 57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1767" name="Group 342"/>
          <p:cNvGrpSpPr>
            <a:grpSpLocks/>
          </p:cNvGrpSpPr>
          <p:nvPr/>
        </p:nvGrpSpPr>
        <p:grpSpPr bwMode="auto">
          <a:xfrm>
            <a:off x="2386013" y="4770438"/>
            <a:ext cx="4433887" cy="1200150"/>
            <a:chOff x="1489" y="3201"/>
            <a:chExt cx="2793" cy="756"/>
          </a:xfrm>
        </p:grpSpPr>
        <p:grpSp>
          <p:nvGrpSpPr>
            <p:cNvPr id="31769" name="Group 177"/>
            <p:cNvGrpSpPr>
              <a:grpSpLocks/>
            </p:cNvGrpSpPr>
            <p:nvPr/>
          </p:nvGrpSpPr>
          <p:grpSpPr bwMode="auto">
            <a:xfrm>
              <a:off x="1489" y="3267"/>
              <a:ext cx="228" cy="165"/>
              <a:chOff x="1548" y="3723"/>
              <a:chExt cx="228" cy="165"/>
            </a:xfrm>
          </p:grpSpPr>
          <p:sp>
            <p:nvSpPr>
              <p:cNvPr id="16431" name="Rectangle 17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32" name="Rectangle 17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33" name="Line 176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0" name="Group 178"/>
            <p:cNvGrpSpPr>
              <a:grpSpLocks/>
            </p:cNvGrpSpPr>
            <p:nvPr/>
          </p:nvGrpSpPr>
          <p:grpSpPr bwMode="auto">
            <a:xfrm>
              <a:off x="1987" y="3270"/>
              <a:ext cx="228" cy="165"/>
              <a:chOff x="1548" y="3723"/>
              <a:chExt cx="228" cy="165"/>
            </a:xfrm>
          </p:grpSpPr>
          <p:sp>
            <p:nvSpPr>
              <p:cNvPr id="16428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9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30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1" name="Group 182"/>
            <p:cNvGrpSpPr>
              <a:grpSpLocks/>
            </p:cNvGrpSpPr>
            <p:nvPr/>
          </p:nvGrpSpPr>
          <p:grpSpPr bwMode="auto">
            <a:xfrm>
              <a:off x="3166" y="3201"/>
              <a:ext cx="228" cy="165"/>
              <a:chOff x="1548" y="3723"/>
              <a:chExt cx="228" cy="165"/>
            </a:xfrm>
          </p:grpSpPr>
          <p:sp>
            <p:nvSpPr>
              <p:cNvPr id="16425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6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7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2" name="Group 186"/>
            <p:cNvGrpSpPr>
              <a:grpSpLocks/>
            </p:cNvGrpSpPr>
            <p:nvPr/>
          </p:nvGrpSpPr>
          <p:grpSpPr bwMode="auto">
            <a:xfrm>
              <a:off x="2836" y="3792"/>
              <a:ext cx="228" cy="165"/>
              <a:chOff x="1548" y="3723"/>
              <a:chExt cx="228" cy="165"/>
            </a:xfrm>
          </p:grpSpPr>
          <p:sp>
            <p:nvSpPr>
              <p:cNvPr id="16422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3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4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3" name="Group 190"/>
            <p:cNvGrpSpPr>
              <a:grpSpLocks/>
            </p:cNvGrpSpPr>
            <p:nvPr/>
          </p:nvGrpSpPr>
          <p:grpSpPr bwMode="auto">
            <a:xfrm>
              <a:off x="2572" y="3492"/>
              <a:ext cx="228" cy="165"/>
              <a:chOff x="1548" y="3723"/>
              <a:chExt cx="228" cy="165"/>
            </a:xfrm>
          </p:grpSpPr>
          <p:sp>
            <p:nvSpPr>
              <p:cNvPr id="16419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0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21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31774" name="Group 194"/>
            <p:cNvGrpSpPr>
              <a:grpSpLocks/>
            </p:cNvGrpSpPr>
            <p:nvPr/>
          </p:nvGrpSpPr>
          <p:grpSpPr bwMode="auto">
            <a:xfrm>
              <a:off x="4054" y="3318"/>
              <a:ext cx="228" cy="165"/>
              <a:chOff x="1548" y="3723"/>
              <a:chExt cx="228" cy="165"/>
            </a:xfrm>
          </p:grpSpPr>
          <p:sp>
            <p:nvSpPr>
              <p:cNvPr id="16416" name="Rectangle 195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17" name="Rectangle 196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6418" name="Line 197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194300" y="4384675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CC0000"/>
                </a:solidFill>
              </a:rPr>
              <a:t>2. receive datagrams</a:t>
            </a:r>
            <a:endParaRPr lang="en-US" sz="2400" smtClean="0">
              <a:solidFill>
                <a:srgbClr val="CC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41563" y="687864"/>
            <a:ext cx="35032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Datagram Networks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63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policy:</a:t>
            </a:r>
            <a:r>
              <a:rPr lang="en-US">
                <a:cs typeface="+mn-cs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inter-AS: admin wants control over how its traffic routed, who routes through its net.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intra-AS: single admin, so no policy decisions needed</a:t>
            </a:r>
          </a:p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scale:</a:t>
            </a:r>
            <a:endParaRPr lang="en-US" i="1">
              <a:solidFill>
                <a:srgbClr val="CC0000"/>
              </a:solidFill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performance: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intra-AS: can focus on performance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inter-AS: policy may dominate over performance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Hierarchical Routing</a:t>
            </a:r>
            <a:endParaRPr lang="en-US" sz="3200" dirty="0"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4357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Intra- vs Inter-AS Routing</a:t>
            </a:r>
          </a:p>
        </p:txBody>
      </p:sp>
    </p:spTree>
    <p:extLst>
      <p:ext uri="{BB962C8B-B14F-4D97-AF65-F5344CB8AC3E}">
        <p14:creationId xmlns:p14="http://schemas.microsoft.com/office/powerpoint/2010/main" val="187566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1" name="Group 243"/>
          <p:cNvGrpSpPr>
            <a:grpSpLocks/>
          </p:cNvGrpSpPr>
          <p:nvPr/>
        </p:nvGrpSpPr>
        <p:grpSpPr bwMode="auto">
          <a:xfrm>
            <a:off x="3851275" y="4275138"/>
            <a:ext cx="2847975" cy="1481137"/>
            <a:chOff x="291" y="3093"/>
            <a:chExt cx="1794" cy="933"/>
          </a:xfrm>
        </p:grpSpPr>
        <p:grpSp>
          <p:nvGrpSpPr>
            <p:cNvPr id="32845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32849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850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32885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32904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905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906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2907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910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11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54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50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2886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32896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897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898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2899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902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903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54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42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32887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32888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889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32890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32891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2894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2895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7533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17534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32851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2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3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42 w 294"/>
                  <a:gd name="T3" fmla="*/ 83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4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5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54 h 500"/>
                  <a:gd name="T2" fmla="*/ 192 w 118"/>
                  <a:gd name="T3" fmla="*/ 0 h 5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6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147 w 370"/>
                  <a:gd name="T1" fmla="*/ 217 h 32"/>
                  <a:gd name="T2" fmla="*/ 0 w 370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57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26 w 176"/>
                  <a:gd name="T1" fmla="*/ 47 h 412"/>
                  <a:gd name="T2" fmla="*/ 28 w 176"/>
                  <a:gd name="T3" fmla="*/ 48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858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3287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7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7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2880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83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84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522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523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59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32869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70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71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2872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75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76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514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515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32860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32861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62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2863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2864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2867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868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506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7507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17487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1</a:t>
              </a:r>
            </a:p>
          </p:txBody>
        </p:sp>
        <p:sp>
          <p:nvSpPr>
            <p:cNvPr id="17488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2</a:t>
              </a:r>
            </a:p>
          </p:txBody>
        </p:sp>
        <p:sp>
          <p:nvSpPr>
            <p:cNvPr id="17489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3</a:t>
              </a:r>
            </a:p>
          </p:txBody>
        </p:sp>
      </p:grpSp>
      <p:sp>
        <p:nvSpPr>
          <p:cNvPr id="32774" name="Freeform 11"/>
          <p:cNvSpPr>
            <a:spLocks/>
          </p:cNvSpPr>
          <p:nvPr/>
        </p:nvSpPr>
        <p:spPr bwMode="auto">
          <a:xfrm>
            <a:off x="2397125" y="352107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Rectangle 12"/>
          <p:cNvSpPr>
            <a:spLocks noChangeArrowheads="1"/>
          </p:cNvSpPr>
          <p:nvPr/>
        </p:nvSpPr>
        <p:spPr bwMode="auto">
          <a:xfrm>
            <a:off x="2176463" y="1195388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7" name="Oval 13"/>
          <p:cNvSpPr>
            <a:spLocks noChangeArrowheads="1"/>
          </p:cNvSpPr>
          <p:nvPr/>
        </p:nvSpPr>
        <p:spPr bwMode="auto">
          <a:xfrm>
            <a:off x="2513013" y="124777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8" name="Rectangle 105"/>
          <p:cNvSpPr>
            <a:spLocks noChangeArrowheads="1"/>
          </p:cNvSpPr>
          <p:nvPr/>
        </p:nvSpPr>
        <p:spPr bwMode="auto">
          <a:xfrm>
            <a:off x="2457450" y="4584700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9" name="Rectangle 106"/>
          <p:cNvSpPr>
            <a:spLocks noChangeArrowheads="1"/>
          </p:cNvSpPr>
          <p:nvPr/>
        </p:nvSpPr>
        <p:spPr bwMode="auto">
          <a:xfrm>
            <a:off x="2433638" y="4608513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0" name="Line 107"/>
          <p:cNvSpPr>
            <a:spLocks noChangeShapeType="1"/>
          </p:cNvSpPr>
          <p:nvPr/>
        </p:nvSpPr>
        <p:spPr bwMode="auto">
          <a:xfrm>
            <a:off x="3459163" y="474027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1" name="Rectangle 111"/>
          <p:cNvSpPr>
            <a:spLocks noChangeArrowheads="1"/>
          </p:cNvSpPr>
          <p:nvPr/>
        </p:nvSpPr>
        <p:spPr bwMode="auto">
          <a:xfrm>
            <a:off x="3062288" y="461168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2" name="Text Box 112"/>
          <p:cNvSpPr txBox="1">
            <a:spLocks noChangeArrowheads="1"/>
          </p:cNvSpPr>
          <p:nvPr/>
        </p:nvSpPr>
        <p:spPr bwMode="auto">
          <a:xfrm>
            <a:off x="3014663" y="458470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smtClean="0"/>
          </a:p>
        </p:txBody>
      </p:sp>
      <p:sp>
        <p:nvSpPr>
          <p:cNvPr id="17423" name="Text Box 113"/>
          <p:cNvSpPr txBox="1">
            <a:spLocks noChangeArrowheads="1"/>
          </p:cNvSpPr>
          <p:nvPr/>
        </p:nvSpPr>
        <p:spPr bwMode="auto">
          <a:xfrm>
            <a:off x="1298575" y="3913188"/>
            <a:ext cx="2465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IP destination address in </a:t>
            </a:r>
          </a:p>
          <a:p>
            <a:pPr eaLnBrk="1" hangingPunct="1"/>
            <a:r>
              <a:rPr lang="en-US" altLang="en-US" sz="1600"/>
              <a:t>arriving packet</a:t>
            </a:r>
            <a:r>
              <a:rPr lang="ja-JP" altLang="en-US" sz="1600"/>
              <a:t>’</a:t>
            </a:r>
            <a:r>
              <a:rPr lang="en-US" altLang="ja-JP" sz="1600"/>
              <a:t>s header</a:t>
            </a:r>
            <a:endParaRPr lang="en-US" altLang="en-US" sz="1600"/>
          </a:p>
        </p:txBody>
      </p:sp>
      <p:sp>
        <p:nvSpPr>
          <p:cNvPr id="17424" name="Line 114"/>
          <p:cNvSpPr>
            <a:spLocks noChangeShapeType="1"/>
          </p:cNvSpPr>
          <p:nvPr/>
        </p:nvSpPr>
        <p:spPr bwMode="auto">
          <a:xfrm flipH="1">
            <a:off x="2681288" y="487045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5" name="Text Box 115"/>
          <p:cNvSpPr txBox="1">
            <a:spLocks noChangeArrowheads="1"/>
          </p:cNvSpPr>
          <p:nvPr/>
        </p:nvSpPr>
        <p:spPr bwMode="auto">
          <a:xfrm>
            <a:off x="2641600" y="1404938"/>
            <a:ext cx="1863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routing algorithm</a:t>
            </a:r>
          </a:p>
        </p:txBody>
      </p:sp>
      <p:sp>
        <p:nvSpPr>
          <p:cNvPr id="17426" name="Rectangle 116"/>
          <p:cNvSpPr>
            <a:spLocks noChangeArrowheads="1"/>
          </p:cNvSpPr>
          <p:nvPr/>
        </p:nvSpPr>
        <p:spPr bwMode="auto">
          <a:xfrm>
            <a:off x="2387600" y="2141538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27" name="Text Box 117"/>
          <p:cNvSpPr txBox="1">
            <a:spLocks noChangeArrowheads="1"/>
          </p:cNvSpPr>
          <p:nvPr/>
        </p:nvSpPr>
        <p:spPr bwMode="auto">
          <a:xfrm>
            <a:off x="2647950" y="2105025"/>
            <a:ext cx="18589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smtClean="0"/>
              <a:t>local forwarding table</a:t>
            </a:r>
          </a:p>
        </p:txBody>
      </p:sp>
      <p:sp>
        <p:nvSpPr>
          <p:cNvPr id="17428" name="Text Box 118"/>
          <p:cNvSpPr txBox="1">
            <a:spLocks noChangeArrowheads="1"/>
          </p:cNvSpPr>
          <p:nvPr/>
        </p:nvSpPr>
        <p:spPr bwMode="auto">
          <a:xfrm>
            <a:off x="2430463" y="2352675"/>
            <a:ext cx="1312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dest address</a:t>
            </a:r>
          </a:p>
        </p:txBody>
      </p:sp>
      <p:sp>
        <p:nvSpPr>
          <p:cNvPr id="17429" name="Text Box 119"/>
          <p:cNvSpPr txBox="1">
            <a:spLocks noChangeArrowheads="1"/>
          </p:cNvSpPr>
          <p:nvPr/>
        </p:nvSpPr>
        <p:spPr bwMode="auto">
          <a:xfrm>
            <a:off x="3597275" y="2354263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output  link</a:t>
            </a:r>
          </a:p>
        </p:txBody>
      </p:sp>
      <p:sp>
        <p:nvSpPr>
          <p:cNvPr id="17430" name="Line 120"/>
          <p:cNvSpPr>
            <a:spLocks noChangeShapeType="1"/>
          </p:cNvSpPr>
          <p:nvPr/>
        </p:nvSpPr>
        <p:spPr bwMode="auto">
          <a:xfrm>
            <a:off x="3695700" y="236537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31" name="Text Box 121"/>
          <p:cNvSpPr txBox="1">
            <a:spLocks noChangeArrowheads="1"/>
          </p:cNvSpPr>
          <p:nvPr/>
        </p:nvSpPr>
        <p:spPr bwMode="auto">
          <a:xfrm>
            <a:off x="2417763" y="2636838"/>
            <a:ext cx="128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smtClean="0"/>
              <a:t>address-range 1</a:t>
            </a:r>
          </a:p>
          <a:p>
            <a:pPr algn="r" eaLnBrk="1" hangingPunct="1">
              <a:defRPr/>
            </a:pPr>
            <a:r>
              <a:rPr lang="en-US" sz="1200" smtClean="0"/>
              <a:t>address-range 2</a:t>
            </a:r>
          </a:p>
          <a:p>
            <a:pPr algn="r" eaLnBrk="1" hangingPunct="1">
              <a:defRPr/>
            </a:pPr>
            <a:r>
              <a:rPr lang="en-US" sz="1200" smtClean="0"/>
              <a:t>address-range 3</a:t>
            </a:r>
          </a:p>
          <a:p>
            <a:pPr algn="r" eaLnBrk="1" hangingPunct="1">
              <a:defRPr/>
            </a:pPr>
            <a:r>
              <a:rPr lang="en-US" sz="1200" smtClean="0"/>
              <a:t>address-range 4</a:t>
            </a:r>
          </a:p>
        </p:txBody>
      </p:sp>
      <p:sp>
        <p:nvSpPr>
          <p:cNvPr id="17432" name="Text Box 122"/>
          <p:cNvSpPr txBox="1">
            <a:spLocks noChangeArrowheads="1"/>
          </p:cNvSpPr>
          <p:nvPr/>
        </p:nvSpPr>
        <p:spPr bwMode="auto">
          <a:xfrm>
            <a:off x="3711575" y="2636838"/>
            <a:ext cx="26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/>
              <a:t>3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1</a:t>
            </a:r>
          </a:p>
        </p:txBody>
      </p:sp>
      <p:sp>
        <p:nvSpPr>
          <p:cNvPr id="17433" name="Line 123"/>
          <p:cNvSpPr>
            <a:spLocks noChangeShapeType="1"/>
          </p:cNvSpPr>
          <p:nvPr/>
        </p:nvSpPr>
        <p:spPr bwMode="auto">
          <a:xfrm>
            <a:off x="2409825" y="261778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34" name="Line 124"/>
          <p:cNvSpPr>
            <a:spLocks noChangeShapeType="1"/>
          </p:cNvSpPr>
          <p:nvPr/>
        </p:nvSpPr>
        <p:spPr bwMode="auto">
          <a:xfrm>
            <a:off x="2392363" y="237013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35" name="AutoShape 125"/>
          <p:cNvSpPr>
            <a:spLocks noChangeArrowheads="1"/>
          </p:cNvSpPr>
          <p:nvPr/>
        </p:nvSpPr>
        <p:spPr bwMode="auto">
          <a:xfrm rot="5400000">
            <a:off x="3466306" y="185975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36" name="Line 126"/>
          <p:cNvSpPr>
            <a:spLocks noChangeShapeType="1"/>
          </p:cNvSpPr>
          <p:nvPr/>
        </p:nvSpPr>
        <p:spPr bwMode="auto">
          <a:xfrm>
            <a:off x="2843213" y="430212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2796" name="Freeform 127"/>
          <p:cNvSpPr>
            <a:spLocks/>
          </p:cNvSpPr>
          <p:nvPr/>
        </p:nvSpPr>
        <p:spPr bwMode="auto">
          <a:xfrm>
            <a:off x="3916363" y="479266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7" name="Freeform 128"/>
          <p:cNvSpPr>
            <a:spLocks/>
          </p:cNvSpPr>
          <p:nvPr/>
        </p:nvSpPr>
        <p:spPr bwMode="auto">
          <a:xfrm flipH="1">
            <a:off x="6249988" y="43561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8" name="Freeform 129"/>
          <p:cNvSpPr>
            <a:spLocks/>
          </p:cNvSpPr>
          <p:nvPr/>
        </p:nvSpPr>
        <p:spPr bwMode="auto">
          <a:xfrm flipH="1">
            <a:off x="5240338" y="40830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99" name="Freeform 130"/>
          <p:cNvSpPr>
            <a:spLocks/>
          </p:cNvSpPr>
          <p:nvPr/>
        </p:nvSpPr>
        <p:spPr bwMode="auto">
          <a:xfrm flipH="1" flipV="1">
            <a:off x="5908675" y="562927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0" name="Freeform 131"/>
          <p:cNvSpPr>
            <a:spLocks/>
          </p:cNvSpPr>
          <p:nvPr/>
        </p:nvSpPr>
        <p:spPr bwMode="auto">
          <a:xfrm flipH="1" flipV="1">
            <a:off x="4559300" y="561340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01" name="Freeform 132"/>
          <p:cNvSpPr>
            <a:spLocks/>
          </p:cNvSpPr>
          <p:nvPr/>
        </p:nvSpPr>
        <p:spPr bwMode="auto">
          <a:xfrm flipH="1" flipV="1">
            <a:off x="5199063" y="532130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02" name="Group 133"/>
          <p:cNvGrpSpPr>
            <a:grpSpLocks/>
          </p:cNvGrpSpPr>
          <p:nvPr/>
        </p:nvGrpSpPr>
        <p:grpSpPr bwMode="auto">
          <a:xfrm>
            <a:off x="5248275" y="3638550"/>
            <a:ext cx="550863" cy="452438"/>
            <a:chOff x="2886" y="1668"/>
            <a:chExt cx="347" cy="285"/>
          </a:xfrm>
        </p:grpSpPr>
        <p:sp>
          <p:nvSpPr>
            <p:cNvPr id="17479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0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1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2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3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4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85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803" name="Group 141"/>
          <p:cNvGrpSpPr>
            <a:grpSpLocks/>
          </p:cNvGrpSpPr>
          <p:nvPr/>
        </p:nvGrpSpPr>
        <p:grpSpPr bwMode="auto">
          <a:xfrm>
            <a:off x="6261100" y="3911600"/>
            <a:ext cx="550863" cy="452438"/>
            <a:chOff x="2886" y="1668"/>
            <a:chExt cx="347" cy="285"/>
          </a:xfrm>
        </p:grpSpPr>
        <p:sp>
          <p:nvSpPr>
            <p:cNvPr id="17472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3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4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5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6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7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8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804" name="Group 149"/>
          <p:cNvGrpSpPr>
            <a:grpSpLocks/>
          </p:cNvGrpSpPr>
          <p:nvPr/>
        </p:nvGrpSpPr>
        <p:grpSpPr bwMode="auto">
          <a:xfrm>
            <a:off x="5891213" y="5988050"/>
            <a:ext cx="550862" cy="452438"/>
            <a:chOff x="2886" y="1668"/>
            <a:chExt cx="347" cy="285"/>
          </a:xfrm>
        </p:grpSpPr>
        <p:sp>
          <p:nvSpPr>
            <p:cNvPr id="17465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6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7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8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9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0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71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805" name="Group 157"/>
          <p:cNvGrpSpPr>
            <a:grpSpLocks/>
          </p:cNvGrpSpPr>
          <p:nvPr/>
        </p:nvGrpSpPr>
        <p:grpSpPr bwMode="auto">
          <a:xfrm>
            <a:off x="5195888" y="5768975"/>
            <a:ext cx="550862" cy="452438"/>
            <a:chOff x="2886" y="1668"/>
            <a:chExt cx="347" cy="285"/>
          </a:xfrm>
        </p:grpSpPr>
        <p:sp>
          <p:nvSpPr>
            <p:cNvPr id="17458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9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0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1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2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3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64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32806" name="Group 165"/>
          <p:cNvGrpSpPr>
            <a:grpSpLocks/>
          </p:cNvGrpSpPr>
          <p:nvPr/>
        </p:nvGrpSpPr>
        <p:grpSpPr bwMode="auto">
          <a:xfrm>
            <a:off x="4540250" y="5961063"/>
            <a:ext cx="550863" cy="452437"/>
            <a:chOff x="2886" y="1668"/>
            <a:chExt cx="347" cy="285"/>
          </a:xfrm>
        </p:grpSpPr>
        <p:sp>
          <p:nvSpPr>
            <p:cNvPr id="17451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2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3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4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5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6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7457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48688" name="Group 176"/>
          <p:cNvGrpSpPr>
            <a:grpSpLocks/>
          </p:cNvGrpSpPr>
          <p:nvPr/>
        </p:nvGrpSpPr>
        <p:grpSpPr bwMode="auto">
          <a:xfrm>
            <a:off x="3492500" y="1201738"/>
            <a:ext cx="4986338" cy="1887537"/>
            <a:chOff x="2037" y="708"/>
            <a:chExt cx="3471" cy="1189"/>
          </a:xfrm>
        </p:grpSpPr>
        <p:sp>
          <p:nvSpPr>
            <p:cNvPr id="17449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34" cy="881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</a:rPr>
                <a:t>4 billion IP addresses, so rather than list individual destination address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</a:rPr>
                <a:t>list </a:t>
              </a:r>
              <a:r>
                <a:rPr lang="en-US" sz="2000" i="1" smtClean="0">
                  <a:solidFill>
                    <a:srgbClr val="000099"/>
                  </a:solidFill>
                  <a:latin typeface="Gill Sans MT" charset="0"/>
                </a:rPr>
                <a:t>range</a:t>
              </a:r>
              <a:r>
                <a:rPr lang="en-US" sz="2000" smtClean="0">
                  <a:solidFill>
                    <a:srgbClr val="000099"/>
                  </a:solidFill>
                  <a:latin typeface="Gill Sans MT" charset="0"/>
                </a:rPr>
                <a:t> of addresses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z="2000" smtClean="0">
                  <a:solidFill>
                    <a:srgbClr val="000099"/>
                  </a:solidFill>
                  <a:latin typeface="Gill Sans MT" charset="0"/>
                </a:rPr>
                <a:t>(aggregate table entries)</a:t>
              </a:r>
            </a:p>
          </p:txBody>
        </p:sp>
        <p:sp>
          <p:nvSpPr>
            <p:cNvPr id="17450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41563" y="687864"/>
            <a:ext cx="4770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Datagram Forwarding Table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0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628650" y="1392238"/>
            <a:ext cx="5235575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 b="1">
                <a:latin typeface="Arial" charset="0"/>
                <a:ea typeface="ＭＳ Ｐゴシック" charset="0"/>
                <a:cs typeface="Times New Roman" charset="0"/>
              </a:rPr>
              <a:t>Destination Address Range</a:t>
            </a:r>
          </a:p>
          <a:p>
            <a:pPr algn="just">
              <a:defRPr/>
            </a:pPr>
            <a:endParaRPr lang="en-US" b="1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11001000 00010111 00010000 00000000</a:t>
            </a:r>
            <a:endParaRPr lang="en-US" sz="2000" b="1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through</a:t>
            </a:r>
            <a:r>
              <a:rPr lang="en-US">
                <a:latin typeface="Comic Sans MS" charset="0"/>
                <a:ea typeface="ＭＳ Ｐゴシック" charset="0"/>
                <a:cs typeface="Times New Roman" charset="0"/>
              </a:rPr>
              <a:t>                                 </a:t>
            </a:r>
            <a:endParaRPr lang="en-US" sz="2000">
              <a:latin typeface="Comic Sans MS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11001000 00010111 00010111 11111111</a:t>
            </a:r>
          </a:p>
          <a:p>
            <a:pPr algn="just">
              <a:defRPr/>
            </a:pPr>
            <a:endParaRPr lang="en-US" b="1">
              <a:latin typeface="Courier New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11001000 00010111 00011000 00000000</a:t>
            </a:r>
            <a:endParaRPr lang="en-US" sz="2000" b="1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through</a:t>
            </a:r>
            <a:endParaRPr lang="en-US" sz="200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11001000 00010111 00011000 11111111  </a:t>
            </a:r>
          </a:p>
          <a:p>
            <a:pPr algn="just">
              <a:defRPr/>
            </a:pPr>
            <a:endParaRPr lang="en-US" sz="2000" b="1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11001000 00010111 00011001 00000000</a:t>
            </a:r>
            <a:endParaRPr lang="en-US" sz="2000" b="1">
              <a:latin typeface="Courier New" charset="0"/>
              <a:ea typeface="ＭＳ Ｐゴシック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through</a:t>
            </a:r>
            <a:endParaRPr lang="en-US" sz="200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r>
              <a:rPr lang="en-US" b="1">
                <a:latin typeface="Courier New" charset="0"/>
                <a:ea typeface="ＭＳ Ｐゴシック" charset="0"/>
                <a:cs typeface="Times New Roman" charset="0"/>
              </a:rPr>
              <a:t>11001000 00010111 00011111 11111111  </a:t>
            </a:r>
          </a:p>
          <a:p>
            <a:pPr algn="just">
              <a:defRPr/>
            </a:pPr>
            <a:endParaRPr lang="en-US">
              <a:latin typeface="Comic Sans MS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otherwise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6053138" y="1430338"/>
            <a:ext cx="15557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Link Interface</a:t>
            </a: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 u="sng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0</a:t>
            </a: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1</a:t>
            </a: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2</a:t>
            </a: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endParaRPr lang="en-US">
              <a:latin typeface="Arial" charset="0"/>
              <a:ea typeface="ＭＳ Ｐゴシック" charset="0"/>
              <a:cs typeface="Times New Roman" charset="0"/>
            </a:endParaRPr>
          </a:p>
          <a:p>
            <a:pPr algn="just"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3  </a:t>
            </a:r>
            <a:endParaRPr lang="en-US" sz="2000">
              <a:latin typeface="Arial" charset="0"/>
              <a:ea typeface="ＭＳ Ｐゴシック" charset="0"/>
            </a:endParaRPr>
          </a:p>
          <a:p>
            <a:pPr algn="just">
              <a:defRPr/>
            </a:pPr>
            <a:endParaRPr lang="en-US" b="1">
              <a:latin typeface="Arial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636588" y="1266825"/>
            <a:ext cx="7223125" cy="452596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625475" y="187325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652463" y="2928938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646113" y="4051300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39763" y="5173663"/>
            <a:ext cx="722312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>
            <a:off x="5929313" y="1277938"/>
            <a:ext cx="0" cy="451485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65150" y="6007100"/>
            <a:ext cx="7081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CC0000"/>
                </a:solidFill>
                <a:latin typeface="Gill Sans MT" panose="020B0502020104020203" pitchFamily="34" charset="0"/>
              </a:rPr>
              <a:t>Q:</a:t>
            </a:r>
            <a:r>
              <a:rPr lang="en-US" altLang="en-US">
                <a:latin typeface="Gill Sans MT" panose="020B0502020104020203" pitchFamily="34" charset="0"/>
              </a:rPr>
              <a:t> but what happens if ranges don</a:t>
            </a:r>
            <a:r>
              <a:rPr lang="ja-JP" altLang="en-US">
                <a:latin typeface="Gill Sans MT" panose="020B0502020104020203" pitchFamily="34" charset="0"/>
              </a:rPr>
              <a:t>’</a:t>
            </a:r>
            <a:r>
              <a:rPr lang="en-US" altLang="ja-JP">
                <a:latin typeface="Gill Sans MT" panose="020B0502020104020203" pitchFamily="34" charset="0"/>
              </a:rPr>
              <a:t>t divide up so nicely? </a:t>
            </a:r>
            <a:endParaRPr lang="en-US" altLang="en-US">
              <a:latin typeface="Gill Sans MT" panose="020B05020201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563" y="687864"/>
            <a:ext cx="47704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Datagram Forwarding Table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0"/>
          <p:cNvSpPr>
            <a:spLocks noChangeArrowheads="1"/>
          </p:cNvSpPr>
          <p:nvPr/>
        </p:nvSpPr>
        <p:spPr bwMode="auto">
          <a:xfrm>
            <a:off x="434975" y="1335088"/>
            <a:ext cx="8001000" cy="1371600"/>
          </a:xfrm>
          <a:prstGeom prst="rect">
            <a:avLst/>
          </a:prstGeom>
          <a:solidFill>
            <a:schemeClr val="bg1"/>
          </a:solidFill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2" name="Rectangle 18"/>
          <p:cNvSpPr>
            <a:spLocks noChangeArrowheads="1"/>
          </p:cNvSpPr>
          <p:nvPr/>
        </p:nvSpPr>
        <p:spPr bwMode="auto">
          <a:xfrm>
            <a:off x="4276725" y="5673725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3" name="Rectangle 17"/>
          <p:cNvSpPr>
            <a:spLocks noChangeArrowheads="1"/>
          </p:cNvSpPr>
          <p:nvPr/>
        </p:nvSpPr>
        <p:spPr bwMode="auto">
          <a:xfrm>
            <a:off x="4283075" y="6069013"/>
            <a:ext cx="1636713" cy="269875"/>
          </a:xfrm>
          <a:prstGeom prst="rect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5" name="Rectangle 5"/>
          <p:cNvSpPr>
            <a:spLocks noChangeArrowheads="1"/>
          </p:cNvSpPr>
          <p:nvPr/>
        </p:nvSpPr>
        <p:spPr bwMode="auto">
          <a:xfrm>
            <a:off x="1065213" y="2989263"/>
            <a:ext cx="5235575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Destination Address Range                        </a:t>
            </a: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Courier New" charset="0"/>
                <a:ea typeface="ＭＳ Ｐゴシック" charset="0"/>
                <a:cs typeface="Times New Roman" charset="0"/>
              </a:rPr>
              <a:t>11001000 00010111 00010*** ********* </a:t>
            </a:r>
            <a:endParaRPr lang="en-US" sz="2000">
              <a:latin typeface="Courier New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Courier New" charset="0"/>
                <a:ea typeface="ＭＳ Ｐゴシック" charset="0"/>
                <a:cs typeface="Times New Roman" charset="0"/>
              </a:rPr>
              <a:t>11001000 00010111 00011000 *********</a:t>
            </a:r>
            <a:endParaRPr lang="en-US" sz="2000">
              <a:latin typeface="Courier New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Courier New" charset="0"/>
                <a:ea typeface="ＭＳ Ｐゴシック" charset="0"/>
                <a:cs typeface="Times New Roman" charset="0"/>
              </a:rPr>
              <a:t>11001000 00010111 00011*** *********</a:t>
            </a:r>
            <a:endParaRPr lang="en-US" sz="2000">
              <a:latin typeface="Comic Sans MS" charset="0"/>
              <a:ea typeface="ＭＳ Ｐゴシック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en-US">
                <a:latin typeface="Arial" charset="0"/>
                <a:ea typeface="ＭＳ Ｐゴシック" charset="0"/>
                <a:cs typeface="Times New Roman" charset="0"/>
              </a:rPr>
              <a:t>otherwise  </a:t>
            </a:r>
            <a:r>
              <a:rPr lang="en-US">
                <a:latin typeface="Times" charset="0"/>
                <a:ea typeface="ＭＳ Ｐゴシック" charset="0"/>
                <a:cs typeface="Times New Roman" charset="0"/>
              </a:rPr>
              <a:t>           </a:t>
            </a:r>
          </a:p>
        </p:txBody>
      </p:sp>
      <p:sp>
        <p:nvSpPr>
          <p:cNvPr id="19466" name="Rectangle 7"/>
          <p:cNvSpPr>
            <a:spLocks noChangeArrowheads="1"/>
          </p:cNvSpPr>
          <p:nvPr/>
        </p:nvSpPr>
        <p:spPr bwMode="auto">
          <a:xfrm>
            <a:off x="958850" y="6026150"/>
            <a:ext cx="5141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</a:rPr>
              <a:t>DA: 11001000  00010111  00011000  10101010</a:t>
            </a:r>
            <a:r>
              <a:rPr lang="en-US">
                <a:latin typeface="Comic Sans MS" charset="0"/>
                <a:ea typeface="ＭＳ Ｐゴシック" charset="0"/>
              </a:rPr>
              <a:t> </a:t>
            </a:r>
          </a:p>
        </p:txBody>
      </p:sp>
      <p:sp>
        <p:nvSpPr>
          <p:cNvPr id="19467" name="Text Box 8"/>
          <p:cNvSpPr txBox="1">
            <a:spLocks noChangeArrowheads="1"/>
          </p:cNvSpPr>
          <p:nvPr/>
        </p:nvSpPr>
        <p:spPr bwMode="auto">
          <a:xfrm>
            <a:off x="280988" y="5272088"/>
            <a:ext cx="1341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000099"/>
                </a:solidFill>
              </a:rPr>
              <a:t>examples:</a:t>
            </a:r>
          </a:p>
        </p:txBody>
      </p:sp>
      <p:sp>
        <p:nvSpPr>
          <p:cNvPr id="19468" name="Text Box 9"/>
          <p:cNvSpPr txBox="1">
            <a:spLocks noChangeArrowheads="1"/>
          </p:cNvSpPr>
          <p:nvPr/>
        </p:nvSpPr>
        <p:spPr bwMode="auto">
          <a:xfrm>
            <a:off x="944563" y="5641975"/>
            <a:ext cx="5137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DA: 11001000  00010111  00010110  10100001 </a:t>
            </a:r>
          </a:p>
        </p:txBody>
      </p:sp>
      <p:sp>
        <p:nvSpPr>
          <p:cNvPr id="19469" name="Text Box 15"/>
          <p:cNvSpPr txBox="1">
            <a:spLocks noChangeArrowheads="1"/>
          </p:cNvSpPr>
          <p:nvPr/>
        </p:nvSpPr>
        <p:spPr bwMode="auto">
          <a:xfrm>
            <a:off x="6262688" y="5640388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Gill Sans MT" charset="0"/>
              </a:rPr>
              <a:t>which interface?</a:t>
            </a:r>
          </a:p>
        </p:txBody>
      </p:sp>
      <p:sp>
        <p:nvSpPr>
          <p:cNvPr id="19470" name="Text Box 16"/>
          <p:cNvSpPr txBox="1">
            <a:spLocks noChangeArrowheads="1"/>
          </p:cNvSpPr>
          <p:nvPr/>
        </p:nvSpPr>
        <p:spPr bwMode="auto">
          <a:xfrm>
            <a:off x="6310313" y="5991225"/>
            <a:ext cx="1835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>
                <a:solidFill>
                  <a:srgbClr val="CC0000"/>
                </a:solidFill>
                <a:latin typeface="Gill Sans MT" charset="0"/>
              </a:rPr>
              <a:t>which interface?</a:t>
            </a:r>
          </a:p>
        </p:txBody>
      </p:sp>
      <p:sp>
        <p:nvSpPr>
          <p:cNvPr id="19471" name="Text Box 19"/>
          <p:cNvSpPr txBox="1">
            <a:spLocks noChangeArrowheads="1"/>
          </p:cNvSpPr>
          <p:nvPr/>
        </p:nvSpPr>
        <p:spPr bwMode="auto">
          <a:xfrm>
            <a:off x="571500" y="1490663"/>
            <a:ext cx="7799388" cy="1116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sz="2800" smtClean="0">
                <a:latin typeface="Gill Sans MT" charset="0"/>
              </a:rPr>
              <a:t>when looking for forwarding table entry for given destination address, use </a:t>
            </a:r>
            <a:r>
              <a:rPr lang="en-US" sz="2800" i="1" smtClean="0">
                <a:solidFill>
                  <a:srgbClr val="000099"/>
                </a:solidFill>
                <a:latin typeface="Gill Sans MT" charset="0"/>
              </a:rPr>
              <a:t>longest</a:t>
            </a:r>
            <a:r>
              <a:rPr lang="en-US" sz="2800" smtClean="0">
                <a:latin typeface="Gill Sans MT" charset="0"/>
              </a:rPr>
              <a:t> address prefix that matches destination address.</a:t>
            </a:r>
          </a:p>
        </p:txBody>
      </p:sp>
      <p:sp>
        <p:nvSpPr>
          <p:cNvPr id="19472" name="Text Box 22"/>
          <p:cNvSpPr txBox="1">
            <a:spLocks noChangeArrowheads="1"/>
          </p:cNvSpPr>
          <p:nvPr/>
        </p:nvSpPr>
        <p:spPr bwMode="auto">
          <a:xfrm>
            <a:off x="558800" y="1036638"/>
            <a:ext cx="328295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1" smtClean="0">
                <a:solidFill>
                  <a:srgbClr val="CC0000"/>
                </a:solidFill>
                <a:latin typeface="Gill Sans MT" charset="0"/>
              </a:rPr>
              <a:t>longest prefix matching</a:t>
            </a:r>
          </a:p>
        </p:txBody>
      </p:sp>
      <p:sp>
        <p:nvSpPr>
          <p:cNvPr id="19473" name="Rectangle 24"/>
          <p:cNvSpPr>
            <a:spLocks noChangeArrowheads="1"/>
          </p:cNvSpPr>
          <p:nvPr/>
        </p:nvSpPr>
        <p:spPr bwMode="auto">
          <a:xfrm>
            <a:off x="992188" y="3022600"/>
            <a:ext cx="7459662" cy="2106613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4" name="Line 25"/>
          <p:cNvSpPr>
            <a:spLocks noChangeShapeType="1"/>
          </p:cNvSpPr>
          <p:nvPr/>
        </p:nvSpPr>
        <p:spPr bwMode="auto">
          <a:xfrm>
            <a:off x="992188" y="3457575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5" name="Line 26"/>
          <p:cNvSpPr>
            <a:spLocks noChangeShapeType="1"/>
          </p:cNvSpPr>
          <p:nvPr/>
        </p:nvSpPr>
        <p:spPr bwMode="auto">
          <a:xfrm>
            <a:off x="1022350" y="38877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6" name="Line 27"/>
          <p:cNvSpPr>
            <a:spLocks noChangeShapeType="1"/>
          </p:cNvSpPr>
          <p:nvPr/>
        </p:nvSpPr>
        <p:spPr bwMode="auto">
          <a:xfrm>
            <a:off x="996950" y="4306888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7" name="Line 28"/>
          <p:cNvSpPr>
            <a:spLocks noChangeShapeType="1"/>
          </p:cNvSpPr>
          <p:nvPr/>
        </p:nvSpPr>
        <p:spPr bwMode="auto">
          <a:xfrm>
            <a:off x="993775" y="4737100"/>
            <a:ext cx="7448550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8" name="Line 29"/>
          <p:cNvSpPr>
            <a:spLocks noChangeShapeType="1"/>
          </p:cNvSpPr>
          <p:nvPr/>
        </p:nvSpPr>
        <p:spPr bwMode="auto">
          <a:xfrm>
            <a:off x="6176963" y="3022600"/>
            <a:ext cx="0" cy="21177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79" name="Text Box 30"/>
          <p:cNvSpPr txBox="1">
            <a:spLocks noChangeArrowheads="1"/>
          </p:cNvSpPr>
          <p:nvPr/>
        </p:nvSpPr>
        <p:spPr bwMode="auto">
          <a:xfrm>
            <a:off x="6475413" y="2965450"/>
            <a:ext cx="154305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smtClean="0"/>
              <a:t>Link interface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/>
              <a:t>0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/>
              <a:t>1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/>
              <a:t>2</a:t>
            </a:r>
          </a:p>
          <a:p>
            <a:pPr>
              <a:lnSpc>
                <a:spcPct val="150000"/>
              </a:lnSpc>
              <a:defRPr/>
            </a:pPr>
            <a:r>
              <a:rPr lang="en-US" smtClean="0"/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1563" y="687864"/>
            <a:ext cx="89717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Datagram Forwarding Table: Longest Prefix Matching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9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3425" y="1298575"/>
            <a:ext cx="4029075" cy="4648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Internet (datagram)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data exchange among computers</a:t>
            </a:r>
          </a:p>
          <a:p>
            <a:pPr lvl="1"/>
            <a:r>
              <a:rPr lang="ja-JP" altLang="en-US" sz="20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elastic</a:t>
            </a:r>
            <a:r>
              <a:rPr lang="ja-JP" altLang="en-US" sz="20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 service, no strict timing req.</a:t>
            </a:r>
            <a:r>
              <a:rPr lang="en-US" altLang="ja-JP" smtClean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many link types 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different characteristics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uniform service difficult</a:t>
            </a:r>
          </a:p>
          <a:p>
            <a:r>
              <a:rPr lang="ja-JP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smart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 end systems (computers)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can adapt, perform control, error recovery</a:t>
            </a:r>
          </a:p>
          <a:p>
            <a:pPr lvl="1"/>
            <a:r>
              <a:rPr lang="en-US" altLang="en-US" sz="2000" b="1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simple inside network, complexity at </a:t>
            </a:r>
            <a:r>
              <a:rPr lang="ja-JP" altLang="en-US" sz="2000" b="1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000" b="1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edge</a:t>
            </a:r>
            <a:r>
              <a:rPr lang="ja-JP" altLang="en-US" sz="2000" b="1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endParaRPr lang="en-US" altLang="ja-JP" sz="2000" b="1" i="1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endParaRPr lang="en-US" altLang="en-US" sz="2400" b="1" i="1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04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62513" y="1330325"/>
            <a:ext cx="3810000" cy="4648200"/>
          </a:xfrm>
        </p:spPr>
        <p:txBody>
          <a:bodyPr/>
          <a:lstStyle/>
          <a:p>
            <a:pPr>
              <a:lnSpc>
                <a:spcPct val="75000"/>
              </a:lnSpc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ATM (VC)</a:t>
            </a:r>
          </a:p>
          <a:p>
            <a:pPr>
              <a:lnSpc>
                <a:spcPct val="75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evolved from telephony</a:t>
            </a:r>
          </a:p>
          <a:p>
            <a:pPr>
              <a:lnSpc>
                <a:spcPct val="75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human conversation: </a:t>
            </a:r>
          </a:p>
          <a:p>
            <a:pPr lvl="1">
              <a:lnSpc>
                <a:spcPct val="75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strict timing, reliability requirements</a:t>
            </a:r>
          </a:p>
          <a:p>
            <a:pPr lvl="1">
              <a:lnSpc>
                <a:spcPct val="75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need for guaranteed service</a:t>
            </a:r>
          </a:p>
          <a:p>
            <a:pPr>
              <a:lnSpc>
                <a:spcPct val="75000"/>
              </a:lnSpc>
            </a:pPr>
            <a:r>
              <a:rPr lang="ja-JP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dumb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 end systems</a:t>
            </a:r>
          </a:p>
          <a:p>
            <a:pPr lvl="1">
              <a:lnSpc>
                <a:spcPct val="75000"/>
              </a:lnSpc>
            </a:pPr>
            <a:r>
              <a:rPr lang="en-US" altLang="en-US" sz="2000" smtClean="0">
                <a:ea typeface="ＭＳ Ｐゴシック" panose="020B0600070205080204" pitchFamily="34" charset="-128"/>
              </a:rPr>
              <a:t>telephones</a:t>
            </a:r>
          </a:p>
          <a:p>
            <a:pPr lvl="1">
              <a:lnSpc>
                <a:spcPct val="75000"/>
              </a:lnSpc>
            </a:pPr>
            <a:r>
              <a:rPr lang="en-US" altLang="en-US" sz="2000" b="1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complexity inside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6292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Datagram versus Virtual Circuits (VC)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6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21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1638300" y="1855788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3763963" y="3479800"/>
            <a:ext cx="1258887" cy="1214438"/>
            <a:chOff x="3992" y="2883"/>
            <a:chExt cx="613" cy="765"/>
          </a:xfrm>
        </p:grpSpPr>
        <p:sp>
          <p:nvSpPr>
            <p:cNvPr id="33822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3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4" name="Text Box 9"/>
            <p:cNvSpPr txBox="1">
              <a:spLocks noChangeArrowheads="1"/>
            </p:cNvSpPr>
            <p:nvPr/>
          </p:nvSpPr>
          <p:spPr bwMode="auto">
            <a:xfrm>
              <a:off x="3992" y="3071"/>
              <a:ext cx="60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forwarding</a:t>
              </a:r>
            </a:p>
            <a:p>
              <a:pPr algn="ctr">
                <a:defRPr/>
              </a:pPr>
              <a:r>
                <a:rPr lang="en-US" smtClean="0"/>
                <a:t>table</a:t>
              </a:r>
            </a:p>
          </p:txBody>
        </p:sp>
        <p:sp>
          <p:nvSpPr>
            <p:cNvPr id="33825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6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7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8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9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30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380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58800" y="1189038"/>
            <a:ext cx="7534275" cy="43815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2400">
                <a:cs typeface="+mn-cs"/>
              </a:rPr>
              <a:t>host, router network layer functions:</a:t>
            </a:r>
          </a:p>
        </p:txBody>
      </p:sp>
      <p:sp>
        <p:nvSpPr>
          <p:cNvPr id="33801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2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3" name="Rectangle 20"/>
          <p:cNvSpPr>
            <a:spLocks noChangeArrowheads="1"/>
          </p:cNvSpPr>
          <p:nvPr/>
        </p:nvSpPr>
        <p:spPr bwMode="auto">
          <a:xfrm>
            <a:off x="1914525" y="2667000"/>
            <a:ext cx="1809750" cy="81915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4" name="Rectangle 21"/>
          <p:cNvSpPr>
            <a:spLocks noChangeArrowheads="1"/>
          </p:cNvSpPr>
          <p:nvPr/>
        </p:nvSpPr>
        <p:spPr bwMode="auto">
          <a:xfrm>
            <a:off x="1847850" y="2733675"/>
            <a:ext cx="1809750" cy="81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5" name="Text Box 22"/>
          <p:cNvSpPr txBox="1">
            <a:spLocks noChangeArrowheads="1"/>
          </p:cNvSpPr>
          <p:nvPr/>
        </p:nvSpPr>
        <p:spPr bwMode="auto">
          <a:xfrm>
            <a:off x="1836738" y="2714625"/>
            <a:ext cx="186055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>
                <a:solidFill>
                  <a:srgbClr val="CC0000"/>
                </a:solidFill>
                <a:latin typeface="Gill Sans MT" charset="0"/>
              </a:rPr>
              <a:t>routing protocols</a:t>
            </a:r>
          </a:p>
          <a:p>
            <a:pPr>
              <a:buFontTx/>
              <a:buChar char="•"/>
              <a:defRPr/>
            </a:pPr>
            <a:r>
              <a:rPr lang="en-US" sz="1600" smtClean="0"/>
              <a:t> path selection</a:t>
            </a:r>
          </a:p>
          <a:p>
            <a:pPr>
              <a:buFontTx/>
              <a:buChar char="•"/>
              <a:defRPr/>
            </a:pPr>
            <a:r>
              <a:rPr lang="en-US" sz="1600" smtClean="0"/>
              <a:t> RIP, OSPF, BGP</a:t>
            </a:r>
            <a:endParaRPr lang="en-US" smtClean="0"/>
          </a:p>
        </p:txBody>
      </p:sp>
      <p:sp>
        <p:nvSpPr>
          <p:cNvPr id="49165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166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33819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0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3821" name="Text Box 27"/>
            <p:cNvSpPr txBox="1">
              <a:spLocks noChangeArrowheads="1"/>
            </p:cNvSpPr>
            <p:nvPr/>
          </p:nvSpPr>
          <p:spPr bwMode="auto">
            <a:xfrm>
              <a:off x="116" y="1287"/>
              <a:ext cx="1810" cy="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  <a:latin typeface="Gill Sans MT" charset="0"/>
                </a:rPr>
                <a:t>IP protocol</a:t>
              </a:r>
            </a:p>
            <a:p>
              <a:pPr>
                <a:buFontTx/>
                <a:buChar char="•"/>
                <a:defRPr/>
              </a:pPr>
              <a:r>
                <a:rPr lang="en-US" sz="1600" smtClean="0"/>
                <a:t> addressing conventions</a:t>
              </a:r>
            </a:p>
            <a:p>
              <a:pPr>
                <a:buFontTx/>
                <a:buChar char="•"/>
                <a:defRPr/>
              </a:pPr>
              <a:r>
                <a:rPr lang="en-US" sz="1600" smtClean="0"/>
                <a:t> datagram format</a:t>
              </a:r>
            </a:p>
            <a:p>
              <a:pPr>
                <a:buFontTx/>
                <a:buChar char="•"/>
                <a:defRPr/>
              </a:pPr>
              <a:r>
                <a:rPr lang="en-US" sz="1600" smtClean="0"/>
                <a:t> packet handling conventions</a:t>
              </a:r>
              <a:endParaRPr lang="en-US" smtClean="0"/>
            </a:p>
          </p:txBody>
        </p:sp>
      </p:grpSp>
      <p:sp>
        <p:nvSpPr>
          <p:cNvPr id="33808" name="Rectangle 29"/>
          <p:cNvSpPr>
            <a:spLocks noChangeArrowheads="1"/>
          </p:cNvSpPr>
          <p:nvPr/>
        </p:nvSpPr>
        <p:spPr bwMode="auto">
          <a:xfrm>
            <a:off x="5216525" y="3878263"/>
            <a:ext cx="1933575" cy="8477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09" name="Rectangle 30"/>
          <p:cNvSpPr>
            <a:spLocks noChangeArrowheads="1"/>
          </p:cNvSpPr>
          <p:nvPr/>
        </p:nvSpPr>
        <p:spPr bwMode="auto">
          <a:xfrm>
            <a:off x="5149850" y="3946525"/>
            <a:ext cx="1933575" cy="8477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10" name="Text Box 31"/>
          <p:cNvSpPr txBox="1">
            <a:spLocks noChangeArrowheads="1"/>
          </p:cNvSpPr>
          <p:nvPr/>
        </p:nvSpPr>
        <p:spPr bwMode="auto">
          <a:xfrm>
            <a:off x="5162550" y="3911600"/>
            <a:ext cx="1900238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ICMP protocol</a:t>
            </a:r>
          </a:p>
          <a:p>
            <a:pPr>
              <a:buFontTx/>
              <a:buChar char="•"/>
            </a:pPr>
            <a:r>
              <a:rPr lang="en-US" altLang="en-US" sz="1600"/>
              <a:t> error reporting</a:t>
            </a:r>
          </a:p>
          <a:p>
            <a:pPr>
              <a:buFontTx/>
              <a:buChar char="•"/>
            </a:pPr>
            <a:r>
              <a:rPr lang="en-US" altLang="en-US" sz="1600"/>
              <a:t> router </a:t>
            </a:r>
            <a:r>
              <a:rPr lang="ja-JP" altLang="en-US" sz="1600"/>
              <a:t>“</a:t>
            </a:r>
            <a:r>
              <a:rPr lang="en-US" altLang="ja-JP" sz="1600"/>
              <a:t>signaling</a:t>
            </a:r>
            <a:r>
              <a:rPr lang="ja-JP" altLang="en-US" sz="1600"/>
              <a:t>”</a:t>
            </a:r>
            <a:endParaRPr lang="en-US" altLang="en-US" sz="1800"/>
          </a:p>
        </p:txBody>
      </p:sp>
      <p:sp>
        <p:nvSpPr>
          <p:cNvPr id="33811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12" name="Text Box 33"/>
          <p:cNvSpPr txBox="1">
            <a:spLocks noChangeArrowheads="1"/>
          </p:cNvSpPr>
          <p:nvPr/>
        </p:nvSpPr>
        <p:spPr bwMode="auto">
          <a:xfrm>
            <a:off x="3098800" y="1989138"/>
            <a:ext cx="283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transport layer: TCP, UDP</a:t>
            </a:r>
          </a:p>
        </p:txBody>
      </p:sp>
      <p:sp>
        <p:nvSpPr>
          <p:cNvPr id="33813" name="Text Box 34"/>
          <p:cNvSpPr txBox="1">
            <a:spLocks noChangeArrowheads="1"/>
          </p:cNvSpPr>
          <p:nvPr/>
        </p:nvSpPr>
        <p:spPr bwMode="auto">
          <a:xfrm>
            <a:off x="4213225" y="4960938"/>
            <a:ext cx="1085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link layer</a:t>
            </a:r>
          </a:p>
        </p:txBody>
      </p:sp>
      <p:sp>
        <p:nvSpPr>
          <p:cNvPr id="33814" name="Text Box 35"/>
          <p:cNvSpPr txBox="1">
            <a:spLocks noChangeArrowheads="1"/>
          </p:cNvSpPr>
          <p:nvPr/>
        </p:nvSpPr>
        <p:spPr bwMode="auto">
          <a:xfrm>
            <a:off x="4060825" y="5484813"/>
            <a:ext cx="156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physical layer</a:t>
            </a:r>
          </a:p>
        </p:txBody>
      </p:sp>
      <p:sp>
        <p:nvSpPr>
          <p:cNvPr id="33815" name="Text Box 36"/>
          <p:cNvSpPr txBox="1">
            <a:spLocks noChangeArrowheads="1"/>
          </p:cNvSpPr>
          <p:nvPr/>
        </p:nvSpPr>
        <p:spPr bwMode="auto">
          <a:xfrm>
            <a:off x="319088" y="3259138"/>
            <a:ext cx="1252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2400" smtClean="0">
                <a:solidFill>
                  <a:srgbClr val="CC0000"/>
                </a:solidFill>
              </a:rPr>
              <a:t>network</a:t>
            </a:r>
          </a:p>
          <a:p>
            <a:pPr algn="r">
              <a:defRPr/>
            </a:pPr>
            <a:r>
              <a:rPr lang="en-US" sz="2400" smtClean="0">
                <a:solidFill>
                  <a:srgbClr val="CC0000"/>
                </a:solidFill>
              </a:rPr>
              <a:t>layer</a:t>
            </a:r>
            <a:endParaRPr lang="en-US" smtClean="0">
              <a:solidFill>
                <a:srgbClr val="CC0000"/>
              </a:solidFill>
            </a:endParaRPr>
          </a:p>
        </p:txBody>
      </p:sp>
      <p:sp>
        <p:nvSpPr>
          <p:cNvPr id="33816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3817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7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9" name="Group 55"/>
          <p:cNvGrpSpPr>
            <a:grpSpLocks/>
          </p:cNvGrpSpPr>
          <p:nvPr/>
        </p:nvGrpSpPr>
        <p:grpSpPr bwMode="auto">
          <a:xfrm>
            <a:off x="3062288" y="1309977"/>
            <a:ext cx="4127500" cy="5326062"/>
            <a:chOff x="1929" y="607"/>
            <a:chExt cx="2600" cy="3355"/>
          </a:xfrm>
        </p:grpSpPr>
        <p:sp>
          <p:nvSpPr>
            <p:cNvPr id="34849" name="Rectangle 4"/>
            <p:cNvSpPr>
              <a:spLocks noChangeArrowheads="1"/>
            </p:cNvSpPr>
            <p:nvPr/>
          </p:nvSpPr>
          <p:spPr bwMode="auto">
            <a:xfrm>
              <a:off x="2040" y="868"/>
              <a:ext cx="2489" cy="303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0" name="Rectangle 5"/>
            <p:cNvSpPr>
              <a:spLocks noChangeArrowheads="1"/>
            </p:cNvSpPr>
            <p:nvPr/>
          </p:nvSpPr>
          <p:spPr bwMode="auto">
            <a:xfrm>
              <a:off x="1980" y="935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1" name="Text Box 6"/>
            <p:cNvSpPr txBox="1">
              <a:spLocks noChangeArrowheads="1"/>
            </p:cNvSpPr>
            <p:nvPr/>
          </p:nvSpPr>
          <p:spPr bwMode="auto">
            <a:xfrm>
              <a:off x="1954" y="973"/>
              <a:ext cx="3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ver</a:t>
              </a:r>
              <a:endParaRPr lang="en-US" sz="2400" smtClean="0"/>
            </a:p>
          </p:txBody>
        </p:sp>
        <p:sp>
          <p:nvSpPr>
            <p:cNvPr id="34852" name="Text Box 7"/>
            <p:cNvSpPr txBox="1">
              <a:spLocks noChangeArrowheads="1"/>
            </p:cNvSpPr>
            <p:nvPr/>
          </p:nvSpPr>
          <p:spPr bwMode="auto">
            <a:xfrm>
              <a:off x="3529" y="1012"/>
              <a:ext cx="5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length</a:t>
              </a:r>
            </a:p>
          </p:txBody>
        </p:sp>
        <p:sp>
          <p:nvSpPr>
            <p:cNvPr id="34853" name="Line 8"/>
            <p:cNvSpPr>
              <a:spLocks noChangeShapeType="1"/>
            </p:cNvSpPr>
            <p:nvPr/>
          </p:nvSpPr>
          <p:spPr bwMode="auto">
            <a:xfrm>
              <a:off x="1988" y="1261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4" name="Line 9"/>
            <p:cNvSpPr>
              <a:spLocks noChangeShapeType="1"/>
            </p:cNvSpPr>
            <p:nvPr/>
          </p:nvSpPr>
          <p:spPr bwMode="auto">
            <a:xfrm flipH="1" flipV="1">
              <a:off x="3210" y="941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5" name="Text Box 10"/>
            <p:cNvSpPr txBox="1">
              <a:spLocks noChangeArrowheads="1"/>
            </p:cNvSpPr>
            <p:nvPr/>
          </p:nvSpPr>
          <p:spPr bwMode="auto">
            <a:xfrm>
              <a:off x="2922" y="607"/>
              <a:ext cx="5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32 bits</a:t>
              </a:r>
              <a:endParaRPr lang="en-US" sz="2400" smtClean="0"/>
            </a:p>
          </p:txBody>
        </p:sp>
        <p:sp>
          <p:nvSpPr>
            <p:cNvPr id="34856" name="Line 11"/>
            <p:cNvSpPr>
              <a:spLocks noChangeShapeType="1"/>
            </p:cNvSpPr>
            <p:nvPr/>
          </p:nvSpPr>
          <p:spPr bwMode="auto">
            <a:xfrm>
              <a:off x="3552" y="762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7" name="Line 12"/>
            <p:cNvSpPr>
              <a:spLocks noChangeShapeType="1"/>
            </p:cNvSpPr>
            <p:nvPr/>
          </p:nvSpPr>
          <p:spPr bwMode="auto">
            <a:xfrm rot="10800000">
              <a:off x="1972" y="769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58" name="Text Box 13"/>
            <p:cNvSpPr txBox="1">
              <a:spLocks noChangeArrowheads="1"/>
            </p:cNvSpPr>
            <p:nvPr/>
          </p:nvSpPr>
          <p:spPr bwMode="auto">
            <a:xfrm>
              <a:off x="2606" y="2792"/>
              <a:ext cx="135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data </a:t>
              </a:r>
            </a:p>
            <a:p>
              <a:pPr algn="ctr">
                <a:defRPr/>
              </a:pPr>
              <a:r>
                <a:rPr lang="en-US" sz="2000" smtClean="0"/>
                <a:t>(variable length,</a:t>
              </a:r>
            </a:p>
            <a:p>
              <a:pPr algn="ctr">
                <a:defRPr/>
              </a:pPr>
              <a:r>
                <a:rPr lang="en-US" sz="2000" smtClean="0"/>
                <a:t>typically a TCP </a:t>
              </a:r>
            </a:p>
            <a:p>
              <a:pPr algn="ctr">
                <a:defRPr/>
              </a:pPr>
              <a:r>
                <a:rPr lang="en-US" sz="2000" smtClean="0"/>
                <a:t>or UDP segment)</a:t>
              </a:r>
              <a:endParaRPr lang="en-US" sz="2400" smtClean="0"/>
            </a:p>
          </p:txBody>
        </p:sp>
        <p:sp>
          <p:nvSpPr>
            <p:cNvPr id="34859" name="Text Box 14"/>
            <p:cNvSpPr txBox="1">
              <a:spLocks noChangeArrowheads="1"/>
            </p:cNvSpPr>
            <p:nvPr/>
          </p:nvSpPr>
          <p:spPr bwMode="auto">
            <a:xfrm>
              <a:off x="1929" y="1320"/>
              <a:ext cx="1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16-bit identifier</a:t>
              </a:r>
              <a:endParaRPr lang="en-US" sz="2000" smtClean="0"/>
            </a:p>
          </p:txBody>
        </p:sp>
        <p:sp>
          <p:nvSpPr>
            <p:cNvPr id="34860" name="Line 15"/>
            <p:cNvSpPr>
              <a:spLocks noChangeShapeType="1"/>
            </p:cNvSpPr>
            <p:nvPr/>
          </p:nvSpPr>
          <p:spPr bwMode="auto">
            <a:xfrm flipV="1">
              <a:off x="1984" y="22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61" name="Line 16"/>
            <p:cNvSpPr>
              <a:spLocks noChangeShapeType="1"/>
            </p:cNvSpPr>
            <p:nvPr/>
          </p:nvSpPr>
          <p:spPr bwMode="auto">
            <a:xfrm flipV="1">
              <a:off x="1984" y="25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62" name="Text Box 17"/>
            <p:cNvSpPr txBox="1">
              <a:spLocks noChangeArrowheads="1"/>
            </p:cNvSpPr>
            <p:nvPr/>
          </p:nvSpPr>
          <p:spPr bwMode="auto">
            <a:xfrm>
              <a:off x="3464" y="1549"/>
              <a:ext cx="8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header</a:t>
              </a:r>
            </a:p>
            <a:p>
              <a:pPr algn="ctr">
                <a:defRPr/>
              </a:pPr>
              <a:r>
                <a:rPr lang="en-US" smtClean="0"/>
                <a:t> checksum</a:t>
              </a:r>
            </a:p>
          </p:txBody>
        </p:sp>
        <p:sp>
          <p:nvSpPr>
            <p:cNvPr id="34863" name="Text Box 18"/>
            <p:cNvSpPr txBox="1">
              <a:spLocks noChangeArrowheads="1"/>
            </p:cNvSpPr>
            <p:nvPr/>
          </p:nvSpPr>
          <p:spPr bwMode="auto">
            <a:xfrm>
              <a:off x="2008" y="1531"/>
              <a:ext cx="54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time to</a:t>
              </a:r>
            </a:p>
            <a:p>
              <a:pPr algn="ctr">
                <a:defRPr/>
              </a:pPr>
              <a:r>
                <a:rPr lang="en-US" smtClean="0"/>
                <a:t>live</a:t>
              </a:r>
            </a:p>
          </p:txBody>
        </p:sp>
        <p:sp>
          <p:nvSpPr>
            <p:cNvPr id="34864" name="Text Box 19"/>
            <p:cNvSpPr txBox="1">
              <a:spLocks noChangeArrowheads="1"/>
            </p:cNvSpPr>
            <p:nvPr/>
          </p:nvSpPr>
          <p:spPr bwMode="auto">
            <a:xfrm>
              <a:off x="2369" y="1959"/>
              <a:ext cx="1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32 bit source IP address</a:t>
              </a:r>
              <a:endParaRPr lang="en-US" sz="2400" smtClean="0"/>
            </a:p>
          </p:txBody>
        </p:sp>
        <p:sp>
          <p:nvSpPr>
            <p:cNvPr id="34865" name="Text Box 31"/>
            <p:cNvSpPr txBox="1">
              <a:spLocks noChangeArrowheads="1"/>
            </p:cNvSpPr>
            <p:nvPr/>
          </p:nvSpPr>
          <p:spPr bwMode="auto">
            <a:xfrm>
              <a:off x="2222" y="907"/>
              <a:ext cx="4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head.</a:t>
              </a:r>
            </a:p>
            <a:p>
              <a:pPr algn="ctr">
                <a:defRPr/>
              </a:pPr>
              <a:r>
                <a:rPr lang="en-US" smtClean="0"/>
                <a:t>len</a:t>
              </a:r>
              <a:endParaRPr lang="en-US" sz="2400" smtClean="0"/>
            </a:p>
          </p:txBody>
        </p:sp>
        <p:sp>
          <p:nvSpPr>
            <p:cNvPr id="34866" name="Text Box 32"/>
            <p:cNvSpPr txBox="1">
              <a:spLocks noChangeArrowheads="1"/>
            </p:cNvSpPr>
            <p:nvPr/>
          </p:nvSpPr>
          <p:spPr bwMode="auto">
            <a:xfrm>
              <a:off x="2646" y="901"/>
              <a:ext cx="5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type of</a:t>
              </a:r>
            </a:p>
            <a:p>
              <a:pPr algn="ctr">
                <a:defRPr/>
              </a:pPr>
              <a:r>
                <a:rPr lang="en-US" smtClean="0"/>
                <a:t>service</a:t>
              </a:r>
              <a:endParaRPr lang="en-US" sz="2400" smtClean="0"/>
            </a:p>
          </p:txBody>
        </p:sp>
        <p:sp>
          <p:nvSpPr>
            <p:cNvPr id="34867" name="Line 33"/>
            <p:cNvSpPr>
              <a:spLocks noChangeShapeType="1"/>
            </p:cNvSpPr>
            <p:nvPr/>
          </p:nvSpPr>
          <p:spPr bwMode="auto">
            <a:xfrm flipH="1" flipV="1">
              <a:off x="2646" y="93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68" name="Line 34"/>
            <p:cNvSpPr>
              <a:spLocks noChangeShapeType="1"/>
            </p:cNvSpPr>
            <p:nvPr/>
          </p:nvSpPr>
          <p:spPr bwMode="auto">
            <a:xfrm flipH="1" flipV="1">
              <a:off x="2259" y="9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69" name="Line 37"/>
            <p:cNvSpPr>
              <a:spLocks noChangeShapeType="1"/>
            </p:cNvSpPr>
            <p:nvPr/>
          </p:nvSpPr>
          <p:spPr bwMode="auto">
            <a:xfrm flipH="1" flipV="1">
              <a:off x="3210" y="1265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0" name="Text Box 38"/>
            <p:cNvSpPr txBox="1">
              <a:spLocks noChangeArrowheads="1"/>
            </p:cNvSpPr>
            <p:nvPr/>
          </p:nvSpPr>
          <p:spPr bwMode="auto">
            <a:xfrm>
              <a:off x="3117" y="1314"/>
              <a:ext cx="48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flgs</a:t>
              </a:r>
              <a:endParaRPr lang="en-US" sz="2000" smtClean="0"/>
            </a:p>
          </p:txBody>
        </p:sp>
        <p:sp>
          <p:nvSpPr>
            <p:cNvPr id="34871" name="Line 39"/>
            <p:cNvSpPr>
              <a:spLocks noChangeShapeType="1"/>
            </p:cNvSpPr>
            <p:nvPr/>
          </p:nvSpPr>
          <p:spPr bwMode="auto">
            <a:xfrm flipH="1" flipV="1">
              <a:off x="3504" y="125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2" name="Text Box 40"/>
            <p:cNvSpPr txBox="1">
              <a:spLocks noChangeArrowheads="1"/>
            </p:cNvSpPr>
            <p:nvPr/>
          </p:nvSpPr>
          <p:spPr bwMode="auto">
            <a:xfrm>
              <a:off x="3531" y="1230"/>
              <a:ext cx="90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fragment</a:t>
              </a:r>
            </a:p>
            <a:p>
              <a:pPr algn="ctr">
                <a:defRPr/>
              </a:pPr>
              <a:r>
                <a:rPr lang="en-US" smtClean="0"/>
                <a:t> offset</a:t>
              </a:r>
              <a:endParaRPr lang="en-US" sz="2000" smtClean="0"/>
            </a:p>
          </p:txBody>
        </p:sp>
        <p:sp>
          <p:nvSpPr>
            <p:cNvPr id="34873" name="Line 43"/>
            <p:cNvSpPr>
              <a:spLocks noChangeShapeType="1"/>
            </p:cNvSpPr>
            <p:nvPr/>
          </p:nvSpPr>
          <p:spPr bwMode="auto">
            <a:xfrm flipV="1">
              <a:off x="1984" y="1581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4" name="Line 44"/>
            <p:cNvSpPr>
              <a:spLocks noChangeShapeType="1"/>
            </p:cNvSpPr>
            <p:nvPr/>
          </p:nvSpPr>
          <p:spPr bwMode="auto">
            <a:xfrm flipH="1" flipV="1">
              <a:off x="3210" y="158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5" name="Line 45"/>
            <p:cNvSpPr>
              <a:spLocks noChangeShapeType="1"/>
            </p:cNvSpPr>
            <p:nvPr/>
          </p:nvSpPr>
          <p:spPr bwMode="auto">
            <a:xfrm flipV="1">
              <a:off x="1972" y="1905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6" name="Text Box 46"/>
            <p:cNvSpPr txBox="1">
              <a:spLocks noChangeArrowheads="1"/>
            </p:cNvSpPr>
            <p:nvPr/>
          </p:nvSpPr>
          <p:spPr bwMode="auto">
            <a:xfrm>
              <a:off x="2668" y="1525"/>
              <a:ext cx="48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upper</a:t>
              </a:r>
            </a:p>
            <a:p>
              <a:pPr algn="ctr">
                <a:defRPr/>
              </a:pPr>
              <a:r>
                <a:rPr lang="en-US" smtClean="0"/>
                <a:t> layer</a:t>
              </a:r>
            </a:p>
          </p:txBody>
        </p:sp>
        <p:sp>
          <p:nvSpPr>
            <p:cNvPr id="34877" name="Line 47"/>
            <p:cNvSpPr>
              <a:spLocks noChangeShapeType="1"/>
            </p:cNvSpPr>
            <p:nvPr/>
          </p:nvSpPr>
          <p:spPr bwMode="auto">
            <a:xfrm flipH="1" flipV="1">
              <a:off x="2610" y="158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78" name="Text Box 49"/>
            <p:cNvSpPr txBox="1">
              <a:spLocks noChangeArrowheads="1"/>
            </p:cNvSpPr>
            <p:nvPr/>
          </p:nvSpPr>
          <p:spPr bwMode="auto">
            <a:xfrm>
              <a:off x="2262" y="2235"/>
              <a:ext cx="19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32 bit destination IP address</a:t>
              </a:r>
              <a:endParaRPr lang="en-US" sz="2400" smtClean="0"/>
            </a:p>
          </p:txBody>
        </p:sp>
        <p:sp>
          <p:nvSpPr>
            <p:cNvPr id="34879" name="Line 50"/>
            <p:cNvSpPr>
              <a:spLocks noChangeShapeType="1"/>
            </p:cNvSpPr>
            <p:nvPr/>
          </p:nvSpPr>
          <p:spPr bwMode="auto">
            <a:xfrm flipV="1">
              <a:off x="1984" y="2787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80" name="Text Box 51"/>
            <p:cNvSpPr txBox="1">
              <a:spLocks noChangeArrowheads="1"/>
            </p:cNvSpPr>
            <p:nvPr/>
          </p:nvSpPr>
          <p:spPr bwMode="auto">
            <a:xfrm>
              <a:off x="2673" y="2529"/>
              <a:ext cx="10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options (if any)</a:t>
              </a:r>
              <a:endParaRPr lang="en-US" sz="2400" smtClean="0"/>
            </a:p>
          </p:txBody>
        </p:sp>
      </p:grpSp>
      <p:grpSp>
        <p:nvGrpSpPr>
          <p:cNvPr id="575544" name="Group 56"/>
          <p:cNvGrpSpPr>
            <a:grpSpLocks/>
          </p:cNvGrpSpPr>
          <p:nvPr/>
        </p:nvGrpSpPr>
        <p:grpSpPr bwMode="auto">
          <a:xfrm>
            <a:off x="768350" y="1205202"/>
            <a:ext cx="2501900" cy="792162"/>
            <a:chOff x="484" y="541"/>
            <a:chExt cx="1576" cy="499"/>
          </a:xfrm>
        </p:grpSpPr>
        <p:sp>
          <p:nvSpPr>
            <p:cNvPr id="34847" name="Text Box 20"/>
            <p:cNvSpPr txBox="1">
              <a:spLocks noChangeArrowheads="1"/>
            </p:cNvSpPr>
            <p:nvPr/>
          </p:nvSpPr>
          <p:spPr bwMode="auto">
            <a:xfrm>
              <a:off x="484" y="541"/>
              <a:ext cx="13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IP protocol version</a:t>
              </a:r>
            </a:p>
            <a:p>
              <a:pPr algn="r">
                <a:defRPr/>
              </a:pPr>
              <a:r>
                <a:rPr lang="en-US" smtClean="0"/>
                <a:t>number</a:t>
              </a:r>
              <a:endParaRPr lang="en-US" sz="1000" smtClean="0"/>
            </a:p>
          </p:txBody>
        </p:sp>
        <p:sp>
          <p:nvSpPr>
            <p:cNvPr id="34848" name="Line 23"/>
            <p:cNvSpPr>
              <a:spLocks noChangeShapeType="1"/>
            </p:cNvSpPr>
            <p:nvPr/>
          </p:nvSpPr>
          <p:spPr bwMode="auto">
            <a:xfrm>
              <a:off x="1727" y="749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5" name="Group 57"/>
          <p:cNvGrpSpPr>
            <a:grpSpLocks/>
          </p:cNvGrpSpPr>
          <p:nvPr/>
        </p:nvGrpSpPr>
        <p:grpSpPr bwMode="auto">
          <a:xfrm>
            <a:off x="1258888" y="1752889"/>
            <a:ext cx="2416175" cy="641350"/>
            <a:chOff x="793" y="886"/>
            <a:chExt cx="1522" cy="404"/>
          </a:xfrm>
        </p:grpSpPr>
        <p:sp>
          <p:nvSpPr>
            <p:cNvPr id="34845" name="Text Box 21"/>
            <p:cNvSpPr txBox="1">
              <a:spLocks noChangeArrowheads="1"/>
            </p:cNvSpPr>
            <p:nvPr/>
          </p:nvSpPr>
          <p:spPr bwMode="auto">
            <a:xfrm>
              <a:off x="793" y="886"/>
              <a:ext cx="9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header length</a:t>
              </a:r>
            </a:p>
            <a:p>
              <a:pPr algn="r">
                <a:defRPr/>
              </a:pPr>
              <a:r>
                <a:rPr lang="en-US" smtClean="0"/>
                <a:t> (bytes)</a:t>
              </a:r>
              <a:endParaRPr lang="en-US" sz="1000" smtClean="0"/>
            </a:p>
          </p:txBody>
        </p:sp>
        <p:sp>
          <p:nvSpPr>
            <p:cNvPr id="34846" name="Line 24"/>
            <p:cNvSpPr>
              <a:spLocks noChangeShapeType="1"/>
            </p:cNvSpPr>
            <p:nvPr/>
          </p:nvSpPr>
          <p:spPr bwMode="auto">
            <a:xfrm>
              <a:off x="1745" y="1100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8" name="Group 60"/>
          <p:cNvGrpSpPr>
            <a:grpSpLocks/>
          </p:cNvGrpSpPr>
          <p:nvPr/>
        </p:nvGrpSpPr>
        <p:grpSpPr bwMode="auto">
          <a:xfrm>
            <a:off x="727075" y="3078452"/>
            <a:ext cx="3624263" cy="1592262"/>
            <a:chOff x="458" y="1721"/>
            <a:chExt cx="2283" cy="1003"/>
          </a:xfrm>
        </p:grpSpPr>
        <p:sp>
          <p:nvSpPr>
            <p:cNvPr id="34843" name="Text Box 27"/>
            <p:cNvSpPr txBox="1">
              <a:spLocks noChangeArrowheads="1"/>
            </p:cNvSpPr>
            <p:nvPr/>
          </p:nvSpPr>
          <p:spPr bwMode="auto">
            <a:xfrm>
              <a:off x="458" y="2320"/>
              <a:ext cx="140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upper layer protocol</a:t>
              </a:r>
            </a:p>
            <a:p>
              <a:pPr algn="r">
                <a:defRPr/>
              </a:pPr>
              <a:r>
                <a:rPr lang="en-US" smtClean="0"/>
                <a:t>to deliver payload to</a:t>
              </a:r>
            </a:p>
          </p:txBody>
        </p:sp>
        <p:sp>
          <p:nvSpPr>
            <p:cNvPr id="34844" name="Line 28"/>
            <p:cNvSpPr>
              <a:spLocks noChangeShapeType="1"/>
            </p:cNvSpPr>
            <p:nvPr/>
          </p:nvSpPr>
          <p:spPr bwMode="auto">
            <a:xfrm flipV="1">
              <a:off x="1817" y="1721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9" name="Group 61"/>
          <p:cNvGrpSpPr>
            <a:grpSpLocks/>
          </p:cNvGrpSpPr>
          <p:nvPr/>
        </p:nvGrpSpPr>
        <p:grpSpPr bwMode="auto">
          <a:xfrm>
            <a:off x="6846888" y="1400464"/>
            <a:ext cx="2176462" cy="735013"/>
            <a:chOff x="4313" y="664"/>
            <a:chExt cx="1371" cy="463"/>
          </a:xfrm>
        </p:grpSpPr>
        <p:sp>
          <p:nvSpPr>
            <p:cNvPr id="34841" name="Text Box 26"/>
            <p:cNvSpPr txBox="1">
              <a:spLocks noChangeArrowheads="1"/>
            </p:cNvSpPr>
            <p:nvPr/>
          </p:nvSpPr>
          <p:spPr bwMode="auto">
            <a:xfrm>
              <a:off x="4648" y="664"/>
              <a:ext cx="10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total datagram</a:t>
              </a:r>
            </a:p>
            <a:p>
              <a:pPr>
                <a:defRPr/>
              </a:pPr>
              <a:r>
                <a:rPr lang="en-US" smtClean="0"/>
                <a:t>length (bytes)</a:t>
              </a:r>
            </a:p>
          </p:txBody>
        </p:sp>
        <p:sp>
          <p:nvSpPr>
            <p:cNvPr id="34842" name="Line 30"/>
            <p:cNvSpPr>
              <a:spLocks noChangeShapeType="1"/>
            </p:cNvSpPr>
            <p:nvPr/>
          </p:nvSpPr>
          <p:spPr bwMode="auto">
            <a:xfrm flipH="1">
              <a:off x="4313" y="869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6" name="Group 58"/>
          <p:cNvGrpSpPr>
            <a:grpSpLocks/>
          </p:cNvGrpSpPr>
          <p:nvPr/>
        </p:nvGrpSpPr>
        <p:grpSpPr bwMode="auto">
          <a:xfrm>
            <a:off x="1293813" y="2106902"/>
            <a:ext cx="3028950" cy="565150"/>
            <a:chOff x="815" y="1109"/>
            <a:chExt cx="1908" cy="356"/>
          </a:xfrm>
        </p:grpSpPr>
        <p:sp>
          <p:nvSpPr>
            <p:cNvPr id="34839" name="Text Box 35"/>
            <p:cNvSpPr txBox="1">
              <a:spLocks noChangeArrowheads="1"/>
            </p:cNvSpPr>
            <p:nvPr/>
          </p:nvSpPr>
          <p:spPr bwMode="auto">
            <a:xfrm>
              <a:off x="815" y="1234"/>
              <a:ext cx="10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ja-JP" altLang="en-US" sz="1800"/>
                <a:t>“</a:t>
              </a:r>
              <a:r>
                <a:rPr lang="en-US" altLang="ja-JP" sz="1800"/>
                <a:t>type</a:t>
              </a:r>
              <a:r>
                <a:rPr lang="ja-JP" altLang="en-US" sz="1800"/>
                <a:t>”</a:t>
              </a:r>
              <a:r>
                <a:rPr lang="en-US" altLang="ja-JP" sz="1800"/>
                <a:t> of data </a:t>
              </a:r>
              <a:endParaRPr lang="en-US" altLang="en-US" sz="1000"/>
            </a:p>
          </p:txBody>
        </p:sp>
        <p:sp>
          <p:nvSpPr>
            <p:cNvPr id="34840" name="Line 36"/>
            <p:cNvSpPr>
              <a:spLocks noChangeShapeType="1"/>
            </p:cNvSpPr>
            <p:nvPr/>
          </p:nvSpPr>
          <p:spPr bwMode="auto">
            <a:xfrm flipV="1">
              <a:off x="1757" y="1109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50" name="Group 62"/>
          <p:cNvGrpSpPr>
            <a:grpSpLocks/>
          </p:cNvGrpSpPr>
          <p:nvPr/>
        </p:nvGrpSpPr>
        <p:grpSpPr bwMode="auto">
          <a:xfrm>
            <a:off x="4951413" y="2133889"/>
            <a:ext cx="4102100" cy="915988"/>
            <a:chOff x="3119" y="1126"/>
            <a:chExt cx="2584" cy="577"/>
          </a:xfrm>
        </p:grpSpPr>
        <p:sp>
          <p:nvSpPr>
            <p:cNvPr id="34835" name="Text Box 25"/>
            <p:cNvSpPr txBox="1">
              <a:spLocks noChangeArrowheads="1"/>
            </p:cNvSpPr>
            <p:nvPr/>
          </p:nvSpPr>
          <p:spPr bwMode="auto">
            <a:xfrm>
              <a:off x="4667" y="1126"/>
              <a:ext cx="1036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for</a:t>
              </a:r>
            </a:p>
            <a:p>
              <a:pPr>
                <a:defRPr/>
              </a:pPr>
              <a:r>
                <a:rPr lang="en-US" smtClean="0"/>
                <a:t>fragmentation/</a:t>
              </a:r>
            </a:p>
            <a:p>
              <a:pPr>
                <a:defRPr/>
              </a:pPr>
              <a:r>
                <a:rPr lang="en-US" smtClean="0"/>
                <a:t>reassembly</a:t>
              </a:r>
            </a:p>
          </p:txBody>
        </p:sp>
        <p:sp>
          <p:nvSpPr>
            <p:cNvPr id="34836" name="Line 29"/>
            <p:cNvSpPr>
              <a:spLocks noChangeShapeType="1"/>
            </p:cNvSpPr>
            <p:nvPr/>
          </p:nvSpPr>
          <p:spPr bwMode="auto">
            <a:xfrm flipH="1">
              <a:off x="3443" y="1415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37" name="Line 41"/>
            <p:cNvSpPr>
              <a:spLocks noChangeShapeType="1"/>
            </p:cNvSpPr>
            <p:nvPr/>
          </p:nvSpPr>
          <p:spPr bwMode="auto">
            <a:xfrm flipH="1" flipV="1">
              <a:off x="4301" y="1349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4838" name="Line 42"/>
            <p:cNvSpPr>
              <a:spLocks noChangeShapeType="1"/>
            </p:cNvSpPr>
            <p:nvPr/>
          </p:nvSpPr>
          <p:spPr bwMode="auto">
            <a:xfrm flipH="1">
              <a:off x="3119" y="1421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47" name="Group 59"/>
          <p:cNvGrpSpPr>
            <a:grpSpLocks/>
          </p:cNvGrpSpPr>
          <p:nvPr/>
        </p:nvGrpSpPr>
        <p:grpSpPr bwMode="auto">
          <a:xfrm>
            <a:off x="1019175" y="2753014"/>
            <a:ext cx="2398713" cy="1190625"/>
            <a:chOff x="642" y="1516"/>
            <a:chExt cx="1511" cy="750"/>
          </a:xfrm>
        </p:grpSpPr>
        <p:sp>
          <p:nvSpPr>
            <p:cNvPr id="34833" name="Text Box 22"/>
            <p:cNvSpPr txBox="1">
              <a:spLocks noChangeArrowheads="1"/>
            </p:cNvSpPr>
            <p:nvPr/>
          </p:nvSpPr>
          <p:spPr bwMode="auto">
            <a:xfrm>
              <a:off x="642" y="1516"/>
              <a:ext cx="1204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>
                <a:defRPr/>
              </a:pPr>
              <a:r>
                <a:rPr lang="en-US" smtClean="0"/>
                <a:t>max number</a:t>
              </a:r>
            </a:p>
            <a:p>
              <a:pPr algn="r">
                <a:defRPr/>
              </a:pPr>
              <a:r>
                <a:rPr lang="en-US" smtClean="0"/>
                <a:t>remaining hops</a:t>
              </a:r>
            </a:p>
            <a:p>
              <a:pPr algn="r">
                <a:defRPr/>
              </a:pPr>
              <a:r>
                <a:rPr lang="en-US" smtClean="0"/>
                <a:t>(decremented at </a:t>
              </a:r>
            </a:p>
            <a:p>
              <a:pPr algn="r">
                <a:defRPr/>
              </a:pPr>
              <a:r>
                <a:rPr lang="en-US" smtClean="0"/>
                <a:t>each router)</a:t>
              </a:r>
            </a:p>
          </p:txBody>
        </p:sp>
        <p:sp>
          <p:nvSpPr>
            <p:cNvPr id="34834" name="Line 48"/>
            <p:cNvSpPr>
              <a:spLocks noChangeShapeType="1"/>
            </p:cNvSpPr>
            <p:nvPr/>
          </p:nvSpPr>
          <p:spPr bwMode="auto">
            <a:xfrm>
              <a:off x="1805" y="1700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5551" name="Group 63"/>
          <p:cNvGrpSpPr>
            <a:grpSpLocks/>
          </p:cNvGrpSpPr>
          <p:nvPr/>
        </p:nvGrpSpPr>
        <p:grpSpPr bwMode="auto">
          <a:xfrm>
            <a:off x="6532563" y="4334164"/>
            <a:ext cx="2508250" cy="1465263"/>
            <a:chOff x="4115" y="2512"/>
            <a:chExt cx="1580" cy="923"/>
          </a:xfrm>
        </p:grpSpPr>
        <p:sp>
          <p:nvSpPr>
            <p:cNvPr id="34831" name="Text Box 52"/>
            <p:cNvSpPr txBox="1">
              <a:spLocks noChangeArrowheads="1"/>
            </p:cNvSpPr>
            <p:nvPr/>
          </p:nvSpPr>
          <p:spPr bwMode="auto">
            <a:xfrm>
              <a:off x="4595" y="2512"/>
              <a:ext cx="1100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e.g. timestamp,</a:t>
              </a:r>
            </a:p>
            <a:p>
              <a:pPr>
                <a:defRPr/>
              </a:pPr>
              <a:r>
                <a:rPr lang="en-US" smtClean="0"/>
                <a:t>record route</a:t>
              </a:r>
            </a:p>
            <a:p>
              <a:pPr>
                <a:defRPr/>
              </a:pPr>
              <a:r>
                <a:rPr lang="en-US" smtClean="0"/>
                <a:t>taken, specify</a:t>
              </a:r>
            </a:p>
            <a:p>
              <a:pPr>
                <a:defRPr/>
              </a:pPr>
              <a:r>
                <a:rPr lang="en-US" smtClean="0"/>
                <a:t>list of routers </a:t>
              </a:r>
            </a:p>
            <a:p>
              <a:pPr>
                <a:defRPr/>
              </a:pPr>
              <a:r>
                <a:rPr lang="en-US" smtClean="0"/>
                <a:t>to visit.</a:t>
              </a:r>
            </a:p>
          </p:txBody>
        </p:sp>
        <p:sp>
          <p:nvSpPr>
            <p:cNvPr id="34832" name="Line 53"/>
            <p:cNvSpPr>
              <a:spLocks noChangeShapeType="1"/>
            </p:cNvSpPr>
            <p:nvPr/>
          </p:nvSpPr>
          <p:spPr bwMode="auto">
            <a:xfrm flipH="1">
              <a:off x="4115" y="2651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75542" name="Rectangle 54"/>
          <p:cNvSpPr>
            <a:spLocks noChangeArrowheads="1"/>
          </p:cNvSpPr>
          <p:nvPr/>
        </p:nvSpPr>
        <p:spPr bwMode="auto">
          <a:xfrm>
            <a:off x="244475" y="4942177"/>
            <a:ext cx="2620963" cy="160655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000" i="1">
                <a:solidFill>
                  <a:srgbClr val="CC0000"/>
                </a:solidFill>
                <a:latin typeface="Arial" charset="0"/>
                <a:ea typeface="ＭＳ Ｐゴシック" charset="0"/>
              </a:rPr>
              <a:t>how much overhead?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20 bytes of TCP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20 bytes of IP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Arial" charset="0"/>
                <a:ea typeface="ＭＳ Ｐゴシック" charset="0"/>
              </a:rPr>
              <a:t>= 40 bytes + app layer overhead</a:t>
            </a:r>
          </a:p>
        </p:txBody>
      </p:sp>
      <p:sp>
        <p:nvSpPr>
          <p:cNvPr id="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1563" y="687864"/>
            <a:ext cx="3452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 Datagram format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3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7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7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7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7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75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5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3373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1150" y="1439863"/>
            <a:ext cx="3810000" cy="5094287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smtClean="0">
                <a:ea typeface="ＭＳ Ｐゴシック" panose="020B0600070205080204" pitchFamily="34" charset="-128"/>
              </a:rPr>
              <a:t>network links have MTU (max.transfer size) - largest possible link-level frame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different link types, different MTUs 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large IP datagram divided (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fragmented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) within net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one datagram becomes several datagrams</a:t>
            </a:r>
          </a:p>
          <a:p>
            <a:pPr lvl="1"/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reassembled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only at final destination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IP header bits used to identify, order related fragments</a:t>
            </a:r>
          </a:p>
        </p:txBody>
      </p:sp>
      <p:sp>
        <p:nvSpPr>
          <p:cNvPr id="51205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8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49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0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1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2" name="Line 20"/>
          <p:cNvSpPr>
            <a:spLocks noChangeShapeType="1"/>
          </p:cNvSpPr>
          <p:nvPr/>
        </p:nvSpPr>
        <p:spPr bwMode="auto">
          <a:xfrm>
            <a:off x="5230813" y="267652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3" name="Line 21"/>
          <p:cNvSpPr>
            <a:spLocks noChangeShapeType="1"/>
          </p:cNvSpPr>
          <p:nvPr/>
        </p:nvSpPr>
        <p:spPr bwMode="auto">
          <a:xfrm flipH="1" flipV="1">
            <a:off x="6503988" y="320675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4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5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6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5857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76711" name="Group 199"/>
          <p:cNvGrpSpPr>
            <a:grpSpLocks/>
          </p:cNvGrpSpPr>
          <p:nvPr/>
        </p:nvGrpSpPr>
        <p:grpSpPr bwMode="auto">
          <a:xfrm>
            <a:off x="5003800" y="2955925"/>
            <a:ext cx="1222375" cy="403225"/>
            <a:chOff x="3152" y="1862"/>
            <a:chExt cx="770" cy="254"/>
          </a:xfrm>
        </p:grpSpPr>
        <p:grpSp>
          <p:nvGrpSpPr>
            <p:cNvPr id="51330" name="Group 120"/>
            <p:cNvGrpSpPr>
              <a:grpSpLocks/>
            </p:cNvGrpSpPr>
            <p:nvPr/>
          </p:nvGrpSpPr>
          <p:grpSpPr bwMode="auto">
            <a:xfrm rot="1433392">
              <a:off x="3152" y="1862"/>
              <a:ext cx="648" cy="108"/>
              <a:chOff x="4712" y="1742"/>
              <a:chExt cx="648" cy="108"/>
            </a:xfrm>
          </p:grpSpPr>
          <p:sp>
            <p:nvSpPr>
              <p:cNvPr id="35973" name="Rectangle 121"/>
              <p:cNvSpPr>
                <a:spLocks noChangeArrowheads="1"/>
              </p:cNvSpPr>
              <p:nvPr/>
            </p:nvSpPr>
            <p:spPr bwMode="auto">
              <a:xfrm>
                <a:off x="4712" y="1742"/>
                <a:ext cx="648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74" name="Rectangle 122"/>
              <p:cNvSpPr>
                <a:spLocks noChangeArrowheads="1"/>
              </p:cNvSpPr>
              <p:nvPr/>
            </p:nvSpPr>
            <p:spPr bwMode="auto">
              <a:xfrm>
                <a:off x="4710" y="1742"/>
                <a:ext cx="534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72" name="Line 132"/>
            <p:cNvSpPr>
              <a:spLocks noChangeShapeType="1"/>
            </p:cNvSpPr>
            <p:nvPr/>
          </p:nvSpPr>
          <p:spPr bwMode="auto">
            <a:xfrm>
              <a:off x="3784" y="2060"/>
              <a:ext cx="138" cy="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576648" name="Text Box 136"/>
          <p:cNvSpPr txBox="1">
            <a:spLocks noChangeArrowheads="1"/>
          </p:cNvSpPr>
          <p:nvPr/>
        </p:nvSpPr>
        <p:spPr bwMode="auto">
          <a:xfrm>
            <a:off x="6615113" y="2241550"/>
            <a:ext cx="2466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1" smtClean="0">
                <a:solidFill>
                  <a:srgbClr val="CC0000"/>
                </a:solidFill>
              </a:rPr>
              <a:t>fragmentation:</a:t>
            </a:r>
            <a:r>
              <a:rPr lang="en-US" sz="1600" smtClean="0"/>
              <a:t> </a:t>
            </a:r>
          </a:p>
          <a:p>
            <a:pPr>
              <a:defRPr/>
            </a:pPr>
            <a:r>
              <a:rPr lang="en-US" sz="1600" b="1" i="1" smtClean="0">
                <a:solidFill>
                  <a:srgbClr val="000099"/>
                </a:solidFill>
              </a:rPr>
              <a:t>in:</a:t>
            </a:r>
            <a:r>
              <a:rPr lang="en-US" sz="1600" smtClean="0"/>
              <a:t> one large datagram</a:t>
            </a:r>
          </a:p>
          <a:p>
            <a:pPr>
              <a:defRPr/>
            </a:pPr>
            <a:r>
              <a:rPr lang="en-US" sz="1600" b="1" i="1" smtClean="0">
                <a:solidFill>
                  <a:srgbClr val="000099"/>
                </a:solidFill>
              </a:rPr>
              <a:t>out:</a:t>
            </a:r>
            <a:r>
              <a:rPr lang="en-US" sz="1600" smtClean="0"/>
              <a:t> 3 smaller datagrams</a:t>
            </a:r>
            <a:endParaRPr lang="en-US" smtClean="0"/>
          </a:p>
        </p:txBody>
      </p:sp>
      <p:sp>
        <p:nvSpPr>
          <p:cNvPr id="35860" name="Line 118"/>
          <p:cNvSpPr>
            <a:spLocks noChangeShapeType="1"/>
          </p:cNvSpPr>
          <p:nvPr/>
        </p:nvSpPr>
        <p:spPr bwMode="auto">
          <a:xfrm>
            <a:off x="5484813" y="5178425"/>
            <a:ext cx="287337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576732" name="Group 220"/>
          <p:cNvGrpSpPr>
            <a:grpSpLocks/>
          </p:cNvGrpSpPr>
          <p:nvPr/>
        </p:nvGrpSpPr>
        <p:grpSpPr bwMode="auto">
          <a:xfrm>
            <a:off x="5407025" y="4352925"/>
            <a:ext cx="708025" cy="558800"/>
            <a:chOff x="3406" y="2742"/>
            <a:chExt cx="446" cy="352"/>
          </a:xfrm>
        </p:grpSpPr>
        <p:grpSp>
          <p:nvGrpSpPr>
            <p:cNvPr id="51318" name="Group 137"/>
            <p:cNvGrpSpPr>
              <a:grpSpLocks/>
            </p:cNvGrpSpPr>
            <p:nvPr/>
          </p:nvGrpSpPr>
          <p:grpSpPr bwMode="auto">
            <a:xfrm rot="-10773343">
              <a:off x="3566" y="2742"/>
              <a:ext cx="282" cy="108"/>
              <a:chOff x="5078" y="1860"/>
              <a:chExt cx="282" cy="108"/>
            </a:xfrm>
          </p:grpSpPr>
          <p:sp>
            <p:nvSpPr>
              <p:cNvPr id="35969" name="Rectangle 138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70" name="Rectangle 139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319" name="Group 140"/>
            <p:cNvGrpSpPr>
              <a:grpSpLocks/>
            </p:cNvGrpSpPr>
            <p:nvPr/>
          </p:nvGrpSpPr>
          <p:grpSpPr bwMode="auto">
            <a:xfrm rot="-10773343">
              <a:off x="3568" y="2864"/>
              <a:ext cx="282" cy="108"/>
              <a:chOff x="5078" y="1860"/>
              <a:chExt cx="282" cy="108"/>
            </a:xfrm>
          </p:grpSpPr>
          <p:sp>
            <p:nvSpPr>
              <p:cNvPr id="35967" name="Rectangle 141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68" name="Rectangle 142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320" name="Group 143"/>
            <p:cNvGrpSpPr>
              <a:grpSpLocks/>
            </p:cNvGrpSpPr>
            <p:nvPr/>
          </p:nvGrpSpPr>
          <p:grpSpPr bwMode="auto">
            <a:xfrm rot="-10773343">
              <a:off x="3570" y="2986"/>
              <a:ext cx="282" cy="108"/>
              <a:chOff x="5078" y="1860"/>
              <a:chExt cx="282" cy="108"/>
            </a:xfrm>
          </p:grpSpPr>
          <p:sp>
            <p:nvSpPr>
              <p:cNvPr id="35965" name="Rectangle 144"/>
              <p:cNvSpPr>
                <a:spLocks noChangeArrowheads="1"/>
              </p:cNvSpPr>
              <p:nvPr/>
            </p:nvSpPr>
            <p:spPr bwMode="auto">
              <a:xfrm>
                <a:off x="5216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66" name="Rectangle 145"/>
              <p:cNvSpPr>
                <a:spLocks noChangeArrowheads="1"/>
              </p:cNvSpPr>
              <p:nvPr/>
            </p:nvSpPr>
            <p:spPr bwMode="auto">
              <a:xfrm>
                <a:off x="5080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62" name="Line 146"/>
            <p:cNvSpPr>
              <a:spLocks noChangeShapeType="1"/>
            </p:cNvSpPr>
            <p:nvPr/>
          </p:nvSpPr>
          <p:spPr bwMode="auto">
            <a:xfrm rot="9691848">
              <a:off x="3412" y="277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63" name="Line 147"/>
            <p:cNvSpPr>
              <a:spLocks noChangeShapeType="1"/>
            </p:cNvSpPr>
            <p:nvPr/>
          </p:nvSpPr>
          <p:spPr bwMode="auto">
            <a:xfrm rot="9691848">
              <a:off x="3406" y="288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64" name="Line 148"/>
            <p:cNvSpPr>
              <a:spLocks noChangeShapeType="1"/>
            </p:cNvSpPr>
            <p:nvPr/>
          </p:nvSpPr>
          <p:spPr bwMode="auto">
            <a:xfrm rot="9691848">
              <a:off x="3408" y="3018"/>
              <a:ext cx="138" cy="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6745" name="Group 233"/>
          <p:cNvGrpSpPr>
            <a:grpSpLocks/>
          </p:cNvGrpSpPr>
          <p:nvPr/>
        </p:nvGrpSpPr>
        <p:grpSpPr bwMode="auto">
          <a:xfrm>
            <a:off x="4287838" y="3871913"/>
            <a:ext cx="1395412" cy="490537"/>
            <a:chOff x="2701" y="2439"/>
            <a:chExt cx="879" cy="309"/>
          </a:xfrm>
        </p:grpSpPr>
        <p:grpSp>
          <p:nvGrpSpPr>
            <p:cNvPr id="51312" name="Group 232"/>
            <p:cNvGrpSpPr>
              <a:grpSpLocks/>
            </p:cNvGrpSpPr>
            <p:nvPr/>
          </p:nvGrpSpPr>
          <p:grpSpPr bwMode="auto">
            <a:xfrm>
              <a:off x="2701" y="2639"/>
              <a:ext cx="806" cy="109"/>
              <a:chOff x="2540" y="2639"/>
              <a:chExt cx="806" cy="109"/>
            </a:xfrm>
          </p:grpSpPr>
          <p:grpSp>
            <p:nvGrpSpPr>
              <p:cNvPr id="51314" name="Group 149"/>
              <p:cNvGrpSpPr>
                <a:grpSpLocks/>
              </p:cNvGrpSpPr>
              <p:nvPr/>
            </p:nvGrpSpPr>
            <p:grpSpPr bwMode="auto">
              <a:xfrm rot="10793026">
                <a:off x="2697" y="2639"/>
                <a:ext cx="649" cy="109"/>
                <a:chOff x="4712" y="1742"/>
                <a:chExt cx="648" cy="108"/>
              </a:xfrm>
            </p:grpSpPr>
            <p:sp>
              <p:nvSpPr>
                <p:cNvPr id="35957" name="Rectangle 150"/>
                <p:cNvSpPr>
                  <a:spLocks noChangeArrowheads="1"/>
                </p:cNvSpPr>
                <p:nvPr/>
              </p:nvSpPr>
              <p:spPr bwMode="auto">
                <a:xfrm>
                  <a:off x="4712" y="1742"/>
                  <a:ext cx="648" cy="108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35958" name="Rectangle 151"/>
                <p:cNvSpPr>
                  <a:spLocks noChangeArrowheads="1"/>
                </p:cNvSpPr>
                <p:nvPr/>
              </p:nvSpPr>
              <p:spPr bwMode="auto">
                <a:xfrm>
                  <a:off x="4714" y="1744"/>
                  <a:ext cx="534" cy="108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35956" name="Line 152"/>
              <p:cNvSpPr>
                <a:spLocks noChangeShapeType="1"/>
              </p:cNvSpPr>
              <p:nvPr/>
            </p:nvSpPr>
            <p:spPr bwMode="auto">
              <a:xfrm rot="9691848">
                <a:off x="2540" y="2666"/>
                <a:ext cx="138" cy="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54" name="Text Box 153"/>
            <p:cNvSpPr txBox="1">
              <a:spLocks noChangeArrowheads="1"/>
            </p:cNvSpPr>
            <p:nvPr/>
          </p:nvSpPr>
          <p:spPr bwMode="auto">
            <a:xfrm>
              <a:off x="2810" y="2439"/>
              <a:ext cx="77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reassembly</a:t>
              </a:r>
              <a:endParaRPr lang="en-US" i="1" smtClean="0">
                <a:solidFill>
                  <a:srgbClr val="CC0000"/>
                </a:solidFill>
              </a:endParaRPr>
            </a:p>
          </p:txBody>
        </p:sp>
      </p:grpSp>
      <p:grpSp>
        <p:nvGrpSpPr>
          <p:cNvPr id="51223" name="Group 162"/>
          <p:cNvGrpSpPr>
            <a:grpSpLocks/>
          </p:cNvGrpSpPr>
          <p:nvPr/>
        </p:nvGrpSpPr>
        <p:grpSpPr bwMode="auto">
          <a:xfrm>
            <a:off x="3849688" y="1708150"/>
            <a:ext cx="838200" cy="1720850"/>
            <a:chOff x="2345" y="1140"/>
            <a:chExt cx="528" cy="1084"/>
          </a:xfrm>
        </p:grpSpPr>
        <p:sp>
          <p:nvSpPr>
            <p:cNvPr id="35943" name="Line 8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44" name="Line 10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45" name="Line 15"/>
            <p:cNvSpPr>
              <a:spLocks noChangeShapeType="1"/>
            </p:cNvSpPr>
            <p:nvPr/>
          </p:nvSpPr>
          <p:spPr bwMode="auto">
            <a:xfrm>
              <a:off x="2868" y="1456"/>
              <a:ext cx="0" cy="5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1305" name="Group 15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51310" name="Picture 15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11" name="Freeform 15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947" name="Text Box 158"/>
            <p:cNvSpPr txBox="1">
              <a:spLocks noChangeArrowheads="1"/>
            </p:cNvSpPr>
            <p:nvPr/>
          </p:nvSpPr>
          <p:spPr bwMode="auto">
            <a:xfrm rot="5400000">
              <a:off x="2526" y="1509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…</a:t>
              </a:r>
            </a:p>
          </p:txBody>
        </p:sp>
        <p:grpSp>
          <p:nvGrpSpPr>
            <p:cNvPr id="51307" name="Group 15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51308" name="Picture 16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09" name="Freeform 16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51224" name="Group 163"/>
          <p:cNvGrpSpPr>
            <a:grpSpLocks/>
          </p:cNvGrpSpPr>
          <p:nvPr/>
        </p:nvGrpSpPr>
        <p:grpSpPr bwMode="auto">
          <a:xfrm>
            <a:off x="5970588" y="2895600"/>
            <a:ext cx="698500" cy="355600"/>
            <a:chOff x="4396" y="1245"/>
            <a:chExt cx="672" cy="248"/>
          </a:xfrm>
        </p:grpSpPr>
        <p:sp>
          <p:nvSpPr>
            <p:cNvPr id="5129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9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9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1297" name="Group 16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300" name="Freeform 1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01" name="Freeform 1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39" name="Line 17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40" name="Line 17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25" name="Group 172"/>
          <p:cNvGrpSpPr>
            <a:grpSpLocks/>
          </p:cNvGrpSpPr>
          <p:nvPr/>
        </p:nvGrpSpPr>
        <p:grpSpPr bwMode="auto">
          <a:xfrm>
            <a:off x="4757738" y="1790700"/>
            <a:ext cx="698500" cy="355600"/>
            <a:chOff x="4396" y="1245"/>
            <a:chExt cx="672" cy="248"/>
          </a:xfrm>
        </p:grpSpPr>
        <p:sp>
          <p:nvSpPr>
            <p:cNvPr id="5128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8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8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1289" name="Group 1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92" name="Freeform 1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93" name="Freeform 1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31" name="Line 1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32" name="Line 18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26" name="Group 181"/>
          <p:cNvGrpSpPr>
            <a:grpSpLocks/>
          </p:cNvGrpSpPr>
          <p:nvPr/>
        </p:nvGrpSpPr>
        <p:grpSpPr bwMode="auto">
          <a:xfrm>
            <a:off x="4764088" y="2425700"/>
            <a:ext cx="698500" cy="355600"/>
            <a:chOff x="4396" y="1245"/>
            <a:chExt cx="672" cy="248"/>
          </a:xfrm>
        </p:grpSpPr>
        <p:sp>
          <p:nvSpPr>
            <p:cNvPr id="5127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7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8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1281" name="Group 18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84" name="Freeform 1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85" name="Freeform 1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23" name="Line 18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24" name="Line 18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27" name="Group 190"/>
          <p:cNvGrpSpPr>
            <a:grpSpLocks/>
          </p:cNvGrpSpPr>
          <p:nvPr/>
        </p:nvGrpSpPr>
        <p:grpSpPr bwMode="auto">
          <a:xfrm>
            <a:off x="5595938" y="2000250"/>
            <a:ext cx="698500" cy="355600"/>
            <a:chOff x="4396" y="1245"/>
            <a:chExt cx="672" cy="248"/>
          </a:xfrm>
        </p:grpSpPr>
        <p:sp>
          <p:nvSpPr>
            <p:cNvPr id="5127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7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7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1273" name="Group 19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76" name="Freeform 1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77" name="Freeform 1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915" name="Line 19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16" name="Line 19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6712" name="Group 200"/>
          <p:cNvGrpSpPr>
            <a:grpSpLocks/>
          </p:cNvGrpSpPr>
          <p:nvPr/>
        </p:nvGrpSpPr>
        <p:grpSpPr bwMode="auto">
          <a:xfrm>
            <a:off x="6421438" y="3103563"/>
            <a:ext cx="1033462" cy="801687"/>
            <a:chOff x="4045" y="1955"/>
            <a:chExt cx="651" cy="505"/>
          </a:xfrm>
        </p:grpSpPr>
        <p:grpSp>
          <p:nvGrpSpPr>
            <p:cNvPr id="51258" name="Group 123"/>
            <p:cNvGrpSpPr>
              <a:grpSpLocks/>
            </p:cNvGrpSpPr>
            <p:nvPr/>
          </p:nvGrpSpPr>
          <p:grpSpPr bwMode="auto">
            <a:xfrm rot="3346875">
              <a:off x="3958" y="2042"/>
              <a:ext cx="282" cy="108"/>
              <a:chOff x="5078" y="1860"/>
              <a:chExt cx="282" cy="108"/>
            </a:xfrm>
          </p:grpSpPr>
          <p:sp>
            <p:nvSpPr>
              <p:cNvPr id="35909" name="Rectangle 124"/>
              <p:cNvSpPr>
                <a:spLocks noChangeArrowheads="1"/>
              </p:cNvSpPr>
              <p:nvPr/>
            </p:nvSpPr>
            <p:spPr bwMode="auto">
              <a:xfrm>
                <a:off x="5215" y="1861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10" name="Rectangle 125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259" name="Group 126"/>
            <p:cNvGrpSpPr>
              <a:grpSpLocks/>
            </p:cNvGrpSpPr>
            <p:nvPr/>
          </p:nvGrpSpPr>
          <p:grpSpPr bwMode="auto">
            <a:xfrm rot="3215306">
              <a:off x="4158" y="2108"/>
              <a:ext cx="282" cy="108"/>
              <a:chOff x="5078" y="1860"/>
              <a:chExt cx="282" cy="108"/>
            </a:xfrm>
          </p:grpSpPr>
          <p:sp>
            <p:nvSpPr>
              <p:cNvPr id="35907" name="Rectangle 127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08" name="Rectangle 128"/>
              <p:cNvSpPr>
                <a:spLocks noChangeArrowheads="1"/>
              </p:cNvSpPr>
              <p:nvPr/>
            </p:nvSpPr>
            <p:spPr bwMode="auto">
              <a:xfrm>
                <a:off x="5076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1260" name="Group 129"/>
            <p:cNvGrpSpPr>
              <a:grpSpLocks/>
            </p:cNvGrpSpPr>
            <p:nvPr/>
          </p:nvGrpSpPr>
          <p:grpSpPr bwMode="auto">
            <a:xfrm rot="3051000">
              <a:off x="4380" y="2184"/>
              <a:ext cx="282" cy="108"/>
              <a:chOff x="5078" y="1860"/>
              <a:chExt cx="282" cy="108"/>
            </a:xfrm>
          </p:grpSpPr>
          <p:sp>
            <p:nvSpPr>
              <p:cNvPr id="35905" name="Rectangle 130"/>
              <p:cNvSpPr>
                <a:spLocks noChangeArrowheads="1"/>
              </p:cNvSpPr>
              <p:nvPr/>
            </p:nvSpPr>
            <p:spPr bwMode="auto">
              <a:xfrm>
                <a:off x="5214" y="1860"/>
                <a:ext cx="144" cy="10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5906" name="Rectangle 131"/>
              <p:cNvSpPr>
                <a:spLocks noChangeArrowheads="1"/>
              </p:cNvSpPr>
              <p:nvPr/>
            </p:nvSpPr>
            <p:spPr bwMode="auto">
              <a:xfrm>
                <a:off x="5078" y="1860"/>
                <a:ext cx="16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35902" name="Line 133"/>
            <p:cNvSpPr>
              <a:spLocks noChangeShapeType="1"/>
            </p:cNvSpPr>
            <p:nvPr/>
          </p:nvSpPr>
          <p:spPr bwMode="auto">
            <a:xfrm>
              <a:off x="4184" y="2216"/>
              <a:ext cx="84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03" name="Line 134"/>
            <p:cNvSpPr>
              <a:spLocks noChangeShapeType="1"/>
            </p:cNvSpPr>
            <p:nvPr/>
          </p:nvSpPr>
          <p:spPr bwMode="auto">
            <a:xfrm>
              <a:off x="4388" y="2278"/>
              <a:ext cx="82" cy="1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904" name="Line 135"/>
            <p:cNvSpPr>
              <a:spLocks noChangeShapeType="1"/>
            </p:cNvSpPr>
            <p:nvPr/>
          </p:nvSpPr>
          <p:spPr bwMode="auto">
            <a:xfrm>
              <a:off x="4620" y="2350"/>
              <a:ext cx="76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29" name="Group 201"/>
          <p:cNvGrpSpPr>
            <a:grpSpLocks/>
          </p:cNvGrpSpPr>
          <p:nvPr/>
        </p:nvGrpSpPr>
        <p:grpSpPr bwMode="auto">
          <a:xfrm>
            <a:off x="6694488" y="3886200"/>
            <a:ext cx="698500" cy="355600"/>
            <a:chOff x="4396" y="1245"/>
            <a:chExt cx="672" cy="248"/>
          </a:xfrm>
        </p:grpSpPr>
        <p:sp>
          <p:nvSpPr>
            <p:cNvPr id="5125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5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5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1253" name="Group 20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56" name="Freeform 20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57" name="Freeform 20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95" name="Line 20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896" name="Line 20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30" name="Group 210"/>
          <p:cNvGrpSpPr>
            <a:grpSpLocks/>
          </p:cNvGrpSpPr>
          <p:nvPr/>
        </p:nvGrpSpPr>
        <p:grpSpPr bwMode="auto">
          <a:xfrm>
            <a:off x="5791200" y="4954588"/>
            <a:ext cx="698500" cy="355600"/>
            <a:chOff x="4396" y="1245"/>
            <a:chExt cx="672" cy="248"/>
          </a:xfrm>
        </p:grpSpPr>
        <p:sp>
          <p:nvSpPr>
            <p:cNvPr id="5124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4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124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1245" name="Group 21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1248" name="Freeform 21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49" name="Freeform 21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87" name="Line 21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888" name="Line 21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1231" name="Group 221"/>
          <p:cNvGrpSpPr>
            <a:grpSpLocks/>
          </p:cNvGrpSpPr>
          <p:nvPr/>
        </p:nvGrpSpPr>
        <p:grpSpPr bwMode="auto">
          <a:xfrm>
            <a:off x="4752975" y="4400550"/>
            <a:ext cx="738188" cy="1385888"/>
            <a:chOff x="2345" y="1140"/>
            <a:chExt cx="528" cy="1084"/>
          </a:xfrm>
        </p:grpSpPr>
        <p:sp>
          <p:nvSpPr>
            <p:cNvPr id="35873" name="Line 222"/>
            <p:cNvSpPr>
              <a:spLocks noChangeShapeType="1"/>
            </p:cNvSpPr>
            <p:nvPr/>
          </p:nvSpPr>
          <p:spPr bwMode="auto">
            <a:xfrm flipV="1">
              <a:off x="2811" y="1459"/>
              <a:ext cx="6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874" name="Line 223"/>
            <p:cNvSpPr>
              <a:spLocks noChangeShapeType="1"/>
            </p:cNvSpPr>
            <p:nvPr/>
          </p:nvSpPr>
          <p:spPr bwMode="auto">
            <a:xfrm flipV="1">
              <a:off x="2811" y="1967"/>
              <a:ext cx="6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5875" name="Line 224"/>
            <p:cNvSpPr>
              <a:spLocks noChangeShapeType="1"/>
            </p:cNvSpPr>
            <p:nvPr/>
          </p:nvSpPr>
          <p:spPr bwMode="auto">
            <a:xfrm>
              <a:off x="2868" y="1455"/>
              <a:ext cx="0" cy="5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1235" name="Group 225"/>
            <p:cNvGrpSpPr>
              <a:grpSpLocks/>
            </p:cNvGrpSpPr>
            <p:nvPr/>
          </p:nvGrpSpPr>
          <p:grpSpPr bwMode="auto">
            <a:xfrm>
              <a:off x="2345" y="1140"/>
              <a:ext cx="503" cy="444"/>
              <a:chOff x="-44" y="1473"/>
              <a:chExt cx="981" cy="1105"/>
            </a:xfrm>
          </p:grpSpPr>
          <p:pic>
            <p:nvPicPr>
              <p:cNvPr id="51240" name="Picture 22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41" name="Freeform 22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5877" name="Text Box 228"/>
            <p:cNvSpPr txBox="1">
              <a:spLocks noChangeArrowheads="1"/>
            </p:cNvSpPr>
            <p:nvPr/>
          </p:nvSpPr>
          <p:spPr bwMode="auto">
            <a:xfrm rot="5400000">
              <a:off x="2463" y="1529"/>
              <a:ext cx="422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/>
                <a:t>…</a:t>
              </a:r>
            </a:p>
          </p:txBody>
        </p:sp>
        <p:grpSp>
          <p:nvGrpSpPr>
            <p:cNvPr id="51237" name="Group 229"/>
            <p:cNvGrpSpPr>
              <a:grpSpLocks/>
            </p:cNvGrpSpPr>
            <p:nvPr/>
          </p:nvGrpSpPr>
          <p:grpSpPr bwMode="auto">
            <a:xfrm>
              <a:off x="2357" y="1780"/>
              <a:ext cx="503" cy="444"/>
              <a:chOff x="-44" y="1473"/>
              <a:chExt cx="981" cy="1105"/>
            </a:xfrm>
          </p:grpSpPr>
          <p:pic>
            <p:nvPicPr>
              <p:cNvPr id="51238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239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13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41563" y="687864"/>
            <a:ext cx="5169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 Fragmentation/Reassembly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8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6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7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6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76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76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76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7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7" name="Group 4"/>
          <p:cNvGrpSpPr>
            <a:grpSpLocks/>
          </p:cNvGrpSpPr>
          <p:nvPr/>
        </p:nvGrpSpPr>
        <p:grpSpPr bwMode="auto">
          <a:xfrm>
            <a:off x="3595688" y="1527175"/>
            <a:ext cx="4248150" cy="660400"/>
            <a:chOff x="3006" y="1205"/>
            <a:chExt cx="2676" cy="416"/>
          </a:xfrm>
        </p:grpSpPr>
        <p:sp>
          <p:nvSpPr>
            <p:cNvPr id="36920" name="Rectangle 5"/>
            <p:cNvSpPr>
              <a:spLocks noChangeArrowheads="1"/>
            </p:cNvSpPr>
            <p:nvPr/>
          </p:nvSpPr>
          <p:spPr bwMode="auto">
            <a:xfrm>
              <a:off x="3048" y="1212"/>
              <a:ext cx="2634" cy="34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1" name="Rectangle 6"/>
            <p:cNvSpPr>
              <a:spLocks noChangeArrowheads="1"/>
            </p:cNvSpPr>
            <p:nvPr/>
          </p:nvSpPr>
          <p:spPr bwMode="auto">
            <a:xfrm>
              <a:off x="3006" y="1242"/>
              <a:ext cx="2634" cy="34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2" name="Text Box 7"/>
            <p:cNvSpPr txBox="1">
              <a:spLocks noChangeArrowheads="1"/>
            </p:cNvSpPr>
            <p:nvPr/>
          </p:nvSpPr>
          <p:spPr bwMode="auto">
            <a:xfrm>
              <a:off x="3734" y="1205"/>
              <a:ext cx="27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ID</a:t>
              </a:r>
            </a:p>
            <a:p>
              <a:pPr>
                <a:defRPr/>
              </a:pPr>
              <a:r>
                <a:rPr lang="en-US" smtClean="0"/>
                <a:t>=x</a:t>
              </a:r>
            </a:p>
          </p:txBody>
        </p:sp>
        <p:sp>
          <p:nvSpPr>
            <p:cNvPr id="36923" name="Text Box 8"/>
            <p:cNvSpPr txBox="1">
              <a:spLocks noChangeArrowheads="1"/>
            </p:cNvSpPr>
            <p:nvPr/>
          </p:nvSpPr>
          <p:spPr bwMode="auto">
            <a:xfrm>
              <a:off x="4648" y="1217"/>
              <a:ext cx="46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offset</a:t>
              </a:r>
            </a:p>
            <a:p>
              <a:pPr algn="ctr">
                <a:defRPr/>
              </a:pPr>
              <a:r>
                <a:rPr lang="en-US" smtClean="0"/>
                <a:t>=0</a:t>
              </a:r>
            </a:p>
          </p:txBody>
        </p:sp>
        <p:sp>
          <p:nvSpPr>
            <p:cNvPr id="36924" name="Text Box 9"/>
            <p:cNvSpPr txBox="1">
              <a:spLocks noChangeArrowheads="1"/>
            </p:cNvSpPr>
            <p:nvPr/>
          </p:nvSpPr>
          <p:spPr bwMode="auto">
            <a:xfrm>
              <a:off x="4017" y="1217"/>
              <a:ext cx="5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fragflag</a:t>
              </a:r>
            </a:p>
            <a:p>
              <a:pPr algn="ctr">
                <a:defRPr/>
              </a:pPr>
              <a:r>
                <a:rPr lang="en-US" smtClean="0"/>
                <a:t>=0</a:t>
              </a:r>
            </a:p>
          </p:txBody>
        </p:sp>
        <p:sp>
          <p:nvSpPr>
            <p:cNvPr id="36925" name="Text Box 10"/>
            <p:cNvSpPr txBox="1">
              <a:spLocks noChangeArrowheads="1"/>
            </p:cNvSpPr>
            <p:nvPr/>
          </p:nvSpPr>
          <p:spPr bwMode="auto">
            <a:xfrm>
              <a:off x="3230" y="1205"/>
              <a:ext cx="52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length</a:t>
              </a:r>
            </a:p>
            <a:p>
              <a:pPr>
                <a:defRPr/>
              </a:pPr>
              <a:r>
                <a:rPr lang="en-US" smtClean="0"/>
                <a:t>=4000</a:t>
              </a:r>
            </a:p>
          </p:txBody>
        </p:sp>
        <p:sp>
          <p:nvSpPr>
            <p:cNvPr id="36926" name="Line 11"/>
            <p:cNvSpPr>
              <a:spLocks noChangeShapeType="1"/>
            </p:cNvSpPr>
            <p:nvPr/>
          </p:nvSpPr>
          <p:spPr bwMode="auto">
            <a:xfrm>
              <a:off x="3246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7" name="Line 12"/>
            <p:cNvSpPr>
              <a:spLocks noChangeShapeType="1"/>
            </p:cNvSpPr>
            <p:nvPr/>
          </p:nvSpPr>
          <p:spPr bwMode="auto">
            <a:xfrm>
              <a:off x="3750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8" name="Line 13"/>
            <p:cNvSpPr>
              <a:spLocks noChangeShapeType="1"/>
            </p:cNvSpPr>
            <p:nvPr/>
          </p:nvSpPr>
          <p:spPr bwMode="auto">
            <a:xfrm>
              <a:off x="4020" y="1254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29" name="Line 14"/>
            <p:cNvSpPr>
              <a:spLocks noChangeShapeType="1"/>
            </p:cNvSpPr>
            <p:nvPr/>
          </p:nvSpPr>
          <p:spPr bwMode="auto">
            <a:xfrm>
              <a:off x="4638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30" name="Line 15"/>
            <p:cNvSpPr>
              <a:spLocks noChangeShapeType="1"/>
            </p:cNvSpPr>
            <p:nvPr/>
          </p:nvSpPr>
          <p:spPr bwMode="auto">
            <a:xfrm>
              <a:off x="5112" y="1242"/>
              <a:ext cx="0" cy="3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931" name="Rectangle 16"/>
            <p:cNvSpPr>
              <a:spLocks noChangeArrowheads="1"/>
            </p:cNvSpPr>
            <p:nvPr/>
          </p:nvSpPr>
          <p:spPr bwMode="auto">
            <a:xfrm>
              <a:off x="5232" y="1212"/>
              <a:ext cx="138" cy="37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77606" name="Group 70"/>
          <p:cNvGrpSpPr>
            <a:grpSpLocks/>
          </p:cNvGrpSpPr>
          <p:nvPr/>
        </p:nvGrpSpPr>
        <p:grpSpPr bwMode="auto">
          <a:xfrm>
            <a:off x="3684588" y="2290763"/>
            <a:ext cx="4711700" cy="3278187"/>
            <a:chOff x="2321" y="1443"/>
            <a:chExt cx="2968" cy="2065"/>
          </a:xfrm>
        </p:grpSpPr>
        <p:grpSp>
          <p:nvGrpSpPr>
            <p:cNvPr id="52236" name="Group 17"/>
            <p:cNvGrpSpPr>
              <a:grpSpLocks/>
            </p:cNvGrpSpPr>
            <p:nvPr/>
          </p:nvGrpSpPr>
          <p:grpSpPr bwMode="auto">
            <a:xfrm>
              <a:off x="2613" y="2066"/>
              <a:ext cx="2676" cy="416"/>
              <a:chOff x="3006" y="1205"/>
              <a:chExt cx="2676" cy="416"/>
            </a:xfrm>
          </p:grpSpPr>
          <p:sp>
            <p:nvSpPr>
              <p:cNvPr id="36908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9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0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ID</a:t>
                </a:r>
              </a:p>
              <a:p>
                <a:pPr>
                  <a:defRPr/>
                </a:pPr>
                <a:r>
                  <a:rPr lang="en-US" smtClean="0"/>
                  <a:t>=x</a:t>
                </a:r>
              </a:p>
            </p:txBody>
          </p:sp>
          <p:sp>
            <p:nvSpPr>
              <p:cNvPr id="36911" name="Text Box 21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offset</a:t>
                </a:r>
              </a:p>
              <a:p>
                <a:pPr algn="ctr">
                  <a:defRPr/>
                </a:pPr>
                <a:r>
                  <a:rPr lang="en-US" smtClean="0"/>
                  <a:t>=0</a:t>
                </a:r>
              </a:p>
            </p:txBody>
          </p:sp>
          <p:sp>
            <p:nvSpPr>
              <p:cNvPr id="36912" name="Text Box 22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fragflag</a:t>
                </a:r>
              </a:p>
              <a:p>
                <a:pPr algn="ctr">
                  <a:defRPr/>
                </a:pPr>
                <a:r>
                  <a:rPr lang="en-US" smtClean="0"/>
                  <a:t>=1</a:t>
                </a:r>
              </a:p>
            </p:txBody>
          </p:sp>
          <p:sp>
            <p:nvSpPr>
              <p:cNvPr id="36913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length</a:t>
                </a:r>
              </a:p>
              <a:p>
                <a:pPr>
                  <a:defRPr/>
                </a:pPr>
                <a:r>
                  <a:rPr lang="en-US" smtClean="0"/>
                  <a:t>=1500</a:t>
                </a:r>
              </a:p>
            </p:txBody>
          </p:sp>
          <p:sp>
            <p:nvSpPr>
              <p:cNvPr id="36914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5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6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7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8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19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2237" name="Group 30"/>
            <p:cNvGrpSpPr>
              <a:grpSpLocks/>
            </p:cNvGrpSpPr>
            <p:nvPr/>
          </p:nvGrpSpPr>
          <p:grpSpPr bwMode="auto">
            <a:xfrm>
              <a:off x="2613" y="2570"/>
              <a:ext cx="2676" cy="416"/>
              <a:chOff x="3006" y="1205"/>
              <a:chExt cx="2676" cy="416"/>
            </a:xfrm>
          </p:grpSpPr>
          <p:sp>
            <p:nvSpPr>
              <p:cNvPr id="36896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7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8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ID</a:t>
                </a:r>
              </a:p>
              <a:p>
                <a:pPr>
                  <a:defRPr/>
                </a:pPr>
                <a:r>
                  <a:rPr lang="en-US" smtClean="0"/>
                  <a:t>=x</a:t>
                </a:r>
              </a:p>
            </p:txBody>
          </p:sp>
          <p:sp>
            <p:nvSpPr>
              <p:cNvPr id="36899" name="Text Box 34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offset</a:t>
                </a:r>
              </a:p>
              <a:p>
                <a:pPr algn="ctr">
                  <a:defRPr/>
                </a:pPr>
                <a:r>
                  <a:rPr lang="en-US" smtClean="0"/>
                  <a:t>=185</a:t>
                </a:r>
              </a:p>
            </p:txBody>
          </p:sp>
          <p:sp>
            <p:nvSpPr>
              <p:cNvPr id="36900" name="Text Box 35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fragflag</a:t>
                </a:r>
              </a:p>
              <a:p>
                <a:pPr algn="ctr">
                  <a:defRPr/>
                </a:pPr>
                <a:r>
                  <a:rPr lang="en-US" smtClean="0"/>
                  <a:t>=1</a:t>
                </a:r>
              </a:p>
            </p:txBody>
          </p:sp>
          <p:sp>
            <p:nvSpPr>
              <p:cNvPr id="36901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length</a:t>
                </a:r>
              </a:p>
              <a:p>
                <a:pPr>
                  <a:defRPr/>
                </a:pPr>
                <a:r>
                  <a:rPr lang="en-US" smtClean="0"/>
                  <a:t>=1500</a:t>
                </a:r>
              </a:p>
            </p:txBody>
          </p:sp>
          <p:sp>
            <p:nvSpPr>
              <p:cNvPr id="36902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3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4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5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6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907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2238" name="Group 43"/>
            <p:cNvGrpSpPr>
              <a:grpSpLocks/>
            </p:cNvGrpSpPr>
            <p:nvPr/>
          </p:nvGrpSpPr>
          <p:grpSpPr bwMode="auto">
            <a:xfrm>
              <a:off x="2607" y="3092"/>
              <a:ext cx="2676" cy="416"/>
              <a:chOff x="3006" y="1205"/>
              <a:chExt cx="2676" cy="416"/>
            </a:xfrm>
          </p:grpSpPr>
          <p:sp>
            <p:nvSpPr>
              <p:cNvPr id="36884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85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86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5"/>
                <a:ext cx="27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ID</a:t>
                </a:r>
              </a:p>
              <a:p>
                <a:pPr>
                  <a:defRPr/>
                </a:pPr>
                <a:r>
                  <a:rPr lang="en-US" smtClean="0"/>
                  <a:t>=x</a:t>
                </a:r>
              </a:p>
            </p:txBody>
          </p:sp>
          <p:sp>
            <p:nvSpPr>
              <p:cNvPr id="36887" name="Text Box 47"/>
              <p:cNvSpPr txBox="1">
                <a:spLocks noChangeArrowheads="1"/>
              </p:cNvSpPr>
              <p:nvPr/>
            </p:nvSpPr>
            <p:spPr bwMode="auto">
              <a:xfrm>
                <a:off x="4648" y="1217"/>
                <a:ext cx="468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offset</a:t>
                </a:r>
              </a:p>
              <a:p>
                <a:pPr algn="ctr">
                  <a:defRPr/>
                </a:pPr>
                <a:r>
                  <a:rPr lang="en-US" smtClean="0"/>
                  <a:t>=370</a:t>
                </a:r>
              </a:p>
            </p:txBody>
          </p:sp>
          <p:sp>
            <p:nvSpPr>
              <p:cNvPr id="36888" name="Text Box 48"/>
              <p:cNvSpPr txBox="1">
                <a:spLocks noChangeArrowheads="1"/>
              </p:cNvSpPr>
              <p:nvPr/>
            </p:nvSpPr>
            <p:spPr bwMode="auto">
              <a:xfrm>
                <a:off x="4017" y="1217"/>
                <a:ext cx="59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mtClean="0"/>
                  <a:t>fragflag</a:t>
                </a:r>
              </a:p>
              <a:p>
                <a:pPr algn="ctr">
                  <a:defRPr/>
                </a:pPr>
                <a:r>
                  <a:rPr lang="en-US" smtClean="0"/>
                  <a:t>=0</a:t>
                </a:r>
              </a:p>
            </p:txBody>
          </p:sp>
          <p:sp>
            <p:nvSpPr>
              <p:cNvPr id="36889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5"/>
                <a:ext cx="52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length</a:t>
                </a:r>
              </a:p>
              <a:p>
                <a:pPr>
                  <a:defRPr/>
                </a:pPr>
                <a:r>
                  <a:rPr lang="en-US" smtClean="0"/>
                  <a:t>=1040</a:t>
                </a:r>
              </a:p>
            </p:txBody>
          </p:sp>
          <p:sp>
            <p:nvSpPr>
              <p:cNvPr id="36890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1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2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3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4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6895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2239" name="Freeform 56"/>
            <p:cNvSpPr>
              <a:spLocks/>
            </p:cNvSpPr>
            <p:nvPr/>
          </p:nvSpPr>
          <p:spPr bwMode="auto">
            <a:xfrm>
              <a:off x="2337" y="1443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Line 57"/>
            <p:cNvSpPr>
              <a:spLocks noChangeShapeType="1"/>
            </p:cNvSpPr>
            <p:nvPr/>
          </p:nvSpPr>
          <p:spPr bwMode="auto">
            <a:xfrm>
              <a:off x="2337" y="2787"/>
              <a:ext cx="228" cy="0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882" name="Line 58"/>
            <p:cNvSpPr>
              <a:spLocks noChangeShapeType="1"/>
            </p:cNvSpPr>
            <p:nvPr/>
          </p:nvSpPr>
          <p:spPr bwMode="auto">
            <a:xfrm>
              <a:off x="2343" y="2793"/>
              <a:ext cx="210" cy="49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6883" name="Text Box 59"/>
            <p:cNvSpPr txBox="1">
              <a:spLocks noChangeArrowheads="1"/>
            </p:cNvSpPr>
            <p:nvPr/>
          </p:nvSpPr>
          <p:spPr bwMode="auto">
            <a:xfrm>
              <a:off x="2321" y="1490"/>
              <a:ext cx="19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1" smtClean="0">
                  <a:solidFill>
                    <a:srgbClr val="CC0000"/>
                  </a:solidFill>
                </a:rPr>
                <a:t>one large datagram becomes</a:t>
              </a:r>
            </a:p>
            <a:p>
              <a:pPr>
                <a:defRPr/>
              </a:pPr>
              <a:r>
                <a:rPr lang="en-US" i="1" smtClean="0">
                  <a:solidFill>
                    <a:srgbClr val="CC0000"/>
                  </a:solidFill>
                </a:rPr>
                <a:t>several smaller datagrams</a:t>
              </a:r>
            </a:p>
          </p:txBody>
        </p:sp>
      </p:grpSp>
      <p:sp>
        <p:nvSpPr>
          <p:cNvPr id="36870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example: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4000 byte datagram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ea typeface="ＭＳ Ｐゴシック" charset="0"/>
              </a:rPr>
              <a:t>MTU = 1500 bytes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000">
              <a:latin typeface="Gill Sans MT" charset="0"/>
              <a:ea typeface="ＭＳ Ｐゴシック" charset="0"/>
            </a:endParaRPr>
          </a:p>
        </p:txBody>
      </p:sp>
      <p:sp>
        <p:nvSpPr>
          <p:cNvPr id="577597" name="Text Box 61"/>
          <p:cNvSpPr txBox="1">
            <a:spLocks noChangeArrowheads="1"/>
          </p:cNvSpPr>
          <p:nvPr/>
        </p:nvSpPr>
        <p:spPr bwMode="auto">
          <a:xfrm>
            <a:off x="1042988" y="3238500"/>
            <a:ext cx="1606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1480 bytes in </a:t>
            </a:r>
            <a:br>
              <a:rPr lang="en-US" smtClean="0"/>
            </a:br>
            <a:r>
              <a:rPr lang="en-US" smtClean="0"/>
              <a:t>data field</a:t>
            </a:r>
          </a:p>
        </p:txBody>
      </p:sp>
      <p:sp>
        <p:nvSpPr>
          <p:cNvPr id="577599" name="Text Box 63"/>
          <p:cNvSpPr txBox="1">
            <a:spLocks noChangeArrowheads="1"/>
          </p:cNvSpPr>
          <p:nvPr/>
        </p:nvSpPr>
        <p:spPr bwMode="auto">
          <a:xfrm>
            <a:off x="1504950" y="4071938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offset =</a:t>
            </a:r>
          </a:p>
          <a:p>
            <a:pPr>
              <a:defRPr/>
            </a:pPr>
            <a:r>
              <a:rPr lang="en-US" smtClean="0"/>
              <a:t>1480/8 </a:t>
            </a:r>
          </a:p>
        </p:txBody>
      </p:sp>
      <p:sp>
        <p:nvSpPr>
          <p:cNvPr id="577604" name="Line 68"/>
          <p:cNvSpPr>
            <a:spLocks noChangeShapeType="1"/>
          </p:cNvSpPr>
          <p:nvPr/>
        </p:nvSpPr>
        <p:spPr bwMode="auto">
          <a:xfrm>
            <a:off x="1985963" y="3590925"/>
            <a:ext cx="261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77605" name="Line 69"/>
          <p:cNvSpPr>
            <a:spLocks noChangeShapeType="1"/>
          </p:cNvSpPr>
          <p:nvPr/>
        </p:nvSpPr>
        <p:spPr bwMode="auto">
          <a:xfrm flipH="1">
            <a:off x="2319338" y="4394200"/>
            <a:ext cx="4672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41563" y="687864"/>
            <a:ext cx="5169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 Fragmentation/Reassembly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9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7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7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7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7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97" grpId="0"/>
      <p:bldP spid="5775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6486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65108827 w 10315"/>
              <a:gd name="T1" fmla="*/ 113947524 h 10000"/>
              <a:gd name="T2" fmla="*/ 25265495 w 10315"/>
              <a:gd name="T3" fmla="*/ 97317453 h 10000"/>
              <a:gd name="T4" fmla="*/ 22957013 w 10315"/>
              <a:gd name="T5" fmla="*/ 26049406 h 10000"/>
              <a:gd name="T6" fmla="*/ 874929 w 10315"/>
              <a:gd name="T7" fmla="*/ 3097488 h 10000"/>
              <a:gd name="T8" fmla="*/ 4361194 w 10315"/>
              <a:gd name="T9" fmla="*/ 88050331 h 10000"/>
              <a:gd name="T10" fmla="*/ 4186225 w 10315"/>
              <a:gd name="T11" fmla="*/ 137305715 h 10000"/>
              <a:gd name="T12" fmla="*/ 3291116 w 10315"/>
              <a:gd name="T13" fmla="*/ 182295637 h 10000"/>
              <a:gd name="T14" fmla="*/ 2934369 w 10315"/>
              <a:gd name="T15" fmla="*/ 223654929 h 10000"/>
              <a:gd name="T16" fmla="*/ 9530054 w 10315"/>
              <a:gd name="T17" fmla="*/ 248638050 h 10000"/>
              <a:gd name="T18" fmla="*/ 24101165 w 10315"/>
              <a:gd name="T19" fmla="*/ 244804203 h 10000"/>
              <a:gd name="T20" fmla="*/ 26826931 w 10315"/>
              <a:gd name="T21" fmla="*/ 156449288 h 10000"/>
              <a:gd name="T22" fmla="*/ 66562559 w 10315"/>
              <a:gd name="T23" fmla="*/ 144998591 h 10000"/>
              <a:gd name="T24" fmla="*/ 65108827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65108904 w 10315"/>
              <a:gd name="T1" fmla="*/ 113947524 h 10000"/>
              <a:gd name="T2" fmla="*/ 25265525 w 10315"/>
              <a:gd name="T3" fmla="*/ 97317453 h 10000"/>
              <a:gd name="T4" fmla="*/ 22957041 w 10315"/>
              <a:gd name="T5" fmla="*/ 26049406 h 10000"/>
              <a:gd name="T6" fmla="*/ 874930 w 10315"/>
              <a:gd name="T7" fmla="*/ 3097488 h 10000"/>
              <a:gd name="T8" fmla="*/ 4361200 w 10315"/>
              <a:gd name="T9" fmla="*/ 88050331 h 10000"/>
              <a:gd name="T10" fmla="*/ 4186230 w 10315"/>
              <a:gd name="T11" fmla="*/ 137305715 h 10000"/>
              <a:gd name="T12" fmla="*/ 3291120 w 10315"/>
              <a:gd name="T13" fmla="*/ 182295637 h 10000"/>
              <a:gd name="T14" fmla="*/ 2934372 w 10315"/>
              <a:gd name="T15" fmla="*/ 223654929 h 10000"/>
              <a:gd name="T16" fmla="*/ 9530065 w 10315"/>
              <a:gd name="T17" fmla="*/ 248638050 h 10000"/>
              <a:gd name="T18" fmla="*/ 24101193 w 10315"/>
              <a:gd name="T19" fmla="*/ 244804203 h 10000"/>
              <a:gd name="T20" fmla="*/ 26826963 w 10315"/>
              <a:gd name="T21" fmla="*/ 156449288 h 10000"/>
              <a:gd name="T22" fmla="*/ 66562637 w 10315"/>
              <a:gd name="T23" fmla="*/ 144998591 h 10000"/>
              <a:gd name="T24" fmla="*/ 65108904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4648200"/>
          </a:xfrm>
        </p:spPr>
        <p:txBody>
          <a:bodyPr>
            <a:normAutofit lnSpcReduction="10000"/>
          </a:bodyPr>
          <a:lstStyle/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IP address: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32-bit identifier for host, router </a:t>
            </a:r>
            <a:r>
              <a:rPr lang="en-US" altLang="en-US" sz="2400" i="1" smtClean="0">
                <a:ea typeface="ＭＳ Ｐゴシック" panose="020B0600070205080204" pitchFamily="34" charset="-128"/>
              </a:rPr>
              <a:t>interface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interface: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connection between host/router and physical link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router</a:t>
            </a:r>
            <a:r>
              <a:rPr lang="ja-JP" altLang="en-US" sz="200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s typically have multiple interfaces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host typically has one or two interfaces (e.g., wired Ethernet, wireless 802.11)</a:t>
            </a:r>
          </a:p>
          <a:p>
            <a:r>
              <a:rPr lang="en-US" altLang="en-US" sz="2400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IP addresses associated with each interface</a:t>
            </a:r>
          </a:p>
        </p:txBody>
      </p:sp>
      <p:sp>
        <p:nvSpPr>
          <p:cNvPr id="38923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54281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38991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92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/>
                <a:t>223.1.1.2</a:t>
              </a:r>
              <a:endParaRPr lang="en-US" sz="1200" dirty="0" smtClean="0">
                <a:latin typeface="Comic Sans MS" charset="0"/>
              </a:endParaRPr>
            </a:p>
          </p:txBody>
        </p:sp>
      </p:grpSp>
      <p:sp>
        <p:nvSpPr>
          <p:cNvPr id="38925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223.1.1.3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26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223.1.1.4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27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8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223.1.2.9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30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1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90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88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223.1.2.1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34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6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7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86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84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54295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38981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82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223.1.3.27</a:t>
              </a:r>
              <a:endParaRPr lang="en-US" sz="1200" smtClean="0">
                <a:latin typeface="Comic Sans MS" charset="0"/>
              </a:endParaRPr>
            </a:p>
          </p:txBody>
        </p:sp>
      </p:grpSp>
      <p:sp>
        <p:nvSpPr>
          <p:cNvPr id="38941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223.1.1.1 = 11011111 00000001 00000001 00000001</a:t>
            </a:r>
            <a:endParaRPr lang="en-US" smtClean="0">
              <a:latin typeface="Comic Sans MS" charset="0"/>
            </a:endParaRPr>
          </a:p>
        </p:txBody>
      </p:sp>
      <p:sp>
        <p:nvSpPr>
          <p:cNvPr id="54297" name="Freeform 61"/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Freeform 62"/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Freeform 63"/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Freeform 64"/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46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</a:t>
            </a:r>
            <a:endParaRPr lang="en-US" smtClean="0">
              <a:latin typeface="Comic Sans MS" charset="0"/>
            </a:endParaRPr>
          </a:p>
        </p:txBody>
      </p:sp>
      <p:sp>
        <p:nvSpPr>
          <p:cNvPr id="38947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sp>
        <p:nvSpPr>
          <p:cNvPr id="38948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sp>
        <p:nvSpPr>
          <p:cNvPr id="38949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</a:t>
            </a:r>
            <a:endParaRPr lang="en-US" smtClean="0">
              <a:latin typeface="Comic Sans MS" charset="0"/>
            </a:endParaRPr>
          </a:p>
        </p:txBody>
      </p:sp>
      <p:grpSp>
        <p:nvGrpSpPr>
          <p:cNvPr id="54305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54338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9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06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54336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7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07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54334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5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08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54332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3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09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54330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31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10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54328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29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11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54326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27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4312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5431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431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432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4321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4324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25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63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64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4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5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6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87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41563" y="687864"/>
            <a:ext cx="2429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 Addressing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9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65108827 w 10315"/>
              <a:gd name="T1" fmla="*/ 113947524 h 10000"/>
              <a:gd name="T2" fmla="*/ 25265495 w 10315"/>
              <a:gd name="T3" fmla="*/ 97317453 h 10000"/>
              <a:gd name="T4" fmla="*/ 22957013 w 10315"/>
              <a:gd name="T5" fmla="*/ 26049406 h 10000"/>
              <a:gd name="T6" fmla="*/ 874929 w 10315"/>
              <a:gd name="T7" fmla="*/ 3097488 h 10000"/>
              <a:gd name="T8" fmla="*/ 4361194 w 10315"/>
              <a:gd name="T9" fmla="*/ 88050331 h 10000"/>
              <a:gd name="T10" fmla="*/ 4186225 w 10315"/>
              <a:gd name="T11" fmla="*/ 137305715 h 10000"/>
              <a:gd name="T12" fmla="*/ 3291116 w 10315"/>
              <a:gd name="T13" fmla="*/ 182295637 h 10000"/>
              <a:gd name="T14" fmla="*/ 2934369 w 10315"/>
              <a:gd name="T15" fmla="*/ 223654929 h 10000"/>
              <a:gd name="T16" fmla="*/ 9530054 w 10315"/>
              <a:gd name="T17" fmla="*/ 248638050 h 10000"/>
              <a:gd name="T18" fmla="*/ 24101165 w 10315"/>
              <a:gd name="T19" fmla="*/ 244804203 h 10000"/>
              <a:gd name="T20" fmla="*/ 26826931 w 10315"/>
              <a:gd name="T21" fmla="*/ 156449288 h 10000"/>
              <a:gd name="T22" fmla="*/ 66562559 w 10315"/>
              <a:gd name="T23" fmla="*/ 144998591 h 10000"/>
              <a:gd name="T24" fmla="*/ 65108827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65108904 w 10315"/>
              <a:gd name="T1" fmla="*/ 113947524 h 10000"/>
              <a:gd name="T2" fmla="*/ 25265525 w 10315"/>
              <a:gd name="T3" fmla="*/ 97317453 h 10000"/>
              <a:gd name="T4" fmla="*/ 22957041 w 10315"/>
              <a:gd name="T5" fmla="*/ 26049406 h 10000"/>
              <a:gd name="T6" fmla="*/ 874930 w 10315"/>
              <a:gd name="T7" fmla="*/ 3097488 h 10000"/>
              <a:gd name="T8" fmla="*/ 4361200 w 10315"/>
              <a:gd name="T9" fmla="*/ 88050331 h 10000"/>
              <a:gd name="T10" fmla="*/ 4186230 w 10315"/>
              <a:gd name="T11" fmla="*/ 137305715 h 10000"/>
              <a:gd name="T12" fmla="*/ 3291120 w 10315"/>
              <a:gd name="T13" fmla="*/ 182295637 h 10000"/>
              <a:gd name="T14" fmla="*/ 2934372 w 10315"/>
              <a:gd name="T15" fmla="*/ 223654929 h 10000"/>
              <a:gd name="T16" fmla="*/ 9530065 w 10315"/>
              <a:gd name="T17" fmla="*/ 248638050 h 10000"/>
              <a:gd name="T18" fmla="*/ 24101193 w 10315"/>
              <a:gd name="T19" fmla="*/ 244804203 h 10000"/>
              <a:gd name="T20" fmla="*/ 26826963 w 10315"/>
              <a:gd name="T21" fmla="*/ 156449288 h 10000"/>
              <a:gd name="T22" fmla="*/ 66562637 w 10315"/>
              <a:gd name="T23" fmla="*/ 144998591 h 10000"/>
              <a:gd name="T24" fmla="*/ 65108904 w 10315"/>
              <a:gd name="T25" fmla="*/ 113947524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9" name="Freeform 140"/>
          <p:cNvSpPr>
            <a:spLocks/>
          </p:cNvSpPr>
          <p:nvPr/>
        </p:nvSpPr>
        <p:spPr bwMode="auto">
          <a:xfrm>
            <a:off x="5165725" y="1452563"/>
            <a:ext cx="1038225" cy="192722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444625"/>
            <a:ext cx="3695700" cy="1681163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Q: how are interfaces actually connected?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A: </a:t>
            </a:r>
            <a:r>
              <a:rPr lang="en-US" altLang="en-US" i="1" smtClean="0">
                <a:ea typeface="ＭＳ Ｐゴシック" panose="020B0600070205080204" pitchFamily="34" charset="-128"/>
              </a:rPr>
              <a:t>we’ll learn about that in chapter 5, 6.</a:t>
            </a:r>
          </a:p>
        </p:txBody>
      </p:sp>
      <p:sp>
        <p:nvSpPr>
          <p:cNvPr id="38918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0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1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3" name="Text Box 26"/>
          <p:cNvSpPr txBox="1">
            <a:spLocks noChangeArrowheads="1"/>
          </p:cNvSpPr>
          <p:nvPr/>
        </p:nvSpPr>
        <p:spPr bwMode="auto">
          <a:xfrm>
            <a:off x="4548188" y="1282700"/>
            <a:ext cx="8255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55309" name="Group 27"/>
          <p:cNvGrpSpPr>
            <a:grpSpLocks/>
          </p:cNvGrpSpPr>
          <p:nvPr/>
        </p:nvGrpSpPr>
        <p:grpSpPr bwMode="auto">
          <a:xfrm>
            <a:off x="3814763" y="2243138"/>
            <a:ext cx="920750" cy="276225"/>
            <a:chOff x="3251" y="608"/>
            <a:chExt cx="580" cy="174"/>
          </a:xfrm>
        </p:grpSpPr>
        <p:sp>
          <p:nvSpPr>
            <p:cNvPr id="38991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92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52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dirty="0" smtClean="0"/>
                <a:t>223.1.1.2</a:t>
              </a:r>
              <a:endParaRPr lang="en-US" sz="1200" dirty="0" smtClean="0">
                <a:latin typeface="Comic Sans MS" charset="0"/>
              </a:endParaRPr>
            </a:p>
          </p:txBody>
        </p:sp>
      </p:grpSp>
      <p:sp>
        <p:nvSpPr>
          <p:cNvPr id="38925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223.1.1.3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26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223.1.1.4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27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28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223.1.2.9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30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1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90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88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223.1.2.1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34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6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37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200">
              <a:latin typeface="Arial" charset="0"/>
              <a:ea typeface="ＭＳ Ｐゴシック" charset="0"/>
            </a:endParaRPr>
          </a:p>
        </p:txBody>
      </p:sp>
      <p:sp>
        <p:nvSpPr>
          <p:cNvPr id="38986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223.1.3.2</a:t>
            </a:r>
            <a:endParaRPr lang="en-US" sz="1200" dirty="0" smtClean="0">
              <a:latin typeface="Comic Sans MS" charset="0"/>
            </a:endParaRPr>
          </a:p>
        </p:txBody>
      </p:sp>
      <p:sp>
        <p:nvSpPr>
          <p:cNvPr id="38984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smtClean="0"/>
              <a:t>223.1.3.1</a:t>
            </a:r>
            <a:endParaRPr lang="en-US" sz="1200" dirty="0" smtClean="0">
              <a:latin typeface="Comic Sans MS" charset="0"/>
            </a:endParaRPr>
          </a:p>
        </p:txBody>
      </p:sp>
      <p:grpSp>
        <p:nvGrpSpPr>
          <p:cNvPr id="55323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38981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82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223.1.3.27</a:t>
              </a:r>
              <a:endParaRPr lang="en-US" sz="1200" smtClean="0">
                <a:latin typeface="Comic Sans MS" charset="0"/>
              </a:endParaRPr>
            </a:p>
          </p:txBody>
        </p:sp>
      </p:grpSp>
      <p:grpSp>
        <p:nvGrpSpPr>
          <p:cNvPr id="55324" name="Group 73"/>
          <p:cNvGrpSpPr>
            <a:grpSpLocks/>
          </p:cNvGrpSpPr>
          <p:nvPr/>
        </p:nvGrpSpPr>
        <p:grpSpPr bwMode="auto">
          <a:xfrm>
            <a:off x="4373563" y="1528763"/>
            <a:ext cx="641350" cy="558800"/>
            <a:chOff x="-44" y="1473"/>
            <a:chExt cx="981" cy="1105"/>
          </a:xfrm>
        </p:grpSpPr>
        <p:pic>
          <p:nvPicPr>
            <p:cNvPr id="55365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6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5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55363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4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6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55361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2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7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55359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0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8" name="Group 90"/>
          <p:cNvGrpSpPr>
            <a:grpSpLocks/>
          </p:cNvGrpSpPr>
          <p:nvPr/>
        </p:nvGrpSpPr>
        <p:grpSpPr bwMode="auto">
          <a:xfrm flipH="1">
            <a:off x="8070850" y="2965450"/>
            <a:ext cx="641350" cy="558800"/>
            <a:chOff x="-44" y="1473"/>
            <a:chExt cx="981" cy="1105"/>
          </a:xfrm>
        </p:grpSpPr>
        <p:pic>
          <p:nvPicPr>
            <p:cNvPr id="55357" name="Picture 9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58" name="Freeform 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29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55355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56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30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55353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54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5331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5534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34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534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2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5348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5351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52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963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  <p:sp>
          <p:nvSpPr>
            <p:cNvPr id="38964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20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278438" y="1817688"/>
            <a:ext cx="509587" cy="1279525"/>
            <a:chOff x="5278322" y="1817603"/>
            <a:chExt cx="509379" cy="1279224"/>
          </a:xfrm>
        </p:grpSpPr>
        <p:pic>
          <p:nvPicPr>
            <p:cNvPr id="7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55343" name="Straight Connector 3"/>
            <p:cNvCxnSpPr>
              <a:cxnSpLocks noChangeShapeType="1"/>
            </p:cNvCxnSpPr>
            <p:nvPr/>
          </p:nvCxnSpPr>
          <p:spPr bwMode="auto">
            <a:xfrm>
              <a:off x="5369756" y="1817603"/>
              <a:ext cx="0" cy="68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344" name="Straight Connector 77"/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414338" y="2616200"/>
            <a:ext cx="5080000" cy="1751013"/>
            <a:chOff x="414922" y="2615565"/>
            <a:chExt cx="5079651" cy="1751597"/>
          </a:xfrm>
        </p:grpSpPr>
        <p:sp>
          <p:nvSpPr>
            <p:cNvPr id="55340" name="TextBox 10"/>
            <p:cNvSpPr txBox="1">
              <a:spLocks noChangeArrowheads="1"/>
            </p:cNvSpPr>
            <p:nvPr/>
          </p:nvSpPr>
          <p:spPr bwMode="auto">
            <a:xfrm>
              <a:off x="414922" y="3659276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A: </a:t>
              </a:r>
              <a:r>
                <a:rPr lang="en-US" altLang="en-US" sz="2000"/>
                <a:t>wired Ethernet interfaces connected by Ethernet switches</a:t>
              </a:r>
            </a:p>
          </p:txBody>
        </p:sp>
        <p:cxnSp>
          <p:nvCxnSpPr>
            <p:cNvPr id="55341" name="Straight Connector 12"/>
            <p:cNvCxnSpPr>
              <a:cxnSpLocks noChangeShapeType="1"/>
            </p:cNvCxnSpPr>
            <p:nvPr/>
          </p:nvCxnSpPr>
          <p:spPr bwMode="auto">
            <a:xfrm flipH="1">
              <a:off x="4061206" y="2615565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4329113" y="3790950"/>
            <a:ext cx="4298950" cy="2451100"/>
            <a:chOff x="4328727" y="3790332"/>
            <a:chExt cx="4300100" cy="2450981"/>
          </a:xfrm>
        </p:grpSpPr>
        <p:pic>
          <p:nvPicPr>
            <p:cNvPr id="55337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2411" y="3790332"/>
              <a:ext cx="587569" cy="48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38" name="TextBox 89"/>
            <p:cNvSpPr txBox="1">
              <a:spLocks noChangeArrowheads="1"/>
            </p:cNvSpPr>
            <p:nvPr/>
          </p:nvSpPr>
          <p:spPr bwMode="auto">
            <a:xfrm>
              <a:off x="4328727" y="5533427"/>
              <a:ext cx="43001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i="1">
                  <a:solidFill>
                    <a:srgbClr val="CC0000"/>
                  </a:solidFill>
                </a:rPr>
                <a:t>A: </a:t>
              </a:r>
              <a:r>
                <a:rPr lang="en-US" altLang="en-US" sz="2000"/>
                <a:t>wireless WiFi interfaces connected by WiFi base station</a:t>
              </a:r>
            </a:p>
          </p:txBody>
        </p:sp>
        <p:cxnSp>
          <p:nvCxnSpPr>
            <p:cNvPr id="55339" name="Straight Connector 90"/>
            <p:cNvCxnSpPr>
              <a:cxnSpLocks noChangeShapeType="1"/>
            </p:cNvCxnSpPr>
            <p:nvPr/>
          </p:nvCxnSpPr>
          <p:spPr bwMode="auto">
            <a:xfrm flipH="1">
              <a:off x="4982985" y="4208863"/>
              <a:ext cx="1433367" cy="14209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9738" y="4775200"/>
            <a:ext cx="37973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CC0000"/>
                </a:solidFill>
              </a:rPr>
              <a:t>For now: </a:t>
            </a:r>
            <a:r>
              <a:rPr lang="en-US" altLang="en-US" sz="2000"/>
              <a:t>don</a:t>
            </a:r>
            <a:r>
              <a:rPr lang="fr-FR" altLang="en-US" sz="2000"/>
              <a:t>’</a:t>
            </a:r>
            <a:r>
              <a:rPr lang="en-US" altLang="ja-JP" sz="2000"/>
              <a:t>t need to worry about how one interface is connected to another (with no intervening router) </a:t>
            </a:r>
            <a:endParaRPr lang="en-US" altLang="en-US" sz="2000"/>
          </a:p>
        </p:txBody>
      </p:sp>
      <p:sp>
        <p:nvSpPr>
          <p:cNvPr id="7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41563" y="687864"/>
            <a:ext cx="2429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 Addressing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3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>
            <a:normAutofit lnSpcReduction="10000"/>
          </a:bodyPr>
          <a:lstStyle/>
          <a:p>
            <a:pPr marL="234950" indent="-234950"/>
            <a:r>
              <a:rPr lang="en-US" altLang="en-US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IP address: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  <a:p>
            <a:pPr marL="512763" lvl="1" indent="-163513"/>
            <a:r>
              <a:rPr lang="en-US" altLang="en-US" smtClean="0">
                <a:ea typeface="ＭＳ Ｐゴシック" panose="020B0600070205080204" pitchFamily="34" charset="-128"/>
              </a:rPr>
              <a:t>subnet part - high order bits</a:t>
            </a:r>
          </a:p>
          <a:p>
            <a:pPr marL="512763" lvl="1" indent="-163513"/>
            <a:r>
              <a:rPr lang="en-US" altLang="en-US" smtClean="0">
                <a:ea typeface="ＭＳ Ｐゴシック" panose="020B0600070205080204" pitchFamily="34" charset="-128"/>
              </a:rPr>
              <a:t>host part - low order bits </a:t>
            </a:r>
          </a:p>
          <a:p>
            <a:pPr marL="234950" indent="-234950"/>
            <a:r>
              <a:rPr lang="en-US" altLang="en-US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what</a:t>
            </a:r>
            <a:r>
              <a:rPr lang="ja-JP" altLang="en-US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’</a:t>
            </a:r>
            <a:r>
              <a:rPr lang="en-US" altLang="ja-JP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s a subnet ?</a:t>
            </a:r>
          </a:p>
          <a:p>
            <a:pPr marL="512763" lvl="1" indent="-163513"/>
            <a:r>
              <a:rPr lang="en-US" altLang="en-US" smtClean="0">
                <a:ea typeface="ＭＳ Ｐゴシック" panose="020B0600070205080204" pitchFamily="34" charset="-128"/>
              </a:rPr>
              <a:t>device interfaces with same subnet part of IP address</a:t>
            </a:r>
          </a:p>
          <a:p>
            <a:pPr marL="512763" lvl="1" indent="-163513"/>
            <a:r>
              <a:rPr lang="en-US" altLang="en-US" smtClean="0">
                <a:ea typeface="ＭＳ Ｐゴシック" panose="020B0600070205080204" pitchFamily="34" charset="-128"/>
              </a:rPr>
              <a:t>can physically reach each other </a:t>
            </a: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without intervening router</a:t>
            </a:r>
          </a:p>
        </p:txBody>
      </p:sp>
      <p:sp>
        <p:nvSpPr>
          <p:cNvPr id="39942" name="Text Box 56"/>
          <p:cNvSpPr txBox="1">
            <a:spLocks noChangeArrowheads="1"/>
          </p:cNvSpPr>
          <p:nvPr/>
        </p:nvSpPr>
        <p:spPr bwMode="auto">
          <a:xfrm>
            <a:off x="4737100" y="5199063"/>
            <a:ext cx="372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network consisting of 3 subnets</a:t>
            </a:r>
          </a:p>
        </p:txBody>
      </p:sp>
      <p:sp>
        <p:nvSpPr>
          <p:cNvPr id="39944" name="Rectangle 139"/>
          <p:cNvSpPr>
            <a:spLocks noChangeArrowheads="1"/>
          </p:cNvSpPr>
          <p:nvPr/>
        </p:nvSpPr>
        <p:spPr bwMode="auto">
          <a:xfrm>
            <a:off x="4965700" y="3354388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28" name="Freeform 140"/>
          <p:cNvSpPr>
            <a:spLocks/>
          </p:cNvSpPr>
          <p:nvPr/>
        </p:nvSpPr>
        <p:spPr bwMode="auto">
          <a:xfrm>
            <a:off x="4378325" y="129381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Freeform 141"/>
          <p:cNvSpPr>
            <a:spLocks/>
          </p:cNvSpPr>
          <p:nvPr/>
        </p:nvSpPr>
        <p:spPr bwMode="auto">
          <a:xfrm>
            <a:off x="6905625" y="16033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Freeform 142"/>
          <p:cNvSpPr>
            <a:spLocks/>
          </p:cNvSpPr>
          <p:nvPr/>
        </p:nvSpPr>
        <p:spPr bwMode="auto">
          <a:xfrm>
            <a:off x="5578475" y="3036888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Line 143"/>
          <p:cNvSpPr>
            <a:spLocks noChangeShapeType="1"/>
          </p:cNvSpPr>
          <p:nvPr/>
        </p:nvSpPr>
        <p:spPr bwMode="auto">
          <a:xfrm>
            <a:off x="5016500" y="18161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0" name="Line 145"/>
          <p:cNvSpPr>
            <a:spLocks noChangeShapeType="1"/>
          </p:cNvSpPr>
          <p:nvPr/>
        </p:nvSpPr>
        <p:spPr bwMode="auto">
          <a:xfrm flipV="1">
            <a:off x="5016500" y="24606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1" name="Line 146"/>
          <p:cNvSpPr>
            <a:spLocks noChangeShapeType="1"/>
          </p:cNvSpPr>
          <p:nvPr/>
        </p:nvSpPr>
        <p:spPr bwMode="auto">
          <a:xfrm>
            <a:off x="5026025" y="30876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2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3" name="Text Box 148"/>
          <p:cNvSpPr txBox="1">
            <a:spLocks noChangeArrowheads="1"/>
          </p:cNvSpPr>
          <p:nvPr/>
        </p:nvSpPr>
        <p:spPr bwMode="auto">
          <a:xfrm>
            <a:off x="4975225" y="14906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223.1.1.1</a:t>
            </a:r>
            <a:endParaRPr lang="en-US" smtClean="0">
              <a:latin typeface="Comic Sans MS" charset="0"/>
            </a:endParaRPr>
          </a:p>
        </p:txBody>
      </p:sp>
      <p:sp>
        <p:nvSpPr>
          <p:cNvPr id="39954" name="Text Box 149"/>
          <p:cNvSpPr txBox="1">
            <a:spLocks noChangeArrowheads="1"/>
          </p:cNvSpPr>
          <p:nvPr/>
        </p:nvSpPr>
        <p:spPr bwMode="auto">
          <a:xfrm>
            <a:off x="4860925" y="31162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223.1.1.3</a:t>
            </a:r>
            <a:endParaRPr lang="en-US" smtClean="0">
              <a:latin typeface="Comic Sans MS" charset="0"/>
            </a:endParaRPr>
          </a:p>
        </p:txBody>
      </p:sp>
      <p:sp>
        <p:nvSpPr>
          <p:cNvPr id="39955" name="Text Box 150"/>
          <p:cNvSpPr txBox="1">
            <a:spLocks noChangeArrowheads="1"/>
          </p:cNvSpPr>
          <p:nvPr/>
        </p:nvSpPr>
        <p:spPr bwMode="auto">
          <a:xfrm>
            <a:off x="5607050" y="235585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223.1.1.4</a:t>
            </a:r>
            <a:endParaRPr lang="en-US" smtClean="0">
              <a:latin typeface="Comic Sans MS" charset="0"/>
            </a:endParaRPr>
          </a:p>
        </p:txBody>
      </p:sp>
      <p:sp>
        <p:nvSpPr>
          <p:cNvPr id="39956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57" name="Text Box 152"/>
          <p:cNvSpPr txBox="1">
            <a:spLocks noChangeArrowheads="1"/>
          </p:cNvSpPr>
          <p:nvPr/>
        </p:nvSpPr>
        <p:spPr bwMode="auto">
          <a:xfrm>
            <a:off x="6727825" y="23574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223.1.2.9</a:t>
            </a:r>
            <a:endParaRPr lang="en-US" smtClean="0">
              <a:latin typeface="Comic Sans MS" charset="0"/>
            </a:endParaRPr>
          </a:p>
        </p:txBody>
      </p:sp>
      <p:sp>
        <p:nvSpPr>
          <p:cNvPr id="39959" name="Line 154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0" name="Line 155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1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3" name="Line 158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4" name="Line 159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65" name="Text Box 160"/>
          <p:cNvSpPr txBox="1">
            <a:spLocks noChangeArrowheads="1"/>
          </p:cNvSpPr>
          <p:nvPr/>
        </p:nvSpPr>
        <p:spPr bwMode="auto">
          <a:xfrm>
            <a:off x="7151688" y="416242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223.1.3.2</a:t>
            </a:r>
            <a:endParaRPr lang="en-US" smtClean="0">
              <a:latin typeface="Comic Sans MS" charset="0"/>
            </a:endParaRPr>
          </a:p>
        </p:txBody>
      </p:sp>
      <p:sp>
        <p:nvSpPr>
          <p:cNvPr id="39966" name="Text Box 161"/>
          <p:cNvSpPr txBox="1">
            <a:spLocks noChangeArrowheads="1"/>
          </p:cNvSpPr>
          <p:nvPr/>
        </p:nvSpPr>
        <p:spPr bwMode="auto">
          <a:xfrm>
            <a:off x="4981575" y="425767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223.1.3.1</a:t>
            </a:r>
            <a:endParaRPr lang="en-US" smtClean="0">
              <a:latin typeface="Comic Sans MS" charset="0"/>
            </a:endParaRPr>
          </a:p>
        </p:txBody>
      </p:sp>
      <p:grpSp>
        <p:nvGrpSpPr>
          <p:cNvPr id="56347" name="Group 162"/>
          <p:cNvGrpSpPr>
            <a:grpSpLocks/>
          </p:cNvGrpSpPr>
          <p:nvPr/>
        </p:nvGrpSpPr>
        <p:grpSpPr bwMode="auto">
          <a:xfrm>
            <a:off x="4373563" y="1517650"/>
            <a:ext cx="641350" cy="558800"/>
            <a:chOff x="-44" y="1473"/>
            <a:chExt cx="981" cy="1105"/>
          </a:xfrm>
        </p:grpSpPr>
        <p:pic>
          <p:nvPicPr>
            <p:cNvPr id="56386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7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48" name="Group 165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56384" name="Picture 16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5" name="Freeform 1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49" name="Group 168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56382" name="Picture 16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3" name="Freeform 17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0" name="Group 171"/>
          <p:cNvGrpSpPr>
            <a:grpSpLocks/>
          </p:cNvGrpSpPr>
          <p:nvPr/>
        </p:nvGrpSpPr>
        <p:grpSpPr bwMode="auto">
          <a:xfrm flipH="1">
            <a:off x="8105775" y="1685925"/>
            <a:ext cx="641350" cy="558800"/>
            <a:chOff x="-44" y="1473"/>
            <a:chExt cx="981" cy="1105"/>
          </a:xfrm>
        </p:grpSpPr>
        <p:pic>
          <p:nvPicPr>
            <p:cNvPr id="56380" name="Picture 17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81" name="Freeform 17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1" name="Group 174"/>
          <p:cNvGrpSpPr>
            <a:grpSpLocks/>
          </p:cNvGrpSpPr>
          <p:nvPr/>
        </p:nvGrpSpPr>
        <p:grpSpPr bwMode="auto">
          <a:xfrm flipH="1">
            <a:off x="8180388" y="2965450"/>
            <a:ext cx="641350" cy="558800"/>
            <a:chOff x="-44" y="1473"/>
            <a:chExt cx="981" cy="1105"/>
          </a:xfrm>
        </p:grpSpPr>
        <p:pic>
          <p:nvPicPr>
            <p:cNvPr id="56378" name="Picture 17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79" name="Freeform 17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2" name="Group 177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56376" name="Picture 17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77" name="Freeform 1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3" name="Group 180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56374" name="Picture 18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75" name="Freeform 1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54" name="Group 183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5636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36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636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6369" name="Group 18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6372" name="Freeform 18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73" name="Freeform 18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9990" name="Line 190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9991" name="Line 19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6355" name="Group 192"/>
          <p:cNvGrpSpPr>
            <a:grpSpLocks/>
          </p:cNvGrpSpPr>
          <p:nvPr/>
        </p:nvGrpSpPr>
        <p:grpSpPr bwMode="auto">
          <a:xfrm>
            <a:off x="6850063" y="3529013"/>
            <a:ext cx="1006475" cy="573087"/>
            <a:chOff x="4758" y="3508"/>
            <a:chExt cx="634" cy="361"/>
          </a:xfrm>
        </p:grpSpPr>
        <p:sp>
          <p:nvSpPr>
            <p:cNvPr id="39984" name="Text Box 193"/>
            <p:cNvSpPr txBox="1">
              <a:spLocks noChangeArrowheads="1"/>
            </p:cNvSpPr>
            <p:nvPr/>
          </p:nvSpPr>
          <p:spPr bwMode="auto">
            <a:xfrm>
              <a:off x="4844" y="3508"/>
              <a:ext cx="5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subnet</a:t>
              </a:r>
            </a:p>
          </p:txBody>
        </p:sp>
        <p:sp>
          <p:nvSpPr>
            <p:cNvPr id="39985" name="Line 194"/>
            <p:cNvSpPr>
              <a:spLocks noChangeShapeType="1"/>
            </p:cNvSpPr>
            <p:nvPr/>
          </p:nvSpPr>
          <p:spPr bwMode="auto">
            <a:xfrm flipH="1">
              <a:off x="4758" y="3677"/>
              <a:ext cx="108" cy="19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9976" name="Rectangle 195"/>
          <p:cNvSpPr>
            <a:spLocks noChangeArrowheads="1"/>
          </p:cNvSpPr>
          <p:nvPr/>
        </p:nvSpPr>
        <p:spPr bwMode="auto">
          <a:xfrm>
            <a:off x="5130800" y="216376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77" name="Text Box 196"/>
          <p:cNvSpPr txBox="1">
            <a:spLocks noChangeArrowheads="1"/>
          </p:cNvSpPr>
          <p:nvPr/>
        </p:nvSpPr>
        <p:spPr bwMode="auto">
          <a:xfrm>
            <a:off x="4975225" y="213360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223.1.1.2</a:t>
            </a:r>
            <a:endParaRPr lang="en-US" smtClean="0">
              <a:latin typeface="Comic Sans MS" charset="0"/>
            </a:endParaRPr>
          </a:p>
        </p:txBody>
      </p:sp>
      <p:sp>
        <p:nvSpPr>
          <p:cNvPr id="39978" name="Rectangle 197"/>
          <p:cNvSpPr>
            <a:spLocks noChangeArrowheads="1"/>
          </p:cNvSpPr>
          <p:nvPr/>
        </p:nvSpPr>
        <p:spPr bwMode="auto">
          <a:xfrm>
            <a:off x="7835900" y="21494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79" name="Rectangle 198"/>
          <p:cNvSpPr>
            <a:spLocks noChangeArrowheads="1"/>
          </p:cNvSpPr>
          <p:nvPr/>
        </p:nvSpPr>
        <p:spPr bwMode="auto">
          <a:xfrm>
            <a:off x="7832725" y="2949575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80" name="Rectangle 199"/>
          <p:cNvSpPr>
            <a:spLocks noChangeArrowheads="1"/>
          </p:cNvSpPr>
          <p:nvPr/>
        </p:nvSpPr>
        <p:spPr bwMode="auto">
          <a:xfrm>
            <a:off x="6480175" y="3135313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39981" name="Text Box 200"/>
          <p:cNvSpPr txBox="1">
            <a:spLocks noChangeArrowheads="1"/>
          </p:cNvSpPr>
          <p:nvPr/>
        </p:nvSpPr>
        <p:spPr bwMode="auto">
          <a:xfrm>
            <a:off x="6003925" y="3097213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223.1.3.27</a:t>
            </a:r>
            <a:endParaRPr lang="en-US" smtClean="0">
              <a:latin typeface="Comic Sans MS" charset="0"/>
            </a:endParaRPr>
          </a:p>
        </p:txBody>
      </p:sp>
      <p:sp>
        <p:nvSpPr>
          <p:cNvPr id="39982" name="Text Box 201"/>
          <p:cNvSpPr txBox="1">
            <a:spLocks noChangeArrowheads="1"/>
          </p:cNvSpPr>
          <p:nvPr/>
        </p:nvSpPr>
        <p:spPr bwMode="auto">
          <a:xfrm>
            <a:off x="7189788" y="28876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223.1.2.2</a:t>
            </a:r>
            <a:endParaRPr lang="en-US" smtClean="0">
              <a:latin typeface="Comic Sans MS" charset="0"/>
            </a:endParaRPr>
          </a:p>
        </p:txBody>
      </p:sp>
      <p:sp>
        <p:nvSpPr>
          <p:cNvPr id="39983" name="Text Box 202"/>
          <p:cNvSpPr txBox="1">
            <a:spLocks noChangeArrowheads="1"/>
          </p:cNvSpPr>
          <p:nvPr/>
        </p:nvSpPr>
        <p:spPr bwMode="auto">
          <a:xfrm>
            <a:off x="7586663" y="21288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223.1.2.1</a:t>
            </a:r>
            <a:endParaRPr lang="en-US" smtClean="0">
              <a:latin typeface="Comic Sans MS" charset="0"/>
            </a:endParaRPr>
          </a:p>
        </p:txBody>
      </p: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41563" y="687864"/>
            <a:ext cx="1522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ubnets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sp>
        <p:nvSpPr>
          <p:cNvPr id="40965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535113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recipe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to determine the subnets, detach each interface from its host or router, creating islands of isolated networks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each isolated network is called a </a:t>
            </a:r>
            <a:r>
              <a:rPr lang="en-US" i="1">
                <a:solidFill>
                  <a:srgbClr val="CC0000"/>
                </a:solidFill>
                <a:cs typeface="+mn-cs"/>
              </a:rPr>
              <a:t>subnet</a:t>
            </a:r>
          </a:p>
        </p:txBody>
      </p:sp>
      <p:sp>
        <p:nvSpPr>
          <p:cNvPr id="40966" name="Text Box 61"/>
          <p:cNvSpPr txBox="1">
            <a:spLocks noChangeArrowheads="1"/>
          </p:cNvSpPr>
          <p:nvPr/>
        </p:nvSpPr>
        <p:spPr bwMode="auto">
          <a:xfrm>
            <a:off x="5557838" y="5781675"/>
            <a:ext cx="2505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subnet mask: /24</a:t>
            </a:r>
          </a:p>
        </p:txBody>
      </p:sp>
      <p:grpSp>
        <p:nvGrpSpPr>
          <p:cNvPr id="57352" name="Group 190"/>
          <p:cNvGrpSpPr>
            <a:grpSpLocks/>
          </p:cNvGrpSpPr>
          <p:nvPr/>
        </p:nvGrpSpPr>
        <p:grpSpPr bwMode="auto">
          <a:xfrm>
            <a:off x="4368800" y="908050"/>
            <a:ext cx="4452938" cy="4652963"/>
            <a:chOff x="2752" y="572"/>
            <a:chExt cx="2805" cy="2931"/>
          </a:xfrm>
        </p:grpSpPr>
        <p:sp>
          <p:nvSpPr>
            <p:cNvPr id="40970" name="Text Box 191"/>
            <p:cNvSpPr txBox="1">
              <a:spLocks noChangeArrowheads="1"/>
            </p:cNvSpPr>
            <p:nvPr/>
          </p:nvSpPr>
          <p:spPr bwMode="auto">
            <a:xfrm>
              <a:off x="2825" y="572"/>
              <a:ext cx="10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</a:rPr>
                <a:t>223.1.1.0/24</a:t>
              </a:r>
            </a:p>
          </p:txBody>
        </p:sp>
        <p:sp>
          <p:nvSpPr>
            <p:cNvPr id="40971" name="Text Box 192"/>
            <p:cNvSpPr txBox="1">
              <a:spLocks noChangeArrowheads="1"/>
            </p:cNvSpPr>
            <p:nvPr/>
          </p:nvSpPr>
          <p:spPr bwMode="auto">
            <a:xfrm>
              <a:off x="4419" y="725"/>
              <a:ext cx="10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</a:rPr>
                <a:t>223.1.2.0/24</a:t>
              </a:r>
            </a:p>
          </p:txBody>
        </p:sp>
        <p:sp>
          <p:nvSpPr>
            <p:cNvPr id="40972" name="Text Box 193"/>
            <p:cNvSpPr txBox="1">
              <a:spLocks noChangeArrowheads="1"/>
            </p:cNvSpPr>
            <p:nvPr/>
          </p:nvSpPr>
          <p:spPr bwMode="auto">
            <a:xfrm>
              <a:off x="3743" y="3253"/>
              <a:ext cx="10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i="1" smtClean="0">
                  <a:solidFill>
                    <a:srgbClr val="CC0000"/>
                  </a:solidFill>
                </a:rPr>
                <a:t>223.1.3.0/24</a:t>
              </a:r>
            </a:p>
          </p:txBody>
        </p:sp>
        <p:sp>
          <p:nvSpPr>
            <p:cNvPr id="40973" name="Rectangle 194"/>
            <p:cNvSpPr>
              <a:spLocks noChangeArrowheads="1"/>
            </p:cNvSpPr>
            <p:nvPr/>
          </p:nvSpPr>
          <p:spPr bwMode="auto">
            <a:xfrm>
              <a:off x="3128" y="2113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7360" name="Freeform 195"/>
            <p:cNvSpPr>
              <a:spLocks/>
            </p:cNvSpPr>
            <p:nvPr/>
          </p:nvSpPr>
          <p:spPr bwMode="auto">
            <a:xfrm>
              <a:off x="2758" y="815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1" name="Freeform 196"/>
            <p:cNvSpPr>
              <a:spLocks/>
            </p:cNvSpPr>
            <p:nvPr/>
          </p:nvSpPr>
          <p:spPr bwMode="auto">
            <a:xfrm>
              <a:off x="4350" y="1010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2" name="Freeform 197"/>
            <p:cNvSpPr>
              <a:spLocks/>
            </p:cNvSpPr>
            <p:nvPr/>
          </p:nvSpPr>
          <p:spPr bwMode="auto">
            <a:xfrm>
              <a:off x="3514" y="1913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Line 198"/>
            <p:cNvSpPr>
              <a:spLocks noChangeShapeType="1"/>
            </p:cNvSpPr>
            <p:nvPr/>
          </p:nvSpPr>
          <p:spPr bwMode="auto">
            <a:xfrm>
              <a:off x="3160" y="1144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79" name="Line 200"/>
            <p:cNvSpPr>
              <a:spLocks noChangeShapeType="1"/>
            </p:cNvSpPr>
            <p:nvPr/>
          </p:nvSpPr>
          <p:spPr bwMode="auto">
            <a:xfrm flipV="1">
              <a:off x="3160" y="1550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80" name="Line 201"/>
            <p:cNvSpPr>
              <a:spLocks noChangeShapeType="1"/>
            </p:cNvSpPr>
            <p:nvPr/>
          </p:nvSpPr>
          <p:spPr bwMode="auto">
            <a:xfrm>
              <a:off x="3166" y="1945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82" name="Text Box 203"/>
            <p:cNvSpPr txBox="1">
              <a:spLocks noChangeArrowheads="1"/>
            </p:cNvSpPr>
            <p:nvPr/>
          </p:nvSpPr>
          <p:spPr bwMode="auto">
            <a:xfrm>
              <a:off x="3134" y="93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223.1.1.1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83" name="Text Box 204"/>
            <p:cNvSpPr txBox="1">
              <a:spLocks noChangeArrowheads="1"/>
            </p:cNvSpPr>
            <p:nvPr/>
          </p:nvSpPr>
          <p:spPr bwMode="auto">
            <a:xfrm>
              <a:off x="3062" y="1963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223.1.1.3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84" name="Text Box 205"/>
            <p:cNvSpPr txBox="1">
              <a:spLocks noChangeArrowheads="1"/>
            </p:cNvSpPr>
            <p:nvPr/>
          </p:nvSpPr>
          <p:spPr bwMode="auto">
            <a:xfrm>
              <a:off x="3532" y="1484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223.1.1.4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86" name="Text Box 207"/>
            <p:cNvSpPr txBox="1">
              <a:spLocks noChangeArrowheads="1"/>
            </p:cNvSpPr>
            <p:nvPr/>
          </p:nvSpPr>
          <p:spPr bwMode="auto">
            <a:xfrm>
              <a:off x="4238" y="1485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223.1.2.9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88" name="Line 209"/>
            <p:cNvSpPr>
              <a:spLocks noChangeShapeType="1"/>
            </p:cNvSpPr>
            <p:nvPr/>
          </p:nvSpPr>
          <p:spPr bwMode="auto">
            <a:xfrm>
              <a:off x="4963" y="1246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89" name="Line 210"/>
            <p:cNvSpPr>
              <a:spLocks noChangeShapeType="1"/>
            </p:cNvSpPr>
            <p:nvPr/>
          </p:nvSpPr>
          <p:spPr bwMode="auto">
            <a:xfrm>
              <a:off x="4963" y="2047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92" name="Line 213"/>
            <p:cNvSpPr>
              <a:spLocks noChangeShapeType="1"/>
            </p:cNvSpPr>
            <p:nvPr/>
          </p:nvSpPr>
          <p:spPr bwMode="auto">
            <a:xfrm flipH="1" flipV="1">
              <a:off x="3782" y="2696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93" name="Line 214"/>
            <p:cNvSpPr>
              <a:spLocks noChangeShapeType="1"/>
            </p:cNvSpPr>
            <p:nvPr/>
          </p:nvSpPr>
          <p:spPr bwMode="auto">
            <a:xfrm flipH="1" flipV="1">
              <a:off x="4523" y="2699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0994" name="Text Box 215"/>
            <p:cNvSpPr txBox="1">
              <a:spLocks noChangeArrowheads="1"/>
            </p:cNvSpPr>
            <p:nvPr/>
          </p:nvSpPr>
          <p:spPr bwMode="auto">
            <a:xfrm>
              <a:off x="4505" y="2622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223.1.3.2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0995" name="Text Box 216"/>
            <p:cNvSpPr txBox="1">
              <a:spLocks noChangeArrowheads="1"/>
            </p:cNvSpPr>
            <p:nvPr/>
          </p:nvSpPr>
          <p:spPr bwMode="auto">
            <a:xfrm>
              <a:off x="3138" y="2682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223.1.3.1</a:t>
              </a:r>
              <a:endParaRPr lang="en-US" smtClean="0">
                <a:latin typeface="Comic Sans MS" charset="0"/>
              </a:endParaRPr>
            </a:p>
          </p:txBody>
        </p:sp>
        <p:grpSp>
          <p:nvGrpSpPr>
            <p:cNvPr id="57376" name="Group 217"/>
            <p:cNvGrpSpPr>
              <a:grpSpLocks/>
            </p:cNvGrpSpPr>
            <p:nvPr/>
          </p:nvGrpSpPr>
          <p:grpSpPr bwMode="auto">
            <a:xfrm>
              <a:off x="2755" y="956"/>
              <a:ext cx="404" cy="352"/>
              <a:chOff x="-44" y="1473"/>
              <a:chExt cx="981" cy="1105"/>
            </a:xfrm>
          </p:grpSpPr>
          <p:pic>
            <p:nvPicPr>
              <p:cNvPr id="57415" name="Picture 21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6" name="Freeform 21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77" name="Group 220"/>
            <p:cNvGrpSpPr>
              <a:grpSpLocks/>
            </p:cNvGrpSpPr>
            <p:nvPr/>
          </p:nvGrpSpPr>
          <p:grpSpPr bwMode="auto">
            <a:xfrm>
              <a:off x="2752" y="1340"/>
              <a:ext cx="404" cy="352"/>
              <a:chOff x="-44" y="1473"/>
              <a:chExt cx="981" cy="1105"/>
            </a:xfrm>
          </p:grpSpPr>
          <p:pic>
            <p:nvPicPr>
              <p:cNvPr id="57413" name="Picture 22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4" name="Freeform 22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78" name="Group 223"/>
            <p:cNvGrpSpPr>
              <a:grpSpLocks/>
            </p:cNvGrpSpPr>
            <p:nvPr/>
          </p:nvGrpSpPr>
          <p:grpSpPr bwMode="auto">
            <a:xfrm>
              <a:off x="2770" y="1724"/>
              <a:ext cx="404" cy="352"/>
              <a:chOff x="-44" y="1473"/>
              <a:chExt cx="981" cy="1105"/>
            </a:xfrm>
          </p:grpSpPr>
          <p:pic>
            <p:nvPicPr>
              <p:cNvPr id="57411" name="Picture 22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2" name="Freeform 22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79" name="Group 226"/>
            <p:cNvGrpSpPr>
              <a:grpSpLocks/>
            </p:cNvGrpSpPr>
            <p:nvPr/>
          </p:nvGrpSpPr>
          <p:grpSpPr bwMode="auto">
            <a:xfrm flipH="1">
              <a:off x="5106" y="1062"/>
              <a:ext cx="404" cy="352"/>
              <a:chOff x="-44" y="1473"/>
              <a:chExt cx="981" cy="1105"/>
            </a:xfrm>
          </p:grpSpPr>
          <p:pic>
            <p:nvPicPr>
              <p:cNvPr id="57409" name="Picture 22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10" name="Freeform 228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80" name="Group 229"/>
            <p:cNvGrpSpPr>
              <a:grpSpLocks/>
            </p:cNvGrpSpPr>
            <p:nvPr/>
          </p:nvGrpSpPr>
          <p:grpSpPr bwMode="auto">
            <a:xfrm flipH="1">
              <a:off x="5153" y="1868"/>
              <a:ext cx="404" cy="352"/>
              <a:chOff x="-44" y="1473"/>
              <a:chExt cx="981" cy="1105"/>
            </a:xfrm>
          </p:grpSpPr>
          <p:pic>
            <p:nvPicPr>
              <p:cNvPr id="57407" name="Picture 23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08" name="Freeform 23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81" name="Group 232"/>
            <p:cNvGrpSpPr>
              <a:grpSpLocks/>
            </p:cNvGrpSpPr>
            <p:nvPr/>
          </p:nvGrpSpPr>
          <p:grpSpPr bwMode="auto">
            <a:xfrm flipH="1">
              <a:off x="4392" y="2828"/>
              <a:ext cx="404" cy="352"/>
              <a:chOff x="-44" y="1473"/>
              <a:chExt cx="981" cy="1105"/>
            </a:xfrm>
          </p:grpSpPr>
          <p:pic>
            <p:nvPicPr>
              <p:cNvPr id="57405" name="Picture 23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06" name="Freeform 234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82" name="Group 235"/>
            <p:cNvGrpSpPr>
              <a:grpSpLocks/>
            </p:cNvGrpSpPr>
            <p:nvPr/>
          </p:nvGrpSpPr>
          <p:grpSpPr bwMode="auto">
            <a:xfrm flipH="1">
              <a:off x="3659" y="2854"/>
              <a:ext cx="404" cy="352"/>
              <a:chOff x="-44" y="1473"/>
              <a:chExt cx="981" cy="1105"/>
            </a:xfrm>
          </p:grpSpPr>
          <p:pic>
            <p:nvPicPr>
              <p:cNvPr id="57403" name="Picture 23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404" name="Freeform 237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7383" name="Group 238"/>
            <p:cNvGrpSpPr>
              <a:grpSpLocks/>
            </p:cNvGrpSpPr>
            <p:nvPr/>
          </p:nvGrpSpPr>
          <p:grpSpPr bwMode="auto">
            <a:xfrm>
              <a:off x="3929" y="1653"/>
              <a:ext cx="440" cy="224"/>
              <a:chOff x="4396" y="1245"/>
              <a:chExt cx="672" cy="248"/>
            </a:xfrm>
          </p:grpSpPr>
          <p:sp>
            <p:nvSpPr>
              <p:cNvPr id="57395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396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397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7398" name="Group 242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57401" name="Freeform 24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02" name="Freeform 24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1019" name="Line 245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020" name="Line 246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57384" name="Group 247"/>
            <p:cNvGrpSpPr>
              <a:grpSpLocks/>
            </p:cNvGrpSpPr>
            <p:nvPr/>
          </p:nvGrpSpPr>
          <p:grpSpPr bwMode="auto">
            <a:xfrm>
              <a:off x="4315" y="2223"/>
              <a:ext cx="634" cy="361"/>
              <a:chOff x="4758" y="3508"/>
              <a:chExt cx="634" cy="361"/>
            </a:xfrm>
          </p:grpSpPr>
          <p:sp>
            <p:nvSpPr>
              <p:cNvPr id="41013" name="Text Box 248"/>
              <p:cNvSpPr txBox="1">
                <a:spLocks noChangeArrowheads="1"/>
              </p:cNvSpPr>
              <p:nvPr/>
            </p:nvSpPr>
            <p:spPr bwMode="auto">
              <a:xfrm>
                <a:off x="4844" y="3508"/>
                <a:ext cx="5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subnet</a:t>
                </a:r>
              </a:p>
            </p:txBody>
          </p:sp>
          <p:sp>
            <p:nvSpPr>
              <p:cNvPr id="41014" name="Line 249"/>
              <p:cNvSpPr>
                <a:spLocks noChangeShapeType="1"/>
              </p:cNvSpPr>
              <p:nvPr/>
            </p:nvSpPr>
            <p:spPr bwMode="auto">
              <a:xfrm flipH="1">
                <a:off x="4758" y="3677"/>
                <a:ext cx="108" cy="192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1005" name="Rectangle 250"/>
            <p:cNvSpPr>
              <a:spLocks noChangeArrowheads="1"/>
            </p:cNvSpPr>
            <p:nvPr/>
          </p:nvSpPr>
          <p:spPr bwMode="auto">
            <a:xfrm>
              <a:off x="3232" y="1363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006" name="Text Box 251"/>
            <p:cNvSpPr txBox="1">
              <a:spLocks noChangeArrowheads="1"/>
            </p:cNvSpPr>
            <p:nvPr/>
          </p:nvSpPr>
          <p:spPr bwMode="auto">
            <a:xfrm>
              <a:off x="3134" y="1344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223.1.1.2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1007" name="Rectangle 252"/>
            <p:cNvSpPr>
              <a:spLocks noChangeArrowheads="1"/>
            </p:cNvSpPr>
            <p:nvPr/>
          </p:nvSpPr>
          <p:spPr bwMode="auto">
            <a:xfrm>
              <a:off x="4936" y="1354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008" name="Rectangle 253"/>
            <p:cNvSpPr>
              <a:spLocks noChangeArrowheads="1"/>
            </p:cNvSpPr>
            <p:nvPr/>
          </p:nvSpPr>
          <p:spPr bwMode="auto">
            <a:xfrm>
              <a:off x="4934" y="1858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009" name="Rectangle 254"/>
            <p:cNvSpPr>
              <a:spLocks noChangeArrowheads="1"/>
            </p:cNvSpPr>
            <p:nvPr/>
          </p:nvSpPr>
          <p:spPr bwMode="auto">
            <a:xfrm>
              <a:off x="4082" y="1975"/>
              <a:ext cx="182" cy="147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1010" name="Text Box 255"/>
            <p:cNvSpPr txBox="1">
              <a:spLocks noChangeArrowheads="1"/>
            </p:cNvSpPr>
            <p:nvPr/>
          </p:nvSpPr>
          <p:spPr bwMode="auto">
            <a:xfrm>
              <a:off x="3782" y="1951"/>
              <a:ext cx="7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223.1.3.27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1011" name="Text Box 256"/>
            <p:cNvSpPr txBox="1">
              <a:spLocks noChangeArrowheads="1"/>
            </p:cNvSpPr>
            <p:nvPr/>
          </p:nvSpPr>
          <p:spPr bwMode="auto">
            <a:xfrm>
              <a:off x="4529" y="1819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223.1.2.2</a:t>
              </a:r>
              <a:endParaRPr lang="en-US" smtClean="0">
                <a:latin typeface="Comic Sans MS" charset="0"/>
              </a:endParaRPr>
            </a:p>
          </p:txBody>
        </p:sp>
        <p:sp>
          <p:nvSpPr>
            <p:cNvPr id="41012" name="Text Box 257"/>
            <p:cNvSpPr txBox="1">
              <a:spLocks noChangeArrowheads="1"/>
            </p:cNvSpPr>
            <p:nvPr/>
          </p:nvSpPr>
          <p:spPr bwMode="auto">
            <a:xfrm>
              <a:off x="4779" y="1341"/>
              <a:ext cx="6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223.1.2.1</a:t>
              </a:r>
              <a:endParaRPr lang="en-US" smtClean="0">
                <a:latin typeface="Comic Sans MS" charset="0"/>
              </a:endParaRPr>
            </a:p>
          </p:txBody>
        </p:sp>
      </p:grpSp>
      <p:sp>
        <p:nvSpPr>
          <p:cNvPr id="80" name="Line 147"/>
          <p:cNvSpPr>
            <a:spLocks noChangeShapeType="1"/>
          </p:cNvSpPr>
          <p:nvPr/>
        </p:nvSpPr>
        <p:spPr bwMode="auto">
          <a:xfrm>
            <a:off x="5519738" y="2662238"/>
            <a:ext cx="8223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1" name="Line 151"/>
          <p:cNvSpPr>
            <a:spLocks noChangeShapeType="1"/>
          </p:cNvSpPr>
          <p:nvPr/>
        </p:nvSpPr>
        <p:spPr bwMode="auto">
          <a:xfrm>
            <a:off x="6854825" y="2668588"/>
            <a:ext cx="6397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82" name="Line 156"/>
          <p:cNvSpPr>
            <a:spLocks noChangeShapeType="1"/>
          </p:cNvSpPr>
          <p:nvPr/>
        </p:nvSpPr>
        <p:spPr bwMode="auto">
          <a:xfrm>
            <a:off x="6616700" y="3006725"/>
            <a:ext cx="3175" cy="644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41563" y="687864"/>
            <a:ext cx="1522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ubnets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2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Freeform 5"/>
          <p:cNvSpPr>
            <a:spLocks/>
          </p:cNvSpPr>
          <p:nvPr/>
        </p:nvSpPr>
        <p:spPr bwMode="auto">
          <a:xfrm rot="5265760">
            <a:off x="5276851" y="506412"/>
            <a:ext cx="1612900" cy="2162175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2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582613" y="1336675"/>
            <a:ext cx="36957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>
                <a:solidFill>
                  <a:srgbClr val="000099"/>
                </a:solidFill>
                <a:cs typeface="+mn-cs"/>
              </a:rPr>
              <a:t>how many?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96" name="Line 14"/>
          <p:cNvSpPr>
            <a:spLocks noChangeShapeType="1"/>
          </p:cNvSpPr>
          <p:nvPr/>
        </p:nvSpPr>
        <p:spPr bwMode="auto">
          <a:xfrm flipH="1">
            <a:off x="5856288" y="1790700"/>
            <a:ext cx="3175" cy="592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97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223.1.1.1</a:t>
            </a:r>
            <a:endParaRPr lang="en-US" smtClean="0">
              <a:latin typeface="Comic Sans MS" charset="0"/>
            </a:endParaRPr>
          </a:p>
        </p:txBody>
      </p:sp>
      <p:sp>
        <p:nvSpPr>
          <p:cNvPr id="41998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999" name="Text Box 17"/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dirty="0" smtClean="0"/>
              <a:t>223.1.1.3</a:t>
            </a:r>
            <a:endParaRPr lang="en-US" dirty="0" smtClean="0">
              <a:latin typeface="Comic Sans MS" charset="0"/>
            </a:endParaRPr>
          </a:p>
        </p:txBody>
      </p:sp>
      <p:sp>
        <p:nvSpPr>
          <p:cNvPr id="42000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223.1.1.4</a:t>
            </a:r>
            <a:endParaRPr lang="en-US" smtClean="0">
              <a:latin typeface="Comic Sans MS" charset="0"/>
            </a:endParaRPr>
          </a:p>
        </p:txBody>
      </p:sp>
      <p:sp>
        <p:nvSpPr>
          <p:cNvPr id="58383" name="Freeform 19"/>
          <p:cNvSpPr>
            <a:spLocks/>
          </p:cNvSpPr>
          <p:nvPr/>
        </p:nvSpPr>
        <p:spPr bwMode="auto">
          <a:xfrm>
            <a:off x="3622675" y="4437063"/>
            <a:ext cx="1539875" cy="1658937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34"/>
          <p:cNvSpPr>
            <a:spLocks noChangeShapeType="1"/>
          </p:cNvSpPr>
          <p:nvPr/>
        </p:nvSpPr>
        <p:spPr bwMode="auto">
          <a:xfrm>
            <a:off x="4378325" y="4667250"/>
            <a:ext cx="7938" cy="5619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4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5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6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223.1.2.2</a:t>
            </a:r>
            <a:endParaRPr lang="en-US" smtClean="0">
              <a:latin typeface="Comic Sans MS" charset="0"/>
            </a:endParaRPr>
          </a:p>
        </p:txBody>
      </p:sp>
      <p:sp>
        <p:nvSpPr>
          <p:cNvPr id="42007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08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09" name="Text Box 43"/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223.1.2.6</a:t>
            </a:r>
            <a:endParaRPr lang="en-US" smtClean="0">
              <a:latin typeface="Comic Sans MS" charset="0"/>
            </a:endParaRPr>
          </a:p>
        </p:txBody>
      </p:sp>
      <p:sp>
        <p:nvSpPr>
          <p:cNvPr id="58391" name="Freeform 45"/>
          <p:cNvSpPr>
            <a:spLocks/>
          </p:cNvSpPr>
          <p:nvPr/>
        </p:nvSpPr>
        <p:spPr bwMode="auto">
          <a:xfrm>
            <a:off x="6640513" y="4416425"/>
            <a:ext cx="1539875" cy="1670050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11" name="Line 60"/>
          <p:cNvSpPr>
            <a:spLocks noChangeShapeType="1"/>
          </p:cNvSpPr>
          <p:nvPr/>
        </p:nvSpPr>
        <p:spPr bwMode="auto">
          <a:xfrm>
            <a:off x="7407275" y="4686300"/>
            <a:ext cx="1588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13" name="Line 62"/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14" name="Line 63"/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15" name="Text Box 66"/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223.1.3.2</a:t>
            </a:r>
            <a:endParaRPr lang="en-US" smtClean="0">
              <a:latin typeface="Comic Sans MS" charset="0"/>
            </a:endParaRPr>
          </a:p>
        </p:txBody>
      </p:sp>
      <p:sp>
        <p:nvSpPr>
          <p:cNvPr id="42016" name="Text Box 67"/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17" name="Rectangle 68"/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18" name="Text Box 69"/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223.1.3.27</a:t>
            </a:r>
            <a:endParaRPr lang="en-US" smtClean="0">
              <a:latin typeface="Comic Sans MS" charset="0"/>
            </a:endParaRPr>
          </a:p>
        </p:txBody>
      </p:sp>
      <p:sp>
        <p:nvSpPr>
          <p:cNvPr id="42019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21" name="Text Box 86"/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223.1.1.2</a:t>
            </a:r>
            <a:endParaRPr lang="en-US" sz="1600" smtClean="0">
              <a:latin typeface="Comic Sans MS" charset="0"/>
            </a:endParaRPr>
          </a:p>
        </p:txBody>
      </p:sp>
      <p:sp>
        <p:nvSpPr>
          <p:cNvPr id="42022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23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24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2025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223.1.7.0</a:t>
            </a:r>
            <a:endParaRPr lang="en-US" smtClean="0">
              <a:latin typeface="Comic Sans MS" charset="0"/>
            </a:endParaRPr>
          </a:p>
        </p:txBody>
      </p:sp>
      <p:sp>
        <p:nvSpPr>
          <p:cNvPr id="42026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223.1.7.1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27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223.1.8.0</a:t>
            </a:r>
            <a:endParaRPr lang="en-US" smtClean="0">
              <a:latin typeface="Comic Sans MS" charset="0"/>
            </a:endParaRPr>
          </a:p>
        </p:txBody>
      </p:sp>
      <p:sp>
        <p:nvSpPr>
          <p:cNvPr id="42028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223.1.8.1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29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223.1.9.1</a:t>
            </a:r>
            <a:endParaRPr lang="en-US" smtClean="0">
              <a:latin typeface="Comic Sans MS" charset="0"/>
            </a:endParaRPr>
          </a:p>
        </p:txBody>
      </p:sp>
      <p:sp>
        <p:nvSpPr>
          <p:cNvPr id="42030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223.1.9.2</a:t>
            </a:r>
            <a:endParaRPr lang="en-US" smtClean="0">
              <a:latin typeface="Comic Sans MS" charset="0"/>
            </a:endParaRPr>
          </a:p>
        </p:txBody>
      </p:sp>
      <p:grpSp>
        <p:nvGrpSpPr>
          <p:cNvPr id="58412" name="Group 100"/>
          <p:cNvGrpSpPr>
            <a:grpSpLocks/>
          </p:cNvGrpSpPr>
          <p:nvPr/>
        </p:nvGrpSpPr>
        <p:grpSpPr bwMode="auto">
          <a:xfrm>
            <a:off x="5545138" y="2379663"/>
            <a:ext cx="742950" cy="388937"/>
            <a:chOff x="4396" y="1245"/>
            <a:chExt cx="672" cy="248"/>
          </a:xfrm>
        </p:grpSpPr>
        <p:sp>
          <p:nvSpPr>
            <p:cNvPr id="5845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5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5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8455" name="Group 10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58" name="Freeform 10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9" name="Freeform 10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77" name="Line 10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078" name="Line 108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413" name="Group 109"/>
          <p:cNvGrpSpPr>
            <a:grpSpLocks/>
          </p:cNvGrpSpPr>
          <p:nvPr/>
        </p:nvGrpSpPr>
        <p:grpSpPr bwMode="auto">
          <a:xfrm>
            <a:off x="7080250" y="4271963"/>
            <a:ext cx="742950" cy="388937"/>
            <a:chOff x="4396" y="1245"/>
            <a:chExt cx="672" cy="248"/>
          </a:xfrm>
        </p:grpSpPr>
        <p:sp>
          <p:nvSpPr>
            <p:cNvPr id="5844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4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4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8447" name="Group 11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50" name="Freeform 11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51" name="Freeform 11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69" name="Line 11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070" name="Line 117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414" name="Group 118"/>
          <p:cNvGrpSpPr>
            <a:grpSpLocks/>
          </p:cNvGrpSpPr>
          <p:nvPr/>
        </p:nvGrpSpPr>
        <p:grpSpPr bwMode="auto">
          <a:xfrm>
            <a:off x="4087813" y="4279900"/>
            <a:ext cx="742950" cy="388938"/>
            <a:chOff x="4396" y="1245"/>
            <a:chExt cx="672" cy="248"/>
          </a:xfrm>
        </p:grpSpPr>
        <p:sp>
          <p:nvSpPr>
            <p:cNvPr id="5843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3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5843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58439" name="Group 12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58442" name="Freeform 12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43" name="Freeform 12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061" name="Line 12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2062" name="Line 126"/>
            <p:cNvSpPr>
              <a:spLocks noChangeShapeType="1"/>
            </p:cNvSpPr>
            <p:nvPr/>
          </p:nvSpPr>
          <p:spPr bwMode="auto">
            <a:xfrm>
              <a:off x="5064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58415" name="Group 127"/>
          <p:cNvGrpSpPr>
            <a:grpSpLocks/>
          </p:cNvGrpSpPr>
          <p:nvPr/>
        </p:nvGrpSpPr>
        <p:grpSpPr bwMode="auto">
          <a:xfrm>
            <a:off x="6315075" y="881063"/>
            <a:ext cx="641350" cy="558800"/>
            <a:chOff x="-44" y="1473"/>
            <a:chExt cx="981" cy="1105"/>
          </a:xfrm>
        </p:grpSpPr>
        <p:pic>
          <p:nvPicPr>
            <p:cNvPr id="58434" name="Picture 12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5" name="Freeform 1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16" name="Group 130"/>
          <p:cNvGrpSpPr>
            <a:grpSpLocks/>
          </p:cNvGrpSpPr>
          <p:nvPr/>
        </p:nvGrpSpPr>
        <p:grpSpPr bwMode="auto">
          <a:xfrm>
            <a:off x="4918075" y="898525"/>
            <a:ext cx="641350" cy="558800"/>
            <a:chOff x="-44" y="1473"/>
            <a:chExt cx="981" cy="1105"/>
          </a:xfrm>
        </p:grpSpPr>
        <p:pic>
          <p:nvPicPr>
            <p:cNvPr id="58432" name="Picture 13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3" name="Freeform 1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17" name="Group 133"/>
          <p:cNvGrpSpPr>
            <a:grpSpLocks/>
          </p:cNvGrpSpPr>
          <p:nvPr/>
        </p:nvGrpSpPr>
        <p:grpSpPr bwMode="auto">
          <a:xfrm>
            <a:off x="5749925" y="849313"/>
            <a:ext cx="641350" cy="558800"/>
            <a:chOff x="-44" y="1473"/>
            <a:chExt cx="981" cy="1105"/>
          </a:xfrm>
        </p:grpSpPr>
        <p:pic>
          <p:nvPicPr>
            <p:cNvPr id="58430" name="Picture 13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31" name="Freeform 13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18" name="Group 136"/>
          <p:cNvGrpSpPr>
            <a:grpSpLocks/>
          </p:cNvGrpSpPr>
          <p:nvPr/>
        </p:nvGrpSpPr>
        <p:grpSpPr bwMode="auto">
          <a:xfrm>
            <a:off x="7473950" y="5551488"/>
            <a:ext cx="641350" cy="558800"/>
            <a:chOff x="-44" y="1473"/>
            <a:chExt cx="981" cy="1105"/>
          </a:xfrm>
        </p:grpSpPr>
        <p:pic>
          <p:nvPicPr>
            <p:cNvPr id="58428" name="Picture 13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9" name="Freeform 13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19" name="Group 139"/>
          <p:cNvGrpSpPr>
            <a:grpSpLocks/>
          </p:cNvGrpSpPr>
          <p:nvPr/>
        </p:nvGrpSpPr>
        <p:grpSpPr bwMode="auto">
          <a:xfrm>
            <a:off x="6523038" y="5514975"/>
            <a:ext cx="641350" cy="558800"/>
            <a:chOff x="-44" y="1473"/>
            <a:chExt cx="981" cy="1105"/>
          </a:xfrm>
        </p:grpSpPr>
        <p:pic>
          <p:nvPicPr>
            <p:cNvPr id="58426" name="Picture 14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7" name="Freeform 14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20" name="Group 142"/>
          <p:cNvGrpSpPr>
            <a:grpSpLocks/>
          </p:cNvGrpSpPr>
          <p:nvPr/>
        </p:nvGrpSpPr>
        <p:grpSpPr bwMode="auto">
          <a:xfrm>
            <a:off x="3497263" y="5522913"/>
            <a:ext cx="641350" cy="558800"/>
            <a:chOff x="-44" y="1473"/>
            <a:chExt cx="981" cy="1105"/>
          </a:xfrm>
        </p:grpSpPr>
        <p:pic>
          <p:nvPicPr>
            <p:cNvPr id="58424" name="Picture 14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5" name="Freeform 14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8421" name="Group 145"/>
          <p:cNvGrpSpPr>
            <a:grpSpLocks/>
          </p:cNvGrpSpPr>
          <p:nvPr/>
        </p:nvGrpSpPr>
        <p:grpSpPr bwMode="auto">
          <a:xfrm>
            <a:off x="4419600" y="5564188"/>
            <a:ext cx="641350" cy="558800"/>
            <a:chOff x="-44" y="1473"/>
            <a:chExt cx="981" cy="1105"/>
          </a:xfrm>
        </p:grpSpPr>
        <p:pic>
          <p:nvPicPr>
            <p:cNvPr id="58422" name="Picture 146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3" name="Freeform 14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5" name="TextBox 94"/>
          <p:cNvSpPr txBox="1"/>
          <p:nvPr/>
        </p:nvSpPr>
        <p:spPr>
          <a:xfrm>
            <a:off x="41563" y="687864"/>
            <a:ext cx="1522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S</a:t>
            </a:r>
            <a:r>
              <a:rPr lang="en-US" sz="3200" dirty="0" smtClean="0">
                <a:solidFill>
                  <a:srgbClr val="FF0000"/>
                </a:solidFill>
              </a:rPr>
              <a:t>ubnets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6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528763"/>
            <a:ext cx="8107363" cy="31718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>
                <a:solidFill>
                  <a:srgbClr val="CC0000"/>
                </a:solidFill>
                <a:cs typeface="+mn-cs"/>
              </a:rPr>
              <a:t>CIDR:</a:t>
            </a:r>
            <a:r>
              <a:rPr lang="en-US" sz="3200">
                <a:cs typeface="+mn-cs"/>
              </a:rPr>
              <a:t> </a:t>
            </a:r>
            <a:r>
              <a:rPr lang="en-US" sz="3200">
                <a:solidFill>
                  <a:srgbClr val="CC0000"/>
                </a:solidFill>
                <a:cs typeface="+mn-cs"/>
              </a:rPr>
              <a:t>C</a:t>
            </a:r>
            <a:r>
              <a:rPr lang="en-US" sz="3200">
                <a:cs typeface="+mn-cs"/>
              </a:rPr>
              <a:t>lassless </a:t>
            </a:r>
            <a:r>
              <a:rPr lang="en-US" sz="3200">
                <a:solidFill>
                  <a:srgbClr val="CC0000"/>
                </a:solidFill>
                <a:cs typeface="+mn-cs"/>
              </a:rPr>
              <a:t>I</a:t>
            </a:r>
            <a:r>
              <a:rPr lang="en-US" sz="3200">
                <a:cs typeface="+mn-cs"/>
              </a:rPr>
              <a:t>nter</a:t>
            </a:r>
            <a:r>
              <a:rPr lang="en-US" sz="3200">
                <a:solidFill>
                  <a:srgbClr val="CC0000"/>
                </a:solidFill>
                <a:cs typeface="+mn-cs"/>
              </a:rPr>
              <a:t>D</a:t>
            </a:r>
            <a:r>
              <a:rPr lang="en-US" sz="3200">
                <a:cs typeface="+mn-cs"/>
              </a:rPr>
              <a:t>omain </a:t>
            </a:r>
            <a:r>
              <a:rPr lang="en-US" sz="3200">
                <a:solidFill>
                  <a:srgbClr val="CC0000"/>
                </a:solidFill>
                <a:cs typeface="+mn-cs"/>
              </a:rPr>
              <a:t>R</a:t>
            </a:r>
            <a:r>
              <a:rPr lang="en-US" sz="3200">
                <a:cs typeface="+mn-cs"/>
              </a:rPr>
              <a:t>outing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subnet portion of address of arbitrary length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address format: </a:t>
            </a:r>
            <a:r>
              <a:rPr lang="en-US" sz="2800">
                <a:solidFill>
                  <a:srgbClr val="CC0000"/>
                </a:solidFill>
              </a:rPr>
              <a:t>a.b.c.d/x</a:t>
            </a:r>
            <a:r>
              <a:rPr lang="en-US" sz="2800"/>
              <a:t>, where x is # bits in subnet portion of address</a:t>
            </a:r>
          </a:p>
        </p:txBody>
      </p:sp>
      <p:sp>
        <p:nvSpPr>
          <p:cNvPr id="43015" name="Text Box 5"/>
          <p:cNvSpPr txBox="1">
            <a:spLocks noChangeArrowheads="1"/>
          </p:cNvSpPr>
          <p:nvPr/>
        </p:nvSpPr>
        <p:spPr bwMode="auto">
          <a:xfrm>
            <a:off x="1323975" y="4459288"/>
            <a:ext cx="612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000099"/>
                </a:solidFill>
              </a:rPr>
              <a:t>11001000  00010111  0001000</a:t>
            </a:r>
            <a:r>
              <a:rPr lang="en-US" sz="2400" smtClean="0"/>
              <a:t>0  00000000</a:t>
            </a:r>
            <a:endParaRPr lang="en-US" sz="2400" smtClean="0">
              <a:latin typeface="Times New Roman" charset="0"/>
            </a:endParaRPr>
          </a:p>
        </p:txBody>
      </p:sp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2986088" y="3914775"/>
            <a:ext cx="86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</a:rPr>
              <a:t>subnet</a:t>
            </a:r>
          </a:p>
          <a:p>
            <a:pPr algn="ctr">
              <a:defRPr/>
            </a:pPr>
            <a:r>
              <a:rPr lang="en-US" smtClean="0">
                <a:solidFill>
                  <a:srgbClr val="000099"/>
                </a:solidFill>
              </a:rPr>
              <a:t>part</a:t>
            </a:r>
          </a:p>
        </p:txBody>
      </p:sp>
      <p:sp>
        <p:nvSpPr>
          <p:cNvPr id="43017" name="Text Box 7"/>
          <p:cNvSpPr txBox="1">
            <a:spLocks noChangeArrowheads="1"/>
          </p:cNvSpPr>
          <p:nvPr/>
        </p:nvSpPr>
        <p:spPr bwMode="auto">
          <a:xfrm>
            <a:off x="6265863" y="3878263"/>
            <a:ext cx="615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host</a:t>
            </a:r>
          </a:p>
          <a:p>
            <a:pPr algn="ctr">
              <a:defRPr/>
            </a:pPr>
            <a:r>
              <a:rPr lang="en-US" smtClean="0"/>
              <a:t>part</a:t>
            </a:r>
          </a:p>
        </p:txBody>
      </p:sp>
      <p:sp>
        <p:nvSpPr>
          <p:cNvPr id="43018" name="Line 8"/>
          <p:cNvSpPr>
            <a:spLocks noChangeShapeType="1"/>
          </p:cNvSpPr>
          <p:nvPr/>
        </p:nvSpPr>
        <p:spPr bwMode="auto">
          <a:xfrm>
            <a:off x="3992563" y="4224338"/>
            <a:ext cx="1620837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V="1">
            <a:off x="6783388" y="4213225"/>
            <a:ext cx="595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3260725" y="5045075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/>
              <a:t>200.23.16.0/23</a:t>
            </a:r>
            <a:endParaRPr lang="en-US" smtClean="0"/>
          </a:p>
        </p:txBody>
      </p:sp>
      <p:sp>
        <p:nvSpPr>
          <p:cNvPr id="43021" name="Line 14"/>
          <p:cNvSpPr>
            <a:spLocks noChangeShapeType="1"/>
          </p:cNvSpPr>
          <p:nvPr/>
        </p:nvSpPr>
        <p:spPr bwMode="auto">
          <a:xfrm flipH="1">
            <a:off x="1393825" y="4214813"/>
            <a:ext cx="143827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022" name="Line 15"/>
          <p:cNvSpPr>
            <a:spLocks noChangeShapeType="1"/>
          </p:cNvSpPr>
          <p:nvPr/>
        </p:nvSpPr>
        <p:spPr bwMode="auto">
          <a:xfrm flipH="1">
            <a:off x="5653088" y="4225925"/>
            <a:ext cx="647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563" y="687864"/>
            <a:ext cx="8711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 Addressing: CIDR (</a:t>
            </a:r>
            <a:r>
              <a:rPr lang="en-US" sz="3200" dirty="0" err="1" smtClean="0">
                <a:solidFill>
                  <a:srgbClr val="FF0000"/>
                </a:solidFill>
              </a:rPr>
              <a:t>Classess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InterDomain</a:t>
            </a:r>
            <a:r>
              <a:rPr lang="en-US" sz="3200" dirty="0" smtClean="0">
                <a:solidFill>
                  <a:srgbClr val="FF0000"/>
                </a:solidFill>
              </a:rPr>
              <a:t> Routing)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4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335915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 smtClean="0">
                <a:ea typeface="ＭＳ Ｐゴシック" panose="020B0600070205080204" pitchFamily="34" charset="-128"/>
              </a:rPr>
              <a:t> How does a </a:t>
            </a:r>
            <a:r>
              <a:rPr lang="en-US" altLang="en-US" i="1" smtClean="0">
                <a:ea typeface="ＭＳ Ｐゴシック" panose="020B0600070205080204" pitchFamily="34" charset="-128"/>
              </a:rPr>
              <a:t>host</a:t>
            </a:r>
            <a:r>
              <a:rPr lang="en-US" altLang="en-US" smtClean="0">
                <a:ea typeface="ＭＳ Ｐゴシック" panose="020B0600070205080204" pitchFamily="34" charset="-128"/>
              </a:rPr>
              <a:t> get IP address?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hard-coded by system admin in a file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Windows: control-panel-&gt;network-&gt;configuration-&gt;tcp/ip-&gt;properties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UNIX: /etc/rc.config</a:t>
            </a:r>
          </a:p>
          <a:p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DHCP: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mtClean="0">
                <a:ea typeface="ＭＳ Ｐゴシック" panose="020B0600070205080204" pitchFamily="34" charset="-128"/>
              </a:rPr>
              <a:t>ynamic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en-US" smtClean="0">
                <a:ea typeface="ＭＳ Ｐゴシック" panose="020B0600070205080204" pitchFamily="34" charset="-128"/>
              </a:rPr>
              <a:t>ost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mtClean="0">
                <a:ea typeface="ＭＳ Ｐゴシック" panose="020B0600070205080204" pitchFamily="34" charset="-128"/>
              </a:rPr>
              <a:t>onfiguration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mtClean="0">
                <a:ea typeface="ＭＳ Ｐゴシック" panose="020B0600070205080204" pitchFamily="34" charset="-128"/>
              </a:rPr>
              <a:t>rotocol: dynamically get address from as server</a:t>
            </a:r>
          </a:p>
          <a:p>
            <a:pPr lvl="1"/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plug-and-play</a:t>
            </a:r>
            <a:r>
              <a:rPr lang="ja-JP" altLang="en-US" sz="28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800" smtClean="0">
                <a:ea typeface="ＭＳ Ｐゴシック" panose="020B0600070205080204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524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 Addresses: How to get one?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1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962699688 w 828"/>
              <a:gd name="T1" fmla="*/ 75604631 h 425"/>
              <a:gd name="T2" fmla="*/ 932457813 w 828"/>
              <a:gd name="T3" fmla="*/ 75604631 h 425"/>
              <a:gd name="T4" fmla="*/ 317539688 w 828"/>
              <a:gd name="T5" fmla="*/ 80644940 h 425"/>
              <a:gd name="T6" fmla="*/ 15120938 w 828"/>
              <a:gd name="T7" fmla="*/ 317539452 h 425"/>
              <a:gd name="T8" fmla="*/ 231854375 w 828"/>
              <a:gd name="T9" fmla="*/ 690522301 h 425"/>
              <a:gd name="T10" fmla="*/ 735885625 w 828"/>
              <a:gd name="T11" fmla="*/ 967739283 h 425"/>
              <a:gd name="T12" fmla="*/ 1360884375 w 828"/>
              <a:gd name="T13" fmla="*/ 1048384223 h 425"/>
              <a:gd name="T14" fmla="*/ 1759069063 w 828"/>
              <a:gd name="T15" fmla="*/ 831650946 h 425"/>
              <a:gd name="T16" fmla="*/ 1955641250 w 828"/>
              <a:gd name="T17" fmla="*/ 428426245 h 425"/>
              <a:gd name="T18" fmla="*/ 1995963750 w 828"/>
              <a:gd name="T19" fmla="*/ 55443396 h 425"/>
              <a:gd name="T20" fmla="*/ 1411287500 w 828"/>
              <a:gd name="T21" fmla="*/ 95765867 h 425"/>
              <a:gd name="T22" fmla="*/ 962699688 w 828"/>
              <a:gd name="T23" fmla="*/ 75604631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0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6468667 h 459"/>
              <a:gd name="T2" fmla="*/ 2147483647 w 765"/>
              <a:gd name="T3" fmla="*/ 1551366543 h 459"/>
              <a:gd name="T4" fmla="*/ 1422336583 w 765"/>
              <a:gd name="T5" fmla="*/ 2147483647 h 459"/>
              <a:gd name="T6" fmla="*/ 204652469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763656690 h 459"/>
              <a:gd name="T22" fmla="*/ 2147483647 w 765"/>
              <a:gd name="T23" fmla="*/ 21646866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1398689 w 1036"/>
              <a:gd name="T1" fmla="*/ 27720938 h 675"/>
              <a:gd name="T2" fmla="*/ 1289897173 w 1036"/>
              <a:gd name="T3" fmla="*/ 133567550 h 675"/>
              <a:gd name="T4" fmla="*/ 682886640 w 1036"/>
              <a:gd name="T5" fmla="*/ 325099514 h 675"/>
              <a:gd name="T6" fmla="*/ 505842949 w 1036"/>
              <a:gd name="T7" fmla="*/ 577115257 h 675"/>
              <a:gd name="T8" fmla="*/ 70255220 w 1036"/>
              <a:gd name="T9" fmla="*/ 748485962 h 675"/>
              <a:gd name="T10" fmla="*/ 59015122 w 1036"/>
              <a:gd name="T11" fmla="*/ 1156751465 h 675"/>
              <a:gd name="T12" fmla="*/ 435586053 w 1036"/>
              <a:gd name="T13" fmla="*/ 1232356188 h 675"/>
              <a:gd name="T14" fmla="*/ 1517527171 w 1036"/>
              <a:gd name="T15" fmla="*/ 1232356188 h 675"/>
              <a:gd name="T16" fmla="*/ 1975595095 w 1036"/>
              <a:gd name="T17" fmla="*/ 1398686578 h 675"/>
              <a:gd name="T18" fmla="*/ 2147483647 w 1036"/>
              <a:gd name="T19" fmla="*/ 1655742635 h 675"/>
              <a:gd name="T20" fmla="*/ 2147483647 w 1036"/>
              <a:gd name="T21" fmla="*/ 1665823265 h 675"/>
              <a:gd name="T22" fmla="*/ 2147483647 w 1036"/>
              <a:gd name="T23" fmla="*/ 1519654134 h 675"/>
              <a:gd name="T24" fmla="*/ 2147483647 w 1036"/>
              <a:gd name="T25" fmla="*/ 1121469261 h 675"/>
              <a:gd name="T26" fmla="*/ 2147483647 w 1036"/>
              <a:gd name="T27" fmla="*/ 733365017 h 675"/>
              <a:gd name="T28" fmla="*/ 2147483647 w 1036"/>
              <a:gd name="T29" fmla="*/ 269656051 h 675"/>
              <a:gd name="T30" fmla="*/ 2147483647 w 1036"/>
              <a:gd name="T31" fmla="*/ 42841882 h 675"/>
              <a:gd name="T32" fmla="*/ 2147483647 w 1036"/>
              <a:gd name="T33" fmla="*/ 7559679 h 675"/>
              <a:gd name="T34" fmla="*/ 2141398689 w 1036"/>
              <a:gd name="T35" fmla="*/ 27720938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462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4724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25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solidFill>
                  <a:srgbClr val="00CCFF"/>
                </a:solidFill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376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77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78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79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0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1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9469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65524043 h 1049"/>
              <a:gd name="T2" fmla="*/ 1902718763 w 1940"/>
              <a:gd name="T3" fmla="*/ 315018643 h 1049"/>
              <a:gd name="T4" fmla="*/ 1229836250 w 1940"/>
              <a:gd name="T5" fmla="*/ 171370574 h 1049"/>
              <a:gd name="T6" fmla="*/ 398184688 w 1940"/>
              <a:gd name="T7" fmla="*/ 254534911 h 1049"/>
              <a:gd name="T8" fmla="*/ 35282188 w 1940"/>
              <a:gd name="T9" fmla="*/ 980339693 h 1049"/>
              <a:gd name="T10" fmla="*/ 178931888 w 1940"/>
              <a:gd name="T11" fmla="*/ 1633060760 h 1049"/>
              <a:gd name="T12" fmla="*/ 725805000 w 1940"/>
              <a:gd name="T13" fmla="*/ 1779229778 h 1049"/>
              <a:gd name="T14" fmla="*/ 1431448750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1799391022 h 1049"/>
              <a:gd name="T24" fmla="*/ 2147483647 w 1940"/>
              <a:gd name="T25" fmla="*/ 632558235 h 1049"/>
              <a:gd name="T26" fmla="*/ 2147483647 w 1940"/>
              <a:gd name="T27" fmla="*/ 287297726 h 1049"/>
              <a:gd name="T28" fmla="*/ 2147483647 w 1940"/>
              <a:gd name="T29" fmla="*/ 37801539 h 1049"/>
              <a:gd name="T30" fmla="*/ 2147483647 w 1940"/>
              <a:gd name="T31" fmla="*/ 65524043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83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4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5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6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7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88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0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1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4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5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6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8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399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0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1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2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3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4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5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6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7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408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9492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20076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7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493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20074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5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494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20072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3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495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20070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71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9496" name="Picture 1336" descr="car_icon_sma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97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20068" name="Picture 1338" descr="iphone_stylized_smal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069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98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2006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6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6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63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66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7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0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1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499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2005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5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5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55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58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9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02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03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0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2004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4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4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47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50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1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94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95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1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2003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3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3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39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42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3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86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87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419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9503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2002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2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3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31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34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5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78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79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4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2002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2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2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23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26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7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70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71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5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2001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1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1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15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18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9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62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63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6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2000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0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00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0007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10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1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54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55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7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1999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9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9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9999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02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3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46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47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8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1998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8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9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9991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94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5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8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39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09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1998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8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8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9983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86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7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30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31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0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1997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7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997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9975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78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9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22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623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1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19970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71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12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19968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969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513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19950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995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5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996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9951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8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4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19918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5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20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21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8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923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94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95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70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925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92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93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72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73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928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90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91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929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30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8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89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77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32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33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0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35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2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83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84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85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86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87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5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19886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888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89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891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6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6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3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893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6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6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4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4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9896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5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5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9897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98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5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55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54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00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01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9903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5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5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5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55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55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19516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19863" name="Picture 1541" descr="antenna_stylize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64" name="Picture 1542" descr="laptop_keyboar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65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866" name="Picture 1544" descr="screen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67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8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69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0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1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2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73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80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1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2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3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4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5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74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5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6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7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8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79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17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19840" name="Picture 156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41" name="Picture 1566" descr="laptop_keyboar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42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843" name="Picture 1568" descr="scree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44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5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6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7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8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49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50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57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8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9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0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1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2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51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2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3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4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5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56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18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19817" name="Picture 1589" descr="antenna_stylized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818" name="Picture 1590" descr="laptop_keyboar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19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820" name="Picture 1592" descr="scre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21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2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3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4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5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6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27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34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5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6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7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8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9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28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29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0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1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2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33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519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19815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816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9520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19792" name="Picture 1616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93" name="Picture 1617" descr="laptop_keyboard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94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4 w 2982"/>
                <a:gd name="T1" fmla="*/ 0 h 2442"/>
                <a:gd name="T2" fmla="*/ 0 w 2982"/>
                <a:gd name="T3" fmla="*/ 81 h 2442"/>
                <a:gd name="T4" fmla="*/ 196 w 2982"/>
                <a:gd name="T5" fmla="*/ 114 h 2442"/>
                <a:gd name="T6" fmla="*/ 244 w 2982"/>
                <a:gd name="T7" fmla="*/ 15 h 2442"/>
                <a:gd name="T8" fmla="*/ 4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9795" name="Picture 1619" descr="screen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796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06 w 2528"/>
                <a:gd name="T3" fmla="*/ 16 h 455"/>
                <a:gd name="T4" fmla="*/ 202 w 2528"/>
                <a:gd name="T5" fmla="*/ 21 h 455"/>
                <a:gd name="T6" fmla="*/ 0 w 2528"/>
                <a:gd name="T7" fmla="*/ 4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7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7 w 702"/>
                <a:gd name="T1" fmla="*/ 0 h 1893"/>
                <a:gd name="T2" fmla="*/ 0 w 702"/>
                <a:gd name="T3" fmla="*/ 87 h 1893"/>
                <a:gd name="T4" fmla="*/ 9 w 702"/>
                <a:gd name="T5" fmla="*/ 88 h 1893"/>
                <a:gd name="T6" fmla="*/ 57 w 702"/>
                <a:gd name="T7" fmla="*/ 2 h 1893"/>
                <a:gd name="T8" fmla="*/ 47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8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62 w 756"/>
                <a:gd name="T1" fmla="*/ 0 h 2184"/>
                <a:gd name="T2" fmla="*/ 12 w 756"/>
                <a:gd name="T3" fmla="*/ 101 h 2184"/>
                <a:gd name="T4" fmla="*/ 0 w 756"/>
                <a:gd name="T5" fmla="*/ 100 h 2184"/>
                <a:gd name="T6" fmla="*/ 49 w 756"/>
                <a:gd name="T7" fmla="*/ 3 h 2184"/>
                <a:gd name="T8" fmla="*/ 62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99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2 w 2773"/>
                <a:gd name="T1" fmla="*/ 0 h 738"/>
                <a:gd name="T2" fmla="*/ 0 w 2773"/>
                <a:gd name="T3" fmla="*/ 5 h 738"/>
                <a:gd name="T4" fmla="*/ 199 w 2773"/>
                <a:gd name="T5" fmla="*/ 34 h 738"/>
                <a:gd name="T6" fmla="*/ 194 w 2773"/>
                <a:gd name="T7" fmla="*/ 28 h 738"/>
                <a:gd name="T8" fmla="*/ 2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0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86 w 637"/>
                <a:gd name="T1" fmla="*/ 0 h 1659"/>
                <a:gd name="T2" fmla="*/ 88 w 637"/>
                <a:gd name="T3" fmla="*/ 0 h 1659"/>
                <a:gd name="T4" fmla="*/ 9 w 637"/>
                <a:gd name="T5" fmla="*/ 311 h 1659"/>
                <a:gd name="T6" fmla="*/ 0 w 637"/>
                <a:gd name="T7" fmla="*/ 308 h 1659"/>
                <a:gd name="T8" fmla="*/ 8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1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1 h 550"/>
                <a:gd name="T4" fmla="*/ 301 w 2216"/>
                <a:gd name="T5" fmla="*/ 104 h 550"/>
                <a:gd name="T6" fmla="*/ 309 w 2216"/>
                <a:gd name="T7" fmla="*/ 93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802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09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0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1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2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3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4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803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85 h 792"/>
                <a:gd name="T2" fmla="*/ 91 w 990"/>
                <a:gd name="T3" fmla="*/ 0 h 792"/>
                <a:gd name="T4" fmla="*/ 91 w 990"/>
                <a:gd name="T5" fmla="*/ 6 h 792"/>
                <a:gd name="T6" fmla="*/ 0 w 990"/>
                <a:gd name="T7" fmla="*/ 92 h 792"/>
                <a:gd name="T8" fmla="*/ 1 w 990"/>
                <a:gd name="T9" fmla="*/ 8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4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4 w 2532"/>
                <a:gd name="T3" fmla="*/ 0 h 723"/>
                <a:gd name="T4" fmla="*/ 233 w 2532"/>
                <a:gd name="T5" fmla="*/ 78 h 723"/>
                <a:gd name="T6" fmla="*/ 233 w 2532"/>
                <a:gd name="T7" fmla="*/ 83 h 723"/>
                <a:gd name="T8" fmla="*/ 0 w 2532"/>
                <a:gd name="T9" fmla="*/ 3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5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3 w 26"/>
                <a:gd name="T1" fmla="*/ 1 h 147"/>
                <a:gd name="T2" fmla="*/ 3 w 26"/>
                <a:gd name="T3" fmla="*/ 16 h 147"/>
                <a:gd name="T4" fmla="*/ 0 w 26"/>
                <a:gd name="T5" fmla="*/ 16 h 147"/>
                <a:gd name="T6" fmla="*/ 1 w 26"/>
                <a:gd name="T7" fmla="*/ 0 h 147"/>
                <a:gd name="T8" fmla="*/ 3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6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8 w 1176"/>
                <a:gd name="T1" fmla="*/ 0 h 606"/>
                <a:gd name="T2" fmla="*/ 0 w 1176"/>
                <a:gd name="T3" fmla="*/ 69 h 606"/>
                <a:gd name="T4" fmla="*/ 2 w 1176"/>
                <a:gd name="T5" fmla="*/ 69 h 606"/>
                <a:gd name="T6" fmla="*/ 108 w 1176"/>
                <a:gd name="T7" fmla="*/ 2 h 606"/>
                <a:gd name="T8" fmla="*/ 108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7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79 w 2532"/>
                <a:gd name="T5" fmla="*/ 64 h 723"/>
                <a:gd name="T6" fmla="*/ 178 w 2532"/>
                <a:gd name="T7" fmla="*/ 68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08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2 w 2532"/>
                <a:gd name="T5" fmla="*/ 76 h 723"/>
                <a:gd name="T6" fmla="*/ 2 w 2532"/>
                <a:gd name="T7" fmla="*/ 81 h 723"/>
                <a:gd name="T8" fmla="*/ 0 w 2532"/>
                <a:gd name="T9" fmla="*/ 3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6100" y="1255713"/>
            <a:ext cx="4365625" cy="510063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transport segment from sending to receiving host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on sending side encapsulates segments into datagrams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on receiving side, delivers segments to transport layer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network layer protocols in </a:t>
            </a:r>
            <a:r>
              <a:rPr lang="en-US" i="1">
                <a:solidFill>
                  <a:srgbClr val="000099"/>
                </a:solidFill>
                <a:cs typeface="+mn-cs"/>
              </a:rPr>
              <a:t>every</a:t>
            </a:r>
            <a:r>
              <a:rPr lang="en-US">
                <a:solidFill>
                  <a:srgbClr val="000099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host, router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router examines header fields in all IP datagrams passing through it</a:t>
            </a:r>
            <a:endParaRPr lang="en-US" sz="2000">
              <a:cs typeface="+mn-cs"/>
            </a:endParaRPr>
          </a:p>
          <a:p>
            <a:pPr>
              <a:buFont typeface="Wingdings" charset="0"/>
              <a:buChar char="v"/>
              <a:defRPr/>
            </a:pPr>
            <a:endParaRPr lang="en-US" sz="2400">
              <a:cs typeface="+mn-cs"/>
            </a:endParaRPr>
          </a:p>
        </p:txBody>
      </p:sp>
      <p:grpSp>
        <p:nvGrpSpPr>
          <p:cNvPr id="631830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19782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783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364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5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6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7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00" smtClean="0"/>
                  <a:t>application</a:t>
                </a:r>
              </a:p>
              <a:p>
                <a:pPr algn="ctr">
                  <a:defRPr/>
                </a:pPr>
                <a:r>
                  <a:rPr lang="en-US" sz="1000" smtClean="0"/>
                  <a:t>transport</a:t>
                </a: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4368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9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70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71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31831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19772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773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4354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5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6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7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000" smtClean="0"/>
                  <a:t>application</a:t>
                </a:r>
              </a:p>
              <a:p>
                <a:pPr algn="ctr">
                  <a:defRPr/>
                </a:pPr>
                <a:r>
                  <a:rPr lang="en-US" sz="1000" smtClean="0"/>
                  <a:t>transport</a:t>
                </a:r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4358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59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0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61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32062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19530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4331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2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3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4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5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6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37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758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349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50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51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59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346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47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48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40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1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2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3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44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CC0000"/>
                  </a:solidFill>
                  <a:latin typeface="Comic Sans MS" charset="0"/>
                  <a:ea typeface="ＭＳ Ｐゴシック" charset="0"/>
                </a:endParaRPr>
              </a:p>
            </p:txBody>
          </p:sp>
          <p:sp>
            <p:nvSpPr>
              <p:cNvPr id="4345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1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4310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1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2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3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4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5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16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737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328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29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30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38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325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26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27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319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0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1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2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3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24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2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4289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0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1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2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3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4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5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716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307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08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09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717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304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05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306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98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99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0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1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2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303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3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4268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69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0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1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2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3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4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95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86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87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88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96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83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84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85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77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8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79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80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81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82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4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4247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8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9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0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1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2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3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74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65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66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67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75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62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63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64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56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7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8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59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60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61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5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4226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27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28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29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0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1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2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53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44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5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6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54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41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2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43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35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6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7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8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39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40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6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4205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6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7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8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09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0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1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32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23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4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5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33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220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1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22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214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5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6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7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8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219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dirty="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dirty="0" smtClean="0"/>
                  <a:t>physical</a:t>
                </a:r>
                <a:endParaRPr lang="en-US" sz="2400" dirty="0" smtClean="0"/>
              </a:p>
            </p:txBody>
          </p:sp>
        </p:grpSp>
        <p:grpSp>
          <p:nvGrpSpPr>
            <p:cNvPr id="19537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4184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5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6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7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8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89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0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611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202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03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04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612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99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00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201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93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4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5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6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7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98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8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4163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4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5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6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7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8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69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590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181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82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83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591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78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79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80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72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3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4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5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6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77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39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4142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3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4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5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6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7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48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569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160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61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62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570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57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8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59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51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2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3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4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5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56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smtClean="0"/>
              </a:p>
              <a:p>
                <a:pPr algn="ctr"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</p:grpSp>
        <p:grpSp>
          <p:nvGrpSpPr>
            <p:cNvPr id="19540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4121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2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3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4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5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6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27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9548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4139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40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41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9549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4136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7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138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4130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1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2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3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4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135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000" dirty="0" smtClean="0"/>
              </a:p>
              <a:p>
                <a:pPr algn="ctr">
                  <a:defRPr/>
                </a:pPr>
                <a:r>
                  <a:rPr lang="en-US" sz="1000" dirty="0" smtClean="0">
                    <a:solidFill>
                      <a:schemeClr val="bg1"/>
                    </a:solidFill>
                  </a:rPr>
                  <a:t>network</a:t>
                </a:r>
              </a:p>
              <a:p>
                <a:pPr algn="ctr">
                  <a:defRPr/>
                </a:pPr>
                <a:r>
                  <a:rPr lang="en-US" sz="1000" dirty="0" smtClean="0"/>
                  <a:t>data link</a:t>
                </a:r>
              </a:p>
              <a:p>
                <a:pPr algn="ctr">
                  <a:defRPr/>
                </a:pPr>
                <a:r>
                  <a:rPr lang="en-US" sz="1000" dirty="0" smtClean="0"/>
                  <a:t>physical</a:t>
                </a:r>
                <a:endParaRPr lang="en-US" sz="2400" dirty="0" smtClean="0"/>
              </a:p>
            </p:txBody>
          </p:sp>
        </p:grpSp>
      </p:grpSp>
      <p:sp>
        <p:nvSpPr>
          <p:cNvPr id="632064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2065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2066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87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3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3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63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632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064" grpId="0" animBg="1"/>
      <p:bldP spid="632064" grpId="1" animBg="1"/>
      <p:bldP spid="632064" grpId="2" animBg="1"/>
      <p:bldP spid="632065" grpId="0" animBg="1"/>
      <p:bldP spid="632065" grpId="1" animBg="1"/>
      <p:bldP spid="632065" grpId="2" animBg="1"/>
      <p:bldP spid="632066" grpId="0" animBg="1"/>
      <p:bldP spid="632066" grpId="1" animBg="1"/>
      <p:bldP spid="632066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 / subnets</a:t>
            </a:r>
          </a:p>
          <a:p>
            <a:pPr lvl="2"/>
            <a:r>
              <a:rPr lang="en-US" sz="2000" dirty="0" smtClean="0"/>
              <a:t>Routing Algorithms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504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1" name="Group 2"/>
          <p:cNvGrpSpPr>
            <a:grpSpLocks/>
          </p:cNvGrpSpPr>
          <p:nvPr/>
        </p:nvGrpSpPr>
        <p:grpSpPr bwMode="auto">
          <a:xfrm>
            <a:off x="3851275" y="4497388"/>
            <a:ext cx="2847975" cy="1481137"/>
            <a:chOff x="291" y="3093"/>
            <a:chExt cx="1794" cy="933"/>
          </a:xfrm>
        </p:grpSpPr>
        <p:grpSp>
          <p:nvGrpSpPr>
            <p:cNvPr id="94288" name="Group 3"/>
            <p:cNvGrpSpPr>
              <a:grpSpLocks/>
            </p:cNvGrpSpPr>
            <p:nvPr/>
          </p:nvGrpSpPr>
          <p:grpSpPr bwMode="auto">
            <a:xfrm>
              <a:off x="291" y="3093"/>
              <a:ext cx="1794" cy="933"/>
              <a:chOff x="2124" y="2903"/>
              <a:chExt cx="1794" cy="933"/>
            </a:xfrm>
          </p:grpSpPr>
          <p:sp>
            <p:nvSpPr>
              <p:cNvPr id="94292" name="Freeform 4"/>
              <p:cNvSpPr>
                <a:spLocks/>
              </p:cNvSpPr>
              <p:nvPr/>
            </p:nvSpPr>
            <p:spPr bwMode="auto">
              <a:xfrm>
                <a:off x="2124" y="2903"/>
                <a:ext cx="1794" cy="933"/>
              </a:xfrm>
              <a:custGeom>
                <a:avLst/>
                <a:gdLst>
                  <a:gd name="T0" fmla="*/ 6 w 1794"/>
                  <a:gd name="T1" fmla="*/ 483 h 933"/>
                  <a:gd name="T2" fmla="*/ 108 w 1794"/>
                  <a:gd name="T3" fmla="*/ 125 h 933"/>
                  <a:gd name="T4" fmla="*/ 559 w 1794"/>
                  <a:gd name="T5" fmla="*/ 100 h 933"/>
                  <a:gd name="T6" fmla="*/ 1128 w 1794"/>
                  <a:gd name="T7" fmla="*/ 29 h 933"/>
                  <a:gd name="T8" fmla="*/ 1716 w 1794"/>
                  <a:gd name="T9" fmla="*/ 275 h 933"/>
                  <a:gd name="T10" fmla="*/ 1596 w 1794"/>
                  <a:gd name="T11" fmla="*/ 827 h 933"/>
                  <a:gd name="T12" fmla="*/ 1380 w 1794"/>
                  <a:gd name="T13" fmla="*/ 911 h 933"/>
                  <a:gd name="T14" fmla="*/ 840 w 1794"/>
                  <a:gd name="T15" fmla="*/ 929 h 933"/>
                  <a:gd name="T16" fmla="*/ 414 w 1794"/>
                  <a:gd name="T17" fmla="*/ 911 h 933"/>
                  <a:gd name="T18" fmla="*/ 143 w 1794"/>
                  <a:gd name="T19" fmla="*/ 832 h 933"/>
                  <a:gd name="T20" fmla="*/ 6 w 1794"/>
                  <a:gd name="T21" fmla="*/ 483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4293" name="Group 5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94328" name="Group 6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94347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348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349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4350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4353" name="Freeform 11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54" name="Freeform 12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4896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97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94329" name="Group 15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9433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340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34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4342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4345" name="Freeform 20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46" name="Freeform 21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4888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89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94330" name="Group 24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94331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332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algn="ctr"/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333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endParaRPr lang="en-US" altLang="en-US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grpSp>
                <p:nvGrpSpPr>
                  <p:cNvPr id="9433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94337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4338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0" t="0" r="r" b="b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00CC99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488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7488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94294" name="Freeform 33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5" name="Freeform 34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6" name="Freeform 35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42 w 294"/>
                  <a:gd name="T3" fmla="*/ 83 h 174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7" name="Freeform 36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8" name="Freeform 37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54 h 500"/>
                  <a:gd name="T2" fmla="*/ 192 w 118"/>
                  <a:gd name="T3" fmla="*/ 0 h 5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299" name="Freeform 38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147 w 370"/>
                  <a:gd name="T1" fmla="*/ 217 h 32"/>
                  <a:gd name="T2" fmla="*/ 0 w 370"/>
                  <a:gd name="T3" fmla="*/ 0 h 32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00" name="Freeform 39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26 w 176"/>
                  <a:gd name="T1" fmla="*/ 47 h 412"/>
                  <a:gd name="T2" fmla="*/ 28 w 176"/>
                  <a:gd name="T3" fmla="*/ 48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94301" name="Group 40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9432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2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2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4323" name="Group 4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4326" name="Freeform 4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27" name="Freeform 4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69" name="Line 47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870" name="Line 48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4302" name="Group 49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9431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1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1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4315" name="Group 5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4318" name="Freeform 5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19" name="Freeform 5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61" name="Line 56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862" name="Line 57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4303" name="Group 58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9430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0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430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4307" name="Group 6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4310" name="Freeform 6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4311" name="Freeform 6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4853" name="Line 65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4854" name="Line 66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74834" name="Text Box 67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1</a:t>
              </a:r>
            </a:p>
          </p:txBody>
        </p:sp>
        <p:sp>
          <p:nvSpPr>
            <p:cNvPr id="74835" name="Text Box 68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2</a:t>
              </a:r>
            </a:p>
          </p:txBody>
        </p:sp>
        <p:sp>
          <p:nvSpPr>
            <p:cNvPr id="74836" name="Text Box 69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3</a:t>
              </a:r>
            </a:p>
          </p:txBody>
        </p:sp>
      </p:grpSp>
      <p:sp>
        <p:nvSpPr>
          <p:cNvPr id="94212" name="Freeform 72"/>
          <p:cNvSpPr>
            <a:spLocks/>
          </p:cNvSpPr>
          <p:nvPr/>
        </p:nvSpPr>
        <p:spPr bwMode="auto">
          <a:xfrm>
            <a:off x="2397125" y="3743325"/>
            <a:ext cx="2290763" cy="1295400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58" name="Rectangle 73"/>
          <p:cNvSpPr>
            <a:spLocks noChangeArrowheads="1"/>
          </p:cNvSpPr>
          <p:nvPr/>
        </p:nvSpPr>
        <p:spPr bwMode="auto">
          <a:xfrm>
            <a:off x="2176463" y="1417638"/>
            <a:ext cx="2528887" cy="233362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59" name="Oval 74"/>
          <p:cNvSpPr>
            <a:spLocks noChangeArrowheads="1"/>
          </p:cNvSpPr>
          <p:nvPr/>
        </p:nvSpPr>
        <p:spPr bwMode="auto">
          <a:xfrm>
            <a:off x="2513013" y="1470025"/>
            <a:ext cx="2095500" cy="6048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0" name="Rectangle 75"/>
          <p:cNvSpPr>
            <a:spLocks noChangeArrowheads="1"/>
          </p:cNvSpPr>
          <p:nvPr/>
        </p:nvSpPr>
        <p:spPr bwMode="auto">
          <a:xfrm>
            <a:off x="2457450" y="4806950"/>
            <a:ext cx="1155700" cy="2381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1" name="Rectangle 76"/>
          <p:cNvSpPr>
            <a:spLocks noChangeArrowheads="1"/>
          </p:cNvSpPr>
          <p:nvPr/>
        </p:nvSpPr>
        <p:spPr bwMode="auto">
          <a:xfrm>
            <a:off x="2433638" y="4830763"/>
            <a:ext cx="1147762" cy="2381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2" name="Line 77"/>
          <p:cNvSpPr>
            <a:spLocks noChangeShapeType="1"/>
          </p:cNvSpPr>
          <p:nvPr/>
        </p:nvSpPr>
        <p:spPr bwMode="auto">
          <a:xfrm>
            <a:off x="3459163" y="4962525"/>
            <a:ext cx="4222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3" name="Rectangle 78"/>
          <p:cNvSpPr>
            <a:spLocks noChangeArrowheads="1"/>
          </p:cNvSpPr>
          <p:nvPr/>
        </p:nvSpPr>
        <p:spPr bwMode="auto">
          <a:xfrm>
            <a:off x="3062288" y="4833938"/>
            <a:ext cx="427037" cy="2397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4" name="Text Box 79"/>
          <p:cNvSpPr txBox="1">
            <a:spLocks noChangeArrowheads="1"/>
          </p:cNvSpPr>
          <p:nvPr/>
        </p:nvSpPr>
        <p:spPr bwMode="auto">
          <a:xfrm>
            <a:off x="3014663" y="4806950"/>
            <a:ext cx="184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 sz="1200" smtClean="0"/>
          </a:p>
        </p:txBody>
      </p:sp>
      <p:sp>
        <p:nvSpPr>
          <p:cNvPr id="74765" name="Text Box 80"/>
          <p:cNvSpPr txBox="1">
            <a:spLocks noChangeArrowheads="1"/>
          </p:cNvSpPr>
          <p:nvPr/>
        </p:nvSpPr>
        <p:spPr bwMode="auto">
          <a:xfrm>
            <a:off x="1298575" y="4135438"/>
            <a:ext cx="24653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IP destination address in </a:t>
            </a:r>
          </a:p>
          <a:p>
            <a:pPr eaLnBrk="1" hangingPunct="1"/>
            <a:r>
              <a:rPr lang="en-US" altLang="en-US" sz="1600"/>
              <a:t>arriving packet</a:t>
            </a:r>
            <a:r>
              <a:rPr lang="ja-JP" altLang="en-US" sz="1600"/>
              <a:t>’</a:t>
            </a:r>
            <a:r>
              <a:rPr lang="en-US" altLang="ja-JP" sz="1600"/>
              <a:t>s header</a:t>
            </a:r>
            <a:endParaRPr lang="en-US" altLang="en-US" sz="1600"/>
          </a:p>
        </p:txBody>
      </p:sp>
      <p:sp>
        <p:nvSpPr>
          <p:cNvPr id="74766" name="Line 81"/>
          <p:cNvSpPr>
            <a:spLocks noChangeShapeType="1"/>
          </p:cNvSpPr>
          <p:nvPr/>
        </p:nvSpPr>
        <p:spPr bwMode="auto">
          <a:xfrm flipH="1">
            <a:off x="2681288" y="5092700"/>
            <a:ext cx="1349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7" name="Text Box 82"/>
          <p:cNvSpPr txBox="1">
            <a:spLocks noChangeArrowheads="1"/>
          </p:cNvSpPr>
          <p:nvPr/>
        </p:nvSpPr>
        <p:spPr bwMode="auto">
          <a:xfrm>
            <a:off x="2641600" y="1627188"/>
            <a:ext cx="18637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smtClean="0">
                <a:solidFill>
                  <a:srgbClr val="CC0000"/>
                </a:solidFill>
              </a:rPr>
              <a:t>routing algorithm</a:t>
            </a:r>
          </a:p>
        </p:txBody>
      </p:sp>
      <p:sp>
        <p:nvSpPr>
          <p:cNvPr id="74768" name="Rectangle 83"/>
          <p:cNvSpPr>
            <a:spLocks noChangeArrowheads="1"/>
          </p:cNvSpPr>
          <p:nvPr/>
        </p:nvSpPr>
        <p:spPr bwMode="auto">
          <a:xfrm>
            <a:off x="2387600" y="2363788"/>
            <a:ext cx="2184400" cy="1298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69" name="Text Box 84"/>
          <p:cNvSpPr txBox="1">
            <a:spLocks noChangeArrowheads="1"/>
          </p:cNvSpPr>
          <p:nvPr/>
        </p:nvSpPr>
        <p:spPr bwMode="auto">
          <a:xfrm>
            <a:off x="2503488" y="2327275"/>
            <a:ext cx="2014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rgbClr val="CC0000"/>
                </a:solidFill>
              </a:rPr>
              <a:t>local forwarding table</a:t>
            </a:r>
          </a:p>
        </p:txBody>
      </p:sp>
      <p:sp>
        <p:nvSpPr>
          <p:cNvPr id="74770" name="Text Box 85"/>
          <p:cNvSpPr txBox="1">
            <a:spLocks noChangeArrowheads="1"/>
          </p:cNvSpPr>
          <p:nvPr/>
        </p:nvSpPr>
        <p:spPr bwMode="auto">
          <a:xfrm>
            <a:off x="2430463" y="2574925"/>
            <a:ext cx="1312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dest address</a:t>
            </a:r>
          </a:p>
        </p:txBody>
      </p:sp>
      <p:sp>
        <p:nvSpPr>
          <p:cNvPr id="74771" name="Text Box 86"/>
          <p:cNvSpPr txBox="1">
            <a:spLocks noChangeArrowheads="1"/>
          </p:cNvSpPr>
          <p:nvPr/>
        </p:nvSpPr>
        <p:spPr bwMode="auto">
          <a:xfrm>
            <a:off x="3619500" y="2576513"/>
            <a:ext cx="1041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400" smtClean="0"/>
              <a:t>output  link</a:t>
            </a:r>
          </a:p>
        </p:txBody>
      </p:sp>
      <p:sp>
        <p:nvSpPr>
          <p:cNvPr id="74772" name="Line 87"/>
          <p:cNvSpPr>
            <a:spLocks noChangeShapeType="1"/>
          </p:cNvSpPr>
          <p:nvPr/>
        </p:nvSpPr>
        <p:spPr bwMode="auto">
          <a:xfrm>
            <a:off x="3695700" y="2587625"/>
            <a:ext cx="7938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73" name="Text Box 88"/>
          <p:cNvSpPr txBox="1">
            <a:spLocks noChangeArrowheads="1"/>
          </p:cNvSpPr>
          <p:nvPr/>
        </p:nvSpPr>
        <p:spPr bwMode="auto">
          <a:xfrm>
            <a:off x="2417763" y="2859088"/>
            <a:ext cx="1289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200" smtClean="0"/>
              <a:t>address-range 1</a:t>
            </a:r>
          </a:p>
          <a:p>
            <a:pPr algn="r" eaLnBrk="1" hangingPunct="1">
              <a:defRPr/>
            </a:pPr>
            <a:r>
              <a:rPr lang="en-US" sz="1200" smtClean="0"/>
              <a:t>address-range 2</a:t>
            </a:r>
          </a:p>
          <a:p>
            <a:pPr algn="r" eaLnBrk="1" hangingPunct="1">
              <a:defRPr/>
            </a:pPr>
            <a:r>
              <a:rPr lang="en-US" sz="1200" smtClean="0"/>
              <a:t>address-range 3</a:t>
            </a:r>
          </a:p>
          <a:p>
            <a:pPr algn="r" eaLnBrk="1" hangingPunct="1">
              <a:defRPr/>
            </a:pPr>
            <a:r>
              <a:rPr lang="en-US" sz="1200" smtClean="0"/>
              <a:t>address-range 4</a:t>
            </a:r>
          </a:p>
        </p:txBody>
      </p:sp>
      <p:sp>
        <p:nvSpPr>
          <p:cNvPr id="74774" name="Text Box 89"/>
          <p:cNvSpPr txBox="1">
            <a:spLocks noChangeArrowheads="1"/>
          </p:cNvSpPr>
          <p:nvPr/>
        </p:nvSpPr>
        <p:spPr bwMode="auto">
          <a:xfrm>
            <a:off x="3711575" y="2859088"/>
            <a:ext cx="268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smtClean="0"/>
              <a:t>3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2</a:t>
            </a:r>
          </a:p>
          <a:p>
            <a:pPr algn="ctr" eaLnBrk="1" hangingPunct="1">
              <a:defRPr/>
            </a:pPr>
            <a:r>
              <a:rPr lang="en-US" sz="1200" smtClean="0"/>
              <a:t>1</a:t>
            </a:r>
          </a:p>
        </p:txBody>
      </p:sp>
      <p:sp>
        <p:nvSpPr>
          <p:cNvPr id="74775" name="Line 90"/>
          <p:cNvSpPr>
            <a:spLocks noChangeShapeType="1"/>
          </p:cNvSpPr>
          <p:nvPr/>
        </p:nvSpPr>
        <p:spPr bwMode="auto">
          <a:xfrm>
            <a:off x="2409825" y="2840038"/>
            <a:ext cx="2163763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76" name="Line 91"/>
          <p:cNvSpPr>
            <a:spLocks noChangeShapeType="1"/>
          </p:cNvSpPr>
          <p:nvPr/>
        </p:nvSpPr>
        <p:spPr bwMode="auto">
          <a:xfrm>
            <a:off x="2392363" y="2592388"/>
            <a:ext cx="21732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77" name="AutoShape 92"/>
          <p:cNvSpPr>
            <a:spLocks noChangeArrowheads="1"/>
          </p:cNvSpPr>
          <p:nvPr/>
        </p:nvSpPr>
        <p:spPr bwMode="auto">
          <a:xfrm rot="5400000">
            <a:off x="3466306" y="2082007"/>
            <a:ext cx="239713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778" name="Line 93"/>
          <p:cNvSpPr>
            <a:spLocks noChangeShapeType="1"/>
          </p:cNvSpPr>
          <p:nvPr/>
        </p:nvSpPr>
        <p:spPr bwMode="auto">
          <a:xfrm>
            <a:off x="2843213" y="4524375"/>
            <a:ext cx="363537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94234" name="Freeform 94"/>
          <p:cNvSpPr>
            <a:spLocks/>
          </p:cNvSpPr>
          <p:nvPr/>
        </p:nvSpPr>
        <p:spPr bwMode="auto">
          <a:xfrm>
            <a:off x="3916363" y="5014913"/>
            <a:ext cx="879475" cy="26511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CC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5" name="Freeform 95"/>
          <p:cNvSpPr>
            <a:spLocks/>
          </p:cNvSpPr>
          <p:nvPr/>
        </p:nvSpPr>
        <p:spPr bwMode="auto">
          <a:xfrm flipH="1">
            <a:off x="6249988" y="457835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6" name="Freeform 96"/>
          <p:cNvSpPr>
            <a:spLocks/>
          </p:cNvSpPr>
          <p:nvPr/>
        </p:nvSpPr>
        <p:spPr bwMode="auto">
          <a:xfrm flipH="1">
            <a:off x="5240338" y="4305300"/>
            <a:ext cx="577850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7" name="Freeform 97"/>
          <p:cNvSpPr>
            <a:spLocks/>
          </p:cNvSpPr>
          <p:nvPr/>
        </p:nvSpPr>
        <p:spPr bwMode="auto">
          <a:xfrm flipH="1" flipV="1">
            <a:off x="5908675" y="5851525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8" name="Freeform 98"/>
          <p:cNvSpPr>
            <a:spLocks/>
          </p:cNvSpPr>
          <p:nvPr/>
        </p:nvSpPr>
        <p:spPr bwMode="auto">
          <a:xfrm flipH="1" flipV="1">
            <a:off x="4559300" y="5835650"/>
            <a:ext cx="542925" cy="371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39" name="Freeform 99"/>
          <p:cNvSpPr>
            <a:spLocks/>
          </p:cNvSpPr>
          <p:nvPr/>
        </p:nvSpPr>
        <p:spPr bwMode="auto">
          <a:xfrm flipH="1" flipV="1">
            <a:off x="5199063" y="5543550"/>
            <a:ext cx="542925" cy="4524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4240" name="Group 100"/>
          <p:cNvGrpSpPr>
            <a:grpSpLocks/>
          </p:cNvGrpSpPr>
          <p:nvPr/>
        </p:nvGrpSpPr>
        <p:grpSpPr bwMode="auto">
          <a:xfrm>
            <a:off x="5248275" y="3860800"/>
            <a:ext cx="550863" cy="452438"/>
            <a:chOff x="2886" y="1668"/>
            <a:chExt cx="347" cy="285"/>
          </a:xfrm>
        </p:grpSpPr>
        <p:sp>
          <p:nvSpPr>
            <p:cNvPr id="74826" name="Rectangle 101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7" name="Oval 102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8" name="Rectangle 103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9" name="Line 104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30" name="Line 105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31" name="Line 106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32" name="AutoShape 107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4241" name="Group 108"/>
          <p:cNvGrpSpPr>
            <a:grpSpLocks/>
          </p:cNvGrpSpPr>
          <p:nvPr/>
        </p:nvGrpSpPr>
        <p:grpSpPr bwMode="auto">
          <a:xfrm>
            <a:off x="6261100" y="4133850"/>
            <a:ext cx="550863" cy="452438"/>
            <a:chOff x="2886" y="1668"/>
            <a:chExt cx="347" cy="285"/>
          </a:xfrm>
        </p:grpSpPr>
        <p:sp>
          <p:nvSpPr>
            <p:cNvPr id="74819" name="Rectangle 109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0" name="Oval 110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1" name="Rectangle 111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2" name="Line 112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3" name="Line 113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4" name="Line 114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25" name="AutoShape 115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4242" name="Group 116"/>
          <p:cNvGrpSpPr>
            <a:grpSpLocks/>
          </p:cNvGrpSpPr>
          <p:nvPr/>
        </p:nvGrpSpPr>
        <p:grpSpPr bwMode="auto">
          <a:xfrm>
            <a:off x="5891213" y="6210300"/>
            <a:ext cx="550862" cy="452438"/>
            <a:chOff x="2886" y="1668"/>
            <a:chExt cx="347" cy="285"/>
          </a:xfrm>
        </p:grpSpPr>
        <p:sp>
          <p:nvSpPr>
            <p:cNvPr id="74812" name="Rectangle 117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3" name="Oval 118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4" name="Rectangle 119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6" name="Line 121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7" name="Line 122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8" name="AutoShape 123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4243" name="Group 124"/>
          <p:cNvGrpSpPr>
            <a:grpSpLocks/>
          </p:cNvGrpSpPr>
          <p:nvPr/>
        </p:nvGrpSpPr>
        <p:grpSpPr bwMode="auto">
          <a:xfrm>
            <a:off x="5195888" y="5991225"/>
            <a:ext cx="550862" cy="452438"/>
            <a:chOff x="2886" y="1668"/>
            <a:chExt cx="347" cy="285"/>
          </a:xfrm>
        </p:grpSpPr>
        <p:sp>
          <p:nvSpPr>
            <p:cNvPr id="74805" name="Rectangle 125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6" name="Oval 126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7" name="Rectangle 127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8" name="Line 128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9" name="Line 129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0" name="Line 130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11" name="AutoShape 131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4244" name="Group 132"/>
          <p:cNvGrpSpPr>
            <a:grpSpLocks/>
          </p:cNvGrpSpPr>
          <p:nvPr/>
        </p:nvGrpSpPr>
        <p:grpSpPr bwMode="auto">
          <a:xfrm>
            <a:off x="4540250" y="6183313"/>
            <a:ext cx="550863" cy="452437"/>
            <a:chOff x="2886" y="1668"/>
            <a:chExt cx="347" cy="285"/>
          </a:xfrm>
        </p:grpSpPr>
        <p:sp>
          <p:nvSpPr>
            <p:cNvPr id="74798" name="Rectangle 133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799" name="Oval 134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0" name="Rectangle 135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1" name="Line 136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2" name="Line 137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3" name="Line 138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804" name="AutoShape 139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78388" name="Group 148"/>
          <p:cNvGrpSpPr>
            <a:grpSpLocks/>
          </p:cNvGrpSpPr>
          <p:nvPr/>
        </p:nvGrpSpPr>
        <p:grpSpPr bwMode="auto">
          <a:xfrm>
            <a:off x="4416425" y="1447800"/>
            <a:ext cx="4435475" cy="641350"/>
            <a:chOff x="2782" y="912"/>
            <a:chExt cx="2794" cy="404"/>
          </a:xfrm>
        </p:grpSpPr>
        <p:sp>
          <p:nvSpPr>
            <p:cNvPr id="74796" name="Line 146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797" name="Text Box 147"/>
            <p:cNvSpPr txBox="1">
              <a:spLocks noChangeArrowheads="1"/>
            </p:cNvSpPr>
            <p:nvPr/>
          </p:nvSpPr>
          <p:spPr bwMode="auto">
            <a:xfrm>
              <a:off x="3532" y="912"/>
              <a:ext cx="20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routing algorithm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end-end-path through network</a:t>
              </a:r>
            </a:p>
          </p:txBody>
        </p:sp>
      </p:grpSp>
      <p:grpSp>
        <p:nvGrpSpPr>
          <p:cNvPr id="778389" name="Group 149"/>
          <p:cNvGrpSpPr>
            <a:grpSpLocks/>
          </p:cNvGrpSpPr>
          <p:nvPr/>
        </p:nvGrpSpPr>
        <p:grpSpPr bwMode="auto">
          <a:xfrm>
            <a:off x="4479925" y="2135188"/>
            <a:ext cx="4308475" cy="641350"/>
            <a:chOff x="2782" y="912"/>
            <a:chExt cx="2714" cy="404"/>
          </a:xfrm>
        </p:grpSpPr>
        <p:sp>
          <p:nvSpPr>
            <p:cNvPr id="74794" name="Line 150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4795" name="Text Box 151"/>
            <p:cNvSpPr txBox="1">
              <a:spLocks noChangeArrowheads="1"/>
            </p:cNvSpPr>
            <p:nvPr/>
          </p:nvSpPr>
          <p:spPr bwMode="auto">
            <a:xfrm>
              <a:off x="3532" y="912"/>
              <a:ext cx="19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forwarding table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local forwarding at this router</a:t>
              </a:r>
            </a:p>
          </p:txBody>
        </p:sp>
      </p:grpSp>
      <p:sp>
        <p:nvSpPr>
          <p:cNvPr id="14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150" name="TextBox 149"/>
          <p:cNvSpPr txBox="1"/>
          <p:nvPr/>
        </p:nvSpPr>
        <p:spPr>
          <a:xfrm>
            <a:off x="41563" y="687864"/>
            <a:ext cx="7172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Interplay between routing and forwarding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4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952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7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88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89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0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1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2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3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4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5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6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7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8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799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0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1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2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3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4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5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6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7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8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09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0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1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2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3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4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5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5816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52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2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75852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53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u</a:t>
                </a:r>
                <a:endParaRPr lang="en-US" sz="2400" smtClean="0"/>
              </a:p>
            </p:txBody>
          </p:sp>
        </p:grpSp>
        <p:grpSp>
          <p:nvGrpSpPr>
            <p:cNvPr id="952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75850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51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y</a:t>
                </a:r>
                <a:endParaRPr lang="en-US" sz="2400" smtClean="0"/>
              </a:p>
            </p:txBody>
          </p:sp>
        </p:grpSp>
        <p:grpSp>
          <p:nvGrpSpPr>
            <p:cNvPr id="952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75848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49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x</a:t>
                </a:r>
              </a:p>
            </p:txBody>
          </p:sp>
        </p:grpSp>
        <p:grpSp>
          <p:nvGrpSpPr>
            <p:cNvPr id="952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75846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47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w</a:t>
                </a:r>
                <a:endParaRPr lang="en-US" sz="2400" smtClean="0"/>
              </a:p>
            </p:txBody>
          </p:sp>
        </p:grpSp>
        <p:grpSp>
          <p:nvGrpSpPr>
            <p:cNvPr id="952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75844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45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v</a:t>
                </a:r>
                <a:endParaRPr lang="en-US" sz="2400" smtClean="0"/>
              </a:p>
            </p:txBody>
          </p:sp>
        </p:grpSp>
        <p:grpSp>
          <p:nvGrpSpPr>
            <p:cNvPr id="952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75842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5843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z</a:t>
                </a:r>
              </a:p>
            </p:txBody>
          </p:sp>
        </p:grpSp>
        <p:sp>
          <p:nvSpPr>
            <p:cNvPr id="75832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5833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5834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5835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75836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5837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5838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5839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  <p:sp>
          <p:nvSpPr>
            <p:cNvPr id="75840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75841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</p:grpSp>
      <p:sp>
        <p:nvSpPr>
          <p:cNvPr id="75782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/>
              <a:t>graph: G = (N,E)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N = set of routers = { u, v, w, x, y, z }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E = set of links ={ (u,v), (u,x), (v,x), (v,w), (x,w), (x,y), (w,y), (w,z), (y,z) }</a:t>
            </a:r>
          </a:p>
        </p:txBody>
      </p:sp>
      <p:sp>
        <p:nvSpPr>
          <p:cNvPr id="75784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90513" indent="-290513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aside:</a:t>
            </a:r>
            <a:r>
              <a:rPr lang="en-US" smtClean="0"/>
              <a:t> graph abstraction is useful in other network contexts, e.g., </a:t>
            </a:r>
          </a:p>
          <a:p>
            <a:pPr>
              <a:defRPr/>
            </a:pPr>
            <a:r>
              <a:rPr lang="en-US" smtClean="0"/>
              <a:t>P2P, where </a:t>
            </a:r>
            <a:r>
              <a:rPr lang="en-US" i="1" smtClean="0"/>
              <a:t>N</a:t>
            </a:r>
            <a:r>
              <a:rPr lang="en-US" smtClean="0"/>
              <a:t> is set of peers and </a:t>
            </a:r>
            <a:r>
              <a:rPr lang="en-US" i="1" smtClean="0"/>
              <a:t>E</a:t>
            </a:r>
            <a:r>
              <a:rPr lang="en-US" smtClean="0"/>
              <a:t> is set of TCP connections</a:t>
            </a:r>
          </a:p>
        </p:txBody>
      </p:sp>
      <p:sp>
        <p:nvSpPr>
          <p:cNvPr id="7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80" name="TextBox 79"/>
          <p:cNvSpPr txBox="1"/>
          <p:nvPr/>
        </p:nvSpPr>
        <p:spPr>
          <a:xfrm>
            <a:off x="41563" y="687864"/>
            <a:ext cx="33768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Graph Abstractions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6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962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81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1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2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3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4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7684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962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84828 h 174"/>
                <a:gd name="T2" fmla="*/ 1593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3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63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7687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u</a:t>
                </a:r>
                <a:endParaRPr lang="en-US" sz="2400" smtClean="0"/>
              </a:p>
            </p:txBody>
          </p:sp>
        </p:grpSp>
        <p:grpSp>
          <p:nvGrpSpPr>
            <p:cNvPr id="963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7687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y</a:t>
                </a:r>
                <a:endParaRPr lang="en-US" sz="2400" smtClean="0"/>
              </a:p>
            </p:txBody>
          </p:sp>
        </p:grpSp>
        <p:grpSp>
          <p:nvGrpSpPr>
            <p:cNvPr id="963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7687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x</a:t>
                </a:r>
              </a:p>
            </p:txBody>
          </p:sp>
        </p:grpSp>
        <p:grpSp>
          <p:nvGrpSpPr>
            <p:cNvPr id="963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7687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w</a:t>
                </a:r>
                <a:endParaRPr lang="en-US" sz="2400" smtClean="0"/>
              </a:p>
            </p:txBody>
          </p:sp>
        </p:grpSp>
        <p:grpSp>
          <p:nvGrpSpPr>
            <p:cNvPr id="963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7686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7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v</a:t>
                </a:r>
                <a:endParaRPr lang="en-US" sz="2400" smtClean="0"/>
              </a:p>
            </p:txBody>
          </p:sp>
        </p:grpSp>
        <p:grpSp>
          <p:nvGrpSpPr>
            <p:cNvPr id="963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7686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686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400" smtClean="0"/>
                  <a:t>z</a:t>
                </a:r>
              </a:p>
            </p:txBody>
          </p:sp>
        </p:grpSp>
        <p:sp>
          <p:nvSpPr>
            <p:cNvPr id="7685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685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685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686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7686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686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1</a:t>
              </a:r>
              <a:endParaRPr lang="en-US" sz="2400" smtClean="0"/>
            </a:p>
          </p:txBody>
        </p:sp>
        <p:sp>
          <p:nvSpPr>
            <p:cNvPr id="7686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2</a:t>
              </a:r>
              <a:endParaRPr lang="en-US" sz="2400" smtClean="0"/>
            </a:p>
          </p:txBody>
        </p:sp>
        <p:sp>
          <p:nvSpPr>
            <p:cNvPr id="7686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  <p:sp>
          <p:nvSpPr>
            <p:cNvPr id="7686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3</a:t>
              </a:r>
              <a:endParaRPr lang="en-US" sz="2400" smtClean="0"/>
            </a:p>
          </p:txBody>
        </p:sp>
        <p:sp>
          <p:nvSpPr>
            <p:cNvPr id="7686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mtClean="0"/>
                <a:t>5</a:t>
              </a:r>
              <a:endParaRPr lang="en-US" sz="2400" smtClean="0"/>
            </a:p>
          </p:txBody>
        </p:sp>
      </p:grpSp>
      <p:sp>
        <p:nvSpPr>
          <p:cNvPr id="76807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c(x,x</a:t>
            </a:r>
            <a:r>
              <a:rPr lang="ja-JP" altLang="en-US" sz="1800"/>
              <a:t>’</a:t>
            </a:r>
            <a:r>
              <a:rPr lang="en-US" altLang="ja-JP" sz="1800"/>
              <a:t>) = cost of link (x,x</a:t>
            </a:r>
            <a:r>
              <a:rPr lang="ja-JP" altLang="en-US" sz="1800"/>
              <a:t>’</a:t>
            </a:r>
            <a:r>
              <a:rPr lang="en-US" altLang="ja-JP" sz="1800"/>
              <a:t>)</a:t>
            </a:r>
          </a:p>
          <a:p>
            <a:r>
              <a:rPr lang="en-US" altLang="en-US" sz="1800"/>
              <a:t>      e.g., c(w,z) = 5</a:t>
            </a:r>
          </a:p>
          <a:p>
            <a:endParaRPr lang="en-US" altLang="en-US" sz="1800"/>
          </a:p>
          <a:p>
            <a:r>
              <a:rPr lang="en-US" altLang="en-US" sz="1800">
                <a:latin typeface="Gill Sans MT" panose="020B0502020104020203" pitchFamily="34" charset="0"/>
              </a:rPr>
              <a:t>cost could always be 1, or </a:t>
            </a:r>
          </a:p>
          <a:p>
            <a:r>
              <a:rPr lang="en-US" altLang="en-US" sz="1800">
                <a:latin typeface="Gill Sans MT" panose="020B0502020104020203" pitchFamily="34" charset="0"/>
              </a:rPr>
              <a:t>inversely related to bandwidth,</a:t>
            </a:r>
          </a:p>
          <a:p>
            <a:r>
              <a:rPr lang="en-US" altLang="en-US" sz="1800">
                <a:latin typeface="Gill Sans MT" panose="020B0502020104020203" pitchFamily="34" charset="0"/>
              </a:rPr>
              <a:t>or inversely related to </a:t>
            </a:r>
          </a:p>
          <a:p>
            <a:r>
              <a:rPr lang="en-US" altLang="en-US" sz="1800">
                <a:latin typeface="Gill Sans MT" panose="020B0502020104020203" pitchFamily="34" charset="0"/>
              </a:rPr>
              <a:t>congestion</a:t>
            </a:r>
          </a:p>
        </p:txBody>
      </p:sp>
      <p:sp>
        <p:nvSpPr>
          <p:cNvPr id="76808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/>
              <a:t>cost of path (x</a:t>
            </a:r>
            <a:r>
              <a:rPr lang="en-US" altLang="en-US" sz="1800" baseline="-25000"/>
              <a:t>1</a:t>
            </a:r>
            <a:r>
              <a:rPr lang="en-US" altLang="en-US" sz="1800"/>
              <a:t>, x</a:t>
            </a:r>
            <a:r>
              <a:rPr lang="en-US" altLang="en-US" sz="1800" baseline="-25000"/>
              <a:t>2</a:t>
            </a:r>
            <a:r>
              <a:rPr lang="en-US" altLang="en-US" sz="1800"/>
              <a:t>, x</a:t>
            </a:r>
            <a:r>
              <a:rPr lang="en-US" altLang="en-US" sz="1800" baseline="-25000"/>
              <a:t>3</a:t>
            </a:r>
            <a:r>
              <a:rPr lang="en-US" altLang="en-US" sz="1800"/>
              <a:t>,…, x</a:t>
            </a:r>
            <a:r>
              <a:rPr lang="en-US" altLang="en-US" sz="1800" baseline="-25000"/>
              <a:t>p</a:t>
            </a:r>
            <a:r>
              <a:rPr lang="en-US" altLang="en-US" sz="1800"/>
              <a:t>) = c(x</a:t>
            </a:r>
            <a:r>
              <a:rPr lang="en-US" altLang="en-US" sz="1800" baseline="-25000"/>
              <a:t>1</a:t>
            </a:r>
            <a:r>
              <a:rPr lang="en-US" altLang="en-US" sz="1800"/>
              <a:t>,x</a:t>
            </a:r>
            <a:r>
              <a:rPr lang="en-US" altLang="en-US" sz="1800" baseline="-25000"/>
              <a:t>2</a:t>
            </a:r>
            <a:r>
              <a:rPr lang="en-US" altLang="en-US" sz="1800"/>
              <a:t>) + c(x</a:t>
            </a:r>
            <a:r>
              <a:rPr lang="en-US" altLang="en-US" sz="1800" baseline="-25000"/>
              <a:t>2</a:t>
            </a:r>
            <a:r>
              <a:rPr lang="en-US" altLang="en-US" sz="1800"/>
              <a:t>,x</a:t>
            </a:r>
            <a:r>
              <a:rPr lang="en-US" altLang="en-US" sz="1800" baseline="-25000"/>
              <a:t>3</a:t>
            </a:r>
            <a:r>
              <a:rPr lang="en-US" altLang="en-US" sz="1800"/>
              <a:t>) + … + c(x</a:t>
            </a:r>
            <a:r>
              <a:rPr lang="en-US" altLang="en-US" sz="1800" baseline="-25000"/>
              <a:t>p-1</a:t>
            </a:r>
            <a:r>
              <a:rPr lang="en-US" altLang="en-US" sz="1800"/>
              <a:t>,x</a:t>
            </a:r>
            <a:r>
              <a:rPr lang="en-US" altLang="en-US" sz="1800" baseline="-25000"/>
              <a:t>p</a:t>
            </a:r>
            <a:r>
              <a:rPr lang="en-US" altLang="en-US" sz="1800"/>
              <a:t>)  </a:t>
            </a:r>
          </a:p>
        </p:txBody>
      </p:sp>
      <p:sp>
        <p:nvSpPr>
          <p:cNvPr id="76809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1" smtClean="0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 sz="2400" smtClean="0">
                <a:latin typeface="Gill Sans MT" charset="0"/>
              </a:rPr>
              <a:t> what is the least-cost path between u and z ?</a:t>
            </a:r>
          </a:p>
          <a:p>
            <a:pPr>
              <a:defRPr/>
            </a:pPr>
            <a:r>
              <a:rPr lang="en-US" sz="2800" i="1" smtClean="0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 sz="2400" smtClean="0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41563" y="687864"/>
            <a:ext cx="44703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Graph Abstractions: Costs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4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400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400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global: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all routers have complete topology, link cost info</a:t>
            </a:r>
          </a:p>
          <a:p>
            <a:r>
              <a:rPr lang="ja-JP" altLang="en-US" sz="240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link state</a:t>
            </a:r>
            <a:r>
              <a:rPr lang="ja-JP" altLang="en-US" sz="240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 algorithms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decentralized: 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router knows physically-connected neighbors, link costs to neighbors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iterative process of computation, exchange of info with neighbors</a:t>
            </a:r>
          </a:p>
          <a:p>
            <a:r>
              <a:rPr lang="ja-JP" altLang="en-US" sz="240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distance vector</a:t>
            </a:r>
            <a:r>
              <a:rPr lang="ja-JP" altLang="en-US" sz="240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 algorithms</a:t>
            </a:r>
            <a:endParaRPr lang="en-US" altLang="en-US" sz="2400" smtClean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Q: static or dynamic?</a:t>
            </a:r>
          </a:p>
          <a:p>
            <a:pPr>
              <a:spcBef>
                <a:spcPct val="40000"/>
              </a:spcBef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static:</a:t>
            </a:r>
            <a:r>
              <a:rPr lang="en-US" sz="2400">
                <a:cs typeface="+mn-cs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routes change more quickly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periodic update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 response to link cost changes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563" y="687864"/>
            <a:ext cx="5654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Routing Algorithm Classifications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79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 / subnets</a:t>
            </a:r>
          </a:p>
          <a:p>
            <a:pPr lvl="2"/>
            <a:r>
              <a:rPr lang="en-US" sz="2000" dirty="0" smtClean="0"/>
              <a:t>Routing Algorithms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0766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scale:</a:t>
            </a:r>
            <a:r>
              <a:rPr lang="en-US" altLang="en-US" smtClean="0">
                <a:ea typeface="ＭＳ Ｐゴシック" panose="020B0600070205080204" pitchFamily="34" charset="-128"/>
              </a:rPr>
              <a:t> with 600 million destinations: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can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t store all dest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s in routing tables!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routing table exchange would swamp links!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internet = network of networks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98312" name="Rectangle 5"/>
          <p:cNvSpPr>
            <a:spLocks noChangeArrowheads="1"/>
          </p:cNvSpPr>
          <p:nvPr/>
        </p:nvSpPr>
        <p:spPr bwMode="auto">
          <a:xfrm>
            <a:off x="1449388" y="1274763"/>
            <a:ext cx="65436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>
                <a:latin typeface="Gill Sans MT" panose="020B0502020104020203" pitchFamily="34" charset="0"/>
              </a:rPr>
              <a:t>our routing study thus far - idealization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Gill Sans MT" panose="020B0502020104020203" pitchFamily="34" charset="0"/>
              </a:rPr>
              <a:t>all routers identical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Gill Sans MT" panose="020B0502020104020203" pitchFamily="34" charset="0"/>
              </a:rPr>
              <a:t>network 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flat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endParaRPr lang="en-US" altLang="ja-JP" sz="2800">
              <a:latin typeface="Gill Sans MT" panose="020B0502020104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i="1">
                <a:latin typeface="Gill Sans MT" panose="020B0502020104020203" pitchFamily="34" charset="0"/>
              </a:rPr>
              <a:t>… not</a:t>
            </a:r>
            <a:r>
              <a:rPr lang="en-US" altLang="en-US" sz="2800">
                <a:latin typeface="Gill Sans MT" panose="020B0502020104020203" pitchFamily="34" charset="0"/>
              </a:rPr>
              <a:t> true in practice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563" y="687864"/>
            <a:ext cx="3535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3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495425"/>
            <a:ext cx="3810000" cy="4210050"/>
          </a:xfrm>
        </p:spPr>
        <p:txBody>
          <a:bodyPr>
            <a:normAutofit lnSpcReduction="10000"/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aggregate routers into regions,</a:t>
            </a:r>
            <a:r>
              <a:rPr lang="en-US" altLang="en-US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autonomous systems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 (AS)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routers in same AS run same routing protocol</a:t>
            </a:r>
          </a:p>
          <a:p>
            <a:pPr lvl="1"/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intra-AS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 routing</a:t>
            </a:r>
            <a:r>
              <a:rPr lang="en-US" altLang="ja-JP" smtClean="0">
                <a:ea typeface="ＭＳ Ｐゴシック" panose="020B0600070205080204" pitchFamily="34" charset="-128"/>
              </a:rPr>
              <a:t> protocol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routers in different AS can run different intra-AS routing protocol</a:t>
            </a:r>
          </a:p>
        </p:txBody>
      </p:sp>
      <p:sp>
        <p:nvSpPr>
          <p:cNvPr id="9933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500188"/>
            <a:ext cx="40005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gateway router: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at 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edge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 of its own AS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has  link to router in another AS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563" y="687864"/>
            <a:ext cx="35359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198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288 w 1162"/>
                <a:gd name="T1" fmla="*/ 3887 h 543"/>
                <a:gd name="T2" fmla="*/ 1884 w 1162"/>
                <a:gd name="T3" fmla="*/ 328 h 543"/>
                <a:gd name="T4" fmla="*/ 4814 w 1162"/>
                <a:gd name="T5" fmla="*/ 1888 h 543"/>
                <a:gd name="T6" fmla="*/ 5860 w 1162"/>
                <a:gd name="T7" fmla="*/ 5723 h 543"/>
                <a:gd name="T8" fmla="*/ 5367 w 1162"/>
                <a:gd name="T9" fmla="*/ 10803 h 543"/>
                <a:gd name="T10" fmla="*/ 3000 w 1162"/>
                <a:gd name="T11" fmla="*/ 12963 h 543"/>
                <a:gd name="T12" fmla="*/ 449 w 1162"/>
                <a:gd name="T13" fmla="*/ 10526 h 543"/>
                <a:gd name="T14" fmla="*/ 288 w 1162"/>
                <a:gd name="T15" fmla="*/ 3887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11 w 1198"/>
                <a:gd name="T1" fmla="*/ 10505 h 451"/>
                <a:gd name="T2" fmla="*/ 227 w 1198"/>
                <a:gd name="T3" fmla="*/ 5157 h 451"/>
                <a:gd name="T4" fmla="*/ 564 w 1198"/>
                <a:gd name="T5" fmla="*/ 2836 h 451"/>
                <a:gd name="T6" fmla="*/ 1247 w 1198"/>
                <a:gd name="T7" fmla="*/ 1442 h 451"/>
                <a:gd name="T8" fmla="*/ 1491 w 1198"/>
                <a:gd name="T9" fmla="*/ 11433 h 451"/>
                <a:gd name="T10" fmla="*/ 1121 w 1198"/>
                <a:gd name="T11" fmla="*/ 23954 h 451"/>
                <a:gd name="T12" fmla="*/ 388 w 1198"/>
                <a:gd name="T13" fmla="*/ 24650 h 451"/>
                <a:gd name="T14" fmla="*/ 46 w 1198"/>
                <a:gd name="T15" fmla="*/ 19550 h 451"/>
                <a:gd name="T16" fmla="*/ 111 w 1198"/>
                <a:gd name="T17" fmla="*/ 10505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510 w 1583"/>
                <a:gd name="T1" fmla="*/ 474 h 682"/>
                <a:gd name="T2" fmla="*/ 1333 w 1583"/>
                <a:gd name="T3" fmla="*/ 157 h 682"/>
                <a:gd name="T4" fmla="*/ 2572 w 1583"/>
                <a:gd name="T5" fmla="*/ 42 h 682"/>
                <a:gd name="T6" fmla="*/ 3791 w 1583"/>
                <a:gd name="T7" fmla="*/ 409 h 682"/>
                <a:gd name="T8" fmla="*/ 5123 w 1583"/>
                <a:gd name="T9" fmla="*/ 903 h 682"/>
                <a:gd name="T10" fmla="*/ 4169 w 1583"/>
                <a:gd name="T11" fmla="*/ 1361 h 682"/>
                <a:gd name="T12" fmla="*/ 2261 w 1583"/>
                <a:gd name="T13" fmla="*/ 1387 h 682"/>
                <a:gd name="T14" fmla="*/ 290 w 1583"/>
                <a:gd name="T15" fmla="*/ 1260 h 682"/>
                <a:gd name="T16" fmla="*/ 510 w 1583"/>
                <a:gd name="T17" fmla="*/ 474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3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4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5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6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7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8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9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3b</a:t>
              </a:r>
              <a:endParaRPr lang="en-US" sz="2400" smtClean="0"/>
            </a:p>
          </p:txBody>
        </p:sp>
        <p:sp>
          <p:nvSpPr>
            <p:cNvPr id="100370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1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2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3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4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98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00478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9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1d</a:t>
                </a:r>
              </a:p>
            </p:txBody>
          </p:sp>
        </p:grpSp>
        <p:sp>
          <p:nvSpPr>
            <p:cNvPr id="100376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7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8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9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0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1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2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3a</a:t>
              </a:r>
              <a:endParaRPr lang="en-US" sz="2400" smtClean="0"/>
            </a:p>
          </p:txBody>
        </p:sp>
        <p:sp>
          <p:nvSpPr>
            <p:cNvPr id="100383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4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5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6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7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98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00476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7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1c</a:t>
                </a:r>
              </a:p>
            </p:txBody>
          </p:sp>
        </p:grpSp>
        <p:sp>
          <p:nvSpPr>
            <p:cNvPr id="100389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90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91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98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9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0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1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2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3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4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5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2a</a:t>
              </a:r>
              <a:endParaRPr lang="en-US" sz="2400" smtClean="0"/>
            </a:p>
          </p:txBody>
        </p:sp>
        <p:sp>
          <p:nvSpPr>
            <p:cNvPr id="100406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AS3</a:t>
              </a:r>
              <a:endParaRPr lang="en-US" smtClean="0"/>
            </a:p>
          </p:txBody>
        </p:sp>
        <p:sp>
          <p:nvSpPr>
            <p:cNvPr id="100407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AS1</a:t>
              </a:r>
              <a:endParaRPr lang="en-US" smtClean="0"/>
            </a:p>
          </p:txBody>
        </p:sp>
        <p:sp>
          <p:nvSpPr>
            <p:cNvPr id="100408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AS2</a:t>
              </a:r>
            </a:p>
          </p:txBody>
        </p:sp>
        <p:sp>
          <p:nvSpPr>
            <p:cNvPr id="100409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0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1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2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3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4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5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1a</a:t>
              </a:r>
              <a:endParaRPr lang="en-US" sz="2400" smtClean="0"/>
            </a:p>
          </p:txBody>
        </p:sp>
        <p:grpSp>
          <p:nvGrpSpPr>
            <p:cNvPr id="1198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00469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0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1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2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3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4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5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2c</a:t>
                </a:r>
                <a:endParaRPr lang="en-US" sz="2400" smtClean="0"/>
              </a:p>
            </p:txBody>
          </p:sp>
        </p:grpSp>
        <p:grpSp>
          <p:nvGrpSpPr>
            <p:cNvPr id="1198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00462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3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4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5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6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7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8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2b</a:t>
                </a:r>
                <a:endParaRPr lang="en-US" sz="2400" smtClean="0"/>
              </a:p>
            </p:txBody>
          </p:sp>
        </p:grpSp>
        <p:grpSp>
          <p:nvGrpSpPr>
            <p:cNvPr id="1198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00454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5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6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7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8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99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00460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46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1b</a:t>
                  </a:r>
                  <a:endParaRPr lang="en-US" sz="2400" smtClean="0"/>
                </a:p>
              </p:txBody>
            </p:sp>
          </p:grpSp>
        </p:grpSp>
        <p:sp>
          <p:nvSpPr>
            <p:cNvPr id="1198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0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98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00452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3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198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00450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1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00423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Forwarding</a:t>
              </a:r>
            </a:p>
            <a:p>
              <a:pPr algn="ctr" eaLnBrk="1" hangingPunct="1"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table</a:t>
              </a:r>
            </a:p>
          </p:txBody>
        </p:sp>
        <p:sp>
          <p:nvSpPr>
            <p:cNvPr id="1198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8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00442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3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4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5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6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99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00448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449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3c</a:t>
                  </a:r>
                  <a:endParaRPr lang="en-US" sz="2400" smtClean="0"/>
                </a:p>
              </p:txBody>
            </p:sp>
          </p:grpSp>
        </p:grpSp>
        <p:sp>
          <p:nvSpPr>
            <p:cNvPr id="100427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28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29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0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1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2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3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4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5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6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7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8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9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40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41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159125"/>
            <a:ext cx="3810000" cy="3400425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forwarding table  configured by both intra- and inter-AS routing algorithm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intra-AS sets entries for internal dests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inter-AS &amp; intra-AS sets entries for external dests </a:t>
            </a:r>
          </a:p>
        </p:txBody>
      </p:sp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41563" y="687864"/>
            <a:ext cx="88302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Interconnected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                                             Autonomous Systems (AS)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482436"/>
            <a:ext cx="8799285" cy="4643727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RIP: Routing Information Protocol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OSPF: Open Shortest Path First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IGRP: Interior Gateway Routing Protocol (Cisco proprietary)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63817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Intra-AS routing</a:t>
            </a:r>
          </a:p>
        </p:txBody>
      </p:sp>
    </p:spTree>
    <p:extLst>
      <p:ext uri="{BB962C8B-B14F-4D97-AF65-F5344CB8AC3E}">
        <p14:creationId xmlns:p14="http://schemas.microsoft.com/office/powerpoint/2010/main" val="23801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625600"/>
            <a:ext cx="4192587" cy="4648200"/>
          </a:xfrm>
        </p:spPr>
        <p:txBody>
          <a:bodyPr>
            <a:normAutofit lnSpcReduction="10000"/>
          </a:bodyPr>
          <a:lstStyle/>
          <a:p>
            <a:r>
              <a:rPr lang="en-US" altLang="en-US" i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forwarding: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move packets from router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 input to appropriate router output</a:t>
            </a:r>
          </a:p>
          <a:p>
            <a:pPr>
              <a:spcBef>
                <a:spcPct val="70000"/>
              </a:spcBef>
            </a:pPr>
            <a:r>
              <a:rPr lang="en-US" altLang="en-US" i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routing: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determine route taken by packets from source to 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dest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 </a:t>
            </a:r>
          </a:p>
          <a:p>
            <a:pPr lvl="1">
              <a:spcBef>
                <a:spcPct val="70000"/>
              </a:spcBef>
            </a:pPr>
            <a:r>
              <a:rPr lang="en-US" altLang="en-US" i="1" dirty="0" smtClean="0">
                <a:ea typeface="ＭＳ Ｐゴシック" panose="020B0600070205080204" pitchFamily="34" charset="-128"/>
              </a:rPr>
              <a:t>routing algorithms</a:t>
            </a:r>
            <a:endParaRPr lang="en-US" altLang="en-US" dirty="0" smtClean="0">
              <a:ea typeface="ＭＳ Ｐゴシック" panose="020B0600070205080204" pitchFamily="34" charset="-128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5127" name="Rectangle 4"/>
          <p:cNvSpPr>
            <a:spLocks noChangeArrowheads="1"/>
          </p:cNvSpPr>
          <p:nvPr/>
        </p:nvSpPr>
        <p:spPr bwMode="auto">
          <a:xfrm>
            <a:off x="4784725" y="1577975"/>
            <a:ext cx="419258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analogy: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routing:</a:t>
            </a:r>
            <a:r>
              <a:rPr lang="en-US" sz="2800">
                <a:latin typeface="Gill Sans MT" charset="0"/>
                <a:ea typeface="ＭＳ Ｐゴシック" charset="0"/>
              </a:rPr>
              <a:t> process of planning trip from source to dest</a:t>
            </a: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800" i="1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forwarding</a:t>
            </a:r>
            <a:r>
              <a:rPr lang="en-US" sz="2800" i="1">
                <a:solidFill>
                  <a:schemeClr val="accent2"/>
                </a:solidFill>
                <a:latin typeface="Gill Sans MT" charset="0"/>
                <a:ea typeface="ＭＳ Ｐゴシック" charset="0"/>
              </a:rPr>
              <a:t>:</a:t>
            </a:r>
            <a:r>
              <a:rPr lang="en-US" sz="2800">
                <a:latin typeface="Gill Sans MT" charset="0"/>
                <a:ea typeface="ＭＳ Ｐゴシック" charset="0"/>
              </a:rPr>
              <a:t> process of getting through single interchange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>
              <a:latin typeface="Gill Sans MT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563" y="687864"/>
            <a:ext cx="3175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Two key functions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2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>
            <a:normAutofit fontScale="92500" lnSpcReduction="20000"/>
          </a:bodyPr>
          <a:lstStyle/>
          <a:p>
            <a:pPr marL="381000" indent="-381000"/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BGP (Border Gateway Protocol):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  <a:r>
              <a:rPr lang="en-US" altLang="en-US" i="1" smtClean="0">
                <a:ea typeface="ＭＳ Ｐゴシック" panose="020B0600070205080204" pitchFamily="34" charset="-128"/>
              </a:rPr>
              <a:t>the</a:t>
            </a:r>
            <a:r>
              <a:rPr lang="en-US" altLang="en-US" smtClean="0">
                <a:ea typeface="ＭＳ Ｐゴシック" panose="020B0600070205080204" pitchFamily="34" charset="-128"/>
              </a:rPr>
              <a:t> de facto inter-domain routing protocol</a:t>
            </a:r>
          </a:p>
          <a:p>
            <a:pPr marL="800100" lvl="1" indent="-342900"/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glue that holds the Internet together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endParaRPr lang="en-US" altLang="ja-JP" smtClean="0">
              <a:ea typeface="ＭＳ Ｐゴシック" panose="020B0600070205080204" pitchFamily="34" charset="-128"/>
            </a:endParaRPr>
          </a:p>
          <a:p>
            <a:pPr marL="381000" indent="-381000"/>
            <a:r>
              <a:rPr lang="en-US" altLang="en-US" smtClean="0">
                <a:ea typeface="ＭＳ Ｐゴシック" panose="020B0600070205080204" pitchFamily="34" charset="-128"/>
              </a:rPr>
              <a:t>BGP provides each AS a means to:</a:t>
            </a:r>
          </a:p>
          <a:p>
            <a:pPr marL="800100" lvl="1" indent="-342900"/>
            <a:r>
              <a:rPr lang="en-US" altLang="en-US" sz="280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eBGP:</a:t>
            </a:r>
            <a:r>
              <a:rPr lang="en-US" altLang="en-US" smtClean="0">
                <a:ea typeface="ＭＳ Ｐゴシック" panose="020B0600070205080204" pitchFamily="34" charset="-128"/>
              </a:rPr>
              <a:t> obtain subnet reachability information from neighboring ASs.</a:t>
            </a:r>
          </a:p>
          <a:p>
            <a:pPr marL="800100" lvl="1" indent="-342900"/>
            <a:r>
              <a:rPr lang="en-US" altLang="en-US" sz="280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iBGP:</a:t>
            </a:r>
            <a:r>
              <a:rPr lang="en-US" altLang="en-US" smtClean="0">
                <a:ea typeface="ＭＳ Ｐゴシック" panose="020B0600070205080204" pitchFamily="34" charset="-128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altLang="en-US" smtClean="0">
                <a:ea typeface="ＭＳ Ｐゴシック" panose="020B0600070205080204" pitchFamily="34" charset="-128"/>
              </a:rPr>
              <a:t>determine 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good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routes to other networks based on reachability information and policy.</a:t>
            </a:r>
          </a:p>
          <a:p>
            <a:pPr marL="381000" indent="-381000"/>
            <a:r>
              <a:rPr lang="en-US" altLang="en-US" smtClean="0">
                <a:ea typeface="ＭＳ Ｐゴシック" panose="020B0600070205080204" pitchFamily="34" charset="-128"/>
              </a:rPr>
              <a:t>allows subnet to advertise its existence to rest of Internet: </a:t>
            </a:r>
            <a:r>
              <a:rPr lang="ja-JP" altLang="en-US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I am here</a:t>
            </a:r>
            <a:r>
              <a:rPr lang="ja-JP" altLang="en-US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”</a:t>
            </a:r>
            <a:endParaRPr lang="en-US" altLang="en-US" i="1" smtClean="0">
              <a:solidFill>
                <a:srgbClr val="000099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7647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Inter-AS routing—BGP</a:t>
            </a:r>
          </a:p>
        </p:txBody>
      </p:sp>
    </p:spTree>
    <p:extLst>
      <p:ext uri="{BB962C8B-B14F-4D97-AF65-F5344CB8AC3E}">
        <p14:creationId xmlns:p14="http://schemas.microsoft.com/office/powerpoint/2010/main" val="12164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703532"/>
            <a:ext cx="8247063" cy="46482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advertised prefix includes BGP attributes 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prefix + attributes = 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route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endParaRPr lang="en-US" altLang="ja-JP" dirty="0" smtClean="0">
              <a:ea typeface="ＭＳ Ｐゴシック" panose="020B0600070205080204" pitchFamily="34" charset="-128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two important attributes: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AS-PATH: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contains ASs through which prefix advertisement has passed: e.g., AS 67, AS 17 </a:t>
            </a:r>
          </a:p>
          <a:p>
            <a:pPr lvl="1"/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NEXT-HOP: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indicates specific internal-AS router to next-hop AS. (may be multiple links from current AS to next-hop-AS)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gateway router receiving route advertisement uses </a:t>
            </a:r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import policy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to accept/decline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e.g., never route through AS x</a:t>
            </a:r>
          </a:p>
          <a:p>
            <a:pPr lvl="1"/>
            <a:r>
              <a:rPr lang="en-US" altLang="en-US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policy-based</a:t>
            </a:r>
            <a:r>
              <a:rPr lang="en-US" altLang="en-US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routing</a:t>
            </a:r>
          </a:p>
          <a:p>
            <a:pPr lvl="1"/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7458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Inter-AS routing—BGP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Path Attributes and BGP Routes</a:t>
            </a:r>
          </a:p>
        </p:txBody>
      </p:sp>
    </p:spTree>
    <p:extLst>
      <p:ext uri="{BB962C8B-B14F-4D97-AF65-F5344CB8AC3E}">
        <p14:creationId xmlns:p14="http://schemas.microsoft.com/office/powerpoint/2010/main" val="29199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708150"/>
            <a:ext cx="7772400" cy="4648200"/>
          </a:xfrm>
        </p:spPr>
        <p:txBody>
          <a:bodyPr/>
          <a:lstStyle/>
          <a:p>
            <a:pPr marL="346075" indent="-346075"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router may learn about more than 1 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7458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Inter-AS routing—BGP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BGP Route Selection</a:t>
            </a:r>
          </a:p>
        </p:txBody>
      </p:sp>
    </p:spTree>
    <p:extLst>
      <p:ext uri="{BB962C8B-B14F-4D97-AF65-F5344CB8AC3E}">
        <p14:creationId xmlns:p14="http://schemas.microsoft.com/office/powerpoint/2010/main" val="16056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BGP messages exchanged between peers over TCP connection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BGP messages: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OPEN:</a:t>
            </a:r>
            <a:r>
              <a:rPr lang="en-US"/>
              <a:t> opens TCP connection to peer and authenticates sender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UPDATE: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advertises new path (or withdraws old)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KEEPALIVE:</a:t>
            </a:r>
            <a:r>
              <a:rPr lang="en-US"/>
              <a:t> keeps connection alive in absence of UPDATES; also ACKs OPEN request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>
                <a:solidFill>
                  <a:srgbClr val="CC0000"/>
                </a:solidFill>
              </a:rPr>
              <a:t>NOTIFICATION:</a:t>
            </a:r>
            <a:r>
              <a:rPr lang="en-US"/>
              <a:t> reports errors in previous msg; also used to close connection</a:t>
            </a:r>
            <a:endParaRPr lang="en-US" sz="2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7458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Inter-AS routing—BGP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BGP Messages</a:t>
            </a:r>
          </a:p>
        </p:txBody>
      </p:sp>
    </p:spTree>
    <p:extLst>
      <p:ext uri="{BB962C8B-B14F-4D97-AF65-F5344CB8AC3E}">
        <p14:creationId xmlns:p14="http://schemas.microsoft.com/office/powerpoint/2010/main" val="291432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6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2887" name="Rectangle 4"/>
          <p:cNvSpPr>
            <a:spLocks noChangeArrowheads="1"/>
          </p:cNvSpPr>
          <p:nvPr/>
        </p:nvSpPr>
        <p:spPr bwMode="auto">
          <a:xfrm>
            <a:off x="355600" y="3744913"/>
            <a:ext cx="82296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A,B,C are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provider networks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X,W,Y are customer (of provider networks)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X is </a:t>
            </a:r>
            <a:r>
              <a:rPr lang="en-US" sz="2400" i="1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dual-homed:</a:t>
            </a:r>
            <a:r>
              <a:rPr lang="en-US" sz="2400">
                <a:latin typeface="Gill Sans MT" charset="0"/>
                <a:ea typeface="ＭＳ Ｐゴシック" charset="0"/>
              </a:rPr>
              <a:t> attached to two networks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X does not want to route from B via X to C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>
                <a:latin typeface="Gill Sans MT" charset="0"/>
                <a:ea typeface="ＭＳ Ｐゴシック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>
              <a:latin typeface="Gill Sans MT" charset="0"/>
              <a:ea typeface="ＭＳ Ｐゴシック" charset="0"/>
            </a:endParaRPr>
          </a:p>
        </p:txBody>
      </p:sp>
      <p:grpSp>
        <p:nvGrpSpPr>
          <p:cNvPr id="142343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42344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5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6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47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2348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42349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0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42351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2352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3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42354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2355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6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42357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58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42359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0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1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2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3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4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5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66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2367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legend</a:t>
              </a:r>
              <a:r>
                <a:rPr lang="en-US" altLang="en-US" sz="1700" b="1">
                  <a:solidFill>
                    <a:srgbClr val="000000"/>
                  </a:solidFill>
                </a:rPr>
                <a:t>:</a:t>
              </a:r>
              <a:endParaRPr lang="en-US" altLang="en-US" sz="1800"/>
            </a:p>
          </p:txBody>
        </p:sp>
        <p:sp>
          <p:nvSpPr>
            <p:cNvPr id="142368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2369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2370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customer </a:t>
              </a:r>
              <a:endParaRPr lang="en-US" altLang="en-US" sz="2000"/>
            </a:p>
          </p:txBody>
        </p:sp>
        <p:sp>
          <p:nvSpPr>
            <p:cNvPr id="142371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network:</a:t>
              </a:r>
              <a:endParaRPr lang="en-US" altLang="en-US" sz="2000"/>
            </a:p>
          </p:txBody>
        </p:sp>
        <p:sp>
          <p:nvSpPr>
            <p:cNvPr id="142372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2373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2374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provider</a:t>
              </a:r>
              <a:endParaRPr lang="en-US" altLang="en-US" sz="2000"/>
            </a:p>
          </p:txBody>
        </p:sp>
        <p:sp>
          <p:nvSpPr>
            <p:cNvPr id="142375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2376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</a:t>
              </a:r>
              <a:endParaRPr lang="en-US" altLang="en-US" sz="2000"/>
            </a:p>
          </p:txBody>
        </p:sp>
        <p:sp>
          <p:nvSpPr>
            <p:cNvPr id="142377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2378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379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1563" y="687864"/>
            <a:ext cx="7458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Inter-AS routing—BGP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BGP Routing Policy</a:t>
            </a:r>
          </a:p>
        </p:txBody>
      </p:sp>
    </p:spTree>
    <p:extLst>
      <p:ext uri="{BB962C8B-B14F-4D97-AF65-F5344CB8AC3E}">
        <p14:creationId xmlns:p14="http://schemas.microsoft.com/office/powerpoint/2010/main" val="17412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Rectangle 3"/>
          <p:cNvSpPr>
            <a:spLocks noChangeArrowheads="1"/>
          </p:cNvSpPr>
          <p:nvPr/>
        </p:nvSpPr>
        <p:spPr bwMode="auto">
          <a:xfrm>
            <a:off x="355600" y="3529013"/>
            <a:ext cx="8229600" cy="27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A advertises path AW  to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B advertises path BAW to X </a:t>
            </a:r>
            <a:endParaRPr lang="en-US" altLang="en-US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Should B advertise path BAW to C?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No way! B gets no </a:t>
            </a:r>
            <a:r>
              <a:rPr lang="ja-JP" altLang="en-US" sz="2000">
                <a:latin typeface="Gill Sans MT" panose="020B0502020104020203" pitchFamily="34" charset="0"/>
              </a:rPr>
              <a:t>“</a:t>
            </a:r>
            <a:r>
              <a:rPr lang="en-US" altLang="ja-JP" sz="2000">
                <a:latin typeface="Gill Sans MT" panose="020B0502020104020203" pitchFamily="34" charset="0"/>
              </a:rPr>
              <a:t>revenue</a:t>
            </a:r>
            <a:r>
              <a:rPr lang="ja-JP" altLang="en-US" sz="2000">
                <a:latin typeface="Gill Sans MT" panose="020B0502020104020203" pitchFamily="34" charset="0"/>
              </a:rPr>
              <a:t>”</a:t>
            </a:r>
            <a:r>
              <a:rPr lang="en-US" altLang="ja-JP" sz="2000">
                <a:latin typeface="Gill Sans MT" panose="020B0502020104020203" pitchFamily="34" charset="0"/>
              </a:rPr>
              <a:t> for routing CBAW since neither W nor C are B</a:t>
            </a:r>
            <a:r>
              <a:rPr lang="ja-JP" altLang="en-US" sz="2000">
                <a:latin typeface="Gill Sans MT" panose="020B0502020104020203" pitchFamily="34" charset="0"/>
              </a:rPr>
              <a:t>’</a:t>
            </a:r>
            <a:r>
              <a:rPr lang="en-US" altLang="ja-JP" sz="2000">
                <a:latin typeface="Gill Sans MT" panose="020B0502020104020203" pitchFamily="34" charset="0"/>
              </a:rPr>
              <a:t>s customers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B wants to force C to route to w via A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</a:pPr>
            <a:r>
              <a:rPr lang="en-US" altLang="en-US" sz="2000">
                <a:latin typeface="Gill Sans MT" panose="020B0502020104020203" pitchFamily="34" charset="0"/>
              </a:rPr>
              <a:t>B wants to route </a:t>
            </a:r>
            <a:r>
              <a:rPr lang="en-US" altLang="en-US" sz="2000" i="1">
                <a:solidFill>
                  <a:srgbClr val="CC0000"/>
                </a:solidFill>
                <a:latin typeface="Gill Sans MT" panose="020B0502020104020203" pitchFamily="34" charset="0"/>
              </a:rPr>
              <a:t>only</a:t>
            </a:r>
            <a:r>
              <a:rPr lang="en-US" altLang="en-US" sz="2000" i="1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en-US" sz="2000">
                <a:latin typeface="Gill Sans MT" panose="020B0502020104020203" pitchFamily="34" charset="0"/>
              </a:rPr>
              <a:t>to/from its customers!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en-US" sz="2000">
              <a:latin typeface="Gill Sans MT" panose="020B0502020104020203" pitchFamily="34" charset="0"/>
            </a:endParaRPr>
          </a:p>
        </p:txBody>
      </p:sp>
      <p:grpSp>
        <p:nvGrpSpPr>
          <p:cNvPr id="143366" name="Group 4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43367" name="AutoShape 5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8" name="Freeform 6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69" name="Freeform 7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0" name="Rectangle 8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43371" name="Rectangle 9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43372" name="Freeform 10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3" name="Rectangle 11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800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43374" name="Rectangle 12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3375" name="Freeform 13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6" name="Rectangle 14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43377" name="Rectangle 15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3378" name="Freeform 16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79" name="Rectangle 17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43380" name="Freeform 18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1" name="Rectangle 19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43382" name="Line 20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3" name="Line 21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4" name="Line 22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5" name="Line 23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6" name="Line 24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7" name="Line 25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8" name="Line 26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389" name="Rectangle 27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390" name="Rectangle 28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legend</a:t>
              </a:r>
              <a:r>
                <a:rPr lang="en-US" altLang="en-US" sz="1700" b="1">
                  <a:solidFill>
                    <a:srgbClr val="000000"/>
                  </a:solidFill>
                </a:rPr>
                <a:t>:</a:t>
              </a:r>
              <a:endParaRPr lang="en-US" altLang="en-US" sz="1800"/>
            </a:p>
          </p:txBody>
        </p:sp>
        <p:sp>
          <p:nvSpPr>
            <p:cNvPr id="143391" name="Rectangle 29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700">
                  <a:solidFill>
                    <a:srgbClr val="000000"/>
                  </a:solidFill>
                </a:rPr>
                <a:t> </a:t>
              </a:r>
              <a:endParaRPr lang="en-US" altLang="en-US" sz="1800"/>
            </a:p>
          </p:txBody>
        </p:sp>
        <p:sp>
          <p:nvSpPr>
            <p:cNvPr id="143392" name="Rectangle 30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393" name="Rectangle 31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customer </a:t>
              </a:r>
              <a:endParaRPr lang="en-US" altLang="en-US" sz="2000"/>
            </a:p>
          </p:txBody>
        </p:sp>
        <p:sp>
          <p:nvSpPr>
            <p:cNvPr id="143394" name="Rectangle 32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network:</a:t>
              </a:r>
              <a:endParaRPr lang="en-US" altLang="en-US" sz="2000"/>
            </a:p>
          </p:txBody>
        </p:sp>
        <p:sp>
          <p:nvSpPr>
            <p:cNvPr id="143395" name="Rectangle 33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3396" name="Rectangle 34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800"/>
            </a:p>
          </p:txBody>
        </p:sp>
        <p:sp>
          <p:nvSpPr>
            <p:cNvPr id="143397" name="Rectangle 35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provider</a:t>
              </a:r>
              <a:endParaRPr lang="en-US" altLang="en-US" sz="2000"/>
            </a:p>
          </p:txBody>
        </p:sp>
        <p:sp>
          <p:nvSpPr>
            <p:cNvPr id="143398" name="Rectangle 36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3399" name="Rectangle 37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network</a:t>
              </a:r>
              <a:endParaRPr lang="en-US" altLang="en-US" sz="2000"/>
            </a:p>
          </p:txBody>
        </p:sp>
        <p:sp>
          <p:nvSpPr>
            <p:cNvPr id="143400" name="Rectangle 38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>
                  <a:solidFill>
                    <a:srgbClr val="000000"/>
                  </a:solidFill>
                </a:rPr>
                <a:t> </a:t>
              </a:r>
              <a:endParaRPr lang="en-US" altLang="en-US" sz="2000"/>
            </a:p>
          </p:txBody>
        </p:sp>
        <p:sp>
          <p:nvSpPr>
            <p:cNvPr id="143401" name="Freeform 39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02" name="Freeform 40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1563" y="687864"/>
            <a:ext cx="74581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Inter-AS routing—BGP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BGP Routing Policy</a:t>
            </a:r>
          </a:p>
        </p:txBody>
      </p:sp>
    </p:spTree>
    <p:extLst>
      <p:ext uri="{BB962C8B-B14F-4D97-AF65-F5344CB8AC3E}">
        <p14:creationId xmlns:p14="http://schemas.microsoft.com/office/powerpoint/2010/main" val="31663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policy:</a:t>
            </a:r>
            <a:r>
              <a:rPr lang="en-US" dirty="0">
                <a:cs typeface="+mn-cs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inter-AS: admin wants control over how its traffic routed, who routes through its net.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intra-AS: single admin, so no policy decisions needed</a:t>
            </a:r>
          </a:p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scale:</a:t>
            </a:r>
            <a:endParaRPr lang="en-US" i="1" dirty="0">
              <a:solidFill>
                <a:srgbClr val="CC0000"/>
              </a:solidFill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performance: 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intra-AS: can focus on performance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inter-AS: policy may dominate over performance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Internet Protocol Network Layer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563" y="687864"/>
            <a:ext cx="7708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Routing: Intra vs Inter-AS routing</a:t>
            </a:r>
          </a:p>
        </p:txBody>
      </p:sp>
    </p:spTree>
    <p:extLst>
      <p:ext uri="{BB962C8B-B14F-4D97-AF65-F5344CB8AC3E}">
        <p14:creationId xmlns:p14="http://schemas.microsoft.com/office/powerpoint/2010/main" val="32258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 / subnets</a:t>
            </a:r>
          </a:p>
          <a:p>
            <a:pPr lvl="2"/>
            <a:r>
              <a:rPr lang="en-US" sz="2000" dirty="0" smtClean="0"/>
              <a:t>Routing Algorithms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666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scalable, commodity data center network architecture, </a:t>
            </a:r>
            <a:r>
              <a:rPr lang="en-US" dirty="0" smtClean="0"/>
              <a:t>M. Al-Fares</a:t>
            </a:r>
            <a:r>
              <a:rPr lang="en-US" dirty="0"/>
              <a:t>, </a:t>
            </a:r>
            <a:r>
              <a:rPr lang="en-US" dirty="0" smtClean="0"/>
              <a:t>A. </a:t>
            </a:r>
            <a:r>
              <a:rPr lang="en-US" dirty="0" err="1"/>
              <a:t>Loukissas</a:t>
            </a:r>
            <a:r>
              <a:rPr lang="en-US" dirty="0"/>
              <a:t>, and </a:t>
            </a:r>
            <a:r>
              <a:rPr lang="en-US" dirty="0" smtClean="0"/>
              <a:t>A. </a:t>
            </a:r>
            <a:r>
              <a:rPr lang="en-US" dirty="0" err="1" smtClean="0"/>
              <a:t>Vahdat</a:t>
            </a:r>
            <a:r>
              <a:rPr lang="en-US" dirty="0" smtClean="0"/>
              <a:t>.  </a:t>
            </a:r>
            <a:r>
              <a:rPr lang="en-US" i="1" dirty="0" smtClean="0"/>
              <a:t>ACM SIGCOMM Computer Communication Review</a:t>
            </a:r>
            <a:r>
              <a:rPr lang="en-US" dirty="0" smtClean="0"/>
              <a:t>, Volume 38, Issue 4 (August 2008), pages 63-74.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5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510145"/>
            <a:ext cx="8799285" cy="4616018"/>
          </a:xfrm>
        </p:spPr>
        <p:txBody>
          <a:bodyPr/>
          <a:lstStyle/>
          <a:p>
            <a:r>
              <a:rPr lang="en-US" altLang="en-US" dirty="0"/>
              <a:t>Structure and Properties of a Data Center</a:t>
            </a:r>
          </a:p>
          <a:p>
            <a:r>
              <a:rPr lang="en-US" altLang="en-US" dirty="0"/>
              <a:t>Desired properties in a DC Architecture</a:t>
            </a:r>
          </a:p>
          <a:p>
            <a:r>
              <a:rPr lang="en-US" altLang="en-US" dirty="0"/>
              <a:t>Fat tree based </a:t>
            </a:r>
            <a:r>
              <a:rPr lang="en-US" altLang="en-US" dirty="0" smtClean="0"/>
              <a:t>solution</a:t>
            </a:r>
            <a:endParaRPr lang="en-US" altLang="en-US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3285" y="725921"/>
            <a:ext cx="17645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Overview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5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8" name="Group 166"/>
          <p:cNvGrpSpPr>
            <a:grpSpLocks/>
          </p:cNvGrpSpPr>
          <p:nvPr/>
        </p:nvGrpSpPr>
        <p:grpSpPr bwMode="auto">
          <a:xfrm>
            <a:off x="1301750" y="1198563"/>
            <a:ext cx="5530850" cy="5245100"/>
            <a:chOff x="398" y="129"/>
            <a:chExt cx="3484" cy="3304"/>
          </a:xfrm>
        </p:grpSpPr>
        <p:sp>
          <p:nvSpPr>
            <p:cNvPr id="21516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7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60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20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1521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6307" name="Oval 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08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09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10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311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71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1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8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9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72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1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5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16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2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6294" name="Oval 22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95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96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97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98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58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0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5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6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59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0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2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303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3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6281" name="Oval 36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82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83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84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85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45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9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92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93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46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8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89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90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4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6268" name="Oval 50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69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70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71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72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32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7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7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8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33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7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76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77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5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6255" name="Oval 64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6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7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8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59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19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6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6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7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20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6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3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64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1526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6242" name="Oval 78"/>
              <p:cNvSpPr>
                <a:spLocks noChangeArrowheads="1"/>
              </p:cNvSpPr>
              <p:nvPr/>
            </p:nvSpPr>
            <p:spPr bwMode="auto">
              <a:xfrm>
                <a:off x="3603" y="298"/>
                <a:ext cx="357" cy="9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3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4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5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2" cy="5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6246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606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25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3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3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4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21607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24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6"/>
                  <a:ext cx="50" cy="4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0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6251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49"/>
                  <a:ext cx="52" cy="9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21527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8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342 w 294"/>
                <a:gd name="T3" fmla="*/ 83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9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101 h 174"/>
                <a:gd name="T2" fmla="*/ 478 w 378"/>
                <a:gd name="T3" fmla="*/ 0 h 17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0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54 h 500"/>
                <a:gd name="T2" fmla="*/ 192 w 118"/>
                <a:gd name="T3" fmla="*/ 0 h 5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1147 w 370"/>
                <a:gd name="T1" fmla="*/ 217 h 32"/>
                <a:gd name="T2" fmla="*/ 0 w 370"/>
                <a:gd name="T3" fmla="*/ 0 h 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2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26 w 176"/>
                <a:gd name="T1" fmla="*/ 47 h 412"/>
                <a:gd name="T2" fmla="*/ 28 w 176"/>
                <a:gd name="T3" fmla="*/ 48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4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75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76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77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mtClean="0"/>
                <a:t>1</a:t>
              </a:r>
            </a:p>
          </p:txBody>
        </p:sp>
        <p:sp>
          <p:nvSpPr>
            <p:cNvPr id="6178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2</a:t>
              </a:r>
            </a:p>
          </p:txBody>
        </p:sp>
        <p:sp>
          <p:nvSpPr>
            <p:cNvPr id="6179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smtClean="0"/>
                <a:t>3</a:t>
              </a:r>
            </a:p>
          </p:txBody>
        </p:sp>
        <p:sp>
          <p:nvSpPr>
            <p:cNvPr id="6180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81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200" smtClean="0"/>
                <a:t>0111</a:t>
              </a:r>
            </a:p>
          </p:txBody>
        </p:sp>
        <p:sp>
          <p:nvSpPr>
            <p:cNvPr id="6182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sz="1600"/>
                <a:t>value in arriving</a:t>
              </a:r>
            </a:p>
            <a:p>
              <a:pPr eaLnBrk="1" hangingPunct="1"/>
              <a:r>
                <a:rPr lang="en-US" altLang="en-US" sz="1600"/>
                <a:t>packet</a:t>
              </a:r>
              <a:r>
                <a:rPr lang="ja-JP" altLang="en-US" sz="1600"/>
                <a:t>’</a:t>
              </a:r>
              <a:r>
                <a:rPr lang="en-US" altLang="ja-JP" sz="1600"/>
                <a:t>s header</a:t>
              </a:r>
              <a:endParaRPr lang="en-US" altLang="en-US" sz="1600"/>
            </a:p>
          </p:txBody>
        </p:sp>
        <p:sp>
          <p:nvSpPr>
            <p:cNvPr id="6183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84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/>
                <a:t>routing algorithm</a:t>
              </a:r>
            </a:p>
          </p:txBody>
        </p:sp>
        <p:sp>
          <p:nvSpPr>
            <p:cNvPr id="6185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86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smtClean="0"/>
                <a:t>local forwarding table</a:t>
              </a:r>
            </a:p>
          </p:txBody>
        </p:sp>
        <p:sp>
          <p:nvSpPr>
            <p:cNvPr id="6187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/>
                <a:t>header value</a:t>
              </a:r>
            </a:p>
          </p:txBody>
        </p:sp>
        <p:sp>
          <p:nvSpPr>
            <p:cNvPr id="6188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400" smtClean="0"/>
                <a:t>output link</a:t>
              </a:r>
            </a:p>
          </p:txBody>
        </p:sp>
        <p:sp>
          <p:nvSpPr>
            <p:cNvPr id="6189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0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 eaLnBrk="1" hangingPunct="1">
                <a:defRPr/>
              </a:pPr>
              <a:r>
                <a:rPr lang="en-US" sz="1200" smtClean="0"/>
                <a:t>0100</a:t>
              </a:r>
            </a:p>
            <a:p>
              <a:pPr algn="r" eaLnBrk="1" hangingPunct="1">
                <a:defRPr/>
              </a:pPr>
              <a:r>
                <a:rPr lang="en-US" sz="1200" smtClean="0"/>
                <a:t>0101</a:t>
              </a:r>
            </a:p>
            <a:p>
              <a:pPr algn="r" eaLnBrk="1" hangingPunct="1">
                <a:defRPr/>
              </a:pPr>
              <a:r>
                <a:rPr lang="en-US" sz="1200" smtClean="0"/>
                <a:t>0111</a:t>
              </a:r>
            </a:p>
            <a:p>
              <a:pPr algn="r" eaLnBrk="1" hangingPunct="1">
                <a:defRPr/>
              </a:pPr>
              <a:r>
                <a:rPr lang="en-US" sz="1200" smtClean="0"/>
                <a:t>1001</a:t>
              </a:r>
            </a:p>
          </p:txBody>
        </p:sp>
        <p:sp>
          <p:nvSpPr>
            <p:cNvPr id="6191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smtClean="0"/>
                <a:t>3</a:t>
              </a:r>
            </a:p>
            <a:p>
              <a:pPr algn="ctr" eaLnBrk="1" hangingPunct="1">
                <a:defRPr/>
              </a:pPr>
              <a:r>
                <a:rPr lang="en-US" sz="1200" smtClean="0"/>
                <a:t>2</a:t>
              </a:r>
            </a:p>
            <a:p>
              <a:pPr algn="ctr" eaLnBrk="1" hangingPunct="1">
                <a:defRPr/>
              </a:pPr>
              <a:r>
                <a:rPr lang="en-US" sz="1200" smtClean="0"/>
                <a:t>2</a:t>
              </a:r>
            </a:p>
            <a:p>
              <a:pPr algn="ctr" eaLnBrk="1" hangingPunct="1">
                <a:defRPr/>
              </a:pPr>
              <a:r>
                <a:rPr lang="en-US" sz="1200" smtClean="0"/>
                <a:t>1</a:t>
              </a:r>
            </a:p>
          </p:txBody>
        </p:sp>
        <p:sp>
          <p:nvSpPr>
            <p:cNvPr id="6192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3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4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95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21555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6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2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7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2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8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59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1 h 816"/>
                <a:gd name="T4" fmla="*/ 1 w 1443"/>
                <a:gd name="T5" fmla="*/ 1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60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1 w 1443"/>
                <a:gd name="T3" fmla="*/ 4 h 816"/>
                <a:gd name="T4" fmla="*/ 1 w 1443"/>
                <a:gd name="T5" fmla="*/ 4 h 816"/>
                <a:gd name="T6" fmla="*/ 1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561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6235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6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7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8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9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0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41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2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6228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9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0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1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2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3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34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3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6221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2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3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4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5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6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7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4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6214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5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6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7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8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9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20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565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6207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08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09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0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1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2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13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426154" name="Group 170"/>
          <p:cNvGrpSpPr>
            <a:grpSpLocks/>
          </p:cNvGrpSpPr>
          <p:nvPr/>
        </p:nvGrpSpPr>
        <p:grpSpPr bwMode="auto">
          <a:xfrm>
            <a:off x="4360863" y="1292225"/>
            <a:ext cx="4435475" cy="641350"/>
            <a:chOff x="2782" y="912"/>
            <a:chExt cx="2794" cy="404"/>
          </a:xfrm>
        </p:grpSpPr>
        <p:sp>
          <p:nvSpPr>
            <p:cNvPr id="6155" name="Line 171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6" name="Text Box 172"/>
            <p:cNvSpPr txBox="1">
              <a:spLocks noChangeArrowheads="1"/>
            </p:cNvSpPr>
            <p:nvPr/>
          </p:nvSpPr>
          <p:spPr bwMode="auto">
            <a:xfrm>
              <a:off x="3532" y="912"/>
              <a:ext cx="204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routing algorithm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end-end-path through network</a:t>
              </a:r>
            </a:p>
          </p:txBody>
        </p:sp>
      </p:grpSp>
      <p:grpSp>
        <p:nvGrpSpPr>
          <p:cNvPr id="426157" name="Group 173"/>
          <p:cNvGrpSpPr>
            <a:grpSpLocks/>
          </p:cNvGrpSpPr>
          <p:nvPr/>
        </p:nvGrpSpPr>
        <p:grpSpPr bwMode="auto">
          <a:xfrm>
            <a:off x="4424363" y="1979613"/>
            <a:ext cx="4308475" cy="641350"/>
            <a:chOff x="2782" y="912"/>
            <a:chExt cx="2714" cy="404"/>
          </a:xfrm>
        </p:grpSpPr>
        <p:sp>
          <p:nvSpPr>
            <p:cNvPr id="6153" name="Line 174"/>
            <p:cNvSpPr>
              <a:spLocks noChangeShapeType="1"/>
            </p:cNvSpPr>
            <p:nvPr/>
          </p:nvSpPr>
          <p:spPr bwMode="auto">
            <a:xfrm>
              <a:off x="2782" y="1117"/>
              <a:ext cx="1032" cy="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4" name="Text Box 175"/>
            <p:cNvSpPr txBox="1">
              <a:spLocks noChangeArrowheads="1"/>
            </p:cNvSpPr>
            <p:nvPr/>
          </p:nvSpPr>
          <p:spPr bwMode="auto">
            <a:xfrm>
              <a:off x="3532" y="912"/>
              <a:ext cx="196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forwarding table determines</a:t>
              </a:r>
            </a:p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local forwarding at this router</a:t>
              </a:r>
            </a:p>
          </p:txBody>
        </p:sp>
      </p:grpSp>
      <p:sp>
        <p:nvSpPr>
          <p:cNvPr id="176" name="Title 1"/>
          <p:cNvSpPr txBox="1">
            <a:spLocks/>
          </p:cNvSpPr>
          <p:nvPr/>
        </p:nvSpPr>
        <p:spPr>
          <a:xfrm>
            <a:off x="0" y="-15648"/>
            <a:ext cx="7874000" cy="683305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Network Layer</a:t>
            </a:r>
            <a:endParaRPr lang="en-US" dirty="0"/>
          </a:p>
        </p:txBody>
      </p:sp>
      <p:sp>
        <p:nvSpPr>
          <p:cNvPr id="177" name="TextBox 176"/>
          <p:cNvSpPr txBox="1"/>
          <p:nvPr/>
        </p:nvSpPr>
        <p:spPr>
          <a:xfrm>
            <a:off x="41563" y="687864"/>
            <a:ext cx="7172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Interplay between routing and forwarding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smtClean="0"/>
              <a:t>Topology: 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2 layers: 5K to 8K hosts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3 layer: &gt;25K hosts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Switches: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Leaves:  have N </a:t>
            </a:r>
            <a:r>
              <a:rPr lang="en-US" dirty="0" err="1" smtClean="0"/>
              <a:t>GigE</a:t>
            </a:r>
            <a:r>
              <a:rPr lang="en-US" dirty="0" smtClean="0"/>
              <a:t> ports (48-288) + N 10 </a:t>
            </a:r>
            <a:r>
              <a:rPr lang="en-US" dirty="0" err="1" smtClean="0"/>
              <a:t>GigE</a:t>
            </a:r>
            <a:r>
              <a:rPr lang="en-US" dirty="0" smtClean="0"/>
              <a:t> uplinks to one or more layers of network elements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Higher levels:  N 10 </a:t>
            </a:r>
            <a:r>
              <a:rPr lang="en-US" dirty="0" err="1" smtClean="0"/>
              <a:t>GigE</a:t>
            </a:r>
            <a:r>
              <a:rPr lang="en-US" dirty="0" smtClean="0"/>
              <a:t> ports (32-128)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smtClean="0"/>
              <a:t>Multi-path Routing: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Ex. ECMP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without it, the largest cluster = 1,280 nodes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Performs static load splitting among flows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Lead to oversubscription for simple comm. patterns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Routing table entries grows multiplicatively with number of paths, cost ++, lookup latency ++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5" y="725921"/>
            <a:ext cx="2159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Background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5"/>
          <p:cNvSpPr>
            <a:spLocks noChangeArrowheads="1"/>
          </p:cNvSpPr>
          <p:nvPr/>
        </p:nvSpPr>
        <p:spPr bwMode="auto">
          <a:xfrm>
            <a:off x="381000" y="1905000"/>
            <a:ext cx="8534400" cy="3886200"/>
          </a:xfrm>
          <a:prstGeom prst="rect">
            <a:avLst/>
          </a:prstGeom>
          <a:noFill/>
          <a:ln w="38100">
            <a:solidFill>
              <a:srgbClr val="008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388" name="Group 124"/>
          <p:cNvGrpSpPr>
            <a:grpSpLocks/>
          </p:cNvGrpSpPr>
          <p:nvPr/>
        </p:nvGrpSpPr>
        <p:grpSpPr bwMode="auto">
          <a:xfrm>
            <a:off x="3124200" y="1143000"/>
            <a:ext cx="2209800" cy="685800"/>
            <a:chOff x="1968" y="720"/>
            <a:chExt cx="1392" cy="432"/>
          </a:xfrm>
        </p:grpSpPr>
        <p:pic>
          <p:nvPicPr>
            <p:cNvPr id="16439" name="Picture 6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720"/>
              <a:ext cx="139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40" name="Text Box 76"/>
            <p:cNvSpPr txBox="1">
              <a:spLocks noChangeArrowheads="1"/>
            </p:cNvSpPr>
            <p:nvPr/>
          </p:nvSpPr>
          <p:spPr bwMode="auto">
            <a:xfrm>
              <a:off x="2256" y="816"/>
              <a:ext cx="767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>
                  <a:solidFill>
                    <a:schemeClr val="bg1"/>
                  </a:solidFill>
                  <a:cs typeface="Arial" panose="020B0604020202020204" pitchFamily="34" charset="0"/>
                </a:rPr>
                <a:t>Internet</a:t>
              </a:r>
            </a:p>
          </p:txBody>
        </p:sp>
      </p:grpSp>
      <p:grpSp>
        <p:nvGrpSpPr>
          <p:cNvPr id="3" name="Group 181"/>
          <p:cNvGrpSpPr>
            <a:grpSpLocks/>
          </p:cNvGrpSpPr>
          <p:nvPr/>
        </p:nvGrpSpPr>
        <p:grpSpPr bwMode="auto">
          <a:xfrm>
            <a:off x="2133600" y="4495800"/>
            <a:ext cx="5783263" cy="1131888"/>
            <a:chOff x="1344" y="2832"/>
            <a:chExt cx="3643" cy="713"/>
          </a:xfrm>
        </p:grpSpPr>
        <p:sp>
          <p:nvSpPr>
            <p:cNvPr id="16426" name="Line 145"/>
            <p:cNvSpPr>
              <a:spLocks noChangeShapeType="1"/>
            </p:cNvSpPr>
            <p:nvPr/>
          </p:nvSpPr>
          <p:spPr bwMode="auto">
            <a:xfrm>
              <a:off x="3936" y="2832"/>
              <a:ext cx="240" cy="5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7" name="Line 144"/>
            <p:cNvSpPr>
              <a:spLocks noChangeShapeType="1"/>
            </p:cNvSpPr>
            <p:nvPr/>
          </p:nvSpPr>
          <p:spPr bwMode="auto">
            <a:xfrm flipH="1">
              <a:off x="3696" y="2880"/>
              <a:ext cx="19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8" name="Line 142"/>
            <p:cNvSpPr>
              <a:spLocks noChangeShapeType="1"/>
            </p:cNvSpPr>
            <p:nvPr/>
          </p:nvSpPr>
          <p:spPr bwMode="auto">
            <a:xfrm>
              <a:off x="2544" y="2880"/>
              <a:ext cx="96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Line 143"/>
            <p:cNvSpPr>
              <a:spLocks noChangeShapeType="1"/>
            </p:cNvSpPr>
            <p:nvPr/>
          </p:nvSpPr>
          <p:spPr bwMode="auto">
            <a:xfrm flipH="1">
              <a:off x="2304" y="2880"/>
              <a:ext cx="192" cy="48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140"/>
            <p:cNvSpPr>
              <a:spLocks noChangeShapeType="1"/>
            </p:cNvSpPr>
            <p:nvPr/>
          </p:nvSpPr>
          <p:spPr bwMode="auto">
            <a:xfrm flipH="1">
              <a:off x="1440" y="2880"/>
              <a:ext cx="144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Line 141"/>
            <p:cNvSpPr>
              <a:spLocks noChangeShapeType="1"/>
            </p:cNvSpPr>
            <p:nvPr/>
          </p:nvSpPr>
          <p:spPr bwMode="auto">
            <a:xfrm>
              <a:off x="1680" y="2880"/>
              <a:ext cx="144" cy="5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432" name="Picture 90" descr="File Server_Updated2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216"/>
              <a:ext cx="24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3" name="Picture 117" descr="File Server_Updated2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2" y="3216"/>
              <a:ext cx="24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4" name="Picture 118" descr="File Server_Updated2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16"/>
              <a:ext cx="24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5" name="Picture 119" descr="File Server_Updated2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216"/>
              <a:ext cx="24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6" name="Picture 120" descr="File Server_Updated2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216"/>
              <a:ext cx="24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7" name="Picture 121" descr="File Server_Updated200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3216"/>
              <a:ext cx="247" cy="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38" name="Text Box 146"/>
            <p:cNvSpPr txBox="1">
              <a:spLocks noChangeArrowheads="1"/>
            </p:cNvSpPr>
            <p:nvPr/>
          </p:nvSpPr>
          <p:spPr bwMode="auto">
            <a:xfrm>
              <a:off x="4320" y="3254"/>
              <a:ext cx="66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Servers</a:t>
              </a:r>
            </a:p>
          </p:txBody>
        </p:sp>
      </p:grpSp>
      <p:sp>
        <p:nvSpPr>
          <p:cNvPr id="413846" name="Line 150"/>
          <p:cNvSpPr>
            <a:spLocks noChangeShapeType="1"/>
          </p:cNvSpPr>
          <p:nvPr/>
        </p:nvSpPr>
        <p:spPr bwMode="auto">
          <a:xfrm>
            <a:off x="457200" y="2438400"/>
            <a:ext cx="8229600" cy="0"/>
          </a:xfrm>
          <a:prstGeom prst="line">
            <a:avLst/>
          </a:prstGeom>
          <a:noFill/>
          <a:ln w="9525">
            <a:solidFill>
              <a:srgbClr val="1748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3847" name="Line 151"/>
          <p:cNvSpPr>
            <a:spLocks noChangeShapeType="1"/>
          </p:cNvSpPr>
          <p:nvPr/>
        </p:nvSpPr>
        <p:spPr bwMode="auto">
          <a:xfrm>
            <a:off x="457200" y="3962400"/>
            <a:ext cx="8229600" cy="0"/>
          </a:xfrm>
          <a:prstGeom prst="line">
            <a:avLst/>
          </a:prstGeom>
          <a:noFill/>
          <a:ln w="9525">
            <a:solidFill>
              <a:srgbClr val="1748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187"/>
          <p:cNvGrpSpPr>
            <a:grpSpLocks/>
          </p:cNvGrpSpPr>
          <p:nvPr/>
        </p:nvGrpSpPr>
        <p:grpSpPr bwMode="auto">
          <a:xfrm>
            <a:off x="2590800" y="3200400"/>
            <a:ext cx="3810000" cy="1295400"/>
            <a:chOff x="1632" y="2064"/>
            <a:chExt cx="2400" cy="816"/>
          </a:xfrm>
        </p:grpSpPr>
        <p:sp>
          <p:nvSpPr>
            <p:cNvPr id="16423" name="Line 133"/>
            <p:cNvSpPr>
              <a:spLocks noChangeShapeType="1"/>
            </p:cNvSpPr>
            <p:nvPr/>
          </p:nvSpPr>
          <p:spPr bwMode="auto">
            <a:xfrm flipH="1">
              <a:off x="1632" y="2112"/>
              <a:ext cx="432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4" name="Line 135"/>
            <p:cNvSpPr>
              <a:spLocks noChangeShapeType="1"/>
            </p:cNvSpPr>
            <p:nvPr/>
          </p:nvSpPr>
          <p:spPr bwMode="auto">
            <a:xfrm>
              <a:off x="3264" y="2064"/>
              <a:ext cx="768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5" name="Line 134"/>
            <p:cNvSpPr>
              <a:spLocks noChangeShapeType="1"/>
            </p:cNvSpPr>
            <p:nvPr/>
          </p:nvSpPr>
          <p:spPr bwMode="auto">
            <a:xfrm>
              <a:off x="2064" y="2064"/>
              <a:ext cx="48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186"/>
          <p:cNvGrpSpPr>
            <a:grpSpLocks/>
          </p:cNvGrpSpPr>
          <p:nvPr/>
        </p:nvGrpSpPr>
        <p:grpSpPr bwMode="auto">
          <a:xfrm>
            <a:off x="2514600" y="3276600"/>
            <a:ext cx="3886200" cy="1295400"/>
            <a:chOff x="1632" y="2064"/>
            <a:chExt cx="2448" cy="816"/>
          </a:xfrm>
        </p:grpSpPr>
        <p:sp>
          <p:nvSpPr>
            <p:cNvPr id="16419" name="Line 139"/>
            <p:cNvSpPr>
              <a:spLocks noChangeShapeType="1"/>
            </p:cNvSpPr>
            <p:nvPr/>
          </p:nvSpPr>
          <p:spPr bwMode="auto">
            <a:xfrm flipH="1">
              <a:off x="1632" y="2064"/>
              <a:ext cx="1632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Line 137"/>
            <p:cNvSpPr>
              <a:spLocks noChangeShapeType="1"/>
            </p:cNvSpPr>
            <p:nvPr/>
          </p:nvSpPr>
          <p:spPr bwMode="auto">
            <a:xfrm>
              <a:off x="2064" y="2064"/>
              <a:ext cx="2016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1" name="Line 136"/>
            <p:cNvSpPr>
              <a:spLocks noChangeShapeType="1"/>
            </p:cNvSpPr>
            <p:nvPr/>
          </p:nvSpPr>
          <p:spPr bwMode="auto">
            <a:xfrm flipH="1">
              <a:off x="2592" y="2064"/>
              <a:ext cx="720" cy="8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Line 155"/>
            <p:cNvSpPr>
              <a:spLocks noChangeShapeType="1"/>
            </p:cNvSpPr>
            <p:nvPr/>
          </p:nvSpPr>
          <p:spPr bwMode="auto">
            <a:xfrm>
              <a:off x="1680" y="2880"/>
              <a:ext cx="91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85"/>
          <p:cNvGrpSpPr>
            <a:grpSpLocks/>
          </p:cNvGrpSpPr>
          <p:nvPr/>
        </p:nvGrpSpPr>
        <p:grpSpPr bwMode="auto">
          <a:xfrm>
            <a:off x="379413" y="4343400"/>
            <a:ext cx="8231187" cy="468313"/>
            <a:chOff x="239" y="2736"/>
            <a:chExt cx="5185" cy="295"/>
          </a:xfrm>
        </p:grpSpPr>
        <p:pic>
          <p:nvPicPr>
            <p:cNvPr id="16414" name="Picture 9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2784"/>
              <a:ext cx="576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5" name="Picture 12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784"/>
              <a:ext cx="576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6" name="Picture 1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2777"/>
              <a:ext cx="576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7" name="Text Box 147"/>
            <p:cNvSpPr txBox="1">
              <a:spLocks noChangeArrowheads="1"/>
            </p:cNvSpPr>
            <p:nvPr/>
          </p:nvSpPr>
          <p:spPr bwMode="auto">
            <a:xfrm>
              <a:off x="4277" y="2736"/>
              <a:ext cx="11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Layer-2 switch</a:t>
              </a:r>
            </a:p>
          </p:txBody>
        </p:sp>
        <p:sp>
          <p:nvSpPr>
            <p:cNvPr id="16418" name="Text Box 154"/>
            <p:cNvSpPr txBox="1">
              <a:spLocks noChangeArrowheads="1"/>
            </p:cNvSpPr>
            <p:nvPr/>
          </p:nvSpPr>
          <p:spPr bwMode="auto">
            <a:xfrm>
              <a:off x="239" y="2736"/>
              <a:ext cx="7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Access</a:t>
              </a:r>
            </a:p>
          </p:txBody>
        </p:sp>
      </p:grpSp>
      <p:sp>
        <p:nvSpPr>
          <p:cNvPr id="16395" name="Text Box 166"/>
          <p:cNvSpPr txBox="1">
            <a:spLocks noChangeArrowheads="1"/>
          </p:cNvSpPr>
          <p:nvPr/>
        </p:nvSpPr>
        <p:spPr bwMode="auto">
          <a:xfrm>
            <a:off x="7696200" y="1568450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Data Center</a:t>
            </a:r>
          </a:p>
        </p:txBody>
      </p:sp>
      <p:grpSp>
        <p:nvGrpSpPr>
          <p:cNvPr id="7" name="Group 178"/>
          <p:cNvGrpSpPr>
            <a:grpSpLocks/>
          </p:cNvGrpSpPr>
          <p:nvPr/>
        </p:nvGrpSpPr>
        <p:grpSpPr bwMode="auto">
          <a:xfrm>
            <a:off x="381000" y="1828800"/>
            <a:ext cx="7213600" cy="1752600"/>
            <a:chOff x="240" y="1152"/>
            <a:chExt cx="4544" cy="1104"/>
          </a:xfrm>
        </p:grpSpPr>
        <p:grpSp>
          <p:nvGrpSpPr>
            <p:cNvPr id="16403" name="Group 177"/>
            <p:cNvGrpSpPr>
              <a:grpSpLocks/>
            </p:cNvGrpSpPr>
            <p:nvPr/>
          </p:nvGrpSpPr>
          <p:grpSpPr bwMode="auto">
            <a:xfrm>
              <a:off x="2064" y="1152"/>
              <a:ext cx="1200" cy="912"/>
              <a:chOff x="2064" y="1152"/>
              <a:chExt cx="1200" cy="912"/>
            </a:xfrm>
          </p:grpSpPr>
          <p:sp>
            <p:nvSpPr>
              <p:cNvPr id="16410" name="Line 130"/>
              <p:cNvSpPr>
                <a:spLocks noChangeShapeType="1"/>
              </p:cNvSpPr>
              <p:nvPr/>
            </p:nvSpPr>
            <p:spPr bwMode="auto">
              <a:xfrm>
                <a:off x="2112" y="1152"/>
                <a:ext cx="1152" cy="9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Line 131"/>
              <p:cNvSpPr>
                <a:spLocks noChangeShapeType="1"/>
              </p:cNvSpPr>
              <p:nvPr/>
            </p:nvSpPr>
            <p:spPr bwMode="auto">
              <a:xfrm flipH="1">
                <a:off x="2064" y="1152"/>
                <a:ext cx="1152" cy="9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Line 128"/>
              <p:cNvSpPr>
                <a:spLocks noChangeShapeType="1"/>
              </p:cNvSpPr>
              <p:nvPr/>
            </p:nvSpPr>
            <p:spPr bwMode="auto">
              <a:xfrm>
                <a:off x="3264" y="1152"/>
                <a:ext cx="0" cy="9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Line 127"/>
              <p:cNvSpPr>
                <a:spLocks noChangeShapeType="1"/>
              </p:cNvSpPr>
              <p:nvPr/>
            </p:nvSpPr>
            <p:spPr bwMode="auto">
              <a:xfrm>
                <a:off x="2112" y="1152"/>
                <a:ext cx="0" cy="9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4" name="Group 176"/>
            <p:cNvGrpSpPr>
              <a:grpSpLocks/>
            </p:cNvGrpSpPr>
            <p:nvPr/>
          </p:nvGrpSpPr>
          <p:grpSpPr bwMode="auto">
            <a:xfrm>
              <a:off x="240" y="1872"/>
              <a:ext cx="4544" cy="384"/>
              <a:chOff x="240" y="1872"/>
              <a:chExt cx="4544" cy="384"/>
            </a:xfrm>
          </p:grpSpPr>
          <p:sp>
            <p:nvSpPr>
              <p:cNvPr id="16405" name="Line 132"/>
              <p:cNvSpPr>
                <a:spLocks noChangeShapeType="1"/>
              </p:cNvSpPr>
              <p:nvPr/>
            </p:nvSpPr>
            <p:spPr bwMode="auto">
              <a:xfrm>
                <a:off x="2064" y="2064"/>
                <a:ext cx="1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Text Box 148"/>
              <p:cNvSpPr txBox="1">
                <a:spLocks noChangeArrowheads="1"/>
              </p:cNvSpPr>
              <p:nvPr/>
            </p:nvSpPr>
            <p:spPr bwMode="auto">
              <a:xfrm>
                <a:off x="3504" y="1920"/>
                <a:ext cx="12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000"/>
                  <a:t>Layer-2/3 switch</a:t>
                </a:r>
              </a:p>
            </p:txBody>
          </p:sp>
          <p:sp>
            <p:nvSpPr>
              <p:cNvPr id="16407" name="Text Box 153"/>
              <p:cNvSpPr txBox="1">
                <a:spLocks noChangeArrowheads="1"/>
              </p:cNvSpPr>
              <p:nvPr/>
            </p:nvSpPr>
            <p:spPr bwMode="auto">
              <a:xfrm>
                <a:off x="240" y="1872"/>
                <a:ext cx="115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400"/>
                  <a:t>Aggregation</a:t>
                </a:r>
              </a:p>
            </p:txBody>
          </p:sp>
          <p:pic>
            <p:nvPicPr>
              <p:cNvPr id="16408" name="Picture 106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0" y="1872"/>
                <a:ext cx="3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9" name="Picture 126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" y="1872"/>
                <a:ext cx="366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" name="Group 174"/>
          <p:cNvGrpSpPr>
            <a:grpSpLocks/>
          </p:cNvGrpSpPr>
          <p:nvPr/>
        </p:nvGrpSpPr>
        <p:grpSpPr bwMode="auto">
          <a:xfrm>
            <a:off x="381000" y="1673225"/>
            <a:ext cx="7110413" cy="688975"/>
            <a:chOff x="240" y="1054"/>
            <a:chExt cx="4479" cy="434"/>
          </a:xfrm>
        </p:grpSpPr>
        <p:sp>
          <p:nvSpPr>
            <p:cNvPr id="16398" name="Line 129"/>
            <p:cNvSpPr>
              <a:spLocks noChangeShapeType="1"/>
            </p:cNvSpPr>
            <p:nvPr/>
          </p:nvSpPr>
          <p:spPr bwMode="auto">
            <a:xfrm>
              <a:off x="2160" y="129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399" name="Picture 10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056"/>
              <a:ext cx="62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00" name="Picture 125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54"/>
              <a:ext cx="624" cy="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1" name="Text Box 149"/>
            <p:cNvSpPr txBox="1">
              <a:spLocks noChangeArrowheads="1"/>
            </p:cNvSpPr>
            <p:nvPr/>
          </p:nvSpPr>
          <p:spPr bwMode="auto">
            <a:xfrm>
              <a:off x="3600" y="1190"/>
              <a:ext cx="11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/>
                <a:t>Layer-3 router</a:t>
              </a:r>
            </a:p>
          </p:txBody>
        </p:sp>
        <p:sp>
          <p:nvSpPr>
            <p:cNvPr id="16402" name="Text Box 152"/>
            <p:cNvSpPr txBox="1">
              <a:spLocks noChangeArrowheads="1"/>
            </p:cNvSpPr>
            <p:nvPr/>
          </p:nvSpPr>
          <p:spPr bwMode="auto">
            <a:xfrm>
              <a:off x="240" y="1200"/>
              <a:ext cx="53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/>
                <a:t>Core</a:t>
              </a:r>
            </a:p>
          </p:txBody>
        </p:sp>
      </p:grpSp>
      <p:sp>
        <p:nvSpPr>
          <p:cNvPr id="58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163285" y="725921"/>
            <a:ext cx="5385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Common Data Center Topology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2570036"/>
      </p:ext>
    </p:extLst>
  </p:cSld>
  <p:clrMapOvr>
    <a:masterClrMapping/>
  </p:clrMapOvr>
  <p:transition advTm="7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9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846" grpId="0" animBg="1"/>
      <p:bldP spid="41384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Single point of failure</a:t>
            </a:r>
          </a:p>
          <a:p>
            <a:pPr eaLnBrk="1" hangingPunct="1"/>
            <a:r>
              <a:rPr lang="en-US" altLang="en-US" dirty="0" smtClean="0"/>
              <a:t>Over subscript of links higher up in the topology</a:t>
            </a:r>
          </a:p>
          <a:p>
            <a:pPr lvl="1" eaLnBrk="1" hangingPunct="1"/>
            <a:r>
              <a:rPr lang="en-US" altLang="en-US" dirty="0" smtClean="0"/>
              <a:t>Trade off between cost and provisioning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5" y="725921"/>
            <a:ext cx="7567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Issues with Traditional Data Center Topology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4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63285" y="1584551"/>
            <a:ext cx="8799285" cy="5273449"/>
          </a:xfrm>
        </p:spPr>
        <p:txBody>
          <a:bodyPr>
            <a:normAutofit fontScale="92500" lnSpcReduction="100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smtClean="0"/>
              <a:t>Oversubscription: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Ratio of the worst-case achievable aggregate bandwidth among the end hosts to the total bisection bandwidth of a particular communication topology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Lower the total cost of the design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Typical designs: factor of 2:5:1 (400 Mbps)to 8:1(125 Mbps)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i="1" dirty="0" smtClean="0"/>
              <a:t>Cost: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Edge: $7,000 for each 48-port </a:t>
            </a:r>
            <a:r>
              <a:rPr lang="en-US" dirty="0" err="1" smtClean="0"/>
              <a:t>GigE</a:t>
            </a:r>
            <a:r>
              <a:rPr lang="en-US" dirty="0" smtClean="0"/>
              <a:t> switch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Aggregation and core: $700,000 for 128-port 10GigE switches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Cabling costs are not considered!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5" y="725921"/>
            <a:ext cx="75673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Issues with Traditional Data Center Topology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9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63285" y="1584551"/>
            <a:ext cx="8799285" cy="527344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Backwards compatible with existing infrastructure</a:t>
            </a:r>
          </a:p>
          <a:p>
            <a:pPr lvl="1" eaLnBrk="1" hangingPunct="1"/>
            <a:r>
              <a:rPr lang="en-US" altLang="en-US" dirty="0" smtClean="0"/>
              <a:t>No changes in application</a:t>
            </a:r>
          </a:p>
          <a:p>
            <a:pPr lvl="1" eaLnBrk="1" hangingPunct="1"/>
            <a:r>
              <a:rPr lang="en-US" altLang="en-US" dirty="0" smtClean="0"/>
              <a:t>Support of layer 2 (Ethernet)</a:t>
            </a:r>
          </a:p>
          <a:p>
            <a:pPr eaLnBrk="1" hangingPunct="1"/>
            <a:r>
              <a:rPr lang="en-US" altLang="en-US" dirty="0" smtClean="0"/>
              <a:t>Cost effective</a:t>
            </a:r>
          </a:p>
          <a:p>
            <a:pPr lvl="1" eaLnBrk="1" hangingPunct="1"/>
            <a:r>
              <a:rPr lang="en-US" altLang="en-US" dirty="0" smtClean="0"/>
              <a:t>Low power consumption &amp; heat emission</a:t>
            </a:r>
          </a:p>
          <a:p>
            <a:pPr lvl="1" eaLnBrk="1" hangingPunct="1"/>
            <a:r>
              <a:rPr lang="en-US" altLang="en-US" dirty="0" smtClean="0"/>
              <a:t>Cheap infrastructure</a:t>
            </a:r>
          </a:p>
          <a:p>
            <a:pPr eaLnBrk="1" hangingPunct="1"/>
            <a:r>
              <a:rPr lang="en-US" altLang="en-US" dirty="0" smtClean="0"/>
              <a:t>Allows host communication at line speed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5" y="725921"/>
            <a:ext cx="5178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Properties of Desired Solution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2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67" y="1612920"/>
            <a:ext cx="8799285" cy="5273449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Clr>
                <a:schemeClr val="tx1"/>
              </a:buClr>
              <a:buSzPct val="55000"/>
              <a:buFont typeface="Wingdings" pitchFamily="2" charset="2"/>
              <a:buChar char="l"/>
              <a:defRPr/>
            </a:pPr>
            <a:r>
              <a:rPr lang="en-US" altLang="zh-CN" sz="2400" b="1" dirty="0" smtClean="0">
                <a:solidFill>
                  <a:schemeClr val="tx2"/>
                </a:solidFill>
                <a:latin typeface="+mj-lt"/>
                <a:ea typeface="方正姚体" pitchFamily="2" charset="-122"/>
              </a:rPr>
              <a:t>Leverages specialized hardware and communication protocols, such as </a:t>
            </a:r>
            <a:r>
              <a:rPr lang="en-US" altLang="zh-CN" sz="2400" b="1" dirty="0" err="1" smtClean="0">
                <a:solidFill>
                  <a:schemeClr val="tx2"/>
                </a:solidFill>
                <a:latin typeface="+mj-lt"/>
                <a:ea typeface="方正姚体" pitchFamily="2" charset="-122"/>
              </a:rPr>
              <a:t>InfiniBand</a:t>
            </a:r>
            <a:r>
              <a:rPr lang="en-US" altLang="zh-CN" sz="2400" b="1" dirty="0" smtClean="0">
                <a:solidFill>
                  <a:schemeClr val="tx2"/>
                </a:solidFill>
                <a:latin typeface="+mj-lt"/>
                <a:ea typeface="方正姚体" pitchFamily="2" charset="-122"/>
              </a:rPr>
              <a:t>, </a:t>
            </a:r>
            <a:r>
              <a:rPr lang="en-US" altLang="zh-CN" sz="2400" b="1" dirty="0" err="1" smtClean="0">
                <a:solidFill>
                  <a:schemeClr val="tx2"/>
                </a:solidFill>
                <a:latin typeface="+mj-lt"/>
                <a:ea typeface="方正姚体" pitchFamily="2" charset="-122"/>
              </a:rPr>
              <a:t>Myrinet</a:t>
            </a:r>
            <a:r>
              <a:rPr lang="en-US" altLang="zh-CN" sz="2200" b="1" dirty="0" smtClean="0">
                <a:solidFill>
                  <a:schemeClr val="tx2"/>
                </a:solidFill>
                <a:latin typeface="+mj-lt"/>
                <a:ea typeface="方正姚体" pitchFamily="2" charset="-122"/>
              </a:rPr>
              <a:t>.</a:t>
            </a:r>
            <a:r>
              <a:rPr lang="en-US" altLang="zh-CN" sz="2000" b="1" dirty="0" smtClean="0">
                <a:solidFill>
                  <a:schemeClr val="tx2"/>
                </a:solidFill>
                <a:latin typeface="+mj-lt"/>
                <a:ea typeface="方正姚体" pitchFamily="2" charset="-122"/>
              </a:rPr>
              <a:t> </a:t>
            </a:r>
          </a:p>
          <a:p>
            <a:pPr marL="722376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Times New Roman" pitchFamily="18" charset="0"/>
              <a:buChar char="–"/>
              <a:defRPr/>
            </a:pPr>
            <a:r>
              <a:rPr lang="en-US" altLang="zh-CN" sz="2000" dirty="0" smtClean="0">
                <a:solidFill>
                  <a:schemeClr val="tx2"/>
                </a:solidFill>
                <a:latin typeface="+mj-lt"/>
                <a:ea typeface="方正姚体" pitchFamily="2" charset="-122"/>
              </a:rPr>
              <a:t>These solutions can scale to clusters of thousands of nodes with high bandwidth</a:t>
            </a:r>
          </a:p>
          <a:p>
            <a:pPr marL="722376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Times New Roman" pitchFamily="18" charset="0"/>
              <a:buChar char="–"/>
              <a:defRPr/>
            </a:pPr>
            <a:r>
              <a:rPr lang="en-US" altLang="zh-CN" sz="2000" dirty="0" smtClean="0">
                <a:latin typeface="+mj-lt"/>
                <a:ea typeface="方正姚体" pitchFamily="2" charset="-122"/>
              </a:rPr>
              <a:t>Expensive infrastructure, incompatible with TCP/IP applications</a:t>
            </a:r>
            <a:r>
              <a:rPr lang="en-US" altLang="zh-CN" dirty="0" smtClean="0">
                <a:latin typeface="+mj-lt"/>
                <a:ea typeface="SimSun" pitchFamily="2" charset="-122"/>
              </a:rPr>
              <a:t> </a:t>
            </a:r>
          </a:p>
          <a:p>
            <a:pPr marL="420624" indent="-384048" eaLnBrk="1" fontAlgn="auto" hangingPunct="1">
              <a:spcAft>
                <a:spcPts val="0"/>
              </a:spcAft>
              <a:buClr>
                <a:schemeClr val="tx1"/>
              </a:buClr>
              <a:buSzPct val="40000"/>
              <a:buFont typeface="Wingdings" pitchFamily="2" charset="2"/>
              <a:buChar char="l"/>
              <a:defRPr/>
            </a:pPr>
            <a:r>
              <a:rPr lang="en-US" altLang="zh-CN" sz="2400" b="1" dirty="0" smtClean="0">
                <a:solidFill>
                  <a:schemeClr val="tx2"/>
                </a:solidFill>
                <a:latin typeface="+mj-lt"/>
                <a:ea typeface="方正姚体" pitchFamily="2" charset="-122"/>
              </a:rPr>
              <a:t>Leverages commodity Ethernet switches and routers to interconnect cluster machines</a:t>
            </a:r>
            <a:r>
              <a:rPr lang="en-US" altLang="zh-CN" dirty="0" smtClean="0">
                <a:solidFill>
                  <a:schemeClr val="tx2"/>
                </a:solidFill>
                <a:latin typeface="+mj-lt"/>
                <a:ea typeface="SimSun" pitchFamily="2" charset="-122"/>
              </a:rPr>
              <a:t> </a:t>
            </a:r>
          </a:p>
          <a:p>
            <a:pPr marL="722376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Times New Roman" pitchFamily="18" charset="0"/>
              <a:buChar char="–"/>
              <a:defRPr/>
            </a:pPr>
            <a:r>
              <a:rPr lang="en-US" altLang="zh-CN" sz="2000" dirty="0" smtClean="0">
                <a:solidFill>
                  <a:schemeClr val="tx2"/>
                </a:solidFill>
                <a:latin typeface="+mj-lt"/>
                <a:ea typeface="方正姚体" pitchFamily="2" charset="-122"/>
              </a:rPr>
              <a:t>Backwards compatible with existing infrastructures, low-cost</a:t>
            </a:r>
          </a:p>
          <a:p>
            <a:pPr marL="722376" lvl="1" indent="-274320" eaLnBrk="1" fontAlgn="auto" hangingPunct="1">
              <a:spcAft>
                <a:spcPts val="0"/>
              </a:spcAft>
              <a:buClr>
                <a:schemeClr val="tx1"/>
              </a:buClr>
              <a:buFont typeface="Times New Roman" pitchFamily="18" charset="0"/>
              <a:buChar char="–"/>
              <a:defRPr/>
            </a:pPr>
            <a:r>
              <a:rPr lang="en-US" altLang="zh-CN" sz="2000" dirty="0" smtClean="0">
                <a:latin typeface="+mj-lt"/>
                <a:ea typeface="方正姚体" pitchFamily="2" charset="-122"/>
              </a:rPr>
              <a:t>Aggregate cluster bandwidth scales poorly with cluster size, and achieving the highest levels of bandwidth incurs non-linear cost increase with cluster size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5" y="725921"/>
            <a:ext cx="69261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Properties of Desired Solution: Tradeoffs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8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63285" y="1585210"/>
            <a:ext cx="8799285" cy="5273449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Adopt a special instance of a Clos topology</a:t>
            </a:r>
            <a:br>
              <a:rPr lang="en-US" altLang="en-US" dirty="0" smtClean="0"/>
            </a:br>
            <a:endParaRPr lang="en-US" altLang="en-US" dirty="0" smtClean="0"/>
          </a:p>
          <a:p>
            <a:pPr eaLnBrk="1" hangingPunct="1"/>
            <a:r>
              <a:rPr lang="en-US" altLang="en-US" dirty="0" smtClean="0"/>
              <a:t>Similar trends in telephone switches led to designing a topology with high bandwidth by interconnecting smaller commodity switches.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5" y="725921"/>
            <a:ext cx="72341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Proposed Solution: </a:t>
            </a:r>
            <a:r>
              <a:rPr lang="en-US" sz="3200" dirty="0" err="1" smtClean="0">
                <a:solidFill>
                  <a:srgbClr val="FF0000"/>
                </a:solidFill>
              </a:rPr>
              <a:t>FatTree</a:t>
            </a:r>
            <a:r>
              <a:rPr lang="en-US" sz="3200" dirty="0" smtClean="0">
                <a:solidFill>
                  <a:srgbClr val="FF0000"/>
                </a:solidFill>
              </a:rPr>
              <a:t> (Clos Network)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3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57600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-6929" y="1295400"/>
            <a:ext cx="9240982" cy="2514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800" i="1" dirty="0" smtClean="0">
                <a:solidFill>
                  <a:schemeClr val="accent2"/>
                </a:solidFill>
                <a:ea typeface="SimSun" panose="02010600030101010101" pitchFamily="2" charset="-122"/>
              </a:rPr>
              <a:t>Inter-connect racks (of servers) using a fat-tree topology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zh-CN" sz="2400" dirty="0" smtClean="0">
                <a:ea typeface="SimSun" panose="02010600030101010101" pitchFamily="2" charset="-122"/>
              </a:rPr>
              <a:t>K-</a:t>
            </a:r>
            <a:r>
              <a:rPr lang="en-US" altLang="zh-CN" sz="2400" dirty="0" err="1" smtClean="0">
                <a:ea typeface="SimSun" panose="02010600030101010101" pitchFamily="2" charset="-122"/>
              </a:rPr>
              <a:t>ary</a:t>
            </a:r>
            <a:r>
              <a:rPr lang="en-US" altLang="zh-CN" sz="2400" dirty="0" smtClean="0">
                <a:ea typeface="SimSun" panose="02010600030101010101" pitchFamily="2" charset="-122"/>
              </a:rPr>
              <a:t> fat tree: three-layer topology (edge, aggregation and core)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ea typeface="SimSun" panose="02010600030101010101" pitchFamily="2" charset="-122"/>
              </a:rPr>
              <a:t>each pod consists of (k/2)</a:t>
            </a:r>
            <a:r>
              <a:rPr lang="en-US" altLang="zh-CN" sz="2400" baseline="30000" dirty="0" smtClean="0">
                <a:ea typeface="SimSun" panose="02010600030101010101" pitchFamily="2" charset="-122"/>
              </a:rPr>
              <a:t>2</a:t>
            </a:r>
            <a:r>
              <a:rPr lang="en-US" altLang="zh-CN" sz="2400" dirty="0" smtClean="0">
                <a:ea typeface="SimSun" panose="02010600030101010101" pitchFamily="2" charset="-122"/>
              </a:rPr>
              <a:t> servers &amp; 2 layers of k/2 k-port switches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ea typeface="SimSun" panose="02010600030101010101" pitchFamily="2" charset="-122"/>
              </a:rPr>
              <a:t>each edge switch connects to k/2 servers &amp; k/2 </a:t>
            </a:r>
            <a:r>
              <a:rPr lang="en-US" altLang="zh-CN" sz="2400" dirty="0" err="1" smtClean="0">
                <a:ea typeface="SimSun" panose="02010600030101010101" pitchFamily="2" charset="-122"/>
              </a:rPr>
              <a:t>aggr</a:t>
            </a:r>
            <a:r>
              <a:rPr lang="en-US" altLang="zh-CN" sz="2400" dirty="0" smtClean="0">
                <a:ea typeface="SimSun" panose="02010600030101010101" pitchFamily="2" charset="-122"/>
              </a:rPr>
              <a:t>. switches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ea typeface="SimSun" panose="02010600030101010101" pitchFamily="2" charset="-122"/>
              </a:rPr>
              <a:t>each </a:t>
            </a:r>
            <a:r>
              <a:rPr lang="en-US" altLang="en-US" sz="2400" dirty="0" err="1" smtClean="0">
                <a:ea typeface="SimSun" panose="02010600030101010101" pitchFamily="2" charset="-122"/>
              </a:rPr>
              <a:t>aggr</a:t>
            </a:r>
            <a:r>
              <a:rPr lang="en-US" altLang="en-US" sz="2400" dirty="0" smtClean="0">
                <a:ea typeface="SimSun" panose="02010600030101010101" pitchFamily="2" charset="-122"/>
              </a:rPr>
              <a:t>. switch connects to k/2 edge &amp; k/2 core switches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ea typeface="SimSun" panose="02010600030101010101" pitchFamily="2" charset="-122"/>
              </a:rPr>
              <a:t>(k/2)</a:t>
            </a:r>
            <a:r>
              <a:rPr lang="en-US" altLang="en-US" sz="2400" baseline="30000" dirty="0" smtClean="0">
                <a:ea typeface="SimSun" panose="02010600030101010101" pitchFamily="2" charset="-122"/>
              </a:rPr>
              <a:t>2</a:t>
            </a:r>
            <a:r>
              <a:rPr lang="en-US" altLang="en-US" sz="2400" dirty="0" smtClean="0">
                <a:ea typeface="SimSun" panose="02010600030101010101" pitchFamily="2" charset="-122"/>
              </a:rPr>
              <a:t> core switches: each connects to k pods</a:t>
            </a:r>
            <a:endParaRPr lang="en-US" altLang="en-US" sz="2400" dirty="0" smtClean="0"/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85800" y="3962400"/>
            <a:ext cx="1600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1800">
                <a:solidFill>
                  <a:schemeClr val="bg1"/>
                </a:solidFill>
                <a:ea typeface="SimSun" panose="02010600030101010101" pitchFamily="2" charset="-122"/>
              </a:rPr>
              <a:t>Fat-tree  with K=4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285" y="725921"/>
            <a:ext cx="6741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FatTree</a:t>
            </a:r>
            <a:r>
              <a:rPr lang="en-US" sz="3200" dirty="0" smtClean="0">
                <a:solidFill>
                  <a:srgbClr val="FF0000"/>
                </a:solidFill>
              </a:rPr>
              <a:t> Based Data Center Architecture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3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fat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06982"/>
            <a:ext cx="6705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353291" y="1261484"/>
            <a:ext cx="8666018" cy="1828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zh-CN" sz="2800" b="1" dirty="0" smtClean="0">
                <a:solidFill>
                  <a:schemeClr val="tx2"/>
                </a:solidFill>
                <a:ea typeface="SimSun" panose="02010600030101010101" pitchFamily="2" charset="-122"/>
              </a:rPr>
              <a:t>Why Fat-Tree?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ea typeface="SimSun" panose="02010600030101010101" pitchFamily="2" charset="-122"/>
              </a:rPr>
              <a:t>Fat tree has identical bandwidth at any bisections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CN" sz="2400" dirty="0" smtClean="0">
                <a:ea typeface="SimSun" panose="02010600030101010101" pitchFamily="2" charset="-122"/>
              </a:rPr>
              <a:t>Each layer has the same aggregated bandwidth</a:t>
            </a:r>
            <a:endParaRPr lang="en-US" altLang="en-US" sz="2400" dirty="0" smtClean="0"/>
          </a:p>
          <a:p>
            <a:pPr eaLnBrk="1" hangingPunct="1"/>
            <a:r>
              <a:rPr lang="en-US" altLang="en-US" sz="2800" dirty="0" smtClean="0">
                <a:solidFill>
                  <a:schemeClr val="tx2"/>
                </a:solidFill>
              </a:rPr>
              <a:t>Can be built using cheap devices with uniform capacity</a:t>
            </a:r>
          </a:p>
          <a:p>
            <a:pPr lvl="1" eaLnBrk="1" hangingPunct="1"/>
            <a:r>
              <a:rPr lang="en-US" altLang="en-US" sz="2400" dirty="0" smtClean="0"/>
              <a:t>Each port supports same speed as end host</a:t>
            </a:r>
          </a:p>
          <a:p>
            <a:pPr lvl="1" eaLnBrk="1" hangingPunct="1"/>
            <a:r>
              <a:rPr lang="en-US" altLang="en-US" sz="2400" dirty="0" smtClean="0"/>
              <a:t>All devices can transmit at line speed if packets are distributed uniform along available paths </a:t>
            </a:r>
          </a:p>
          <a:p>
            <a:pPr eaLnBrk="1" hangingPunct="1"/>
            <a:r>
              <a:rPr lang="en-US" altLang="en-US" sz="2800" dirty="0" smtClean="0">
                <a:solidFill>
                  <a:schemeClr val="tx2"/>
                </a:solidFill>
              </a:rPr>
              <a:t>Great scalability: k-port switch supports k</a:t>
            </a:r>
            <a:r>
              <a:rPr lang="en-US" altLang="en-US" sz="2800" baseline="30000" dirty="0" smtClean="0">
                <a:solidFill>
                  <a:schemeClr val="tx2"/>
                </a:solidFill>
              </a:rPr>
              <a:t>3</a:t>
            </a:r>
            <a:r>
              <a:rPr lang="en-US" altLang="en-US" sz="2800" dirty="0" smtClean="0">
                <a:solidFill>
                  <a:schemeClr val="tx2"/>
                </a:solidFill>
              </a:rPr>
              <a:t>/4 servers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3285" y="725921"/>
            <a:ext cx="6741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FatTree</a:t>
            </a:r>
            <a:r>
              <a:rPr lang="en-US" sz="3200" dirty="0" smtClean="0">
                <a:solidFill>
                  <a:srgbClr val="FF0000"/>
                </a:solidFill>
              </a:rPr>
              <a:t> Based Data Center Architecture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63285" y="1393041"/>
            <a:ext cx="8799285" cy="5273449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Layer 3 will only use one of the existing equal cost paths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Bottlenecks up and down the fat-tree</a:t>
            </a:r>
          </a:p>
          <a:p>
            <a:pPr marL="1005840" lvl="2" indent="-256032" eaLnBrk="1" fontAlgn="auto" hangingPunct="1">
              <a:spcAft>
                <a:spcPts val="0"/>
              </a:spcAft>
              <a:buFont typeface="Arial"/>
              <a:buChar char="○"/>
              <a:defRPr/>
            </a:pPr>
            <a:r>
              <a:rPr lang="en-US" dirty="0" smtClean="0"/>
              <a:t>Simple extension to IP forwarding</a:t>
            </a:r>
          </a:p>
          <a:p>
            <a:pPr marL="342900" lvl="1" indent="-342900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en-US" dirty="0" smtClean="0"/>
              <a:t>Packet re-ordering occurs if layer 3 blindly takes advantage of path diversity ; further load may not necessarily be well-balanced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Wiring complexity in large networks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Packing and placement technique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3285" y="725921"/>
            <a:ext cx="3909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Problems with </a:t>
            </a:r>
            <a:r>
              <a:rPr lang="en-US" sz="3200" dirty="0" err="1" smtClean="0">
                <a:solidFill>
                  <a:srgbClr val="FF0000"/>
                </a:solidFill>
              </a:rPr>
              <a:t>FatTree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767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772400" cy="2743200"/>
          </a:xfrm>
        </p:spPr>
        <p:txBody>
          <a:bodyPr>
            <a:normAutofit fontScale="92500"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>
                <a:solidFill>
                  <a:schemeClr val="tx2"/>
                </a:solidFill>
              </a:rPr>
              <a:t>Enforce a special (IP) addressing scheme in DC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err="1" smtClean="0"/>
              <a:t>unused.PodNumber.switchnumber.Endhost</a:t>
            </a:r>
            <a:endParaRPr lang="en-US" dirty="0" smtClean="0"/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Allows host attached to same switch to route only through switch</a:t>
            </a:r>
          </a:p>
          <a:p>
            <a:pPr marL="722376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Allows inter-pod traffic to stay within pod</a:t>
            </a:r>
            <a:endParaRPr lang="en-US" dirty="0" smtClean="0">
              <a:solidFill>
                <a:srgbClr val="191966"/>
              </a:solidFill>
            </a:endParaRPr>
          </a:p>
          <a:p>
            <a:pPr marL="722376" lvl="1" indent="-27432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 bwMode="auto">
          <a:xfrm>
            <a:off x="0" y="3733800"/>
            <a:ext cx="5105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200150" lvl="2" indent="-285750">
              <a:spcBef>
                <a:spcPct val="20000"/>
              </a:spcBef>
              <a:buFontTx/>
              <a:buChar char="–"/>
              <a:defRPr/>
            </a:pPr>
            <a:endParaRPr lang="en-US" sz="1800" kern="0" dirty="0">
              <a:latin typeface="+mn-lt"/>
            </a:endParaRP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285" y="725921"/>
            <a:ext cx="3024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FatTree</a:t>
            </a:r>
            <a:r>
              <a:rPr lang="en-US" sz="3200" dirty="0" smtClean="0">
                <a:solidFill>
                  <a:srgbClr val="FF0000"/>
                </a:solidFill>
              </a:rPr>
              <a:t> Modified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2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7467600" cy="4525963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2"/>
                </a:solidFill>
              </a:rPr>
              <a:t>Use two level look-ups to distribute traffic and maintain packet ordering</a:t>
            </a:r>
          </a:p>
          <a:p>
            <a:pPr lvl="1" eaLnBrk="1" hangingPunct="1"/>
            <a:r>
              <a:rPr lang="en-US" altLang="en-US" smtClean="0"/>
              <a:t>First level is prefix lookup</a:t>
            </a:r>
          </a:p>
          <a:p>
            <a:pPr lvl="2" eaLnBrk="1" hangingPunct="1"/>
            <a:r>
              <a:rPr lang="en-US" altLang="en-US" smtClean="0"/>
              <a:t>used to route down the topology to servers</a:t>
            </a:r>
          </a:p>
          <a:p>
            <a:pPr lvl="1" eaLnBrk="1" hangingPunct="1"/>
            <a:r>
              <a:rPr lang="en-US" altLang="en-US" smtClean="0"/>
              <a:t>Second level is a suffix lookup</a:t>
            </a:r>
          </a:p>
          <a:p>
            <a:pPr lvl="2" eaLnBrk="1" hangingPunct="1"/>
            <a:r>
              <a:rPr lang="en-US" altLang="en-US" smtClean="0"/>
              <a:t>used to route up towards core</a:t>
            </a:r>
          </a:p>
          <a:p>
            <a:pPr lvl="2" eaLnBrk="1" hangingPunct="1"/>
            <a:r>
              <a:rPr lang="en-US" altLang="en-US" smtClean="0"/>
              <a:t>maintain packet ordering by using same ports for same server</a:t>
            </a:r>
          </a:p>
          <a:p>
            <a:pPr lvl="2" eaLnBrk="1" hangingPunct="1"/>
            <a:r>
              <a:rPr lang="en-US" altLang="en-US" smtClean="0"/>
              <a:t>Diffuses and spreads out traffic</a:t>
            </a:r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39624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Data Center Topology: </a:t>
            </a:r>
            <a:r>
              <a:rPr lang="en-US" dirty="0" err="1" smtClean="0"/>
              <a:t>FatTree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285" y="725921"/>
            <a:ext cx="3024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FatTree</a:t>
            </a:r>
            <a:r>
              <a:rPr lang="en-US" sz="3200" dirty="0" smtClean="0">
                <a:solidFill>
                  <a:srgbClr val="FF0000"/>
                </a:solidFill>
              </a:rPr>
              <a:t> Modified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2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Before</a:t>
            </a:r>
            <a:r>
              <a:rPr lang="en-US" dirty="0" smtClean="0"/>
              <a:t> 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307" y="953477"/>
            <a:ext cx="8893907" cy="583809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Project Proposal</a:t>
            </a:r>
            <a:endParaRPr lang="en-US" sz="2800" dirty="0"/>
          </a:p>
          <a:p>
            <a:pPr lvl="1"/>
            <a:r>
              <a:rPr lang="en-US" sz="2400" b="1" dirty="0" smtClean="0"/>
              <a:t>due this Friday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Project group meeting Tuesday, 4:15pm, in 122 Gates Hall</a:t>
            </a:r>
          </a:p>
          <a:p>
            <a:pPr lvl="1"/>
            <a:r>
              <a:rPr lang="en-US" sz="2400" dirty="0" smtClean="0"/>
              <a:t>Meet with groups, TA, and professor</a:t>
            </a:r>
          </a:p>
          <a:p>
            <a:r>
              <a:rPr lang="en-US" sz="2800" dirty="0" smtClean="0"/>
              <a:t>Lab1</a:t>
            </a:r>
          </a:p>
          <a:p>
            <a:pPr lvl="1"/>
            <a:r>
              <a:rPr lang="en-US" sz="2400" dirty="0" smtClean="0">
                <a:solidFill>
                  <a:srgbClr val="FF0000"/>
                </a:solidFill>
              </a:rPr>
              <a:t>Lab1 help session in MEng Lab, Wednesday, Sept 10, during lecture time</a:t>
            </a:r>
          </a:p>
          <a:p>
            <a:pPr lvl="1"/>
            <a:r>
              <a:rPr lang="en-US" sz="2400" dirty="0" smtClean="0"/>
              <a:t>Single threaded TCP proxy</a:t>
            </a:r>
          </a:p>
          <a:p>
            <a:pPr lvl="1"/>
            <a:r>
              <a:rPr lang="en-US" sz="2400" b="1" dirty="0" smtClean="0"/>
              <a:t>Due this Friday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No required reading and review due</a:t>
            </a:r>
          </a:p>
          <a:p>
            <a:r>
              <a:rPr lang="en-US" sz="2800" dirty="0" smtClean="0"/>
              <a:t>But, review chapter 5 from the book, Data Link and Physical Layer</a:t>
            </a:r>
          </a:p>
          <a:p>
            <a:pPr lvl="1"/>
            <a:r>
              <a:rPr lang="en-US" sz="2400" dirty="0" smtClean="0"/>
              <a:t>We will also briefly discuss data center topologies</a:t>
            </a:r>
          </a:p>
          <a:p>
            <a:pPr lvl="1"/>
            <a:endParaRPr lang="en-US" sz="2000" dirty="0" smtClean="0"/>
          </a:p>
          <a:p>
            <a:r>
              <a:rPr lang="en-US" sz="2800" dirty="0" smtClean="0"/>
              <a:t>Check website for updated schedule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7167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2807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rIns="0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DHCP (Dynamic Host Configuration Protocol)</a:t>
            </a:r>
            <a:endParaRPr lang="en-US" sz="4000" dirty="0">
              <a:cs typeface="+mj-cs"/>
            </a:endParaRP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08125"/>
            <a:ext cx="8034338" cy="335915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 smtClean="0">
                <a:ea typeface="ＭＳ Ｐゴシック" panose="020B0600070205080204" pitchFamily="34" charset="-128"/>
              </a:rPr>
              <a:t> How does a </a:t>
            </a:r>
            <a:r>
              <a:rPr lang="en-US" altLang="en-US" i="1" smtClean="0">
                <a:ea typeface="ＭＳ Ｐゴシック" panose="020B0600070205080204" pitchFamily="34" charset="-128"/>
              </a:rPr>
              <a:t>host</a:t>
            </a:r>
            <a:r>
              <a:rPr lang="en-US" altLang="en-US" smtClean="0">
                <a:ea typeface="ＭＳ Ｐゴシック" panose="020B0600070205080204" pitchFamily="34" charset="-128"/>
              </a:rPr>
              <a:t> get IP address?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hard-coded by system admin in a file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Windows: control-panel-&gt;network-&gt;configuration-&gt;tcp/ip-&gt;properties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UNIX: /etc/rc.config</a:t>
            </a:r>
          </a:p>
          <a:p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DHCP: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</a:t>
            </a:r>
            <a:r>
              <a:rPr lang="en-US" altLang="en-US" smtClean="0">
                <a:ea typeface="ＭＳ Ｐゴシック" panose="020B0600070205080204" pitchFamily="34" charset="-128"/>
              </a:rPr>
              <a:t>ynamic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H</a:t>
            </a:r>
            <a:r>
              <a:rPr lang="en-US" altLang="en-US" smtClean="0">
                <a:ea typeface="ＭＳ Ｐゴシック" panose="020B0600070205080204" pitchFamily="34" charset="-128"/>
              </a:rPr>
              <a:t>ost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</a:t>
            </a:r>
            <a:r>
              <a:rPr lang="en-US" altLang="en-US" smtClean="0">
                <a:ea typeface="ＭＳ Ｐゴシック" panose="020B0600070205080204" pitchFamily="34" charset="-128"/>
              </a:rPr>
              <a:t>onfiguration </a:t>
            </a:r>
            <a:r>
              <a:rPr lang="en-US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</a:t>
            </a:r>
            <a:r>
              <a:rPr lang="en-US" altLang="en-US" smtClean="0">
                <a:ea typeface="ＭＳ Ｐゴシック" panose="020B0600070205080204" pitchFamily="34" charset="-128"/>
              </a:rPr>
              <a:t>rotocol: dynamically get address from as server</a:t>
            </a:r>
          </a:p>
          <a:p>
            <a:pPr lvl="1"/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plug-and-play</a:t>
            </a:r>
            <a:r>
              <a:rPr lang="ja-JP" altLang="en-US" sz="28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800" smtClean="0">
                <a:ea typeface="ＭＳ Ｐゴシック" panose="020B0600070205080204" pitchFamily="34" charset="-128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71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87500"/>
            <a:ext cx="8632825" cy="335915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goal: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allow host to </a:t>
            </a:r>
            <a:r>
              <a:rPr lang="en-US" altLang="en-US" sz="2400" i="1" smtClean="0">
                <a:ea typeface="ＭＳ Ｐゴシック" panose="020B0600070205080204" pitchFamily="34" charset="-128"/>
              </a:rPr>
              <a:t>dynamically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obtain its IP address from network server when it joins network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can renew its lease on address in use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allows reuse of addresses (only hold address while connected/</a:t>
            </a:r>
            <a:r>
              <a:rPr lang="ja-JP" altLang="en-US" smtClean="0"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ea typeface="ＭＳ Ｐゴシック" panose="020B0600070205080204" pitchFamily="34" charset="-128"/>
              </a:rPr>
              <a:t>on</a:t>
            </a:r>
            <a:r>
              <a:rPr lang="ja-JP" altLang="en-US" smtClean="0"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support for mobile users who want to join network (more shortly)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DHCP overview: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host broadcasts 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DHCP discover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msg [optional]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DHCP server responds with 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DHCP offer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msg [optional]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host requests IP address: 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DHCP request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msg</a:t>
            </a:r>
          </a:p>
          <a:p>
            <a:pPr lvl="1"/>
            <a:r>
              <a:rPr lang="en-US" altLang="en-US" smtClean="0">
                <a:ea typeface="ＭＳ Ｐゴシック" panose="020B0600070205080204" pitchFamily="34" charset="-128"/>
              </a:rPr>
              <a:t>DHCP server sends address: 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DHCP ack</a:t>
            </a:r>
            <a:r>
              <a:rPr lang="ja-JP" altLang="en-US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smtClean="0">
                <a:ea typeface="ＭＳ Ｐゴシック" panose="020B0600070205080204" pitchFamily="34" charset="-128"/>
              </a:rPr>
              <a:t> msg 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DHCP (Dynamic Host Configuration Protocol)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601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493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7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46087" name="Text Box 97"/>
          <p:cNvSpPr txBox="1">
            <a:spLocks noChangeArrowheads="1"/>
          </p:cNvSpPr>
          <p:nvPr/>
        </p:nvSpPr>
        <p:spPr bwMode="auto">
          <a:xfrm>
            <a:off x="869950" y="190341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/>
              <a:t>223.1.1.0/24</a:t>
            </a:r>
          </a:p>
        </p:txBody>
      </p:sp>
      <p:sp>
        <p:nvSpPr>
          <p:cNvPr id="46088" name="Text Box 98"/>
          <p:cNvSpPr txBox="1">
            <a:spLocks noChangeArrowheads="1"/>
          </p:cNvSpPr>
          <p:nvPr/>
        </p:nvSpPr>
        <p:spPr bwMode="auto">
          <a:xfrm>
            <a:off x="4348163" y="439896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/>
              <a:t>223.1.2.0/24</a:t>
            </a:r>
          </a:p>
        </p:txBody>
      </p:sp>
      <p:sp>
        <p:nvSpPr>
          <p:cNvPr id="46089" name="Text Box 99"/>
          <p:cNvSpPr txBox="1">
            <a:spLocks noChangeArrowheads="1"/>
          </p:cNvSpPr>
          <p:nvPr/>
        </p:nvSpPr>
        <p:spPr bwMode="auto">
          <a:xfrm>
            <a:off x="2651125" y="5992813"/>
            <a:ext cx="13144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1" smtClean="0"/>
              <a:t>223.1.3.0/24</a:t>
            </a:r>
          </a:p>
        </p:txBody>
      </p:sp>
      <p:sp>
        <p:nvSpPr>
          <p:cNvPr id="46090" name="Rectangle 100"/>
          <p:cNvSpPr>
            <a:spLocks noChangeArrowheads="1"/>
          </p:cNvSpPr>
          <p:nvPr/>
        </p:nvSpPr>
        <p:spPr bwMode="auto">
          <a:xfrm>
            <a:off x="1663700" y="4233863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3498" name="Freeform 101"/>
          <p:cNvSpPr>
            <a:spLocks/>
          </p:cNvSpPr>
          <p:nvPr/>
        </p:nvSpPr>
        <p:spPr bwMode="auto">
          <a:xfrm>
            <a:off x="1076325" y="2173288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Freeform 102"/>
          <p:cNvSpPr>
            <a:spLocks/>
          </p:cNvSpPr>
          <p:nvPr/>
        </p:nvSpPr>
        <p:spPr bwMode="auto">
          <a:xfrm>
            <a:off x="3603625" y="2482850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Freeform 103"/>
          <p:cNvSpPr>
            <a:spLocks/>
          </p:cNvSpPr>
          <p:nvPr/>
        </p:nvSpPr>
        <p:spPr bwMode="auto">
          <a:xfrm>
            <a:off x="2276475" y="391636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Line 104"/>
          <p:cNvSpPr>
            <a:spLocks noChangeShapeType="1"/>
          </p:cNvSpPr>
          <p:nvPr/>
        </p:nvSpPr>
        <p:spPr bwMode="auto">
          <a:xfrm>
            <a:off x="1625600" y="26955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096" name="Line 106"/>
          <p:cNvSpPr>
            <a:spLocks noChangeShapeType="1"/>
          </p:cNvSpPr>
          <p:nvPr/>
        </p:nvSpPr>
        <p:spPr bwMode="auto">
          <a:xfrm flipV="1">
            <a:off x="1674813" y="34163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097" name="Line 107"/>
          <p:cNvSpPr>
            <a:spLocks noChangeShapeType="1"/>
          </p:cNvSpPr>
          <p:nvPr/>
        </p:nvSpPr>
        <p:spPr bwMode="auto">
          <a:xfrm>
            <a:off x="1635125" y="39671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098" name="Line 108"/>
          <p:cNvSpPr>
            <a:spLocks noChangeShapeType="1"/>
          </p:cNvSpPr>
          <p:nvPr/>
        </p:nvSpPr>
        <p:spPr bwMode="auto">
          <a:xfrm flipV="1">
            <a:off x="2478088" y="3544888"/>
            <a:ext cx="56197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099" name="Text Box 109"/>
          <p:cNvSpPr txBox="1">
            <a:spLocks noChangeArrowheads="1"/>
          </p:cNvSpPr>
          <p:nvPr/>
        </p:nvSpPr>
        <p:spPr bwMode="auto">
          <a:xfrm>
            <a:off x="1673225" y="23701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223.1.1.1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00" name="Text Box 111"/>
          <p:cNvSpPr txBox="1">
            <a:spLocks noChangeArrowheads="1"/>
          </p:cNvSpPr>
          <p:nvPr/>
        </p:nvSpPr>
        <p:spPr bwMode="auto">
          <a:xfrm>
            <a:off x="1558925" y="39957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223.1.1.3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01" name="Text Box 112"/>
          <p:cNvSpPr txBox="1">
            <a:spLocks noChangeArrowheads="1"/>
          </p:cNvSpPr>
          <p:nvPr/>
        </p:nvSpPr>
        <p:spPr bwMode="auto">
          <a:xfrm>
            <a:off x="2305050" y="323532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223.1.1.4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02" name="Line 113"/>
          <p:cNvSpPr>
            <a:spLocks noChangeShapeType="1"/>
          </p:cNvSpPr>
          <p:nvPr/>
        </p:nvSpPr>
        <p:spPr bwMode="auto">
          <a:xfrm flipV="1">
            <a:off x="3552825" y="3546475"/>
            <a:ext cx="533400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03" name="Text Box 114"/>
          <p:cNvSpPr txBox="1">
            <a:spLocks noChangeArrowheads="1"/>
          </p:cNvSpPr>
          <p:nvPr/>
        </p:nvSpPr>
        <p:spPr bwMode="auto">
          <a:xfrm>
            <a:off x="3425825" y="3236913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223.1.2.9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05" name="Line 116"/>
          <p:cNvSpPr>
            <a:spLocks noChangeShapeType="1"/>
          </p:cNvSpPr>
          <p:nvPr/>
        </p:nvSpPr>
        <p:spPr bwMode="auto">
          <a:xfrm>
            <a:off x="4745038" y="28575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06" name="Line 117"/>
          <p:cNvSpPr>
            <a:spLocks noChangeShapeType="1"/>
          </p:cNvSpPr>
          <p:nvPr/>
        </p:nvSpPr>
        <p:spPr bwMode="auto">
          <a:xfrm>
            <a:off x="4799013" y="413385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07" name="Line 120"/>
          <p:cNvSpPr>
            <a:spLocks noChangeShapeType="1"/>
          </p:cNvSpPr>
          <p:nvPr/>
        </p:nvSpPr>
        <p:spPr bwMode="auto">
          <a:xfrm flipH="1">
            <a:off x="3311525" y="3886200"/>
            <a:ext cx="3175" cy="708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6109" name="Line 122"/>
          <p:cNvSpPr>
            <a:spLocks noChangeShapeType="1"/>
          </p:cNvSpPr>
          <p:nvPr/>
        </p:nvSpPr>
        <p:spPr bwMode="auto">
          <a:xfrm flipH="1" flipV="1">
            <a:off x="2736850" y="523081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10" name="Line 123"/>
          <p:cNvSpPr>
            <a:spLocks noChangeShapeType="1"/>
          </p:cNvSpPr>
          <p:nvPr/>
        </p:nvSpPr>
        <p:spPr bwMode="auto">
          <a:xfrm flipH="1" flipV="1">
            <a:off x="3878263" y="51641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11" name="Text Box 124"/>
          <p:cNvSpPr txBox="1">
            <a:spLocks noChangeArrowheads="1"/>
          </p:cNvSpPr>
          <p:nvPr/>
        </p:nvSpPr>
        <p:spPr bwMode="auto">
          <a:xfrm>
            <a:off x="3849688" y="5041900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223.1.3.2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12" name="Text Box 127"/>
          <p:cNvSpPr txBox="1">
            <a:spLocks noChangeArrowheads="1"/>
          </p:cNvSpPr>
          <p:nvPr/>
        </p:nvSpPr>
        <p:spPr bwMode="auto">
          <a:xfrm>
            <a:off x="1701800" y="5053013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223.1.3.1</a:t>
            </a:r>
            <a:endParaRPr lang="en-US" sz="1400" dirty="0" smtClean="0">
              <a:latin typeface="Comic Sans MS" charset="0"/>
            </a:endParaRPr>
          </a:p>
        </p:txBody>
      </p:sp>
      <p:grpSp>
        <p:nvGrpSpPr>
          <p:cNvPr id="63517" name="Group 129"/>
          <p:cNvGrpSpPr>
            <a:grpSpLocks/>
          </p:cNvGrpSpPr>
          <p:nvPr/>
        </p:nvGrpSpPr>
        <p:grpSpPr bwMode="auto">
          <a:xfrm>
            <a:off x="1071563" y="2397125"/>
            <a:ext cx="641350" cy="558800"/>
            <a:chOff x="-44" y="1473"/>
            <a:chExt cx="981" cy="1105"/>
          </a:xfrm>
        </p:grpSpPr>
        <p:pic>
          <p:nvPicPr>
            <p:cNvPr id="63615" name="Picture 13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6" name="Freeform 13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18" name="Group 132"/>
          <p:cNvGrpSpPr>
            <a:grpSpLocks/>
          </p:cNvGrpSpPr>
          <p:nvPr/>
        </p:nvGrpSpPr>
        <p:grpSpPr bwMode="auto">
          <a:xfrm>
            <a:off x="1066800" y="3006725"/>
            <a:ext cx="641350" cy="558800"/>
            <a:chOff x="-44" y="1473"/>
            <a:chExt cx="981" cy="1105"/>
          </a:xfrm>
        </p:grpSpPr>
        <p:pic>
          <p:nvPicPr>
            <p:cNvPr id="63613" name="Picture 13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4" name="Freeform 13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19" name="Group 135"/>
          <p:cNvGrpSpPr>
            <a:grpSpLocks/>
          </p:cNvGrpSpPr>
          <p:nvPr/>
        </p:nvGrpSpPr>
        <p:grpSpPr bwMode="auto">
          <a:xfrm>
            <a:off x="1095375" y="3616325"/>
            <a:ext cx="641350" cy="558800"/>
            <a:chOff x="-44" y="1473"/>
            <a:chExt cx="981" cy="1105"/>
          </a:xfrm>
        </p:grpSpPr>
        <p:pic>
          <p:nvPicPr>
            <p:cNvPr id="63611" name="Picture 13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2" name="Freeform 13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0" name="Group 138"/>
          <p:cNvGrpSpPr>
            <a:grpSpLocks/>
          </p:cNvGrpSpPr>
          <p:nvPr/>
        </p:nvGrpSpPr>
        <p:grpSpPr bwMode="auto">
          <a:xfrm flipH="1">
            <a:off x="4803775" y="2565400"/>
            <a:ext cx="641350" cy="558800"/>
            <a:chOff x="-44" y="1473"/>
            <a:chExt cx="981" cy="1105"/>
          </a:xfrm>
        </p:grpSpPr>
        <p:pic>
          <p:nvPicPr>
            <p:cNvPr id="63609" name="Picture 13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10" name="Freeform 14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1" name="Group 141"/>
          <p:cNvGrpSpPr>
            <a:grpSpLocks/>
          </p:cNvGrpSpPr>
          <p:nvPr/>
        </p:nvGrpSpPr>
        <p:grpSpPr bwMode="auto">
          <a:xfrm flipH="1">
            <a:off x="4878388" y="3844925"/>
            <a:ext cx="641350" cy="558800"/>
            <a:chOff x="-44" y="1473"/>
            <a:chExt cx="981" cy="1105"/>
          </a:xfrm>
        </p:grpSpPr>
        <p:pic>
          <p:nvPicPr>
            <p:cNvPr id="63607" name="Picture 14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08" name="Freeform 14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2" name="Group 144"/>
          <p:cNvGrpSpPr>
            <a:grpSpLocks/>
          </p:cNvGrpSpPr>
          <p:nvPr/>
        </p:nvGrpSpPr>
        <p:grpSpPr bwMode="auto">
          <a:xfrm flipH="1">
            <a:off x="3670300" y="5368925"/>
            <a:ext cx="641350" cy="558800"/>
            <a:chOff x="-44" y="1473"/>
            <a:chExt cx="981" cy="1105"/>
          </a:xfrm>
        </p:grpSpPr>
        <p:pic>
          <p:nvPicPr>
            <p:cNvPr id="63605" name="Picture 1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06" name="Freeform 1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3" name="Group 147"/>
          <p:cNvGrpSpPr>
            <a:grpSpLocks/>
          </p:cNvGrpSpPr>
          <p:nvPr/>
        </p:nvGrpSpPr>
        <p:grpSpPr bwMode="auto">
          <a:xfrm flipH="1">
            <a:off x="2506663" y="5410200"/>
            <a:ext cx="641350" cy="558800"/>
            <a:chOff x="-44" y="1473"/>
            <a:chExt cx="981" cy="1105"/>
          </a:xfrm>
        </p:grpSpPr>
        <p:pic>
          <p:nvPicPr>
            <p:cNvPr id="63603" name="Picture 14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604" name="Freeform 1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3524" name="Group 150"/>
          <p:cNvGrpSpPr>
            <a:grpSpLocks/>
          </p:cNvGrpSpPr>
          <p:nvPr/>
        </p:nvGrpSpPr>
        <p:grpSpPr bwMode="auto">
          <a:xfrm>
            <a:off x="2935288" y="3503613"/>
            <a:ext cx="698500" cy="355600"/>
            <a:chOff x="4396" y="1245"/>
            <a:chExt cx="672" cy="248"/>
          </a:xfrm>
        </p:grpSpPr>
        <p:sp>
          <p:nvSpPr>
            <p:cNvPr id="635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35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35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1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63598" name="Group 15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3601" name="Freeform 15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02" name="Freeform 15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95" name="Line 157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96" name="Line 15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6121" name="Rectangle 162"/>
          <p:cNvSpPr>
            <a:spLocks noChangeArrowheads="1"/>
          </p:cNvSpPr>
          <p:nvPr/>
        </p:nvSpPr>
        <p:spPr bwMode="auto">
          <a:xfrm>
            <a:off x="1789113" y="311943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22" name="Text Box 110"/>
          <p:cNvSpPr txBox="1">
            <a:spLocks noChangeArrowheads="1"/>
          </p:cNvSpPr>
          <p:nvPr/>
        </p:nvSpPr>
        <p:spPr bwMode="auto">
          <a:xfrm>
            <a:off x="1624013" y="302577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223.1.1.2</a:t>
            </a:r>
            <a:endParaRPr lang="en-US" sz="1400" dirty="0" smtClean="0">
              <a:latin typeface="Comic Sans MS" charset="0"/>
            </a:endParaRPr>
          </a:p>
        </p:txBody>
      </p:sp>
      <p:sp>
        <p:nvSpPr>
          <p:cNvPr id="46123" name="Rectangle 165"/>
          <p:cNvSpPr>
            <a:spLocks noChangeArrowheads="1"/>
          </p:cNvSpPr>
          <p:nvPr/>
        </p:nvSpPr>
        <p:spPr bwMode="auto">
          <a:xfrm>
            <a:off x="4530725" y="3829050"/>
            <a:ext cx="288925" cy="233363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24" name="Rectangle 166"/>
          <p:cNvSpPr>
            <a:spLocks noChangeArrowheads="1"/>
          </p:cNvSpPr>
          <p:nvPr/>
        </p:nvSpPr>
        <p:spPr bwMode="auto">
          <a:xfrm>
            <a:off x="3178175" y="4014788"/>
            <a:ext cx="288925" cy="233362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46125" name="Text Box 128"/>
          <p:cNvSpPr txBox="1">
            <a:spLocks noChangeArrowheads="1"/>
          </p:cNvSpPr>
          <p:nvPr/>
        </p:nvSpPr>
        <p:spPr bwMode="auto">
          <a:xfrm>
            <a:off x="2801938" y="3976688"/>
            <a:ext cx="1033462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223.1.3.27</a:t>
            </a:r>
            <a:endParaRPr lang="en-US" sz="1400" dirty="0" smtClean="0">
              <a:latin typeface="Comic Sans MS" charset="0"/>
            </a:endParaRPr>
          </a:p>
        </p:txBody>
      </p:sp>
      <p:sp>
        <p:nvSpPr>
          <p:cNvPr id="46126" name="Text Box 118"/>
          <p:cNvSpPr txBox="1">
            <a:spLocks noChangeArrowheads="1"/>
          </p:cNvSpPr>
          <p:nvPr/>
        </p:nvSpPr>
        <p:spPr bwMode="auto">
          <a:xfrm>
            <a:off x="3900488" y="3843338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dirty="0" smtClean="0"/>
              <a:t>223.1.2.2</a:t>
            </a:r>
            <a:endParaRPr lang="en-US" sz="1400" dirty="0" smtClean="0">
              <a:latin typeface="Comic Sans MS" charset="0"/>
            </a:endParaRPr>
          </a:p>
        </p:txBody>
      </p:sp>
      <p:sp>
        <p:nvSpPr>
          <p:cNvPr id="46127" name="Text Box 119"/>
          <p:cNvSpPr txBox="1">
            <a:spLocks noChangeArrowheads="1"/>
          </p:cNvSpPr>
          <p:nvPr/>
        </p:nvSpPr>
        <p:spPr bwMode="auto">
          <a:xfrm>
            <a:off x="4730750" y="2327275"/>
            <a:ext cx="93345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223.1.2.1</a:t>
            </a:r>
            <a:endParaRPr lang="en-US" sz="1400" smtClean="0">
              <a:latin typeface="Comic Sans MS" charset="0"/>
            </a:endParaRPr>
          </a:p>
        </p:txBody>
      </p:sp>
      <p:sp>
        <p:nvSpPr>
          <p:cNvPr id="46128" name="Text Box 168"/>
          <p:cNvSpPr txBox="1">
            <a:spLocks noChangeArrowheads="1"/>
          </p:cNvSpPr>
          <p:nvPr/>
        </p:nvSpPr>
        <p:spPr bwMode="auto">
          <a:xfrm>
            <a:off x="3465513" y="1760538"/>
            <a:ext cx="9064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000" i="1" smtClean="0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>
                <a:solidFill>
                  <a:srgbClr val="CC0000"/>
                </a:solidFill>
              </a:rPr>
              <a:t>server</a:t>
            </a:r>
          </a:p>
        </p:txBody>
      </p:sp>
      <p:sp>
        <p:nvSpPr>
          <p:cNvPr id="46129" name="Text Box 170"/>
          <p:cNvSpPr txBox="1">
            <a:spLocks noChangeArrowheads="1"/>
          </p:cNvSpPr>
          <p:nvPr/>
        </p:nvSpPr>
        <p:spPr bwMode="auto">
          <a:xfrm>
            <a:off x="6627813" y="3059113"/>
            <a:ext cx="1820862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000" i="1" smtClean="0"/>
              <a:t>arriving </a:t>
            </a:r>
            <a:r>
              <a:rPr lang="en-US" sz="2000" i="1" smtClean="0">
                <a:solidFill>
                  <a:srgbClr val="CC0000"/>
                </a:solidFill>
              </a:rPr>
              <a:t>DHCP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>
                <a:solidFill>
                  <a:srgbClr val="CC0000"/>
                </a:solidFill>
              </a:rPr>
              <a:t>client</a:t>
            </a:r>
            <a:r>
              <a:rPr lang="en-US" sz="2000" i="1" smtClean="0"/>
              <a:t> needs 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/>
              <a:t>address in this</a:t>
            </a:r>
          </a:p>
          <a:p>
            <a:pPr>
              <a:lnSpc>
                <a:spcPct val="85000"/>
              </a:lnSpc>
              <a:defRPr/>
            </a:pPr>
            <a:r>
              <a:rPr lang="en-US" sz="2000" i="1" smtClean="0"/>
              <a:t>network</a:t>
            </a:r>
          </a:p>
        </p:txBody>
      </p:sp>
      <p:grpSp>
        <p:nvGrpSpPr>
          <p:cNvPr id="63534" name="Group 195"/>
          <p:cNvGrpSpPr>
            <a:grpSpLocks/>
          </p:cNvGrpSpPr>
          <p:nvPr/>
        </p:nvGrpSpPr>
        <p:grpSpPr bwMode="auto">
          <a:xfrm>
            <a:off x="3873500" y="2395538"/>
            <a:ext cx="401638" cy="681037"/>
            <a:chOff x="4140" y="429"/>
            <a:chExt cx="1425" cy="2396"/>
          </a:xfrm>
        </p:grpSpPr>
        <p:sp>
          <p:nvSpPr>
            <p:cNvPr id="63563" name="Freeform 19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0" name="Rectangle 197"/>
            <p:cNvSpPr>
              <a:spLocks noChangeArrowheads="1"/>
            </p:cNvSpPr>
            <p:nvPr/>
          </p:nvSpPr>
          <p:spPr bwMode="auto">
            <a:xfrm>
              <a:off x="4208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65" name="Freeform 19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66" name="Freeform 19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63" name="Rectangle 200"/>
            <p:cNvSpPr>
              <a:spLocks noChangeArrowheads="1"/>
            </p:cNvSpPr>
            <p:nvPr/>
          </p:nvSpPr>
          <p:spPr bwMode="auto">
            <a:xfrm>
              <a:off x="4213" y="691"/>
              <a:ext cx="597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3568" name="Group 20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189" name="AutoShape 202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190" name="AutoShape 203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6165" name="Rectangle 204"/>
            <p:cNvSpPr>
              <a:spLocks noChangeArrowheads="1"/>
            </p:cNvSpPr>
            <p:nvPr/>
          </p:nvSpPr>
          <p:spPr bwMode="auto">
            <a:xfrm>
              <a:off x="4224" y="1021"/>
              <a:ext cx="597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3570" name="Group 20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187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188" name="AutoShape 207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89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6167" name="Rectangle 208"/>
            <p:cNvSpPr>
              <a:spLocks noChangeArrowheads="1"/>
            </p:cNvSpPr>
            <p:nvPr/>
          </p:nvSpPr>
          <p:spPr bwMode="auto">
            <a:xfrm>
              <a:off x="4219" y="1356"/>
              <a:ext cx="59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68" name="Rectangle 209"/>
            <p:cNvSpPr>
              <a:spLocks noChangeArrowheads="1"/>
            </p:cNvSpPr>
            <p:nvPr/>
          </p:nvSpPr>
          <p:spPr bwMode="auto">
            <a:xfrm>
              <a:off x="4230" y="1658"/>
              <a:ext cx="591" cy="4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3573" name="Group 21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185" name="AutoShape 211"/>
              <p:cNvSpPr>
                <a:spLocks noChangeArrowheads="1"/>
              </p:cNvSpPr>
              <p:nvPr/>
            </p:nvSpPr>
            <p:spPr bwMode="auto">
              <a:xfrm>
                <a:off x="617" y="2576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186" name="AutoShape 21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8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3574" name="Freeform 21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3575" name="Group 21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183" name="AutoShape 215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30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6184" name="AutoShape 216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400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6172" name="Rectangle 217"/>
            <p:cNvSpPr>
              <a:spLocks noChangeArrowheads="1"/>
            </p:cNvSpPr>
            <p:nvPr/>
          </p:nvSpPr>
          <p:spPr bwMode="auto">
            <a:xfrm>
              <a:off x="5250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77" name="Freeform 21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78" name="Freeform 21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5" name="Oval 220"/>
            <p:cNvSpPr>
              <a:spLocks noChangeArrowheads="1"/>
            </p:cNvSpPr>
            <p:nvPr/>
          </p:nvSpPr>
          <p:spPr bwMode="auto">
            <a:xfrm>
              <a:off x="5514" y="2613"/>
              <a:ext cx="51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80" name="Freeform 22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77" name="AutoShape 222"/>
            <p:cNvSpPr>
              <a:spLocks noChangeArrowheads="1"/>
            </p:cNvSpPr>
            <p:nvPr/>
          </p:nvSpPr>
          <p:spPr bwMode="auto">
            <a:xfrm>
              <a:off x="4140" y="2680"/>
              <a:ext cx="1200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78" name="AutoShape 223"/>
            <p:cNvSpPr>
              <a:spLocks noChangeArrowheads="1"/>
            </p:cNvSpPr>
            <p:nvPr/>
          </p:nvSpPr>
          <p:spPr bwMode="auto">
            <a:xfrm>
              <a:off x="4208" y="2713"/>
              <a:ext cx="1070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79" name="Oval 224"/>
            <p:cNvSpPr>
              <a:spLocks noChangeArrowheads="1"/>
            </p:cNvSpPr>
            <p:nvPr/>
          </p:nvSpPr>
          <p:spPr bwMode="auto">
            <a:xfrm>
              <a:off x="4309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80" name="Oval 225"/>
            <p:cNvSpPr>
              <a:spLocks noChangeArrowheads="1"/>
            </p:cNvSpPr>
            <p:nvPr/>
          </p:nvSpPr>
          <p:spPr bwMode="auto">
            <a:xfrm>
              <a:off x="4484" y="2384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14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6181" name="Oval 226"/>
            <p:cNvSpPr>
              <a:spLocks noChangeArrowheads="1"/>
            </p:cNvSpPr>
            <p:nvPr/>
          </p:nvSpPr>
          <p:spPr bwMode="auto">
            <a:xfrm>
              <a:off x="4664" y="2384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46182" name="Rectangle 227"/>
            <p:cNvSpPr>
              <a:spLocks noChangeArrowheads="1"/>
            </p:cNvSpPr>
            <p:nvPr/>
          </p:nvSpPr>
          <p:spPr bwMode="auto">
            <a:xfrm>
              <a:off x="5064" y="1836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400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3535" name="Group 231"/>
          <p:cNvGrpSpPr>
            <a:grpSpLocks/>
          </p:cNvGrpSpPr>
          <p:nvPr/>
        </p:nvGrpSpPr>
        <p:grpSpPr bwMode="auto">
          <a:xfrm>
            <a:off x="5486400" y="3141663"/>
            <a:ext cx="1101725" cy="549275"/>
            <a:chOff x="3428" y="1798"/>
            <a:chExt cx="694" cy="346"/>
          </a:xfrm>
        </p:grpSpPr>
        <p:grpSp>
          <p:nvGrpSpPr>
            <p:cNvPr id="63539" name="Group 229"/>
            <p:cNvGrpSpPr>
              <a:grpSpLocks/>
            </p:cNvGrpSpPr>
            <p:nvPr/>
          </p:nvGrpSpPr>
          <p:grpSpPr bwMode="auto">
            <a:xfrm>
              <a:off x="3628" y="1798"/>
              <a:ext cx="494" cy="346"/>
              <a:chOff x="4420" y="878"/>
              <a:chExt cx="614" cy="458"/>
            </a:xfrm>
          </p:grpSpPr>
          <p:pic>
            <p:nvPicPr>
              <p:cNvPr id="63541" name="Picture 173" descr="laptop_keyboar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4420" y="1108"/>
                <a:ext cx="527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542" name="Freeform 174"/>
              <p:cNvSpPr>
                <a:spLocks/>
              </p:cNvSpPr>
              <p:nvPr/>
            </p:nvSpPr>
            <p:spPr bwMode="auto">
              <a:xfrm>
                <a:off x="4595" y="888"/>
                <a:ext cx="424" cy="297"/>
              </a:xfrm>
              <a:custGeom>
                <a:avLst/>
                <a:gdLst>
                  <a:gd name="T0" fmla="*/ 0 w 2982"/>
                  <a:gd name="T1" fmla="*/ 0 h 2442"/>
                  <a:gd name="T2" fmla="*/ 0 w 2982"/>
                  <a:gd name="T3" fmla="*/ 0 h 2442"/>
                  <a:gd name="T4" fmla="*/ 0 w 2982"/>
                  <a:gd name="T5" fmla="*/ 0 h 2442"/>
                  <a:gd name="T6" fmla="*/ 0 w 2982"/>
                  <a:gd name="T7" fmla="*/ 0 h 2442"/>
                  <a:gd name="T8" fmla="*/ 0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63543" name="Picture 175" descr="scre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6" y="895"/>
                <a:ext cx="385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3544" name="Freeform 176"/>
              <p:cNvSpPr>
                <a:spLocks/>
              </p:cNvSpPr>
              <p:nvPr/>
            </p:nvSpPr>
            <p:spPr bwMode="auto">
              <a:xfrm>
                <a:off x="4672" y="879"/>
                <a:ext cx="359" cy="55"/>
              </a:xfrm>
              <a:custGeom>
                <a:avLst/>
                <a:gdLst>
                  <a:gd name="T0" fmla="*/ 0 w 2528"/>
                  <a:gd name="T1" fmla="*/ 0 h 455"/>
                  <a:gd name="T2" fmla="*/ 0 w 2528"/>
                  <a:gd name="T3" fmla="*/ 0 h 455"/>
                  <a:gd name="T4" fmla="*/ 0 w 2528"/>
                  <a:gd name="T5" fmla="*/ 0 h 455"/>
                  <a:gd name="T6" fmla="*/ 0 w 2528"/>
                  <a:gd name="T7" fmla="*/ 0 h 455"/>
                  <a:gd name="T8" fmla="*/ 0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5" name="Freeform 177"/>
              <p:cNvSpPr>
                <a:spLocks/>
              </p:cNvSpPr>
              <p:nvPr/>
            </p:nvSpPr>
            <p:spPr bwMode="auto">
              <a:xfrm>
                <a:off x="4591" y="878"/>
                <a:ext cx="100" cy="230"/>
              </a:xfrm>
              <a:custGeom>
                <a:avLst/>
                <a:gdLst>
                  <a:gd name="T0" fmla="*/ 0 w 702"/>
                  <a:gd name="T1" fmla="*/ 0 h 1893"/>
                  <a:gd name="T2" fmla="*/ 0 w 702"/>
                  <a:gd name="T3" fmla="*/ 0 h 1893"/>
                  <a:gd name="T4" fmla="*/ 0 w 702"/>
                  <a:gd name="T5" fmla="*/ 0 h 1893"/>
                  <a:gd name="T6" fmla="*/ 0 w 702"/>
                  <a:gd name="T7" fmla="*/ 0 h 1893"/>
                  <a:gd name="T8" fmla="*/ 0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6" name="Freeform 178"/>
              <p:cNvSpPr>
                <a:spLocks/>
              </p:cNvSpPr>
              <p:nvPr/>
            </p:nvSpPr>
            <p:spPr bwMode="auto">
              <a:xfrm>
                <a:off x="4921" y="920"/>
                <a:ext cx="108" cy="265"/>
              </a:xfrm>
              <a:custGeom>
                <a:avLst/>
                <a:gdLst>
                  <a:gd name="T0" fmla="*/ 0 w 756"/>
                  <a:gd name="T1" fmla="*/ 0 h 2184"/>
                  <a:gd name="T2" fmla="*/ 0 w 756"/>
                  <a:gd name="T3" fmla="*/ 0 h 2184"/>
                  <a:gd name="T4" fmla="*/ 0 w 756"/>
                  <a:gd name="T5" fmla="*/ 0 h 2184"/>
                  <a:gd name="T6" fmla="*/ 0 w 756"/>
                  <a:gd name="T7" fmla="*/ 0 h 2184"/>
                  <a:gd name="T8" fmla="*/ 0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7" name="Freeform 179"/>
              <p:cNvSpPr>
                <a:spLocks/>
              </p:cNvSpPr>
              <p:nvPr/>
            </p:nvSpPr>
            <p:spPr bwMode="auto">
              <a:xfrm>
                <a:off x="4590" y="1097"/>
                <a:ext cx="394" cy="89"/>
              </a:xfrm>
              <a:custGeom>
                <a:avLst/>
                <a:gdLst>
                  <a:gd name="T0" fmla="*/ 0 w 2773"/>
                  <a:gd name="T1" fmla="*/ 0 h 738"/>
                  <a:gd name="T2" fmla="*/ 0 w 2773"/>
                  <a:gd name="T3" fmla="*/ 0 h 738"/>
                  <a:gd name="T4" fmla="*/ 0 w 2773"/>
                  <a:gd name="T5" fmla="*/ 0 h 738"/>
                  <a:gd name="T6" fmla="*/ 0 w 2773"/>
                  <a:gd name="T7" fmla="*/ 0 h 738"/>
                  <a:gd name="T8" fmla="*/ 0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8" name="Freeform 180"/>
              <p:cNvSpPr>
                <a:spLocks/>
              </p:cNvSpPr>
              <p:nvPr/>
            </p:nvSpPr>
            <p:spPr bwMode="auto">
              <a:xfrm>
                <a:off x="4933" y="922"/>
                <a:ext cx="101" cy="266"/>
              </a:xfrm>
              <a:custGeom>
                <a:avLst/>
                <a:gdLst>
                  <a:gd name="T0" fmla="*/ 0 w 637"/>
                  <a:gd name="T1" fmla="*/ 0 h 1659"/>
                  <a:gd name="T2" fmla="*/ 0 w 637"/>
                  <a:gd name="T3" fmla="*/ 0 h 1659"/>
                  <a:gd name="T4" fmla="*/ 0 w 637"/>
                  <a:gd name="T5" fmla="*/ 0 h 1659"/>
                  <a:gd name="T6" fmla="*/ 0 w 637"/>
                  <a:gd name="T7" fmla="*/ 0 h 1659"/>
                  <a:gd name="T8" fmla="*/ 0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49" name="Freeform 181"/>
              <p:cNvSpPr>
                <a:spLocks/>
              </p:cNvSpPr>
              <p:nvPr/>
            </p:nvSpPr>
            <p:spPr bwMode="auto">
              <a:xfrm>
                <a:off x="4590" y="1109"/>
                <a:ext cx="351" cy="88"/>
              </a:xfrm>
              <a:custGeom>
                <a:avLst/>
                <a:gdLst>
                  <a:gd name="T0" fmla="*/ 0 w 2216"/>
                  <a:gd name="T1" fmla="*/ 0 h 550"/>
                  <a:gd name="T2" fmla="*/ 0 w 2216"/>
                  <a:gd name="T3" fmla="*/ 0 h 550"/>
                  <a:gd name="T4" fmla="*/ 0 w 2216"/>
                  <a:gd name="T5" fmla="*/ 0 h 550"/>
                  <a:gd name="T6" fmla="*/ 0 w 2216"/>
                  <a:gd name="T7" fmla="*/ 0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3550" name="Group 182"/>
              <p:cNvGrpSpPr>
                <a:grpSpLocks/>
              </p:cNvGrpSpPr>
              <p:nvPr/>
            </p:nvGrpSpPr>
            <p:grpSpPr bwMode="auto">
              <a:xfrm>
                <a:off x="4584" y="1203"/>
                <a:ext cx="119" cy="53"/>
                <a:chOff x="1740" y="2642"/>
                <a:chExt cx="752" cy="327"/>
              </a:xfrm>
            </p:grpSpPr>
            <p:sp>
              <p:nvSpPr>
                <p:cNvPr id="63557" name="Freeform 1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8" name="Freeform 1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59" name="Freeform 1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0" name="Freeform 1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1" name="Freeform 1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62" name="Freeform 1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51" name="Freeform 189"/>
              <p:cNvSpPr>
                <a:spLocks/>
              </p:cNvSpPr>
              <p:nvPr/>
            </p:nvSpPr>
            <p:spPr bwMode="auto">
              <a:xfrm>
                <a:off x="4788" y="1211"/>
                <a:ext cx="144" cy="116"/>
              </a:xfrm>
              <a:custGeom>
                <a:avLst/>
                <a:gdLst>
                  <a:gd name="T0" fmla="*/ 0 w 990"/>
                  <a:gd name="T1" fmla="*/ 0 h 792"/>
                  <a:gd name="T2" fmla="*/ 0 w 990"/>
                  <a:gd name="T3" fmla="*/ 0 h 792"/>
                  <a:gd name="T4" fmla="*/ 0 w 990"/>
                  <a:gd name="T5" fmla="*/ 0 h 792"/>
                  <a:gd name="T6" fmla="*/ 0 w 990"/>
                  <a:gd name="T7" fmla="*/ 0 h 792"/>
                  <a:gd name="T8" fmla="*/ 0 w 990"/>
                  <a:gd name="T9" fmla="*/ 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2" name="Freeform 190"/>
              <p:cNvSpPr>
                <a:spLocks/>
              </p:cNvSpPr>
              <p:nvPr/>
            </p:nvSpPr>
            <p:spPr bwMode="auto">
              <a:xfrm>
                <a:off x="4420" y="1220"/>
                <a:ext cx="369" cy="10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3" name="Freeform 191"/>
              <p:cNvSpPr>
                <a:spLocks/>
              </p:cNvSpPr>
              <p:nvPr/>
            </p:nvSpPr>
            <p:spPr bwMode="auto">
              <a:xfrm>
                <a:off x="4420" y="1201"/>
                <a:ext cx="4" cy="21"/>
              </a:xfrm>
              <a:custGeom>
                <a:avLst/>
                <a:gdLst>
                  <a:gd name="T0" fmla="*/ 0 w 26"/>
                  <a:gd name="T1" fmla="*/ 0 h 147"/>
                  <a:gd name="T2" fmla="*/ 0 w 26"/>
                  <a:gd name="T3" fmla="*/ 0 h 147"/>
                  <a:gd name="T4" fmla="*/ 0 w 26"/>
                  <a:gd name="T5" fmla="*/ 0 h 147"/>
                  <a:gd name="T6" fmla="*/ 0 w 26"/>
                  <a:gd name="T7" fmla="*/ 0 h 147"/>
                  <a:gd name="T8" fmla="*/ 0 w 26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4" name="Freeform 192"/>
              <p:cNvSpPr>
                <a:spLocks/>
              </p:cNvSpPr>
              <p:nvPr/>
            </p:nvSpPr>
            <p:spPr bwMode="auto">
              <a:xfrm>
                <a:off x="4421" y="1114"/>
                <a:ext cx="171" cy="88"/>
              </a:xfrm>
              <a:custGeom>
                <a:avLst/>
                <a:gdLst>
                  <a:gd name="T0" fmla="*/ 0 w 1176"/>
                  <a:gd name="T1" fmla="*/ 0 h 606"/>
                  <a:gd name="T2" fmla="*/ 0 w 1176"/>
                  <a:gd name="T3" fmla="*/ 0 h 606"/>
                  <a:gd name="T4" fmla="*/ 0 w 1176"/>
                  <a:gd name="T5" fmla="*/ 0 h 606"/>
                  <a:gd name="T6" fmla="*/ 0 w 1176"/>
                  <a:gd name="T7" fmla="*/ 0 h 606"/>
                  <a:gd name="T8" fmla="*/ 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5" name="Freeform 193"/>
              <p:cNvSpPr>
                <a:spLocks/>
              </p:cNvSpPr>
              <p:nvPr/>
            </p:nvSpPr>
            <p:spPr bwMode="auto">
              <a:xfrm>
                <a:off x="4432" y="1205"/>
                <a:ext cx="350" cy="102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56" name="Freeform 194"/>
              <p:cNvSpPr>
                <a:spLocks/>
              </p:cNvSpPr>
              <p:nvPr/>
            </p:nvSpPr>
            <p:spPr bwMode="auto">
              <a:xfrm flipV="1">
                <a:off x="4782" y="1198"/>
                <a:ext cx="142" cy="105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0 h 723"/>
                  <a:gd name="T6" fmla="*/ 0 w 2532"/>
                  <a:gd name="T7" fmla="*/ 0 h 723"/>
                  <a:gd name="T8" fmla="*/ 0 w 2532"/>
                  <a:gd name="T9" fmla="*/ 0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6136" name="Line 230"/>
            <p:cNvSpPr>
              <a:spLocks noChangeShapeType="1"/>
            </p:cNvSpPr>
            <p:nvPr/>
          </p:nvSpPr>
          <p:spPr bwMode="auto">
            <a:xfrm flipH="1">
              <a:off x="3428" y="2002"/>
              <a:ext cx="2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46132" name="AutoShape 232"/>
          <p:cNvSpPr>
            <a:spLocks noChangeArrowheads="1"/>
          </p:cNvSpPr>
          <p:nvPr/>
        </p:nvSpPr>
        <p:spPr bwMode="auto">
          <a:xfrm>
            <a:off x="5754688" y="3698875"/>
            <a:ext cx="976312" cy="374650"/>
          </a:xfrm>
          <a:prstGeom prst="leftArrow">
            <a:avLst>
              <a:gd name="adj1" fmla="val 50000"/>
              <a:gd name="adj2" fmla="val 65148"/>
            </a:avLst>
          </a:prstGeom>
          <a:gradFill rotWithShape="1">
            <a:gsLst>
              <a:gs pos="0">
                <a:srgbClr val="CC00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6133" name="Line 233"/>
          <p:cNvSpPr>
            <a:spLocks noChangeShapeType="1"/>
          </p:cNvSpPr>
          <p:nvPr/>
        </p:nvSpPr>
        <p:spPr bwMode="auto">
          <a:xfrm flipH="1">
            <a:off x="4268788" y="2954338"/>
            <a:ext cx="3143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sz="1400">
              <a:latin typeface="Arial" charset="0"/>
              <a:ea typeface="ＭＳ Ｐゴシック" charset="0"/>
            </a:endParaRPr>
          </a:p>
        </p:txBody>
      </p:sp>
      <p:sp>
        <p:nvSpPr>
          <p:cNvPr id="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DHCP (Dynamic Host Configuration Protocol)</a:t>
            </a:r>
            <a:endParaRPr lang="en-US" sz="4000" dirty="0"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14" y="747645"/>
            <a:ext cx="3865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Client-Server Scenario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Text Box 7"/>
          <p:cNvSpPr txBox="1">
            <a:spLocks noChangeArrowheads="1"/>
          </p:cNvSpPr>
          <p:nvPr/>
        </p:nvSpPr>
        <p:spPr bwMode="auto">
          <a:xfrm>
            <a:off x="881063" y="1270000"/>
            <a:ext cx="23415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600">
                <a:solidFill>
                  <a:srgbClr val="CC0000"/>
                </a:solidFill>
              </a:rPr>
              <a:t>DHCP server: 223.1.2.5</a:t>
            </a:r>
          </a:p>
        </p:txBody>
      </p:sp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6037263" y="1311275"/>
            <a:ext cx="8493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arriving</a:t>
            </a:r>
          </a:p>
          <a:p>
            <a:pPr algn="ctr">
              <a:lnSpc>
                <a:spcPct val="85000"/>
              </a:lnSpc>
            </a:pPr>
            <a:r>
              <a:rPr lang="en-US" altLang="en-US" sz="1600">
                <a:solidFill>
                  <a:srgbClr val="CC0000"/>
                </a:solidFill>
              </a:rPr>
              <a:t> client</a:t>
            </a:r>
            <a:endParaRPr lang="en-US" altLang="en-US" sz="1800">
              <a:solidFill>
                <a:srgbClr val="CC0000"/>
              </a:solidFill>
            </a:endParaRPr>
          </a:p>
        </p:txBody>
      </p:sp>
      <p:sp>
        <p:nvSpPr>
          <p:cNvPr id="65541" name="Line 9"/>
          <p:cNvSpPr>
            <a:spLocks noChangeShapeType="1"/>
          </p:cNvSpPr>
          <p:nvPr/>
        </p:nvSpPr>
        <p:spPr bwMode="auto">
          <a:xfrm flipH="1">
            <a:off x="1860550" y="2208213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2" name="Line 10"/>
          <p:cNvSpPr>
            <a:spLocks noChangeShapeType="1"/>
          </p:cNvSpPr>
          <p:nvPr/>
        </p:nvSpPr>
        <p:spPr bwMode="auto">
          <a:xfrm flipH="1">
            <a:off x="1816100" y="2163763"/>
            <a:ext cx="11113" cy="402748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3" name="Line 11"/>
          <p:cNvSpPr>
            <a:spLocks noChangeShapeType="1"/>
          </p:cNvSpPr>
          <p:nvPr/>
        </p:nvSpPr>
        <p:spPr bwMode="auto">
          <a:xfrm flipH="1">
            <a:off x="6342063" y="2239963"/>
            <a:ext cx="11112" cy="4140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5544" name="Group 23"/>
          <p:cNvGrpSpPr>
            <a:grpSpLocks/>
          </p:cNvGrpSpPr>
          <p:nvPr/>
        </p:nvGrpSpPr>
        <p:grpSpPr bwMode="auto">
          <a:xfrm>
            <a:off x="3389313" y="1343025"/>
            <a:ext cx="2673350" cy="1116013"/>
            <a:chOff x="11865" y="3885"/>
            <a:chExt cx="3720" cy="1260"/>
          </a:xfrm>
        </p:grpSpPr>
        <p:sp>
          <p:nvSpPr>
            <p:cNvPr id="65612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 b="1"/>
                <a:t>DHCP discover</a:t>
              </a:r>
              <a:endParaRPr lang="en-US" altLang="en-US" sz="1200" b="1">
                <a:latin typeface="Comic Sans MS" panose="030F0702030302020204" pitchFamily="66" charset="0"/>
              </a:endParaRPr>
            </a:p>
          </p:txBody>
        </p:sp>
        <p:sp>
          <p:nvSpPr>
            <p:cNvPr id="65613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200"/>
                <a:t>src : 0.0.0.0, 68     </a:t>
              </a:r>
            </a:p>
            <a:p>
              <a:r>
                <a:rPr lang="en-US" altLang="en-US" sz="1200"/>
                <a:t>dest.: 255.255.255.255,67</a:t>
              </a:r>
            </a:p>
            <a:p>
              <a:r>
                <a:rPr lang="en-US" altLang="en-US" sz="1200"/>
                <a:t>yiaddr:    0.0.0.0</a:t>
              </a:r>
            </a:p>
            <a:p>
              <a:r>
                <a:rPr lang="en-US" altLang="en-US" sz="1200"/>
                <a:t>transaction ID: 654</a:t>
              </a:r>
              <a:endParaRPr lang="en-US" altLang="en-US" sz="1800">
                <a:latin typeface="Comic Sans MS" panose="030F0702030302020204" pitchFamily="66" charset="0"/>
              </a:endParaRPr>
            </a:p>
          </p:txBody>
        </p:sp>
      </p:grpSp>
      <p:sp>
        <p:nvSpPr>
          <p:cNvPr id="65545" name="Line 26"/>
          <p:cNvSpPr>
            <a:spLocks noChangeShapeType="1"/>
          </p:cNvSpPr>
          <p:nvPr/>
        </p:nvSpPr>
        <p:spPr bwMode="auto">
          <a:xfrm>
            <a:off x="1903413" y="31940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6" name="Text Box 27"/>
          <p:cNvSpPr txBox="1">
            <a:spLocks noChangeArrowheads="1"/>
          </p:cNvSpPr>
          <p:nvPr/>
        </p:nvSpPr>
        <p:spPr bwMode="auto">
          <a:xfrm>
            <a:off x="3562350" y="2579688"/>
            <a:ext cx="1379538" cy="330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DHCP offer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65547" name="Text Box 28"/>
          <p:cNvSpPr txBox="1">
            <a:spLocks noChangeArrowheads="1"/>
          </p:cNvSpPr>
          <p:nvPr/>
        </p:nvSpPr>
        <p:spPr bwMode="auto">
          <a:xfrm>
            <a:off x="3659188" y="2832100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src: 223.1.2.5, 67      </a:t>
            </a:r>
          </a:p>
          <a:p>
            <a:r>
              <a:rPr lang="en-US" altLang="en-US" sz="1200"/>
              <a:t>dest:  255.255.255.255, 68</a:t>
            </a:r>
          </a:p>
          <a:p>
            <a:r>
              <a:rPr lang="en-US" altLang="en-US" sz="1200"/>
              <a:t>yiaddrr: 223.1.2.4</a:t>
            </a:r>
          </a:p>
          <a:p>
            <a:r>
              <a:rPr lang="en-US" altLang="en-US" sz="1200"/>
              <a:t>transaction ID: 654</a:t>
            </a:r>
          </a:p>
          <a:p>
            <a:r>
              <a:rPr lang="en-US" altLang="en-US" sz="1200"/>
              <a:t>lifetime: 3600 secs</a:t>
            </a:r>
            <a:endParaRPr lang="en-US" altLang="en-US" sz="800">
              <a:latin typeface="Comic Sans MS" panose="030F0702030302020204" pitchFamily="66" charset="0"/>
            </a:endParaRPr>
          </a:p>
        </p:txBody>
      </p:sp>
      <p:sp>
        <p:nvSpPr>
          <p:cNvPr id="65548" name="Line 29"/>
          <p:cNvSpPr>
            <a:spLocks noChangeShapeType="1"/>
          </p:cNvSpPr>
          <p:nvPr/>
        </p:nvSpPr>
        <p:spPr bwMode="auto">
          <a:xfrm flipH="1">
            <a:off x="1795463" y="4422775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49" name="Text Box 30"/>
          <p:cNvSpPr txBox="1">
            <a:spLocks noChangeArrowheads="1"/>
          </p:cNvSpPr>
          <p:nvPr/>
        </p:nvSpPr>
        <p:spPr bwMode="auto">
          <a:xfrm>
            <a:off x="1966913" y="3765550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DHCP request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65550" name="Text Box 31"/>
          <p:cNvSpPr txBox="1">
            <a:spLocks noChangeArrowheads="1"/>
          </p:cNvSpPr>
          <p:nvPr/>
        </p:nvSpPr>
        <p:spPr bwMode="auto">
          <a:xfrm>
            <a:off x="2097088" y="4027488"/>
            <a:ext cx="2757487" cy="9985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src:  0.0.0.0, 68     </a:t>
            </a:r>
          </a:p>
          <a:p>
            <a:r>
              <a:rPr lang="en-US" altLang="en-US" sz="1200"/>
              <a:t>dest::  255.255.255.255, 67</a:t>
            </a:r>
          </a:p>
          <a:p>
            <a:r>
              <a:rPr lang="en-US" altLang="en-US" sz="1200"/>
              <a:t>yiaddrr: 223.1.2.4</a:t>
            </a:r>
          </a:p>
          <a:p>
            <a:r>
              <a:rPr lang="en-US" altLang="en-US" sz="1200"/>
              <a:t>transaction ID: 655</a:t>
            </a:r>
          </a:p>
          <a:p>
            <a:r>
              <a:rPr lang="en-US" altLang="en-US" sz="1200"/>
              <a:t>lifetime: 3600 secs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65551" name="Line 32"/>
          <p:cNvSpPr>
            <a:spLocks noChangeShapeType="1"/>
          </p:cNvSpPr>
          <p:nvPr/>
        </p:nvSpPr>
        <p:spPr bwMode="auto">
          <a:xfrm>
            <a:off x="1881188" y="5453063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552" name="Text Box 33"/>
          <p:cNvSpPr txBox="1">
            <a:spLocks noChangeArrowheads="1"/>
          </p:cNvSpPr>
          <p:nvPr/>
        </p:nvSpPr>
        <p:spPr bwMode="auto">
          <a:xfrm>
            <a:off x="3519488" y="5168900"/>
            <a:ext cx="1379537" cy="3286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/>
              <a:t>DHCP ACK</a:t>
            </a:r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65553" name="Text Box 34"/>
          <p:cNvSpPr txBox="1">
            <a:spLocks noChangeArrowheads="1"/>
          </p:cNvSpPr>
          <p:nvPr/>
        </p:nvSpPr>
        <p:spPr bwMode="auto">
          <a:xfrm>
            <a:off x="3616325" y="5421313"/>
            <a:ext cx="2413000" cy="1019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/>
              <a:t>src: 223.1.2.5, 67      </a:t>
            </a:r>
          </a:p>
          <a:p>
            <a:r>
              <a:rPr lang="en-US" altLang="en-US" sz="1200"/>
              <a:t>dest:  255.255.255.255, 68</a:t>
            </a:r>
          </a:p>
          <a:p>
            <a:r>
              <a:rPr lang="en-US" altLang="en-US" sz="1200"/>
              <a:t>yiaddrr: 223.1.2.4</a:t>
            </a:r>
          </a:p>
          <a:p>
            <a:r>
              <a:rPr lang="en-US" altLang="en-US" sz="1200"/>
              <a:t>transaction ID: 655</a:t>
            </a:r>
          </a:p>
          <a:p>
            <a:r>
              <a:rPr lang="en-US" altLang="en-US" sz="1200"/>
              <a:t>lifetime: 3600 secs</a:t>
            </a:r>
            <a:endParaRPr lang="en-US" altLang="en-US" sz="1000">
              <a:latin typeface="Comic Sans MS" panose="030F0702030302020204" pitchFamily="66" charset="0"/>
            </a:endParaRPr>
          </a:p>
        </p:txBody>
      </p:sp>
      <p:grpSp>
        <p:nvGrpSpPr>
          <p:cNvPr id="65554" name="Group 36"/>
          <p:cNvGrpSpPr>
            <a:grpSpLocks/>
          </p:cNvGrpSpPr>
          <p:nvPr/>
        </p:nvGrpSpPr>
        <p:grpSpPr bwMode="auto">
          <a:xfrm>
            <a:off x="6294438" y="1781175"/>
            <a:ext cx="784225" cy="549275"/>
            <a:chOff x="4420" y="878"/>
            <a:chExt cx="614" cy="458"/>
          </a:xfrm>
        </p:grpSpPr>
        <p:pic>
          <p:nvPicPr>
            <p:cNvPr id="65590" name="Picture 37" descr="laptop_keyboa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1" name="Freeform 38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5592" name="Picture 39" descr="scree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93" name="Freeform 40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4" name="Freeform 41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5" name="Freeform 42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6" name="Freeform 43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7" name="Freeform 44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98" name="Freeform 45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99" name="Group 46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65606" name="Freeform 4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7" name="Freeform 4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8" name="Freeform 4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09" name="Freeform 5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0" name="Freeform 5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11" name="Freeform 5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600" name="Freeform 53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1" name="Freeform 54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2" name="Freeform 55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3" name="Freeform 56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4" name="Freeform 57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05" name="Freeform 58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555" name="Group 60"/>
          <p:cNvGrpSpPr>
            <a:grpSpLocks/>
          </p:cNvGrpSpPr>
          <p:nvPr/>
        </p:nvGrpSpPr>
        <p:grpSpPr bwMode="auto">
          <a:xfrm>
            <a:off x="1717675" y="1590675"/>
            <a:ext cx="334963" cy="536575"/>
            <a:chOff x="4140" y="429"/>
            <a:chExt cx="1425" cy="2396"/>
          </a:xfrm>
        </p:grpSpPr>
        <p:sp>
          <p:nvSpPr>
            <p:cNvPr id="65558" name="Freeform 6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28" name="Rectangle 62"/>
            <p:cNvSpPr>
              <a:spLocks noChangeArrowheads="1"/>
            </p:cNvSpPr>
            <p:nvPr/>
          </p:nvSpPr>
          <p:spPr bwMode="auto">
            <a:xfrm>
              <a:off x="4208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5560" name="Freeform 6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61" name="Freeform 6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1" name="Rectangle 65"/>
            <p:cNvSpPr>
              <a:spLocks noChangeArrowheads="1"/>
            </p:cNvSpPr>
            <p:nvPr/>
          </p:nvSpPr>
          <p:spPr bwMode="auto">
            <a:xfrm>
              <a:off x="4214" y="691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563" name="Group 6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7157" name="AutoShape 67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58" name="AutoShape 68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1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7133" name="Rectangle 69"/>
            <p:cNvSpPr>
              <a:spLocks noChangeArrowheads="1"/>
            </p:cNvSpPr>
            <p:nvPr/>
          </p:nvSpPr>
          <p:spPr bwMode="auto">
            <a:xfrm>
              <a:off x="4221" y="1017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565" name="Group 7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7155" name="AutoShape 71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56" name="AutoShape 72"/>
              <p:cNvSpPr>
                <a:spLocks noChangeArrowheads="1"/>
              </p:cNvSpPr>
              <p:nvPr/>
            </p:nvSpPr>
            <p:spPr bwMode="auto">
              <a:xfrm>
                <a:off x="632" y="2585"/>
                <a:ext cx="691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7135" name="Rectangle 73"/>
            <p:cNvSpPr>
              <a:spLocks noChangeArrowheads="1"/>
            </p:cNvSpPr>
            <p:nvPr/>
          </p:nvSpPr>
          <p:spPr bwMode="auto">
            <a:xfrm>
              <a:off x="4214" y="1358"/>
              <a:ext cx="601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36" name="Rectangle 74"/>
            <p:cNvSpPr>
              <a:spLocks noChangeArrowheads="1"/>
            </p:cNvSpPr>
            <p:nvPr/>
          </p:nvSpPr>
          <p:spPr bwMode="auto">
            <a:xfrm>
              <a:off x="4228" y="1655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5568" name="Group 7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7153" name="AutoShape 76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4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54" name="AutoShape 77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90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5569" name="Freeform 7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5570" name="Group 7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7151" name="AutoShape 80"/>
              <p:cNvSpPr>
                <a:spLocks noChangeArrowheads="1"/>
              </p:cNvSpPr>
              <p:nvPr/>
            </p:nvSpPr>
            <p:spPr bwMode="auto">
              <a:xfrm>
                <a:off x="617" y="2570"/>
                <a:ext cx="724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7152" name="AutoShape 81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0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7140" name="Rectangle 82"/>
            <p:cNvSpPr>
              <a:spLocks noChangeArrowheads="1"/>
            </p:cNvSpPr>
            <p:nvPr/>
          </p:nvSpPr>
          <p:spPr bwMode="auto">
            <a:xfrm>
              <a:off x="5248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5572" name="Freeform 8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8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Oval 85"/>
            <p:cNvSpPr>
              <a:spLocks noChangeArrowheads="1"/>
            </p:cNvSpPr>
            <p:nvPr/>
          </p:nvSpPr>
          <p:spPr bwMode="auto">
            <a:xfrm>
              <a:off x="5518" y="2612"/>
              <a:ext cx="47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5575" name="Freeform 8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AutoShape 87"/>
            <p:cNvSpPr>
              <a:spLocks noChangeArrowheads="1"/>
            </p:cNvSpPr>
            <p:nvPr/>
          </p:nvSpPr>
          <p:spPr bwMode="auto">
            <a:xfrm>
              <a:off x="4140" y="2676"/>
              <a:ext cx="1202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6" name="AutoShape 88"/>
            <p:cNvSpPr>
              <a:spLocks noChangeArrowheads="1"/>
            </p:cNvSpPr>
            <p:nvPr/>
          </p:nvSpPr>
          <p:spPr bwMode="auto">
            <a:xfrm>
              <a:off x="4208" y="2712"/>
              <a:ext cx="1067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7" name="Oval 89"/>
            <p:cNvSpPr>
              <a:spLocks noChangeArrowheads="1"/>
            </p:cNvSpPr>
            <p:nvPr/>
          </p:nvSpPr>
          <p:spPr bwMode="auto">
            <a:xfrm>
              <a:off x="4309" y="2385"/>
              <a:ext cx="155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48" name="Oval 90"/>
            <p:cNvSpPr>
              <a:spLocks noChangeArrowheads="1"/>
            </p:cNvSpPr>
            <p:nvPr/>
          </p:nvSpPr>
          <p:spPr bwMode="auto">
            <a:xfrm>
              <a:off x="4484" y="2385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7149" name="Oval 91"/>
            <p:cNvSpPr>
              <a:spLocks noChangeArrowheads="1"/>
            </p:cNvSpPr>
            <p:nvPr/>
          </p:nvSpPr>
          <p:spPr bwMode="auto">
            <a:xfrm>
              <a:off x="4660" y="2378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7150" name="Rectangle 92"/>
            <p:cNvSpPr>
              <a:spLocks noChangeArrowheads="1"/>
            </p:cNvSpPr>
            <p:nvPr/>
          </p:nvSpPr>
          <p:spPr bwMode="auto">
            <a:xfrm>
              <a:off x="5065" y="1833"/>
              <a:ext cx="81" cy="76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DHCP (Dynamic Host Configuration Protocol)</a:t>
            </a:r>
            <a:endParaRPr lang="en-US" sz="4000" dirty="0">
              <a:cs typeface="+mj-cs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2814" y="747645"/>
            <a:ext cx="38659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Client-Server Scenario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8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FF0000"/>
                </a:solidFill>
                <a:cs typeface="+mn-cs"/>
              </a:rPr>
              <a:t>DHCP can return more than just allocated IP</a:t>
            </a:r>
            <a:r>
              <a:rPr lang="en-US" dirty="0">
                <a:cs typeface="+mn-cs"/>
              </a:rPr>
              <a:t> address on subnet: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address of first-hop router for client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name and IP address of DNS sever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/>
              <a:t>network mask (indicating network versus host portion of address)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DHCP (Dynamic Host Configuration Protocol)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756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284288"/>
            <a:ext cx="3421062" cy="126206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200">
                <a:cs typeface="+mn-cs"/>
              </a:rPr>
              <a:t>connecting laptop needs its IP address, addr of first-hop router, addr of DNS server: use DHCP</a:t>
            </a:r>
          </a:p>
        </p:txBody>
      </p:sp>
      <p:sp>
        <p:nvSpPr>
          <p:cNvPr id="68612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8613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4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5" name="Line 44"/>
          <p:cNvSpPr>
            <a:spLocks noChangeShapeType="1"/>
          </p:cNvSpPr>
          <p:nvPr/>
        </p:nvSpPr>
        <p:spPr bwMode="auto">
          <a:xfrm flipV="1">
            <a:off x="3924300" y="2357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Line 48"/>
          <p:cNvSpPr>
            <a:spLocks noChangeShapeType="1"/>
          </p:cNvSpPr>
          <p:nvPr/>
        </p:nvSpPr>
        <p:spPr bwMode="auto">
          <a:xfrm flipV="1">
            <a:off x="3279775" y="2892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Text Box 44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router with DHCP </a:t>
            </a:r>
          </a:p>
          <a:p>
            <a:pPr>
              <a:defRPr/>
            </a:pPr>
            <a:r>
              <a:rPr lang="en-US" i="1" smtClean="0"/>
              <a:t>server built into </a:t>
            </a:r>
          </a:p>
          <a:p>
            <a:pPr>
              <a:defRPr/>
            </a:pPr>
            <a:r>
              <a:rPr lang="en-US" i="1" smtClean="0"/>
              <a:t>router</a:t>
            </a:r>
          </a:p>
        </p:txBody>
      </p:sp>
      <p:sp>
        <p:nvSpPr>
          <p:cNvPr id="648344" name="Rectangle 152"/>
          <p:cNvSpPr>
            <a:spLocks noChangeArrowheads="1"/>
          </p:cNvSpPr>
          <p:nvPr/>
        </p:nvSpPr>
        <p:spPr bwMode="auto">
          <a:xfrm>
            <a:off x="5037138" y="2574925"/>
            <a:ext cx="3892550" cy="130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DHCP request encapsulated in UDP, encapsulated in IP, encapsulated in 802.1 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200">
              <a:latin typeface="Gill Sans MT" charset="0"/>
              <a:ea typeface="ＭＳ Ｐゴシック" charset="0"/>
            </a:endParaRPr>
          </a:p>
        </p:txBody>
      </p:sp>
      <p:sp>
        <p:nvSpPr>
          <p:cNvPr id="648345" name="Rectangle 153"/>
          <p:cNvSpPr>
            <a:spLocks noChangeArrowheads="1"/>
          </p:cNvSpPr>
          <p:nvPr/>
        </p:nvSpPr>
        <p:spPr bwMode="auto">
          <a:xfrm>
            <a:off x="5035550" y="3821113"/>
            <a:ext cx="3924300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Ethernet frame broadcast (dest: </a:t>
            </a:r>
            <a:r>
              <a:rPr lang="en-US" sz="1600">
                <a:latin typeface="Gill Sans MT" charset="0"/>
                <a:ea typeface="ＭＳ Ｐゴシック" charset="0"/>
              </a:rPr>
              <a:t>FFFFFFFFFFFF</a:t>
            </a:r>
            <a:r>
              <a:rPr lang="en-US" sz="2200">
                <a:latin typeface="Gill Sans MT" charset="0"/>
                <a:ea typeface="ＭＳ Ｐゴシック" charset="0"/>
              </a:rPr>
              <a:t>) on LAN, received at router running DHCP server</a:t>
            </a:r>
          </a:p>
        </p:txBody>
      </p:sp>
      <p:sp>
        <p:nvSpPr>
          <p:cNvPr id="648346" name="Rectangle 154"/>
          <p:cNvSpPr>
            <a:spLocks noChangeArrowheads="1"/>
          </p:cNvSpPr>
          <p:nvPr/>
        </p:nvSpPr>
        <p:spPr bwMode="auto">
          <a:xfrm>
            <a:off x="5033963" y="5157788"/>
            <a:ext cx="38020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Ethernet demuxed to IP demuxed, UDP demuxed to DHCP </a:t>
            </a:r>
          </a:p>
        </p:txBody>
      </p:sp>
      <p:sp>
        <p:nvSpPr>
          <p:cNvPr id="49166" name="Text Box 155"/>
          <p:cNvSpPr txBox="1">
            <a:spLocks noChangeArrowheads="1"/>
          </p:cNvSpPr>
          <p:nvPr/>
        </p:nvSpPr>
        <p:spPr bwMode="auto">
          <a:xfrm>
            <a:off x="3327400" y="3284538"/>
            <a:ext cx="10477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168.1.1.1</a:t>
            </a:r>
          </a:p>
          <a:p>
            <a:pPr>
              <a:defRPr/>
            </a:pPr>
            <a:endParaRPr lang="en-US" sz="1400" smtClean="0"/>
          </a:p>
        </p:txBody>
      </p:sp>
      <p:grpSp>
        <p:nvGrpSpPr>
          <p:cNvPr id="68622" name="Group 186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49343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44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800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01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10 h 63"/>
                <a:gd name="T2" fmla="*/ 716 w 280"/>
                <a:gd name="T3" fmla="*/ 204 h 63"/>
                <a:gd name="T4" fmla="*/ 4225 w 280"/>
                <a:gd name="T5" fmla="*/ 0 h 63"/>
                <a:gd name="T6" fmla="*/ 5394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802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8623" name="Group 192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6879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79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879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68793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8796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97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339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40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8624" name="Group 201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68758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4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760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61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07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763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9333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34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309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765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9331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32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311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12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768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329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30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8769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770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327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328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316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772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73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19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8775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21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2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3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4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9325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326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8625" name="Group 234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68736" name="Picture 235" descr="laptop_keybo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737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8738" name="Picture 237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739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0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1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2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3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4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8745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68752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3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4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5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6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57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8746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7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8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49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50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51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8226" name="AutoShape 34"/>
          <p:cNvSpPr>
            <a:spLocks noChangeArrowheads="1"/>
          </p:cNvSpPr>
          <p:nvPr/>
        </p:nvSpPr>
        <p:spPr bwMode="auto">
          <a:xfrm>
            <a:off x="830263" y="24225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48237" name="Group 45"/>
          <p:cNvGrpSpPr>
            <a:grpSpLocks/>
          </p:cNvGrpSpPr>
          <p:nvPr/>
        </p:nvGrpSpPr>
        <p:grpSpPr bwMode="auto">
          <a:xfrm>
            <a:off x="1195388" y="1258888"/>
            <a:ext cx="976312" cy="1460500"/>
            <a:chOff x="651" y="681"/>
            <a:chExt cx="615" cy="920"/>
          </a:xfrm>
        </p:grpSpPr>
        <p:sp>
          <p:nvSpPr>
            <p:cNvPr id="68728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729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49275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76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49277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78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79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80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8246" name="Group 54"/>
          <p:cNvGrpSpPr>
            <a:grpSpLocks/>
          </p:cNvGrpSpPr>
          <p:nvPr/>
        </p:nvGrpSpPr>
        <p:grpSpPr bwMode="auto">
          <a:xfrm>
            <a:off x="520700" y="1317625"/>
            <a:ext cx="544513" cy="244475"/>
            <a:chOff x="844" y="3337"/>
            <a:chExt cx="343" cy="154"/>
          </a:xfrm>
        </p:grpSpPr>
        <p:sp>
          <p:nvSpPr>
            <p:cNvPr id="49271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272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648249" name="Group 57"/>
          <p:cNvGrpSpPr>
            <a:grpSpLocks/>
          </p:cNvGrpSpPr>
          <p:nvPr/>
        </p:nvGrpSpPr>
        <p:grpSpPr bwMode="auto">
          <a:xfrm>
            <a:off x="66675" y="1336675"/>
            <a:ext cx="1081088" cy="1166813"/>
            <a:chOff x="42" y="744"/>
            <a:chExt cx="681" cy="735"/>
          </a:xfrm>
        </p:grpSpPr>
        <p:grpSp>
          <p:nvGrpSpPr>
            <p:cNvPr id="68694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68696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8721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926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7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49267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68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8697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8715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6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65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8716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6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6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8698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9258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59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8699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8700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8704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8707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9256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57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8708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9254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55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4925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5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49246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47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48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9240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8282" name="Group 90"/>
          <p:cNvGrpSpPr>
            <a:grpSpLocks/>
          </p:cNvGrpSpPr>
          <p:nvPr/>
        </p:nvGrpSpPr>
        <p:grpSpPr bwMode="auto">
          <a:xfrm>
            <a:off x="650875" y="2544763"/>
            <a:ext cx="1081088" cy="244475"/>
            <a:chOff x="504" y="3523"/>
            <a:chExt cx="681" cy="154"/>
          </a:xfrm>
        </p:grpSpPr>
        <p:grpSp>
          <p:nvGrpSpPr>
            <p:cNvPr id="68681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68685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68688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3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38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8689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3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3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49231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32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49227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228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229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8296" name="Group 104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68673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8674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49220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1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49222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3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4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225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8305" name="Group 113"/>
          <p:cNvGrpSpPr>
            <a:grpSpLocks/>
          </p:cNvGrpSpPr>
          <p:nvPr/>
        </p:nvGrpSpPr>
        <p:grpSpPr bwMode="auto">
          <a:xfrm>
            <a:off x="339725" y="3136900"/>
            <a:ext cx="1081088" cy="1217613"/>
            <a:chOff x="1404" y="3105"/>
            <a:chExt cx="681" cy="767"/>
          </a:xfrm>
        </p:grpSpPr>
        <p:grpSp>
          <p:nvGrpSpPr>
            <p:cNvPr id="68638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8643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8668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4921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17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49214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15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8644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8662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4921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1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8663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49209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21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8645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49205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206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8646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8647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865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8654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49203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04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8655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49201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49202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49197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49198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49193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19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49195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49184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8640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49186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49187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grpSp>
        <p:nvGrpSpPr>
          <p:cNvPr id="648341" name="Group 149"/>
          <p:cNvGrpSpPr>
            <a:grpSpLocks/>
          </p:cNvGrpSpPr>
          <p:nvPr/>
        </p:nvGrpSpPr>
        <p:grpSpPr bwMode="auto">
          <a:xfrm>
            <a:off x="803275" y="3333750"/>
            <a:ext cx="544513" cy="244475"/>
            <a:chOff x="844" y="3337"/>
            <a:chExt cx="343" cy="154"/>
          </a:xfrm>
        </p:grpSpPr>
        <p:sp>
          <p:nvSpPr>
            <p:cNvPr id="49181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49182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  <p:sp>
        <p:nvSpPr>
          <p:cNvPr id="1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DHCP (Dynamic Host Configuration Protocol)</a:t>
            </a:r>
            <a:endParaRPr lang="en-US" sz="4000" dirty="0">
              <a:cs typeface="+mj-cs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52814" y="747645"/>
            <a:ext cx="2629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DHCP Example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6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4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4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48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48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648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648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5" grpId="0" build="p"/>
      <p:bldP spid="648344" grpId="0"/>
      <p:bldP spid="648345" grpId="0"/>
      <p:bldP spid="648346" grpId="0"/>
      <p:bldP spid="648226" grpId="0" animBg="1"/>
      <p:bldP spid="64822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088241"/>
            <a:ext cx="8799285" cy="5273449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datagram </a:t>
            </a:r>
            <a:r>
              <a:rPr lang="en-US" dirty="0">
                <a:cs typeface="+mn-cs"/>
              </a:rPr>
              <a:t>network provides network-layer </a:t>
            </a:r>
            <a:r>
              <a:rPr lang="en-US" i="1" dirty="0">
                <a:solidFill>
                  <a:srgbClr val="000099"/>
                </a:solidFill>
                <a:cs typeface="+mn-cs"/>
              </a:rPr>
              <a:t>connectionless</a:t>
            </a:r>
            <a:r>
              <a:rPr lang="en-US" dirty="0">
                <a:cs typeface="+mn-cs"/>
              </a:rPr>
              <a:t> service</a:t>
            </a:r>
          </a:p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000099"/>
                </a:solidFill>
                <a:cs typeface="+mn-cs"/>
              </a:rPr>
              <a:t>virtual-circuit</a:t>
            </a:r>
            <a:r>
              <a:rPr lang="en-US" dirty="0">
                <a:cs typeface="+mn-cs"/>
              </a:rPr>
              <a:t> network provides network-layer </a:t>
            </a:r>
            <a:r>
              <a:rPr lang="en-US" i="1" dirty="0">
                <a:solidFill>
                  <a:srgbClr val="000099"/>
                </a:solidFill>
                <a:cs typeface="+mn-cs"/>
              </a:rPr>
              <a:t>connection</a:t>
            </a:r>
            <a:r>
              <a:rPr lang="en-US" dirty="0">
                <a:cs typeface="+mn-cs"/>
              </a:rPr>
              <a:t> service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analogous to TCP/UDP </a:t>
            </a:r>
            <a:r>
              <a:rPr lang="en-US" dirty="0" err="1">
                <a:cs typeface="+mn-cs"/>
              </a:rPr>
              <a:t>connecton</a:t>
            </a:r>
            <a:r>
              <a:rPr lang="en-US" dirty="0">
                <a:cs typeface="+mn-cs"/>
              </a:rPr>
              <a:t>-oriented / connectionless transport-layer services, but: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</a:rPr>
              <a:t>service: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host-to-host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</a:rPr>
              <a:t>no choice: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network provides one or the other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i="1" dirty="0">
                <a:solidFill>
                  <a:srgbClr val="CC0000"/>
                </a:solidFill>
              </a:rPr>
              <a:t>implementation: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in network core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563" y="687864"/>
            <a:ext cx="6366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Connection, Connection-less services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7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2200" smtClean="0">
                <a:ea typeface="ＭＳ Ｐゴシック" panose="020B0600070205080204" pitchFamily="34" charset="-128"/>
              </a:rPr>
              <a:t>DCP server formulates DHCP ACK containing client</a:t>
            </a:r>
            <a:r>
              <a:rPr lang="ja-JP" altLang="en-US" sz="220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200" smtClean="0">
                <a:ea typeface="ＭＳ Ｐゴシック" panose="020B0600070205080204" pitchFamily="34" charset="-128"/>
              </a:rPr>
              <a:t>s IP address, IP address of first-hop router for client, name &amp; IP address of DNS server</a:t>
            </a:r>
          </a:p>
          <a:p>
            <a:endParaRPr lang="en-US" altLang="en-US" sz="1800" smtClean="0">
              <a:ea typeface="ＭＳ Ｐゴシック" panose="020B0600070205080204" pitchFamily="34" charset="-128"/>
            </a:endParaRPr>
          </a:p>
        </p:txBody>
      </p:sp>
      <p:sp>
        <p:nvSpPr>
          <p:cNvPr id="69637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8" name="Line 36"/>
          <p:cNvSpPr>
            <a:spLocks noChangeShapeType="1"/>
          </p:cNvSpPr>
          <p:nvPr/>
        </p:nvSpPr>
        <p:spPr bwMode="auto">
          <a:xfrm flipV="1">
            <a:off x="3775075" y="251142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9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0" name="Line 44"/>
          <p:cNvSpPr>
            <a:spLocks noChangeShapeType="1"/>
          </p:cNvSpPr>
          <p:nvPr/>
        </p:nvSpPr>
        <p:spPr bwMode="auto">
          <a:xfrm flipV="1">
            <a:off x="3924300" y="236855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1" name="Line 48"/>
          <p:cNvSpPr>
            <a:spLocks noChangeShapeType="1"/>
          </p:cNvSpPr>
          <p:nvPr/>
        </p:nvSpPr>
        <p:spPr bwMode="auto">
          <a:xfrm flipV="1">
            <a:off x="3279775" y="290353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9364" name="Rectangle 148"/>
          <p:cNvSpPr>
            <a:spLocks noChangeArrowheads="1"/>
          </p:cNvSpPr>
          <p:nvPr/>
        </p:nvSpPr>
        <p:spPr bwMode="auto">
          <a:xfrm>
            <a:off x="5030788" y="2930525"/>
            <a:ext cx="3421062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encapsulation of DHCP server, frame forwarded to client, demuxing up to DHCP at client</a:t>
            </a:r>
          </a:p>
        </p:txBody>
      </p:sp>
      <p:grpSp>
        <p:nvGrpSpPr>
          <p:cNvPr id="69644" name="Group 153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69800" name="Picture 154" descr="laptop_keyboar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801" name="Freeform 155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9802" name="Picture 156" descr="scree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803" name="Freeform 157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4" name="Freeform 158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5" name="Freeform 159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6" name="Freeform 160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7" name="Freeform 161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08" name="Freeform 162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809" name="Group 163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69816" name="Freeform 1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17" name="Freeform 1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18" name="Freeform 1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19" name="Freeform 1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20" name="Freeform 1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21" name="Freeform 1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9810" name="Freeform 170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1" name="Freeform 171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2" name="Freeform 172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3" name="Freeform 173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4" name="Freeform 174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15" name="Freeform 175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190" name="Text Box 176"/>
          <p:cNvSpPr txBox="1">
            <a:spLocks noChangeArrowheads="1"/>
          </p:cNvSpPr>
          <p:nvPr/>
        </p:nvSpPr>
        <p:spPr bwMode="auto">
          <a:xfrm>
            <a:off x="2562225" y="3967163"/>
            <a:ext cx="2025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1" smtClean="0"/>
              <a:t>router with DHCP </a:t>
            </a:r>
          </a:p>
          <a:p>
            <a:pPr>
              <a:defRPr/>
            </a:pPr>
            <a:r>
              <a:rPr lang="en-US" i="1" smtClean="0"/>
              <a:t>server built into </a:t>
            </a:r>
          </a:p>
          <a:p>
            <a:pPr>
              <a:defRPr/>
            </a:pPr>
            <a:r>
              <a:rPr lang="en-US" i="1" smtClean="0"/>
              <a:t>router</a:t>
            </a:r>
          </a:p>
        </p:txBody>
      </p:sp>
      <p:grpSp>
        <p:nvGrpSpPr>
          <p:cNvPr id="69646" name="Group 177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6979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979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979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69795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9798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99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341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42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9647" name="Group 186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69760" name="Freeform 18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6" name="Rectangle 188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9762" name="Freeform 18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63" name="Freeform 19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09" name="Rectangle 191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9765" name="Group 19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335" name="AutoShape 193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6" name="AutoShape 194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311" name="Rectangle 195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9767" name="Group 19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333" name="AutoShape 19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4" name="AutoShape 198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313" name="Rectangle 199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14" name="Rectangle 200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9770" name="Group 20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0331" name="AutoShape 202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2" name="AutoShape 203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9771" name="Freeform 20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9772" name="Group 20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329" name="AutoShape 206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330" name="AutoShape 207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318" name="Rectangle 208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9774" name="Freeform 20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75" name="Freeform 21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21" name="Oval 211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9777" name="Freeform 21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23" name="AutoShape 21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4" name="AutoShape 214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5" name="Oval 215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6" name="Oval 216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0327" name="Oval 217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28" name="Rectangle 218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69648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49" name="Group 220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50300" name="Rectangle 22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301" name="AutoShape 222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9757" name="Freeform 22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58" name="Freeform 22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10 h 63"/>
                <a:gd name="T2" fmla="*/ 716 w 280"/>
                <a:gd name="T3" fmla="*/ 204 h 63"/>
                <a:gd name="T4" fmla="*/ 4225 w 280"/>
                <a:gd name="T5" fmla="*/ 0 h 63"/>
                <a:gd name="T6" fmla="*/ 5394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759" name="Freeform 22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49269" name="Group 53"/>
          <p:cNvGrpSpPr>
            <a:grpSpLocks/>
          </p:cNvGrpSpPr>
          <p:nvPr/>
        </p:nvGrpSpPr>
        <p:grpSpPr bwMode="auto">
          <a:xfrm>
            <a:off x="352425" y="3319463"/>
            <a:ext cx="1081088" cy="1166812"/>
            <a:chOff x="42" y="744"/>
            <a:chExt cx="681" cy="735"/>
          </a:xfrm>
        </p:grpSpPr>
        <p:grpSp>
          <p:nvGrpSpPr>
            <p:cNvPr id="69723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69725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9750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298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99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50296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97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726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9744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93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94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9745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9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92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9727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0287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88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728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729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9733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9736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0285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86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9737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0283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84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5027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80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0275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76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77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0269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9302" name="Group 86"/>
          <p:cNvGrpSpPr>
            <a:grpSpLocks/>
          </p:cNvGrpSpPr>
          <p:nvPr/>
        </p:nvGrpSpPr>
        <p:grpSpPr bwMode="auto">
          <a:xfrm>
            <a:off x="449263" y="4405313"/>
            <a:ext cx="1081087" cy="244475"/>
            <a:chOff x="504" y="3523"/>
            <a:chExt cx="681" cy="154"/>
          </a:xfrm>
        </p:grpSpPr>
        <p:grpSp>
          <p:nvGrpSpPr>
            <p:cNvPr id="69710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69714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69717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6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67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9718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64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65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50260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61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0256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257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258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49316" name="Group 100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69702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9703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50249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0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50251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2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3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54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9361" name="Group 145"/>
          <p:cNvGrpSpPr>
            <a:grpSpLocks/>
          </p:cNvGrpSpPr>
          <p:nvPr/>
        </p:nvGrpSpPr>
        <p:grpSpPr bwMode="auto">
          <a:xfrm>
            <a:off x="803275" y="3344863"/>
            <a:ext cx="544513" cy="244475"/>
            <a:chOff x="844" y="3337"/>
            <a:chExt cx="343" cy="154"/>
          </a:xfrm>
        </p:grpSpPr>
        <p:sp>
          <p:nvSpPr>
            <p:cNvPr id="50245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0246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smtClean="0">
                  <a:solidFill>
                    <a:schemeClr val="bg1"/>
                  </a:solidFill>
                </a:rPr>
                <a:t>DHCP</a:t>
              </a:r>
            </a:p>
          </p:txBody>
        </p:sp>
      </p:grpSp>
      <p:grpSp>
        <p:nvGrpSpPr>
          <p:cNvPr id="649260" name="Group 44"/>
          <p:cNvGrpSpPr>
            <a:grpSpLocks/>
          </p:cNvGrpSpPr>
          <p:nvPr/>
        </p:nvGrpSpPr>
        <p:grpSpPr bwMode="auto">
          <a:xfrm>
            <a:off x="1195388" y="1247775"/>
            <a:ext cx="976312" cy="1460500"/>
            <a:chOff x="651" y="681"/>
            <a:chExt cx="615" cy="920"/>
          </a:xfrm>
        </p:grpSpPr>
        <p:sp>
          <p:nvSpPr>
            <p:cNvPr id="69692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9693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50239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0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smtClean="0"/>
                  <a:t>DHCP</a:t>
                </a:r>
              </a:p>
              <a:p>
                <a:pPr algn="ctr">
                  <a:defRPr/>
                </a:pPr>
                <a:r>
                  <a:rPr lang="en-US" sz="1600" smtClean="0"/>
                  <a:t>UDP</a:t>
                </a:r>
              </a:p>
              <a:p>
                <a:pPr algn="ctr">
                  <a:defRPr/>
                </a:pPr>
                <a:r>
                  <a:rPr lang="en-US" sz="1600" smtClean="0"/>
                  <a:t>IP</a:t>
                </a:r>
              </a:p>
              <a:p>
                <a:pPr algn="ctr">
                  <a:defRPr/>
                </a:pPr>
                <a:r>
                  <a:rPr lang="en-US" sz="1600" smtClean="0"/>
                  <a:t>Eth</a:t>
                </a:r>
              </a:p>
              <a:p>
                <a:pPr algn="ctr">
                  <a:defRPr/>
                </a:pPr>
                <a:r>
                  <a:rPr lang="en-US" sz="1600" smtClean="0"/>
                  <a:t>Phy</a:t>
                </a:r>
              </a:p>
            </p:txBody>
          </p:sp>
          <p:sp>
            <p:nvSpPr>
              <p:cNvPr id="50241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2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3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44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649325" name="Group 109"/>
          <p:cNvGrpSpPr>
            <a:grpSpLocks/>
          </p:cNvGrpSpPr>
          <p:nvPr/>
        </p:nvGrpSpPr>
        <p:grpSpPr bwMode="auto">
          <a:xfrm>
            <a:off x="71438" y="1136650"/>
            <a:ext cx="1081087" cy="1217613"/>
            <a:chOff x="1404" y="3105"/>
            <a:chExt cx="681" cy="767"/>
          </a:xfrm>
        </p:grpSpPr>
        <p:grpSp>
          <p:nvGrpSpPr>
            <p:cNvPr id="69657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69662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69687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50235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36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sp>
              <p:nvSpPr>
                <p:cNvPr id="50233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34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663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69681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50230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31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smtClean="0">
                        <a:solidFill>
                          <a:schemeClr val="bg1"/>
                        </a:solidFill>
                      </a:rPr>
                      <a:t>DHCP</a:t>
                    </a:r>
                  </a:p>
                </p:txBody>
              </p:sp>
            </p:grpSp>
            <p:grpSp>
              <p:nvGrpSpPr>
                <p:cNvPr id="69682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50228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29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</p:grpSp>
          <p:grpSp>
            <p:nvGrpSpPr>
              <p:cNvPr id="69664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50224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25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69665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69666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69670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69673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50222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23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1pPr>
                        <a:lvl2pPr marL="742950" indent="-28575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2pPr>
                        <a:lvl3pPr marL="11430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3pPr>
                        <a:lvl4pPr marL="16002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4pPr>
                        <a:lvl5pPr marL="2057400" indent="-228600"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>
                            <a:solidFill>
                              <a:schemeClr val="tx1"/>
                            </a:solidFill>
                            <a:latin typeface="Arial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smtClean="0">
                            <a:solidFill>
                              <a:schemeClr val="bg1"/>
                            </a:solidFill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69674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50220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0221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latin typeface="Arial" charset="0"/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50216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  <p:sp>
                <p:nvSpPr>
                  <p:cNvPr id="50217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latin typeface="Arial" charset="0"/>
                      <a:ea typeface="ＭＳ Ｐゴシック" charset="0"/>
                    </a:endParaRPr>
                  </a:p>
                </p:txBody>
              </p:sp>
            </p:grpSp>
            <p:sp>
              <p:nvSpPr>
                <p:cNvPr id="50212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13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0214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0203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69659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50205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0206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DHCP</a:t>
                </a:r>
              </a:p>
            </p:txBody>
          </p:sp>
        </p:grpSp>
      </p:grpSp>
      <p:sp>
        <p:nvSpPr>
          <p:cNvPr id="649442" name="Rectangle 226"/>
          <p:cNvSpPr>
            <a:spLocks noChangeArrowheads="1"/>
          </p:cNvSpPr>
          <p:nvPr/>
        </p:nvSpPr>
        <p:spPr bwMode="auto">
          <a:xfrm>
            <a:off x="5026025" y="4230688"/>
            <a:ext cx="3421063" cy="136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latin typeface="Gill Sans MT" charset="0"/>
                <a:ea typeface="ＭＳ Ｐゴシック" charset="0"/>
              </a:rPr>
              <a:t>client now knows its IP address, name and IP address of DSN server, IP address of its first-hop router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200">
              <a:latin typeface="Gill Sans MT" charset="0"/>
              <a:ea typeface="ＭＳ Ｐゴシック" charset="0"/>
            </a:endParaRPr>
          </a:p>
        </p:txBody>
      </p:sp>
      <p:sp>
        <p:nvSpPr>
          <p:cNvPr id="19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 lIns="0" rIns="0">
            <a:normAutofit fontScale="90000"/>
          </a:bodyPr>
          <a:lstStyle/>
          <a:p>
            <a:pPr>
              <a:defRPr/>
            </a:pPr>
            <a:r>
              <a:rPr lang="en-US" sz="3600" dirty="0" smtClean="0"/>
              <a:t>DHCP (Dynamic Host Configuration Protocol)</a:t>
            </a:r>
            <a:endParaRPr lang="en-US" sz="4000" dirty="0">
              <a:cs typeface="+mj-cs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52814" y="747645"/>
            <a:ext cx="2629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DHCP Example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49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9219" grpId="0" build="p"/>
      <p:bldP spid="649364" grpId="0" build="p"/>
      <p:bldP spid="649442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Q:</a:t>
            </a:r>
            <a:r>
              <a:rPr lang="en-US" altLang="en-US" smtClean="0">
                <a:ea typeface="ＭＳ Ｐゴシック" panose="020B0600070205080204" pitchFamily="34" charset="-128"/>
              </a:rPr>
              <a:t> how does </a:t>
            </a:r>
            <a:r>
              <a:rPr lang="en-US" altLang="en-US" i="1" smtClean="0">
                <a:ea typeface="ＭＳ Ｐゴシック" panose="020B0600070205080204" pitchFamily="34" charset="-128"/>
              </a:rPr>
              <a:t>network</a:t>
            </a:r>
            <a:r>
              <a:rPr lang="en-US" altLang="en-US" smtClean="0">
                <a:ea typeface="ＭＳ Ｐゴシック" panose="020B0600070205080204" pitchFamily="34" charset="-128"/>
              </a:rPr>
              <a:t> get subnet part of IP addr?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A:</a:t>
            </a:r>
            <a:r>
              <a:rPr lang="en-US" altLang="en-US" smtClean="0">
                <a:ea typeface="ＭＳ Ｐゴシック" panose="020B0600070205080204" pitchFamily="34" charset="-128"/>
              </a:rPr>
              <a:t> gets allocated portion of its provider ISP</a:t>
            </a:r>
            <a:r>
              <a:rPr lang="ja-JP" altLang="en-US" smtClean="0">
                <a:ea typeface="ＭＳ Ｐゴシック" panose="020B0600070205080204" pitchFamily="34" charset="-128"/>
              </a:rPr>
              <a:t>’</a:t>
            </a:r>
            <a:r>
              <a:rPr lang="en-US" altLang="ja-JP" smtClean="0">
                <a:ea typeface="ＭＳ Ｐゴシック" panose="020B0600070205080204" pitchFamily="34" charset="-128"/>
              </a:rPr>
              <a:t>s address space</a:t>
            </a: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  <p:sp>
        <p:nvSpPr>
          <p:cNvPr id="52231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000099"/>
                </a:solidFill>
              </a:rPr>
              <a:t>ISP's block          </a:t>
            </a:r>
            <a:r>
              <a:rPr lang="en-US" altLang="en-US" sz="1800" u="sng">
                <a:solidFill>
                  <a:srgbClr val="000099"/>
                </a:solidFill>
              </a:rPr>
              <a:t>11001000  00010111  00010000</a:t>
            </a:r>
            <a:r>
              <a:rPr lang="en-US" altLang="en-US" sz="1800">
                <a:solidFill>
                  <a:srgbClr val="000099"/>
                </a:solidFill>
              </a:rPr>
              <a:t>  00000000    200.23.16.0/20</a:t>
            </a:r>
            <a:r>
              <a:rPr lang="en-US" altLang="en-US" sz="1800">
                <a:solidFill>
                  <a:schemeClr val="accent2"/>
                </a:solidFill>
              </a:rPr>
              <a:t> </a:t>
            </a:r>
          </a:p>
          <a:p>
            <a:endParaRPr lang="en-US" altLang="en-US" sz="1800"/>
          </a:p>
          <a:p>
            <a:r>
              <a:rPr lang="en-US" altLang="en-US" sz="1800"/>
              <a:t>Organization 0    </a:t>
            </a:r>
            <a:r>
              <a:rPr lang="en-US" altLang="en-US" sz="1800" u="sng"/>
              <a:t>11001000  00010111  0001000</a:t>
            </a:r>
            <a:r>
              <a:rPr lang="en-US" altLang="en-US" sz="1800"/>
              <a:t>0  00000000    200.23.16.0/23 </a:t>
            </a:r>
          </a:p>
          <a:p>
            <a:r>
              <a:rPr lang="en-US" altLang="en-US" sz="1800"/>
              <a:t>Organization 1    </a:t>
            </a:r>
            <a:r>
              <a:rPr lang="en-US" altLang="en-US" sz="1800" u="sng"/>
              <a:t>11001000  00010111  0001001</a:t>
            </a:r>
            <a:r>
              <a:rPr lang="en-US" altLang="en-US" sz="1800"/>
              <a:t>0  00000000    200.23.18.0/23 </a:t>
            </a:r>
          </a:p>
          <a:p>
            <a:r>
              <a:rPr lang="en-US" altLang="en-US" sz="1800"/>
              <a:t>Organization 2    </a:t>
            </a:r>
            <a:r>
              <a:rPr lang="en-US" altLang="en-US" sz="1800" u="sng"/>
              <a:t>11001000  00010111  0001010</a:t>
            </a:r>
            <a:r>
              <a:rPr lang="en-US" altLang="en-US" sz="1800"/>
              <a:t>0  00000000    200.23.20.0/23 </a:t>
            </a:r>
          </a:p>
          <a:p>
            <a:r>
              <a:rPr lang="en-US" altLang="en-US" sz="1800"/>
              <a:t>   ...                                          …..                                   ….                ….</a:t>
            </a:r>
          </a:p>
          <a:p>
            <a:r>
              <a:rPr lang="en-US" altLang="en-US" sz="1800"/>
              <a:t>Organization 7    </a:t>
            </a:r>
            <a:r>
              <a:rPr lang="en-US" altLang="en-US" sz="1800" u="sng"/>
              <a:t>11001000  00010111  0001111</a:t>
            </a:r>
            <a:r>
              <a:rPr lang="en-US" altLang="en-US" sz="1800"/>
              <a:t>0  00000000    200.23.30.0/23</a:t>
            </a:r>
            <a:r>
              <a:rPr lang="en-US" altLang="en-US">
                <a:latin typeface="Times New Roman" panose="02020603050405020304" pitchFamily="18" charset="0"/>
              </a:rPr>
              <a:t> </a:t>
            </a:r>
          </a:p>
          <a:p>
            <a:endParaRPr lang="en-US" altLang="en-US" sz="180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938656" cy="683305"/>
          </a:xfrm>
        </p:spPr>
        <p:txBody>
          <a:bodyPr lIns="0" rIns="0">
            <a:normAutofit fontScale="90000"/>
          </a:bodyPr>
          <a:lstStyle/>
          <a:p>
            <a:r>
              <a:rPr lang="en-US" dirty="0" smtClean="0"/>
              <a:t>IP Addressing: Hierarchical Addressing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55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56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2712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Text Box 8"/>
          <p:cNvSpPr txBox="1">
            <a:spLocks noChangeArrowheads="1"/>
          </p:cNvSpPr>
          <p:nvPr/>
        </p:nvSpPr>
        <p:spPr bwMode="auto">
          <a:xfrm>
            <a:off x="5407025" y="3294063"/>
            <a:ext cx="1671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/>
              <a:t>200.23.16.0/20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72714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72748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4" name="Text Box 11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200.23.16.0/23</a:t>
              </a:r>
              <a:endParaRPr lang="en-US" smtClean="0"/>
            </a:p>
          </p:txBody>
        </p:sp>
      </p:grpSp>
      <p:grpSp>
        <p:nvGrpSpPr>
          <p:cNvPr id="72715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72746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2" name="Text Box 1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200.23.18.0/23</a:t>
              </a:r>
              <a:endParaRPr lang="en-US" smtClean="0"/>
            </a:p>
          </p:txBody>
        </p:sp>
      </p:grpSp>
      <p:grpSp>
        <p:nvGrpSpPr>
          <p:cNvPr id="72716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72744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90" name="Text Box 17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200.23.30.0/23</a:t>
              </a:r>
              <a:endParaRPr lang="en-US" smtClean="0"/>
            </a:p>
          </p:txBody>
        </p:sp>
      </p:grpSp>
      <p:sp>
        <p:nvSpPr>
          <p:cNvPr id="53262" name="Text Box 18"/>
          <p:cNvSpPr txBox="1">
            <a:spLocks noChangeArrowheads="1"/>
          </p:cNvSpPr>
          <p:nvPr/>
        </p:nvSpPr>
        <p:spPr bwMode="auto">
          <a:xfrm>
            <a:off x="3606800" y="3998913"/>
            <a:ext cx="1506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Fly-By-Night-ISP</a:t>
            </a:r>
            <a:endParaRPr lang="en-US" smtClean="0"/>
          </a:p>
        </p:txBody>
      </p:sp>
      <p:sp>
        <p:nvSpPr>
          <p:cNvPr id="72718" name="Freeform 19"/>
          <p:cNvSpPr>
            <a:spLocks/>
          </p:cNvSpPr>
          <p:nvPr/>
        </p:nvSpPr>
        <p:spPr bwMode="auto">
          <a:xfrm>
            <a:off x="7169150" y="3095625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20"/>
          <p:cNvSpPr txBox="1">
            <a:spLocks noChangeArrowheads="1"/>
          </p:cNvSpPr>
          <p:nvPr/>
        </p:nvSpPr>
        <p:spPr bwMode="auto">
          <a:xfrm>
            <a:off x="758825" y="25034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0</a:t>
            </a:r>
          </a:p>
        </p:txBody>
      </p:sp>
      <p:sp>
        <p:nvSpPr>
          <p:cNvPr id="53265" name="Text Box 21"/>
          <p:cNvSpPr txBox="1">
            <a:spLocks noChangeArrowheads="1"/>
          </p:cNvSpPr>
          <p:nvPr/>
        </p:nvSpPr>
        <p:spPr bwMode="auto">
          <a:xfrm>
            <a:off x="787400" y="451326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7</a:t>
            </a:r>
          </a:p>
        </p:txBody>
      </p:sp>
      <p:sp>
        <p:nvSpPr>
          <p:cNvPr id="53266" name="Text Box 22"/>
          <p:cNvSpPr txBox="1">
            <a:spLocks noChangeArrowheads="1"/>
          </p:cNvSpPr>
          <p:nvPr/>
        </p:nvSpPr>
        <p:spPr bwMode="auto">
          <a:xfrm>
            <a:off x="7407275" y="4322763"/>
            <a:ext cx="78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Internet</a:t>
            </a:r>
          </a:p>
        </p:txBody>
      </p:sp>
      <p:sp>
        <p:nvSpPr>
          <p:cNvPr id="53267" name="Text Box 23"/>
          <p:cNvSpPr txBox="1">
            <a:spLocks noChangeArrowheads="1"/>
          </p:cNvSpPr>
          <p:nvPr/>
        </p:nvSpPr>
        <p:spPr bwMode="auto">
          <a:xfrm>
            <a:off x="768350" y="31511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1</a:t>
            </a:r>
          </a:p>
        </p:txBody>
      </p:sp>
      <p:sp>
        <p:nvSpPr>
          <p:cNvPr id="72723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Text Box 25"/>
          <p:cNvSpPr txBox="1">
            <a:spLocks noChangeArrowheads="1"/>
          </p:cNvSpPr>
          <p:nvPr/>
        </p:nvSpPr>
        <p:spPr bwMode="auto">
          <a:xfrm>
            <a:off x="3816350" y="5256213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ISPs-R-Us</a:t>
            </a:r>
            <a:endParaRPr lang="en-US" smtClean="0"/>
          </a:p>
        </p:txBody>
      </p:sp>
      <p:sp>
        <p:nvSpPr>
          <p:cNvPr id="72725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72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73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3274" name="Text Box 30"/>
          <p:cNvSpPr txBox="1">
            <a:spLocks noChangeArrowheads="1"/>
          </p:cNvSpPr>
          <p:nvPr/>
        </p:nvSpPr>
        <p:spPr bwMode="auto">
          <a:xfrm>
            <a:off x="5530850" y="5151438"/>
            <a:ext cx="1671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/>
              <a:t>199.31.0.0/16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72730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72742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8" name="Text Box 33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200.23.20.0/23</a:t>
              </a:r>
              <a:endParaRPr lang="en-US" smtClean="0"/>
            </a:p>
          </p:txBody>
        </p:sp>
      </p:grpSp>
      <p:sp>
        <p:nvSpPr>
          <p:cNvPr id="53276" name="Text Box 34"/>
          <p:cNvSpPr txBox="1">
            <a:spLocks noChangeArrowheads="1"/>
          </p:cNvSpPr>
          <p:nvPr/>
        </p:nvSpPr>
        <p:spPr bwMode="auto">
          <a:xfrm>
            <a:off x="787400" y="374173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2</a:t>
            </a:r>
          </a:p>
        </p:txBody>
      </p:sp>
      <p:grpSp>
        <p:nvGrpSpPr>
          <p:cNvPr id="72732" name="Group 35"/>
          <p:cNvGrpSpPr>
            <a:grpSpLocks/>
          </p:cNvGrpSpPr>
          <p:nvPr/>
        </p:nvGrpSpPr>
        <p:grpSpPr bwMode="auto">
          <a:xfrm>
            <a:off x="2155825" y="4198938"/>
            <a:ext cx="257175" cy="663575"/>
            <a:chOff x="870" y="2941"/>
            <a:chExt cx="162" cy="418"/>
          </a:xfrm>
        </p:grpSpPr>
        <p:sp>
          <p:nvSpPr>
            <p:cNvPr id="53284" name="Text Box 36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5" name="Text Box 37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6" name="Text Box 38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</p:grpSp>
      <p:grpSp>
        <p:nvGrpSpPr>
          <p:cNvPr id="72733" name="Group 39"/>
          <p:cNvGrpSpPr>
            <a:grpSpLocks/>
          </p:cNvGrpSpPr>
          <p:nvPr/>
        </p:nvGrpSpPr>
        <p:grpSpPr bwMode="auto">
          <a:xfrm>
            <a:off x="3184525" y="3903663"/>
            <a:ext cx="257175" cy="663575"/>
            <a:chOff x="870" y="2941"/>
            <a:chExt cx="162" cy="418"/>
          </a:xfrm>
        </p:grpSpPr>
        <p:sp>
          <p:nvSpPr>
            <p:cNvPr id="53281" name="Text Box 40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2" name="Text Box 41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3283" name="Text Box 42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</p:grpSp>
      <p:sp>
        <p:nvSpPr>
          <p:cNvPr id="53279" name="Text Box 43"/>
          <p:cNvSpPr txBox="1">
            <a:spLocks noChangeArrowheads="1"/>
          </p:cNvSpPr>
          <p:nvPr/>
        </p:nvSpPr>
        <p:spPr bwMode="auto">
          <a:xfrm>
            <a:off x="566738" y="1357313"/>
            <a:ext cx="810736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Gill Sans MT" charset="0"/>
              </a:rPr>
              <a:t>hierarchical addressing allows efficient advertisement of routing </a:t>
            </a:r>
          </a:p>
          <a:p>
            <a:pPr>
              <a:defRPr/>
            </a:pPr>
            <a:r>
              <a:rPr lang="en-US" sz="2400" smtClean="0">
                <a:latin typeface="Gill Sans MT" charset="0"/>
              </a:rPr>
              <a:t>information:</a:t>
            </a:r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938656" cy="683305"/>
          </a:xfrm>
        </p:spPr>
        <p:txBody>
          <a:bodyPr lIns="0" rIns="0">
            <a:normAutofit fontScale="90000"/>
          </a:bodyPr>
          <a:lstStyle/>
          <a:p>
            <a:r>
              <a:rPr lang="en-US" dirty="0" smtClean="0"/>
              <a:t>IP Addressing: Hierarchical Addressing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13550"/>
            <a:ext cx="737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Hierarchical Addressing: Route Aggregation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Freeform 45"/>
          <p:cNvSpPr>
            <a:spLocks/>
          </p:cNvSpPr>
          <p:nvPr/>
        </p:nvSpPr>
        <p:spPr bwMode="auto">
          <a:xfrm>
            <a:off x="7180263" y="3084513"/>
            <a:ext cx="1444625" cy="2714625"/>
          </a:xfrm>
          <a:custGeom>
            <a:avLst/>
            <a:gdLst>
              <a:gd name="T0" fmla="*/ 2147483647 w 910"/>
              <a:gd name="T1" fmla="*/ 2147483647 h 1710"/>
              <a:gd name="T2" fmla="*/ 2147483647 w 910"/>
              <a:gd name="T3" fmla="*/ 2147483647 h 1710"/>
              <a:gd name="T4" fmla="*/ 2147483647 w 910"/>
              <a:gd name="T5" fmla="*/ 2147483647 h 1710"/>
              <a:gd name="T6" fmla="*/ 2147483647 w 910"/>
              <a:gd name="T7" fmla="*/ 2147483647 h 1710"/>
              <a:gd name="T8" fmla="*/ 2147483647 w 910"/>
              <a:gd name="T9" fmla="*/ 2147483647 h 1710"/>
              <a:gd name="T10" fmla="*/ 2147483647 w 910"/>
              <a:gd name="T11" fmla="*/ 2147483647 h 1710"/>
              <a:gd name="T12" fmla="*/ 2147483647 w 910"/>
              <a:gd name="T13" fmla="*/ 2147483647 h 1710"/>
              <a:gd name="T14" fmla="*/ 2147483647 w 910"/>
              <a:gd name="T15" fmla="*/ 2147483647 h 1710"/>
              <a:gd name="T16" fmla="*/ 2147483647 w 910"/>
              <a:gd name="T17" fmla="*/ 2147483647 h 1710"/>
              <a:gd name="T18" fmla="*/ 2147483647 w 910"/>
              <a:gd name="T19" fmla="*/ 2147483647 h 1710"/>
              <a:gd name="T20" fmla="*/ 2147483647 w 910"/>
              <a:gd name="T21" fmla="*/ 2147483647 h 1710"/>
              <a:gd name="T22" fmla="*/ 2147483647 w 910"/>
              <a:gd name="T23" fmla="*/ 2147483647 h 171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0" h="1710">
                <a:moveTo>
                  <a:pt x="766" y="38"/>
                </a:moveTo>
                <a:cubicBezTo>
                  <a:pt x="714" y="0"/>
                  <a:pt x="520" y="186"/>
                  <a:pt x="411" y="282"/>
                </a:cubicBezTo>
                <a:cubicBezTo>
                  <a:pt x="302" y="378"/>
                  <a:pt x="180" y="490"/>
                  <a:pt x="115" y="611"/>
                </a:cubicBezTo>
                <a:cubicBezTo>
                  <a:pt x="49" y="732"/>
                  <a:pt x="0" y="907"/>
                  <a:pt x="14" y="1008"/>
                </a:cubicBezTo>
                <a:cubicBezTo>
                  <a:pt x="28" y="1108"/>
                  <a:pt x="127" y="1139"/>
                  <a:pt x="198" y="1214"/>
                </a:cubicBezTo>
                <a:cubicBezTo>
                  <a:pt x="269" y="1288"/>
                  <a:pt x="328" y="1380"/>
                  <a:pt x="435" y="1456"/>
                </a:cubicBezTo>
                <a:cubicBezTo>
                  <a:pt x="542" y="1533"/>
                  <a:pt x="768" y="1710"/>
                  <a:pt x="839" y="1674"/>
                </a:cubicBezTo>
                <a:cubicBezTo>
                  <a:pt x="910" y="1638"/>
                  <a:pt x="863" y="1328"/>
                  <a:pt x="863" y="1239"/>
                </a:cubicBezTo>
                <a:cubicBezTo>
                  <a:pt x="863" y="1150"/>
                  <a:pt x="868" y="1189"/>
                  <a:pt x="839" y="1139"/>
                </a:cubicBezTo>
                <a:cubicBezTo>
                  <a:pt x="809" y="1090"/>
                  <a:pt x="703" y="1045"/>
                  <a:pt x="684" y="940"/>
                </a:cubicBezTo>
                <a:cubicBezTo>
                  <a:pt x="665" y="835"/>
                  <a:pt x="710" y="659"/>
                  <a:pt x="724" y="509"/>
                </a:cubicBezTo>
                <a:cubicBezTo>
                  <a:pt x="738" y="359"/>
                  <a:pt x="818" y="76"/>
                  <a:pt x="766" y="38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Text Box 3"/>
          <p:cNvSpPr txBox="1">
            <a:spLocks noChangeArrowheads="1"/>
          </p:cNvSpPr>
          <p:nvPr/>
        </p:nvSpPr>
        <p:spPr bwMode="auto">
          <a:xfrm>
            <a:off x="671513" y="1463675"/>
            <a:ext cx="686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  <a:latin typeface="Gill Sans MT" charset="0"/>
              </a:rPr>
              <a:t>ISPs-R-Us has a more specific route to Organization 1</a:t>
            </a:r>
          </a:p>
        </p:txBody>
      </p:sp>
      <p:sp>
        <p:nvSpPr>
          <p:cNvPr id="73733" name="Freeform 4"/>
          <p:cNvSpPr>
            <a:spLocks/>
          </p:cNvSpPr>
          <p:nvPr/>
        </p:nvSpPr>
        <p:spPr bwMode="auto">
          <a:xfrm>
            <a:off x="5175250" y="41148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9" name="Line 5"/>
          <p:cNvSpPr>
            <a:spLocks noChangeShapeType="1"/>
          </p:cNvSpPr>
          <p:nvPr/>
        </p:nvSpPr>
        <p:spPr bwMode="auto">
          <a:xfrm flipV="1">
            <a:off x="2832100" y="439102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80" name="Line 6"/>
          <p:cNvSpPr>
            <a:spLocks noChangeShapeType="1"/>
          </p:cNvSpPr>
          <p:nvPr/>
        </p:nvSpPr>
        <p:spPr bwMode="auto">
          <a:xfrm flipV="1">
            <a:off x="3194050" y="5667375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81" name="Line 7"/>
          <p:cNvSpPr>
            <a:spLocks noChangeShapeType="1"/>
          </p:cNvSpPr>
          <p:nvPr/>
        </p:nvSpPr>
        <p:spPr bwMode="auto">
          <a:xfrm>
            <a:off x="2927350" y="298132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3737" name="Freeform 8"/>
          <p:cNvSpPr>
            <a:spLocks/>
          </p:cNvSpPr>
          <p:nvPr/>
        </p:nvSpPr>
        <p:spPr bwMode="auto">
          <a:xfrm>
            <a:off x="3573463" y="35607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3" name="Text Box 9"/>
          <p:cNvSpPr txBox="1">
            <a:spLocks noChangeArrowheads="1"/>
          </p:cNvSpPr>
          <p:nvPr/>
        </p:nvSpPr>
        <p:spPr bwMode="auto">
          <a:xfrm>
            <a:off x="5407025" y="3287713"/>
            <a:ext cx="16716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</a:t>
            </a:r>
          </a:p>
          <a:p>
            <a:r>
              <a:rPr lang="en-US" altLang="en-US" sz="1400" u="sng">
                <a:solidFill>
                  <a:srgbClr val="CC0000"/>
                </a:solidFill>
              </a:rPr>
              <a:t>200.23.16.0/20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73739" name="Group 10"/>
          <p:cNvGrpSpPr>
            <a:grpSpLocks/>
          </p:cNvGrpSpPr>
          <p:nvPr/>
        </p:nvGrpSpPr>
        <p:grpSpPr bwMode="auto">
          <a:xfrm>
            <a:off x="758825" y="2754313"/>
            <a:ext cx="2338388" cy="404812"/>
            <a:chOff x="1004" y="1639"/>
            <a:chExt cx="1473" cy="255"/>
          </a:xfrm>
        </p:grpSpPr>
        <p:sp>
          <p:nvSpPr>
            <p:cNvPr id="73772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8" name="Text Box 12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200.23.16.0/23</a:t>
              </a:r>
              <a:endParaRPr lang="en-US" smtClean="0"/>
            </a:p>
          </p:txBody>
        </p:sp>
      </p:grpSp>
      <p:grpSp>
        <p:nvGrpSpPr>
          <p:cNvPr id="73740" name="Group 13"/>
          <p:cNvGrpSpPr>
            <a:grpSpLocks/>
          </p:cNvGrpSpPr>
          <p:nvPr/>
        </p:nvGrpSpPr>
        <p:grpSpPr bwMode="auto">
          <a:xfrm>
            <a:off x="968375" y="5830888"/>
            <a:ext cx="2338388" cy="404812"/>
            <a:chOff x="1004" y="1639"/>
            <a:chExt cx="1473" cy="255"/>
          </a:xfrm>
        </p:grpSpPr>
        <p:sp>
          <p:nvSpPr>
            <p:cNvPr id="73770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6" name="Text Box 15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200.23.18.0/23</a:t>
              </a:r>
              <a:endParaRPr lang="en-US" smtClean="0"/>
            </a:p>
          </p:txBody>
        </p:sp>
      </p:grpSp>
      <p:grpSp>
        <p:nvGrpSpPr>
          <p:cNvPr id="73741" name="Group 16"/>
          <p:cNvGrpSpPr>
            <a:grpSpLocks/>
          </p:cNvGrpSpPr>
          <p:nvPr/>
        </p:nvGrpSpPr>
        <p:grpSpPr bwMode="auto">
          <a:xfrm>
            <a:off x="701675" y="4764088"/>
            <a:ext cx="2338388" cy="404812"/>
            <a:chOff x="1004" y="1639"/>
            <a:chExt cx="1473" cy="255"/>
          </a:xfrm>
        </p:grpSpPr>
        <p:sp>
          <p:nvSpPr>
            <p:cNvPr id="73768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4" name="Text Box 18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200.23.30.0/23</a:t>
              </a:r>
              <a:endParaRPr lang="en-US" smtClean="0"/>
            </a:p>
          </p:txBody>
        </p:sp>
      </p:grpSp>
      <p:sp>
        <p:nvSpPr>
          <p:cNvPr id="54287" name="Text Box 19"/>
          <p:cNvSpPr txBox="1">
            <a:spLocks noChangeArrowheads="1"/>
          </p:cNvSpPr>
          <p:nvPr/>
        </p:nvSpPr>
        <p:spPr bwMode="auto">
          <a:xfrm>
            <a:off x="3606800" y="3992563"/>
            <a:ext cx="1506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Fly-By-Night-ISP</a:t>
            </a:r>
            <a:endParaRPr lang="en-US" smtClean="0"/>
          </a:p>
        </p:txBody>
      </p:sp>
      <p:sp>
        <p:nvSpPr>
          <p:cNvPr id="54288" name="Text Box 21"/>
          <p:cNvSpPr txBox="1">
            <a:spLocks noChangeArrowheads="1"/>
          </p:cNvSpPr>
          <p:nvPr/>
        </p:nvSpPr>
        <p:spPr bwMode="auto">
          <a:xfrm>
            <a:off x="758825" y="249713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0</a:t>
            </a:r>
          </a:p>
        </p:txBody>
      </p:sp>
      <p:sp>
        <p:nvSpPr>
          <p:cNvPr id="54289" name="Text Box 22"/>
          <p:cNvSpPr txBox="1">
            <a:spLocks noChangeArrowheads="1"/>
          </p:cNvSpPr>
          <p:nvPr/>
        </p:nvSpPr>
        <p:spPr bwMode="auto">
          <a:xfrm>
            <a:off x="787400" y="450691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7</a:t>
            </a:r>
          </a:p>
        </p:txBody>
      </p:sp>
      <p:sp>
        <p:nvSpPr>
          <p:cNvPr id="54290" name="Text Box 23"/>
          <p:cNvSpPr txBox="1">
            <a:spLocks noChangeArrowheads="1"/>
          </p:cNvSpPr>
          <p:nvPr/>
        </p:nvSpPr>
        <p:spPr bwMode="auto">
          <a:xfrm>
            <a:off x="7407275" y="4316413"/>
            <a:ext cx="784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Internet</a:t>
            </a:r>
          </a:p>
        </p:txBody>
      </p:sp>
      <p:sp>
        <p:nvSpPr>
          <p:cNvPr id="54291" name="Text Box 24"/>
          <p:cNvSpPr txBox="1">
            <a:spLocks noChangeArrowheads="1"/>
          </p:cNvSpPr>
          <p:nvPr/>
        </p:nvSpPr>
        <p:spPr bwMode="auto">
          <a:xfrm>
            <a:off x="949325" y="5630863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1</a:t>
            </a:r>
          </a:p>
        </p:txBody>
      </p:sp>
      <p:sp>
        <p:nvSpPr>
          <p:cNvPr id="73747" name="Freeform 25"/>
          <p:cNvSpPr>
            <a:spLocks/>
          </p:cNvSpPr>
          <p:nvPr/>
        </p:nvSpPr>
        <p:spPr bwMode="auto">
          <a:xfrm>
            <a:off x="3516313" y="48752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Text Box 26"/>
          <p:cNvSpPr txBox="1">
            <a:spLocks noChangeArrowheads="1"/>
          </p:cNvSpPr>
          <p:nvPr/>
        </p:nvSpPr>
        <p:spPr bwMode="auto">
          <a:xfrm>
            <a:off x="3816350" y="5249863"/>
            <a:ext cx="1023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ISPs-R-Us</a:t>
            </a:r>
            <a:endParaRPr lang="en-US" smtClean="0"/>
          </a:p>
        </p:txBody>
      </p:sp>
      <p:sp>
        <p:nvSpPr>
          <p:cNvPr id="73749" name="Freeform 27"/>
          <p:cNvSpPr>
            <a:spLocks/>
          </p:cNvSpPr>
          <p:nvPr/>
        </p:nvSpPr>
        <p:spPr bwMode="auto">
          <a:xfrm flipV="1">
            <a:off x="5241925" y="48958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Line 28"/>
          <p:cNvSpPr>
            <a:spLocks noChangeShapeType="1"/>
          </p:cNvSpPr>
          <p:nvPr/>
        </p:nvSpPr>
        <p:spPr bwMode="auto">
          <a:xfrm>
            <a:off x="3032125" y="543877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96" name="Line 29"/>
          <p:cNvSpPr>
            <a:spLocks noChangeShapeType="1"/>
          </p:cNvSpPr>
          <p:nvPr/>
        </p:nvSpPr>
        <p:spPr bwMode="auto">
          <a:xfrm flipV="1">
            <a:off x="2879725" y="550545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97" name="Line 30"/>
          <p:cNvSpPr>
            <a:spLocks noChangeShapeType="1"/>
          </p:cNvSpPr>
          <p:nvPr/>
        </p:nvSpPr>
        <p:spPr bwMode="auto">
          <a:xfrm flipV="1">
            <a:off x="3317875" y="575310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4298" name="Text Box 31"/>
          <p:cNvSpPr txBox="1">
            <a:spLocks noChangeArrowheads="1"/>
          </p:cNvSpPr>
          <p:nvPr/>
        </p:nvSpPr>
        <p:spPr bwMode="auto">
          <a:xfrm>
            <a:off x="5530850" y="5145088"/>
            <a:ext cx="208438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ja-JP" altLang="en-US" sz="1400"/>
              <a:t>“</a:t>
            </a:r>
            <a:r>
              <a:rPr lang="en-US" altLang="ja-JP" sz="1400"/>
              <a:t>Send me anything</a:t>
            </a:r>
          </a:p>
          <a:p>
            <a:r>
              <a:rPr lang="en-US" altLang="en-US" sz="1400"/>
              <a:t>with addresses </a:t>
            </a:r>
          </a:p>
          <a:p>
            <a:r>
              <a:rPr lang="en-US" altLang="en-US" sz="1400"/>
              <a:t>beginning 199.31.0.0/16</a:t>
            </a:r>
          </a:p>
          <a:p>
            <a:r>
              <a:rPr lang="en-US" altLang="en-US" sz="1400"/>
              <a:t>or </a:t>
            </a:r>
            <a:r>
              <a:rPr lang="en-US" altLang="en-US" sz="1400" u="sng">
                <a:solidFill>
                  <a:srgbClr val="CC0000"/>
                </a:solidFill>
              </a:rPr>
              <a:t>200.23.18.0/23</a:t>
            </a:r>
            <a:r>
              <a:rPr lang="ja-JP" altLang="en-US" sz="1400"/>
              <a:t>”</a:t>
            </a:r>
            <a:endParaRPr lang="en-US" altLang="en-US" sz="1400"/>
          </a:p>
        </p:txBody>
      </p:sp>
      <p:grpSp>
        <p:nvGrpSpPr>
          <p:cNvPr id="73754" name="Group 32"/>
          <p:cNvGrpSpPr>
            <a:grpSpLocks/>
          </p:cNvGrpSpPr>
          <p:nvPr/>
        </p:nvGrpSpPr>
        <p:grpSpPr bwMode="auto">
          <a:xfrm>
            <a:off x="806450" y="3935413"/>
            <a:ext cx="2338388" cy="404812"/>
            <a:chOff x="1004" y="1639"/>
            <a:chExt cx="1473" cy="255"/>
          </a:xfrm>
        </p:grpSpPr>
        <p:sp>
          <p:nvSpPr>
            <p:cNvPr id="73766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312" name="Text Box 34"/>
            <p:cNvSpPr txBox="1">
              <a:spLocks noChangeArrowheads="1"/>
            </p:cNvSpPr>
            <p:nvPr/>
          </p:nvSpPr>
          <p:spPr bwMode="auto">
            <a:xfrm>
              <a:off x="1226" y="1664"/>
              <a:ext cx="970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200.23.20.0/23</a:t>
              </a:r>
              <a:endParaRPr lang="en-US" smtClean="0"/>
            </a:p>
          </p:txBody>
        </p:sp>
      </p:grpSp>
      <p:sp>
        <p:nvSpPr>
          <p:cNvPr id="54300" name="Text Box 35"/>
          <p:cNvSpPr txBox="1">
            <a:spLocks noChangeArrowheads="1"/>
          </p:cNvSpPr>
          <p:nvPr/>
        </p:nvSpPr>
        <p:spPr bwMode="auto">
          <a:xfrm>
            <a:off x="787400" y="3735388"/>
            <a:ext cx="1336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Organization 2</a:t>
            </a:r>
          </a:p>
        </p:txBody>
      </p:sp>
      <p:grpSp>
        <p:nvGrpSpPr>
          <p:cNvPr id="73756" name="Group 36"/>
          <p:cNvGrpSpPr>
            <a:grpSpLocks/>
          </p:cNvGrpSpPr>
          <p:nvPr/>
        </p:nvGrpSpPr>
        <p:grpSpPr bwMode="auto">
          <a:xfrm>
            <a:off x="2155825" y="4192588"/>
            <a:ext cx="257175" cy="663575"/>
            <a:chOff x="870" y="2941"/>
            <a:chExt cx="162" cy="418"/>
          </a:xfrm>
        </p:grpSpPr>
        <p:sp>
          <p:nvSpPr>
            <p:cNvPr id="54308" name="Text Box 37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4309" name="Text Box 38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4310" name="Text Box 39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</p:grpSp>
      <p:grpSp>
        <p:nvGrpSpPr>
          <p:cNvPr id="73757" name="Group 40"/>
          <p:cNvGrpSpPr>
            <a:grpSpLocks/>
          </p:cNvGrpSpPr>
          <p:nvPr/>
        </p:nvGrpSpPr>
        <p:grpSpPr bwMode="auto">
          <a:xfrm>
            <a:off x="3184525" y="3897313"/>
            <a:ext cx="257175" cy="663575"/>
            <a:chOff x="870" y="2941"/>
            <a:chExt cx="162" cy="418"/>
          </a:xfrm>
        </p:grpSpPr>
        <p:sp>
          <p:nvSpPr>
            <p:cNvPr id="54305" name="Text Box 41"/>
            <p:cNvSpPr txBox="1">
              <a:spLocks noChangeArrowheads="1"/>
            </p:cNvSpPr>
            <p:nvPr/>
          </p:nvSpPr>
          <p:spPr bwMode="auto">
            <a:xfrm>
              <a:off x="872" y="2941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4306" name="Text Box 42"/>
            <p:cNvSpPr txBox="1">
              <a:spLocks noChangeArrowheads="1"/>
            </p:cNvSpPr>
            <p:nvPr/>
          </p:nvSpPr>
          <p:spPr bwMode="auto">
            <a:xfrm>
              <a:off x="870" y="3026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  <p:sp>
          <p:nvSpPr>
            <p:cNvPr id="54307" name="Text Box 43"/>
            <p:cNvSpPr txBox="1">
              <a:spLocks noChangeArrowheads="1"/>
            </p:cNvSpPr>
            <p:nvPr/>
          </p:nvSpPr>
          <p:spPr bwMode="auto">
            <a:xfrm>
              <a:off x="871" y="3109"/>
              <a:ext cx="1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b="1" smtClean="0"/>
                <a:t>.</a:t>
              </a:r>
              <a:endParaRPr lang="en-US" sz="2000" smtClean="0"/>
            </a:p>
          </p:txBody>
        </p:sp>
      </p:grp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938656" cy="683305"/>
          </a:xfrm>
        </p:spPr>
        <p:txBody>
          <a:bodyPr lIns="0" rIns="0">
            <a:normAutofit fontScale="90000"/>
          </a:bodyPr>
          <a:lstStyle/>
          <a:p>
            <a:r>
              <a:rPr lang="en-US" dirty="0" smtClean="0"/>
              <a:t>IP Addressing: Hierarchical Addressing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7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</a:t>
            </a:r>
            <a:r>
              <a:rPr lang="en-US" dirty="0">
                <a:cs typeface="+mn-cs"/>
              </a:rPr>
              <a:t> how does an ISP get block of addresses?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A:</a:t>
            </a:r>
            <a:r>
              <a:rPr lang="en-US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dirty="0">
                <a:solidFill>
                  <a:srgbClr val="000099"/>
                </a:solidFill>
                <a:cs typeface="+mn-cs"/>
              </a:rPr>
              <a:t>ICANN</a:t>
            </a:r>
            <a:r>
              <a:rPr lang="en-US" dirty="0">
                <a:cs typeface="+mn-cs"/>
              </a:rPr>
              <a:t>: </a:t>
            </a:r>
            <a:r>
              <a:rPr lang="en-US" dirty="0">
                <a:solidFill>
                  <a:srgbClr val="000099"/>
                </a:solidFill>
                <a:cs typeface="+mn-cs"/>
              </a:rPr>
              <a:t>I</a:t>
            </a:r>
            <a:r>
              <a:rPr lang="en-US" dirty="0">
                <a:cs typeface="+mn-cs"/>
              </a:rPr>
              <a:t>nternet </a:t>
            </a:r>
            <a:r>
              <a:rPr lang="en-US" dirty="0">
                <a:solidFill>
                  <a:srgbClr val="000099"/>
                </a:solidFill>
                <a:cs typeface="+mn-cs"/>
              </a:rPr>
              <a:t>C</a:t>
            </a:r>
            <a:r>
              <a:rPr lang="en-US" dirty="0">
                <a:cs typeface="+mn-cs"/>
              </a:rPr>
              <a:t>orporation for </a:t>
            </a:r>
            <a:r>
              <a:rPr lang="en-US" dirty="0">
                <a:solidFill>
                  <a:srgbClr val="000099"/>
                </a:solidFill>
                <a:cs typeface="+mn-cs"/>
              </a:rPr>
              <a:t>A</a:t>
            </a:r>
            <a:r>
              <a:rPr lang="en-US" dirty="0">
                <a:cs typeface="+mn-cs"/>
              </a:rPr>
              <a:t>ssigned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     </a:t>
            </a:r>
            <a:r>
              <a:rPr lang="en-US" dirty="0">
                <a:solidFill>
                  <a:srgbClr val="000099"/>
                </a:solidFill>
                <a:cs typeface="+mn-cs"/>
              </a:rPr>
              <a:t>N</a:t>
            </a:r>
            <a:r>
              <a:rPr lang="en-US" dirty="0">
                <a:cs typeface="+mn-cs"/>
              </a:rPr>
              <a:t>ames and </a:t>
            </a:r>
            <a:r>
              <a:rPr lang="en-US" dirty="0">
                <a:solidFill>
                  <a:srgbClr val="000099"/>
                </a:solidFill>
                <a:cs typeface="+mn-cs"/>
              </a:rPr>
              <a:t>N</a:t>
            </a:r>
            <a:r>
              <a:rPr lang="en-US" dirty="0">
                <a:cs typeface="+mn-cs"/>
              </a:rPr>
              <a:t>umbers http://www.icann.org/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allocates addresses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manages DNS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/>
              <a:t>assigns domain names, resolves disputes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938656" cy="683305"/>
          </a:xfrm>
        </p:spPr>
        <p:txBody>
          <a:bodyPr lIns="0" rIns="0">
            <a:normAutofit fontScale="90000"/>
          </a:bodyPr>
          <a:lstStyle/>
          <a:p>
            <a:r>
              <a:rPr lang="en-US" dirty="0" smtClean="0"/>
              <a:t>IP Addressing: Hierarchical Addressing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6154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1" name="Freeform 4"/>
          <p:cNvSpPr>
            <a:spLocks/>
          </p:cNvSpPr>
          <p:nvPr/>
        </p:nvSpPr>
        <p:spPr bwMode="auto">
          <a:xfrm>
            <a:off x="0" y="2579688"/>
            <a:ext cx="3849688" cy="1425575"/>
          </a:xfrm>
          <a:custGeom>
            <a:avLst/>
            <a:gdLst>
              <a:gd name="T0" fmla="*/ 2147483647 w 2425"/>
              <a:gd name="T1" fmla="*/ 2147483647 h 898"/>
              <a:gd name="T2" fmla="*/ 2147483647 w 2425"/>
              <a:gd name="T3" fmla="*/ 2147483647 h 898"/>
              <a:gd name="T4" fmla="*/ 2147483647 w 2425"/>
              <a:gd name="T5" fmla="*/ 2147483647 h 898"/>
              <a:gd name="T6" fmla="*/ 2147483647 w 2425"/>
              <a:gd name="T7" fmla="*/ 2147483647 h 898"/>
              <a:gd name="T8" fmla="*/ 2147483647 w 2425"/>
              <a:gd name="T9" fmla="*/ 2147483647 h 898"/>
              <a:gd name="T10" fmla="*/ 2147483647 w 2425"/>
              <a:gd name="T11" fmla="*/ 2147483647 h 898"/>
              <a:gd name="T12" fmla="*/ 2147483647 w 2425"/>
              <a:gd name="T13" fmla="*/ 2147483647 h 898"/>
              <a:gd name="T14" fmla="*/ 2147483647 w 2425"/>
              <a:gd name="T15" fmla="*/ 2147483647 h 89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25" h="898">
                <a:moveTo>
                  <a:pt x="2056" y="289"/>
                </a:moveTo>
                <a:cubicBezTo>
                  <a:pt x="1826" y="223"/>
                  <a:pt x="1133" y="113"/>
                  <a:pt x="810" y="75"/>
                </a:cubicBezTo>
                <a:cubicBezTo>
                  <a:pt x="487" y="37"/>
                  <a:pt x="230" y="0"/>
                  <a:pt x="115" y="60"/>
                </a:cubicBezTo>
                <a:cubicBezTo>
                  <a:pt x="0" y="120"/>
                  <a:pt x="121" y="301"/>
                  <a:pt x="121" y="433"/>
                </a:cubicBezTo>
                <a:cubicBezTo>
                  <a:pt x="121" y="565"/>
                  <a:pt x="25" y="802"/>
                  <a:pt x="115" y="850"/>
                </a:cubicBezTo>
                <a:cubicBezTo>
                  <a:pt x="205" y="898"/>
                  <a:pt x="316" y="784"/>
                  <a:pt x="662" y="721"/>
                </a:cubicBezTo>
                <a:cubicBezTo>
                  <a:pt x="1008" y="658"/>
                  <a:pt x="1961" y="544"/>
                  <a:pt x="2193" y="472"/>
                </a:cubicBezTo>
                <a:cubicBezTo>
                  <a:pt x="2425" y="400"/>
                  <a:pt x="2292" y="327"/>
                  <a:pt x="2056" y="289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Line 8"/>
          <p:cNvSpPr>
            <a:spLocks noChangeShapeType="1"/>
          </p:cNvSpPr>
          <p:nvPr/>
        </p:nvSpPr>
        <p:spPr bwMode="auto">
          <a:xfrm flipV="1">
            <a:off x="4267200" y="3182938"/>
            <a:ext cx="1214438" cy="11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28" name="Line 9"/>
          <p:cNvSpPr>
            <a:spLocks noChangeShapeType="1"/>
          </p:cNvSpPr>
          <p:nvPr/>
        </p:nvSpPr>
        <p:spPr bwMode="auto">
          <a:xfrm flipH="1">
            <a:off x="7010400" y="3233738"/>
            <a:ext cx="300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29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0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1" name="Text Box 12"/>
          <p:cNvSpPr txBox="1">
            <a:spLocks noChangeArrowheads="1"/>
          </p:cNvSpPr>
          <p:nvPr/>
        </p:nvSpPr>
        <p:spPr bwMode="auto">
          <a:xfrm>
            <a:off x="7732713" y="2176463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10.0.0.1</a:t>
            </a:r>
          </a:p>
        </p:txBody>
      </p:sp>
      <p:sp>
        <p:nvSpPr>
          <p:cNvPr id="56332" name="Text Box 13"/>
          <p:cNvSpPr txBox="1">
            <a:spLocks noChangeArrowheads="1"/>
          </p:cNvSpPr>
          <p:nvPr/>
        </p:nvSpPr>
        <p:spPr bwMode="auto">
          <a:xfrm>
            <a:off x="7859713" y="2944813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10.0.0.2</a:t>
            </a:r>
          </a:p>
        </p:txBody>
      </p:sp>
      <p:sp>
        <p:nvSpPr>
          <p:cNvPr id="56333" name="Text Box 14"/>
          <p:cNvSpPr txBox="1">
            <a:spLocks noChangeArrowheads="1"/>
          </p:cNvSpPr>
          <p:nvPr/>
        </p:nvSpPr>
        <p:spPr bwMode="auto">
          <a:xfrm>
            <a:off x="7810500" y="3751263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10.0.0.3</a:t>
            </a:r>
          </a:p>
        </p:txBody>
      </p:sp>
      <p:sp>
        <p:nvSpPr>
          <p:cNvPr id="56334" name="Text Box 15"/>
          <p:cNvSpPr txBox="1">
            <a:spLocks noChangeArrowheads="1"/>
          </p:cNvSpPr>
          <p:nvPr/>
        </p:nvSpPr>
        <p:spPr bwMode="auto">
          <a:xfrm>
            <a:off x="4217988" y="2667000"/>
            <a:ext cx="919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10.0.0.4</a:t>
            </a:r>
          </a:p>
        </p:txBody>
      </p:sp>
      <p:sp>
        <p:nvSpPr>
          <p:cNvPr id="56335" name="Line 16"/>
          <p:cNvSpPr>
            <a:spLocks noChangeShapeType="1"/>
          </p:cNvSpPr>
          <p:nvPr/>
        </p:nvSpPr>
        <p:spPr bwMode="auto">
          <a:xfrm flipH="1">
            <a:off x="4341813" y="29448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2324100" y="3324225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138.76.29.7</a:t>
            </a:r>
          </a:p>
        </p:txBody>
      </p:sp>
      <p:sp>
        <p:nvSpPr>
          <p:cNvPr id="56337" name="Line 18"/>
          <p:cNvSpPr>
            <a:spLocks noChangeShapeType="1"/>
          </p:cNvSpPr>
          <p:nvPr/>
        </p:nvSpPr>
        <p:spPr bwMode="auto">
          <a:xfrm flipH="1">
            <a:off x="3502025" y="327183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8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39" name="Text Box 81"/>
          <p:cNvSpPr txBox="1">
            <a:spLocks noChangeArrowheads="1"/>
          </p:cNvSpPr>
          <p:nvPr/>
        </p:nvSpPr>
        <p:spPr bwMode="auto">
          <a:xfrm>
            <a:off x="4716463" y="1674813"/>
            <a:ext cx="2279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local network</a:t>
            </a:r>
          </a:p>
          <a:p>
            <a:pPr algn="ctr">
              <a:defRPr/>
            </a:pPr>
            <a:r>
              <a:rPr lang="en-US" smtClean="0"/>
              <a:t>(e.g., home network)</a:t>
            </a:r>
          </a:p>
          <a:p>
            <a:pPr algn="ctr">
              <a:defRPr/>
            </a:pPr>
            <a:r>
              <a:rPr lang="en-US" smtClean="0"/>
              <a:t>10.0.0/24</a:t>
            </a:r>
          </a:p>
        </p:txBody>
      </p:sp>
      <p:sp>
        <p:nvSpPr>
          <p:cNvPr id="56340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1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2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3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4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45" name="Text Box 88"/>
          <p:cNvSpPr txBox="1">
            <a:spLocks noChangeArrowheads="1"/>
          </p:cNvSpPr>
          <p:nvPr/>
        </p:nvSpPr>
        <p:spPr bwMode="auto">
          <a:xfrm>
            <a:off x="1654175" y="1662113"/>
            <a:ext cx="95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rest of</a:t>
            </a:r>
          </a:p>
          <a:p>
            <a:pPr algn="ctr">
              <a:defRPr/>
            </a:pPr>
            <a:r>
              <a:rPr lang="en-US" smtClean="0"/>
              <a:t>Internet</a:t>
            </a:r>
          </a:p>
        </p:txBody>
      </p:sp>
      <p:sp>
        <p:nvSpPr>
          <p:cNvPr id="56346" name="Text Box 90"/>
          <p:cNvSpPr txBox="1">
            <a:spLocks noChangeArrowheads="1"/>
          </p:cNvSpPr>
          <p:nvPr/>
        </p:nvSpPr>
        <p:spPr bwMode="auto">
          <a:xfrm>
            <a:off x="4260850" y="4741863"/>
            <a:ext cx="3763963" cy="133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datagrams with source or </a:t>
            </a:r>
          </a:p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destination in this network</a:t>
            </a:r>
          </a:p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have 10.0.0/24 address for </a:t>
            </a:r>
          </a:p>
          <a:p>
            <a:pPr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source, destination (as usual)</a:t>
            </a:r>
          </a:p>
        </p:txBody>
      </p:sp>
      <p:sp>
        <p:nvSpPr>
          <p:cNvPr id="56347" name="Text Box 92"/>
          <p:cNvSpPr txBox="1">
            <a:spLocks noChangeArrowheads="1"/>
          </p:cNvSpPr>
          <p:nvPr/>
        </p:nvSpPr>
        <p:spPr bwMode="auto">
          <a:xfrm>
            <a:off x="269875" y="4746625"/>
            <a:ext cx="3684588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all</a:t>
            </a:r>
            <a:r>
              <a:rPr lang="en-US" sz="240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smtClean="0">
                <a:latin typeface="Gill Sans MT" charset="0"/>
              </a:rPr>
              <a:t>datagrams </a:t>
            </a: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leaving</a:t>
            </a:r>
            <a:r>
              <a:rPr lang="en-US" sz="2400" smtClean="0">
                <a:latin typeface="Gill Sans MT" charset="0"/>
              </a:rPr>
              <a:t> local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2400" smtClean="0">
                <a:latin typeface="Gill Sans MT" charset="0"/>
              </a:rPr>
              <a:t>network have </a:t>
            </a:r>
            <a:r>
              <a:rPr lang="en-US" sz="2400" i="1" smtClean="0">
                <a:solidFill>
                  <a:srgbClr val="CC0000"/>
                </a:solidFill>
                <a:latin typeface="Gill Sans MT" charset="0"/>
              </a:rPr>
              <a:t>same</a:t>
            </a:r>
            <a:r>
              <a:rPr lang="en-US" sz="2400" smtClean="0">
                <a:latin typeface="Gill Sans MT" charset="0"/>
              </a:rPr>
              <a:t> single source NAT IP address: 138.76.29.7,different source port numbers</a:t>
            </a:r>
          </a:p>
        </p:txBody>
      </p:sp>
      <p:sp>
        <p:nvSpPr>
          <p:cNvPr id="56349" name="Line 96"/>
          <p:cNvSpPr>
            <a:spLocks noChangeShapeType="1"/>
          </p:cNvSpPr>
          <p:nvPr/>
        </p:nvSpPr>
        <p:spPr bwMode="auto">
          <a:xfrm flipV="1">
            <a:off x="4818063" y="3344863"/>
            <a:ext cx="668337" cy="142716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6350" name="Line 97"/>
          <p:cNvSpPr>
            <a:spLocks noChangeShapeType="1"/>
          </p:cNvSpPr>
          <p:nvPr/>
        </p:nvSpPr>
        <p:spPr bwMode="auto">
          <a:xfrm flipV="1">
            <a:off x="2706688" y="3308350"/>
            <a:ext cx="668337" cy="14271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75806" name="Group 98"/>
          <p:cNvGrpSpPr>
            <a:grpSpLocks/>
          </p:cNvGrpSpPr>
          <p:nvPr/>
        </p:nvGrpSpPr>
        <p:grpSpPr bwMode="auto">
          <a:xfrm>
            <a:off x="3633788" y="3059113"/>
            <a:ext cx="900112" cy="347662"/>
            <a:chOff x="4396" y="1245"/>
            <a:chExt cx="672" cy="248"/>
          </a:xfrm>
        </p:grpSpPr>
        <p:sp>
          <p:nvSpPr>
            <p:cNvPr id="7581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581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581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5819" name="Group 10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5822" name="Freeform 10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23" name="Freeform 10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6365" name="Line 105"/>
            <p:cNvSpPr>
              <a:spLocks noChangeShapeType="1"/>
            </p:cNvSpPr>
            <p:nvPr/>
          </p:nvSpPr>
          <p:spPr bwMode="auto">
            <a:xfrm>
              <a:off x="4400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6366" name="Line 10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5807" name="Group 107"/>
          <p:cNvGrpSpPr>
            <a:grpSpLocks/>
          </p:cNvGrpSpPr>
          <p:nvPr/>
        </p:nvGrpSpPr>
        <p:grpSpPr bwMode="auto">
          <a:xfrm flipH="1">
            <a:off x="7207250" y="2239963"/>
            <a:ext cx="641350" cy="558800"/>
            <a:chOff x="-44" y="1473"/>
            <a:chExt cx="981" cy="1105"/>
          </a:xfrm>
        </p:grpSpPr>
        <p:pic>
          <p:nvPicPr>
            <p:cNvPr id="75814" name="Picture 108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15" name="Freeform 10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5808" name="Group 110"/>
          <p:cNvGrpSpPr>
            <a:grpSpLocks/>
          </p:cNvGrpSpPr>
          <p:nvPr/>
        </p:nvGrpSpPr>
        <p:grpSpPr bwMode="auto">
          <a:xfrm flipH="1">
            <a:off x="7246938" y="2916238"/>
            <a:ext cx="641350" cy="558800"/>
            <a:chOff x="-44" y="1473"/>
            <a:chExt cx="981" cy="1105"/>
          </a:xfrm>
        </p:grpSpPr>
        <p:pic>
          <p:nvPicPr>
            <p:cNvPr id="75812" name="Picture 111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13" name="Freeform 11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5809" name="Group 113"/>
          <p:cNvGrpSpPr>
            <a:grpSpLocks/>
          </p:cNvGrpSpPr>
          <p:nvPr/>
        </p:nvGrpSpPr>
        <p:grpSpPr bwMode="auto">
          <a:xfrm flipH="1">
            <a:off x="7254875" y="3670300"/>
            <a:ext cx="641350" cy="558800"/>
            <a:chOff x="-44" y="1473"/>
            <a:chExt cx="981" cy="1105"/>
          </a:xfrm>
        </p:grpSpPr>
        <p:pic>
          <p:nvPicPr>
            <p:cNvPr id="75810" name="Picture 114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811" name="Freeform 11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763" y="1600200"/>
            <a:ext cx="8418512" cy="4648200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motivation:</a:t>
            </a:r>
            <a:r>
              <a:rPr lang="en-US">
                <a:cs typeface="+mn-cs"/>
              </a:rPr>
              <a:t> local network uses just one IP address as far as outside world is concerned: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range of addresses not needed from ISP:  just one IP address for all devices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can change addresses of devices in local network without notifying outside world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can change ISP without changing addresses of devices in local network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devices inside local net not explicitly addressable, visible by outside world (a security plus)</a:t>
            </a:r>
          </a:p>
          <a:p>
            <a:pPr>
              <a:buFont typeface="Wingdings" charset="0"/>
              <a:buNone/>
              <a:defRPr/>
            </a:pPr>
            <a:endParaRPr lang="en-US"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4950" y="1482725"/>
            <a:ext cx="8575675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   </a:t>
            </a:r>
            <a:r>
              <a:rPr lang="en-US" i="1">
                <a:solidFill>
                  <a:srgbClr val="CC0000"/>
                </a:solidFill>
                <a:cs typeface="+mn-cs"/>
              </a:rPr>
              <a:t>implementation</a:t>
            </a:r>
            <a:r>
              <a:rPr lang="en-US">
                <a:solidFill>
                  <a:srgbClr val="CC0000"/>
                </a:solidFill>
                <a:cs typeface="+mn-cs"/>
              </a:rPr>
              <a:t>:</a:t>
            </a:r>
            <a:r>
              <a:rPr lang="en-US">
                <a:cs typeface="+mn-cs"/>
              </a:rPr>
              <a:t> NAT router must:</a:t>
            </a:r>
            <a:br>
              <a:rPr lang="en-US">
                <a:cs typeface="+mn-cs"/>
              </a:rPr>
            </a:br>
            <a:endParaRPr lang="en-US">
              <a:cs typeface="+mn-cs"/>
            </a:endParaRPr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i="1">
                <a:solidFill>
                  <a:srgbClr val="000099"/>
                </a:solidFill>
              </a:rPr>
              <a:t>outgoing datagrams: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en-US" i="1">
                <a:solidFill>
                  <a:srgbClr val="000099"/>
                </a:solidFill>
              </a:rPr>
              <a:t>replace</a:t>
            </a:r>
            <a:r>
              <a:rPr lang="en-US"/>
              <a:t> (source IP address, port #) of every outgoing datagram to (NAT IP address, new port #)</a:t>
            </a:r>
          </a:p>
          <a:p>
            <a:pPr lvl="2">
              <a:lnSpc>
                <a:spcPct val="80000"/>
              </a:lnSpc>
              <a:buFontTx/>
              <a:buNone/>
              <a:defRPr/>
            </a:pPr>
            <a:r>
              <a:rPr lang="en-US" sz="2400">
                <a:latin typeface="Gill Sans MT" charset="0"/>
              </a:rPr>
              <a:t>. . . remote clients/servers will respond using (NAT IP address, new port #) as destination addr</a:t>
            </a:r>
            <a:br>
              <a:rPr lang="en-US" sz="2400">
                <a:latin typeface="Gill Sans MT" charset="0"/>
              </a:rPr>
            </a:br>
            <a:endParaRPr lang="en-US" sz="2400">
              <a:latin typeface="Gill Sans MT" charset="0"/>
            </a:endParaRPr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i="1">
                <a:solidFill>
                  <a:srgbClr val="000099"/>
                </a:solidFill>
              </a:rPr>
              <a:t>remember (in NAT translation table)</a:t>
            </a:r>
            <a:r>
              <a:rPr lang="en-US" i="1">
                <a:solidFill>
                  <a:schemeClr val="accent2"/>
                </a:solidFill>
              </a:rPr>
              <a:t> </a:t>
            </a:r>
            <a:r>
              <a:rPr lang="en-US"/>
              <a:t>every (source IP address, port #)  to (NAT IP address, new port #) translation pair</a:t>
            </a:r>
            <a:br>
              <a:rPr lang="en-US"/>
            </a:br>
            <a:endParaRPr lang="en-US"/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r>
              <a:rPr lang="en-US" i="1">
                <a:solidFill>
                  <a:srgbClr val="000099"/>
                </a:solidFill>
              </a:rPr>
              <a:t>incoming datagrams:</a:t>
            </a:r>
            <a:r>
              <a:rPr lang="en-US">
                <a:solidFill>
                  <a:srgbClr val="000099"/>
                </a:solidFill>
              </a:rPr>
              <a:t> </a:t>
            </a:r>
            <a:r>
              <a:rPr lang="en-US" i="1">
                <a:solidFill>
                  <a:srgbClr val="000099"/>
                </a:solidFill>
              </a:rPr>
              <a:t>replace</a:t>
            </a:r>
            <a:r>
              <a:rPr lang="en-US"/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  <a:buFont typeface="Wingdings" charset="0"/>
              <a:buChar char="§"/>
              <a:defRPr/>
            </a:pP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3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52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Line 32"/>
          <p:cNvSpPr>
            <a:spLocks noChangeShapeType="1"/>
          </p:cNvSpPr>
          <p:nvPr/>
        </p:nvSpPr>
        <p:spPr bwMode="auto">
          <a:xfrm>
            <a:off x="4583113" y="4244975"/>
            <a:ext cx="6048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00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01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02" name="Text Box 36"/>
          <p:cNvSpPr txBox="1">
            <a:spLocks noChangeArrowheads="1"/>
          </p:cNvSpPr>
          <p:nvPr/>
        </p:nvSpPr>
        <p:spPr bwMode="auto">
          <a:xfrm>
            <a:off x="8048625" y="322738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10.0.0.1</a:t>
            </a:r>
          </a:p>
        </p:txBody>
      </p:sp>
      <p:sp>
        <p:nvSpPr>
          <p:cNvPr id="59403" name="Text Box 37"/>
          <p:cNvSpPr txBox="1">
            <a:spLocks noChangeArrowheads="1"/>
          </p:cNvSpPr>
          <p:nvPr/>
        </p:nvSpPr>
        <p:spPr bwMode="auto">
          <a:xfrm>
            <a:off x="8175625" y="399573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10.0.0.2</a:t>
            </a:r>
          </a:p>
        </p:txBody>
      </p:sp>
      <p:sp>
        <p:nvSpPr>
          <p:cNvPr id="59404" name="Text Box 38"/>
          <p:cNvSpPr txBox="1">
            <a:spLocks noChangeArrowheads="1"/>
          </p:cNvSpPr>
          <p:nvPr/>
        </p:nvSpPr>
        <p:spPr bwMode="auto">
          <a:xfrm>
            <a:off x="8137525" y="489108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10.0.0.3</a:t>
            </a:r>
          </a:p>
        </p:txBody>
      </p:sp>
      <p:grpSp>
        <p:nvGrpSpPr>
          <p:cNvPr id="233560" name="Group 88"/>
          <p:cNvGrpSpPr>
            <a:grpSpLocks/>
          </p:cNvGrpSpPr>
          <p:nvPr/>
        </p:nvGrpSpPr>
        <p:grpSpPr bwMode="auto">
          <a:xfrm>
            <a:off x="5630863" y="2855913"/>
            <a:ext cx="1871662" cy="1033462"/>
            <a:chOff x="3550" y="2055"/>
            <a:chExt cx="1179" cy="651"/>
          </a:xfrm>
        </p:grpSpPr>
        <p:grpSp>
          <p:nvGrpSpPr>
            <p:cNvPr id="78949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59499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500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S: 10.0.0.1, 3345</a:t>
                </a:r>
              </a:p>
              <a:p>
                <a:pPr>
                  <a:defRPr/>
                </a:pPr>
                <a:r>
                  <a:rPr lang="en-US" sz="1200" smtClean="0"/>
                  <a:t>D: 128.119.40.186, 80</a:t>
                </a:r>
              </a:p>
            </p:txBody>
          </p:sp>
          <p:grpSp>
            <p:nvGrpSpPr>
              <p:cNvPr id="78956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78961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50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50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78957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78958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504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2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505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78950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964 h 264"/>
                <a:gd name="T2" fmla="*/ 1888 w 417"/>
                <a:gd name="T3" fmla="*/ 964 h 264"/>
                <a:gd name="T4" fmla="*/ 1888 w 417"/>
                <a:gd name="T5" fmla="*/ 0 h 2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8951" name="Group 87"/>
            <p:cNvGrpSpPr>
              <a:grpSpLocks/>
            </p:cNvGrpSpPr>
            <p:nvPr/>
          </p:nvGrpSpPr>
          <p:grpSpPr bwMode="auto">
            <a:xfrm>
              <a:off x="4032" y="2416"/>
              <a:ext cx="218" cy="231"/>
              <a:chOff x="5140" y="400"/>
              <a:chExt cx="218" cy="231"/>
            </a:xfrm>
          </p:grpSpPr>
          <p:sp>
            <p:nvSpPr>
              <p:cNvPr id="59497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98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1</a:t>
                </a:r>
              </a:p>
            </p:txBody>
          </p:sp>
        </p:grpSp>
      </p:grpSp>
      <p:sp>
        <p:nvSpPr>
          <p:cNvPr id="59406" name="Text Box 54"/>
          <p:cNvSpPr txBox="1">
            <a:spLocks noChangeArrowheads="1"/>
          </p:cNvSpPr>
          <p:nvPr/>
        </p:nvSpPr>
        <p:spPr bwMode="auto">
          <a:xfrm>
            <a:off x="4533900" y="3817938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10.0.0.4</a:t>
            </a:r>
          </a:p>
        </p:txBody>
      </p:sp>
      <p:sp>
        <p:nvSpPr>
          <p:cNvPr id="59407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08" name="Text Box 56"/>
          <p:cNvSpPr txBox="1">
            <a:spLocks noChangeArrowheads="1"/>
          </p:cNvSpPr>
          <p:nvPr/>
        </p:nvSpPr>
        <p:spPr bwMode="auto">
          <a:xfrm>
            <a:off x="2695575" y="43751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138.76.29.7</a:t>
            </a:r>
          </a:p>
        </p:txBody>
      </p:sp>
      <p:sp>
        <p:nvSpPr>
          <p:cNvPr id="59409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233531" name="Group 59"/>
          <p:cNvGrpSpPr>
            <a:grpSpLocks/>
          </p:cNvGrpSpPr>
          <p:nvPr/>
        </p:nvGrpSpPr>
        <p:grpSpPr bwMode="auto">
          <a:xfrm>
            <a:off x="6469063" y="1570038"/>
            <a:ext cx="2433637" cy="1389062"/>
            <a:chOff x="3944" y="989"/>
            <a:chExt cx="1533" cy="875"/>
          </a:xfrm>
        </p:grpSpPr>
        <p:sp>
          <p:nvSpPr>
            <p:cNvPr id="59492" name="Text Box 53"/>
            <p:cNvSpPr txBox="1">
              <a:spLocks noChangeArrowheads="1"/>
            </p:cNvSpPr>
            <p:nvPr/>
          </p:nvSpPr>
          <p:spPr bwMode="auto">
            <a:xfrm>
              <a:off x="4121" y="989"/>
              <a:ext cx="1356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b="1" i="1" smtClean="0">
                  <a:solidFill>
                    <a:srgbClr val="CC0000"/>
                  </a:solidFill>
                </a:rPr>
                <a:t>1:</a:t>
              </a:r>
              <a:r>
                <a:rPr lang="en-US" smtClean="0">
                  <a:solidFill>
                    <a:srgbClr val="FF0000"/>
                  </a:solidFill>
                </a:rPr>
                <a:t> </a:t>
              </a:r>
              <a:r>
                <a:rPr lang="en-US" smtClean="0">
                  <a:solidFill>
                    <a:srgbClr val="000099"/>
                  </a:solidFill>
                </a:rPr>
                <a:t>host 10.0.0.1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sends datagram to 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128.119.40.186, 80</a:t>
              </a:r>
            </a:p>
          </p:txBody>
        </p:sp>
        <p:sp>
          <p:nvSpPr>
            <p:cNvPr id="59493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8865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9412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13" name="Text Box 60"/>
          <p:cNvSpPr txBox="1">
            <a:spLocks noChangeArrowheads="1"/>
          </p:cNvSpPr>
          <p:nvPr/>
        </p:nvSpPr>
        <p:spPr bwMode="auto">
          <a:xfrm>
            <a:off x="2386013" y="1419225"/>
            <a:ext cx="3676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mtClean="0"/>
              <a:t>NAT translation table</a:t>
            </a:r>
          </a:p>
          <a:p>
            <a:pPr algn="ctr">
              <a:defRPr/>
            </a:pPr>
            <a:r>
              <a:rPr lang="en-US" smtClean="0"/>
              <a:t>WAN side addr        LAN side addr</a:t>
            </a:r>
          </a:p>
        </p:txBody>
      </p:sp>
      <p:sp>
        <p:nvSpPr>
          <p:cNvPr id="59414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15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59416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401888" y="2044700"/>
            <a:ext cx="3702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CC0000"/>
                </a:solidFill>
              </a:rPr>
              <a:t>138.76.29.7, 5001   10.0.0.1, 3345</a:t>
            </a:r>
          </a:p>
          <a:p>
            <a:pPr algn="ctr"/>
            <a:r>
              <a:rPr lang="en-US" altLang="en-US" sz="1800"/>
              <a:t>……                                         ……</a:t>
            </a:r>
          </a:p>
        </p:txBody>
      </p:sp>
      <p:grpSp>
        <p:nvGrpSpPr>
          <p:cNvPr id="233607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59478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79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S: 128.119.40.186, 80 </a:t>
              </a:r>
            </a:p>
            <a:p>
              <a:pPr>
                <a:defRPr/>
              </a:pPr>
              <a:r>
                <a:rPr lang="en-US" sz="1200" smtClean="0"/>
                <a:t>D: 10.0.0.1, 3345</a:t>
              </a:r>
            </a:p>
            <a:p>
              <a:pPr>
                <a:defRPr/>
              </a:pPr>
              <a:endParaRPr lang="en-US" sz="1200" smtClean="0"/>
            </a:p>
          </p:txBody>
        </p:sp>
        <p:grpSp>
          <p:nvGrpSpPr>
            <p:cNvPr id="78935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78944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90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91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8936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78941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87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2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88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8937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78938" name="Group 102"/>
            <p:cNvGrpSpPr>
              <a:grpSpLocks/>
            </p:cNvGrpSpPr>
            <p:nvPr/>
          </p:nvGrpSpPr>
          <p:grpSpPr bwMode="auto">
            <a:xfrm>
              <a:off x="4240" y="3061"/>
              <a:ext cx="218" cy="231"/>
              <a:chOff x="5140" y="400"/>
              <a:chExt cx="218" cy="231"/>
            </a:xfrm>
          </p:grpSpPr>
          <p:sp>
            <p:nvSpPr>
              <p:cNvPr id="59484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85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33580" name="Group 108"/>
          <p:cNvGrpSpPr>
            <a:grpSpLocks/>
          </p:cNvGrpSpPr>
          <p:nvPr/>
        </p:nvGrpSpPr>
        <p:grpSpPr bwMode="auto">
          <a:xfrm>
            <a:off x="1531938" y="3652838"/>
            <a:ext cx="2497137" cy="566737"/>
            <a:chOff x="1026" y="3559"/>
            <a:chExt cx="1573" cy="357"/>
          </a:xfrm>
        </p:grpSpPr>
        <p:grpSp>
          <p:nvGrpSpPr>
            <p:cNvPr id="78918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59468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69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smtClean="0"/>
                  <a:t>S: 138.76.29.7, 5001</a:t>
                </a:r>
              </a:p>
              <a:p>
                <a:pPr>
                  <a:defRPr/>
                </a:pPr>
                <a:r>
                  <a:rPr lang="en-US" sz="1200" smtClean="0"/>
                  <a:t>D: 128.119.40.186, 80</a:t>
                </a:r>
              </a:p>
            </p:txBody>
          </p:sp>
          <p:grpSp>
            <p:nvGrpSpPr>
              <p:cNvPr id="78925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78930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76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477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78926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78927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59473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0" y="1608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59474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1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59464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920" name="Group 105"/>
            <p:cNvGrpSpPr>
              <a:grpSpLocks/>
            </p:cNvGrpSpPr>
            <p:nvPr/>
          </p:nvGrpSpPr>
          <p:grpSpPr bwMode="auto">
            <a:xfrm>
              <a:off x="1143" y="3613"/>
              <a:ext cx="218" cy="231"/>
              <a:chOff x="5140" y="400"/>
              <a:chExt cx="218" cy="231"/>
            </a:xfrm>
          </p:grpSpPr>
          <p:sp>
            <p:nvSpPr>
              <p:cNvPr id="59466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67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3584" name="Group 112"/>
          <p:cNvGrpSpPr>
            <a:grpSpLocks/>
          </p:cNvGrpSpPr>
          <p:nvPr/>
        </p:nvGrpSpPr>
        <p:grpSpPr bwMode="auto">
          <a:xfrm>
            <a:off x="0" y="1671638"/>
            <a:ext cx="5154613" cy="2052637"/>
            <a:chOff x="0" y="1306"/>
            <a:chExt cx="3247" cy="1293"/>
          </a:xfrm>
        </p:grpSpPr>
        <p:sp>
          <p:nvSpPr>
            <p:cNvPr id="59459" name="Text Box 82"/>
            <p:cNvSpPr txBox="1">
              <a:spLocks noChangeArrowheads="1"/>
            </p:cNvSpPr>
            <p:nvPr/>
          </p:nvSpPr>
          <p:spPr bwMode="auto">
            <a:xfrm>
              <a:off x="0" y="1306"/>
              <a:ext cx="1316" cy="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CC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  <a:defRPr/>
              </a:pPr>
              <a:r>
                <a:rPr lang="en-US" b="1" i="1" smtClean="0">
                  <a:solidFill>
                    <a:srgbClr val="CC0000"/>
                  </a:solidFill>
                </a:rPr>
                <a:t>2:</a:t>
              </a:r>
              <a:r>
                <a:rPr lang="en-US" smtClean="0">
                  <a:solidFill>
                    <a:srgbClr val="FF0000"/>
                  </a:solidFill>
                </a:rPr>
                <a:t> </a:t>
              </a:r>
              <a:r>
                <a:rPr lang="en-US" smtClean="0">
                  <a:solidFill>
                    <a:srgbClr val="000099"/>
                  </a:solidFill>
                </a:rPr>
                <a:t>NAT router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changes datagram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source addr from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10.0.0.1, 3345 to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138.76.29.7, 5001,</a:t>
              </a:r>
            </a:p>
            <a:p>
              <a:pPr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000099"/>
                  </a:solidFill>
                </a:rPr>
                <a:t>updates table</a:t>
              </a:r>
            </a:p>
          </p:txBody>
        </p:sp>
        <p:sp>
          <p:nvSpPr>
            <p:cNvPr id="59460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61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62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23360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59445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46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smtClean="0"/>
                <a:t>S: 128.119.40.186, 80 </a:t>
              </a:r>
            </a:p>
            <a:p>
              <a:pPr>
                <a:defRPr/>
              </a:pPr>
              <a:r>
                <a:rPr lang="en-US" sz="1200" smtClean="0"/>
                <a:t>D: 138.76.29.7, 5001</a:t>
              </a:r>
            </a:p>
            <a:p>
              <a:pPr>
                <a:defRPr/>
              </a:pPr>
              <a:endParaRPr lang="en-US" sz="1200" smtClean="0"/>
            </a:p>
          </p:txBody>
        </p:sp>
        <p:grpSp>
          <p:nvGrpSpPr>
            <p:cNvPr id="78902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78911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57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58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78903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78908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9454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55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59449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78905" name="Group 126"/>
            <p:cNvGrpSpPr>
              <a:grpSpLocks/>
            </p:cNvGrpSpPr>
            <p:nvPr/>
          </p:nvGrpSpPr>
          <p:grpSpPr bwMode="auto">
            <a:xfrm>
              <a:off x="2409" y="3815"/>
              <a:ext cx="218" cy="231"/>
              <a:chOff x="5140" y="400"/>
              <a:chExt cx="218" cy="231"/>
            </a:xfrm>
          </p:grpSpPr>
          <p:sp>
            <p:nvSpPr>
              <p:cNvPr id="59451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59452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0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rgbClr val="CC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70488"/>
            <a:ext cx="20891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</a:rPr>
              <a:t>3:</a:t>
            </a:r>
            <a:r>
              <a:rPr lang="en-US" smtClean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000099"/>
                </a:solidFill>
              </a:rPr>
              <a:t>reply arrives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rgbClr val="000099"/>
                </a:solidFill>
              </a:rPr>
              <a:t> dest. address: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solidFill>
                  <a:srgbClr val="000099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5005388"/>
            <a:ext cx="3867150" cy="130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dirty="0" smtClean="0">
                <a:solidFill>
                  <a:srgbClr val="CC0000"/>
                </a:solidFill>
              </a:rPr>
              <a:t>4: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NAT router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solidFill>
                  <a:srgbClr val="000099"/>
                </a:solidFill>
              </a:rPr>
              <a:t>changes datagram</a:t>
            </a:r>
          </a:p>
          <a:p>
            <a:pPr>
              <a:lnSpc>
                <a:spcPct val="85000"/>
              </a:lnSpc>
              <a:defRPr/>
            </a:pPr>
            <a:r>
              <a:rPr lang="en-US" dirty="0" err="1" smtClean="0">
                <a:solidFill>
                  <a:srgbClr val="000099"/>
                </a:solidFill>
              </a:rPr>
              <a:t>dest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addr</a:t>
            </a:r>
            <a:r>
              <a:rPr lang="en-US" dirty="0" smtClean="0">
                <a:solidFill>
                  <a:srgbClr val="000099"/>
                </a:solidFill>
              </a:rPr>
              <a:t> from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>
                <a:solidFill>
                  <a:srgbClr val="000099"/>
                </a:solidFill>
              </a:rPr>
              <a:t>138.76.29.7, 5001 to 10.0.0.1, 3345 </a:t>
            </a:r>
          </a:p>
          <a:p>
            <a:pPr>
              <a:defRPr/>
            </a:pPr>
            <a:endParaRPr lang="en-US" dirty="0" smtClean="0">
              <a:solidFill>
                <a:srgbClr val="000099"/>
              </a:solidFill>
            </a:endParaRPr>
          </a:p>
        </p:txBody>
      </p:sp>
      <p:sp>
        <p:nvSpPr>
          <p:cNvPr id="59424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78881" name="Group 143"/>
          <p:cNvGrpSpPr>
            <a:grpSpLocks/>
          </p:cNvGrpSpPr>
          <p:nvPr/>
        </p:nvGrpSpPr>
        <p:grpSpPr bwMode="auto">
          <a:xfrm>
            <a:off x="4035425" y="4095750"/>
            <a:ext cx="587375" cy="323850"/>
            <a:chOff x="4396" y="1245"/>
            <a:chExt cx="672" cy="248"/>
          </a:xfrm>
        </p:grpSpPr>
        <p:sp>
          <p:nvSpPr>
            <p:cNvPr id="7889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889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7889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78895" name="Group 14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78898" name="Freeform 14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9" name="Freeform 14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41" name="Line 150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59442" name="Line 15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78882" name="Group 156"/>
          <p:cNvGrpSpPr>
            <a:grpSpLocks/>
          </p:cNvGrpSpPr>
          <p:nvPr/>
        </p:nvGrpSpPr>
        <p:grpSpPr bwMode="auto">
          <a:xfrm flipH="1">
            <a:off x="7529513" y="3311525"/>
            <a:ext cx="641350" cy="558800"/>
            <a:chOff x="-44" y="1473"/>
            <a:chExt cx="981" cy="1105"/>
          </a:xfrm>
        </p:grpSpPr>
        <p:pic>
          <p:nvPicPr>
            <p:cNvPr id="78890" name="Picture 157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91" name="Freeform 15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83" name="Group 159"/>
          <p:cNvGrpSpPr>
            <a:grpSpLocks/>
          </p:cNvGrpSpPr>
          <p:nvPr/>
        </p:nvGrpSpPr>
        <p:grpSpPr bwMode="auto">
          <a:xfrm flipH="1">
            <a:off x="7540625" y="4054475"/>
            <a:ext cx="641350" cy="558800"/>
            <a:chOff x="-44" y="1473"/>
            <a:chExt cx="981" cy="1105"/>
          </a:xfrm>
        </p:grpSpPr>
        <p:pic>
          <p:nvPicPr>
            <p:cNvPr id="78888" name="Picture 160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89" name="Freeform 1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78884" name="Group 162"/>
          <p:cNvGrpSpPr>
            <a:grpSpLocks/>
          </p:cNvGrpSpPr>
          <p:nvPr/>
        </p:nvGrpSpPr>
        <p:grpSpPr bwMode="auto">
          <a:xfrm flipH="1">
            <a:off x="7548563" y="4808538"/>
            <a:ext cx="641350" cy="558800"/>
            <a:chOff x="-44" y="1473"/>
            <a:chExt cx="981" cy="1105"/>
          </a:xfrm>
        </p:grpSpPr>
        <p:pic>
          <p:nvPicPr>
            <p:cNvPr id="78886" name="Picture 163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887" name="Freeform 16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17" name="Line 32"/>
          <p:cNvSpPr>
            <a:spLocks noChangeShapeType="1"/>
          </p:cNvSpPr>
          <p:nvPr/>
        </p:nvSpPr>
        <p:spPr bwMode="auto">
          <a:xfrm>
            <a:off x="7386638" y="4238625"/>
            <a:ext cx="2190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1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54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3495675"/>
            <a:ext cx="7620000" cy="22574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400" smtClean="0">
                <a:ea typeface="ＭＳ Ｐゴシック" panose="020B0600070205080204" pitchFamily="34" charset="-128"/>
              </a:rPr>
              <a:t>call setup, teardown for each call </a:t>
            </a:r>
            <a:r>
              <a:rPr lang="en-US" altLang="en-US" sz="2400" i="1" smtClean="0">
                <a:ea typeface="ＭＳ Ｐゴシック" panose="020B0600070205080204" pitchFamily="34" charset="-128"/>
              </a:rPr>
              <a:t>before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data can flow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each packet carries VC identifier (not destination host address)</a:t>
            </a:r>
          </a:p>
          <a:p>
            <a:r>
              <a:rPr lang="en-US" altLang="en-US" sz="2400" i="1" smtClean="0">
                <a:ea typeface="ＭＳ Ｐゴシック" panose="020B0600070205080204" pitchFamily="34" charset="-128"/>
              </a:rPr>
              <a:t>every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router on source-dest path maintains 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state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 for each passing connection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link, router resources (bandwidth, buffers) may be </a:t>
            </a:r>
            <a:r>
              <a:rPr lang="en-US" altLang="en-US" sz="2400" i="1" smtClean="0">
                <a:ea typeface="ＭＳ Ｐゴシック" panose="020B0600070205080204" pitchFamily="34" charset="-128"/>
              </a:rPr>
              <a:t>allocated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to VC (dedicated resources = predictable service)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000" smtClean="0">
              <a:ea typeface="ＭＳ Ｐゴシック" panose="020B0600070205080204" pitchFamily="34" charset="-128"/>
            </a:endParaRPr>
          </a:p>
        </p:txBody>
      </p:sp>
      <p:sp>
        <p:nvSpPr>
          <p:cNvPr id="122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76300" y="1504950"/>
            <a:ext cx="7743825" cy="1828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source-to-</a:t>
            </a:r>
            <a:r>
              <a:rPr lang="en-US" altLang="ja-JP" dirty="0" err="1" smtClean="0">
                <a:ea typeface="ＭＳ Ｐゴシック" panose="020B0600070205080204" pitchFamily="34" charset="-128"/>
              </a:rPr>
              <a:t>dest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 path behaves much like telephone circuit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endParaRPr lang="en-US" altLang="ja-JP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performance-wise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network actions along source-to-</a:t>
            </a:r>
            <a:r>
              <a:rPr lang="en-US" altLang="en-US" dirty="0" err="1" smtClean="0">
                <a:ea typeface="ＭＳ Ｐゴシック" panose="020B0600070205080204" pitchFamily="34" charset="-128"/>
              </a:rPr>
              <a:t>dest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path</a:t>
            </a:r>
          </a:p>
          <a:p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666750" y="1457325"/>
            <a:ext cx="7677150" cy="18764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563" y="687864"/>
            <a:ext cx="34179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Virtual Circuits (VC)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9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16-bit port-number field: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60,000 simultaneous connections with a single LAN-side address!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NAT is controversial: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routers should only process up to layer 3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violates end-to-end argument</a:t>
            </a:r>
          </a:p>
          <a:p>
            <a:pPr lvl="2">
              <a:defRPr/>
            </a:pPr>
            <a:r>
              <a:rPr lang="en-US" sz="2400">
                <a:latin typeface="Gill Sans MT" charset="0"/>
              </a:rPr>
              <a:t>NAT possibility must be taken into account by app designers, e.g., P2P applications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/>
              <a:t>address shortage should instead be solved by IPv6</a:t>
            </a:r>
          </a:p>
          <a:p>
            <a:pPr>
              <a:buFont typeface="Wingdings" charset="0"/>
              <a:buChar char="v"/>
              <a:defRPr/>
            </a:pPr>
            <a:endParaRPr lang="en-US"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6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r>
              <a:rPr lang="en-US" altLang="en-US" sz="2400" smtClean="0">
                <a:ea typeface="ＭＳ Ｐゴシック" panose="020B0600070205080204" pitchFamily="34" charset="-128"/>
              </a:rPr>
              <a:t>client wants to connect to server with address 10.0.0.1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server address 10.0.0.1 local to LAN (client can</a:t>
            </a:r>
            <a:r>
              <a:rPr lang="ja-JP" altLang="en-US" sz="200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000" smtClean="0">
                <a:ea typeface="ＭＳ Ｐゴシック" panose="020B0600070205080204" pitchFamily="34" charset="-128"/>
              </a:rPr>
              <a:t>t use it as destination addr)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only one externally visible NATed address: 138.76.29.7</a:t>
            </a:r>
          </a:p>
          <a:p>
            <a:r>
              <a:rPr lang="en-US" altLang="en-US" sz="2400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solution1: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statically configure NAT to forward incoming connection requests at given port to server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e.g., (123.76.29.7, port 2500) always forwarded to 10.0.0.1 port 25000</a:t>
            </a:r>
          </a:p>
        </p:txBody>
      </p:sp>
      <p:sp>
        <p:nvSpPr>
          <p:cNvPr id="80902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147483647 w 1056"/>
              <a:gd name="T1" fmla="*/ 2147483647 h 1567"/>
              <a:gd name="T2" fmla="*/ 2147483647 w 1056"/>
              <a:gd name="T3" fmla="*/ 2147483647 h 1567"/>
              <a:gd name="T4" fmla="*/ 2147483647 w 1056"/>
              <a:gd name="T5" fmla="*/ 2147483647 h 1567"/>
              <a:gd name="T6" fmla="*/ 2147483647 w 1056"/>
              <a:gd name="T7" fmla="*/ 2147483647 h 1567"/>
              <a:gd name="T8" fmla="*/ 2147483647 w 1056"/>
              <a:gd name="T9" fmla="*/ 2147483647 h 1567"/>
              <a:gd name="T10" fmla="*/ 2147483647 w 1056"/>
              <a:gd name="T11" fmla="*/ 2147483647 h 1567"/>
              <a:gd name="T12" fmla="*/ 2147483647 w 1056"/>
              <a:gd name="T13" fmla="*/ 2147483647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2147483647 w 1056"/>
              <a:gd name="T19" fmla="*/ 2147483647 h 1567"/>
              <a:gd name="T20" fmla="*/ 2147483647 w 1056"/>
              <a:gd name="T21" fmla="*/ 2147483647 h 1567"/>
              <a:gd name="T22" fmla="*/ 2147483647 w 1056"/>
              <a:gd name="T23" fmla="*/ 2147483647 h 1567"/>
              <a:gd name="T24" fmla="*/ 2147483647 w 1056"/>
              <a:gd name="T25" fmla="*/ 2147483647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0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1" name="Text Box 37"/>
          <p:cNvSpPr txBox="1">
            <a:spLocks noChangeArrowheads="1"/>
          </p:cNvSpPr>
          <p:nvPr/>
        </p:nvSpPr>
        <p:spPr bwMode="auto">
          <a:xfrm>
            <a:off x="7905750" y="1997075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10.0.0.1</a:t>
            </a:r>
          </a:p>
        </p:txBody>
      </p:sp>
      <p:sp>
        <p:nvSpPr>
          <p:cNvPr id="61452" name="Text Box 56"/>
          <p:cNvSpPr txBox="1">
            <a:spLocks noChangeArrowheads="1"/>
          </p:cNvSpPr>
          <p:nvPr/>
        </p:nvSpPr>
        <p:spPr bwMode="auto">
          <a:xfrm>
            <a:off x="7134225" y="2946400"/>
            <a:ext cx="919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10.0.0.4</a:t>
            </a:r>
          </a:p>
        </p:txBody>
      </p:sp>
      <p:sp>
        <p:nvSpPr>
          <p:cNvPr id="61453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4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5" name="Text Box 88"/>
          <p:cNvSpPr txBox="1">
            <a:spLocks noChangeArrowheads="1"/>
          </p:cNvSpPr>
          <p:nvPr/>
        </p:nvSpPr>
        <p:spPr bwMode="auto">
          <a:xfrm>
            <a:off x="6613525" y="3551238"/>
            <a:ext cx="7810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dirty="0" smtClean="0">
                <a:solidFill>
                  <a:srgbClr val="CC0000"/>
                </a:solidFill>
              </a:rPr>
              <a:t>NAT </a:t>
            </a:r>
          </a:p>
          <a:p>
            <a:pPr algn="ctr">
              <a:lnSpc>
                <a:spcPct val="85000"/>
              </a:lnSpc>
              <a:defRPr/>
            </a:pPr>
            <a:r>
              <a:rPr lang="en-US" dirty="0" smtClean="0">
                <a:solidFill>
                  <a:srgbClr val="CC0000"/>
                </a:solidFill>
              </a:rPr>
              <a:t>router</a:t>
            </a:r>
          </a:p>
        </p:txBody>
      </p:sp>
      <p:sp>
        <p:nvSpPr>
          <p:cNvPr id="61456" name="Text Box 89"/>
          <p:cNvSpPr txBox="1">
            <a:spLocks noChangeArrowheads="1"/>
          </p:cNvSpPr>
          <p:nvPr/>
        </p:nvSpPr>
        <p:spPr bwMode="auto">
          <a:xfrm>
            <a:off x="5295900" y="3503613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138.76.29.7</a:t>
            </a:r>
          </a:p>
        </p:txBody>
      </p:sp>
      <p:sp>
        <p:nvSpPr>
          <p:cNvPr id="61457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1458" name="Text Box 102"/>
          <p:cNvSpPr txBox="1">
            <a:spLocks noChangeArrowheads="1"/>
          </p:cNvSpPr>
          <p:nvPr/>
        </p:nvSpPr>
        <p:spPr bwMode="auto">
          <a:xfrm>
            <a:off x="5046663" y="2182813"/>
            <a:ext cx="71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client</a:t>
            </a:r>
          </a:p>
        </p:txBody>
      </p:sp>
      <p:sp>
        <p:nvSpPr>
          <p:cNvPr id="61459" name="Text Box 103"/>
          <p:cNvSpPr txBox="1">
            <a:spLocks noChangeArrowheads="1"/>
          </p:cNvSpPr>
          <p:nvPr/>
        </p:nvSpPr>
        <p:spPr bwMode="auto">
          <a:xfrm>
            <a:off x="5668963" y="24050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3200" smtClean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61460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80915" name="Group 116"/>
          <p:cNvGrpSpPr>
            <a:grpSpLocks/>
          </p:cNvGrpSpPr>
          <p:nvPr/>
        </p:nvGrpSpPr>
        <p:grpSpPr bwMode="auto">
          <a:xfrm>
            <a:off x="6656388" y="3203575"/>
            <a:ext cx="587375" cy="323850"/>
            <a:chOff x="4396" y="1245"/>
            <a:chExt cx="672" cy="248"/>
          </a:xfrm>
        </p:grpSpPr>
        <p:sp>
          <p:nvSpPr>
            <p:cNvPr id="80960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80961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cs typeface="Arial" panose="020B0604020202020204" pitchFamily="34" charset="0"/>
              </a:endParaRPr>
            </a:p>
          </p:txBody>
        </p:sp>
        <p:sp>
          <p:nvSpPr>
            <p:cNvPr id="80962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cs typeface="Arial" panose="020B0604020202020204" pitchFamily="34" charset="0"/>
              </a:endParaRPr>
            </a:p>
          </p:txBody>
        </p:sp>
        <p:grpSp>
          <p:nvGrpSpPr>
            <p:cNvPr id="80963" name="Group 12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0966" name="Freeform 12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67" name="Freeform 12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509" name="Line 123"/>
            <p:cNvSpPr>
              <a:spLocks noChangeShapeType="1"/>
            </p:cNvSpPr>
            <p:nvPr/>
          </p:nvSpPr>
          <p:spPr bwMode="auto">
            <a:xfrm>
              <a:off x="4400" y="1322"/>
              <a:ext cx="0" cy="1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510" name="Line 12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0916" name="Group 128"/>
          <p:cNvGrpSpPr>
            <a:grpSpLocks/>
          </p:cNvGrpSpPr>
          <p:nvPr/>
        </p:nvGrpSpPr>
        <p:grpSpPr bwMode="auto">
          <a:xfrm>
            <a:off x="5021263" y="2652713"/>
            <a:ext cx="685800" cy="649287"/>
            <a:chOff x="-44" y="1473"/>
            <a:chExt cx="981" cy="1105"/>
          </a:xfrm>
        </p:grpSpPr>
        <p:pic>
          <p:nvPicPr>
            <p:cNvPr id="80958" name="Picture 1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9" name="Freeform 1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17" name="Group 131"/>
          <p:cNvGrpSpPr>
            <a:grpSpLocks/>
          </p:cNvGrpSpPr>
          <p:nvPr/>
        </p:nvGrpSpPr>
        <p:grpSpPr bwMode="auto">
          <a:xfrm flipH="1">
            <a:off x="8108950" y="3163888"/>
            <a:ext cx="641350" cy="558800"/>
            <a:chOff x="-44" y="1473"/>
            <a:chExt cx="981" cy="1105"/>
          </a:xfrm>
        </p:grpSpPr>
        <p:pic>
          <p:nvPicPr>
            <p:cNvPr id="80956" name="Picture 13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7" name="Freeform 13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0918" name="Group 134"/>
          <p:cNvGrpSpPr>
            <a:grpSpLocks/>
          </p:cNvGrpSpPr>
          <p:nvPr/>
        </p:nvGrpSpPr>
        <p:grpSpPr bwMode="auto">
          <a:xfrm flipH="1">
            <a:off x="8083550" y="3927475"/>
            <a:ext cx="641350" cy="558800"/>
            <a:chOff x="-44" y="1473"/>
            <a:chExt cx="981" cy="1105"/>
          </a:xfrm>
        </p:grpSpPr>
        <p:pic>
          <p:nvPicPr>
            <p:cNvPr id="80954" name="Picture 13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0955" name="Freeform 13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61465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80920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80922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68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0924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25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71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0927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1497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498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73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0929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1495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496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75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76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0932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1493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494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0933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0934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491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1492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1480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0936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37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3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0939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85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86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87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88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489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1490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3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4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670503"/>
            <a:ext cx="3920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NAT Traversal Problem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781550" cy="515937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solution 2:</a:t>
            </a:r>
            <a:r>
              <a:rPr lang="en-US" sz="2400">
                <a:cs typeface="+mn-cs"/>
              </a:rPr>
              <a:t> Universal Plug and Play (UPnP) Internet Gateway Device (IGD) Protocol.  Allows NATed host to:</a:t>
            </a:r>
          </a:p>
          <a:p>
            <a:pPr lvl="1">
              <a:spcBef>
                <a:spcPct val="0"/>
              </a:spcBef>
              <a:buSzPct val="65000"/>
              <a:buFont typeface="Wingdings" charset="0"/>
              <a:buChar char="v"/>
              <a:defRPr/>
            </a:pPr>
            <a:r>
              <a:rPr lang="en-US"/>
              <a:t>learn public IP address (138.76.29.7)</a:t>
            </a:r>
          </a:p>
          <a:p>
            <a:pPr lvl="1">
              <a:spcBef>
                <a:spcPct val="0"/>
              </a:spcBef>
              <a:buSzPct val="65000"/>
              <a:buFont typeface="Wingdings" charset="0"/>
              <a:buChar char="v"/>
              <a:defRPr/>
            </a:pPr>
            <a:r>
              <a:rPr lang="en-US"/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  <a:defRPr/>
            </a:pPr>
            <a:endParaRPr lang="en-US"/>
          </a:p>
          <a:p>
            <a:pPr lvl="1">
              <a:spcBef>
                <a:spcPct val="0"/>
              </a:spcBef>
              <a:buFont typeface="Wingdings" charset="0"/>
              <a:buNone/>
              <a:defRPr/>
            </a:pPr>
            <a:r>
              <a:rPr lang="en-US"/>
              <a:t>i.e., automate static NAT port map configuration</a:t>
            </a:r>
          </a:p>
        </p:txBody>
      </p:sp>
      <p:grpSp>
        <p:nvGrpSpPr>
          <p:cNvPr id="81925" name="Group 158"/>
          <p:cNvGrpSpPr>
            <a:grpSpLocks/>
          </p:cNvGrpSpPr>
          <p:nvPr/>
        </p:nvGrpSpPr>
        <p:grpSpPr bwMode="auto">
          <a:xfrm>
            <a:off x="6345238" y="1997075"/>
            <a:ext cx="2479675" cy="2676525"/>
            <a:chOff x="3997" y="1258"/>
            <a:chExt cx="1562" cy="1686"/>
          </a:xfrm>
        </p:grpSpPr>
        <p:sp>
          <p:nvSpPr>
            <p:cNvPr id="81963" name="Freeform 96"/>
            <p:cNvSpPr>
              <a:spLocks/>
            </p:cNvSpPr>
            <p:nvPr/>
          </p:nvSpPr>
          <p:spPr bwMode="auto">
            <a:xfrm>
              <a:off x="4482" y="1377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475" name="Line 99"/>
            <p:cNvSpPr>
              <a:spLocks noChangeShapeType="1"/>
            </p:cNvSpPr>
            <p:nvPr/>
          </p:nvSpPr>
          <p:spPr bwMode="auto">
            <a:xfrm flipV="1">
              <a:off x="5061" y="2594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2476" name="Text Box 100"/>
            <p:cNvSpPr txBox="1">
              <a:spLocks noChangeArrowheads="1"/>
            </p:cNvSpPr>
            <p:nvPr/>
          </p:nvSpPr>
          <p:spPr bwMode="auto">
            <a:xfrm>
              <a:off x="4980" y="1258"/>
              <a:ext cx="5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10.0.0.1</a:t>
              </a:r>
            </a:p>
          </p:txBody>
        </p:sp>
        <p:sp>
          <p:nvSpPr>
            <p:cNvPr id="62477" name="Text Box 104"/>
            <p:cNvSpPr txBox="1">
              <a:spLocks noChangeArrowheads="1"/>
            </p:cNvSpPr>
            <p:nvPr/>
          </p:nvSpPr>
          <p:spPr bwMode="auto">
            <a:xfrm>
              <a:off x="4166" y="2237"/>
              <a:ext cx="492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NAT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router</a:t>
              </a:r>
            </a:p>
          </p:txBody>
        </p:sp>
        <p:sp>
          <p:nvSpPr>
            <p:cNvPr id="62478" name="Line 106"/>
            <p:cNvSpPr>
              <a:spLocks noChangeShapeType="1"/>
            </p:cNvSpPr>
            <p:nvPr/>
          </p:nvSpPr>
          <p:spPr bwMode="auto">
            <a:xfrm>
              <a:off x="3997" y="2156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1968" name="Group 109"/>
            <p:cNvGrpSpPr>
              <a:grpSpLocks/>
            </p:cNvGrpSpPr>
            <p:nvPr/>
          </p:nvGrpSpPr>
          <p:grpSpPr bwMode="auto">
            <a:xfrm>
              <a:off x="4193" y="2018"/>
              <a:ext cx="370" cy="204"/>
              <a:chOff x="4396" y="1245"/>
              <a:chExt cx="672" cy="248"/>
            </a:xfrm>
          </p:grpSpPr>
          <p:sp>
            <p:nvSpPr>
              <p:cNvPr id="8197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8197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8198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cs typeface="Arial" panose="020B0604020202020204" pitchFamily="34" charset="0"/>
                </a:endParaRPr>
              </a:p>
            </p:txBody>
          </p:sp>
          <p:grpSp>
            <p:nvGrpSpPr>
              <p:cNvPr id="81981" name="Group 113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1984" name="Freeform 1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85" name="Freeform 1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2526" name="Line 116"/>
              <p:cNvSpPr>
                <a:spLocks noChangeShapeType="1"/>
              </p:cNvSpPr>
              <p:nvPr/>
            </p:nvSpPr>
            <p:spPr bwMode="auto">
              <a:xfrm>
                <a:off x="4400" y="1322"/>
                <a:ext cx="0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2527" name="Line 117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1969" name="Group 118"/>
            <p:cNvGrpSpPr>
              <a:grpSpLocks/>
            </p:cNvGrpSpPr>
            <p:nvPr/>
          </p:nvGrpSpPr>
          <p:grpSpPr bwMode="auto">
            <a:xfrm flipH="1">
              <a:off x="5108" y="1993"/>
              <a:ext cx="404" cy="352"/>
              <a:chOff x="-44" y="1473"/>
              <a:chExt cx="981" cy="1105"/>
            </a:xfrm>
          </p:grpSpPr>
          <p:pic>
            <p:nvPicPr>
              <p:cNvPr id="81976" name="Picture 11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77" name="Freeform 12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1970" name="Group 121"/>
            <p:cNvGrpSpPr>
              <a:grpSpLocks/>
            </p:cNvGrpSpPr>
            <p:nvPr/>
          </p:nvGrpSpPr>
          <p:grpSpPr bwMode="auto">
            <a:xfrm flipH="1">
              <a:off x="5092" y="2474"/>
              <a:ext cx="404" cy="352"/>
              <a:chOff x="-44" y="1473"/>
              <a:chExt cx="981" cy="1105"/>
            </a:xfrm>
          </p:grpSpPr>
          <p:pic>
            <p:nvPicPr>
              <p:cNvPr id="81974" name="Picture 12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975" name="Freeform 12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2502" name="Oval 150"/>
            <p:cNvSpPr>
              <a:spLocks noChangeArrowheads="1"/>
            </p:cNvSpPr>
            <p:nvPr/>
          </p:nvSpPr>
          <p:spPr bwMode="auto">
            <a:xfrm>
              <a:off x="5299" y="1852"/>
              <a:ext cx="7" cy="1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72" name="Freeform 92"/>
            <p:cNvSpPr>
              <a:spLocks/>
            </p:cNvSpPr>
            <p:nvPr/>
          </p:nvSpPr>
          <p:spPr bwMode="auto">
            <a:xfrm>
              <a:off x="4564" y="1425"/>
              <a:ext cx="735" cy="680"/>
            </a:xfrm>
            <a:custGeom>
              <a:avLst/>
              <a:gdLst>
                <a:gd name="T0" fmla="*/ 0 w 735"/>
                <a:gd name="T1" fmla="*/ 462 h 742"/>
                <a:gd name="T2" fmla="*/ 398 w 735"/>
                <a:gd name="T3" fmla="*/ 433 h 742"/>
                <a:gd name="T4" fmla="*/ 416 w 735"/>
                <a:gd name="T5" fmla="*/ 181 h 742"/>
                <a:gd name="T6" fmla="*/ 452 w 735"/>
                <a:gd name="T7" fmla="*/ 27 h 742"/>
                <a:gd name="T8" fmla="*/ 735 w 735"/>
                <a:gd name="T9" fmla="*/ 21 h 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5" h="742">
                  <a:moveTo>
                    <a:pt x="0" y="715"/>
                  </a:moveTo>
                  <a:cubicBezTo>
                    <a:pt x="66" y="708"/>
                    <a:pt x="329" y="742"/>
                    <a:pt x="398" y="670"/>
                  </a:cubicBezTo>
                  <a:cubicBezTo>
                    <a:pt x="467" y="598"/>
                    <a:pt x="407" y="386"/>
                    <a:pt x="416" y="281"/>
                  </a:cubicBezTo>
                  <a:cubicBezTo>
                    <a:pt x="425" y="176"/>
                    <a:pt x="399" y="82"/>
                    <a:pt x="452" y="41"/>
                  </a:cubicBezTo>
                  <a:cubicBezTo>
                    <a:pt x="505" y="0"/>
                    <a:pt x="676" y="34"/>
                    <a:pt x="735" y="32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485" name="Text Box 93"/>
            <p:cNvSpPr txBox="1">
              <a:spLocks noChangeArrowheads="1"/>
            </p:cNvSpPr>
            <p:nvPr/>
          </p:nvSpPr>
          <p:spPr bwMode="auto">
            <a:xfrm>
              <a:off x="4612" y="1569"/>
              <a:ext cx="3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IGD</a:t>
              </a:r>
            </a:p>
          </p:txBody>
        </p:sp>
      </p:grpSp>
      <p:sp>
        <p:nvSpPr>
          <p:cNvPr id="102" name="Line 35"/>
          <p:cNvSpPr>
            <a:spLocks noChangeShapeType="1"/>
          </p:cNvSpPr>
          <p:nvPr/>
        </p:nvSpPr>
        <p:spPr bwMode="auto">
          <a:xfrm>
            <a:off x="8140700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3" name="Line 137"/>
          <p:cNvSpPr>
            <a:spLocks noChangeShapeType="1"/>
          </p:cNvSpPr>
          <p:nvPr/>
        </p:nvSpPr>
        <p:spPr bwMode="auto">
          <a:xfrm>
            <a:off x="7237413" y="3389313"/>
            <a:ext cx="257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81929" name="Group 138"/>
          <p:cNvGrpSpPr>
            <a:grpSpLocks/>
          </p:cNvGrpSpPr>
          <p:nvPr/>
        </p:nvGrpSpPr>
        <p:grpSpPr bwMode="auto">
          <a:xfrm>
            <a:off x="8259763" y="2362200"/>
            <a:ext cx="346075" cy="623888"/>
            <a:chOff x="4140" y="429"/>
            <a:chExt cx="1425" cy="2396"/>
          </a:xfrm>
        </p:grpSpPr>
        <p:sp>
          <p:nvSpPr>
            <p:cNvPr id="81931" name="Freeform 13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Rectangle 140"/>
            <p:cNvSpPr>
              <a:spLocks noChangeArrowheads="1"/>
            </p:cNvSpPr>
            <p:nvPr/>
          </p:nvSpPr>
          <p:spPr bwMode="auto">
            <a:xfrm>
              <a:off x="4205" y="429"/>
              <a:ext cx="1046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33" name="Freeform 14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34" name="Freeform 14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Rectangle 143"/>
            <p:cNvSpPr>
              <a:spLocks noChangeArrowheads="1"/>
            </p:cNvSpPr>
            <p:nvPr/>
          </p:nvSpPr>
          <p:spPr bwMode="auto">
            <a:xfrm>
              <a:off x="4212" y="691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1936" name="Group 14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5" name="AutoShape 145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6" name="AutoShape 146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1" name="Rectangle 147"/>
            <p:cNvSpPr>
              <a:spLocks noChangeArrowheads="1"/>
            </p:cNvSpPr>
            <p:nvPr/>
          </p:nvSpPr>
          <p:spPr bwMode="auto">
            <a:xfrm>
              <a:off x="4225" y="102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1938" name="Group 14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3" name="AutoShape 149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4" name="AutoShape 150"/>
              <p:cNvSpPr>
                <a:spLocks noChangeArrowheads="1"/>
              </p:cNvSpPr>
              <p:nvPr/>
            </p:nvSpPr>
            <p:spPr bwMode="auto">
              <a:xfrm>
                <a:off x="631" y="2589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3" name="Rectangle 151"/>
            <p:cNvSpPr>
              <a:spLocks noChangeArrowheads="1"/>
            </p:cNvSpPr>
            <p:nvPr/>
          </p:nvSpPr>
          <p:spPr bwMode="auto">
            <a:xfrm>
              <a:off x="4218" y="1356"/>
              <a:ext cx="595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4" name="Rectangle 152"/>
            <p:cNvSpPr>
              <a:spLocks noChangeArrowheads="1"/>
            </p:cNvSpPr>
            <p:nvPr/>
          </p:nvSpPr>
          <p:spPr bwMode="auto">
            <a:xfrm>
              <a:off x="4225" y="1654"/>
              <a:ext cx="601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1941" name="Group 15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1" name="AutoShape 154"/>
              <p:cNvSpPr>
                <a:spLocks noChangeArrowheads="1"/>
              </p:cNvSpPr>
              <p:nvPr/>
            </p:nvSpPr>
            <p:spPr bwMode="auto">
              <a:xfrm>
                <a:off x="614" y="2576"/>
                <a:ext cx="725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2" name="AutoShape 155"/>
              <p:cNvSpPr>
                <a:spLocks noChangeArrowheads="1"/>
              </p:cNvSpPr>
              <p:nvPr/>
            </p:nvSpPr>
            <p:spPr bwMode="auto">
              <a:xfrm>
                <a:off x="630" y="2588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1942" name="Freeform 15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43" name="Group 15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9" name="AutoShape 158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25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30" name="AutoShape 159"/>
              <p:cNvSpPr>
                <a:spLocks noChangeArrowheads="1"/>
              </p:cNvSpPr>
              <p:nvPr/>
            </p:nvSpPr>
            <p:spPr bwMode="auto">
              <a:xfrm>
                <a:off x="633" y="2585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18" name="Rectangle 160"/>
            <p:cNvSpPr>
              <a:spLocks noChangeArrowheads="1"/>
            </p:cNvSpPr>
            <p:nvPr/>
          </p:nvSpPr>
          <p:spPr bwMode="auto">
            <a:xfrm>
              <a:off x="5251" y="429"/>
              <a:ext cx="65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45" name="Freeform 16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46" name="Freeform 16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Oval 163"/>
            <p:cNvSpPr>
              <a:spLocks noChangeArrowheads="1"/>
            </p:cNvSpPr>
            <p:nvPr/>
          </p:nvSpPr>
          <p:spPr bwMode="auto">
            <a:xfrm>
              <a:off x="5519" y="2612"/>
              <a:ext cx="46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1948" name="Freeform 16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AutoShape 165"/>
            <p:cNvSpPr>
              <a:spLocks noChangeArrowheads="1"/>
            </p:cNvSpPr>
            <p:nvPr/>
          </p:nvSpPr>
          <p:spPr bwMode="auto">
            <a:xfrm>
              <a:off x="4140" y="2679"/>
              <a:ext cx="1196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4" name="AutoShape 166"/>
            <p:cNvSpPr>
              <a:spLocks noChangeArrowheads="1"/>
            </p:cNvSpPr>
            <p:nvPr/>
          </p:nvSpPr>
          <p:spPr bwMode="auto">
            <a:xfrm>
              <a:off x="4205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5" name="Oval 167"/>
            <p:cNvSpPr>
              <a:spLocks noChangeArrowheads="1"/>
            </p:cNvSpPr>
            <p:nvPr/>
          </p:nvSpPr>
          <p:spPr bwMode="auto">
            <a:xfrm>
              <a:off x="4310" y="2386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6" name="Oval 168"/>
            <p:cNvSpPr>
              <a:spLocks noChangeArrowheads="1"/>
            </p:cNvSpPr>
            <p:nvPr/>
          </p:nvSpPr>
          <p:spPr bwMode="auto">
            <a:xfrm>
              <a:off x="4486" y="2386"/>
              <a:ext cx="157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7" name="Oval 169"/>
            <p:cNvSpPr>
              <a:spLocks noChangeArrowheads="1"/>
            </p:cNvSpPr>
            <p:nvPr/>
          </p:nvSpPr>
          <p:spPr bwMode="auto">
            <a:xfrm>
              <a:off x="4663" y="2380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28" name="Rectangle 170"/>
            <p:cNvSpPr>
              <a:spLocks noChangeArrowheads="1"/>
            </p:cNvSpPr>
            <p:nvPr/>
          </p:nvSpPr>
          <p:spPr bwMode="auto">
            <a:xfrm>
              <a:off x="5062" y="1837"/>
              <a:ext cx="85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37" name="Line 137"/>
          <p:cNvSpPr>
            <a:spLocks noChangeShapeType="1"/>
          </p:cNvSpPr>
          <p:nvPr/>
        </p:nvSpPr>
        <p:spPr bwMode="auto">
          <a:xfrm>
            <a:off x="8058150" y="3400425"/>
            <a:ext cx="123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76200" y="670503"/>
            <a:ext cx="3920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NAT Traversal Problem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89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solution 3:</a:t>
            </a:r>
            <a:r>
              <a:rPr lang="en-US" sz="2400">
                <a:cs typeface="+mn-cs"/>
              </a:rPr>
              <a:t> relaying (used in Skype)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NATed client establishes connection to relay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external client connects to relay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relay bridges packets between to connections</a:t>
            </a:r>
          </a:p>
          <a:p>
            <a:pPr>
              <a:buFont typeface="Wingdings" charset="0"/>
              <a:buNone/>
              <a:defRPr/>
            </a:pPr>
            <a:endParaRPr lang="en-US" sz="2400">
              <a:cs typeface="+mn-cs"/>
            </a:endParaRPr>
          </a:p>
        </p:txBody>
      </p:sp>
      <p:sp>
        <p:nvSpPr>
          <p:cNvPr id="63494" name="Text Box 16"/>
          <p:cNvSpPr txBox="1">
            <a:spLocks noChangeArrowheads="1"/>
          </p:cNvSpPr>
          <p:nvPr/>
        </p:nvSpPr>
        <p:spPr bwMode="auto">
          <a:xfrm>
            <a:off x="4879975" y="5095875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/>
              <a:t>138.76.29.7</a:t>
            </a:r>
          </a:p>
        </p:txBody>
      </p:sp>
      <p:sp>
        <p:nvSpPr>
          <p:cNvPr id="63495" name="Text Box 42"/>
          <p:cNvSpPr txBox="1">
            <a:spLocks noChangeArrowheads="1"/>
          </p:cNvSpPr>
          <p:nvPr/>
        </p:nvSpPr>
        <p:spPr bwMode="auto">
          <a:xfrm>
            <a:off x="260350" y="471805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client</a:t>
            </a:r>
          </a:p>
        </p:txBody>
      </p:sp>
      <p:sp>
        <p:nvSpPr>
          <p:cNvPr id="63496" name="Line 14"/>
          <p:cNvSpPr>
            <a:spLocks noChangeShapeType="1"/>
          </p:cNvSpPr>
          <p:nvPr/>
        </p:nvSpPr>
        <p:spPr bwMode="auto">
          <a:xfrm flipH="1">
            <a:off x="6102350" y="503237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pic>
        <p:nvPicPr>
          <p:cNvPr id="82952" name="Picture 46" descr="kw_skype_re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3" name="Picture 57" descr="kw_skype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3962400"/>
            <a:ext cx="7366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2147483647 w 1597"/>
              <a:gd name="T1" fmla="*/ 2147483647 h 655"/>
              <a:gd name="T2" fmla="*/ 2147483647 w 1597"/>
              <a:gd name="T3" fmla="*/ 2147483647 h 655"/>
              <a:gd name="T4" fmla="*/ 2147483647 w 1597"/>
              <a:gd name="T5" fmla="*/ 2147483647 h 655"/>
              <a:gd name="T6" fmla="*/ 2147483647 w 1597"/>
              <a:gd name="T7" fmla="*/ 2147483647 h 655"/>
              <a:gd name="T8" fmla="*/ 0 w 1597"/>
              <a:gd name="T9" fmla="*/ 2147483647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867150"/>
            <a:ext cx="19462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  <a:latin typeface="Gill Sans MT" charset="0"/>
              </a:rPr>
              <a:t>1.</a:t>
            </a:r>
            <a:r>
              <a:rPr lang="en-US" smtClean="0">
                <a:latin typeface="Gill Sans MT" charset="0"/>
              </a:rPr>
              <a:t> connection to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relay initiated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by NATed host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914400" y="3603625"/>
            <a:ext cx="1946275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  <a:latin typeface="Gill Sans MT" charset="0"/>
              </a:rPr>
              <a:t>2.</a:t>
            </a:r>
            <a:r>
              <a:rPr lang="en-US" smtClean="0">
                <a:latin typeface="Gill Sans MT" charset="0"/>
              </a:rPr>
              <a:t> connection to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relay initiated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by client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84638"/>
            <a:ext cx="2798762" cy="511175"/>
          </a:xfrm>
          <a:custGeom>
            <a:avLst/>
            <a:gdLst>
              <a:gd name="T0" fmla="*/ 0 w 1763"/>
              <a:gd name="T1" fmla="*/ 2147483647 h 322"/>
              <a:gd name="T2" fmla="*/ 2147483647 w 1763"/>
              <a:gd name="T3" fmla="*/ 2147483647 h 322"/>
              <a:gd name="T4" fmla="*/ 2147483647 w 1763"/>
              <a:gd name="T5" fmla="*/ 2147483647 h 322"/>
              <a:gd name="T6" fmla="*/ 2147483647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2147483647 h 265"/>
              <a:gd name="T2" fmla="*/ 2147483647 w 227"/>
              <a:gd name="T3" fmla="*/ 2147483647 h 265"/>
              <a:gd name="T4" fmla="*/ 2147483647 w 227"/>
              <a:gd name="T5" fmla="*/ 2147483647 h 26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186113" y="4584700"/>
            <a:ext cx="1946275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b="1" i="1" smtClean="0">
                <a:solidFill>
                  <a:srgbClr val="CC0000"/>
                </a:solidFill>
                <a:latin typeface="Gill Sans MT" charset="0"/>
              </a:rPr>
              <a:t>3.</a:t>
            </a:r>
            <a:r>
              <a:rPr lang="en-US" smtClean="0">
                <a:latin typeface="Gill Sans MT" charset="0"/>
              </a:rPr>
              <a:t> relaying </a:t>
            </a:r>
          </a:p>
          <a:p>
            <a:pPr>
              <a:lnSpc>
                <a:spcPct val="85000"/>
              </a:lnSpc>
              <a:defRPr/>
            </a:pPr>
            <a:r>
              <a:rPr lang="en-US" smtClean="0">
                <a:latin typeface="Gill Sans MT" charset="0"/>
              </a:rPr>
              <a:t>established</a:t>
            </a:r>
          </a:p>
        </p:txBody>
      </p:sp>
      <p:grpSp>
        <p:nvGrpSpPr>
          <p:cNvPr id="82961" name="Group 157"/>
          <p:cNvGrpSpPr>
            <a:grpSpLocks/>
          </p:cNvGrpSpPr>
          <p:nvPr/>
        </p:nvGrpSpPr>
        <p:grpSpPr bwMode="auto">
          <a:xfrm>
            <a:off x="5921375" y="3781425"/>
            <a:ext cx="2711450" cy="2565400"/>
            <a:chOff x="3948" y="731"/>
            <a:chExt cx="1708" cy="1616"/>
          </a:xfrm>
        </p:grpSpPr>
        <p:sp>
          <p:nvSpPr>
            <p:cNvPr id="82998" name="Freeform 95"/>
            <p:cNvSpPr>
              <a:spLocks/>
            </p:cNvSpPr>
            <p:nvPr/>
          </p:nvSpPr>
          <p:spPr bwMode="auto">
            <a:xfrm>
              <a:off x="4433" y="874"/>
              <a:ext cx="1056" cy="1473"/>
            </a:xfrm>
            <a:custGeom>
              <a:avLst/>
              <a:gdLst>
                <a:gd name="T0" fmla="*/ 109 w 1056"/>
                <a:gd name="T1" fmla="*/ 582 h 1473"/>
                <a:gd name="T2" fmla="*/ 598 w 1056"/>
                <a:gd name="T3" fmla="*/ 553 h 1473"/>
                <a:gd name="T4" fmla="*/ 533 w 1056"/>
                <a:gd name="T5" fmla="*/ 520 h 1473"/>
                <a:gd name="T6" fmla="*/ 566 w 1056"/>
                <a:gd name="T7" fmla="*/ 75 h 1473"/>
                <a:gd name="T8" fmla="*/ 835 w 1056"/>
                <a:gd name="T9" fmla="*/ 67 h 1473"/>
                <a:gd name="T10" fmla="*/ 1025 w 1056"/>
                <a:gd name="T11" fmla="*/ 152 h 1473"/>
                <a:gd name="T12" fmla="*/ 987 w 1056"/>
                <a:gd name="T13" fmla="*/ 485 h 1473"/>
                <a:gd name="T14" fmla="*/ 1005 w 1056"/>
                <a:gd name="T15" fmla="*/ 781 h 1473"/>
                <a:gd name="T16" fmla="*/ 987 w 1056"/>
                <a:gd name="T17" fmla="*/ 1357 h 1473"/>
                <a:gd name="T18" fmla="*/ 592 w 1056"/>
                <a:gd name="T19" fmla="*/ 1384 h 1473"/>
                <a:gd name="T20" fmla="*/ 473 w 1056"/>
                <a:gd name="T21" fmla="*/ 825 h 1473"/>
                <a:gd name="T22" fmla="*/ 61 w 1056"/>
                <a:gd name="T23" fmla="*/ 744 h 1473"/>
                <a:gd name="T24" fmla="*/ 109 w 1056"/>
                <a:gd name="T25" fmla="*/ 582 h 14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56" h="1473">
                  <a:moveTo>
                    <a:pt x="109" y="582"/>
                  </a:moveTo>
                  <a:cubicBezTo>
                    <a:pt x="199" y="550"/>
                    <a:pt x="527" y="563"/>
                    <a:pt x="598" y="553"/>
                  </a:cubicBezTo>
                  <a:cubicBezTo>
                    <a:pt x="669" y="543"/>
                    <a:pt x="538" y="600"/>
                    <a:pt x="533" y="520"/>
                  </a:cubicBezTo>
                  <a:cubicBezTo>
                    <a:pt x="527" y="440"/>
                    <a:pt x="516" y="150"/>
                    <a:pt x="566" y="75"/>
                  </a:cubicBezTo>
                  <a:cubicBezTo>
                    <a:pt x="616" y="0"/>
                    <a:pt x="759" y="54"/>
                    <a:pt x="835" y="67"/>
                  </a:cubicBezTo>
                  <a:cubicBezTo>
                    <a:pt x="911" y="80"/>
                    <a:pt x="1000" y="82"/>
                    <a:pt x="1025" y="152"/>
                  </a:cubicBezTo>
                  <a:cubicBezTo>
                    <a:pt x="1050" y="222"/>
                    <a:pt x="990" y="380"/>
                    <a:pt x="987" y="485"/>
                  </a:cubicBezTo>
                  <a:cubicBezTo>
                    <a:pt x="984" y="590"/>
                    <a:pt x="1005" y="636"/>
                    <a:pt x="1005" y="781"/>
                  </a:cubicBezTo>
                  <a:cubicBezTo>
                    <a:pt x="1005" y="926"/>
                    <a:pt x="1056" y="1257"/>
                    <a:pt x="987" y="1357"/>
                  </a:cubicBezTo>
                  <a:cubicBezTo>
                    <a:pt x="918" y="1457"/>
                    <a:pt x="678" y="1473"/>
                    <a:pt x="592" y="1384"/>
                  </a:cubicBezTo>
                  <a:cubicBezTo>
                    <a:pt x="506" y="1295"/>
                    <a:pt x="562" y="932"/>
                    <a:pt x="473" y="825"/>
                  </a:cubicBezTo>
                  <a:cubicBezTo>
                    <a:pt x="384" y="718"/>
                    <a:pt x="122" y="784"/>
                    <a:pt x="61" y="744"/>
                  </a:cubicBezTo>
                  <a:cubicBezTo>
                    <a:pt x="0" y="704"/>
                    <a:pt x="26" y="616"/>
                    <a:pt x="109" y="58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44" name="Line 96"/>
            <p:cNvSpPr>
              <a:spLocks noChangeShapeType="1"/>
            </p:cNvSpPr>
            <p:nvPr/>
          </p:nvSpPr>
          <p:spPr bwMode="auto">
            <a:xfrm flipH="1">
              <a:off x="5005" y="1003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45" name="Line 97"/>
            <p:cNvSpPr>
              <a:spLocks noChangeShapeType="1"/>
            </p:cNvSpPr>
            <p:nvPr/>
          </p:nvSpPr>
          <p:spPr bwMode="auto">
            <a:xfrm>
              <a:off x="5008" y="1000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46" name="Line 98"/>
            <p:cNvSpPr>
              <a:spLocks noChangeShapeType="1"/>
            </p:cNvSpPr>
            <p:nvPr/>
          </p:nvSpPr>
          <p:spPr bwMode="auto">
            <a:xfrm flipV="1">
              <a:off x="5012" y="1948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47" name="Text Box 100"/>
            <p:cNvSpPr txBox="1">
              <a:spLocks noChangeArrowheads="1"/>
            </p:cNvSpPr>
            <p:nvPr/>
          </p:nvSpPr>
          <p:spPr bwMode="auto">
            <a:xfrm>
              <a:off x="4117" y="1591"/>
              <a:ext cx="492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NAT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mtClean="0">
                  <a:solidFill>
                    <a:srgbClr val="CC0000"/>
                  </a:solidFill>
                </a:rPr>
                <a:t>router</a:t>
              </a:r>
            </a:p>
          </p:txBody>
        </p:sp>
        <p:sp>
          <p:nvSpPr>
            <p:cNvPr id="63548" name="Line 101"/>
            <p:cNvSpPr>
              <a:spLocks noChangeShapeType="1"/>
            </p:cNvSpPr>
            <p:nvPr/>
          </p:nvSpPr>
          <p:spPr bwMode="auto">
            <a:xfrm>
              <a:off x="3948" y="1510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3004" name="Group 102"/>
            <p:cNvGrpSpPr>
              <a:grpSpLocks/>
            </p:cNvGrpSpPr>
            <p:nvPr/>
          </p:nvGrpSpPr>
          <p:grpSpPr bwMode="auto">
            <a:xfrm>
              <a:off x="4144" y="1372"/>
              <a:ext cx="370" cy="204"/>
              <a:chOff x="4396" y="1245"/>
              <a:chExt cx="672" cy="248"/>
            </a:xfrm>
          </p:grpSpPr>
          <p:sp>
            <p:nvSpPr>
              <p:cNvPr id="8301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8301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cs typeface="Arial" panose="020B0604020202020204" pitchFamily="34" charset="0"/>
                </a:endParaRPr>
              </a:p>
            </p:txBody>
          </p:sp>
          <p:sp>
            <p:nvSpPr>
              <p:cNvPr id="8301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cs typeface="Arial" panose="020B0604020202020204" pitchFamily="34" charset="0"/>
                </a:endParaRPr>
              </a:p>
            </p:txBody>
          </p:sp>
          <p:grpSp>
            <p:nvGrpSpPr>
              <p:cNvPr id="83020" name="Group 10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83023" name="Freeform 10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24" name="Freeform 10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566" name="Line 109"/>
              <p:cNvSpPr>
                <a:spLocks noChangeShapeType="1"/>
              </p:cNvSpPr>
              <p:nvPr/>
            </p:nvSpPr>
            <p:spPr bwMode="auto">
              <a:xfrm>
                <a:off x="4400" y="1322"/>
                <a:ext cx="0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67" name="Line 110"/>
              <p:cNvSpPr>
                <a:spLocks noChangeShapeType="1"/>
              </p:cNvSpPr>
              <p:nvPr/>
            </p:nvSpPr>
            <p:spPr bwMode="auto">
              <a:xfrm>
                <a:off x="5063" y="1326"/>
                <a:ext cx="0" cy="10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83005" name="Group 111"/>
            <p:cNvGrpSpPr>
              <a:grpSpLocks/>
            </p:cNvGrpSpPr>
            <p:nvPr/>
          </p:nvGrpSpPr>
          <p:grpSpPr bwMode="auto">
            <a:xfrm flipH="1">
              <a:off x="5059" y="1347"/>
              <a:ext cx="404" cy="352"/>
              <a:chOff x="-44" y="1473"/>
              <a:chExt cx="981" cy="1105"/>
            </a:xfrm>
          </p:grpSpPr>
          <p:pic>
            <p:nvPicPr>
              <p:cNvPr id="83015" name="Picture 11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016" name="Freeform 11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3006" name="Group 114"/>
            <p:cNvGrpSpPr>
              <a:grpSpLocks/>
            </p:cNvGrpSpPr>
            <p:nvPr/>
          </p:nvGrpSpPr>
          <p:grpSpPr bwMode="auto">
            <a:xfrm flipH="1">
              <a:off x="5043" y="1828"/>
              <a:ext cx="404" cy="352"/>
              <a:chOff x="-44" y="1473"/>
              <a:chExt cx="981" cy="1105"/>
            </a:xfrm>
          </p:grpSpPr>
          <p:pic>
            <p:nvPicPr>
              <p:cNvPr id="83013" name="Picture 11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014" name="Freeform 11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3552" name="Line 117"/>
            <p:cNvSpPr>
              <a:spLocks noChangeShapeType="1"/>
            </p:cNvSpPr>
            <p:nvPr/>
          </p:nvSpPr>
          <p:spPr bwMode="auto">
            <a:xfrm>
              <a:off x="4510" y="1489"/>
              <a:ext cx="5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3008" name="Group 153"/>
            <p:cNvGrpSpPr>
              <a:grpSpLocks/>
            </p:cNvGrpSpPr>
            <p:nvPr/>
          </p:nvGrpSpPr>
          <p:grpSpPr bwMode="auto">
            <a:xfrm flipH="1">
              <a:off x="5043" y="952"/>
              <a:ext cx="404" cy="352"/>
              <a:chOff x="-44" y="1473"/>
              <a:chExt cx="981" cy="1105"/>
            </a:xfrm>
          </p:grpSpPr>
          <p:pic>
            <p:nvPicPr>
              <p:cNvPr id="83011" name="Picture 15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012" name="Freeform 15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296 w 356"/>
                  <a:gd name="T3" fmla="*/ 69 h 368"/>
                  <a:gd name="T4" fmla="*/ 1537 w 356"/>
                  <a:gd name="T5" fmla="*/ 1447 h 368"/>
                  <a:gd name="T6" fmla="*/ 339 w 356"/>
                  <a:gd name="T7" fmla="*/ 1810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83009" name="Picture 156" descr="skype_lo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0" y="869"/>
              <a:ext cx="51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555" name="Text Box 99"/>
            <p:cNvSpPr txBox="1">
              <a:spLocks noChangeArrowheads="1"/>
            </p:cNvSpPr>
            <p:nvPr/>
          </p:nvSpPr>
          <p:spPr bwMode="auto">
            <a:xfrm>
              <a:off x="5077" y="731"/>
              <a:ext cx="5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10.0.0.1</a:t>
              </a:r>
            </a:p>
          </p:txBody>
        </p:sp>
      </p:grpSp>
      <p:grpSp>
        <p:nvGrpSpPr>
          <p:cNvPr id="82962" name="Group 158"/>
          <p:cNvGrpSpPr>
            <a:grpSpLocks/>
          </p:cNvGrpSpPr>
          <p:nvPr/>
        </p:nvGrpSpPr>
        <p:grpSpPr bwMode="auto">
          <a:xfrm>
            <a:off x="3178175" y="3476625"/>
            <a:ext cx="388938" cy="569913"/>
            <a:chOff x="4140" y="429"/>
            <a:chExt cx="1425" cy="2396"/>
          </a:xfrm>
        </p:grpSpPr>
        <p:sp>
          <p:nvSpPr>
            <p:cNvPr id="82966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2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7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68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69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971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3541" name="AutoShape 165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6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42" name="AutoShape 166"/>
              <p:cNvSpPr>
                <a:spLocks noChangeArrowheads="1"/>
              </p:cNvSpPr>
              <p:nvPr/>
            </p:nvSpPr>
            <p:spPr bwMode="auto">
              <a:xfrm>
                <a:off x="631" y="2588"/>
                <a:ext cx="697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3517" name="Rectangle 167"/>
            <p:cNvSpPr>
              <a:spLocks noChangeArrowheads="1"/>
            </p:cNvSpPr>
            <p:nvPr/>
          </p:nvSpPr>
          <p:spPr bwMode="auto">
            <a:xfrm>
              <a:off x="4221" y="1016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973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3539" name="AutoShape 169"/>
              <p:cNvSpPr>
                <a:spLocks noChangeArrowheads="1"/>
              </p:cNvSpPr>
              <p:nvPr/>
            </p:nvSpPr>
            <p:spPr bwMode="auto">
              <a:xfrm>
                <a:off x="611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40" name="AutoShape 170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7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3519" name="Rectangle 171"/>
            <p:cNvSpPr>
              <a:spLocks noChangeArrowheads="1"/>
            </p:cNvSpPr>
            <p:nvPr/>
          </p:nvSpPr>
          <p:spPr bwMode="auto">
            <a:xfrm>
              <a:off x="4216" y="1357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20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9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82976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537" name="AutoShape 174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38" name="AutoShape 175"/>
              <p:cNvSpPr>
                <a:spLocks noChangeArrowheads="1"/>
              </p:cNvSpPr>
              <p:nvPr/>
            </p:nvSpPr>
            <p:spPr bwMode="auto">
              <a:xfrm>
                <a:off x="626" y="2590"/>
                <a:ext cx="69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82977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978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3535" name="AutoShape 178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63536" name="AutoShape 179"/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63524" name="Rectangle 180"/>
            <p:cNvSpPr>
              <a:spLocks noChangeArrowheads="1"/>
            </p:cNvSpPr>
            <p:nvPr/>
          </p:nvSpPr>
          <p:spPr bwMode="auto">
            <a:xfrm>
              <a:off x="5251" y="429"/>
              <a:ext cx="70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0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81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7" name="Oval 183"/>
            <p:cNvSpPr>
              <a:spLocks noChangeArrowheads="1"/>
            </p:cNvSpPr>
            <p:nvPr/>
          </p:nvSpPr>
          <p:spPr bwMode="auto">
            <a:xfrm>
              <a:off x="5518" y="2611"/>
              <a:ext cx="47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82983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29" name="AutoShape 185"/>
            <p:cNvSpPr>
              <a:spLocks noChangeArrowheads="1"/>
            </p:cNvSpPr>
            <p:nvPr/>
          </p:nvSpPr>
          <p:spPr bwMode="auto">
            <a:xfrm>
              <a:off x="4140" y="2678"/>
              <a:ext cx="1198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30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31" name="Oval 187"/>
            <p:cNvSpPr>
              <a:spLocks noChangeArrowheads="1"/>
            </p:cNvSpPr>
            <p:nvPr/>
          </p:nvSpPr>
          <p:spPr bwMode="auto">
            <a:xfrm>
              <a:off x="4309" y="2385"/>
              <a:ext cx="157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32" name="Oval 188"/>
            <p:cNvSpPr>
              <a:spLocks noChangeArrowheads="1"/>
            </p:cNvSpPr>
            <p:nvPr/>
          </p:nvSpPr>
          <p:spPr bwMode="auto">
            <a:xfrm>
              <a:off x="4483" y="2385"/>
              <a:ext cx="163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3533" name="Oval 189"/>
            <p:cNvSpPr>
              <a:spLocks noChangeArrowheads="1"/>
            </p:cNvSpPr>
            <p:nvPr/>
          </p:nvSpPr>
          <p:spPr bwMode="auto">
            <a:xfrm>
              <a:off x="4663" y="2378"/>
              <a:ext cx="157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3534" name="Rectangle 190"/>
            <p:cNvSpPr>
              <a:spLocks noChangeArrowheads="1"/>
            </p:cNvSpPr>
            <p:nvPr/>
          </p:nvSpPr>
          <p:spPr bwMode="auto">
            <a:xfrm>
              <a:off x="5065" y="1837"/>
              <a:ext cx="81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2963" name="Group 191"/>
          <p:cNvGrpSpPr>
            <a:grpSpLocks/>
          </p:cNvGrpSpPr>
          <p:nvPr/>
        </p:nvGrpSpPr>
        <p:grpSpPr bwMode="auto">
          <a:xfrm>
            <a:off x="309563" y="4146550"/>
            <a:ext cx="631825" cy="671513"/>
            <a:chOff x="-44" y="1473"/>
            <a:chExt cx="981" cy="1105"/>
          </a:xfrm>
        </p:grpSpPr>
        <p:pic>
          <p:nvPicPr>
            <p:cNvPr id="82964" name="Picture 192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965" name="Freeform 19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0" y="-15648"/>
            <a:ext cx="7874000" cy="6833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 (Network Address Translation)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6200" y="670503"/>
            <a:ext cx="3920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NAT Traversal Problem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3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221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>
            <a:normAutofit lnSpcReduction="10000"/>
          </a:bodyPr>
          <a:lstStyle/>
          <a:p>
            <a:r>
              <a:rPr lang="en-US" altLang="en-US" sz="2400" smtClean="0">
                <a:ea typeface="ＭＳ Ｐゴシック" panose="020B0600070205080204" pitchFamily="34" charset="-128"/>
              </a:rPr>
              <a:t>used by hosts &amp; routers to communicate network-level information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error reporting: unreachable host, network, port, protocol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echo request/reply (used by ping)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network-layer 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above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 IP:</a:t>
            </a:r>
          </a:p>
          <a:p>
            <a:pPr lvl="1"/>
            <a:r>
              <a:rPr lang="en-US" altLang="en-US" sz="2000" smtClean="0">
                <a:ea typeface="ＭＳ Ｐゴシック" panose="020B0600070205080204" pitchFamily="34" charset="-128"/>
              </a:rPr>
              <a:t>ICMP msgs carried in IP datagrams</a:t>
            </a:r>
          </a:p>
          <a:p>
            <a:r>
              <a:rPr lang="en-US" altLang="en-US" sz="240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ICMP message: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type, code plus first 8 bytes of IP datagram causing error</a:t>
            </a:r>
          </a:p>
        </p:txBody>
      </p:sp>
      <p:sp>
        <p:nvSpPr>
          <p:cNvPr id="65542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u="sng" smtClean="0"/>
              <a:t>Type</a:t>
            </a:r>
            <a:r>
              <a:rPr lang="en-US" smtClean="0"/>
              <a:t>  </a:t>
            </a:r>
            <a:r>
              <a:rPr lang="en-US" u="sng" smtClean="0"/>
              <a:t>Code</a:t>
            </a:r>
            <a:r>
              <a:rPr lang="en-US" smtClean="0"/>
              <a:t>  </a:t>
            </a:r>
            <a:r>
              <a:rPr lang="en-US" u="sng" smtClean="0"/>
              <a:t>description</a:t>
            </a:r>
            <a:endParaRPr lang="en-US" smtClean="0"/>
          </a:p>
          <a:p>
            <a:pPr>
              <a:defRPr/>
            </a:pPr>
            <a:r>
              <a:rPr lang="en-US" smtClean="0"/>
              <a:t>0        0         echo reply (ping)</a:t>
            </a:r>
          </a:p>
          <a:p>
            <a:pPr>
              <a:defRPr/>
            </a:pPr>
            <a:r>
              <a:rPr lang="en-US" smtClean="0"/>
              <a:t>3        0         dest. network unreachable</a:t>
            </a:r>
          </a:p>
          <a:p>
            <a:pPr>
              <a:defRPr/>
            </a:pPr>
            <a:r>
              <a:rPr lang="en-US" smtClean="0"/>
              <a:t>3        1         dest host unreachable</a:t>
            </a:r>
          </a:p>
          <a:p>
            <a:pPr>
              <a:defRPr/>
            </a:pPr>
            <a:r>
              <a:rPr lang="en-US" smtClean="0"/>
              <a:t>3        2         dest protocol unreachable</a:t>
            </a:r>
          </a:p>
          <a:p>
            <a:pPr>
              <a:defRPr/>
            </a:pPr>
            <a:r>
              <a:rPr lang="en-US" smtClean="0"/>
              <a:t>3        3         dest port unreachable</a:t>
            </a:r>
          </a:p>
          <a:p>
            <a:pPr>
              <a:defRPr/>
            </a:pPr>
            <a:r>
              <a:rPr lang="en-US" smtClean="0"/>
              <a:t>3        6         dest network unknown</a:t>
            </a:r>
          </a:p>
          <a:p>
            <a:pPr>
              <a:defRPr/>
            </a:pPr>
            <a:r>
              <a:rPr lang="en-US" smtClean="0"/>
              <a:t>3        7         dest host unknown</a:t>
            </a:r>
          </a:p>
          <a:p>
            <a:pPr>
              <a:defRPr/>
            </a:pPr>
            <a:r>
              <a:rPr lang="en-US" smtClean="0"/>
              <a:t>4        0         source quench (congestion</a:t>
            </a:r>
          </a:p>
          <a:p>
            <a:pPr>
              <a:defRPr/>
            </a:pPr>
            <a:r>
              <a:rPr lang="en-US" smtClean="0"/>
              <a:t>                     control - not used)</a:t>
            </a:r>
          </a:p>
          <a:p>
            <a:pPr>
              <a:defRPr/>
            </a:pPr>
            <a:r>
              <a:rPr lang="en-US" smtClean="0"/>
              <a:t>8        0         echo request (ping)</a:t>
            </a:r>
          </a:p>
          <a:p>
            <a:pPr>
              <a:defRPr/>
            </a:pPr>
            <a:r>
              <a:rPr lang="en-US" smtClean="0"/>
              <a:t>9        0         route advertisement</a:t>
            </a:r>
          </a:p>
          <a:p>
            <a:pPr>
              <a:defRPr/>
            </a:pPr>
            <a:r>
              <a:rPr lang="en-US" smtClean="0"/>
              <a:t>10      0         router discovery</a:t>
            </a:r>
          </a:p>
          <a:p>
            <a:pPr>
              <a:defRPr/>
            </a:pPr>
            <a:r>
              <a:rPr lang="en-US" smtClean="0"/>
              <a:t>11      0         TTL expired</a:t>
            </a:r>
          </a:p>
          <a:p>
            <a:pPr>
              <a:defRPr/>
            </a:pPr>
            <a:r>
              <a:rPr lang="en-US" smtClean="0"/>
              <a:t>12      0         bad IP header</a:t>
            </a:r>
          </a:p>
          <a:p>
            <a:pPr>
              <a:defRPr/>
            </a:pPr>
            <a:endParaRPr lang="en-US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>
            <a:normAutofit/>
          </a:bodyPr>
          <a:lstStyle/>
          <a:p>
            <a:r>
              <a:rPr lang="en-US" sz="3600" dirty="0" smtClean="0"/>
              <a:t>ICMP (Internet </a:t>
            </a:r>
            <a:r>
              <a:rPr lang="en-US" sz="3600" dirty="0"/>
              <a:t>control message </a:t>
            </a:r>
            <a:r>
              <a:rPr lang="en-US" sz="3600" dirty="0" smtClean="0"/>
              <a:t>protocol)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8522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source sends series of UDP segments to dest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first set has TTL =1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second set has TTL=2, etc.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unlikely port number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when </a:t>
            </a:r>
            <a:r>
              <a:rPr lang="en-US" sz="2400" i="1">
                <a:cs typeface="+mn-cs"/>
              </a:rPr>
              <a:t>n</a:t>
            </a:r>
            <a:r>
              <a:rPr lang="en-US" sz="2400">
                <a:cs typeface="+mn-cs"/>
              </a:rPr>
              <a:t>th set of datagrams  arrives to nth router: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router discards datagrams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and sends source ICMP messages (type 11, code 0)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/>
              <a:t>ICMP messages includes 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when ICMP messages 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i="1">
                <a:solidFill>
                  <a:srgbClr val="000099"/>
                </a:solidFill>
                <a:latin typeface="Gill Sans MT" panose="020B0502020104020203" pitchFamily="34" charset="0"/>
              </a:rPr>
              <a:t>stopping criteria: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UDP segment eventually arrives at destination host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destination returns ICMP </a:t>
            </a:r>
            <a:r>
              <a:rPr lang="ja-JP" altLang="en-US">
                <a:latin typeface="Gill Sans MT" panose="020B0502020104020203" pitchFamily="34" charset="0"/>
              </a:rPr>
              <a:t>“</a:t>
            </a:r>
            <a:r>
              <a:rPr lang="en-US" altLang="ja-JP">
                <a:latin typeface="Gill Sans MT" panose="020B0502020104020203" pitchFamily="34" charset="0"/>
              </a:rPr>
              <a:t>port unreachable</a:t>
            </a:r>
            <a:r>
              <a:rPr lang="ja-JP" altLang="en-US">
                <a:latin typeface="Gill Sans MT" panose="020B0502020104020203" pitchFamily="34" charset="0"/>
              </a:rPr>
              <a:t>”</a:t>
            </a:r>
            <a:r>
              <a:rPr lang="en-US" altLang="ja-JP">
                <a:latin typeface="Gill Sans MT" panose="020B0502020104020203" pitchFamily="34" charset="0"/>
              </a:rPr>
              <a:t> message (type 3, code 3)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>
                <a:latin typeface="Gill Sans MT" panose="020B0502020104020203" pitchFamily="34" charset="0"/>
              </a:rPr>
              <a:t>source stops</a:t>
            </a:r>
          </a:p>
        </p:txBody>
      </p:sp>
      <p:sp>
        <p:nvSpPr>
          <p:cNvPr id="86024" name="Line 38"/>
          <p:cNvSpPr>
            <a:spLocks noChangeShapeType="1"/>
          </p:cNvSpPr>
          <p:nvPr/>
        </p:nvSpPr>
        <p:spPr bwMode="auto">
          <a:xfrm>
            <a:off x="1285875" y="588645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5" name="Line 105"/>
          <p:cNvSpPr>
            <a:spLocks noChangeShapeType="1"/>
          </p:cNvSpPr>
          <p:nvPr/>
        </p:nvSpPr>
        <p:spPr bwMode="auto">
          <a:xfrm flipV="1">
            <a:off x="2079625" y="593725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6" name="Line 106"/>
          <p:cNvSpPr>
            <a:spLocks noChangeShapeType="1"/>
          </p:cNvSpPr>
          <p:nvPr/>
        </p:nvSpPr>
        <p:spPr bwMode="auto">
          <a:xfrm>
            <a:off x="3014663" y="59213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7" name="Line 108"/>
          <p:cNvSpPr>
            <a:spLocks noChangeShapeType="1"/>
          </p:cNvSpPr>
          <p:nvPr/>
        </p:nvSpPr>
        <p:spPr bwMode="auto">
          <a:xfrm flipH="1">
            <a:off x="2776538" y="565308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8" name="Line 113"/>
          <p:cNvSpPr>
            <a:spLocks noChangeShapeType="1"/>
          </p:cNvSpPr>
          <p:nvPr/>
        </p:nvSpPr>
        <p:spPr bwMode="auto">
          <a:xfrm flipH="1">
            <a:off x="3990975" y="598170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9" name="Line 260"/>
          <p:cNvSpPr>
            <a:spLocks noChangeShapeType="1"/>
          </p:cNvSpPr>
          <p:nvPr/>
        </p:nvSpPr>
        <p:spPr bwMode="auto">
          <a:xfrm>
            <a:off x="5110163" y="59467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0" name="Line 261"/>
          <p:cNvSpPr>
            <a:spLocks noChangeShapeType="1"/>
          </p:cNvSpPr>
          <p:nvPr/>
        </p:nvSpPr>
        <p:spPr bwMode="auto">
          <a:xfrm flipH="1">
            <a:off x="6048375" y="589280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1" name="Line 291"/>
          <p:cNvSpPr>
            <a:spLocks noChangeShapeType="1"/>
          </p:cNvSpPr>
          <p:nvPr/>
        </p:nvSpPr>
        <p:spPr bwMode="auto">
          <a:xfrm>
            <a:off x="2744788" y="605313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2" name="Line 292"/>
          <p:cNvSpPr>
            <a:spLocks noChangeShapeType="1"/>
          </p:cNvSpPr>
          <p:nvPr/>
        </p:nvSpPr>
        <p:spPr bwMode="auto">
          <a:xfrm>
            <a:off x="4668838" y="564038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3" name="Line 294"/>
          <p:cNvSpPr>
            <a:spLocks noChangeShapeType="1"/>
          </p:cNvSpPr>
          <p:nvPr/>
        </p:nvSpPr>
        <p:spPr bwMode="auto">
          <a:xfrm flipH="1">
            <a:off x="3386138" y="624363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34" name="Line 295"/>
          <p:cNvSpPr>
            <a:spLocks noChangeShapeType="1"/>
          </p:cNvSpPr>
          <p:nvPr/>
        </p:nvSpPr>
        <p:spPr bwMode="auto">
          <a:xfrm>
            <a:off x="3741738" y="574833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6054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616585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58006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86038" name="Group 21"/>
          <p:cNvGrpSpPr>
            <a:grpSpLocks/>
          </p:cNvGrpSpPr>
          <p:nvPr/>
        </p:nvGrpSpPr>
        <p:grpSpPr bwMode="auto">
          <a:xfrm>
            <a:off x="517525" y="5541963"/>
            <a:ext cx="820738" cy="688975"/>
            <a:chOff x="-44" y="1473"/>
            <a:chExt cx="981" cy="1105"/>
          </a:xfrm>
        </p:grpSpPr>
        <p:pic>
          <p:nvPicPr>
            <p:cNvPr id="86090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91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6039" name="Group 24"/>
          <p:cNvGrpSpPr>
            <a:grpSpLocks/>
          </p:cNvGrpSpPr>
          <p:nvPr/>
        </p:nvGrpSpPr>
        <p:grpSpPr bwMode="auto">
          <a:xfrm flipH="1">
            <a:off x="6565900" y="5580063"/>
            <a:ext cx="754063" cy="669925"/>
            <a:chOff x="-44" y="1473"/>
            <a:chExt cx="981" cy="1105"/>
          </a:xfrm>
        </p:grpSpPr>
        <p:pic>
          <p:nvPicPr>
            <p:cNvPr id="86088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89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86040" name="Group 27"/>
          <p:cNvGrpSpPr>
            <a:grpSpLocks/>
          </p:cNvGrpSpPr>
          <p:nvPr/>
        </p:nvGrpSpPr>
        <p:grpSpPr bwMode="auto">
          <a:xfrm>
            <a:off x="5513388" y="6080125"/>
            <a:ext cx="617537" cy="250825"/>
            <a:chOff x="2356" y="1300"/>
            <a:chExt cx="555" cy="194"/>
          </a:xfrm>
        </p:grpSpPr>
        <p:sp>
          <p:nvSpPr>
            <p:cNvPr id="8608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8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8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6083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86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87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29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630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6041" name="Group 36"/>
          <p:cNvGrpSpPr>
            <a:grpSpLocks/>
          </p:cNvGrpSpPr>
          <p:nvPr/>
        </p:nvGrpSpPr>
        <p:grpSpPr bwMode="auto">
          <a:xfrm>
            <a:off x="4545013" y="5808663"/>
            <a:ext cx="617537" cy="250825"/>
            <a:chOff x="2356" y="1300"/>
            <a:chExt cx="555" cy="194"/>
          </a:xfrm>
        </p:grpSpPr>
        <p:sp>
          <p:nvSpPr>
            <p:cNvPr id="8607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7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7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6075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78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9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21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622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6042" name="Group 45"/>
          <p:cNvGrpSpPr>
            <a:grpSpLocks/>
          </p:cNvGrpSpPr>
          <p:nvPr/>
        </p:nvGrpSpPr>
        <p:grpSpPr bwMode="auto">
          <a:xfrm>
            <a:off x="3394075" y="6018213"/>
            <a:ext cx="617538" cy="250825"/>
            <a:chOff x="2356" y="1300"/>
            <a:chExt cx="555" cy="194"/>
          </a:xfrm>
        </p:grpSpPr>
        <p:sp>
          <p:nvSpPr>
            <p:cNvPr id="8606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6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6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6067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70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71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13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614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6043" name="Group 54"/>
          <p:cNvGrpSpPr>
            <a:grpSpLocks/>
          </p:cNvGrpSpPr>
          <p:nvPr/>
        </p:nvGrpSpPr>
        <p:grpSpPr bwMode="auto">
          <a:xfrm>
            <a:off x="2392363" y="5772150"/>
            <a:ext cx="617537" cy="250825"/>
            <a:chOff x="2356" y="1300"/>
            <a:chExt cx="555" cy="194"/>
          </a:xfrm>
        </p:grpSpPr>
        <p:sp>
          <p:nvSpPr>
            <p:cNvPr id="860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6059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62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63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605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606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86044" name="Group 63"/>
          <p:cNvGrpSpPr>
            <a:grpSpLocks/>
          </p:cNvGrpSpPr>
          <p:nvPr/>
        </p:nvGrpSpPr>
        <p:grpSpPr bwMode="auto">
          <a:xfrm>
            <a:off x="1517650" y="6038850"/>
            <a:ext cx="617538" cy="250825"/>
            <a:chOff x="2356" y="1300"/>
            <a:chExt cx="555" cy="194"/>
          </a:xfrm>
        </p:grpSpPr>
        <p:sp>
          <p:nvSpPr>
            <p:cNvPr id="860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860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86051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86054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55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6597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66598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82612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86263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77691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 lIns="0" rIns="0">
            <a:normAutofit/>
          </a:bodyPr>
          <a:lstStyle/>
          <a:p>
            <a:r>
              <a:rPr lang="en-US" sz="3600" dirty="0" smtClean="0"/>
              <a:t>ICMP (Internet </a:t>
            </a:r>
            <a:r>
              <a:rPr lang="en-US" sz="3600" dirty="0"/>
              <a:t>control message </a:t>
            </a:r>
            <a:r>
              <a:rPr lang="en-US" sz="3600" dirty="0" smtClean="0"/>
              <a:t>protocol)</a:t>
            </a:r>
            <a:endParaRPr lang="en-US" sz="3600" dirty="0"/>
          </a:p>
        </p:txBody>
      </p:sp>
      <p:sp>
        <p:nvSpPr>
          <p:cNvPr id="79" name="TextBox 78"/>
          <p:cNvSpPr txBox="1"/>
          <p:nvPr/>
        </p:nvSpPr>
        <p:spPr>
          <a:xfrm>
            <a:off x="76200" y="670503"/>
            <a:ext cx="36760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ICMP and </a:t>
            </a:r>
            <a:r>
              <a:rPr lang="en-US" sz="3200" dirty="0" err="1" smtClean="0">
                <a:solidFill>
                  <a:srgbClr val="FF0000"/>
                </a:solidFill>
              </a:rPr>
              <a:t>Traceroute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1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600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51054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initial motivation:</a:t>
            </a:r>
            <a:r>
              <a:rPr lang="en-US" i="1">
                <a:cs typeface="+mn-cs"/>
              </a:rPr>
              <a:t> </a:t>
            </a:r>
            <a:r>
              <a:rPr lang="en-US">
                <a:cs typeface="+mn-cs"/>
              </a:rPr>
              <a:t>32-bit address space soon to be completely allocated.  </a:t>
            </a:r>
          </a:p>
          <a:p>
            <a:pPr>
              <a:buFont typeface="Wingdings" charset="0"/>
              <a:buChar char="v"/>
              <a:defRPr/>
            </a:pPr>
            <a:r>
              <a:rPr lang="en-US">
                <a:cs typeface="+mn-cs"/>
              </a:rPr>
              <a:t>additional motivation: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header format helps speed processing/forwarding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header changes to facilitate QoS </a:t>
            </a:r>
          </a:p>
          <a:p>
            <a:pPr lvl="1">
              <a:buFont typeface="Wingdings" charset="0"/>
              <a:buChar char="§"/>
              <a:defRPr/>
            </a:pPr>
            <a:endParaRPr lang="en-US"/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IPv6 datagram format: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fixed-length 40 byte header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no fragmentation allowed</a:t>
            </a:r>
            <a:endParaRPr lang="en-US" i="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5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80"/>
          <p:cNvSpPr>
            <a:spLocks noChangeArrowheads="1"/>
          </p:cNvSpPr>
          <p:nvPr/>
        </p:nvSpPr>
        <p:spPr bwMode="auto">
          <a:xfrm>
            <a:off x="2216150" y="3263900"/>
            <a:ext cx="4748213" cy="2817813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90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15" name="Rectangle 4"/>
          <p:cNvSpPr>
            <a:spLocks noChangeArrowheads="1"/>
          </p:cNvSpPr>
          <p:nvPr/>
        </p:nvSpPr>
        <p:spPr bwMode="auto">
          <a:xfrm>
            <a:off x="479425" y="1306513"/>
            <a:ext cx="74136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priority:</a:t>
            </a:r>
            <a:r>
              <a:rPr lang="en-US" altLang="en-US" sz="2800">
                <a:latin typeface="Gill Sans MT" panose="020B0502020104020203" pitchFamily="34" charset="0"/>
              </a:rPr>
              <a:t>  identify priority among datagrams in flow</a:t>
            </a:r>
          </a:p>
          <a:p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flow Label:</a:t>
            </a:r>
            <a:r>
              <a:rPr lang="en-US" altLang="en-US" sz="2800">
                <a:latin typeface="Gill Sans MT" panose="020B0502020104020203" pitchFamily="34" charset="0"/>
              </a:rPr>
              <a:t> identify datagrams in same 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flow.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r>
              <a:rPr lang="en-US" altLang="ja-JP" sz="2800">
                <a:latin typeface="Gill Sans MT" panose="020B0502020104020203" pitchFamily="34" charset="0"/>
              </a:rPr>
              <a:t> </a:t>
            </a:r>
          </a:p>
          <a:p>
            <a:r>
              <a:rPr lang="en-US" altLang="en-US" sz="2800">
                <a:latin typeface="Gill Sans MT" panose="020B0502020104020203" pitchFamily="34" charset="0"/>
              </a:rPr>
              <a:t>                    (concept of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flow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r>
              <a:rPr lang="en-US" altLang="ja-JP" sz="2800">
                <a:latin typeface="Gill Sans MT" panose="020B0502020104020203" pitchFamily="34" charset="0"/>
              </a:rPr>
              <a:t> not well defined).</a:t>
            </a:r>
          </a:p>
          <a:p>
            <a:r>
              <a:rPr lang="en-US" altLang="en-US" sz="2800" i="1">
                <a:solidFill>
                  <a:srgbClr val="CC0000"/>
                </a:solidFill>
                <a:latin typeface="Gill Sans MT" panose="020B0502020104020203" pitchFamily="34" charset="0"/>
              </a:rPr>
              <a:t>next header:</a:t>
            </a:r>
            <a:r>
              <a:rPr lang="en-US" altLang="en-US" sz="2800">
                <a:latin typeface="Gill Sans MT" panose="020B0502020104020203" pitchFamily="34" charset="0"/>
              </a:rPr>
              <a:t> identify upper layer protocol for data</a:t>
            </a:r>
            <a:r>
              <a:rPr lang="en-US" altLang="en-US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8616" name="Rectangle 56"/>
          <p:cNvSpPr>
            <a:spLocks noChangeArrowheads="1"/>
          </p:cNvSpPr>
          <p:nvPr/>
        </p:nvSpPr>
        <p:spPr bwMode="auto">
          <a:xfrm>
            <a:off x="2141538" y="3344863"/>
            <a:ext cx="4748212" cy="28178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17" name="Line 60"/>
          <p:cNvSpPr>
            <a:spLocks noChangeShapeType="1"/>
          </p:cNvSpPr>
          <p:nvPr/>
        </p:nvSpPr>
        <p:spPr bwMode="auto">
          <a:xfrm>
            <a:off x="2143125" y="3654425"/>
            <a:ext cx="47275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18" name="Line 61"/>
          <p:cNvSpPr>
            <a:spLocks noChangeShapeType="1"/>
          </p:cNvSpPr>
          <p:nvPr/>
        </p:nvSpPr>
        <p:spPr bwMode="auto">
          <a:xfrm>
            <a:off x="2794000" y="335438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19" name="Line 63"/>
          <p:cNvSpPr>
            <a:spLocks noChangeShapeType="1"/>
          </p:cNvSpPr>
          <p:nvPr/>
        </p:nvSpPr>
        <p:spPr bwMode="auto">
          <a:xfrm>
            <a:off x="3482975" y="335121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0" name="Line 64"/>
          <p:cNvSpPr>
            <a:spLocks noChangeShapeType="1"/>
          </p:cNvSpPr>
          <p:nvPr/>
        </p:nvSpPr>
        <p:spPr bwMode="auto">
          <a:xfrm>
            <a:off x="4410075" y="3649663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1" name="Line 65"/>
          <p:cNvSpPr>
            <a:spLocks noChangeShapeType="1"/>
          </p:cNvSpPr>
          <p:nvPr/>
        </p:nvSpPr>
        <p:spPr bwMode="auto">
          <a:xfrm>
            <a:off x="5556250" y="3652838"/>
            <a:ext cx="0" cy="2936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2" name="Line 66"/>
          <p:cNvSpPr>
            <a:spLocks noChangeShapeType="1"/>
          </p:cNvSpPr>
          <p:nvPr/>
        </p:nvSpPr>
        <p:spPr bwMode="auto">
          <a:xfrm>
            <a:off x="2130425" y="5175250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3" name="Line 67"/>
          <p:cNvSpPr>
            <a:spLocks noChangeShapeType="1"/>
          </p:cNvSpPr>
          <p:nvPr/>
        </p:nvSpPr>
        <p:spPr bwMode="auto">
          <a:xfrm>
            <a:off x="2147888" y="4535488"/>
            <a:ext cx="47609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4" name="Line 68"/>
          <p:cNvSpPr>
            <a:spLocks noChangeShapeType="1"/>
          </p:cNvSpPr>
          <p:nvPr/>
        </p:nvSpPr>
        <p:spPr bwMode="auto">
          <a:xfrm>
            <a:off x="2133600" y="3952875"/>
            <a:ext cx="47609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25" name="Text Box 69"/>
          <p:cNvSpPr txBox="1">
            <a:spLocks noChangeArrowheads="1"/>
          </p:cNvSpPr>
          <p:nvPr/>
        </p:nvSpPr>
        <p:spPr bwMode="auto">
          <a:xfrm>
            <a:off x="4046538" y="544036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data</a:t>
            </a:r>
          </a:p>
        </p:txBody>
      </p:sp>
      <p:sp>
        <p:nvSpPr>
          <p:cNvPr id="68626" name="Text Box 70"/>
          <p:cNvSpPr txBox="1">
            <a:spLocks noChangeArrowheads="1"/>
          </p:cNvSpPr>
          <p:nvPr/>
        </p:nvSpPr>
        <p:spPr bwMode="auto">
          <a:xfrm>
            <a:off x="3378200" y="4578350"/>
            <a:ext cx="21653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mtClean="0"/>
              <a:t>destination address</a:t>
            </a:r>
          </a:p>
          <a:p>
            <a:pPr algn="ctr">
              <a:lnSpc>
                <a:spcPct val="85000"/>
              </a:lnSpc>
              <a:defRPr/>
            </a:pPr>
            <a:r>
              <a:rPr lang="en-US" smtClean="0"/>
              <a:t>(128 bits)</a:t>
            </a:r>
          </a:p>
        </p:txBody>
      </p:sp>
      <p:sp>
        <p:nvSpPr>
          <p:cNvPr id="68627" name="Text Box 71"/>
          <p:cNvSpPr txBox="1">
            <a:spLocks noChangeArrowheads="1"/>
          </p:cNvSpPr>
          <p:nvPr/>
        </p:nvSpPr>
        <p:spPr bwMode="auto">
          <a:xfrm>
            <a:off x="3543300" y="3971925"/>
            <a:ext cx="174625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mtClean="0"/>
              <a:t>source address</a:t>
            </a:r>
          </a:p>
          <a:p>
            <a:pPr algn="ctr">
              <a:lnSpc>
                <a:spcPct val="85000"/>
              </a:lnSpc>
              <a:defRPr/>
            </a:pPr>
            <a:r>
              <a:rPr lang="en-US" smtClean="0"/>
              <a:t>(128 bits)</a:t>
            </a:r>
          </a:p>
        </p:txBody>
      </p:sp>
      <p:sp>
        <p:nvSpPr>
          <p:cNvPr id="68628" name="Text Box 72"/>
          <p:cNvSpPr txBox="1">
            <a:spLocks noChangeArrowheads="1"/>
          </p:cNvSpPr>
          <p:nvPr/>
        </p:nvSpPr>
        <p:spPr bwMode="auto">
          <a:xfrm>
            <a:off x="2627313" y="3619500"/>
            <a:ext cx="1352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payload len</a:t>
            </a:r>
          </a:p>
        </p:txBody>
      </p:sp>
      <p:sp>
        <p:nvSpPr>
          <p:cNvPr id="68629" name="Text Box 73"/>
          <p:cNvSpPr txBox="1">
            <a:spLocks noChangeArrowheads="1"/>
          </p:cNvSpPr>
          <p:nvPr/>
        </p:nvSpPr>
        <p:spPr bwMode="auto">
          <a:xfrm>
            <a:off x="4408488" y="3627438"/>
            <a:ext cx="1009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next hdr</a:t>
            </a:r>
          </a:p>
        </p:txBody>
      </p:sp>
      <p:sp>
        <p:nvSpPr>
          <p:cNvPr id="68630" name="Text Box 74"/>
          <p:cNvSpPr txBox="1">
            <a:spLocks noChangeArrowheads="1"/>
          </p:cNvSpPr>
          <p:nvPr/>
        </p:nvSpPr>
        <p:spPr bwMode="auto">
          <a:xfrm>
            <a:off x="5664200" y="3613150"/>
            <a:ext cx="103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hop limit</a:t>
            </a:r>
          </a:p>
        </p:txBody>
      </p:sp>
      <p:sp>
        <p:nvSpPr>
          <p:cNvPr id="68631" name="Text Box 75"/>
          <p:cNvSpPr txBox="1">
            <a:spLocks noChangeArrowheads="1"/>
          </p:cNvSpPr>
          <p:nvPr/>
        </p:nvSpPr>
        <p:spPr bwMode="auto">
          <a:xfrm>
            <a:off x="4533900" y="3319463"/>
            <a:ext cx="1136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flow label</a:t>
            </a:r>
          </a:p>
        </p:txBody>
      </p:sp>
      <p:sp>
        <p:nvSpPr>
          <p:cNvPr id="68632" name="Text Box 76"/>
          <p:cNvSpPr txBox="1">
            <a:spLocks noChangeArrowheads="1"/>
          </p:cNvSpPr>
          <p:nvPr/>
        </p:nvSpPr>
        <p:spPr bwMode="auto">
          <a:xfrm>
            <a:off x="2913063" y="330517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pri</a:t>
            </a:r>
          </a:p>
        </p:txBody>
      </p:sp>
      <p:sp>
        <p:nvSpPr>
          <p:cNvPr id="68633" name="Text Box 77"/>
          <p:cNvSpPr txBox="1">
            <a:spLocks noChangeArrowheads="1"/>
          </p:cNvSpPr>
          <p:nvPr/>
        </p:nvSpPr>
        <p:spPr bwMode="auto">
          <a:xfrm>
            <a:off x="2206625" y="3313113"/>
            <a:ext cx="501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ver</a:t>
            </a:r>
          </a:p>
        </p:txBody>
      </p:sp>
      <p:sp>
        <p:nvSpPr>
          <p:cNvPr id="68634" name="Line 79"/>
          <p:cNvSpPr>
            <a:spLocks noChangeShapeType="1"/>
          </p:cNvSpPr>
          <p:nvPr/>
        </p:nvSpPr>
        <p:spPr bwMode="auto">
          <a:xfrm>
            <a:off x="2119313" y="6400800"/>
            <a:ext cx="481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68635" name="Text Box 78"/>
          <p:cNvSpPr txBox="1">
            <a:spLocks noChangeArrowheads="1"/>
          </p:cNvSpPr>
          <p:nvPr/>
        </p:nvSpPr>
        <p:spPr bwMode="auto">
          <a:xfrm>
            <a:off x="3978275" y="6210300"/>
            <a:ext cx="857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32 bits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76200" y="670503"/>
            <a:ext cx="3913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IPv6 Datagram Format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Network Layer</a:t>
            </a:r>
            <a:endParaRPr lang="en-US" dirty="0">
              <a:cs typeface="+mj-cs"/>
            </a:endParaRP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448026"/>
            <a:ext cx="8799285" cy="5273449"/>
          </a:xfrm>
        </p:spPr>
        <p:txBody>
          <a:bodyPr/>
          <a:lstStyle/>
          <a:p>
            <a:pPr marL="533400" indent="-533400"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a VC consists of: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 dirty="0">
                <a:solidFill>
                  <a:srgbClr val="CC0000"/>
                </a:solidFill>
              </a:rPr>
              <a:t>path</a:t>
            </a:r>
            <a:r>
              <a:rPr lang="en-US" dirty="0"/>
              <a:t> from source to destination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 dirty="0">
                <a:solidFill>
                  <a:srgbClr val="CC0000"/>
                </a:solidFill>
              </a:rPr>
              <a:t>VC numbers</a:t>
            </a:r>
            <a:r>
              <a:rPr lang="en-US" dirty="0"/>
              <a:t>, one number for each link along path</a:t>
            </a:r>
          </a:p>
          <a:p>
            <a:pPr marL="914400" lvl="1" indent="-457200">
              <a:buClr>
                <a:schemeClr val="tx1"/>
              </a:buClr>
              <a:buFont typeface="ZapfDingbats" charset="0"/>
              <a:buAutoNum type="arabicPeriod"/>
              <a:defRPr/>
            </a:pPr>
            <a:r>
              <a:rPr lang="en-US" i="1" dirty="0">
                <a:solidFill>
                  <a:srgbClr val="CC0000"/>
                </a:solidFill>
              </a:rPr>
              <a:t>entries in forwarding tables</a:t>
            </a:r>
            <a:r>
              <a:rPr lang="en-US" dirty="0"/>
              <a:t> in routers along path</a:t>
            </a:r>
          </a:p>
          <a:p>
            <a:pPr marL="533400" indent="-533400"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packet belonging to VC carries VC number (rather than </a:t>
            </a:r>
            <a:r>
              <a:rPr lang="en-US" dirty="0" err="1">
                <a:cs typeface="+mn-cs"/>
              </a:rPr>
              <a:t>dest</a:t>
            </a:r>
            <a:r>
              <a:rPr lang="en-US" dirty="0">
                <a:cs typeface="+mn-cs"/>
              </a:rPr>
              <a:t> address)</a:t>
            </a:r>
          </a:p>
          <a:p>
            <a:pPr marL="533400" indent="-533400">
              <a:buFont typeface="Wingdings" charset="0"/>
              <a:buChar char="v"/>
              <a:defRPr/>
            </a:pPr>
            <a:r>
              <a:rPr lang="en-US" dirty="0">
                <a:cs typeface="+mn-cs"/>
              </a:rPr>
              <a:t>VC number can be changed on each link.</a:t>
            </a:r>
          </a:p>
          <a:p>
            <a:pPr marL="914400" lvl="1" indent="-457200">
              <a:buFont typeface="Wingdings" charset="0"/>
              <a:buChar char="§"/>
              <a:defRPr/>
            </a:pPr>
            <a:r>
              <a:rPr lang="en-US" dirty="0"/>
              <a:t>new VC number comes from forwarding table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" y="687864"/>
            <a:ext cx="6184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Virtual Circuits (VC) implementation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4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1169090"/>
            <a:ext cx="8799285" cy="5273449"/>
          </a:xfrm>
        </p:spPr>
        <p:txBody>
          <a:bodyPr/>
          <a:lstStyle/>
          <a:p>
            <a:r>
              <a:rPr lang="en-US" altLang="en-US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checksum</a:t>
            </a:r>
            <a:r>
              <a:rPr lang="en-US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:</a:t>
            </a:r>
            <a:r>
              <a:rPr lang="en-US" altLang="en-US" i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removed entirely to reduce processing time at each hop</a:t>
            </a:r>
          </a:p>
          <a:p>
            <a:r>
              <a:rPr lang="en-US" altLang="en-US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options: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allowed, but outside of header, indicated by 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Next Header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 field</a:t>
            </a:r>
          </a:p>
          <a:p>
            <a:r>
              <a:rPr lang="en-US" altLang="en-US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ICMPv6: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new version of ICMP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additional message types, e.g. 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Packet Too Big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endParaRPr lang="en-US" altLang="ja-JP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multicast group management functions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" y="670503"/>
            <a:ext cx="32909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Changes from IPv4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00188"/>
            <a:ext cx="8256587" cy="24876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75000"/>
              </a:lnSpc>
            </a:pPr>
            <a:r>
              <a:rPr lang="en-US" altLang="en-US" smtClean="0">
                <a:ea typeface="ＭＳ Ｐゴシック" panose="020B0600070205080204" pitchFamily="34" charset="-128"/>
              </a:rPr>
              <a:t>not all routers can be upgraded simultaneously</a:t>
            </a:r>
          </a:p>
          <a:p>
            <a:pPr lvl="1">
              <a:lnSpc>
                <a:spcPct val="75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no </a:t>
            </a:r>
            <a:r>
              <a:rPr lang="ja-JP" altLang="en-US" sz="28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800" smtClean="0">
                <a:ea typeface="ＭＳ Ｐゴシック" panose="020B0600070205080204" pitchFamily="34" charset="-128"/>
              </a:rPr>
              <a:t>flag days</a:t>
            </a:r>
            <a:r>
              <a:rPr lang="ja-JP" altLang="en-US" sz="2800" smtClean="0">
                <a:ea typeface="ＭＳ Ｐゴシック" panose="020B0600070205080204" pitchFamily="34" charset="-128"/>
              </a:rPr>
              <a:t>”</a:t>
            </a:r>
            <a:endParaRPr lang="en-US" altLang="ja-JP" sz="2800" smtClean="0">
              <a:ea typeface="ＭＳ Ｐゴシック" panose="020B0600070205080204" pitchFamily="34" charset="-128"/>
            </a:endParaRPr>
          </a:p>
          <a:p>
            <a:pPr lvl="1">
              <a:lnSpc>
                <a:spcPct val="75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how will network operate with mixed IPv4 and IPv6 routers? </a:t>
            </a:r>
          </a:p>
          <a:p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tunneling:</a:t>
            </a:r>
            <a:r>
              <a:rPr lang="en-US" altLang="en-US" smtClean="0">
                <a:ea typeface="ＭＳ Ｐゴシック" panose="020B0600070205080204" pitchFamily="34" charset="-128"/>
              </a:rPr>
              <a:t> IPv6 datagram carried as </a:t>
            </a:r>
            <a:r>
              <a:rPr lang="en-US" altLang="en-US" i="1" smtClean="0">
                <a:ea typeface="ＭＳ Ｐゴシック" panose="020B0600070205080204" pitchFamily="34" charset="-128"/>
              </a:rPr>
              <a:t>payload</a:t>
            </a:r>
            <a:r>
              <a:rPr lang="en-US" altLang="en-US" smtClean="0">
                <a:ea typeface="ＭＳ Ｐゴシック" panose="020B0600070205080204" pitchFamily="34" charset="-128"/>
              </a:rPr>
              <a:t> in IPv4 datagram among IPv4 routers</a:t>
            </a:r>
          </a:p>
        </p:txBody>
      </p:sp>
      <p:grpSp>
        <p:nvGrpSpPr>
          <p:cNvPr id="90118" name="Group 47"/>
          <p:cNvGrpSpPr>
            <a:grpSpLocks/>
          </p:cNvGrpSpPr>
          <p:nvPr/>
        </p:nvGrpSpPr>
        <p:grpSpPr bwMode="auto">
          <a:xfrm>
            <a:off x="2101850" y="5351463"/>
            <a:ext cx="4854575" cy="473075"/>
            <a:chOff x="1163" y="3504"/>
            <a:chExt cx="3058" cy="298"/>
          </a:xfrm>
        </p:grpSpPr>
        <p:sp>
          <p:nvSpPr>
            <p:cNvPr id="70696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7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8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9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0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1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2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3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4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5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6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7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8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09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10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711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70664" name="Text Box 48"/>
          <p:cNvSpPr txBox="1">
            <a:spLocks noChangeArrowheads="1"/>
          </p:cNvSpPr>
          <p:nvPr/>
        </p:nvSpPr>
        <p:spPr bwMode="auto">
          <a:xfrm>
            <a:off x="1597025" y="4549775"/>
            <a:ext cx="2006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IPv4 source, dest addr </a:t>
            </a:r>
          </a:p>
        </p:txBody>
      </p:sp>
      <p:sp>
        <p:nvSpPr>
          <p:cNvPr id="70665" name="Text Box 50"/>
          <p:cNvSpPr txBox="1">
            <a:spLocks noChangeArrowheads="1"/>
          </p:cNvSpPr>
          <p:nvPr/>
        </p:nvSpPr>
        <p:spPr bwMode="auto">
          <a:xfrm>
            <a:off x="1303338" y="4318000"/>
            <a:ext cx="1652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IPv4 header fields </a:t>
            </a:r>
          </a:p>
        </p:txBody>
      </p:sp>
      <p:sp>
        <p:nvSpPr>
          <p:cNvPr id="70666" name="Line 55"/>
          <p:cNvSpPr>
            <a:spLocks noChangeShapeType="1"/>
          </p:cNvSpPr>
          <p:nvPr/>
        </p:nvSpPr>
        <p:spPr bwMode="auto">
          <a:xfrm>
            <a:off x="2855913" y="4808538"/>
            <a:ext cx="0" cy="738187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7" name="Line 56"/>
          <p:cNvSpPr>
            <a:spLocks noChangeShapeType="1"/>
          </p:cNvSpPr>
          <p:nvPr/>
        </p:nvSpPr>
        <p:spPr bwMode="auto">
          <a:xfrm>
            <a:off x="2860675" y="4803775"/>
            <a:ext cx="381000" cy="7381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8" name="Line 57"/>
          <p:cNvSpPr>
            <a:spLocks noChangeShapeType="1"/>
          </p:cNvSpPr>
          <p:nvPr/>
        </p:nvSpPr>
        <p:spPr bwMode="auto">
          <a:xfrm>
            <a:off x="2260600" y="4560888"/>
            <a:ext cx="0" cy="9763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69" name="Text Box 23"/>
          <p:cNvSpPr txBox="1">
            <a:spLocks noChangeArrowheads="1"/>
          </p:cNvSpPr>
          <p:nvPr/>
        </p:nvSpPr>
        <p:spPr bwMode="auto">
          <a:xfrm>
            <a:off x="3663950" y="61785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IPv4 datagram</a:t>
            </a:r>
          </a:p>
        </p:txBody>
      </p:sp>
      <p:sp>
        <p:nvSpPr>
          <p:cNvPr id="70670" name="Line 24"/>
          <p:cNvSpPr>
            <a:spLocks noChangeShapeType="1"/>
          </p:cNvSpPr>
          <p:nvPr/>
        </p:nvSpPr>
        <p:spPr bwMode="auto">
          <a:xfrm>
            <a:off x="5284788" y="6367463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1" name="Line 25"/>
          <p:cNvSpPr>
            <a:spLocks noChangeShapeType="1"/>
          </p:cNvSpPr>
          <p:nvPr/>
        </p:nvSpPr>
        <p:spPr bwMode="auto">
          <a:xfrm flipH="1">
            <a:off x="2095500" y="6367463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8880" name="Text Box 64"/>
          <p:cNvSpPr txBox="1">
            <a:spLocks noChangeArrowheads="1"/>
          </p:cNvSpPr>
          <p:nvPr/>
        </p:nvSpPr>
        <p:spPr bwMode="auto">
          <a:xfrm>
            <a:off x="4384675" y="582930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IPv6 datagram</a:t>
            </a:r>
          </a:p>
        </p:txBody>
      </p:sp>
      <p:sp>
        <p:nvSpPr>
          <p:cNvPr id="418881" name="Line 65"/>
          <p:cNvSpPr>
            <a:spLocks noChangeShapeType="1"/>
          </p:cNvSpPr>
          <p:nvPr/>
        </p:nvSpPr>
        <p:spPr bwMode="auto">
          <a:xfrm>
            <a:off x="6021388" y="5999163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418882" name="Line 66"/>
          <p:cNvSpPr>
            <a:spLocks noChangeShapeType="1"/>
          </p:cNvSpPr>
          <p:nvPr/>
        </p:nvSpPr>
        <p:spPr bwMode="auto">
          <a:xfrm flipH="1">
            <a:off x="3522663" y="5999163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0675" name="Rectangle 69"/>
          <p:cNvSpPr>
            <a:spLocks noChangeArrowheads="1"/>
          </p:cNvSpPr>
          <p:nvPr/>
        </p:nvSpPr>
        <p:spPr bwMode="auto">
          <a:xfrm>
            <a:off x="3490913" y="5386388"/>
            <a:ext cx="3422650" cy="401637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418886" name="Group 70"/>
          <p:cNvGrpSpPr>
            <a:grpSpLocks/>
          </p:cNvGrpSpPr>
          <p:nvPr/>
        </p:nvGrpSpPr>
        <p:grpSpPr bwMode="auto">
          <a:xfrm>
            <a:off x="4552950" y="4416425"/>
            <a:ext cx="3379788" cy="1109663"/>
            <a:chOff x="2868" y="2782"/>
            <a:chExt cx="2129" cy="699"/>
          </a:xfrm>
        </p:grpSpPr>
        <p:sp>
          <p:nvSpPr>
            <p:cNvPr id="70694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79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IPv4 payload </a:t>
              </a:r>
            </a:p>
          </p:txBody>
        </p:sp>
        <p:sp>
          <p:nvSpPr>
            <p:cNvPr id="70695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418887" name="Group 71"/>
          <p:cNvGrpSpPr>
            <a:grpSpLocks/>
          </p:cNvGrpSpPr>
          <p:nvPr/>
        </p:nvGrpSpPr>
        <p:grpSpPr bwMode="auto">
          <a:xfrm>
            <a:off x="3506788" y="4321175"/>
            <a:ext cx="3402012" cy="1476375"/>
            <a:chOff x="2280" y="1247"/>
            <a:chExt cx="2143" cy="930"/>
          </a:xfrm>
        </p:grpSpPr>
        <p:sp>
          <p:nvSpPr>
            <p:cNvPr id="70678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79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0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1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2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3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4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5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6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87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/>
                <a:t>UDP/TCP payload</a:t>
              </a:r>
            </a:p>
          </p:txBody>
        </p:sp>
        <p:sp>
          <p:nvSpPr>
            <p:cNvPr id="70688" name="Text Box 17"/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smtClean="0"/>
                <a:t>IPv6 source dest addr</a:t>
              </a:r>
            </a:p>
          </p:txBody>
        </p:sp>
        <p:sp>
          <p:nvSpPr>
            <p:cNvPr id="70689" name="Text Box 18"/>
            <p:cNvSpPr txBox="1">
              <a:spLocks noChangeArrowheads="1"/>
            </p:cNvSpPr>
            <p:nvPr/>
          </p:nvSpPr>
          <p:spPr bwMode="auto">
            <a:xfrm>
              <a:off x="2314" y="1247"/>
              <a:ext cx="1010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400" smtClean="0"/>
                <a:t>IPv6 header fields</a:t>
              </a:r>
            </a:p>
          </p:txBody>
        </p:sp>
        <p:sp>
          <p:nvSpPr>
            <p:cNvPr id="70690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1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2" name="Line 58"/>
            <p:cNvSpPr>
              <a:spLocks noChangeShapeType="1"/>
            </p:cNvSpPr>
            <p:nvPr/>
          </p:nvSpPr>
          <p:spPr bwMode="auto">
            <a:xfrm>
              <a:off x="2386" y="1399"/>
              <a:ext cx="0" cy="549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0693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6200" y="670503"/>
            <a:ext cx="47760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Transition to IPv6 from IPv4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4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18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8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18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8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1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80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6" name="Text Box 76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physical view:</a:t>
            </a:r>
          </a:p>
        </p:txBody>
      </p:sp>
      <p:sp>
        <p:nvSpPr>
          <p:cNvPr id="71687" name="Line 147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71688" name="Text Box 18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71689" name="Text Box 18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</a:rPr>
              <a:t>IPv4</a:t>
            </a:r>
          </a:p>
        </p:txBody>
      </p:sp>
      <p:grpSp>
        <p:nvGrpSpPr>
          <p:cNvPr id="91145" name="Group 254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9125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125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125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1260" name="Group 25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1263" name="Freeform 2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64" name="Freeform 2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06" name="Line 261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807" name="Line 262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1146" name="Group 328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71779" name="Text Box 92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</a:t>
              </a:r>
            </a:p>
          </p:txBody>
        </p:sp>
        <p:sp>
          <p:nvSpPr>
            <p:cNvPr id="71780" name="Text Box 108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B</a:t>
              </a:r>
            </a:p>
          </p:txBody>
        </p:sp>
        <p:sp>
          <p:nvSpPr>
            <p:cNvPr id="71781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82" name="Text Box 143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1783" name="Text Box 144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grpSp>
          <p:nvGrpSpPr>
            <p:cNvPr id="91239" name="Group 245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9124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5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5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1252" name="Group 24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55" name="Freeform 2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56" name="Freeform 2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798" name="Line 25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99" name="Line 25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1240" name="Group 263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91241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42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43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1244" name="Group 26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47" name="Freeform 2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48" name="Freeform 2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790" name="Line 27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91" name="Line 27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1147" name="Group 272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91226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1227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1228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1229" name="Group 27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1232" name="Freeform 27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33" name="Freeform 27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75" name="Line 27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76" name="Line 280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1148" name="Group 303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71748" name="Text Box 50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E</a:t>
              </a:r>
            </a:p>
          </p:txBody>
        </p:sp>
        <p:sp>
          <p:nvSpPr>
            <p:cNvPr id="71749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750" name="Text Box 145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1751" name="Text Box 146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grpSp>
          <p:nvGrpSpPr>
            <p:cNvPr id="91207" name="Group 281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9121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1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2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1221" name="Group 285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24" name="Freeform 28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25" name="Freeform 28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767" name="Line 288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68" name="Line 289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1208" name="Group 290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91210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11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212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1213" name="Group 294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1216" name="Freeform 29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17" name="Freeform 29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759" name="Line 297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60" name="Line 298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1754" name="Text Box 299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</a:t>
              </a:r>
            </a:p>
          </p:txBody>
        </p:sp>
      </p:grpSp>
      <p:sp>
        <p:nvSpPr>
          <p:cNvPr id="71694" name="Text Box 300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</a:t>
            </a:r>
          </a:p>
        </p:txBody>
      </p:sp>
      <p:sp>
        <p:nvSpPr>
          <p:cNvPr id="71695" name="Text Box 301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D</a:t>
            </a:r>
          </a:p>
        </p:txBody>
      </p:sp>
      <p:grpSp>
        <p:nvGrpSpPr>
          <p:cNvPr id="619874" name="Group 354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71697" name="Rectangle 6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1698" name="Text Box 75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logical view:</a:t>
              </a:r>
            </a:p>
          </p:txBody>
        </p:sp>
        <p:sp>
          <p:nvSpPr>
            <p:cNvPr id="71699" name="Text Box 244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91155" name="Group 304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71725" name="Text Box 305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E</a:t>
                </a:r>
              </a:p>
            </p:txBody>
          </p:sp>
          <p:sp>
            <p:nvSpPr>
              <p:cNvPr id="71726" name="Line 306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27" name="Text Box 307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sp>
            <p:nvSpPr>
              <p:cNvPr id="71728" name="Text Box 308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grpSp>
            <p:nvGrpSpPr>
              <p:cNvPr id="91184" name="Group 309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91195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9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97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1198" name="Group 31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201" name="Freeform 31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202" name="Freeform 31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44" name="Line 31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745" name="Line 31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1185" name="Group 318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91187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88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89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1190" name="Group 322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193" name="Freeform 323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194" name="Freeform 324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36" name="Line 325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737" name="Line 326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1731" name="Text Box 327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F</a:t>
                </a:r>
              </a:p>
            </p:txBody>
          </p:sp>
        </p:grpSp>
        <p:grpSp>
          <p:nvGrpSpPr>
            <p:cNvPr id="91156" name="Group 329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71702" name="Text Box 330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A</a:t>
                </a:r>
              </a:p>
            </p:txBody>
          </p:sp>
          <p:sp>
            <p:nvSpPr>
              <p:cNvPr id="71703" name="Text Box 331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B</a:t>
                </a:r>
              </a:p>
            </p:txBody>
          </p:sp>
          <p:sp>
            <p:nvSpPr>
              <p:cNvPr id="71704" name="Line 332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1705" name="Text Box 333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sp>
            <p:nvSpPr>
              <p:cNvPr id="71706" name="Text Box 334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grpSp>
            <p:nvGrpSpPr>
              <p:cNvPr id="91162" name="Group 335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9117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7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7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1175" name="Group 33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178" name="Freeform 34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179" name="Freeform 34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21" name="Line 34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722" name="Line 34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1163" name="Group 344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91164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6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1166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1167" name="Group 34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1170" name="Freeform 34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1171" name="Freeform 35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1713" name="Line 35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1714" name="Line 35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131" name="TextBox 130"/>
          <p:cNvSpPr txBox="1"/>
          <p:nvPr/>
        </p:nvSpPr>
        <p:spPr>
          <a:xfrm>
            <a:off x="76200" y="670503"/>
            <a:ext cx="7066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Transition to IPv6 from IPv4 via Tunneling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20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0896" name="Group 352"/>
          <p:cNvGrpSpPr>
            <a:grpSpLocks/>
          </p:cNvGrpSpPr>
          <p:nvPr/>
        </p:nvGrpSpPr>
        <p:grpSpPr bwMode="auto">
          <a:xfrm>
            <a:off x="2557463" y="3384550"/>
            <a:ext cx="817562" cy="2981325"/>
            <a:chOff x="1611" y="2132"/>
            <a:chExt cx="515" cy="1878"/>
          </a:xfrm>
        </p:grpSpPr>
        <p:grpSp>
          <p:nvGrpSpPr>
            <p:cNvPr id="92317" name="Group 212"/>
            <p:cNvGrpSpPr>
              <a:grpSpLocks/>
            </p:cNvGrpSpPr>
            <p:nvPr/>
          </p:nvGrpSpPr>
          <p:grpSpPr bwMode="auto">
            <a:xfrm>
              <a:off x="1625" y="2200"/>
              <a:ext cx="471" cy="908"/>
              <a:chOff x="643" y="2144"/>
              <a:chExt cx="471" cy="908"/>
            </a:xfrm>
          </p:grpSpPr>
          <p:sp>
            <p:nvSpPr>
              <p:cNvPr id="72866" name="Rectangle 183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67" name="Text Box 184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66C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/>
                  <a:t>flow: X</a:t>
                </a:r>
              </a:p>
              <a:p>
                <a:pPr>
                  <a:defRPr/>
                </a:pPr>
                <a:r>
                  <a:rPr lang="en-US" sz="1400" smtClean="0"/>
                  <a:t>src: A</a:t>
                </a:r>
              </a:p>
              <a:p>
                <a:pPr>
                  <a:defRPr/>
                </a:pPr>
                <a:r>
                  <a:rPr lang="en-US" sz="1400" smtClean="0"/>
                  <a:t>dest: F</a:t>
                </a:r>
              </a:p>
              <a:p>
                <a:pPr>
                  <a:defRPr/>
                </a:pPr>
                <a:endParaRPr lang="en-US" sz="1400" smtClean="0"/>
              </a:p>
              <a:p>
                <a:pPr>
                  <a:defRPr/>
                </a:pPr>
                <a:endParaRPr lang="en-US" sz="1400" smtClean="0"/>
              </a:p>
              <a:p>
                <a:pPr>
                  <a:defRPr/>
                </a:pPr>
                <a:r>
                  <a:rPr lang="en-US" sz="1400" smtClean="0"/>
                  <a:t>data</a:t>
                </a:r>
              </a:p>
            </p:txBody>
          </p:sp>
        </p:grpSp>
        <p:sp>
          <p:nvSpPr>
            <p:cNvPr id="72863" name="Line 194"/>
            <p:cNvSpPr>
              <a:spLocks noChangeShapeType="1"/>
            </p:cNvSpPr>
            <p:nvPr/>
          </p:nvSpPr>
          <p:spPr bwMode="auto">
            <a:xfrm>
              <a:off x="1661" y="2132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64" name="Text Box 204"/>
            <p:cNvSpPr txBox="1">
              <a:spLocks noChangeArrowheads="1"/>
            </p:cNvSpPr>
            <p:nvPr/>
          </p:nvSpPr>
          <p:spPr bwMode="auto">
            <a:xfrm>
              <a:off x="1611" y="3690"/>
              <a:ext cx="515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A-to-B: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2865" name="Line 205"/>
            <p:cNvSpPr>
              <a:spLocks noChangeShapeType="1"/>
            </p:cNvSpPr>
            <p:nvPr/>
          </p:nvSpPr>
          <p:spPr bwMode="auto">
            <a:xfrm>
              <a:off x="1856" y="3230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0897" name="Group 353"/>
          <p:cNvGrpSpPr>
            <a:grpSpLocks/>
          </p:cNvGrpSpPr>
          <p:nvPr/>
        </p:nvGrpSpPr>
        <p:grpSpPr bwMode="auto">
          <a:xfrm>
            <a:off x="3532188" y="3376613"/>
            <a:ext cx="1185862" cy="3319462"/>
            <a:chOff x="2225" y="2127"/>
            <a:chExt cx="747" cy="2091"/>
          </a:xfrm>
        </p:grpSpPr>
        <p:grpSp>
          <p:nvGrpSpPr>
            <p:cNvPr id="92308" name="Group 216"/>
            <p:cNvGrpSpPr>
              <a:grpSpLocks/>
            </p:cNvGrpSpPr>
            <p:nvPr/>
          </p:nvGrpSpPr>
          <p:grpSpPr bwMode="auto">
            <a:xfrm>
              <a:off x="2225" y="2194"/>
              <a:ext cx="620" cy="1388"/>
              <a:chOff x="441" y="2082"/>
              <a:chExt cx="620" cy="1388"/>
            </a:xfrm>
          </p:grpSpPr>
          <p:sp>
            <p:nvSpPr>
              <p:cNvPr id="72857" name="Rectangle 189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2313" name="Group 190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72860" name="Rectangle 191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861" name="Text Box 192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400" smtClean="0"/>
                    <a:t>Flow: X</a:t>
                  </a:r>
                </a:p>
                <a:p>
                  <a:pPr>
                    <a:defRPr/>
                  </a:pPr>
                  <a:r>
                    <a:rPr lang="en-US" sz="1400" smtClean="0"/>
                    <a:t>Src: A</a:t>
                  </a:r>
                </a:p>
                <a:p>
                  <a:pPr>
                    <a:defRPr/>
                  </a:pPr>
                  <a:r>
                    <a:rPr lang="en-US" sz="1400" smtClean="0"/>
                    <a:t>Dest: F</a:t>
                  </a:r>
                </a:p>
                <a:p>
                  <a:pPr>
                    <a:defRPr/>
                  </a:pPr>
                  <a:endParaRPr lang="en-US" sz="1400" smtClean="0"/>
                </a:p>
                <a:p>
                  <a:pPr>
                    <a:defRPr/>
                  </a:pPr>
                  <a:endParaRPr lang="en-US" sz="1400" smtClean="0"/>
                </a:p>
                <a:p>
                  <a:pPr>
                    <a:defRPr/>
                  </a:pPr>
                  <a:r>
                    <a:rPr lang="en-US" sz="1400" smtClean="0"/>
                    <a:t>data</a:t>
                  </a:r>
                </a:p>
              </p:txBody>
            </p:sp>
          </p:grpSp>
          <p:sp>
            <p:nvSpPr>
              <p:cNvPr id="72859" name="Text Box 193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</a:rPr>
                  <a:t>src:B</a:t>
                </a:r>
              </a:p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  <p:sp>
          <p:nvSpPr>
            <p:cNvPr id="72854" name="Line 195"/>
            <p:cNvSpPr>
              <a:spLocks noChangeShapeType="1"/>
            </p:cNvSpPr>
            <p:nvPr/>
          </p:nvSpPr>
          <p:spPr bwMode="auto">
            <a:xfrm>
              <a:off x="2345" y="2127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55" name="Text Box 208"/>
            <p:cNvSpPr txBox="1">
              <a:spLocks noChangeArrowheads="1"/>
            </p:cNvSpPr>
            <p:nvPr/>
          </p:nvSpPr>
          <p:spPr bwMode="auto">
            <a:xfrm>
              <a:off x="2231" y="3767"/>
              <a:ext cx="741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B-to-C: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IPv6 inside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IPv4</a:t>
              </a:r>
            </a:p>
          </p:txBody>
        </p:sp>
        <p:sp>
          <p:nvSpPr>
            <p:cNvPr id="72856" name="Line 209"/>
            <p:cNvSpPr>
              <a:spLocks noChangeShapeType="1"/>
            </p:cNvSpPr>
            <p:nvPr/>
          </p:nvSpPr>
          <p:spPr bwMode="auto">
            <a:xfrm>
              <a:off x="2588" y="3604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620899" name="Group 355"/>
          <p:cNvGrpSpPr>
            <a:grpSpLocks/>
          </p:cNvGrpSpPr>
          <p:nvPr/>
        </p:nvGrpSpPr>
        <p:grpSpPr bwMode="auto">
          <a:xfrm>
            <a:off x="6748463" y="3379788"/>
            <a:ext cx="881062" cy="2998787"/>
            <a:chOff x="4251" y="2129"/>
            <a:chExt cx="555" cy="1889"/>
          </a:xfrm>
        </p:grpSpPr>
        <p:sp>
          <p:nvSpPr>
            <p:cNvPr id="72847" name="Line 197"/>
            <p:cNvSpPr>
              <a:spLocks noChangeShapeType="1"/>
            </p:cNvSpPr>
            <p:nvPr/>
          </p:nvSpPr>
          <p:spPr bwMode="auto">
            <a:xfrm>
              <a:off x="4292" y="2129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48" name="Text Box 206"/>
            <p:cNvSpPr txBox="1">
              <a:spLocks noChangeArrowheads="1"/>
            </p:cNvSpPr>
            <p:nvPr/>
          </p:nvSpPr>
          <p:spPr bwMode="auto">
            <a:xfrm>
              <a:off x="4298" y="3698"/>
              <a:ext cx="508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E-to-F: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2849" name="Line 207"/>
            <p:cNvSpPr>
              <a:spLocks noChangeShapeType="1"/>
            </p:cNvSpPr>
            <p:nvPr/>
          </p:nvSpPr>
          <p:spPr bwMode="auto">
            <a:xfrm>
              <a:off x="4540" y="3238"/>
              <a:ext cx="0" cy="4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2305" name="Group 213"/>
            <p:cNvGrpSpPr>
              <a:grpSpLocks/>
            </p:cNvGrpSpPr>
            <p:nvPr/>
          </p:nvGrpSpPr>
          <p:grpSpPr bwMode="auto">
            <a:xfrm>
              <a:off x="4251" y="2205"/>
              <a:ext cx="471" cy="908"/>
              <a:chOff x="643" y="2144"/>
              <a:chExt cx="471" cy="908"/>
            </a:xfrm>
          </p:grpSpPr>
          <p:sp>
            <p:nvSpPr>
              <p:cNvPr id="72851" name="Rectangle 214"/>
              <p:cNvSpPr>
                <a:spLocks noChangeArrowheads="1"/>
              </p:cNvSpPr>
              <p:nvPr/>
            </p:nvSpPr>
            <p:spPr bwMode="auto">
              <a:xfrm>
                <a:off x="652" y="2144"/>
                <a:ext cx="462" cy="908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52" name="Text Box 215"/>
              <p:cNvSpPr txBox="1">
                <a:spLocks noChangeArrowheads="1"/>
              </p:cNvSpPr>
              <p:nvPr/>
            </p:nvSpPr>
            <p:spPr bwMode="auto">
              <a:xfrm>
                <a:off x="643" y="2169"/>
                <a:ext cx="457" cy="8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66C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smtClean="0"/>
                  <a:t>flow: X</a:t>
                </a:r>
              </a:p>
              <a:p>
                <a:pPr>
                  <a:defRPr/>
                </a:pPr>
                <a:r>
                  <a:rPr lang="en-US" sz="1400" smtClean="0"/>
                  <a:t>src: A</a:t>
                </a:r>
              </a:p>
              <a:p>
                <a:pPr>
                  <a:defRPr/>
                </a:pPr>
                <a:r>
                  <a:rPr lang="en-US" sz="1400" smtClean="0"/>
                  <a:t>dest: F</a:t>
                </a:r>
              </a:p>
              <a:p>
                <a:pPr>
                  <a:defRPr/>
                </a:pPr>
                <a:endParaRPr lang="en-US" sz="1400" smtClean="0"/>
              </a:p>
              <a:p>
                <a:pPr>
                  <a:defRPr/>
                </a:pPr>
                <a:endParaRPr lang="en-US" sz="1400" smtClean="0"/>
              </a:p>
              <a:p>
                <a:pPr>
                  <a:defRPr/>
                </a:pPr>
                <a:r>
                  <a:rPr lang="en-US" sz="1400" smtClean="0"/>
                  <a:t>data</a:t>
                </a:r>
              </a:p>
            </p:txBody>
          </p:sp>
        </p:grpSp>
      </p:grpSp>
      <p:grpSp>
        <p:nvGrpSpPr>
          <p:cNvPr id="620898" name="Group 354"/>
          <p:cNvGrpSpPr>
            <a:grpSpLocks/>
          </p:cNvGrpSpPr>
          <p:nvPr/>
        </p:nvGrpSpPr>
        <p:grpSpPr bwMode="auto">
          <a:xfrm>
            <a:off x="5567363" y="3378200"/>
            <a:ext cx="1176337" cy="3330575"/>
            <a:chOff x="3507" y="2128"/>
            <a:chExt cx="741" cy="2098"/>
          </a:xfrm>
        </p:grpSpPr>
        <p:sp>
          <p:nvSpPr>
            <p:cNvPr id="72838" name="Line 196"/>
            <p:cNvSpPr>
              <a:spLocks noChangeShapeType="1"/>
            </p:cNvSpPr>
            <p:nvPr/>
          </p:nvSpPr>
          <p:spPr bwMode="auto">
            <a:xfrm>
              <a:off x="3627" y="2128"/>
              <a:ext cx="43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39" name="Text Box 210"/>
            <p:cNvSpPr txBox="1">
              <a:spLocks noChangeArrowheads="1"/>
            </p:cNvSpPr>
            <p:nvPr/>
          </p:nvSpPr>
          <p:spPr bwMode="auto">
            <a:xfrm>
              <a:off x="3507" y="3775"/>
              <a:ext cx="741" cy="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B-to-C: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IPv6 inside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smtClean="0"/>
                <a:t>IPv4</a:t>
              </a:r>
            </a:p>
          </p:txBody>
        </p:sp>
        <p:sp>
          <p:nvSpPr>
            <p:cNvPr id="72840" name="Line 211"/>
            <p:cNvSpPr>
              <a:spLocks noChangeShapeType="1"/>
            </p:cNvSpPr>
            <p:nvPr/>
          </p:nvSpPr>
          <p:spPr bwMode="auto">
            <a:xfrm>
              <a:off x="3883" y="3640"/>
              <a:ext cx="0" cy="1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92296" name="Group 217"/>
            <p:cNvGrpSpPr>
              <a:grpSpLocks/>
            </p:cNvGrpSpPr>
            <p:nvPr/>
          </p:nvGrpSpPr>
          <p:grpSpPr bwMode="auto">
            <a:xfrm>
              <a:off x="3521" y="2220"/>
              <a:ext cx="620" cy="1388"/>
              <a:chOff x="441" y="2082"/>
              <a:chExt cx="620" cy="1388"/>
            </a:xfrm>
          </p:grpSpPr>
          <p:sp>
            <p:nvSpPr>
              <p:cNvPr id="72842" name="Rectangle 218"/>
              <p:cNvSpPr>
                <a:spLocks noChangeArrowheads="1"/>
              </p:cNvSpPr>
              <p:nvPr/>
            </p:nvSpPr>
            <p:spPr bwMode="auto">
              <a:xfrm>
                <a:off x="478" y="2088"/>
                <a:ext cx="583" cy="1382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92298" name="Group 219"/>
              <p:cNvGrpSpPr>
                <a:grpSpLocks/>
              </p:cNvGrpSpPr>
              <p:nvPr/>
            </p:nvGrpSpPr>
            <p:grpSpPr bwMode="auto">
              <a:xfrm>
                <a:off x="499" y="2471"/>
                <a:ext cx="489" cy="908"/>
                <a:chOff x="4869" y="143"/>
                <a:chExt cx="489" cy="908"/>
              </a:xfrm>
            </p:grpSpPr>
            <p:sp>
              <p:nvSpPr>
                <p:cNvPr id="72845" name="Rectangle 220"/>
                <p:cNvSpPr>
                  <a:spLocks noChangeArrowheads="1"/>
                </p:cNvSpPr>
                <p:nvPr/>
              </p:nvSpPr>
              <p:spPr bwMode="auto">
                <a:xfrm>
                  <a:off x="4893" y="143"/>
                  <a:ext cx="462" cy="908"/>
                </a:xfrm>
                <a:prstGeom prst="rect">
                  <a:avLst/>
                </a:prstGeom>
                <a:solidFill>
                  <a:srgbClr val="66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846" name="Text Box 221"/>
                <p:cNvSpPr txBox="1">
                  <a:spLocks noChangeArrowheads="1"/>
                </p:cNvSpPr>
                <p:nvPr/>
              </p:nvSpPr>
              <p:spPr bwMode="auto">
                <a:xfrm>
                  <a:off x="4869" y="161"/>
                  <a:ext cx="489" cy="8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400" smtClean="0"/>
                    <a:t>Flow: X</a:t>
                  </a:r>
                </a:p>
                <a:p>
                  <a:pPr>
                    <a:defRPr/>
                  </a:pPr>
                  <a:r>
                    <a:rPr lang="en-US" sz="1400" smtClean="0"/>
                    <a:t>Src: A</a:t>
                  </a:r>
                </a:p>
                <a:p>
                  <a:pPr>
                    <a:defRPr/>
                  </a:pPr>
                  <a:r>
                    <a:rPr lang="en-US" sz="1400" smtClean="0"/>
                    <a:t>Dest: F</a:t>
                  </a:r>
                </a:p>
                <a:p>
                  <a:pPr>
                    <a:defRPr/>
                  </a:pPr>
                  <a:endParaRPr lang="en-US" sz="1400" smtClean="0"/>
                </a:p>
                <a:p>
                  <a:pPr>
                    <a:defRPr/>
                  </a:pPr>
                  <a:endParaRPr lang="en-US" sz="1400" smtClean="0"/>
                </a:p>
                <a:p>
                  <a:pPr>
                    <a:defRPr/>
                  </a:pPr>
                  <a:r>
                    <a:rPr lang="en-US" sz="1400" smtClean="0"/>
                    <a:t>data</a:t>
                  </a:r>
                </a:p>
              </p:txBody>
            </p:sp>
          </p:grpSp>
          <p:sp>
            <p:nvSpPr>
              <p:cNvPr id="72844" name="Text Box 222"/>
              <p:cNvSpPr txBox="1">
                <a:spLocks noChangeArrowheads="1"/>
              </p:cNvSpPr>
              <p:nvPr/>
            </p:nvSpPr>
            <p:spPr bwMode="auto">
              <a:xfrm>
                <a:off x="441" y="2082"/>
                <a:ext cx="56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</a:rPr>
                  <a:t>src:B</a:t>
                </a:r>
              </a:p>
              <a:p>
                <a:pPr>
                  <a:defRPr/>
                </a:pPr>
                <a:r>
                  <a:rPr lang="en-US" smtClean="0">
                    <a:solidFill>
                      <a:schemeClr val="bg1"/>
                    </a:solidFill>
                  </a:rPr>
                  <a:t>dest: E</a:t>
                </a:r>
              </a:p>
            </p:txBody>
          </p:sp>
        </p:grpSp>
      </p:grpSp>
      <p:sp>
        <p:nvSpPr>
          <p:cNvPr id="72712" name="Text Box 224"/>
          <p:cNvSpPr txBox="1">
            <a:spLocks noChangeArrowheads="1"/>
          </p:cNvSpPr>
          <p:nvPr/>
        </p:nvSpPr>
        <p:spPr bwMode="auto">
          <a:xfrm>
            <a:off x="309563" y="259715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physical view:</a:t>
            </a:r>
          </a:p>
        </p:txBody>
      </p:sp>
      <p:sp>
        <p:nvSpPr>
          <p:cNvPr id="72713" name="Line 225"/>
          <p:cNvSpPr>
            <a:spLocks noChangeShapeType="1"/>
          </p:cNvSpPr>
          <p:nvPr/>
        </p:nvSpPr>
        <p:spPr bwMode="auto">
          <a:xfrm flipV="1">
            <a:off x="3895725" y="286861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92169" name="Group 228"/>
          <p:cNvGrpSpPr>
            <a:grpSpLocks/>
          </p:cNvGrpSpPr>
          <p:nvPr/>
        </p:nvGrpSpPr>
        <p:grpSpPr bwMode="auto">
          <a:xfrm>
            <a:off x="4230688" y="2703513"/>
            <a:ext cx="693737" cy="338137"/>
            <a:chOff x="4396" y="1245"/>
            <a:chExt cx="672" cy="248"/>
          </a:xfrm>
        </p:grpSpPr>
        <p:sp>
          <p:nvSpPr>
            <p:cNvPr id="9228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228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228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2288" name="Group 23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2291" name="Freeform 23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2" name="Freeform 23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34" name="Line 235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35" name="Line 236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2170" name="Group 237"/>
          <p:cNvGrpSpPr>
            <a:grpSpLocks/>
          </p:cNvGrpSpPr>
          <p:nvPr/>
        </p:nvGrpSpPr>
        <p:grpSpPr bwMode="auto">
          <a:xfrm>
            <a:off x="2163763" y="2360613"/>
            <a:ext cx="1728787" cy="965200"/>
            <a:chOff x="1363" y="1403"/>
            <a:chExt cx="1089" cy="608"/>
          </a:xfrm>
        </p:grpSpPr>
        <p:sp>
          <p:nvSpPr>
            <p:cNvPr id="72807" name="Text Box 238"/>
            <p:cNvSpPr txBox="1">
              <a:spLocks noChangeArrowheads="1"/>
            </p:cNvSpPr>
            <p:nvPr/>
          </p:nvSpPr>
          <p:spPr bwMode="auto">
            <a:xfrm>
              <a:off x="1462" y="140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</a:t>
              </a:r>
            </a:p>
          </p:txBody>
        </p:sp>
        <p:sp>
          <p:nvSpPr>
            <p:cNvPr id="72808" name="Text Box 239"/>
            <p:cNvSpPr txBox="1">
              <a:spLocks noChangeArrowheads="1"/>
            </p:cNvSpPr>
            <p:nvPr/>
          </p:nvSpPr>
          <p:spPr bwMode="auto">
            <a:xfrm>
              <a:off x="2121" y="1406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B</a:t>
              </a:r>
            </a:p>
          </p:txBody>
        </p:sp>
        <p:sp>
          <p:nvSpPr>
            <p:cNvPr id="72809" name="Line 240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10" name="Text Box 241"/>
            <p:cNvSpPr txBox="1">
              <a:spLocks noChangeArrowheads="1"/>
            </p:cNvSpPr>
            <p:nvPr/>
          </p:nvSpPr>
          <p:spPr bwMode="auto">
            <a:xfrm>
              <a:off x="1386" y="1798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2811" name="Text Box 242"/>
            <p:cNvSpPr txBox="1">
              <a:spLocks noChangeArrowheads="1"/>
            </p:cNvSpPr>
            <p:nvPr/>
          </p:nvSpPr>
          <p:spPr bwMode="auto">
            <a:xfrm>
              <a:off x="2045" y="1799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grpSp>
          <p:nvGrpSpPr>
            <p:cNvPr id="92267" name="Group 243"/>
            <p:cNvGrpSpPr>
              <a:grpSpLocks/>
            </p:cNvGrpSpPr>
            <p:nvPr/>
          </p:nvGrpSpPr>
          <p:grpSpPr bwMode="auto">
            <a:xfrm>
              <a:off x="1363" y="1621"/>
              <a:ext cx="437" cy="213"/>
              <a:chOff x="4396" y="1245"/>
              <a:chExt cx="672" cy="248"/>
            </a:xfrm>
          </p:grpSpPr>
          <p:sp>
            <p:nvSpPr>
              <p:cNvPr id="92277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78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79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280" name="Group 247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83" name="Freeform 2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84" name="Freeform 2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826" name="Line 250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27" name="Line 251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2268" name="Group 252"/>
            <p:cNvGrpSpPr>
              <a:grpSpLocks/>
            </p:cNvGrpSpPr>
            <p:nvPr/>
          </p:nvGrpSpPr>
          <p:grpSpPr bwMode="auto">
            <a:xfrm>
              <a:off x="2015" y="1617"/>
              <a:ext cx="437" cy="213"/>
              <a:chOff x="4396" y="1245"/>
              <a:chExt cx="672" cy="248"/>
            </a:xfrm>
          </p:grpSpPr>
          <p:sp>
            <p:nvSpPr>
              <p:cNvPr id="92269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70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71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272" name="Group 256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75" name="Freeform 2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76" name="Freeform 2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818" name="Line 259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819" name="Line 260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92171" name="Group 261"/>
          <p:cNvGrpSpPr>
            <a:grpSpLocks/>
          </p:cNvGrpSpPr>
          <p:nvPr/>
        </p:nvGrpSpPr>
        <p:grpSpPr bwMode="auto">
          <a:xfrm>
            <a:off x="5195888" y="2706688"/>
            <a:ext cx="693737" cy="338137"/>
            <a:chOff x="4396" y="1245"/>
            <a:chExt cx="672" cy="248"/>
          </a:xfrm>
        </p:grpSpPr>
        <p:sp>
          <p:nvSpPr>
            <p:cNvPr id="92254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2255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2256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0000"/>
                </a:gs>
                <a:gs pos="100000">
                  <a:schemeClr val="bg1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92257" name="Group 26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92260" name="Freeform 26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1" name="Freeform 26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chemeClr val="bg1"/>
                  </a:gs>
                </a:gsLst>
                <a:lin ang="0" scaled="1"/>
              </a:gradFill>
              <a:ln w="19050" cmpd="sng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2803" name="Line 268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804" name="Line 269"/>
            <p:cNvSpPr>
              <a:spLocks noChangeShapeType="1"/>
            </p:cNvSpPr>
            <p:nvPr/>
          </p:nvSpPr>
          <p:spPr bwMode="auto">
            <a:xfrm>
              <a:off x="5063" y="1327"/>
              <a:ext cx="0" cy="1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grpSp>
        <p:nvGrpSpPr>
          <p:cNvPr id="92172" name="Group 270"/>
          <p:cNvGrpSpPr>
            <a:grpSpLocks/>
          </p:cNvGrpSpPr>
          <p:nvPr/>
        </p:nvGrpSpPr>
        <p:grpSpPr bwMode="auto">
          <a:xfrm>
            <a:off x="6202363" y="2362200"/>
            <a:ext cx="1668462" cy="958850"/>
            <a:chOff x="3907" y="1404"/>
            <a:chExt cx="1051" cy="604"/>
          </a:xfrm>
        </p:grpSpPr>
        <p:sp>
          <p:nvSpPr>
            <p:cNvPr id="72776" name="Text Box 271"/>
            <p:cNvSpPr txBox="1">
              <a:spLocks noChangeArrowheads="1"/>
            </p:cNvSpPr>
            <p:nvPr/>
          </p:nvSpPr>
          <p:spPr bwMode="auto">
            <a:xfrm>
              <a:off x="4012" y="1404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E</a:t>
              </a:r>
            </a:p>
          </p:txBody>
        </p:sp>
        <p:sp>
          <p:nvSpPr>
            <p:cNvPr id="72777" name="Line 27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778" name="Text Box 273"/>
            <p:cNvSpPr txBox="1">
              <a:spLocks noChangeArrowheads="1"/>
            </p:cNvSpPr>
            <p:nvPr/>
          </p:nvSpPr>
          <p:spPr bwMode="auto">
            <a:xfrm>
              <a:off x="3951" y="1794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sp>
          <p:nvSpPr>
            <p:cNvPr id="72779" name="Text Box 274"/>
            <p:cNvSpPr txBox="1">
              <a:spLocks noChangeArrowheads="1"/>
            </p:cNvSpPr>
            <p:nvPr/>
          </p:nvSpPr>
          <p:spPr bwMode="auto">
            <a:xfrm>
              <a:off x="4569" y="1796"/>
              <a:ext cx="3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smtClean="0"/>
                <a:t>IPv6</a:t>
              </a:r>
            </a:p>
          </p:txBody>
        </p:sp>
        <p:grpSp>
          <p:nvGrpSpPr>
            <p:cNvPr id="92235" name="Group 275"/>
            <p:cNvGrpSpPr>
              <a:grpSpLocks/>
            </p:cNvGrpSpPr>
            <p:nvPr/>
          </p:nvGrpSpPr>
          <p:grpSpPr bwMode="auto">
            <a:xfrm>
              <a:off x="3907" y="1621"/>
              <a:ext cx="437" cy="213"/>
              <a:chOff x="4396" y="1245"/>
              <a:chExt cx="672" cy="248"/>
            </a:xfrm>
          </p:grpSpPr>
          <p:sp>
            <p:nvSpPr>
              <p:cNvPr id="92246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47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48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249" name="Group 279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52" name="Freeform 28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53" name="Freeform 28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795" name="Line 282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96" name="Line 283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92236" name="Group 284"/>
            <p:cNvGrpSpPr>
              <a:grpSpLocks/>
            </p:cNvGrpSpPr>
            <p:nvPr/>
          </p:nvGrpSpPr>
          <p:grpSpPr bwMode="auto">
            <a:xfrm>
              <a:off x="4521" y="1619"/>
              <a:ext cx="437" cy="213"/>
              <a:chOff x="4396" y="1245"/>
              <a:chExt cx="672" cy="248"/>
            </a:xfrm>
          </p:grpSpPr>
          <p:sp>
            <p:nvSpPr>
              <p:cNvPr id="92238" name="Oval 407"/>
              <p:cNvSpPr>
                <a:spLocks noChangeArrowheads="1"/>
              </p:cNvSpPr>
              <p:nvPr/>
            </p:nvSpPr>
            <p:spPr bwMode="auto">
              <a:xfrm>
                <a:off x="4399" y="1355"/>
                <a:ext cx="666" cy="138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39" name="Rectangle 410"/>
              <p:cNvSpPr>
                <a:spLocks noChangeArrowheads="1"/>
              </p:cNvSpPr>
              <p:nvPr/>
            </p:nvSpPr>
            <p:spPr bwMode="auto">
              <a:xfrm>
                <a:off x="4399" y="1339"/>
                <a:ext cx="669" cy="86"/>
              </a:xfrm>
              <a:prstGeom prst="rect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240" name="Oval 411"/>
              <p:cNvSpPr>
                <a:spLocks noChangeArrowheads="1"/>
              </p:cNvSpPr>
              <p:nvPr/>
            </p:nvSpPr>
            <p:spPr bwMode="auto">
              <a:xfrm>
                <a:off x="4396" y="1245"/>
                <a:ext cx="667" cy="162"/>
              </a:xfrm>
              <a:prstGeom prst="ellipse">
                <a:avLst/>
              </a:prstGeom>
              <a:gradFill rotWithShape="1">
                <a:gsLst>
                  <a:gs pos="0">
                    <a:srgbClr val="CCCCFF"/>
                  </a:gs>
                  <a:gs pos="100000">
                    <a:srgbClr val="FFFFFF"/>
                  </a:gs>
                </a:gsLst>
                <a:lin ang="0" scaled="1"/>
              </a:gra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92241" name="Group 288"/>
              <p:cNvGrpSpPr>
                <a:grpSpLocks/>
              </p:cNvGrpSpPr>
              <p:nvPr/>
            </p:nvGrpSpPr>
            <p:grpSpPr bwMode="auto">
              <a:xfrm>
                <a:off x="4530" y="1287"/>
                <a:ext cx="377" cy="75"/>
                <a:chOff x="2468" y="1332"/>
                <a:chExt cx="310" cy="60"/>
              </a:xfrm>
            </p:grpSpPr>
            <p:sp>
              <p:nvSpPr>
                <p:cNvPr id="92244" name="Freeform 28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45" name="Freeform 29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9050" cmpd="sng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2787" name="Line 291"/>
              <p:cNvSpPr>
                <a:spLocks noChangeShapeType="1"/>
              </p:cNvSpPr>
              <p:nvPr/>
            </p:nvSpPr>
            <p:spPr bwMode="auto">
              <a:xfrm>
                <a:off x="4399" y="1321"/>
                <a:ext cx="0" cy="1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88" name="Line 292"/>
              <p:cNvSpPr>
                <a:spLocks noChangeShapeType="1"/>
              </p:cNvSpPr>
              <p:nvPr/>
            </p:nvSpPr>
            <p:spPr bwMode="auto">
              <a:xfrm>
                <a:off x="5063" y="1327"/>
                <a:ext cx="0" cy="10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2782" name="Text Box 293"/>
            <p:cNvSpPr txBox="1">
              <a:spLocks noChangeArrowheads="1"/>
            </p:cNvSpPr>
            <p:nvPr/>
          </p:nvSpPr>
          <p:spPr bwMode="auto">
            <a:xfrm>
              <a:off x="4635" y="1408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F</a:t>
              </a:r>
            </a:p>
          </p:txBody>
        </p:sp>
      </p:grpSp>
      <p:sp>
        <p:nvSpPr>
          <p:cNvPr id="72718" name="Text Box 294"/>
          <p:cNvSpPr txBox="1">
            <a:spLocks noChangeArrowheads="1"/>
          </p:cNvSpPr>
          <p:nvPr/>
        </p:nvSpPr>
        <p:spPr bwMode="auto">
          <a:xfrm>
            <a:off x="4386263" y="23558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C</a:t>
            </a:r>
          </a:p>
        </p:txBody>
      </p:sp>
      <p:sp>
        <p:nvSpPr>
          <p:cNvPr id="72719" name="Text Box 295"/>
          <p:cNvSpPr txBox="1">
            <a:spLocks noChangeArrowheads="1"/>
          </p:cNvSpPr>
          <p:nvPr/>
        </p:nvSpPr>
        <p:spPr bwMode="auto">
          <a:xfrm>
            <a:off x="5362575" y="235902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D</a:t>
            </a:r>
          </a:p>
        </p:txBody>
      </p:sp>
      <p:grpSp>
        <p:nvGrpSpPr>
          <p:cNvPr id="92175" name="Group 296"/>
          <p:cNvGrpSpPr>
            <a:grpSpLocks/>
          </p:cNvGrpSpPr>
          <p:nvPr/>
        </p:nvGrpSpPr>
        <p:grpSpPr bwMode="auto">
          <a:xfrm>
            <a:off x="458788" y="1216025"/>
            <a:ext cx="7418387" cy="979488"/>
            <a:chOff x="289" y="766"/>
            <a:chExt cx="4673" cy="617"/>
          </a:xfrm>
        </p:grpSpPr>
        <p:sp>
          <p:nvSpPr>
            <p:cNvPr id="72725" name="Rectangle 297"/>
            <p:cNvSpPr>
              <a:spLocks noChangeArrowheads="1"/>
            </p:cNvSpPr>
            <p:nvPr/>
          </p:nvSpPr>
          <p:spPr bwMode="auto">
            <a:xfrm>
              <a:off x="2424" y="1085"/>
              <a:ext cx="1515" cy="42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72726" name="Text Box 298"/>
            <p:cNvSpPr txBox="1">
              <a:spLocks noChangeArrowheads="1"/>
            </p:cNvSpPr>
            <p:nvPr/>
          </p:nvSpPr>
          <p:spPr bwMode="auto">
            <a:xfrm>
              <a:off x="289" y="979"/>
              <a:ext cx="8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logical view:</a:t>
              </a:r>
            </a:p>
          </p:txBody>
        </p:sp>
        <p:sp>
          <p:nvSpPr>
            <p:cNvPr id="72727" name="Text Box 299"/>
            <p:cNvSpPr txBox="1">
              <a:spLocks noChangeArrowheads="1"/>
            </p:cNvSpPr>
            <p:nvPr/>
          </p:nvSpPr>
          <p:spPr bwMode="auto">
            <a:xfrm>
              <a:off x="2494" y="766"/>
              <a:ext cx="1461" cy="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IPv4 tunnel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i="1" smtClean="0">
                  <a:solidFill>
                    <a:srgbClr val="CC0000"/>
                  </a:solidFill>
                </a:rPr>
                <a:t>connecting IPv6 routers</a:t>
              </a:r>
            </a:p>
          </p:txBody>
        </p:sp>
        <p:grpSp>
          <p:nvGrpSpPr>
            <p:cNvPr id="92183" name="Group 300"/>
            <p:cNvGrpSpPr>
              <a:grpSpLocks/>
            </p:cNvGrpSpPr>
            <p:nvPr/>
          </p:nvGrpSpPr>
          <p:grpSpPr bwMode="auto">
            <a:xfrm>
              <a:off x="3911" y="779"/>
              <a:ext cx="1051" cy="604"/>
              <a:chOff x="3907" y="1404"/>
              <a:chExt cx="1051" cy="604"/>
            </a:xfrm>
          </p:grpSpPr>
          <p:sp>
            <p:nvSpPr>
              <p:cNvPr id="72753" name="Text Box 301"/>
              <p:cNvSpPr txBox="1">
                <a:spLocks noChangeArrowheads="1"/>
              </p:cNvSpPr>
              <p:nvPr/>
            </p:nvSpPr>
            <p:spPr bwMode="auto">
              <a:xfrm>
                <a:off x="4012" y="1404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E</a:t>
                </a:r>
              </a:p>
            </p:txBody>
          </p:sp>
          <p:sp>
            <p:nvSpPr>
              <p:cNvPr id="72754" name="Line 302"/>
              <p:cNvSpPr>
                <a:spLocks noChangeShapeType="1"/>
              </p:cNvSpPr>
              <p:nvPr/>
            </p:nvSpPr>
            <p:spPr bwMode="auto">
              <a:xfrm flipV="1">
                <a:off x="4352" y="1717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55" name="Text Box 303"/>
              <p:cNvSpPr txBox="1">
                <a:spLocks noChangeArrowheads="1"/>
              </p:cNvSpPr>
              <p:nvPr/>
            </p:nvSpPr>
            <p:spPr bwMode="auto">
              <a:xfrm>
                <a:off x="3951" y="1794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sp>
            <p:nvSpPr>
              <p:cNvPr id="72756" name="Text Box 304"/>
              <p:cNvSpPr txBox="1">
                <a:spLocks noChangeArrowheads="1"/>
              </p:cNvSpPr>
              <p:nvPr/>
            </p:nvSpPr>
            <p:spPr bwMode="auto">
              <a:xfrm>
                <a:off x="4569" y="1796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grpSp>
            <p:nvGrpSpPr>
              <p:cNvPr id="92212" name="Group 305"/>
              <p:cNvGrpSpPr>
                <a:grpSpLocks/>
              </p:cNvGrpSpPr>
              <p:nvPr/>
            </p:nvGrpSpPr>
            <p:grpSpPr bwMode="auto">
              <a:xfrm>
                <a:off x="3907" y="1621"/>
                <a:ext cx="437" cy="213"/>
                <a:chOff x="4396" y="1245"/>
                <a:chExt cx="672" cy="248"/>
              </a:xfrm>
            </p:grpSpPr>
            <p:sp>
              <p:nvSpPr>
                <p:cNvPr id="92223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22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225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226" name="Group 30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229" name="Freeform 31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230" name="Freeform 31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772" name="Line 312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773" name="Line 313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2213" name="Group 314"/>
              <p:cNvGrpSpPr>
                <a:grpSpLocks/>
              </p:cNvGrpSpPr>
              <p:nvPr/>
            </p:nvGrpSpPr>
            <p:grpSpPr bwMode="auto">
              <a:xfrm>
                <a:off x="4521" y="1619"/>
                <a:ext cx="437" cy="213"/>
                <a:chOff x="4396" y="1245"/>
                <a:chExt cx="672" cy="248"/>
              </a:xfrm>
            </p:grpSpPr>
            <p:sp>
              <p:nvSpPr>
                <p:cNvPr id="92215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21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217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218" name="Group 31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221" name="Freeform 31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222" name="Freeform 32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764" name="Line 321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765" name="Line 322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72759" name="Text Box 323"/>
              <p:cNvSpPr txBox="1">
                <a:spLocks noChangeArrowheads="1"/>
              </p:cNvSpPr>
              <p:nvPr/>
            </p:nvSpPr>
            <p:spPr bwMode="auto">
              <a:xfrm>
                <a:off x="4635" y="1408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F</a:t>
                </a:r>
              </a:p>
            </p:txBody>
          </p:sp>
        </p:grpSp>
        <p:grpSp>
          <p:nvGrpSpPr>
            <p:cNvPr id="92184" name="Group 324"/>
            <p:cNvGrpSpPr>
              <a:grpSpLocks/>
            </p:cNvGrpSpPr>
            <p:nvPr/>
          </p:nvGrpSpPr>
          <p:grpSpPr bwMode="auto">
            <a:xfrm>
              <a:off x="1361" y="771"/>
              <a:ext cx="1089" cy="608"/>
              <a:chOff x="1363" y="1403"/>
              <a:chExt cx="1089" cy="608"/>
            </a:xfrm>
          </p:grpSpPr>
          <p:sp>
            <p:nvSpPr>
              <p:cNvPr id="72730" name="Text Box 325"/>
              <p:cNvSpPr txBox="1">
                <a:spLocks noChangeArrowheads="1"/>
              </p:cNvSpPr>
              <p:nvPr/>
            </p:nvSpPr>
            <p:spPr bwMode="auto">
              <a:xfrm>
                <a:off x="1462" y="1403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A</a:t>
                </a:r>
              </a:p>
            </p:txBody>
          </p:sp>
          <p:sp>
            <p:nvSpPr>
              <p:cNvPr id="72731" name="Text Box 326"/>
              <p:cNvSpPr txBox="1">
                <a:spLocks noChangeArrowheads="1"/>
              </p:cNvSpPr>
              <p:nvPr/>
            </p:nvSpPr>
            <p:spPr bwMode="auto">
              <a:xfrm>
                <a:off x="2121" y="1406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mtClean="0"/>
                  <a:t>B</a:t>
                </a:r>
              </a:p>
            </p:txBody>
          </p:sp>
          <p:sp>
            <p:nvSpPr>
              <p:cNvPr id="72732" name="Line 327"/>
              <p:cNvSpPr>
                <a:spLocks noChangeShapeType="1"/>
              </p:cNvSpPr>
              <p:nvPr/>
            </p:nvSpPr>
            <p:spPr bwMode="auto">
              <a:xfrm flipV="1">
                <a:off x="1803" y="1729"/>
                <a:ext cx="20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72733" name="Text Box 328"/>
              <p:cNvSpPr txBox="1">
                <a:spLocks noChangeArrowheads="1"/>
              </p:cNvSpPr>
              <p:nvPr/>
            </p:nvSpPr>
            <p:spPr bwMode="auto">
              <a:xfrm>
                <a:off x="1386" y="1798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sp>
            <p:nvSpPr>
              <p:cNvPr id="72734" name="Text Box 329"/>
              <p:cNvSpPr txBox="1">
                <a:spLocks noChangeArrowheads="1"/>
              </p:cNvSpPr>
              <p:nvPr/>
            </p:nvSpPr>
            <p:spPr bwMode="auto">
              <a:xfrm>
                <a:off x="2045" y="1799"/>
                <a:ext cx="37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600" smtClean="0"/>
                  <a:t>IPv6</a:t>
                </a:r>
              </a:p>
            </p:txBody>
          </p:sp>
          <p:grpSp>
            <p:nvGrpSpPr>
              <p:cNvPr id="92190" name="Group 330"/>
              <p:cNvGrpSpPr>
                <a:grpSpLocks/>
              </p:cNvGrpSpPr>
              <p:nvPr/>
            </p:nvGrpSpPr>
            <p:grpSpPr bwMode="auto">
              <a:xfrm>
                <a:off x="1363" y="1621"/>
                <a:ext cx="437" cy="213"/>
                <a:chOff x="4396" y="1245"/>
                <a:chExt cx="672" cy="248"/>
              </a:xfrm>
            </p:grpSpPr>
            <p:sp>
              <p:nvSpPr>
                <p:cNvPr id="9220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20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20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203" name="Group 334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206" name="Freeform 335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207" name="Freeform 336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749" name="Line 337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750" name="Line 338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2191" name="Group 339"/>
              <p:cNvGrpSpPr>
                <a:grpSpLocks/>
              </p:cNvGrpSpPr>
              <p:nvPr/>
            </p:nvGrpSpPr>
            <p:grpSpPr bwMode="auto">
              <a:xfrm>
                <a:off x="2015" y="1617"/>
                <a:ext cx="437" cy="213"/>
                <a:chOff x="4396" y="1245"/>
                <a:chExt cx="672" cy="248"/>
              </a:xfrm>
            </p:grpSpPr>
            <p:sp>
              <p:nvSpPr>
                <p:cNvPr id="9219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19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19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92195" name="Group 343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92198" name="Freeform 344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199" name="Freeform 345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00CC99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741" name="Line 346"/>
                <p:cNvSpPr>
                  <a:spLocks noChangeShapeType="1"/>
                </p:cNvSpPr>
                <p:nvPr/>
              </p:nvSpPr>
              <p:spPr bwMode="auto">
                <a:xfrm>
                  <a:off x="4399" y="1321"/>
                  <a:ext cx="0" cy="109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72742" name="Line 347"/>
                <p:cNvSpPr>
                  <a:spLocks noChangeShapeType="1"/>
                </p:cNvSpPr>
                <p:nvPr/>
              </p:nvSpPr>
              <p:spPr bwMode="auto">
                <a:xfrm>
                  <a:off x="5063" y="1327"/>
                  <a:ext cx="0" cy="10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</p:grpSp>
        </p:grpSp>
      </p:grpSp>
      <p:sp>
        <p:nvSpPr>
          <p:cNvPr id="72723" name="Text Box 350"/>
          <p:cNvSpPr txBox="1">
            <a:spLocks noChangeArrowheads="1"/>
          </p:cNvSpPr>
          <p:nvPr/>
        </p:nvSpPr>
        <p:spPr bwMode="auto">
          <a:xfrm>
            <a:off x="4227513" y="2992438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72724" name="Text Box 351"/>
          <p:cNvSpPr txBox="1">
            <a:spLocks noChangeArrowheads="1"/>
          </p:cNvSpPr>
          <p:nvPr/>
        </p:nvSpPr>
        <p:spPr bwMode="auto">
          <a:xfrm>
            <a:off x="5221288" y="2994025"/>
            <a:ext cx="590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smtClean="0">
                <a:solidFill>
                  <a:srgbClr val="CC0000"/>
                </a:solidFill>
              </a:rPr>
              <a:t>IPv4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165" name="TextBox 164"/>
          <p:cNvSpPr txBox="1"/>
          <p:nvPr/>
        </p:nvSpPr>
        <p:spPr>
          <a:xfrm>
            <a:off x="76200" y="670503"/>
            <a:ext cx="7066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Transition to IPv6 from IPv4 via Tunneling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5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0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Goals for Today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3285" y="852714"/>
            <a:ext cx="8799285" cy="57903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Network Layer</a:t>
            </a:r>
          </a:p>
          <a:p>
            <a:pPr lvl="1"/>
            <a:r>
              <a:rPr lang="en-US" sz="2400" dirty="0" smtClean="0"/>
              <a:t>Abstraction / services</a:t>
            </a:r>
          </a:p>
          <a:p>
            <a:pPr lvl="2"/>
            <a:r>
              <a:rPr lang="en-US" sz="2000" dirty="0" smtClean="0"/>
              <a:t>Datagram vs Virtual Circuit (VC)</a:t>
            </a:r>
          </a:p>
          <a:p>
            <a:pPr lvl="1"/>
            <a:r>
              <a:rPr lang="en-US" sz="2400" dirty="0" smtClean="0"/>
              <a:t>Internet Protocol</a:t>
            </a:r>
          </a:p>
          <a:p>
            <a:pPr lvl="2"/>
            <a:r>
              <a:rPr lang="en-US" sz="2000" dirty="0" smtClean="0"/>
              <a:t>IP Datagram format</a:t>
            </a:r>
          </a:p>
          <a:p>
            <a:pPr lvl="2"/>
            <a:r>
              <a:rPr lang="en-US" sz="2000" dirty="0" smtClean="0"/>
              <a:t>IP Addressing</a:t>
            </a:r>
          </a:p>
          <a:p>
            <a:pPr lvl="2"/>
            <a:r>
              <a:rPr lang="en-US" sz="2000" dirty="0" smtClean="0"/>
              <a:t>Hierarchical Routing</a:t>
            </a:r>
          </a:p>
          <a:p>
            <a:pPr lvl="2"/>
            <a:endParaRPr lang="en-US" sz="2000" dirty="0" smtClean="0"/>
          </a:p>
          <a:p>
            <a:r>
              <a:rPr lang="en-US" sz="2800" dirty="0" smtClean="0"/>
              <a:t>Data Center Topologies</a:t>
            </a:r>
          </a:p>
          <a:p>
            <a:pPr lvl="1"/>
            <a:r>
              <a:rPr lang="en-US" sz="2400" dirty="0" err="1" smtClean="0"/>
              <a:t>FatTree</a:t>
            </a:r>
            <a:endParaRPr lang="en-US" sz="2400" dirty="0" smtClean="0"/>
          </a:p>
          <a:p>
            <a:pPr lvl="1"/>
            <a:endParaRPr lang="en-US" sz="2800" dirty="0" smtClean="0"/>
          </a:p>
          <a:p>
            <a:r>
              <a:rPr lang="en-US" sz="2800" dirty="0" smtClean="0"/>
              <a:t>Backup Slides</a:t>
            </a:r>
          </a:p>
          <a:p>
            <a:pPr lvl="1"/>
            <a:r>
              <a:rPr lang="en-US" sz="2400" dirty="0" smtClean="0"/>
              <a:t>DHCP and NAT</a:t>
            </a:r>
          </a:p>
          <a:p>
            <a:pPr lvl="1"/>
            <a:r>
              <a:rPr lang="en-US" sz="2400" dirty="0" smtClean="0"/>
              <a:t>ICMP and </a:t>
            </a:r>
            <a:r>
              <a:rPr lang="en-US" sz="2400" dirty="0" err="1" smtClean="0"/>
              <a:t>Traceroute</a:t>
            </a:r>
            <a:endParaRPr lang="en-US" sz="2400" dirty="0" smtClean="0"/>
          </a:p>
          <a:p>
            <a:pPr lvl="1"/>
            <a:r>
              <a:rPr lang="en-US" sz="2400" dirty="0" smtClean="0"/>
              <a:t>IPv6</a:t>
            </a:r>
          </a:p>
          <a:p>
            <a:pPr lvl="1"/>
            <a:r>
              <a:rPr lang="en-US" sz="2400" dirty="0" smtClean="0"/>
              <a:t>Hierarchical Routing: RIP, OSPF, BGP</a:t>
            </a:r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4906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scale:</a:t>
            </a:r>
            <a:r>
              <a:rPr lang="en-US" altLang="en-US" smtClean="0">
                <a:ea typeface="ＭＳ Ｐゴシック" panose="020B0600070205080204" pitchFamily="34" charset="-128"/>
              </a:rPr>
              <a:t> with 600 million destinations: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can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t store all dest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s in routing tables!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routing table exchange would swamp links!</a:t>
            </a:r>
            <a:r>
              <a:rPr lang="en-US" altLang="en-US" smtClean="0">
                <a:ea typeface="ＭＳ Ｐゴシック" panose="020B0600070205080204" pitchFamily="34" charset="-128"/>
              </a:rPr>
              <a:t> 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internet = network of networks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98312" name="Rectangle 5"/>
          <p:cNvSpPr>
            <a:spLocks noChangeArrowheads="1"/>
          </p:cNvSpPr>
          <p:nvPr/>
        </p:nvSpPr>
        <p:spPr bwMode="auto">
          <a:xfrm>
            <a:off x="1449388" y="1274763"/>
            <a:ext cx="65436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>
                <a:latin typeface="Gill Sans MT" panose="020B0502020104020203" pitchFamily="34" charset="0"/>
              </a:rPr>
              <a:t>our routing study thus far - idealization 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Gill Sans MT" panose="020B0502020104020203" pitchFamily="34" charset="0"/>
              </a:rPr>
              <a:t>all routers identical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r>
              <a:rPr lang="en-US" altLang="en-US" sz="2800">
                <a:latin typeface="Gill Sans MT" panose="020B0502020104020203" pitchFamily="34" charset="0"/>
              </a:rPr>
              <a:t>network </a:t>
            </a:r>
            <a:r>
              <a:rPr lang="ja-JP" altLang="en-US" sz="2800">
                <a:latin typeface="Gill Sans MT" panose="020B0502020104020203" pitchFamily="34" charset="0"/>
              </a:rPr>
              <a:t>“</a:t>
            </a:r>
            <a:r>
              <a:rPr lang="en-US" altLang="ja-JP" sz="2800">
                <a:latin typeface="Gill Sans MT" panose="020B0502020104020203" pitchFamily="34" charset="0"/>
              </a:rPr>
              <a:t>flat</a:t>
            </a:r>
            <a:r>
              <a:rPr lang="ja-JP" altLang="en-US" sz="2800">
                <a:latin typeface="Gill Sans MT" panose="020B0502020104020203" pitchFamily="34" charset="0"/>
              </a:rPr>
              <a:t>”</a:t>
            </a:r>
            <a:endParaRPr lang="en-US" altLang="ja-JP" sz="2800">
              <a:latin typeface="Gill Sans MT" panose="020B0502020104020203" pitchFamily="34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800" i="1">
                <a:latin typeface="Gill Sans MT" panose="020B0502020104020203" pitchFamily="34" charset="0"/>
              </a:rPr>
              <a:t>… not</a:t>
            </a:r>
            <a:r>
              <a:rPr lang="en-US" altLang="en-US" sz="2800">
                <a:latin typeface="Gill Sans MT" panose="020B0502020104020203" pitchFamily="34" charset="0"/>
              </a:rPr>
              <a:t> true in practice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9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495425"/>
            <a:ext cx="3810000" cy="4210050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aggregate routers into regions,</a:t>
            </a:r>
            <a:r>
              <a:rPr lang="en-US" altLang="en-US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autonomous systems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 (AS)</a:t>
            </a:r>
          </a:p>
          <a:p>
            <a:r>
              <a:rPr lang="en-US" altLang="en-US" dirty="0" smtClean="0">
                <a:ea typeface="ＭＳ Ｐゴシック" panose="020B0600070205080204" pitchFamily="34" charset="-128"/>
              </a:rPr>
              <a:t>routers in same AS run same routing protocol</a:t>
            </a:r>
          </a:p>
          <a:p>
            <a:pPr lvl="1"/>
            <a:r>
              <a:rPr lang="ja-JP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intra-AS</a:t>
            </a:r>
            <a:r>
              <a:rPr lang="ja-JP" altLang="en-US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”</a:t>
            </a:r>
            <a:r>
              <a:rPr lang="en-US" altLang="ja-JP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 routing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 protocol</a:t>
            </a:r>
          </a:p>
          <a:p>
            <a:pPr lvl="1"/>
            <a:r>
              <a:rPr lang="en-US" altLang="en-US" dirty="0" smtClean="0">
                <a:ea typeface="ＭＳ Ｐゴシック" panose="020B0600070205080204" pitchFamily="34" charset="-128"/>
              </a:rPr>
              <a:t>routers in different AS can run different intra-AS routing protocol</a:t>
            </a:r>
          </a:p>
        </p:txBody>
      </p:sp>
      <p:sp>
        <p:nvSpPr>
          <p:cNvPr id="9933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500188"/>
            <a:ext cx="4000500" cy="4648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gateway router: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at 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edge</a:t>
            </a:r>
            <a:r>
              <a:rPr lang="ja-JP" altLang="en-US" sz="240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smtClean="0">
                <a:ea typeface="ＭＳ Ｐゴシック" panose="020B0600070205080204" pitchFamily="34" charset="-128"/>
              </a:rPr>
              <a:t> of its own AS</a:t>
            </a:r>
          </a:p>
          <a:p>
            <a:r>
              <a:rPr lang="en-US" altLang="en-US" sz="2400" smtClean="0">
                <a:ea typeface="ＭＳ Ｐゴシック" panose="020B0600070205080204" pitchFamily="34" charset="-128"/>
              </a:rPr>
              <a:t>has  link to router in another 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72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198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288 w 1162"/>
                <a:gd name="T1" fmla="*/ 3887 h 543"/>
                <a:gd name="T2" fmla="*/ 1884 w 1162"/>
                <a:gd name="T3" fmla="*/ 328 h 543"/>
                <a:gd name="T4" fmla="*/ 4814 w 1162"/>
                <a:gd name="T5" fmla="*/ 1888 h 543"/>
                <a:gd name="T6" fmla="*/ 5860 w 1162"/>
                <a:gd name="T7" fmla="*/ 5723 h 543"/>
                <a:gd name="T8" fmla="*/ 5367 w 1162"/>
                <a:gd name="T9" fmla="*/ 10803 h 543"/>
                <a:gd name="T10" fmla="*/ 3000 w 1162"/>
                <a:gd name="T11" fmla="*/ 12963 h 543"/>
                <a:gd name="T12" fmla="*/ 449 w 1162"/>
                <a:gd name="T13" fmla="*/ 10526 h 543"/>
                <a:gd name="T14" fmla="*/ 288 w 1162"/>
                <a:gd name="T15" fmla="*/ 3887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11 w 1198"/>
                <a:gd name="T1" fmla="*/ 10505 h 451"/>
                <a:gd name="T2" fmla="*/ 227 w 1198"/>
                <a:gd name="T3" fmla="*/ 5157 h 451"/>
                <a:gd name="T4" fmla="*/ 564 w 1198"/>
                <a:gd name="T5" fmla="*/ 2836 h 451"/>
                <a:gd name="T6" fmla="*/ 1247 w 1198"/>
                <a:gd name="T7" fmla="*/ 1442 h 451"/>
                <a:gd name="T8" fmla="*/ 1491 w 1198"/>
                <a:gd name="T9" fmla="*/ 11433 h 451"/>
                <a:gd name="T10" fmla="*/ 1121 w 1198"/>
                <a:gd name="T11" fmla="*/ 23954 h 451"/>
                <a:gd name="T12" fmla="*/ 388 w 1198"/>
                <a:gd name="T13" fmla="*/ 24650 h 451"/>
                <a:gd name="T14" fmla="*/ 46 w 1198"/>
                <a:gd name="T15" fmla="*/ 19550 h 451"/>
                <a:gd name="T16" fmla="*/ 111 w 1198"/>
                <a:gd name="T17" fmla="*/ 10505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510 w 1583"/>
                <a:gd name="T1" fmla="*/ 474 h 682"/>
                <a:gd name="T2" fmla="*/ 1333 w 1583"/>
                <a:gd name="T3" fmla="*/ 157 h 682"/>
                <a:gd name="T4" fmla="*/ 2572 w 1583"/>
                <a:gd name="T5" fmla="*/ 42 h 682"/>
                <a:gd name="T6" fmla="*/ 3791 w 1583"/>
                <a:gd name="T7" fmla="*/ 409 h 682"/>
                <a:gd name="T8" fmla="*/ 5123 w 1583"/>
                <a:gd name="T9" fmla="*/ 903 h 682"/>
                <a:gd name="T10" fmla="*/ 4169 w 1583"/>
                <a:gd name="T11" fmla="*/ 1361 h 682"/>
                <a:gd name="T12" fmla="*/ 2261 w 1583"/>
                <a:gd name="T13" fmla="*/ 1387 h 682"/>
                <a:gd name="T14" fmla="*/ 290 w 1583"/>
                <a:gd name="T15" fmla="*/ 1260 h 682"/>
                <a:gd name="T16" fmla="*/ 510 w 1583"/>
                <a:gd name="T17" fmla="*/ 474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63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4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5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6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7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8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69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3b</a:t>
              </a:r>
              <a:endParaRPr lang="en-US" sz="2400" smtClean="0"/>
            </a:p>
          </p:txBody>
        </p:sp>
        <p:sp>
          <p:nvSpPr>
            <p:cNvPr id="100370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1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2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3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4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98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00478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9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1d</a:t>
                </a:r>
              </a:p>
            </p:txBody>
          </p:sp>
        </p:grpSp>
        <p:sp>
          <p:nvSpPr>
            <p:cNvPr id="100376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7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8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79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0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1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2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3a</a:t>
              </a:r>
              <a:endParaRPr lang="en-US" sz="2400" smtClean="0"/>
            </a:p>
          </p:txBody>
        </p:sp>
        <p:sp>
          <p:nvSpPr>
            <p:cNvPr id="100383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4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5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6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87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98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00476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7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1c</a:t>
                </a:r>
              </a:p>
            </p:txBody>
          </p:sp>
        </p:grpSp>
        <p:sp>
          <p:nvSpPr>
            <p:cNvPr id="100389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90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391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198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8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99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0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1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2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3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4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05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2a</a:t>
              </a:r>
              <a:endParaRPr lang="en-US" sz="2400" smtClean="0"/>
            </a:p>
          </p:txBody>
        </p:sp>
        <p:sp>
          <p:nvSpPr>
            <p:cNvPr id="100406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AS3</a:t>
              </a:r>
              <a:endParaRPr lang="en-US" smtClean="0"/>
            </a:p>
          </p:txBody>
        </p:sp>
        <p:sp>
          <p:nvSpPr>
            <p:cNvPr id="100407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AS1</a:t>
              </a:r>
              <a:endParaRPr lang="en-US" smtClean="0"/>
            </a:p>
          </p:txBody>
        </p:sp>
        <p:sp>
          <p:nvSpPr>
            <p:cNvPr id="100408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/>
                <a:t>AS2</a:t>
              </a:r>
            </a:p>
          </p:txBody>
        </p:sp>
        <p:sp>
          <p:nvSpPr>
            <p:cNvPr id="100409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0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1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2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3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4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15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1a</a:t>
              </a:r>
              <a:endParaRPr lang="en-US" sz="2400" smtClean="0"/>
            </a:p>
          </p:txBody>
        </p:sp>
        <p:grpSp>
          <p:nvGrpSpPr>
            <p:cNvPr id="1198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00469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0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1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2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3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4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75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2c</a:t>
                </a:r>
                <a:endParaRPr lang="en-US" sz="2400" smtClean="0"/>
              </a:p>
            </p:txBody>
          </p:sp>
        </p:grpSp>
        <p:grpSp>
          <p:nvGrpSpPr>
            <p:cNvPr id="1198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00462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3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4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5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6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7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68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2b</a:t>
                </a:r>
                <a:endParaRPr lang="en-US" sz="2400" smtClean="0"/>
              </a:p>
            </p:txBody>
          </p:sp>
        </p:grpSp>
        <p:grpSp>
          <p:nvGrpSpPr>
            <p:cNvPr id="1198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00454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5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6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7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8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99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00460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46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1b</a:t>
                  </a:r>
                  <a:endParaRPr lang="en-US" sz="2400" smtClean="0"/>
                </a:p>
              </p:txBody>
            </p:sp>
          </p:grpSp>
        </p:grpSp>
        <p:sp>
          <p:nvSpPr>
            <p:cNvPr id="1198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420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98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00452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3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198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00450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51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>
                  <a:defRPr/>
                </a:pPr>
                <a:r>
                  <a:rPr lang="en-US" sz="1200" smtClean="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00423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Forwarding</a:t>
              </a:r>
            </a:p>
            <a:p>
              <a:pPr algn="ctr" eaLnBrk="1" hangingPunct="1">
                <a:defRPr/>
              </a:pPr>
              <a:r>
                <a:rPr lang="en-US" sz="1400">
                  <a:latin typeface="Arial" charset="0"/>
                  <a:ea typeface="ＭＳ Ｐゴシック" charset="0"/>
                </a:rPr>
                <a:t>table</a:t>
              </a:r>
            </a:p>
          </p:txBody>
        </p:sp>
        <p:sp>
          <p:nvSpPr>
            <p:cNvPr id="1198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98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00442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3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4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5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0446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199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00448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449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3c</a:t>
                  </a:r>
                  <a:endParaRPr lang="en-US" sz="2400" smtClean="0"/>
                </a:p>
              </p:txBody>
            </p:sp>
          </p:grpSp>
        </p:grpSp>
        <p:sp>
          <p:nvSpPr>
            <p:cNvPr id="100427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28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29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0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1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2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3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4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5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6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7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8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39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40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0441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159125"/>
            <a:ext cx="3810000" cy="3400425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forwarding table  configured by both intra- and inter-AS routing algorithm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intra-AS sets entries for internal dests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inter-AS &amp; intra-AS sets entries for external dests </a:t>
            </a:r>
          </a:p>
        </p:txBody>
      </p:sp>
      <p:sp>
        <p:nvSpPr>
          <p:cNvPr id="12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79653"/>
            <a:ext cx="75498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Interconnected Autonomous Systems (</a:t>
            </a:r>
            <a:r>
              <a:rPr lang="en-US" sz="3200" dirty="0" err="1" smtClean="0">
                <a:solidFill>
                  <a:srgbClr val="FF0000"/>
                </a:solidFill>
              </a:rPr>
              <a:t>ASes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suppose router in AS1 receives datagram destined outside of AS1: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AS1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>
                <a:cs typeface="+mn-cs"/>
              </a:rPr>
              <a:t>learn which dests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>
                <a:cs typeface="+mn-cs"/>
              </a:rPr>
              <a:t>propagate this reachability info to all routers in AS1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208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7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AS3</a:t>
            </a:r>
            <a:endParaRPr lang="en-US" smtClean="0"/>
          </a:p>
        </p:txBody>
      </p:sp>
      <p:sp>
        <p:nvSpPr>
          <p:cNvPr id="101388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AS2</a:t>
            </a:r>
          </a:p>
        </p:txBody>
      </p:sp>
      <p:sp>
        <p:nvSpPr>
          <p:cNvPr id="101389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1390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1391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08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01490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91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92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93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94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95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96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3b</a:t>
              </a:r>
              <a:endParaRPr lang="en-US" sz="2400" smtClean="0"/>
            </a:p>
          </p:txBody>
        </p:sp>
      </p:grpSp>
      <p:grpSp>
        <p:nvGrpSpPr>
          <p:cNvPr id="1208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01482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83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84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85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86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09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01488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89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3c</a:t>
                </a:r>
                <a:endParaRPr lang="en-US" sz="2400" smtClean="0"/>
              </a:p>
            </p:txBody>
          </p:sp>
        </p:grpSp>
      </p:grpSp>
      <p:grpSp>
        <p:nvGrpSpPr>
          <p:cNvPr id="1208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209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01476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77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78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79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80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81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01475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3a</a:t>
              </a:r>
              <a:endParaRPr lang="en-US" sz="2400" smtClean="0"/>
            </a:p>
          </p:txBody>
        </p:sp>
      </p:grpSp>
      <p:grpSp>
        <p:nvGrpSpPr>
          <p:cNvPr id="1208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208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06 w 1583"/>
                <a:gd name="T1" fmla="*/ 268 h 682"/>
                <a:gd name="T2" fmla="*/ 541 w 1583"/>
                <a:gd name="T3" fmla="*/ 89 h 682"/>
                <a:gd name="T4" fmla="*/ 1045 w 1583"/>
                <a:gd name="T5" fmla="*/ 25 h 682"/>
                <a:gd name="T6" fmla="*/ 1539 w 1583"/>
                <a:gd name="T7" fmla="*/ 232 h 682"/>
                <a:gd name="T8" fmla="*/ 2080 w 1583"/>
                <a:gd name="T9" fmla="*/ 512 h 682"/>
                <a:gd name="T10" fmla="*/ 1693 w 1583"/>
                <a:gd name="T11" fmla="*/ 770 h 682"/>
                <a:gd name="T12" fmla="*/ 918 w 1583"/>
                <a:gd name="T13" fmla="*/ 786 h 682"/>
                <a:gd name="T14" fmla="*/ 119 w 1583"/>
                <a:gd name="T15" fmla="*/ 713 h 682"/>
                <a:gd name="T16" fmla="*/ 206 w 1583"/>
                <a:gd name="T17" fmla="*/ 26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432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AS1</a:t>
              </a:r>
              <a:endParaRPr lang="en-US" smtClean="0"/>
            </a:p>
          </p:txBody>
        </p:sp>
        <p:sp>
          <p:nvSpPr>
            <p:cNvPr id="101433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34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35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36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37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38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08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01466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7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8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9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70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09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01472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473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1c</a:t>
                  </a:r>
                </a:p>
              </p:txBody>
            </p:sp>
          </p:grpSp>
        </p:grpSp>
        <p:grpSp>
          <p:nvGrpSpPr>
            <p:cNvPr id="1208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01459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0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1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2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3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4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65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1a</a:t>
                </a:r>
                <a:endParaRPr lang="en-US" sz="2400" smtClean="0"/>
              </a:p>
            </p:txBody>
          </p:sp>
        </p:grpSp>
        <p:grpSp>
          <p:nvGrpSpPr>
            <p:cNvPr id="1208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01451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52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53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54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55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09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01457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458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1d</a:t>
                  </a:r>
                </a:p>
              </p:txBody>
            </p:sp>
          </p:grpSp>
        </p:grpSp>
        <p:grpSp>
          <p:nvGrpSpPr>
            <p:cNvPr id="1208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01443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44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45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46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447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09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01449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1450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1b</a:t>
                  </a:r>
                  <a:endParaRPr lang="en-US" sz="2400" smtClean="0"/>
                </a:p>
              </p:txBody>
            </p:sp>
          </p:grpSp>
        </p:grpSp>
      </p:grpSp>
      <p:grpSp>
        <p:nvGrpSpPr>
          <p:cNvPr id="1208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01424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5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6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7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8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9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30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2a</a:t>
              </a:r>
              <a:endParaRPr lang="en-US" sz="2400" smtClean="0"/>
            </a:p>
          </p:txBody>
        </p:sp>
      </p:grpSp>
      <p:sp>
        <p:nvSpPr>
          <p:cNvPr id="101397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1398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1399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1400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08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01417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8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9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0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1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2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23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2c</a:t>
              </a:r>
              <a:endParaRPr lang="en-US" sz="2400" smtClean="0"/>
            </a:p>
          </p:txBody>
        </p:sp>
      </p:grpSp>
      <p:grpSp>
        <p:nvGrpSpPr>
          <p:cNvPr id="1208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01410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1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2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3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4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5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1416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2b</a:t>
              </a:r>
              <a:endParaRPr lang="en-US" sz="2400" smtClean="0"/>
            </a:p>
          </p:txBody>
        </p:sp>
      </p:grpSp>
      <p:sp>
        <p:nvSpPr>
          <p:cNvPr id="101403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208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405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01406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08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123" name="TextBox 122"/>
          <p:cNvSpPr txBox="1"/>
          <p:nvPr/>
        </p:nvSpPr>
        <p:spPr>
          <a:xfrm>
            <a:off x="0" y="679653"/>
            <a:ext cx="2458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Inter-AS tasks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249363"/>
            <a:ext cx="8505825" cy="334645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suppose AS1 learns (via inter-AS protocol) that subnet </a:t>
            </a:r>
            <a:r>
              <a:rPr lang="en-US" sz="2400" i="1">
                <a:solidFill>
                  <a:srgbClr val="CC0000"/>
                </a:solidFill>
                <a:cs typeface="+mn-cs"/>
              </a:rPr>
              <a:t>x</a:t>
            </a:r>
            <a:r>
              <a:rPr lang="en-US" sz="2400">
                <a:cs typeface="+mn-cs"/>
              </a:rPr>
              <a:t> reachable via AS3 (gateway 1c), but not via AS2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inter-AS protocol propagates reachability info to all internal routers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>
                <a:cs typeface="+mn-cs"/>
              </a:rPr>
              <a:t>router 1d determines from intra-AS routing info that its interface </a:t>
            </a:r>
            <a:r>
              <a:rPr lang="en-US" sz="2400" i="1">
                <a:solidFill>
                  <a:srgbClr val="CC0000"/>
                </a:solidFill>
                <a:cs typeface="+mn-cs"/>
              </a:rPr>
              <a:t>I</a:t>
            </a:r>
            <a:r>
              <a:rPr lang="en-US" sz="2400">
                <a:cs typeface="+mn-cs"/>
              </a:rPr>
              <a:t>  is on the least cost path to 1c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/>
              <a:t>installs forwarding table entry </a:t>
            </a:r>
            <a:r>
              <a:rPr lang="en-US" i="1">
                <a:solidFill>
                  <a:srgbClr val="CC0000"/>
                </a:solidFill>
              </a:rPr>
              <a:t>(x,I)</a:t>
            </a:r>
            <a:endParaRPr lang="en-US">
              <a:solidFill>
                <a:srgbClr val="CC0000"/>
              </a:solidFill>
            </a:endParaRPr>
          </a:p>
        </p:txBody>
      </p:sp>
      <p:sp>
        <p:nvSpPr>
          <p:cNvPr id="121861" name="Freeform 4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2" name="Freeform 5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3" name="Freeform 6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4" name="Freeform 7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10" name="Text Box 8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AS3</a:t>
            </a:r>
            <a:endParaRPr lang="en-US" smtClean="0"/>
          </a:p>
        </p:txBody>
      </p:sp>
      <p:sp>
        <p:nvSpPr>
          <p:cNvPr id="102411" name="Text Box 9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/>
              <a:t>AS2</a:t>
            </a:r>
          </a:p>
        </p:txBody>
      </p:sp>
      <p:sp>
        <p:nvSpPr>
          <p:cNvPr id="102412" name="Line 10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13" name="Line 11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14" name="Line 12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1870" name="Group 13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02517" name="Oval 14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18" name="Line 15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19" name="Line 16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20" name="Rectangle 17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21" name="Oval 18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22" name="Rectangle 19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23" name="Text Box 20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3b</a:t>
              </a:r>
              <a:endParaRPr lang="en-US" sz="2400" smtClean="0"/>
            </a:p>
          </p:txBody>
        </p:sp>
      </p:grpSp>
      <p:grpSp>
        <p:nvGrpSpPr>
          <p:cNvPr id="121871" name="Group 21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02509" name="Oval 22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10" name="Line 23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11" name="Line 24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12" name="Rectangle 25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513" name="Oval 26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1969" name="Group 27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02515" name="Rectangle 2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16" name="Text Box 29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3c</a:t>
                </a:r>
                <a:endParaRPr lang="en-US" sz="2400" smtClean="0"/>
              </a:p>
            </p:txBody>
          </p:sp>
        </p:grpSp>
      </p:grpSp>
      <p:grpSp>
        <p:nvGrpSpPr>
          <p:cNvPr id="121872" name="Group 30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21956" name="Group 31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02503" name="Oval 32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04" name="Line 33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05" name="Line 34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06" name="Rectangle 35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07" name="Oval 36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08" name="Rectangle 37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102502" name="Text Box 38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3a</a:t>
              </a:r>
              <a:endParaRPr lang="en-US" sz="2400" smtClean="0"/>
            </a:p>
          </p:txBody>
        </p:sp>
      </p:grpSp>
      <p:grpSp>
        <p:nvGrpSpPr>
          <p:cNvPr id="121873" name="Group 39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21913" name="Freeform 40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06 w 1583"/>
                <a:gd name="T1" fmla="*/ 268 h 682"/>
                <a:gd name="T2" fmla="*/ 541 w 1583"/>
                <a:gd name="T3" fmla="*/ 89 h 682"/>
                <a:gd name="T4" fmla="*/ 1045 w 1583"/>
                <a:gd name="T5" fmla="*/ 25 h 682"/>
                <a:gd name="T6" fmla="*/ 1539 w 1583"/>
                <a:gd name="T7" fmla="*/ 232 h 682"/>
                <a:gd name="T8" fmla="*/ 2080 w 1583"/>
                <a:gd name="T9" fmla="*/ 512 h 682"/>
                <a:gd name="T10" fmla="*/ 1693 w 1583"/>
                <a:gd name="T11" fmla="*/ 770 h 682"/>
                <a:gd name="T12" fmla="*/ 918 w 1583"/>
                <a:gd name="T13" fmla="*/ 786 h 682"/>
                <a:gd name="T14" fmla="*/ 119 w 1583"/>
                <a:gd name="T15" fmla="*/ 713 h 682"/>
                <a:gd name="T16" fmla="*/ 206 w 1583"/>
                <a:gd name="T17" fmla="*/ 26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59" name="Text Box 41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000" smtClean="0"/>
                <a:t>AS1</a:t>
              </a:r>
              <a:endParaRPr lang="en-US" smtClean="0"/>
            </a:p>
          </p:txBody>
        </p:sp>
        <p:sp>
          <p:nvSpPr>
            <p:cNvPr id="102460" name="Line 42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61" name="Line 43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62" name="Line 44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63" name="Line 45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64" name="Line 46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65" name="Line 47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1921" name="Group 48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02493" name="Oval 49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94" name="Line 50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95" name="Line 51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96" name="Rectangle 52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97" name="Oval 53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1953" name="Group 54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02499" name="Rectangle 5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500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1c</a:t>
                  </a:r>
                </a:p>
              </p:txBody>
            </p:sp>
          </p:grpSp>
        </p:grpSp>
        <p:grpSp>
          <p:nvGrpSpPr>
            <p:cNvPr id="121922" name="Group 57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02486" name="Oval 58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87" name="Line 59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88" name="Line 60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89" name="Rectangle 61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90" name="Oval 62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91" name="Rectangle 63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92" name="Text Box 64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2000" smtClean="0"/>
                  <a:t>1a</a:t>
                </a:r>
                <a:endParaRPr lang="en-US" sz="2400" smtClean="0"/>
              </a:p>
            </p:txBody>
          </p:sp>
        </p:grpSp>
        <p:grpSp>
          <p:nvGrpSpPr>
            <p:cNvPr id="121923" name="Group 65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02478" name="Oval 66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79" name="Line 67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80" name="Line 68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81" name="Rectangle 69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82" name="Oval 70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1938" name="Group 71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02484" name="Rectangle 7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485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1d</a:t>
                  </a:r>
                </a:p>
              </p:txBody>
            </p:sp>
          </p:grpSp>
        </p:grpSp>
        <p:grpSp>
          <p:nvGrpSpPr>
            <p:cNvPr id="121924" name="Group 74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02470" name="Oval 75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71" name="Line 76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72" name="Line 77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73" name="Rectangle 78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74" name="Oval 79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121930" name="Group 80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02476" name="Rectangle 8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477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US" sz="2000" smtClean="0"/>
                    <a:t>1b</a:t>
                  </a:r>
                  <a:endParaRPr lang="en-US" sz="2400" smtClean="0"/>
                </a:p>
              </p:txBody>
            </p:sp>
          </p:grpSp>
        </p:grpSp>
      </p:grpSp>
      <p:grpSp>
        <p:nvGrpSpPr>
          <p:cNvPr id="121874" name="Group 83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02451" name="Oval 84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2" name="Line 85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3" name="Line 86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4" name="Rectangle 87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5" name="Oval 88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6" name="Rectangle 89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7" name="Text Box 90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2a</a:t>
              </a:r>
              <a:endParaRPr lang="en-US" sz="2400" smtClean="0"/>
            </a:p>
          </p:txBody>
        </p:sp>
      </p:grpSp>
      <p:sp>
        <p:nvSpPr>
          <p:cNvPr id="102420" name="Line 91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21" name="Line 92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22" name="Line 93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23" name="Line 94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121879" name="Group 95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02444" name="Oval 96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5" name="Line 97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6" name="Line 98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7" name="Rectangle 99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8" name="Oval 100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9" name="Rectangle 101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50" name="Text Box 102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2c</a:t>
              </a:r>
              <a:endParaRPr lang="en-US" sz="2400" smtClean="0"/>
            </a:p>
          </p:txBody>
        </p:sp>
      </p:grpSp>
      <p:grpSp>
        <p:nvGrpSpPr>
          <p:cNvPr id="121880" name="Group 103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02437" name="Oval 104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38" name="Line 105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39" name="Line 106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0" name="Rectangle 107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1" name="Oval 108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2" name="Rectangle 109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102443" name="Text Box 110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2000" smtClean="0"/>
                <a:t>2b</a:t>
              </a:r>
              <a:endParaRPr lang="en-US" sz="2400" smtClean="0"/>
            </a:p>
          </p:txBody>
        </p:sp>
      </p:grpSp>
      <p:sp>
        <p:nvSpPr>
          <p:cNvPr id="102426" name="Text Box 111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21882" name="Freeform 112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8" name="Text Box 113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/>
              <a:t>other</a:t>
            </a:r>
          </a:p>
          <a:p>
            <a:pPr>
              <a:defRPr/>
            </a:pPr>
            <a:r>
              <a:rPr lang="en-US" sz="1400" smtClean="0"/>
              <a:t>networks</a:t>
            </a:r>
          </a:p>
        </p:txBody>
      </p:sp>
      <p:sp>
        <p:nvSpPr>
          <p:cNvPr id="102429" name="Line 114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21885" name="Freeform 115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86" name="Freeform 116"/>
          <p:cNvSpPr>
            <a:spLocks/>
          </p:cNvSpPr>
          <p:nvPr/>
        </p:nvSpPr>
        <p:spPr bwMode="auto">
          <a:xfrm>
            <a:off x="3552825" y="3990975"/>
            <a:ext cx="973138" cy="795338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32" name="Text Box 117"/>
          <p:cNvSpPr txBox="1">
            <a:spLocks noChangeArrowheads="1"/>
          </p:cNvSpPr>
          <p:nvPr/>
        </p:nvSpPr>
        <p:spPr bwMode="auto">
          <a:xfrm>
            <a:off x="3875088" y="414813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02433" name="Line 118"/>
          <p:cNvSpPr>
            <a:spLocks noChangeShapeType="1"/>
          </p:cNvSpPr>
          <p:nvPr/>
        </p:nvSpPr>
        <p:spPr bwMode="auto">
          <a:xfrm flipH="1">
            <a:off x="3857625" y="3690938"/>
            <a:ext cx="1316038" cy="2219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02434" name="Text Box 119"/>
          <p:cNvSpPr txBox="1">
            <a:spLocks noChangeArrowheads="1"/>
          </p:cNvSpPr>
          <p:nvPr/>
        </p:nvSpPr>
        <p:spPr bwMode="auto">
          <a:xfrm rot="-1061543">
            <a:off x="2935288" y="3878263"/>
            <a:ext cx="742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4400"/>
              <a:t>…</a:t>
            </a:r>
          </a:p>
        </p:txBody>
      </p:sp>
      <p:sp>
        <p:nvSpPr>
          <p:cNvPr id="121890" name="Freeform 120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0010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Hierarchical Routing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0" y="679653"/>
            <a:ext cx="78806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Example: Setting forwarding table in router 1d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1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2|17|9.4|16.4|13.2|1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6768</TotalTime>
  <Words>7854</Words>
  <Application>Microsoft Office PowerPoint</Application>
  <PresentationFormat>On-screen Show (4:3)</PresentationFormat>
  <Paragraphs>2052</Paragraphs>
  <Slides>120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34" baseType="lpstr">
      <vt:lpstr>ＭＳ Ｐゴシック</vt:lpstr>
      <vt:lpstr>SimSun</vt:lpstr>
      <vt:lpstr>Arial</vt:lpstr>
      <vt:lpstr>Calibri</vt:lpstr>
      <vt:lpstr>Comic Sans MS</vt:lpstr>
      <vt:lpstr>Courier New</vt:lpstr>
      <vt:lpstr>方正姚体</vt:lpstr>
      <vt:lpstr>Gill Sans MT</vt:lpstr>
      <vt:lpstr>Times</vt:lpstr>
      <vt:lpstr>Times New Roman</vt:lpstr>
      <vt:lpstr>Wingdings</vt:lpstr>
      <vt:lpstr>Wingdings 2</vt:lpstr>
      <vt:lpstr>ZapfDingbats</vt:lpstr>
      <vt:lpstr>Office Theme</vt:lpstr>
      <vt:lpstr>Network Layer and Data Center Topologies</vt:lpstr>
      <vt:lpstr>Goals for Today</vt:lpstr>
      <vt:lpstr>Network Layer</vt:lpstr>
      <vt:lpstr>Network Layer</vt:lpstr>
      <vt:lpstr>PowerPoint Presentation</vt:lpstr>
      <vt:lpstr>Goals for Today</vt:lpstr>
      <vt:lpstr>Network Layer</vt:lpstr>
      <vt:lpstr>Network Layer</vt:lpstr>
      <vt:lpstr>Network Layer</vt:lpstr>
      <vt:lpstr>Network Layer</vt:lpstr>
      <vt:lpstr>Network Layer</vt:lpstr>
      <vt:lpstr>Network Layer</vt:lpstr>
      <vt:lpstr>Network Layer</vt:lpstr>
      <vt:lpstr>Network Layer</vt:lpstr>
      <vt:lpstr>Network Layer</vt:lpstr>
      <vt:lpstr>Network Layer</vt:lpstr>
      <vt:lpstr>Goals for Today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Goals for Today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Goals for Today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Goals for Today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The Internet Protocol Network Layer</vt:lpstr>
      <vt:lpstr>Goals for Today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Data Center Topology: FatTree</vt:lpstr>
      <vt:lpstr>Before Next time</vt:lpstr>
      <vt:lpstr>Goals for Today</vt:lpstr>
      <vt:lpstr>DHCP (Dynamic Host Configuration Protocol)</vt:lpstr>
      <vt:lpstr>DHCP (Dynamic Host Configuration Protocol)</vt:lpstr>
      <vt:lpstr>DHCP (Dynamic Host Configuration Protocol)</vt:lpstr>
      <vt:lpstr>DHCP (Dynamic Host Configuration Protocol)</vt:lpstr>
      <vt:lpstr>DHCP (Dynamic Host Configuration Protocol)</vt:lpstr>
      <vt:lpstr>DHCP (Dynamic Host Configuration Protocol)</vt:lpstr>
      <vt:lpstr>DHCP (Dynamic Host Configuration Protocol)</vt:lpstr>
      <vt:lpstr>IP Addressing: Hierarchical Addressing</vt:lpstr>
      <vt:lpstr>IP Addressing: Hierarchical Addressing</vt:lpstr>
      <vt:lpstr>IP Addressing: Hierarchical Addressing</vt:lpstr>
      <vt:lpstr>IP Addressing: Hierarchical Addressing</vt:lpstr>
      <vt:lpstr>Goals for Today</vt:lpstr>
      <vt:lpstr>NAT (Network Address Translation)</vt:lpstr>
      <vt:lpstr>NAT (Network Address Translation)</vt:lpstr>
      <vt:lpstr>NAT (Network Address Translation)</vt:lpstr>
      <vt:lpstr>NAT (Network Address Translation)</vt:lpstr>
      <vt:lpstr>NAT (Network Address Translation)</vt:lpstr>
      <vt:lpstr>NAT (Network Address Translation)</vt:lpstr>
      <vt:lpstr>NAT (Network Address Translation)</vt:lpstr>
      <vt:lpstr>NAT (Network Address Translation)</vt:lpstr>
      <vt:lpstr>Goals for Today</vt:lpstr>
      <vt:lpstr>ICMP (Internet control message protocol)</vt:lpstr>
      <vt:lpstr>ICMP (Internet control message protocol)</vt:lpstr>
      <vt:lpstr>Goals for Today</vt:lpstr>
      <vt:lpstr>IPv6</vt:lpstr>
      <vt:lpstr>IPv6</vt:lpstr>
      <vt:lpstr>IPv6</vt:lpstr>
      <vt:lpstr>IPv6</vt:lpstr>
      <vt:lpstr>IPv6</vt:lpstr>
      <vt:lpstr>IPv6</vt:lpstr>
      <vt:lpstr>Goals for Today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  <vt:lpstr>Hierarchical Routing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158</cp:revision>
  <dcterms:created xsi:type="dcterms:W3CDTF">2011-03-13T12:50:14Z</dcterms:created>
  <dcterms:modified xsi:type="dcterms:W3CDTF">2014-09-16T14:57:36Z</dcterms:modified>
</cp:coreProperties>
</file>