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tags/tag2.xml" ContentType="application/vnd.openxmlformats-officedocument.presentationml.tags+xml"/>
  <Override PartName="/ppt/notesSlides/notesSlide13.xml" ContentType="application/vnd.openxmlformats-officedocument.presentationml.notesSlide+xml"/>
  <Override PartName="/ppt/tags/tag3.xml" ContentType="application/vnd.openxmlformats-officedocument.presentationml.tags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tags/tag4.xml" ContentType="application/vnd.openxmlformats-officedocument.presentationml.tags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52"/>
  </p:notesMasterIdLst>
  <p:sldIdLst>
    <p:sldId id="256" r:id="rId2"/>
    <p:sldId id="582" r:id="rId3"/>
    <p:sldId id="455" r:id="rId4"/>
    <p:sldId id="557" r:id="rId5"/>
    <p:sldId id="559" r:id="rId6"/>
    <p:sldId id="561" r:id="rId7"/>
    <p:sldId id="562" r:id="rId8"/>
    <p:sldId id="563" r:id="rId9"/>
    <p:sldId id="564" r:id="rId10"/>
    <p:sldId id="565" r:id="rId11"/>
    <p:sldId id="566" r:id="rId12"/>
    <p:sldId id="567" r:id="rId13"/>
    <p:sldId id="568" r:id="rId14"/>
    <p:sldId id="569" r:id="rId15"/>
    <p:sldId id="570" r:id="rId16"/>
    <p:sldId id="571" r:id="rId17"/>
    <p:sldId id="572" r:id="rId18"/>
    <p:sldId id="573" r:id="rId19"/>
    <p:sldId id="574" r:id="rId20"/>
    <p:sldId id="575" r:id="rId21"/>
    <p:sldId id="576" r:id="rId22"/>
    <p:sldId id="577" r:id="rId23"/>
    <p:sldId id="578" r:id="rId24"/>
    <p:sldId id="579" r:id="rId25"/>
    <p:sldId id="580" r:id="rId26"/>
    <p:sldId id="581" r:id="rId27"/>
    <p:sldId id="450" r:id="rId28"/>
    <p:sldId id="583" r:id="rId29"/>
    <p:sldId id="488" r:id="rId30"/>
    <p:sldId id="489" r:id="rId31"/>
    <p:sldId id="490" r:id="rId32"/>
    <p:sldId id="491" r:id="rId33"/>
    <p:sldId id="492" r:id="rId34"/>
    <p:sldId id="493" r:id="rId35"/>
    <p:sldId id="494" r:id="rId36"/>
    <p:sldId id="584" r:id="rId37"/>
    <p:sldId id="512" r:id="rId38"/>
    <p:sldId id="513" r:id="rId39"/>
    <p:sldId id="514" r:id="rId40"/>
    <p:sldId id="515" r:id="rId41"/>
    <p:sldId id="516" r:id="rId42"/>
    <p:sldId id="517" r:id="rId43"/>
    <p:sldId id="518" r:id="rId44"/>
    <p:sldId id="519" r:id="rId45"/>
    <p:sldId id="520" r:id="rId46"/>
    <p:sldId id="521" r:id="rId47"/>
    <p:sldId id="522" r:id="rId48"/>
    <p:sldId id="523" r:id="rId49"/>
    <p:sldId id="524" r:id="rId50"/>
    <p:sldId id="525" r:id="rId51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89"/>
    <a:srgbClr val="FFFF66"/>
    <a:srgbClr val="B41B1D"/>
    <a:srgbClr val="575757"/>
    <a:srgbClr val="8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1574" autoAdjust="0"/>
  </p:normalViewPr>
  <p:slideViewPr>
    <p:cSldViewPr snapToGrid="0" snapToObjects="1">
      <p:cViewPr varScale="1">
        <p:scale>
          <a:sx n="55" d="100"/>
          <a:sy n="55" d="100"/>
        </p:scale>
        <p:origin x="1524" y="26"/>
      </p:cViewPr>
      <p:guideLst>
        <p:guide orient="horz" pos="2160"/>
        <p:guide pos="2880"/>
      </p:guideLst>
    </p:cSldViewPr>
  </p:slideViewPr>
  <p:notesTextViewPr>
    <p:cViewPr>
      <p:scale>
        <a:sx n="150" d="100"/>
        <a:sy n="15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tableStyles" Target="tableStyle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96E8772-0606-C348-9152-88923EF61D77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B819041-1A58-5848-983A-F7DEF26E511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12797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4E0BDB4-5FE0-CC4F-AB76-0867127B2A0A}" type="slidenum">
              <a:rPr lang="en-US"/>
              <a:pPr/>
              <a:t>2</a:t>
            </a:fld>
            <a:endParaRPr lang="en-U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1413" y="684213"/>
            <a:ext cx="4576762" cy="343217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4343400"/>
            <a:ext cx="5029200" cy="41163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377771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1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71682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71683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49D7D819-271A-44F5-84E8-8888DC0D07FA}" type="slidenum">
              <a:rPr lang="en-US" altLang="en-US" sz="1300">
                <a:latin typeface="Times New Roman" panose="02020603050405020304" pitchFamily="18" charset="0"/>
              </a:rPr>
              <a:pPr/>
              <a:t>3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8868244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29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73730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73731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AAEBCD4D-9A23-49BC-9057-76D2D56582B1}" type="slidenum">
              <a:rPr lang="en-US" altLang="en-US" sz="1300">
                <a:latin typeface="Times New Roman" panose="02020603050405020304" pitchFamily="18" charset="0"/>
              </a:rPr>
              <a:pPr/>
              <a:t>4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0099143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5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77826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77827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4706E3A3-7029-46E5-8BE5-2BC234738C96}" type="slidenum">
              <a:rPr lang="en-US" altLang="en-US" sz="1300">
                <a:latin typeface="Times New Roman" panose="02020603050405020304" pitchFamily="18" charset="0"/>
              </a:rPr>
              <a:pPr/>
              <a:t>5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9522727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1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81922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81923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3C911D63-D8D5-43C4-A0A7-F3B9D6A989E0}" type="slidenum">
              <a:rPr lang="en-US" altLang="en-US" sz="1300">
                <a:latin typeface="Times New Roman" panose="02020603050405020304" pitchFamily="18" charset="0"/>
              </a:rPr>
              <a:pPr/>
              <a:t>6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7771422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969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83970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83971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F7869E5E-89CD-4EC3-95C8-B02D59CE6C42}" type="slidenum">
              <a:rPr lang="en-US" altLang="en-US" sz="1300">
                <a:latin typeface="Times New Roman" panose="02020603050405020304" pitchFamily="18" charset="0"/>
              </a:rPr>
              <a:pPr/>
              <a:t>7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0103035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01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8601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86019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DED6074E-52B0-4F3C-A889-D0A43666B034}" type="slidenum">
              <a:rPr lang="en-US" altLang="en-US" sz="1300">
                <a:latin typeface="Times New Roman" panose="02020603050405020304" pitchFamily="18" charset="0"/>
              </a:rPr>
              <a:pPr/>
              <a:t>8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7578989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8065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88066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88067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DAC0B25D-C199-457D-B81D-6C48735DFA20}" type="slidenum">
              <a:rPr lang="en-US" altLang="en-US" sz="1300">
                <a:latin typeface="Times New Roman" panose="02020603050405020304" pitchFamily="18" charset="0"/>
              </a:rPr>
              <a:pPr/>
              <a:t>9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940194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3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90114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90115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62BE7402-D20A-4430-A608-5596CA4A72C8}" type="slidenum">
              <a:rPr lang="en-US" altLang="en-US" sz="1300">
                <a:latin typeface="Times New Roman" panose="02020603050405020304" pitchFamily="18" charset="0"/>
              </a:rPr>
              <a:pPr/>
              <a:t>10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0446530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1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92162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92163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A880F17-F7C2-44C9-ABBD-06975F0B3E8C}" type="slidenum">
              <a:rPr lang="en-US" altLang="en-US" sz="1300">
                <a:latin typeface="Times New Roman" panose="02020603050405020304" pitchFamily="18" charset="0"/>
              </a:rPr>
              <a:pPr/>
              <a:t>11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86909097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209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94210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 smtClean="0"/>
          </a:p>
        </p:txBody>
      </p:sp>
      <p:sp>
        <p:nvSpPr>
          <p:cNvPr id="94211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F6D7CEB3-531B-4528-9E06-9DD93CBBED9C}" type="slidenum">
              <a:rPr lang="en-US" altLang="en-US" sz="1300">
                <a:latin typeface="Times New Roman" panose="02020603050405020304" pitchFamily="18" charset="0"/>
              </a:rPr>
              <a:pPr/>
              <a:t>12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07570769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625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9625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96259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691FD8B0-107E-4BB5-AAD7-58EF360A5129}" type="slidenum">
              <a:rPr lang="en-US" altLang="en-US" sz="1300">
                <a:latin typeface="Times New Roman" panose="02020603050405020304" pitchFamily="18" charset="0"/>
              </a:rPr>
              <a:pPr/>
              <a:t>13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8543873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4E0BDB4-5FE0-CC4F-AB76-0867127B2A0A}" type="slidenum">
              <a:rPr lang="en-US"/>
              <a:pPr/>
              <a:t>15</a:t>
            </a:fld>
            <a:endParaRPr lang="en-U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1413" y="684213"/>
            <a:ext cx="4576762" cy="343217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4343400"/>
            <a:ext cx="5029200" cy="41163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901875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4E0BDB4-5FE0-CC4F-AB76-0867127B2A0A}" type="slidenum">
              <a:rPr lang="en-US"/>
              <a:pPr/>
              <a:t>28</a:t>
            </a:fld>
            <a:endParaRPr lang="en-U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1413" y="684213"/>
            <a:ext cx="4576762" cy="343217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4343400"/>
            <a:ext cx="5029200" cy="41163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0078222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241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38242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38243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0D69EEF7-C40F-4409-A21E-5E16EAA0F523}" type="slidenum">
              <a:rPr lang="en-US" altLang="en-US" sz="1300">
                <a:latin typeface="Times New Roman" panose="02020603050405020304" pitchFamily="18" charset="0"/>
              </a:rPr>
              <a:pPr/>
              <a:t>29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5662716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289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40290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40291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D41B778C-DD5C-4989-9487-939E39EB022D}" type="slidenum">
              <a:rPr lang="en-US" altLang="en-US" sz="1300">
                <a:latin typeface="Times New Roman" panose="02020603050405020304" pitchFamily="18" charset="0"/>
              </a:rPr>
              <a:pPr/>
              <a:t>30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8079050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33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4233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42339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D9CD00E0-1094-4442-845D-C120C9A9AEA0}" type="slidenum">
              <a:rPr lang="en-US" altLang="en-US" sz="1300">
                <a:latin typeface="Times New Roman" panose="02020603050405020304" pitchFamily="18" charset="0"/>
              </a:rPr>
              <a:pPr/>
              <a:t>31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8640003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4385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44386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44387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8ABCF023-EEB4-45CE-A5E6-4D555C5A3C70}" type="slidenum">
              <a:rPr lang="en-US" altLang="en-US" sz="1300">
                <a:latin typeface="Times New Roman" panose="02020603050405020304" pitchFamily="18" charset="0"/>
              </a:rPr>
              <a:pPr/>
              <a:t>32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7428881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6433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46434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46435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4E896968-F379-4716-B04D-A3315137D244}" type="slidenum">
              <a:rPr lang="en-US" altLang="en-US" sz="1300">
                <a:latin typeface="Times New Roman" panose="02020603050405020304" pitchFamily="18" charset="0"/>
              </a:rPr>
              <a:pPr/>
              <a:t>33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65649486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8481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48482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48483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E8BE48BC-78DB-49DE-8EE1-A7234F0CBEFA}" type="slidenum">
              <a:rPr lang="en-US" altLang="en-US" sz="1300">
                <a:latin typeface="Times New Roman" panose="02020603050405020304" pitchFamily="18" charset="0"/>
              </a:rPr>
              <a:pPr/>
              <a:t>34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8824233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529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50530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 smtClean="0"/>
          </a:p>
        </p:txBody>
      </p:sp>
      <p:sp>
        <p:nvSpPr>
          <p:cNvPr id="150531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9B7C8B49-399A-478D-9428-E418C2BB2EB4}" type="slidenum">
              <a:rPr lang="en-US" altLang="en-US" sz="1300">
                <a:latin typeface="Times New Roman" panose="02020603050405020304" pitchFamily="18" charset="0"/>
              </a:rPr>
              <a:pPr/>
              <a:t>35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374701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1031"/>
          <p:cNvSpPr>
            <a:spLocks noGrp="1" noChangeArrowheads="1"/>
          </p:cNvSpPr>
          <p:nvPr>
            <p:ph type="sldNum" sz="quarter" idx="5"/>
          </p:nvPr>
        </p:nvSpPr>
        <p:spPr>
          <a:ln/>
        </p:spPr>
        <p:txBody>
          <a:bodyPr/>
          <a:lstStyle/>
          <a:p>
            <a:fld id="{C4E0BDB4-5FE0-CC4F-AB76-0867127B2A0A}" type="slidenum">
              <a:rPr lang="en-US"/>
              <a:pPr/>
              <a:t>36</a:t>
            </a:fld>
            <a:endParaRPr lang="en-US"/>
          </a:p>
        </p:txBody>
      </p:sp>
      <p:sp>
        <p:nvSpPr>
          <p:cNvPr id="727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1413" y="684213"/>
            <a:ext cx="4576762" cy="3432175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27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4400" y="4343400"/>
            <a:ext cx="5029200" cy="4116388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0889195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7393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87394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87395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C46A53A8-8E90-421C-9F4B-CB779FD00BB4}" type="slidenum">
              <a:rPr lang="en-US" altLang="en-US" sz="1300">
                <a:latin typeface="Times New Roman" panose="02020603050405020304" pitchFamily="18" charset="0"/>
              </a:rPr>
              <a:pPr/>
              <a:t>37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20403381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441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89442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89443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F339CF33-99D5-4835-942D-00C9CFF2E6B7}" type="slidenum">
              <a:rPr lang="en-US" altLang="en-US" sz="1300">
                <a:latin typeface="Times New Roman" panose="02020603050405020304" pitchFamily="18" charset="0"/>
              </a:rPr>
              <a:pPr/>
              <a:t>38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36090296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1489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91490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91491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586529A1-EC88-449C-BC91-54697D7278A7}" type="slidenum">
              <a:rPr lang="en-US" altLang="en-US" sz="1300">
                <a:latin typeface="Times New Roman" panose="02020603050405020304" pitchFamily="18" charset="0"/>
              </a:rPr>
              <a:pPr/>
              <a:t>39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38147016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53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9353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93539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B3AC7831-83F0-4C5F-A791-99FA05524862}" type="slidenum">
              <a:rPr lang="en-US" altLang="en-US" sz="1300">
                <a:latin typeface="Times New Roman" panose="02020603050405020304" pitchFamily="18" charset="0"/>
              </a:rPr>
              <a:pPr/>
              <a:t>40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55203087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5585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95586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95587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625762AC-F961-4CE5-9011-4FDF5A8967F5}" type="slidenum">
              <a:rPr lang="en-US" altLang="en-US" sz="1300">
                <a:latin typeface="Times New Roman" panose="02020603050405020304" pitchFamily="18" charset="0"/>
              </a:rPr>
              <a:pPr/>
              <a:t>41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77243744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7633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97634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97635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B6BBD887-88E9-441E-8B41-B304EFC7C883}" type="slidenum">
              <a:rPr lang="en-US" altLang="en-US" sz="1300">
                <a:latin typeface="Times New Roman" panose="02020603050405020304" pitchFamily="18" charset="0"/>
              </a:rPr>
              <a:pPr/>
              <a:t>42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99100014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681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199682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199683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05B39DB1-7817-476A-821D-D85AE7775A50}" type="slidenum">
              <a:rPr lang="en-US" altLang="en-US" sz="1300">
                <a:latin typeface="Times New Roman" panose="02020603050405020304" pitchFamily="18" charset="0"/>
              </a:rPr>
              <a:pPr/>
              <a:t>43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12575855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729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01730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201731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4DB7172D-12CA-4819-8A40-512C390AAFDE}" type="slidenum">
              <a:rPr lang="en-US" altLang="en-US" sz="1300">
                <a:latin typeface="Times New Roman" panose="02020603050405020304" pitchFamily="18" charset="0"/>
              </a:rPr>
              <a:pPr/>
              <a:t>44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24807279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3777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03778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203779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9D417FC8-49C9-4A3B-8E2F-95F77E7E9B98}" type="slidenum">
              <a:rPr lang="en-US" altLang="en-US" sz="1300">
                <a:latin typeface="Times New Roman" panose="02020603050405020304" pitchFamily="18" charset="0"/>
              </a:rPr>
              <a:pPr/>
              <a:t>45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71464730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825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05826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205827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3FB7C60C-4302-474D-910C-100015E56E84}" type="slidenum">
              <a:rPr lang="en-US" altLang="en-US" sz="1300">
                <a:latin typeface="Times New Roman" panose="02020603050405020304" pitchFamily="18" charset="0"/>
              </a:rPr>
              <a:pPr/>
              <a:t>46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48334978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873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07874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207875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8B2C77B0-13D8-40C9-82A2-B7F44C5DFEA9}" type="slidenum">
              <a:rPr lang="en-US" altLang="en-US" sz="1300">
                <a:latin typeface="Times New Roman" panose="02020603050405020304" pitchFamily="18" charset="0"/>
              </a:rPr>
              <a:pPr/>
              <a:t>47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98126900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9921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09922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209923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B7C4CC3F-9FCA-4CC3-80D5-07A5BD66740E}" type="slidenum">
              <a:rPr lang="en-US" altLang="en-US" sz="1300">
                <a:latin typeface="Times New Roman" panose="02020603050405020304" pitchFamily="18" charset="0"/>
              </a:rPr>
              <a:pPr/>
              <a:t>48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30065132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1969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11970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smtClean="0"/>
          </a:p>
        </p:txBody>
      </p:sp>
      <p:sp>
        <p:nvSpPr>
          <p:cNvPr id="211971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 defTabSz="966788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defTabSz="966788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AB22F682-B280-41AB-A254-47C12943B63A}" type="slidenum">
              <a:rPr lang="en-US" altLang="en-US" sz="1300">
                <a:latin typeface="Times New Roman" panose="02020603050405020304" pitchFamily="18" charset="0"/>
              </a:rPr>
              <a:pPr/>
              <a:t>49</a:t>
            </a:fld>
            <a:endParaRPr lang="en-US" altLang="en-US" sz="1300">
              <a:latin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369893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0" y="0"/>
            <a:ext cx="9183911" cy="685800"/>
          </a:xfrm>
          <a:prstGeom prst="rect">
            <a:avLst/>
          </a:prstGeom>
          <a:solidFill>
            <a:srgbClr val="B41B1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 descr="cornell_logo.png"/>
          <p:cNvPicPr>
            <a:picLocks noChangeAspect="1"/>
          </p:cNvPicPr>
          <p:nvPr userDrawn="1"/>
        </p:nvPicPr>
        <p:blipFill>
          <a:blip r:embed="rId2" cstate="print"/>
          <a:stretch>
            <a:fillRect/>
          </a:stretch>
        </p:blipFill>
        <p:spPr>
          <a:xfrm>
            <a:off x="8001000" y="1"/>
            <a:ext cx="1142999" cy="1142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377426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3285" y="852714"/>
            <a:ext cx="8799285" cy="5273449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6516911" y="0"/>
            <a:ext cx="2667000" cy="685800"/>
          </a:xfrm>
          <a:prstGeom prst="rect">
            <a:avLst/>
          </a:prstGeom>
          <a:solidFill>
            <a:srgbClr val="B41B1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 descr="cornell_logo.png"/>
          <p:cNvPicPr>
            <a:picLocks noChangeAspect="1"/>
          </p:cNvPicPr>
          <p:nvPr userDrawn="1"/>
        </p:nvPicPr>
        <p:blipFill>
          <a:blip r:embed="rId2" cstate="print"/>
          <a:stretch>
            <a:fillRect/>
          </a:stretch>
        </p:blipFill>
        <p:spPr>
          <a:xfrm>
            <a:off x="8001000" y="1"/>
            <a:ext cx="1142999" cy="1142999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-15648"/>
            <a:ext cx="7874000" cy="683305"/>
          </a:xfrm>
          <a:solidFill>
            <a:srgbClr val="B41B1D"/>
          </a:solidFill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5644414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250448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740477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572233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719877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57879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9151888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279826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518962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386879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itle, Text,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286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533400" y="1600200"/>
            <a:ext cx="3810000" cy="464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495800" y="1600200"/>
            <a:ext cx="3810000" cy="464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CF512E4-8315-40B7-BBC4-8787343D7068}" type="datetime1">
              <a:rPr lang="en-US" altLang="en-US"/>
              <a:pPr/>
              <a:t>9/16/2014</a:t>
            </a:fld>
            <a:endParaRPr lang="en-U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Application Layer</a:t>
            </a:r>
          </a:p>
        </p:txBody>
      </p:sp>
      <p:sp>
        <p:nvSpPr>
          <p:cNvPr id="7" name="Rectangle 8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r>
              <a:rPr lang="en-US" altLang="en-US"/>
              <a:t>2-</a:t>
            </a:r>
            <a:fld id="{83F3CE43-3F62-49BC-BAAC-CE99381F4154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15464641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>
  <p:cSld name="Title and Content ov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286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33400" y="1600200"/>
            <a:ext cx="7772400" cy="22479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33400" y="4000500"/>
            <a:ext cx="7772400" cy="22479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BD8A8DD-3C80-4A06-AC8C-151E407BDA64}" type="datetime1">
              <a:rPr lang="en-US" altLang="en-US"/>
              <a:pPr/>
              <a:t>9/16/2014</a:t>
            </a:fld>
            <a:endParaRPr lang="en-U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Application Layer</a:t>
            </a:r>
          </a:p>
        </p:txBody>
      </p:sp>
      <p:sp>
        <p:nvSpPr>
          <p:cNvPr id="7" name="Rectangle 8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r>
              <a:rPr lang="en-US" altLang="en-US"/>
              <a:t>2-</a:t>
            </a:r>
            <a:fld id="{BBF9FAA0-C2AD-4DE5-B6EE-36F3725FD7A2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0399671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x">
  <p:cSld name="Title, Conten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28600"/>
            <a:ext cx="7772400" cy="114300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33400" y="1600200"/>
            <a:ext cx="3810000" cy="464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495800" y="1600200"/>
            <a:ext cx="3810000" cy="464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8AC1FC5-ACE4-4ADA-97AC-782713B765E4}" type="datetime1">
              <a:rPr lang="en-US" altLang="en-US"/>
              <a:pPr/>
              <a:t>9/16/2014</a:t>
            </a:fld>
            <a:endParaRPr lang="en-US" altLang="en-US"/>
          </a:p>
        </p:txBody>
      </p:sp>
      <p:sp>
        <p:nvSpPr>
          <p:cNvPr id="6" name="Rectangle 7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Application Layer</a:t>
            </a:r>
          </a:p>
        </p:txBody>
      </p:sp>
      <p:sp>
        <p:nvSpPr>
          <p:cNvPr id="7" name="Rectangle 8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r>
              <a:rPr lang="en-US" altLang="en-US"/>
              <a:t>2-</a:t>
            </a:r>
            <a:fld id="{871719D1-3152-422A-B29A-9AA425E59003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72072962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81429" y="816430"/>
            <a:ext cx="8817428" cy="530973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F426B9A-0B58-3440-8916-C6A5286BE8E6}" type="datetimeFigureOut">
              <a:rPr lang="en-US" smtClean="0"/>
              <a:t>9/16/2014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A18E661-B494-314E-8590-24C6A1446C49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83911" cy="685800"/>
          </a:xfrm>
          <a:prstGeom prst="rect">
            <a:avLst/>
          </a:prstGeom>
          <a:solidFill>
            <a:srgbClr val="B41B1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8" name="Picture 7" descr="cornell_logo.png"/>
          <p:cNvPicPr>
            <a:picLocks noChangeAspect="1"/>
          </p:cNvPicPr>
          <p:nvPr/>
        </p:nvPicPr>
        <p:blipFill>
          <a:blip r:embed="rId16" cstate="print"/>
          <a:stretch>
            <a:fillRect/>
          </a:stretch>
        </p:blipFill>
        <p:spPr>
          <a:xfrm>
            <a:off x="8001000" y="1"/>
            <a:ext cx="1142999" cy="1142999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  <a:prstGeom prst="rect">
            <a:avLst/>
          </a:prstGeom>
          <a:solidFill>
            <a:srgbClr val="B41B1D"/>
          </a:solidFill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811081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1" r:id="rId12"/>
    <p:sldLayoutId id="2147483663" r:id="rId13"/>
    <p:sldLayoutId id="2147483664" r:id="rId14"/>
  </p:sldLayoutIdLst>
  <p:timing>
    <p:tnLst>
      <p:par>
        <p:cTn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png"/><Relationship Id="rId18" Type="http://schemas.openxmlformats.org/officeDocument/2006/relationships/image" Target="../media/image17.png"/><Relationship Id="rId3" Type="http://schemas.openxmlformats.org/officeDocument/2006/relationships/image" Target="../media/image2.png"/><Relationship Id="rId21" Type="http://schemas.openxmlformats.org/officeDocument/2006/relationships/image" Target="../media/image20.png"/><Relationship Id="rId7" Type="http://schemas.openxmlformats.org/officeDocument/2006/relationships/image" Target="../media/image6.png"/><Relationship Id="rId12" Type="http://schemas.openxmlformats.org/officeDocument/2006/relationships/image" Target="../media/image11.png"/><Relationship Id="rId17" Type="http://schemas.openxmlformats.org/officeDocument/2006/relationships/image" Target="../media/image16.png"/><Relationship Id="rId2" Type="http://schemas.openxmlformats.org/officeDocument/2006/relationships/notesSlide" Target="../notesSlides/notesSlide3.xml"/><Relationship Id="rId16" Type="http://schemas.openxmlformats.org/officeDocument/2006/relationships/image" Target="../media/image15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png"/><Relationship Id="rId11" Type="http://schemas.openxmlformats.org/officeDocument/2006/relationships/image" Target="../media/image10.png"/><Relationship Id="rId5" Type="http://schemas.openxmlformats.org/officeDocument/2006/relationships/image" Target="../media/image4.png"/><Relationship Id="rId15" Type="http://schemas.openxmlformats.org/officeDocument/2006/relationships/image" Target="../media/image14.png"/><Relationship Id="rId10" Type="http://schemas.openxmlformats.org/officeDocument/2006/relationships/image" Target="../media/image9.png"/><Relationship Id="rId19" Type="http://schemas.openxmlformats.org/officeDocument/2006/relationships/image" Target="../media/image18.png"/><Relationship Id="rId4" Type="http://schemas.openxmlformats.org/officeDocument/2006/relationships/image" Target="../media/image3.png"/><Relationship Id="rId9" Type="http://schemas.openxmlformats.org/officeDocument/2006/relationships/image" Target="../media/image8.png"/><Relationship Id="rId14" Type="http://schemas.openxmlformats.org/officeDocument/2006/relationships/image" Target="../media/image13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png"/><Relationship Id="rId18" Type="http://schemas.openxmlformats.org/officeDocument/2006/relationships/image" Target="../media/image17.png"/><Relationship Id="rId3" Type="http://schemas.openxmlformats.org/officeDocument/2006/relationships/image" Target="../media/image2.png"/><Relationship Id="rId21" Type="http://schemas.openxmlformats.org/officeDocument/2006/relationships/image" Target="../media/image20.png"/><Relationship Id="rId7" Type="http://schemas.openxmlformats.org/officeDocument/2006/relationships/image" Target="../media/image6.png"/><Relationship Id="rId12" Type="http://schemas.openxmlformats.org/officeDocument/2006/relationships/image" Target="../media/image11.png"/><Relationship Id="rId17" Type="http://schemas.openxmlformats.org/officeDocument/2006/relationships/image" Target="../media/image16.png"/><Relationship Id="rId2" Type="http://schemas.openxmlformats.org/officeDocument/2006/relationships/notesSlide" Target="../notesSlides/notesSlide4.xml"/><Relationship Id="rId16" Type="http://schemas.openxmlformats.org/officeDocument/2006/relationships/image" Target="../media/image15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14.xml"/><Relationship Id="rId6" Type="http://schemas.openxmlformats.org/officeDocument/2006/relationships/image" Target="../media/image5.png"/><Relationship Id="rId11" Type="http://schemas.openxmlformats.org/officeDocument/2006/relationships/image" Target="../media/image10.png"/><Relationship Id="rId5" Type="http://schemas.openxmlformats.org/officeDocument/2006/relationships/image" Target="../media/image4.png"/><Relationship Id="rId15" Type="http://schemas.openxmlformats.org/officeDocument/2006/relationships/image" Target="../media/image14.png"/><Relationship Id="rId10" Type="http://schemas.openxmlformats.org/officeDocument/2006/relationships/image" Target="../media/image9.png"/><Relationship Id="rId19" Type="http://schemas.openxmlformats.org/officeDocument/2006/relationships/image" Target="../media/image18.png"/><Relationship Id="rId4" Type="http://schemas.openxmlformats.org/officeDocument/2006/relationships/image" Target="../media/image3.png"/><Relationship Id="rId9" Type="http://schemas.openxmlformats.org/officeDocument/2006/relationships/image" Target="../media/image8.png"/><Relationship Id="rId14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3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4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2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4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4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4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2.xml"/><Relationship Id="rId2" Type="http://schemas.openxmlformats.org/officeDocument/2006/relationships/slideLayout" Target="../slideLayouts/slideLayout2.xml"/><Relationship Id="rId1" Type="http://schemas.openxmlformats.org/officeDocument/2006/relationships/tags" Target="../tags/tag4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4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4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3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4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4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6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4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4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4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4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Application Layer and Socket Programming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886199"/>
            <a:ext cx="7909560" cy="2301621"/>
          </a:xfrm>
        </p:spPr>
        <p:txBody>
          <a:bodyPr>
            <a:normAutofit/>
          </a:bodyPr>
          <a:lstStyle/>
          <a:p>
            <a:r>
              <a:rPr lang="en-US" sz="4000" dirty="0" smtClean="0"/>
              <a:t>Hakim </a:t>
            </a:r>
            <a:r>
              <a:rPr lang="en-US" sz="4000" dirty="0" err="1" smtClean="0"/>
              <a:t>Weatherspoon</a:t>
            </a:r>
            <a:endParaRPr lang="en-US" sz="4000" dirty="0" smtClean="0"/>
          </a:p>
          <a:p>
            <a:r>
              <a:rPr lang="en-US" sz="2800" dirty="0" smtClean="0"/>
              <a:t>Assistant Professor, </a:t>
            </a:r>
            <a:r>
              <a:rPr lang="en-US" sz="2800" dirty="0" err="1" smtClean="0"/>
              <a:t>Dept</a:t>
            </a:r>
            <a:r>
              <a:rPr lang="en-US" sz="2800" dirty="0" smtClean="0"/>
              <a:t> of Computer Science</a:t>
            </a:r>
          </a:p>
          <a:p>
            <a:r>
              <a:rPr lang="en-US" sz="2800" dirty="0" smtClean="0"/>
              <a:t>CS 5413: High Performance Systems and Networking</a:t>
            </a:r>
          </a:p>
          <a:p>
            <a:r>
              <a:rPr lang="en-US" sz="2800" dirty="0" smtClean="0"/>
              <a:t>September 3, 2014</a:t>
            </a:r>
            <a:endParaRPr lang="en-US" sz="2800" dirty="0"/>
          </a:p>
        </p:txBody>
      </p:sp>
      <p:sp>
        <p:nvSpPr>
          <p:cNvPr id="4" name="TextBox 3"/>
          <p:cNvSpPr txBox="1"/>
          <p:nvPr/>
        </p:nvSpPr>
        <p:spPr>
          <a:xfrm>
            <a:off x="8254" y="6314831"/>
            <a:ext cx="9264652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>
                    <a:lumMod val="50000"/>
                  </a:schemeClr>
                </a:solidFill>
              </a:rPr>
              <a:t>Slides used and adapted </a:t>
            </a:r>
            <a:r>
              <a:rPr lang="en-US" sz="2000" dirty="0">
                <a:solidFill>
                  <a:schemeClr val="bg1">
                    <a:lumMod val="50000"/>
                  </a:schemeClr>
                </a:solidFill>
              </a:rPr>
              <a:t>judiciously from Computer Networking, A Top-Down Approach</a:t>
            </a:r>
          </a:p>
        </p:txBody>
      </p:sp>
    </p:spTree>
    <p:extLst>
      <p:ext uri="{BB962C8B-B14F-4D97-AF65-F5344CB8AC3E}">
        <p14:creationId xmlns:p14="http://schemas.microsoft.com/office/powerpoint/2010/main" val="26899942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Goals for Today</a:t>
            </a:r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63285" y="852714"/>
            <a:ext cx="8799285" cy="5790363"/>
          </a:xfrm>
        </p:spPr>
        <p:txBody>
          <a:bodyPr>
            <a:normAutofit lnSpcReduction="10000"/>
          </a:bodyPr>
          <a:lstStyle/>
          <a:p>
            <a:r>
              <a:rPr lang="en-US" sz="2800" dirty="0" smtClean="0"/>
              <a:t>Application Layer</a:t>
            </a:r>
          </a:p>
          <a:p>
            <a:pPr lvl="1"/>
            <a:r>
              <a:rPr lang="en-US" sz="2400" dirty="0" smtClean="0"/>
              <a:t>Example network applications</a:t>
            </a:r>
          </a:p>
          <a:p>
            <a:pPr lvl="1"/>
            <a:r>
              <a:rPr lang="en-US" sz="2400" dirty="0" smtClean="0"/>
              <a:t>conceptual</a:t>
            </a:r>
            <a:r>
              <a:rPr lang="en-US" sz="2400" dirty="0"/>
              <a:t>, implementation aspects of network application protocols</a:t>
            </a:r>
          </a:p>
          <a:p>
            <a:pPr lvl="1"/>
            <a:r>
              <a:rPr lang="en-US" sz="2400" dirty="0"/>
              <a:t>client-server paradigm</a:t>
            </a:r>
          </a:p>
          <a:p>
            <a:pPr lvl="1"/>
            <a:r>
              <a:rPr lang="en-US" sz="2400" dirty="0" smtClean="0"/>
              <a:t>transport-layer </a:t>
            </a:r>
            <a:r>
              <a:rPr lang="en-US" sz="2400" dirty="0"/>
              <a:t>service models</a:t>
            </a:r>
          </a:p>
          <a:p>
            <a:pPr lvl="1"/>
            <a:endParaRPr lang="en-US" sz="2400" dirty="0" smtClean="0"/>
          </a:p>
          <a:p>
            <a:r>
              <a:rPr lang="en-US" sz="2800" dirty="0" smtClean="0"/>
              <a:t>Socket Programming</a:t>
            </a:r>
          </a:p>
          <a:p>
            <a:pPr lvl="1"/>
            <a:r>
              <a:rPr lang="en-US" sz="2400" dirty="0" smtClean="0"/>
              <a:t>Client-Server Example</a:t>
            </a:r>
          </a:p>
          <a:p>
            <a:endParaRPr lang="en-US" sz="2800" dirty="0" smtClean="0"/>
          </a:p>
          <a:p>
            <a:r>
              <a:rPr lang="en-US" sz="2800" dirty="0" smtClean="0"/>
              <a:t>Backup Slides</a:t>
            </a:r>
          </a:p>
          <a:p>
            <a:pPr lvl="1"/>
            <a:r>
              <a:rPr lang="en-US" sz="2400" dirty="0" smtClean="0"/>
              <a:t>Web Caching</a:t>
            </a:r>
          </a:p>
          <a:p>
            <a:pPr lvl="1"/>
            <a:r>
              <a:rPr lang="en-US" sz="2400" dirty="0" smtClean="0"/>
              <a:t>DNS (Domain Name System)</a:t>
            </a:r>
          </a:p>
          <a:p>
            <a:endParaRPr lang="en-US" sz="2800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4088050134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60" name="Rectangle 4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en-US" smtClean="0"/>
              <a:t>Some network apps</a:t>
            </a:r>
          </a:p>
        </p:txBody>
      </p:sp>
      <p:sp>
        <p:nvSpPr>
          <p:cNvPr id="70661" name="Rectangle 5"/>
          <p:cNvSpPr>
            <a:spLocks noGrp="1" noChangeArrowheads="1"/>
          </p:cNvSpPr>
          <p:nvPr>
            <p:ph type="body" sz="half" idx="1"/>
          </p:nvPr>
        </p:nvSpPr>
        <p:spPr>
          <a:xfrm>
            <a:off x="533400" y="1611313"/>
            <a:ext cx="3810000" cy="4648200"/>
          </a:xfrm>
        </p:spPr>
        <p:txBody>
          <a:bodyPr/>
          <a:lstStyle/>
          <a:p>
            <a:r>
              <a:rPr lang="en-US" altLang="en-US" sz="2400" smtClean="0"/>
              <a:t>e-mail</a:t>
            </a:r>
          </a:p>
          <a:p>
            <a:r>
              <a:rPr lang="en-US" altLang="en-US" sz="2400" smtClean="0"/>
              <a:t>web</a:t>
            </a:r>
          </a:p>
          <a:p>
            <a:r>
              <a:rPr lang="en-US" altLang="en-US" sz="2400" smtClean="0"/>
              <a:t>text messaging</a:t>
            </a:r>
          </a:p>
          <a:p>
            <a:r>
              <a:rPr lang="en-US" altLang="en-US" sz="2400" smtClean="0"/>
              <a:t>remote login</a:t>
            </a:r>
          </a:p>
          <a:p>
            <a:r>
              <a:rPr lang="en-US" altLang="en-US" sz="2400" smtClean="0"/>
              <a:t>P2P file sharing</a:t>
            </a:r>
          </a:p>
          <a:p>
            <a:r>
              <a:rPr lang="en-US" altLang="en-US" sz="2400" smtClean="0"/>
              <a:t>multi-user network games</a:t>
            </a:r>
          </a:p>
          <a:p>
            <a:r>
              <a:rPr lang="en-US" altLang="en-US" sz="2400" smtClean="0"/>
              <a:t>streaming stored video (YouTube, Hulu, Netflix) </a:t>
            </a:r>
          </a:p>
          <a:p>
            <a:endParaRPr lang="en-US" altLang="en-US" sz="2400" smtClean="0"/>
          </a:p>
          <a:p>
            <a:pPr>
              <a:buFont typeface="Wingdings" panose="05000000000000000000" pitchFamily="2" charset="2"/>
              <a:buNone/>
            </a:pPr>
            <a:endParaRPr lang="en-US" altLang="en-US" sz="2400" smtClean="0"/>
          </a:p>
          <a:p>
            <a:pPr>
              <a:buFont typeface="Wingdings" panose="05000000000000000000" pitchFamily="2" charset="2"/>
              <a:buNone/>
            </a:pPr>
            <a:endParaRPr lang="en-US" altLang="en-US" sz="2400" smtClean="0"/>
          </a:p>
        </p:txBody>
      </p:sp>
      <p:sp>
        <p:nvSpPr>
          <p:cNvPr id="70662" name="Rectangle 6"/>
          <p:cNvSpPr>
            <a:spLocks noGrp="1" noChangeArrowheads="1"/>
          </p:cNvSpPr>
          <p:nvPr>
            <p:ph type="body" sz="half" idx="2"/>
          </p:nvPr>
        </p:nvSpPr>
        <p:spPr>
          <a:xfrm>
            <a:off x="4495800" y="1611313"/>
            <a:ext cx="3810000" cy="4648200"/>
          </a:xfrm>
        </p:spPr>
        <p:txBody>
          <a:bodyPr/>
          <a:lstStyle/>
          <a:p>
            <a:r>
              <a:rPr lang="en-US" altLang="en-US" sz="2400" smtClean="0"/>
              <a:t>voice over IP (e.g., Skype)</a:t>
            </a:r>
          </a:p>
          <a:p>
            <a:r>
              <a:rPr lang="en-US" altLang="en-US" sz="2400" smtClean="0"/>
              <a:t>real-time video conferencing</a:t>
            </a:r>
          </a:p>
          <a:p>
            <a:r>
              <a:rPr lang="en-US" altLang="en-US" sz="2400" smtClean="0"/>
              <a:t>social networking</a:t>
            </a:r>
          </a:p>
          <a:p>
            <a:r>
              <a:rPr lang="en-US" altLang="en-US" sz="2400" smtClean="0"/>
              <a:t>search</a:t>
            </a:r>
          </a:p>
          <a:p>
            <a:r>
              <a:rPr lang="en-US" altLang="en-US" sz="2400" smtClean="0"/>
              <a:t>…</a:t>
            </a:r>
          </a:p>
          <a:p>
            <a:r>
              <a:rPr lang="en-US" altLang="en-US" sz="2400" smtClean="0"/>
              <a:t>…</a:t>
            </a:r>
          </a:p>
        </p:txBody>
      </p:sp>
    </p:spTree>
    <p:extLst>
      <p:ext uri="{BB962C8B-B14F-4D97-AF65-F5344CB8AC3E}">
        <p14:creationId xmlns:p14="http://schemas.microsoft.com/office/powerpoint/2010/main" val="11654788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2707" name="Group 1037"/>
          <p:cNvGrpSpPr>
            <a:grpSpLocks/>
          </p:cNvGrpSpPr>
          <p:nvPr/>
        </p:nvGrpSpPr>
        <p:grpSpPr bwMode="auto">
          <a:xfrm>
            <a:off x="5124450" y="1257300"/>
            <a:ext cx="3540125" cy="4545013"/>
            <a:chOff x="3277" y="974"/>
            <a:chExt cx="2230" cy="2863"/>
          </a:xfrm>
        </p:grpSpPr>
        <p:sp>
          <p:nvSpPr>
            <p:cNvPr id="72740" name="Freeform 1038"/>
            <p:cNvSpPr>
              <a:spLocks/>
            </p:cNvSpPr>
            <p:nvPr/>
          </p:nvSpPr>
          <p:spPr bwMode="auto">
            <a:xfrm>
              <a:off x="3277" y="1079"/>
              <a:ext cx="1094" cy="675"/>
            </a:xfrm>
            <a:custGeom>
              <a:avLst/>
              <a:gdLst>
                <a:gd name="T0" fmla="*/ 1116 w 1036"/>
                <a:gd name="T1" fmla="*/ 11 h 675"/>
                <a:gd name="T2" fmla="*/ 673 w 1036"/>
                <a:gd name="T3" fmla="*/ 53 h 675"/>
                <a:gd name="T4" fmla="*/ 356 w 1036"/>
                <a:gd name="T5" fmla="*/ 129 h 675"/>
                <a:gd name="T6" fmla="*/ 264 w 1036"/>
                <a:gd name="T7" fmla="*/ 229 h 675"/>
                <a:gd name="T8" fmla="*/ 37 w 1036"/>
                <a:gd name="T9" fmla="*/ 297 h 675"/>
                <a:gd name="T10" fmla="*/ 29 w 1036"/>
                <a:gd name="T11" fmla="*/ 459 h 675"/>
                <a:gd name="T12" fmla="*/ 227 w 1036"/>
                <a:gd name="T13" fmla="*/ 489 h 675"/>
                <a:gd name="T14" fmla="*/ 792 w 1036"/>
                <a:gd name="T15" fmla="*/ 489 h 675"/>
                <a:gd name="T16" fmla="*/ 1030 w 1036"/>
                <a:gd name="T17" fmla="*/ 555 h 675"/>
                <a:gd name="T18" fmla="*/ 1296 w 1036"/>
                <a:gd name="T19" fmla="*/ 657 h 675"/>
                <a:gd name="T20" fmla="*/ 1499 w 1036"/>
                <a:gd name="T21" fmla="*/ 661 h 675"/>
                <a:gd name="T22" fmla="*/ 1640 w 1036"/>
                <a:gd name="T23" fmla="*/ 603 h 675"/>
                <a:gd name="T24" fmla="*/ 1711 w 1036"/>
                <a:gd name="T25" fmla="*/ 445 h 675"/>
                <a:gd name="T26" fmla="*/ 1755 w 1036"/>
                <a:gd name="T27" fmla="*/ 291 h 675"/>
                <a:gd name="T28" fmla="*/ 1760 w 1036"/>
                <a:gd name="T29" fmla="*/ 107 h 675"/>
                <a:gd name="T30" fmla="*/ 1610 w 1036"/>
                <a:gd name="T31" fmla="*/ 17 h 675"/>
                <a:gd name="T32" fmla="*/ 1337 w 1036"/>
                <a:gd name="T33" fmla="*/ 3 h 675"/>
                <a:gd name="T34" fmla="*/ 1116 w 1036"/>
                <a:gd name="T35" fmla="*/ 11 h 675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w 1036"/>
                <a:gd name="T55" fmla="*/ 0 h 675"/>
                <a:gd name="T56" fmla="*/ 1036 w 1036"/>
                <a:gd name="T57" fmla="*/ 675 h 675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T54" t="T55" r="T56" b="T57"/>
              <a:pathLst>
                <a:path w="1036" h="675">
                  <a:moveTo>
                    <a:pt x="648" y="11"/>
                  </a:moveTo>
                  <a:cubicBezTo>
                    <a:pt x="584" y="19"/>
                    <a:pt x="464" y="33"/>
                    <a:pt x="390" y="53"/>
                  </a:cubicBezTo>
                  <a:cubicBezTo>
                    <a:pt x="316" y="73"/>
                    <a:pt x="246" y="100"/>
                    <a:pt x="206" y="129"/>
                  </a:cubicBezTo>
                  <a:cubicBezTo>
                    <a:pt x="166" y="158"/>
                    <a:pt x="183" y="201"/>
                    <a:pt x="152" y="229"/>
                  </a:cubicBezTo>
                  <a:cubicBezTo>
                    <a:pt x="121" y="257"/>
                    <a:pt x="44" y="259"/>
                    <a:pt x="22" y="297"/>
                  </a:cubicBezTo>
                  <a:cubicBezTo>
                    <a:pt x="0" y="335"/>
                    <a:pt x="0" y="427"/>
                    <a:pt x="18" y="459"/>
                  </a:cubicBezTo>
                  <a:cubicBezTo>
                    <a:pt x="36" y="491"/>
                    <a:pt x="59" y="484"/>
                    <a:pt x="132" y="489"/>
                  </a:cubicBezTo>
                  <a:cubicBezTo>
                    <a:pt x="205" y="494"/>
                    <a:pt x="380" y="478"/>
                    <a:pt x="458" y="489"/>
                  </a:cubicBezTo>
                  <a:cubicBezTo>
                    <a:pt x="536" y="500"/>
                    <a:pt x="549" y="527"/>
                    <a:pt x="598" y="555"/>
                  </a:cubicBezTo>
                  <a:cubicBezTo>
                    <a:pt x="647" y="583"/>
                    <a:pt x="707" y="639"/>
                    <a:pt x="752" y="657"/>
                  </a:cubicBezTo>
                  <a:cubicBezTo>
                    <a:pt x="797" y="675"/>
                    <a:pt x="837" y="670"/>
                    <a:pt x="870" y="661"/>
                  </a:cubicBezTo>
                  <a:cubicBezTo>
                    <a:pt x="903" y="652"/>
                    <a:pt x="932" y="639"/>
                    <a:pt x="952" y="603"/>
                  </a:cubicBezTo>
                  <a:cubicBezTo>
                    <a:pt x="972" y="567"/>
                    <a:pt x="981" y="497"/>
                    <a:pt x="992" y="445"/>
                  </a:cubicBezTo>
                  <a:cubicBezTo>
                    <a:pt x="1003" y="393"/>
                    <a:pt x="1013" y="347"/>
                    <a:pt x="1018" y="291"/>
                  </a:cubicBezTo>
                  <a:cubicBezTo>
                    <a:pt x="1023" y="235"/>
                    <a:pt x="1036" y="153"/>
                    <a:pt x="1022" y="107"/>
                  </a:cubicBezTo>
                  <a:cubicBezTo>
                    <a:pt x="1008" y="61"/>
                    <a:pt x="975" y="34"/>
                    <a:pt x="934" y="17"/>
                  </a:cubicBezTo>
                  <a:cubicBezTo>
                    <a:pt x="893" y="0"/>
                    <a:pt x="824" y="4"/>
                    <a:pt x="776" y="3"/>
                  </a:cubicBezTo>
                  <a:cubicBezTo>
                    <a:pt x="728" y="2"/>
                    <a:pt x="712" y="3"/>
                    <a:pt x="648" y="11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2741" name="Group 1039"/>
            <p:cNvGrpSpPr>
              <a:grpSpLocks/>
            </p:cNvGrpSpPr>
            <p:nvPr/>
          </p:nvGrpSpPr>
          <p:grpSpPr bwMode="auto">
            <a:xfrm>
              <a:off x="3383" y="1920"/>
              <a:ext cx="919" cy="588"/>
              <a:chOff x="2889" y="1631"/>
              <a:chExt cx="980" cy="743"/>
            </a:xfrm>
          </p:grpSpPr>
          <p:sp>
            <p:nvSpPr>
              <p:cNvPr id="73116" name="Rectangle 1040"/>
              <p:cNvSpPr>
                <a:spLocks noChangeArrowheads="1"/>
              </p:cNvSpPr>
              <p:nvPr/>
            </p:nvSpPr>
            <p:spPr bwMode="auto">
              <a:xfrm>
                <a:off x="3046" y="1841"/>
                <a:ext cx="663" cy="533"/>
              </a:xfrm>
              <a:prstGeom prst="rect">
                <a:avLst/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3117" name="AutoShape 1041"/>
              <p:cNvSpPr>
                <a:spLocks noChangeArrowheads="1"/>
              </p:cNvSpPr>
              <p:nvPr/>
            </p:nvSpPr>
            <p:spPr bwMode="auto">
              <a:xfrm>
                <a:off x="2889" y="1631"/>
                <a:ext cx="980" cy="253"/>
              </a:xfrm>
              <a:prstGeom prst="triangle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solidFill>
                    <a:srgbClr val="00CCFF"/>
                  </a:solidFill>
                </a:endParaRPr>
              </a:p>
            </p:txBody>
          </p:sp>
        </p:grpSp>
        <p:sp>
          <p:nvSpPr>
            <p:cNvPr id="72742" name="Freeform 1042"/>
            <p:cNvSpPr>
              <a:spLocks/>
            </p:cNvSpPr>
            <p:nvPr/>
          </p:nvSpPr>
          <p:spPr bwMode="auto">
            <a:xfrm>
              <a:off x="3379" y="2788"/>
              <a:ext cx="2032" cy="1049"/>
            </a:xfrm>
            <a:custGeom>
              <a:avLst/>
              <a:gdLst>
                <a:gd name="T0" fmla="*/ 1044 w 2032"/>
                <a:gd name="T1" fmla="*/ 26 h 1049"/>
                <a:gd name="T2" fmla="*/ 847 w 2032"/>
                <a:gd name="T3" fmla="*/ 125 h 1049"/>
                <a:gd name="T4" fmla="*/ 580 w 2032"/>
                <a:gd name="T5" fmla="*/ 68 h 1049"/>
                <a:gd name="T6" fmla="*/ 143 w 2032"/>
                <a:gd name="T7" fmla="*/ 170 h 1049"/>
                <a:gd name="T8" fmla="*/ 48 w 2032"/>
                <a:gd name="T9" fmla="*/ 374 h 1049"/>
                <a:gd name="T10" fmla="*/ 41 w 2032"/>
                <a:gd name="T11" fmla="*/ 680 h 1049"/>
                <a:gd name="T12" fmla="*/ 294 w 2032"/>
                <a:gd name="T13" fmla="*/ 744 h 1049"/>
                <a:gd name="T14" fmla="*/ 660 w 2032"/>
                <a:gd name="T15" fmla="*/ 893 h 1049"/>
                <a:gd name="T16" fmla="*/ 1088 w 2032"/>
                <a:gd name="T17" fmla="*/ 1014 h 1049"/>
                <a:gd name="T18" fmla="*/ 1525 w 2032"/>
                <a:gd name="T19" fmla="*/ 1031 h 1049"/>
                <a:gd name="T20" fmla="*/ 1831 w 2032"/>
                <a:gd name="T21" fmla="*/ 907 h 1049"/>
                <a:gd name="T22" fmla="*/ 2015 w 2032"/>
                <a:gd name="T23" fmla="*/ 714 h 1049"/>
                <a:gd name="T24" fmla="*/ 1931 w 2032"/>
                <a:gd name="T25" fmla="*/ 251 h 1049"/>
                <a:gd name="T26" fmla="*/ 1658 w 2032"/>
                <a:gd name="T27" fmla="*/ 114 h 1049"/>
                <a:gd name="T28" fmla="*/ 1355 w 2032"/>
                <a:gd name="T29" fmla="*/ 15 h 1049"/>
                <a:gd name="T30" fmla="*/ 1044 w 2032"/>
                <a:gd name="T31" fmla="*/ 26 h 1049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w 2032"/>
                <a:gd name="T49" fmla="*/ 0 h 1049"/>
                <a:gd name="T50" fmla="*/ 2032 w 2032"/>
                <a:gd name="T51" fmla="*/ 1049 h 1049"/>
              </a:gdLst>
              <a:ahLst/>
              <a:cxnLst>
                <a:cxn ang="T32">
                  <a:pos x="T0" y="T1"/>
                </a:cxn>
                <a:cxn ang="T33">
                  <a:pos x="T2" y="T3"/>
                </a:cxn>
                <a:cxn ang="T34">
                  <a:pos x="T4" y="T5"/>
                </a:cxn>
                <a:cxn ang="T35">
                  <a:pos x="T6" y="T7"/>
                </a:cxn>
                <a:cxn ang="T36">
                  <a:pos x="T8" y="T9"/>
                </a:cxn>
                <a:cxn ang="T37">
                  <a:pos x="T10" y="T11"/>
                </a:cxn>
                <a:cxn ang="T38">
                  <a:pos x="T12" y="T13"/>
                </a:cxn>
                <a:cxn ang="T39">
                  <a:pos x="T14" y="T15"/>
                </a:cxn>
                <a:cxn ang="T40">
                  <a:pos x="T16" y="T17"/>
                </a:cxn>
                <a:cxn ang="T41">
                  <a:pos x="T18" y="T19"/>
                </a:cxn>
                <a:cxn ang="T42">
                  <a:pos x="T20" y="T21"/>
                </a:cxn>
                <a:cxn ang="T43">
                  <a:pos x="T22" y="T23"/>
                </a:cxn>
                <a:cxn ang="T44">
                  <a:pos x="T24" y="T25"/>
                </a:cxn>
                <a:cxn ang="T45">
                  <a:pos x="T26" y="T27"/>
                </a:cxn>
                <a:cxn ang="T46">
                  <a:pos x="T28" y="T29"/>
                </a:cxn>
                <a:cxn ang="T47">
                  <a:pos x="T30" y="T31"/>
                </a:cxn>
              </a:cxnLst>
              <a:rect l="T48" t="T49" r="T50" b="T51"/>
              <a:pathLst>
                <a:path w="2032" h="1049">
                  <a:moveTo>
                    <a:pt x="1044" y="26"/>
                  </a:moveTo>
                  <a:cubicBezTo>
                    <a:pt x="959" y="45"/>
                    <a:pt x="924" y="118"/>
                    <a:pt x="847" y="125"/>
                  </a:cubicBezTo>
                  <a:cubicBezTo>
                    <a:pt x="770" y="132"/>
                    <a:pt x="697" y="61"/>
                    <a:pt x="580" y="68"/>
                  </a:cubicBezTo>
                  <a:cubicBezTo>
                    <a:pt x="463" y="75"/>
                    <a:pt x="232" y="119"/>
                    <a:pt x="143" y="170"/>
                  </a:cubicBezTo>
                  <a:cubicBezTo>
                    <a:pt x="54" y="221"/>
                    <a:pt x="65" y="289"/>
                    <a:pt x="48" y="374"/>
                  </a:cubicBezTo>
                  <a:cubicBezTo>
                    <a:pt x="31" y="459"/>
                    <a:pt x="0" y="618"/>
                    <a:pt x="41" y="680"/>
                  </a:cubicBezTo>
                  <a:cubicBezTo>
                    <a:pt x="82" y="742"/>
                    <a:pt x="191" y="709"/>
                    <a:pt x="294" y="744"/>
                  </a:cubicBezTo>
                  <a:cubicBezTo>
                    <a:pt x="397" y="779"/>
                    <a:pt x="527" y="849"/>
                    <a:pt x="660" y="893"/>
                  </a:cubicBezTo>
                  <a:cubicBezTo>
                    <a:pt x="793" y="938"/>
                    <a:pt x="944" y="991"/>
                    <a:pt x="1088" y="1014"/>
                  </a:cubicBezTo>
                  <a:cubicBezTo>
                    <a:pt x="1232" y="1036"/>
                    <a:pt x="1401" y="1049"/>
                    <a:pt x="1525" y="1031"/>
                  </a:cubicBezTo>
                  <a:cubicBezTo>
                    <a:pt x="1649" y="1012"/>
                    <a:pt x="1749" y="960"/>
                    <a:pt x="1831" y="907"/>
                  </a:cubicBezTo>
                  <a:cubicBezTo>
                    <a:pt x="1913" y="855"/>
                    <a:pt x="1998" y="824"/>
                    <a:pt x="2015" y="714"/>
                  </a:cubicBezTo>
                  <a:cubicBezTo>
                    <a:pt x="2032" y="604"/>
                    <a:pt x="1990" y="350"/>
                    <a:pt x="1931" y="251"/>
                  </a:cubicBezTo>
                  <a:cubicBezTo>
                    <a:pt x="1872" y="151"/>
                    <a:pt x="1754" y="153"/>
                    <a:pt x="1658" y="114"/>
                  </a:cubicBezTo>
                  <a:cubicBezTo>
                    <a:pt x="1562" y="76"/>
                    <a:pt x="1457" y="30"/>
                    <a:pt x="1355" y="15"/>
                  </a:cubicBezTo>
                  <a:cubicBezTo>
                    <a:pt x="1253" y="0"/>
                    <a:pt x="1129" y="8"/>
                    <a:pt x="1044" y="26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43" name="Line 1043"/>
            <p:cNvSpPr>
              <a:spLocks noChangeShapeType="1"/>
            </p:cNvSpPr>
            <p:nvPr/>
          </p:nvSpPr>
          <p:spPr bwMode="auto">
            <a:xfrm rot="-5400000">
              <a:off x="4942" y="3252"/>
              <a:ext cx="330" cy="88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44" name="Line 1044"/>
            <p:cNvSpPr>
              <a:spLocks noChangeShapeType="1"/>
            </p:cNvSpPr>
            <p:nvPr/>
          </p:nvSpPr>
          <p:spPr bwMode="auto">
            <a:xfrm rot="5400000" flipV="1">
              <a:off x="5034" y="3429"/>
              <a:ext cx="2" cy="54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45" name="Line 1045"/>
            <p:cNvSpPr>
              <a:spLocks noChangeShapeType="1"/>
            </p:cNvSpPr>
            <p:nvPr/>
          </p:nvSpPr>
          <p:spPr bwMode="auto">
            <a:xfrm rot="-5400000">
              <a:off x="5151" y="3225"/>
              <a:ext cx="0" cy="72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46" name="Line 1047"/>
            <p:cNvSpPr>
              <a:spLocks noChangeShapeType="1"/>
            </p:cNvSpPr>
            <p:nvPr/>
          </p:nvSpPr>
          <p:spPr bwMode="auto">
            <a:xfrm>
              <a:off x="3843" y="3009"/>
              <a:ext cx="124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47" name="Line 1048"/>
            <p:cNvSpPr>
              <a:spLocks noChangeShapeType="1"/>
            </p:cNvSpPr>
            <p:nvPr/>
          </p:nvSpPr>
          <p:spPr bwMode="auto">
            <a:xfrm flipV="1">
              <a:off x="3680" y="3155"/>
              <a:ext cx="248" cy="6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48" name="Line 1051"/>
            <p:cNvSpPr>
              <a:spLocks noChangeShapeType="1"/>
            </p:cNvSpPr>
            <p:nvPr/>
          </p:nvSpPr>
          <p:spPr bwMode="auto">
            <a:xfrm flipH="1">
              <a:off x="3948" y="3208"/>
              <a:ext cx="96" cy="113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49" name="Line 1052"/>
            <p:cNvSpPr>
              <a:spLocks noChangeShapeType="1"/>
            </p:cNvSpPr>
            <p:nvPr/>
          </p:nvSpPr>
          <p:spPr bwMode="auto">
            <a:xfrm flipH="1" flipV="1">
              <a:off x="4144" y="3212"/>
              <a:ext cx="53" cy="11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50" name="Line 1053"/>
            <p:cNvSpPr>
              <a:spLocks noChangeShapeType="1"/>
            </p:cNvSpPr>
            <p:nvPr/>
          </p:nvSpPr>
          <p:spPr bwMode="auto">
            <a:xfrm>
              <a:off x="4248" y="3185"/>
              <a:ext cx="317" cy="17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51" name="Line 1054"/>
            <p:cNvSpPr>
              <a:spLocks noChangeShapeType="1"/>
            </p:cNvSpPr>
            <p:nvPr/>
          </p:nvSpPr>
          <p:spPr bwMode="auto">
            <a:xfrm>
              <a:off x="3898" y="3025"/>
              <a:ext cx="56" cy="6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52" name="Line 1055"/>
            <p:cNvSpPr>
              <a:spLocks noChangeShapeType="1"/>
            </p:cNvSpPr>
            <p:nvPr/>
          </p:nvSpPr>
          <p:spPr bwMode="auto">
            <a:xfrm>
              <a:off x="3809" y="2257"/>
              <a:ext cx="148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53" name="Line 1056"/>
            <p:cNvSpPr>
              <a:spLocks noChangeShapeType="1"/>
            </p:cNvSpPr>
            <p:nvPr/>
          </p:nvSpPr>
          <p:spPr bwMode="auto">
            <a:xfrm flipV="1">
              <a:off x="3711" y="2354"/>
              <a:ext cx="106" cy="2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2754" name="Group 1057"/>
            <p:cNvGrpSpPr>
              <a:grpSpLocks/>
            </p:cNvGrpSpPr>
            <p:nvPr/>
          </p:nvGrpSpPr>
          <p:grpSpPr bwMode="auto">
            <a:xfrm>
              <a:off x="3535" y="2207"/>
              <a:ext cx="319" cy="222"/>
              <a:chOff x="2967" y="478"/>
              <a:chExt cx="788" cy="625"/>
            </a:xfrm>
          </p:grpSpPr>
          <p:pic>
            <p:nvPicPr>
              <p:cNvPr id="73114" name="Picture 1058" descr="access_point_stylized_small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3115" name="Picture 1059" descr="antenna_radiation_stylized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72755" name="Freeform 1060"/>
            <p:cNvSpPr>
              <a:spLocks/>
            </p:cNvSpPr>
            <p:nvPr/>
          </p:nvSpPr>
          <p:spPr bwMode="auto">
            <a:xfrm>
              <a:off x="4419" y="2224"/>
              <a:ext cx="828" cy="425"/>
            </a:xfrm>
            <a:custGeom>
              <a:avLst/>
              <a:gdLst>
                <a:gd name="T0" fmla="*/ 382 w 828"/>
                <a:gd name="T1" fmla="*/ 30 h 425"/>
                <a:gd name="T2" fmla="*/ 370 w 828"/>
                <a:gd name="T3" fmla="*/ 30 h 425"/>
                <a:gd name="T4" fmla="*/ 126 w 828"/>
                <a:gd name="T5" fmla="*/ 32 h 425"/>
                <a:gd name="T6" fmla="*/ 6 w 828"/>
                <a:gd name="T7" fmla="*/ 126 h 425"/>
                <a:gd name="T8" fmla="*/ 92 w 828"/>
                <a:gd name="T9" fmla="*/ 274 h 425"/>
                <a:gd name="T10" fmla="*/ 292 w 828"/>
                <a:gd name="T11" fmla="*/ 384 h 425"/>
                <a:gd name="T12" fmla="*/ 540 w 828"/>
                <a:gd name="T13" fmla="*/ 416 h 425"/>
                <a:gd name="T14" fmla="*/ 698 w 828"/>
                <a:gd name="T15" fmla="*/ 330 h 425"/>
                <a:gd name="T16" fmla="*/ 776 w 828"/>
                <a:gd name="T17" fmla="*/ 170 h 425"/>
                <a:gd name="T18" fmla="*/ 792 w 828"/>
                <a:gd name="T19" fmla="*/ 22 h 425"/>
                <a:gd name="T20" fmla="*/ 560 w 828"/>
                <a:gd name="T21" fmla="*/ 38 h 425"/>
                <a:gd name="T22" fmla="*/ 382 w 828"/>
                <a:gd name="T23" fmla="*/ 30 h 425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828"/>
                <a:gd name="T37" fmla="*/ 0 h 425"/>
                <a:gd name="T38" fmla="*/ 828 w 828"/>
                <a:gd name="T39" fmla="*/ 425 h 425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828" h="425">
                  <a:moveTo>
                    <a:pt x="382" y="30"/>
                  </a:moveTo>
                  <a:cubicBezTo>
                    <a:pt x="350" y="29"/>
                    <a:pt x="413" y="30"/>
                    <a:pt x="370" y="30"/>
                  </a:cubicBezTo>
                  <a:cubicBezTo>
                    <a:pt x="327" y="30"/>
                    <a:pt x="187" y="16"/>
                    <a:pt x="126" y="32"/>
                  </a:cubicBezTo>
                  <a:cubicBezTo>
                    <a:pt x="65" y="48"/>
                    <a:pt x="12" y="86"/>
                    <a:pt x="6" y="126"/>
                  </a:cubicBezTo>
                  <a:cubicBezTo>
                    <a:pt x="0" y="166"/>
                    <a:pt x="44" y="231"/>
                    <a:pt x="92" y="274"/>
                  </a:cubicBezTo>
                  <a:cubicBezTo>
                    <a:pt x="140" y="317"/>
                    <a:pt x="217" y="360"/>
                    <a:pt x="292" y="384"/>
                  </a:cubicBezTo>
                  <a:cubicBezTo>
                    <a:pt x="367" y="408"/>
                    <a:pt x="472" y="425"/>
                    <a:pt x="540" y="416"/>
                  </a:cubicBezTo>
                  <a:cubicBezTo>
                    <a:pt x="608" y="407"/>
                    <a:pt x="659" y="371"/>
                    <a:pt x="698" y="330"/>
                  </a:cubicBezTo>
                  <a:cubicBezTo>
                    <a:pt x="737" y="289"/>
                    <a:pt x="760" y="221"/>
                    <a:pt x="776" y="170"/>
                  </a:cubicBezTo>
                  <a:cubicBezTo>
                    <a:pt x="792" y="119"/>
                    <a:pt x="828" y="44"/>
                    <a:pt x="792" y="22"/>
                  </a:cubicBezTo>
                  <a:cubicBezTo>
                    <a:pt x="756" y="0"/>
                    <a:pt x="630" y="37"/>
                    <a:pt x="560" y="38"/>
                  </a:cubicBezTo>
                  <a:cubicBezTo>
                    <a:pt x="490" y="39"/>
                    <a:pt x="414" y="31"/>
                    <a:pt x="382" y="3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56" name="Freeform 1061"/>
            <p:cNvSpPr>
              <a:spLocks/>
            </p:cNvSpPr>
            <p:nvPr/>
          </p:nvSpPr>
          <p:spPr bwMode="auto">
            <a:xfrm>
              <a:off x="4417" y="1263"/>
              <a:ext cx="1090" cy="709"/>
            </a:xfrm>
            <a:custGeom>
              <a:avLst/>
              <a:gdLst>
                <a:gd name="T0" fmla="*/ 14627 w 765"/>
                <a:gd name="T1" fmla="*/ 763 h 459"/>
                <a:gd name="T2" fmla="*/ 9913 w 765"/>
                <a:gd name="T3" fmla="*/ 5420 h 459"/>
                <a:gd name="T4" fmla="*/ 3316 w 765"/>
                <a:gd name="T5" fmla="*/ 7714 h 459"/>
                <a:gd name="T6" fmla="*/ 474 w 765"/>
                <a:gd name="T7" fmla="*/ 25995 h 459"/>
                <a:gd name="T8" fmla="*/ 6202 w 765"/>
                <a:gd name="T9" fmla="*/ 34346 h 459"/>
                <a:gd name="T10" fmla="*/ 11922 w 765"/>
                <a:gd name="T11" fmla="*/ 32921 h 459"/>
                <a:gd name="T12" fmla="*/ 20124 w 765"/>
                <a:gd name="T13" fmla="*/ 34346 h 459"/>
                <a:gd name="T14" fmla="*/ 24081 w 765"/>
                <a:gd name="T15" fmla="*/ 33549 h 459"/>
                <a:gd name="T16" fmla="*/ 25921 w 765"/>
                <a:gd name="T17" fmla="*/ 28785 h 459"/>
                <a:gd name="T18" fmla="*/ 25875 w 765"/>
                <a:gd name="T19" fmla="*/ 12218 h 459"/>
                <a:gd name="T20" fmla="*/ 22836 w 765"/>
                <a:gd name="T21" fmla="*/ 2665 h 459"/>
                <a:gd name="T22" fmla="*/ 14627 w 765"/>
                <a:gd name="T23" fmla="*/ 763 h 459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765"/>
                <a:gd name="T37" fmla="*/ 0 h 459"/>
                <a:gd name="T38" fmla="*/ 765 w 765"/>
                <a:gd name="T39" fmla="*/ 459 h 459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765" h="459">
                  <a:moveTo>
                    <a:pt x="424" y="10"/>
                  </a:moveTo>
                  <a:cubicBezTo>
                    <a:pt x="362" y="16"/>
                    <a:pt x="343" y="55"/>
                    <a:pt x="288" y="70"/>
                  </a:cubicBezTo>
                  <a:cubicBezTo>
                    <a:pt x="233" y="85"/>
                    <a:pt x="142" y="56"/>
                    <a:pt x="96" y="100"/>
                  </a:cubicBezTo>
                  <a:cubicBezTo>
                    <a:pt x="50" y="144"/>
                    <a:pt x="0" y="279"/>
                    <a:pt x="14" y="336"/>
                  </a:cubicBezTo>
                  <a:cubicBezTo>
                    <a:pt x="28" y="393"/>
                    <a:pt x="125" y="429"/>
                    <a:pt x="180" y="444"/>
                  </a:cubicBezTo>
                  <a:cubicBezTo>
                    <a:pt x="235" y="459"/>
                    <a:pt x="279" y="426"/>
                    <a:pt x="346" y="426"/>
                  </a:cubicBezTo>
                  <a:cubicBezTo>
                    <a:pt x="413" y="426"/>
                    <a:pt x="525" y="443"/>
                    <a:pt x="584" y="444"/>
                  </a:cubicBezTo>
                  <a:cubicBezTo>
                    <a:pt x="643" y="445"/>
                    <a:pt x="670" y="446"/>
                    <a:pt x="698" y="434"/>
                  </a:cubicBezTo>
                  <a:cubicBezTo>
                    <a:pt x="726" y="422"/>
                    <a:pt x="743" y="418"/>
                    <a:pt x="752" y="372"/>
                  </a:cubicBezTo>
                  <a:cubicBezTo>
                    <a:pt x="761" y="326"/>
                    <a:pt x="765" y="214"/>
                    <a:pt x="750" y="158"/>
                  </a:cubicBezTo>
                  <a:cubicBezTo>
                    <a:pt x="735" y="102"/>
                    <a:pt x="716" y="58"/>
                    <a:pt x="662" y="34"/>
                  </a:cubicBezTo>
                  <a:cubicBezTo>
                    <a:pt x="608" y="10"/>
                    <a:pt x="505" y="0"/>
                    <a:pt x="424" y="10"/>
                  </a:cubicBezTo>
                  <a:close/>
                </a:path>
              </a:pathLst>
            </a:custGeom>
            <a:gradFill rotWithShape="1">
              <a:gsLst>
                <a:gs pos="0">
                  <a:schemeClr val="folHlink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57" name="Line 1062"/>
            <p:cNvSpPr>
              <a:spLocks noChangeShapeType="1"/>
            </p:cNvSpPr>
            <p:nvPr/>
          </p:nvSpPr>
          <p:spPr bwMode="auto">
            <a:xfrm>
              <a:off x="4659" y="2404"/>
              <a:ext cx="103" cy="7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58" name="Line 1063"/>
            <p:cNvSpPr>
              <a:spLocks noChangeShapeType="1"/>
            </p:cNvSpPr>
            <p:nvPr/>
          </p:nvSpPr>
          <p:spPr bwMode="auto">
            <a:xfrm>
              <a:off x="4720" y="2354"/>
              <a:ext cx="176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59" name="Line 1064"/>
            <p:cNvSpPr>
              <a:spLocks noChangeShapeType="1"/>
            </p:cNvSpPr>
            <p:nvPr/>
          </p:nvSpPr>
          <p:spPr bwMode="auto">
            <a:xfrm flipV="1">
              <a:off x="4869" y="2408"/>
              <a:ext cx="85" cy="6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0" name="Line 1065"/>
            <p:cNvSpPr>
              <a:spLocks noChangeShapeType="1"/>
            </p:cNvSpPr>
            <p:nvPr/>
          </p:nvSpPr>
          <p:spPr bwMode="auto">
            <a:xfrm>
              <a:off x="4235" y="1632"/>
              <a:ext cx="321" cy="2"/>
            </a:xfrm>
            <a:prstGeom prst="line">
              <a:avLst/>
            </a:prstGeom>
            <a:noFill/>
            <a:ln w="9525">
              <a:solidFill>
                <a:srgbClr val="969696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1" name="Line 1066"/>
            <p:cNvSpPr>
              <a:spLocks noChangeShapeType="1"/>
            </p:cNvSpPr>
            <p:nvPr/>
          </p:nvSpPr>
          <p:spPr bwMode="auto">
            <a:xfrm>
              <a:off x="4635" y="2961"/>
              <a:ext cx="246" cy="11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2" name="Line 1067"/>
            <p:cNvSpPr>
              <a:spLocks noChangeShapeType="1"/>
            </p:cNvSpPr>
            <p:nvPr/>
          </p:nvSpPr>
          <p:spPr bwMode="auto">
            <a:xfrm flipV="1">
              <a:off x="4244" y="2953"/>
              <a:ext cx="203" cy="125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3" name="Line 1068"/>
            <p:cNvSpPr>
              <a:spLocks noChangeShapeType="1"/>
            </p:cNvSpPr>
            <p:nvPr/>
          </p:nvSpPr>
          <p:spPr bwMode="auto">
            <a:xfrm flipV="1">
              <a:off x="4271" y="3137"/>
              <a:ext cx="612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4" name="Line 1069"/>
            <p:cNvSpPr>
              <a:spLocks noChangeShapeType="1"/>
            </p:cNvSpPr>
            <p:nvPr/>
          </p:nvSpPr>
          <p:spPr bwMode="auto">
            <a:xfrm flipV="1">
              <a:off x="4773" y="1572"/>
              <a:ext cx="78" cy="55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5" name="Line 1070"/>
            <p:cNvSpPr>
              <a:spLocks noChangeShapeType="1"/>
            </p:cNvSpPr>
            <p:nvPr/>
          </p:nvSpPr>
          <p:spPr bwMode="auto">
            <a:xfrm>
              <a:off x="4665" y="1681"/>
              <a:ext cx="0" cy="52"/>
            </a:xfrm>
            <a:prstGeom prst="line">
              <a:avLst/>
            </a:prstGeom>
            <a:noFill/>
            <a:ln w="9525">
              <a:solidFill>
                <a:srgbClr val="969696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6" name="Line 1071"/>
            <p:cNvSpPr>
              <a:spLocks noChangeShapeType="1"/>
            </p:cNvSpPr>
            <p:nvPr/>
          </p:nvSpPr>
          <p:spPr bwMode="auto">
            <a:xfrm flipV="1">
              <a:off x="4773" y="1616"/>
              <a:ext cx="166" cy="182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7" name="Line 1072"/>
            <p:cNvSpPr>
              <a:spLocks noChangeShapeType="1"/>
            </p:cNvSpPr>
            <p:nvPr/>
          </p:nvSpPr>
          <p:spPr bwMode="auto">
            <a:xfrm>
              <a:off x="5003" y="1615"/>
              <a:ext cx="0" cy="124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8" name="Line 1073"/>
            <p:cNvSpPr>
              <a:spLocks noChangeShapeType="1"/>
            </p:cNvSpPr>
            <p:nvPr/>
          </p:nvSpPr>
          <p:spPr bwMode="auto">
            <a:xfrm>
              <a:off x="4785" y="1808"/>
              <a:ext cx="119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69" name="Line 1074"/>
            <p:cNvSpPr>
              <a:spLocks noChangeShapeType="1"/>
            </p:cNvSpPr>
            <p:nvPr/>
          </p:nvSpPr>
          <p:spPr bwMode="auto">
            <a:xfrm>
              <a:off x="5134" y="1802"/>
              <a:ext cx="112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70" name="Line 1075"/>
            <p:cNvSpPr>
              <a:spLocks noChangeShapeType="1"/>
            </p:cNvSpPr>
            <p:nvPr/>
          </p:nvSpPr>
          <p:spPr bwMode="auto">
            <a:xfrm flipH="1">
              <a:off x="4596" y="1850"/>
              <a:ext cx="62" cy="444"/>
            </a:xfrm>
            <a:prstGeom prst="line">
              <a:avLst/>
            </a:prstGeom>
            <a:noFill/>
            <a:ln w="9525">
              <a:solidFill>
                <a:srgbClr val="969696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71" name="Line 1076"/>
            <p:cNvSpPr>
              <a:spLocks noChangeShapeType="1"/>
            </p:cNvSpPr>
            <p:nvPr/>
          </p:nvSpPr>
          <p:spPr bwMode="auto">
            <a:xfrm flipH="1">
              <a:off x="4969" y="1850"/>
              <a:ext cx="70" cy="458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72" name="Line 1077"/>
            <p:cNvSpPr>
              <a:spLocks noChangeShapeType="1"/>
            </p:cNvSpPr>
            <p:nvPr/>
          </p:nvSpPr>
          <p:spPr bwMode="auto">
            <a:xfrm flipV="1">
              <a:off x="4581" y="2569"/>
              <a:ext cx="143" cy="275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2773" name="Line 1078"/>
            <p:cNvSpPr>
              <a:spLocks noChangeShapeType="1"/>
            </p:cNvSpPr>
            <p:nvPr/>
          </p:nvSpPr>
          <p:spPr bwMode="auto">
            <a:xfrm>
              <a:off x="5257" y="1801"/>
              <a:ext cx="112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2774" name="Group 1079"/>
            <p:cNvGrpSpPr>
              <a:grpSpLocks/>
            </p:cNvGrpSpPr>
            <p:nvPr/>
          </p:nvGrpSpPr>
          <p:grpSpPr bwMode="auto">
            <a:xfrm>
              <a:off x="3813" y="1163"/>
              <a:ext cx="295" cy="391"/>
              <a:chOff x="1653" y="3023"/>
              <a:chExt cx="622" cy="911"/>
            </a:xfrm>
          </p:grpSpPr>
          <p:sp>
            <p:nvSpPr>
              <p:cNvPr id="73097" name="Line 270"/>
              <p:cNvSpPr>
                <a:spLocks noChangeShapeType="1"/>
              </p:cNvSpPr>
              <p:nvPr/>
            </p:nvSpPr>
            <p:spPr bwMode="auto">
              <a:xfrm flipH="1">
                <a:off x="1766" y="3287"/>
                <a:ext cx="188" cy="586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098" name="Line 271"/>
              <p:cNvSpPr>
                <a:spLocks noChangeShapeType="1"/>
              </p:cNvSpPr>
              <p:nvPr/>
            </p:nvSpPr>
            <p:spPr bwMode="auto">
              <a:xfrm>
                <a:off x="1954" y="3287"/>
                <a:ext cx="188" cy="583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099" name="Line 272"/>
              <p:cNvSpPr>
                <a:spLocks noChangeShapeType="1"/>
              </p:cNvSpPr>
              <p:nvPr/>
            </p:nvSpPr>
            <p:spPr bwMode="auto">
              <a:xfrm>
                <a:off x="1766" y="3870"/>
                <a:ext cx="188" cy="64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0" name="Line 273"/>
              <p:cNvSpPr>
                <a:spLocks noChangeShapeType="1"/>
              </p:cNvSpPr>
              <p:nvPr/>
            </p:nvSpPr>
            <p:spPr bwMode="auto">
              <a:xfrm flipH="1">
                <a:off x="1954" y="3870"/>
                <a:ext cx="188" cy="64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1" name="Line 274"/>
              <p:cNvSpPr>
                <a:spLocks noChangeShapeType="1"/>
              </p:cNvSpPr>
              <p:nvPr/>
            </p:nvSpPr>
            <p:spPr bwMode="auto">
              <a:xfrm>
                <a:off x="1954" y="3300"/>
                <a:ext cx="0" cy="634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2" name="Line 275"/>
              <p:cNvSpPr>
                <a:spLocks noChangeShapeType="1"/>
              </p:cNvSpPr>
              <p:nvPr/>
            </p:nvSpPr>
            <p:spPr bwMode="auto">
              <a:xfrm flipV="1">
                <a:off x="1766" y="3810"/>
                <a:ext cx="188" cy="63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3" name="Line 276"/>
              <p:cNvSpPr>
                <a:spLocks noChangeShapeType="1"/>
              </p:cNvSpPr>
              <p:nvPr/>
            </p:nvSpPr>
            <p:spPr bwMode="auto">
              <a:xfrm flipH="1" flipV="1">
                <a:off x="1954" y="3810"/>
                <a:ext cx="188" cy="60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4" name="Line 277"/>
              <p:cNvSpPr>
                <a:spLocks noChangeShapeType="1"/>
              </p:cNvSpPr>
              <p:nvPr/>
            </p:nvSpPr>
            <p:spPr bwMode="auto">
              <a:xfrm>
                <a:off x="1846" y="3618"/>
                <a:ext cx="108" cy="48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5" name="Line 278"/>
              <p:cNvSpPr>
                <a:spLocks noChangeShapeType="1"/>
              </p:cNvSpPr>
              <p:nvPr/>
            </p:nvSpPr>
            <p:spPr bwMode="auto">
              <a:xfrm flipV="1">
                <a:off x="1954" y="3618"/>
                <a:ext cx="114" cy="48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6" name="Line 279"/>
              <p:cNvSpPr>
                <a:spLocks noChangeShapeType="1"/>
              </p:cNvSpPr>
              <p:nvPr/>
            </p:nvSpPr>
            <p:spPr bwMode="auto">
              <a:xfrm>
                <a:off x="1810" y="3704"/>
                <a:ext cx="139" cy="65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7" name="Line 280"/>
              <p:cNvSpPr>
                <a:spLocks noChangeShapeType="1"/>
              </p:cNvSpPr>
              <p:nvPr/>
            </p:nvSpPr>
            <p:spPr bwMode="auto">
              <a:xfrm flipV="1">
                <a:off x="1954" y="3717"/>
                <a:ext cx="140" cy="57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8" name="Line 281"/>
              <p:cNvSpPr>
                <a:spLocks noChangeShapeType="1"/>
              </p:cNvSpPr>
              <p:nvPr/>
            </p:nvSpPr>
            <p:spPr bwMode="auto">
              <a:xfrm flipV="1">
                <a:off x="1954" y="3530"/>
                <a:ext cx="72" cy="24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09" name="Line 282"/>
              <p:cNvSpPr>
                <a:spLocks noChangeShapeType="1"/>
              </p:cNvSpPr>
              <p:nvPr/>
            </p:nvSpPr>
            <p:spPr bwMode="auto">
              <a:xfrm flipV="1">
                <a:off x="1954" y="3409"/>
                <a:ext cx="45" cy="18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10" name="Line 283"/>
              <p:cNvSpPr>
                <a:spLocks noChangeShapeType="1"/>
              </p:cNvSpPr>
              <p:nvPr/>
            </p:nvSpPr>
            <p:spPr bwMode="auto">
              <a:xfrm>
                <a:off x="1873" y="3522"/>
                <a:ext cx="87" cy="32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11" name="Line 284"/>
              <p:cNvSpPr>
                <a:spLocks noChangeShapeType="1"/>
              </p:cNvSpPr>
              <p:nvPr/>
            </p:nvSpPr>
            <p:spPr bwMode="auto">
              <a:xfrm>
                <a:off x="1912" y="3404"/>
                <a:ext cx="50" cy="31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3112" name="Oval 1095"/>
              <p:cNvSpPr>
                <a:spLocks noChangeArrowheads="1"/>
              </p:cNvSpPr>
              <p:nvPr/>
            </p:nvSpPr>
            <p:spPr bwMode="auto">
              <a:xfrm>
                <a:off x="1921" y="3233"/>
                <a:ext cx="63" cy="68"/>
              </a:xfrm>
              <a:prstGeom prst="ellipse">
                <a:avLst/>
              </a:prstGeom>
              <a:solidFill>
                <a:srgbClr val="808080"/>
              </a:solidFill>
              <a:ln w="9525">
                <a:solidFill>
                  <a:srgbClr val="80808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pic>
            <p:nvPicPr>
              <p:cNvPr id="73113" name="Picture 1096" descr="cell_tower_radiation_gray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653" y="3023"/>
                <a:ext cx="622" cy="5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72775" name="Group 1097"/>
            <p:cNvGrpSpPr>
              <a:grpSpLocks/>
            </p:cNvGrpSpPr>
            <p:nvPr/>
          </p:nvGrpSpPr>
          <p:grpSpPr bwMode="auto">
            <a:xfrm>
              <a:off x="3962" y="1516"/>
              <a:ext cx="286" cy="160"/>
              <a:chOff x="3843" y="1516"/>
              <a:chExt cx="286" cy="160"/>
            </a:xfrm>
          </p:grpSpPr>
          <p:sp>
            <p:nvSpPr>
              <p:cNvPr id="73088" name="Line 1098"/>
              <p:cNvSpPr>
                <a:spLocks noChangeShapeType="1"/>
              </p:cNvSpPr>
              <p:nvPr/>
            </p:nvSpPr>
            <p:spPr bwMode="auto">
              <a:xfrm>
                <a:off x="3843" y="1516"/>
                <a:ext cx="96" cy="60"/>
              </a:xfrm>
              <a:prstGeom prst="line">
                <a:avLst/>
              </a:prstGeom>
              <a:noFill/>
              <a:ln w="9525">
                <a:solidFill>
                  <a:srgbClr val="969696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89" name="Oval 407"/>
              <p:cNvSpPr>
                <a:spLocks noChangeArrowheads="1"/>
              </p:cNvSpPr>
              <p:nvPr/>
            </p:nvSpPr>
            <p:spPr bwMode="auto">
              <a:xfrm>
                <a:off x="3884" y="1616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90" name="Rectangle 410"/>
              <p:cNvSpPr>
                <a:spLocks noChangeArrowheads="1"/>
              </p:cNvSpPr>
              <p:nvPr/>
            </p:nvSpPr>
            <p:spPr bwMode="auto">
              <a:xfrm>
                <a:off x="3884" y="1610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91" name="Oval 411"/>
              <p:cNvSpPr>
                <a:spLocks noChangeArrowheads="1"/>
              </p:cNvSpPr>
              <p:nvPr/>
            </p:nvSpPr>
            <p:spPr bwMode="auto">
              <a:xfrm>
                <a:off x="3883" y="1569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92" name="Group 1102"/>
              <p:cNvGrpSpPr>
                <a:grpSpLocks/>
              </p:cNvGrpSpPr>
              <p:nvPr/>
            </p:nvGrpSpPr>
            <p:grpSpPr bwMode="auto">
              <a:xfrm>
                <a:off x="3932" y="1587"/>
                <a:ext cx="138" cy="33"/>
                <a:chOff x="2468" y="1332"/>
                <a:chExt cx="310" cy="60"/>
              </a:xfrm>
            </p:grpSpPr>
            <p:sp>
              <p:nvSpPr>
                <p:cNvPr id="73095" name="Freeform 1103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96" name="Freeform 1104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93" name="Line 1105"/>
              <p:cNvSpPr>
                <a:spLocks noChangeShapeType="1"/>
              </p:cNvSpPr>
              <p:nvPr/>
            </p:nvSpPr>
            <p:spPr bwMode="auto">
              <a:xfrm>
                <a:off x="3884" y="1602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94" name="Line 1106"/>
              <p:cNvSpPr>
                <a:spLocks noChangeShapeType="1"/>
              </p:cNvSpPr>
              <p:nvPr/>
            </p:nvSpPr>
            <p:spPr bwMode="auto">
              <a:xfrm>
                <a:off x="4127" y="1604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76" name="Group 1107"/>
            <p:cNvGrpSpPr>
              <a:grpSpLocks/>
            </p:cNvGrpSpPr>
            <p:nvPr/>
          </p:nvGrpSpPr>
          <p:grpSpPr bwMode="auto">
            <a:xfrm>
              <a:off x="4537" y="1571"/>
              <a:ext cx="246" cy="110"/>
              <a:chOff x="4334" y="1470"/>
              <a:chExt cx="246" cy="107"/>
            </a:xfrm>
          </p:grpSpPr>
          <p:sp>
            <p:nvSpPr>
              <p:cNvPr id="73080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81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82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83" name="Group 1111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86" name="Freeform 111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87" name="Freeform 111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84" name="Line 1114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85" name="Line 1115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77" name="Group 1116"/>
            <p:cNvGrpSpPr>
              <a:grpSpLocks/>
            </p:cNvGrpSpPr>
            <p:nvPr/>
          </p:nvGrpSpPr>
          <p:grpSpPr bwMode="auto">
            <a:xfrm>
              <a:off x="4544" y="1737"/>
              <a:ext cx="246" cy="110"/>
              <a:chOff x="4334" y="1470"/>
              <a:chExt cx="246" cy="107"/>
            </a:xfrm>
          </p:grpSpPr>
          <p:sp>
            <p:nvSpPr>
              <p:cNvPr id="73072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73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74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75" name="Group 1120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78" name="Freeform 1121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79" name="Freeform 1122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76" name="Line 1123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77" name="Line 1124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78" name="Group 1125"/>
            <p:cNvGrpSpPr>
              <a:grpSpLocks/>
            </p:cNvGrpSpPr>
            <p:nvPr/>
          </p:nvGrpSpPr>
          <p:grpSpPr bwMode="auto">
            <a:xfrm>
              <a:off x="4890" y="1738"/>
              <a:ext cx="246" cy="110"/>
              <a:chOff x="4334" y="1470"/>
              <a:chExt cx="246" cy="107"/>
            </a:xfrm>
          </p:grpSpPr>
          <p:sp>
            <p:nvSpPr>
              <p:cNvPr id="73064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65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66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67" name="Group 1129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70" name="Freeform 113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71" name="Freeform 113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68" name="Line 1132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69" name="Line 1133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79" name="Group 1134"/>
            <p:cNvGrpSpPr>
              <a:grpSpLocks/>
            </p:cNvGrpSpPr>
            <p:nvPr/>
          </p:nvGrpSpPr>
          <p:grpSpPr bwMode="auto">
            <a:xfrm>
              <a:off x="4844" y="1508"/>
              <a:ext cx="246" cy="110"/>
              <a:chOff x="4334" y="1470"/>
              <a:chExt cx="246" cy="107"/>
            </a:xfrm>
          </p:grpSpPr>
          <p:sp>
            <p:nvSpPr>
              <p:cNvPr id="73056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57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58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59" name="Group 1138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62" name="Freeform 113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63" name="Freeform 114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60" name="Line 1141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61" name="Line 1142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80" name="Group 1143"/>
            <p:cNvGrpSpPr>
              <a:grpSpLocks/>
            </p:cNvGrpSpPr>
            <p:nvPr/>
          </p:nvGrpSpPr>
          <p:grpSpPr bwMode="auto">
            <a:xfrm>
              <a:off x="4874" y="2296"/>
              <a:ext cx="310" cy="130"/>
              <a:chOff x="4334" y="1470"/>
              <a:chExt cx="246" cy="107"/>
            </a:xfrm>
          </p:grpSpPr>
          <p:sp>
            <p:nvSpPr>
              <p:cNvPr id="73048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49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50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51" name="Group 1147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54" name="Freeform 114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55" name="Freeform 114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52" name="Line 1150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53" name="Line 1151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2781" name="Line 1152"/>
            <p:cNvSpPr>
              <a:spLocks noChangeShapeType="1"/>
            </p:cNvSpPr>
            <p:nvPr/>
          </p:nvSpPr>
          <p:spPr bwMode="auto">
            <a:xfrm>
              <a:off x="4049" y="2358"/>
              <a:ext cx="428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2782" name="Group 1153"/>
            <p:cNvGrpSpPr>
              <a:grpSpLocks/>
            </p:cNvGrpSpPr>
            <p:nvPr/>
          </p:nvGrpSpPr>
          <p:grpSpPr bwMode="auto">
            <a:xfrm>
              <a:off x="4464" y="2288"/>
              <a:ext cx="310" cy="130"/>
              <a:chOff x="4334" y="1470"/>
              <a:chExt cx="246" cy="107"/>
            </a:xfrm>
          </p:grpSpPr>
          <p:sp>
            <p:nvSpPr>
              <p:cNvPr id="73040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41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42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43" name="Group 1157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46" name="Freeform 115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47" name="Freeform 115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44" name="Line 1160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45" name="Line 1161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83" name="Group 1162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3032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33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34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35" name="Group 1166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38" name="Freeform 116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39" name="Freeform 116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36" name="Line 1169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37" name="Line 1170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84" name="Group 1171"/>
            <p:cNvGrpSpPr>
              <a:grpSpLocks/>
            </p:cNvGrpSpPr>
            <p:nvPr/>
          </p:nvGrpSpPr>
          <p:grpSpPr bwMode="auto">
            <a:xfrm>
              <a:off x="4782" y="3028"/>
              <a:ext cx="392" cy="154"/>
              <a:chOff x="4334" y="1470"/>
              <a:chExt cx="246" cy="107"/>
            </a:xfrm>
          </p:grpSpPr>
          <p:sp>
            <p:nvSpPr>
              <p:cNvPr id="73024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25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26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27" name="Group 1175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30" name="Freeform 1176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31" name="Freeform 1177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28" name="Line 1178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29" name="Line 1179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85" name="Group 1180"/>
            <p:cNvGrpSpPr>
              <a:grpSpLocks/>
            </p:cNvGrpSpPr>
            <p:nvPr/>
          </p:nvGrpSpPr>
          <p:grpSpPr bwMode="auto">
            <a:xfrm>
              <a:off x="4388" y="2840"/>
              <a:ext cx="392" cy="154"/>
              <a:chOff x="4334" y="1470"/>
              <a:chExt cx="246" cy="107"/>
            </a:xfrm>
          </p:grpSpPr>
          <p:sp>
            <p:nvSpPr>
              <p:cNvPr id="73016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17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18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19" name="Group 1184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22" name="Freeform 1185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23" name="Freeform 1186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20" name="Line 1187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21" name="Line 1188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86" name="Group 1189"/>
            <p:cNvGrpSpPr>
              <a:grpSpLocks/>
            </p:cNvGrpSpPr>
            <p:nvPr/>
          </p:nvGrpSpPr>
          <p:grpSpPr bwMode="auto">
            <a:xfrm>
              <a:off x="3932" y="3056"/>
              <a:ext cx="392" cy="154"/>
              <a:chOff x="4334" y="1470"/>
              <a:chExt cx="246" cy="107"/>
            </a:xfrm>
          </p:grpSpPr>
          <p:sp>
            <p:nvSpPr>
              <p:cNvPr id="73008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09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10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11" name="Group 1193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14" name="Freeform 1194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15" name="Freeform 1195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12" name="Line 1196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13" name="Line 1197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87" name="Group 1198"/>
            <p:cNvGrpSpPr>
              <a:grpSpLocks/>
            </p:cNvGrpSpPr>
            <p:nvPr/>
          </p:nvGrpSpPr>
          <p:grpSpPr bwMode="auto">
            <a:xfrm>
              <a:off x="3812" y="2296"/>
              <a:ext cx="246" cy="108"/>
              <a:chOff x="4334" y="1470"/>
              <a:chExt cx="246" cy="107"/>
            </a:xfrm>
          </p:grpSpPr>
          <p:sp>
            <p:nvSpPr>
              <p:cNvPr id="73000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01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3002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3003" name="Group 1202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3006" name="Freeform 1203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3007" name="Freeform 1204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3004" name="Line 1205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50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3005" name="Line 1206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9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788" name="Group 1207"/>
            <p:cNvGrpSpPr>
              <a:grpSpLocks/>
            </p:cNvGrpSpPr>
            <p:nvPr/>
          </p:nvGrpSpPr>
          <p:grpSpPr bwMode="auto">
            <a:xfrm>
              <a:off x="4511" y="3153"/>
              <a:ext cx="281" cy="266"/>
              <a:chOff x="5072" y="3611"/>
              <a:chExt cx="459" cy="380"/>
            </a:xfrm>
          </p:grpSpPr>
          <p:grpSp>
            <p:nvGrpSpPr>
              <p:cNvPr id="72986" name="Group 1208"/>
              <p:cNvGrpSpPr>
                <a:grpSpLocks/>
              </p:cNvGrpSpPr>
              <p:nvPr/>
            </p:nvGrpSpPr>
            <p:grpSpPr bwMode="auto">
              <a:xfrm>
                <a:off x="5144" y="3611"/>
                <a:ext cx="387" cy="99"/>
                <a:chOff x="5030" y="2639"/>
                <a:chExt cx="387" cy="99"/>
              </a:xfrm>
            </p:grpSpPr>
            <p:sp>
              <p:nvSpPr>
                <p:cNvPr id="72988" name="Freeform 1209"/>
                <p:cNvSpPr>
                  <a:spLocks/>
                </p:cNvSpPr>
                <p:nvPr/>
              </p:nvSpPr>
              <p:spPr bwMode="auto">
                <a:xfrm>
                  <a:off x="5134" y="2657"/>
                  <a:ext cx="69" cy="55"/>
                </a:xfrm>
                <a:custGeom>
                  <a:avLst/>
                  <a:gdLst>
                    <a:gd name="T0" fmla="*/ 0 w 199"/>
                    <a:gd name="T1" fmla="*/ 0 h 232"/>
                    <a:gd name="T2" fmla="*/ 0 w 199"/>
                    <a:gd name="T3" fmla="*/ 0 h 232"/>
                    <a:gd name="T4" fmla="*/ 0 w 199"/>
                    <a:gd name="T5" fmla="*/ 0 h 232"/>
                    <a:gd name="T6" fmla="*/ 0 w 199"/>
                    <a:gd name="T7" fmla="*/ 0 h 232"/>
                    <a:gd name="T8" fmla="*/ 0 w 199"/>
                    <a:gd name="T9" fmla="*/ 0 h 232"/>
                    <a:gd name="T10" fmla="*/ 0 w 199"/>
                    <a:gd name="T11" fmla="*/ 0 h 232"/>
                    <a:gd name="T12" fmla="*/ 0 w 199"/>
                    <a:gd name="T13" fmla="*/ 0 h 232"/>
                    <a:gd name="T14" fmla="*/ 0 w 199"/>
                    <a:gd name="T15" fmla="*/ 0 h 232"/>
                    <a:gd name="T16" fmla="*/ 0 w 199"/>
                    <a:gd name="T17" fmla="*/ 0 h 232"/>
                    <a:gd name="T18" fmla="*/ 0 w 199"/>
                    <a:gd name="T19" fmla="*/ 0 h 232"/>
                    <a:gd name="T20" fmla="*/ 0 w 199"/>
                    <a:gd name="T21" fmla="*/ 0 h 232"/>
                    <a:gd name="T22" fmla="*/ 0 w 199"/>
                    <a:gd name="T23" fmla="*/ 0 h 232"/>
                    <a:gd name="T24" fmla="*/ 0 w 199"/>
                    <a:gd name="T25" fmla="*/ 0 h 232"/>
                    <a:gd name="T26" fmla="*/ 0 w 199"/>
                    <a:gd name="T27" fmla="*/ 0 h 232"/>
                    <a:gd name="T28" fmla="*/ 0 w 199"/>
                    <a:gd name="T29" fmla="*/ 0 h 232"/>
                    <a:gd name="T30" fmla="*/ 0 w 199"/>
                    <a:gd name="T31" fmla="*/ 0 h 232"/>
                    <a:gd name="T32" fmla="*/ 0 w 199"/>
                    <a:gd name="T33" fmla="*/ 0 h 232"/>
                    <a:gd name="T34" fmla="*/ 0 w 199"/>
                    <a:gd name="T35" fmla="*/ 0 h 232"/>
                    <a:gd name="T36" fmla="*/ 0 w 199"/>
                    <a:gd name="T37" fmla="*/ 0 h 232"/>
                    <a:gd name="T38" fmla="*/ 0 w 199"/>
                    <a:gd name="T39" fmla="*/ 0 h 232"/>
                    <a:gd name="T40" fmla="*/ 0 w 199"/>
                    <a:gd name="T41" fmla="*/ 0 h 232"/>
                    <a:gd name="T42" fmla="*/ 0 w 199"/>
                    <a:gd name="T43" fmla="*/ 0 h 232"/>
                    <a:gd name="T44" fmla="*/ 0 w 199"/>
                    <a:gd name="T45" fmla="*/ 0 h 232"/>
                    <a:gd name="T46" fmla="*/ 0 w 199"/>
                    <a:gd name="T47" fmla="*/ 0 h 232"/>
                    <a:gd name="T48" fmla="*/ 0 w 199"/>
                    <a:gd name="T49" fmla="*/ 0 h 232"/>
                    <a:gd name="T50" fmla="*/ 0 w 199"/>
                    <a:gd name="T51" fmla="*/ 0 h 232"/>
                    <a:gd name="T52" fmla="*/ 0 w 199"/>
                    <a:gd name="T53" fmla="*/ 0 h 232"/>
                    <a:gd name="T54" fmla="*/ 0 w 199"/>
                    <a:gd name="T55" fmla="*/ 0 h 232"/>
                    <a:gd name="T56" fmla="*/ 0 w 199"/>
                    <a:gd name="T57" fmla="*/ 0 h 232"/>
                    <a:gd name="T58" fmla="*/ 0 w 199"/>
                    <a:gd name="T59" fmla="*/ 0 h 232"/>
                    <a:gd name="T60" fmla="*/ 0 w 199"/>
                    <a:gd name="T61" fmla="*/ 0 h 232"/>
                    <a:gd name="T62" fmla="*/ 0 w 199"/>
                    <a:gd name="T63" fmla="*/ 0 h 232"/>
                    <a:gd name="T64" fmla="*/ 0 w 199"/>
                    <a:gd name="T65" fmla="*/ 0 h 232"/>
                    <a:gd name="T66" fmla="*/ 0 w 199"/>
                    <a:gd name="T67" fmla="*/ 0 h 232"/>
                    <a:gd name="T68" fmla="*/ 0 w 199"/>
                    <a:gd name="T69" fmla="*/ 0 h 232"/>
                    <a:gd name="T70" fmla="*/ 0 w 199"/>
                    <a:gd name="T71" fmla="*/ 0 h 232"/>
                    <a:gd name="T72" fmla="*/ 0 w 199"/>
                    <a:gd name="T73" fmla="*/ 0 h 232"/>
                    <a:gd name="T74" fmla="*/ 0 w 199"/>
                    <a:gd name="T75" fmla="*/ 0 h 232"/>
                    <a:gd name="T76" fmla="*/ 0 w 199"/>
                    <a:gd name="T77" fmla="*/ 0 h 232"/>
                    <a:gd name="T78" fmla="*/ 0 w 199"/>
                    <a:gd name="T79" fmla="*/ 0 h 232"/>
                    <a:gd name="T80" fmla="*/ 0 w 199"/>
                    <a:gd name="T81" fmla="*/ 0 h 232"/>
                    <a:gd name="T82" fmla="*/ 0 w 199"/>
                    <a:gd name="T83" fmla="*/ 0 h 232"/>
                    <a:gd name="T84" fmla="*/ 0 w 199"/>
                    <a:gd name="T85" fmla="*/ 0 h 232"/>
                    <a:gd name="T86" fmla="*/ 0 w 199"/>
                    <a:gd name="T87" fmla="*/ 0 h 232"/>
                    <a:gd name="T88" fmla="*/ 0 w 199"/>
                    <a:gd name="T89" fmla="*/ 0 h 232"/>
                    <a:gd name="T90" fmla="*/ 0 w 199"/>
                    <a:gd name="T91" fmla="*/ 0 h 232"/>
                    <a:gd name="T92" fmla="*/ 0 w 199"/>
                    <a:gd name="T93" fmla="*/ 0 h 232"/>
                    <a:gd name="T94" fmla="*/ 0 w 199"/>
                    <a:gd name="T95" fmla="*/ 0 h 232"/>
                    <a:gd name="T96" fmla="*/ 0 w 199"/>
                    <a:gd name="T97" fmla="*/ 0 h 232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w 199"/>
                    <a:gd name="T148" fmla="*/ 0 h 232"/>
                    <a:gd name="T149" fmla="*/ 199 w 199"/>
                    <a:gd name="T150" fmla="*/ 232 h 232"/>
                  </a:gdLst>
                  <a:ahLst/>
                  <a:cxnLst>
                    <a:cxn ang="T98">
                      <a:pos x="T0" y="T1"/>
                    </a:cxn>
                    <a:cxn ang="T99">
                      <a:pos x="T2" y="T3"/>
                    </a:cxn>
                    <a:cxn ang="T100">
                      <a:pos x="T4" y="T5"/>
                    </a:cxn>
                    <a:cxn ang="T101">
                      <a:pos x="T6" y="T7"/>
                    </a:cxn>
                    <a:cxn ang="T102">
                      <a:pos x="T8" y="T9"/>
                    </a:cxn>
                    <a:cxn ang="T103">
                      <a:pos x="T10" y="T11"/>
                    </a:cxn>
                    <a:cxn ang="T104">
                      <a:pos x="T12" y="T13"/>
                    </a:cxn>
                    <a:cxn ang="T105">
                      <a:pos x="T14" y="T15"/>
                    </a:cxn>
                    <a:cxn ang="T106">
                      <a:pos x="T16" y="T17"/>
                    </a:cxn>
                    <a:cxn ang="T107">
                      <a:pos x="T18" y="T19"/>
                    </a:cxn>
                    <a:cxn ang="T108">
                      <a:pos x="T20" y="T21"/>
                    </a:cxn>
                    <a:cxn ang="T109">
                      <a:pos x="T22" y="T23"/>
                    </a:cxn>
                    <a:cxn ang="T110">
                      <a:pos x="T24" y="T25"/>
                    </a:cxn>
                    <a:cxn ang="T111">
                      <a:pos x="T26" y="T27"/>
                    </a:cxn>
                    <a:cxn ang="T112">
                      <a:pos x="T28" y="T29"/>
                    </a:cxn>
                    <a:cxn ang="T113">
                      <a:pos x="T30" y="T31"/>
                    </a:cxn>
                    <a:cxn ang="T114">
                      <a:pos x="T32" y="T33"/>
                    </a:cxn>
                    <a:cxn ang="T115">
                      <a:pos x="T34" y="T35"/>
                    </a:cxn>
                    <a:cxn ang="T116">
                      <a:pos x="T36" y="T37"/>
                    </a:cxn>
                    <a:cxn ang="T117">
                      <a:pos x="T38" y="T39"/>
                    </a:cxn>
                    <a:cxn ang="T118">
                      <a:pos x="T40" y="T41"/>
                    </a:cxn>
                    <a:cxn ang="T119">
                      <a:pos x="T42" y="T43"/>
                    </a:cxn>
                    <a:cxn ang="T120">
                      <a:pos x="T44" y="T45"/>
                    </a:cxn>
                    <a:cxn ang="T121">
                      <a:pos x="T46" y="T47"/>
                    </a:cxn>
                    <a:cxn ang="T122">
                      <a:pos x="T48" y="T49"/>
                    </a:cxn>
                    <a:cxn ang="T123">
                      <a:pos x="T50" y="T51"/>
                    </a:cxn>
                    <a:cxn ang="T124">
                      <a:pos x="T52" y="T53"/>
                    </a:cxn>
                    <a:cxn ang="T125">
                      <a:pos x="T54" y="T55"/>
                    </a:cxn>
                    <a:cxn ang="T126">
                      <a:pos x="T56" y="T57"/>
                    </a:cxn>
                    <a:cxn ang="T127">
                      <a:pos x="T58" y="T59"/>
                    </a:cxn>
                    <a:cxn ang="T128">
                      <a:pos x="T60" y="T61"/>
                    </a:cxn>
                    <a:cxn ang="T129">
                      <a:pos x="T62" y="T63"/>
                    </a:cxn>
                    <a:cxn ang="T130">
                      <a:pos x="T64" y="T65"/>
                    </a:cxn>
                    <a:cxn ang="T131">
                      <a:pos x="T66" y="T67"/>
                    </a:cxn>
                    <a:cxn ang="T132">
                      <a:pos x="T68" y="T69"/>
                    </a:cxn>
                    <a:cxn ang="T133">
                      <a:pos x="T70" y="T71"/>
                    </a:cxn>
                    <a:cxn ang="T134">
                      <a:pos x="T72" y="T73"/>
                    </a:cxn>
                    <a:cxn ang="T135">
                      <a:pos x="T74" y="T75"/>
                    </a:cxn>
                    <a:cxn ang="T136">
                      <a:pos x="T76" y="T77"/>
                    </a:cxn>
                    <a:cxn ang="T137">
                      <a:pos x="T78" y="T79"/>
                    </a:cxn>
                    <a:cxn ang="T138">
                      <a:pos x="T80" y="T81"/>
                    </a:cxn>
                    <a:cxn ang="T139">
                      <a:pos x="T82" y="T83"/>
                    </a:cxn>
                    <a:cxn ang="T140">
                      <a:pos x="T84" y="T85"/>
                    </a:cxn>
                    <a:cxn ang="T141">
                      <a:pos x="T86" y="T87"/>
                    </a:cxn>
                    <a:cxn ang="T142">
                      <a:pos x="T88" y="T89"/>
                    </a:cxn>
                    <a:cxn ang="T143">
                      <a:pos x="T90" y="T91"/>
                    </a:cxn>
                    <a:cxn ang="T144">
                      <a:pos x="T92" y="T93"/>
                    </a:cxn>
                    <a:cxn ang="T145">
                      <a:pos x="T94" y="T95"/>
                    </a:cxn>
                    <a:cxn ang="T146">
                      <a:pos x="T96" y="T97"/>
                    </a:cxn>
                  </a:cxnLst>
                  <a:rect l="T147" t="T148" r="T149" b="T150"/>
                  <a:pathLst>
                    <a:path w="199" h="232">
                      <a:moveTo>
                        <a:pt x="70" y="29"/>
                      </a:moveTo>
                      <a:lnTo>
                        <a:pt x="55" y="39"/>
                      </a:lnTo>
                      <a:lnTo>
                        <a:pt x="42" y="50"/>
                      </a:lnTo>
                      <a:lnTo>
                        <a:pt x="30" y="63"/>
                      </a:lnTo>
                      <a:lnTo>
                        <a:pt x="20" y="77"/>
                      </a:lnTo>
                      <a:lnTo>
                        <a:pt x="12" y="91"/>
                      </a:lnTo>
                      <a:lnTo>
                        <a:pt x="6" y="108"/>
                      </a:lnTo>
                      <a:lnTo>
                        <a:pt x="2" y="125"/>
                      </a:lnTo>
                      <a:lnTo>
                        <a:pt x="0" y="142"/>
                      </a:lnTo>
                      <a:lnTo>
                        <a:pt x="2" y="166"/>
                      </a:lnTo>
                      <a:lnTo>
                        <a:pt x="12" y="186"/>
                      </a:lnTo>
                      <a:lnTo>
                        <a:pt x="26" y="203"/>
                      </a:lnTo>
                      <a:lnTo>
                        <a:pt x="45" y="216"/>
                      </a:lnTo>
                      <a:lnTo>
                        <a:pt x="66" y="226"/>
                      </a:lnTo>
                      <a:lnTo>
                        <a:pt x="88" y="230"/>
                      </a:lnTo>
                      <a:lnTo>
                        <a:pt x="111" y="232"/>
                      </a:lnTo>
                      <a:lnTo>
                        <a:pt x="134" y="228"/>
                      </a:lnTo>
                      <a:lnTo>
                        <a:pt x="138" y="228"/>
                      </a:lnTo>
                      <a:lnTo>
                        <a:pt x="143" y="226"/>
                      </a:lnTo>
                      <a:lnTo>
                        <a:pt x="147" y="222"/>
                      </a:lnTo>
                      <a:lnTo>
                        <a:pt x="148" y="218"/>
                      </a:lnTo>
                      <a:lnTo>
                        <a:pt x="145" y="212"/>
                      </a:lnTo>
                      <a:lnTo>
                        <a:pt x="141" y="207"/>
                      </a:lnTo>
                      <a:lnTo>
                        <a:pt x="135" y="203"/>
                      </a:lnTo>
                      <a:lnTo>
                        <a:pt x="129" y="201"/>
                      </a:lnTo>
                      <a:lnTo>
                        <a:pt x="117" y="197"/>
                      </a:lnTo>
                      <a:lnTo>
                        <a:pt x="105" y="195"/>
                      </a:lnTo>
                      <a:lnTo>
                        <a:pt x="94" y="193"/>
                      </a:lnTo>
                      <a:lnTo>
                        <a:pt x="83" y="190"/>
                      </a:lnTo>
                      <a:lnTo>
                        <a:pt x="73" y="187"/>
                      </a:lnTo>
                      <a:lnTo>
                        <a:pt x="62" y="182"/>
                      </a:lnTo>
                      <a:lnTo>
                        <a:pt x="53" y="176"/>
                      </a:lnTo>
                      <a:lnTo>
                        <a:pt x="43" y="167"/>
                      </a:lnTo>
                      <a:lnTo>
                        <a:pt x="40" y="128"/>
                      </a:lnTo>
                      <a:lnTo>
                        <a:pt x="49" y="96"/>
                      </a:lnTo>
                      <a:lnTo>
                        <a:pt x="68" y="71"/>
                      </a:lnTo>
                      <a:lnTo>
                        <a:pt x="94" y="50"/>
                      </a:lnTo>
                      <a:lnTo>
                        <a:pt x="122" y="34"/>
                      </a:lnTo>
                      <a:lnTo>
                        <a:pt x="151" y="21"/>
                      </a:lnTo>
                      <a:lnTo>
                        <a:pt x="178" y="12"/>
                      </a:lnTo>
                      <a:lnTo>
                        <a:pt x="199" y="4"/>
                      </a:lnTo>
                      <a:lnTo>
                        <a:pt x="186" y="1"/>
                      </a:lnTo>
                      <a:lnTo>
                        <a:pt x="172" y="0"/>
                      </a:lnTo>
                      <a:lnTo>
                        <a:pt x="156" y="2"/>
                      </a:lnTo>
                      <a:lnTo>
                        <a:pt x="138" y="4"/>
                      </a:lnTo>
                      <a:lnTo>
                        <a:pt x="121" y="10"/>
                      </a:lnTo>
                      <a:lnTo>
                        <a:pt x="103" y="16"/>
                      </a:lnTo>
                      <a:lnTo>
                        <a:pt x="86" y="23"/>
                      </a:lnTo>
                      <a:lnTo>
                        <a:pt x="70" y="2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89" name="Freeform 1210"/>
                <p:cNvSpPr>
                  <a:spLocks/>
                </p:cNvSpPr>
                <p:nvPr/>
              </p:nvSpPr>
              <p:spPr bwMode="auto">
                <a:xfrm>
                  <a:off x="5252" y="2656"/>
                  <a:ext cx="47" cy="42"/>
                </a:xfrm>
                <a:custGeom>
                  <a:avLst/>
                  <a:gdLst>
                    <a:gd name="T0" fmla="*/ 0 w 128"/>
                    <a:gd name="T1" fmla="*/ 0 h 180"/>
                    <a:gd name="T2" fmla="*/ 0 w 128"/>
                    <a:gd name="T3" fmla="*/ 0 h 180"/>
                    <a:gd name="T4" fmla="*/ 0 w 128"/>
                    <a:gd name="T5" fmla="*/ 0 h 180"/>
                    <a:gd name="T6" fmla="*/ 0 w 128"/>
                    <a:gd name="T7" fmla="*/ 0 h 180"/>
                    <a:gd name="T8" fmla="*/ 0 w 128"/>
                    <a:gd name="T9" fmla="*/ 0 h 180"/>
                    <a:gd name="T10" fmla="*/ 0 w 128"/>
                    <a:gd name="T11" fmla="*/ 0 h 180"/>
                    <a:gd name="T12" fmla="*/ 0 w 128"/>
                    <a:gd name="T13" fmla="*/ 0 h 180"/>
                    <a:gd name="T14" fmla="*/ 0 w 128"/>
                    <a:gd name="T15" fmla="*/ 0 h 180"/>
                    <a:gd name="T16" fmla="*/ 0 w 128"/>
                    <a:gd name="T17" fmla="*/ 0 h 180"/>
                    <a:gd name="T18" fmla="*/ 0 w 128"/>
                    <a:gd name="T19" fmla="*/ 0 h 180"/>
                    <a:gd name="T20" fmla="*/ 0 w 128"/>
                    <a:gd name="T21" fmla="*/ 0 h 180"/>
                    <a:gd name="T22" fmla="*/ 0 w 128"/>
                    <a:gd name="T23" fmla="*/ 0 h 180"/>
                    <a:gd name="T24" fmla="*/ 0 w 128"/>
                    <a:gd name="T25" fmla="*/ 0 h 180"/>
                    <a:gd name="T26" fmla="*/ 0 w 128"/>
                    <a:gd name="T27" fmla="*/ 0 h 180"/>
                    <a:gd name="T28" fmla="*/ 0 w 128"/>
                    <a:gd name="T29" fmla="*/ 0 h 180"/>
                    <a:gd name="T30" fmla="*/ 0 w 128"/>
                    <a:gd name="T31" fmla="*/ 0 h 180"/>
                    <a:gd name="T32" fmla="*/ 0 w 128"/>
                    <a:gd name="T33" fmla="*/ 0 h 180"/>
                    <a:gd name="T34" fmla="*/ 0 w 128"/>
                    <a:gd name="T35" fmla="*/ 0 h 180"/>
                    <a:gd name="T36" fmla="*/ 0 w 128"/>
                    <a:gd name="T37" fmla="*/ 0 h 180"/>
                    <a:gd name="T38" fmla="*/ 0 w 128"/>
                    <a:gd name="T39" fmla="*/ 0 h 180"/>
                    <a:gd name="T40" fmla="*/ 0 w 128"/>
                    <a:gd name="T41" fmla="*/ 0 h 180"/>
                    <a:gd name="T42" fmla="*/ 0 w 128"/>
                    <a:gd name="T43" fmla="*/ 0 h 180"/>
                    <a:gd name="T44" fmla="*/ 0 w 128"/>
                    <a:gd name="T45" fmla="*/ 0 h 180"/>
                    <a:gd name="T46" fmla="*/ 0 w 128"/>
                    <a:gd name="T47" fmla="*/ 0 h 180"/>
                    <a:gd name="T48" fmla="*/ 0 w 128"/>
                    <a:gd name="T49" fmla="*/ 0 h 180"/>
                    <a:gd name="T50" fmla="*/ 0 w 128"/>
                    <a:gd name="T51" fmla="*/ 0 h 180"/>
                    <a:gd name="T52" fmla="*/ 0 w 128"/>
                    <a:gd name="T53" fmla="*/ 0 h 180"/>
                    <a:gd name="T54" fmla="*/ 0 w 128"/>
                    <a:gd name="T55" fmla="*/ 0 h 180"/>
                    <a:gd name="T56" fmla="*/ 0 w 128"/>
                    <a:gd name="T57" fmla="*/ 0 h 180"/>
                    <a:gd name="T58" fmla="*/ 0 w 128"/>
                    <a:gd name="T59" fmla="*/ 0 h 180"/>
                    <a:gd name="T60" fmla="*/ 0 w 128"/>
                    <a:gd name="T61" fmla="*/ 0 h 180"/>
                    <a:gd name="T62" fmla="*/ 0 w 128"/>
                    <a:gd name="T63" fmla="*/ 0 h 180"/>
                    <a:gd name="T64" fmla="*/ 0 w 128"/>
                    <a:gd name="T65" fmla="*/ 0 h 180"/>
                    <a:gd name="T66" fmla="*/ 0 w 128"/>
                    <a:gd name="T67" fmla="*/ 0 h 180"/>
                    <a:gd name="T68" fmla="*/ 0 w 128"/>
                    <a:gd name="T69" fmla="*/ 0 h 180"/>
                    <a:gd name="T70" fmla="*/ 0 w 128"/>
                    <a:gd name="T71" fmla="*/ 0 h 180"/>
                    <a:gd name="T72" fmla="*/ 0 w 128"/>
                    <a:gd name="T73" fmla="*/ 0 h 180"/>
                    <a:gd name="T74" fmla="*/ 0 w 128"/>
                    <a:gd name="T75" fmla="*/ 0 h 180"/>
                    <a:gd name="T76" fmla="*/ 0 w 128"/>
                    <a:gd name="T77" fmla="*/ 0 h 180"/>
                    <a:gd name="T78" fmla="*/ 0 w 128"/>
                    <a:gd name="T79" fmla="*/ 0 h 180"/>
                    <a:gd name="T80" fmla="*/ 0 w 128"/>
                    <a:gd name="T81" fmla="*/ 0 h 180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28"/>
                    <a:gd name="T124" fmla="*/ 0 h 180"/>
                    <a:gd name="T125" fmla="*/ 128 w 128"/>
                    <a:gd name="T126" fmla="*/ 180 h 180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28" h="180">
                      <a:moveTo>
                        <a:pt x="108" y="59"/>
                      </a:moveTo>
                      <a:lnTo>
                        <a:pt x="113" y="77"/>
                      </a:lnTo>
                      <a:lnTo>
                        <a:pt x="111" y="94"/>
                      </a:lnTo>
                      <a:lnTo>
                        <a:pt x="103" y="108"/>
                      </a:lnTo>
                      <a:lnTo>
                        <a:pt x="91" y="121"/>
                      </a:lnTo>
                      <a:lnTo>
                        <a:pt x="77" y="132"/>
                      </a:lnTo>
                      <a:lnTo>
                        <a:pt x="61" y="144"/>
                      </a:lnTo>
                      <a:lnTo>
                        <a:pt x="45" y="154"/>
                      </a:lnTo>
                      <a:lnTo>
                        <a:pt x="30" y="164"/>
                      </a:lnTo>
                      <a:lnTo>
                        <a:pt x="28" y="168"/>
                      </a:lnTo>
                      <a:lnTo>
                        <a:pt x="27" y="170"/>
                      </a:lnTo>
                      <a:lnTo>
                        <a:pt x="27" y="174"/>
                      </a:lnTo>
                      <a:lnTo>
                        <a:pt x="28" y="177"/>
                      </a:lnTo>
                      <a:lnTo>
                        <a:pt x="32" y="179"/>
                      </a:lnTo>
                      <a:lnTo>
                        <a:pt x="35" y="180"/>
                      </a:lnTo>
                      <a:lnTo>
                        <a:pt x="37" y="180"/>
                      </a:lnTo>
                      <a:lnTo>
                        <a:pt x="41" y="179"/>
                      </a:lnTo>
                      <a:lnTo>
                        <a:pt x="60" y="169"/>
                      </a:lnTo>
                      <a:lnTo>
                        <a:pt x="77" y="158"/>
                      </a:lnTo>
                      <a:lnTo>
                        <a:pt x="94" y="145"/>
                      </a:lnTo>
                      <a:lnTo>
                        <a:pt x="109" y="130"/>
                      </a:lnTo>
                      <a:lnTo>
                        <a:pt x="120" y="114"/>
                      </a:lnTo>
                      <a:lnTo>
                        <a:pt x="127" y="95"/>
                      </a:lnTo>
                      <a:lnTo>
                        <a:pt x="128" y="76"/>
                      </a:lnTo>
                      <a:lnTo>
                        <a:pt x="123" y="55"/>
                      </a:lnTo>
                      <a:lnTo>
                        <a:pt x="113" y="39"/>
                      </a:lnTo>
                      <a:lnTo>
                        <a:pt x="97" y="25"/>
                      </a:lnTo>
                      <a:lnTo>
                        <a:pt x="79" y="15"/>
                      </a:lnTo>
                      <a:lnTo>
                        <a:pt x="57" y="7"/>
                      </a:lnTo>
                      <a:lnTo>
                        <a:pt x="36" y="2"/>
                      </a:lnTo>
                      <a:lnTo>
                        <a:pt x="19" y="0"/>
                      </a:lnTo>
                      <a:lnTo>
                        <a:pt x="6" y="0"/>
                      </a:lnTo>
                      <a:lnTo>
                        <a:pt x="0" y="4"/>
                      </a:lnTo>
                      <a:lnTo>
                        <a:pt x="14" y="9"/>
                      </a:lnTo>
                      <a:lnTo>
                        <a:pt x="29" y="14"/>
                      </a:lnTo>
                      <a:lnTo>
                        <a:pt x="46" y="19"/>
                      </a:lnTo>
                      <a:lnTo>
                        <a:pt x="61" y="23"/>
                      </a:lnTo>
                      <a:lnTo>
                        <a:pt x="76" y="29"/>
                      </a:lnTo>
                      <a:lnTo>
                        <a:pt x="89" y="37"/>
                      </a:lnTo>
                      <a:lnTo>
                        <a:pt x="100" y="46"/>
                      </a:lnTo>
                      <a:lnTo>
                        <a:pt x="108" y="5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0" name="Freeform 1211"/>
                <p:cNvSpPr>
                  <a:spLocks/>
                </p:cNvSpPr>
                <p:nvPr/>
              </p:nvSpPr>
              <p:spPr bwMode="auto">
                <a:xfrm>
                  <a:off x="5089" y="2646"/>
                  <a:ext cx="114" cy="88"/>
                </a:xfrm>
                <a:custGeom>
                  <a:avLst/>
                  <a:gdLst>
                    <a:gd name="T0" fmla="*/ 0 w 322"/>
                    <a:gd name="T1" fmla="*/ 0 h 378"/>
                    <a:gd name="T2" fmla="*/ 0 w 322"/>
                    <a:gd name="T3" fmla="*/ 0 h 378"/>
                    <a:gd name="T4" fmla="*/ 0 w 322"/>
                    <a:gd name="T5" fmla="*/ 0 h 378"/>
                    <a:gd name="T6" fmla="*/ 0 w 322"/>
                    <a:gd name="T7" fmla="*/ 0 h 378"/>
                    <a:gd name="T8" fmla="*/ 0 w 322"/>
                    <a:gd name="T9" fmla="*/ 0 h 378"/>
                    <a:gd name="T10" fmla="*/ 0 w 322"/>
                    <a:gd name="T11" fmla="*/ 0 h 378"/>
                    <a:gd name="T12" fmla="*/ 0 w 322"/>
                    <a:gd name="T13" fmla="*/ 0 h 378"/>
                    <a:gd name="T14" fmla="*/ 0 w 322"/>
                    <a:gd name="T15" fmla="*/ 0 h 378"/>
                    <a:gd name="T16" fmla="*/ 0 w 322"/>
                    <a:gd name="T17" fmla="*/ 0 h 378"/>
                    <a:gd name="T18" fmla="*/ 0 w 322"/>
                    <a:gd name="T19" fmla="*/ 0 h 378"/>
                    <a:gd name="T20" fmla="*/ 0 w 322"/>
                    <a:gd name="T21" fmla="*/ 0 h 378"/>
                    <a:gd name="T22" fmla="*/ 0 w 322"/>
                    <a:gd name="T23" fmla="*/ 0 h 378"/>
                    <a:gd name="T24" fmla="*/ 0 w 322"/>
                    <a:gd name="T25" fmla="*/ 0 h 378"/>
                    <a:gd name="T26" fmla="*/ 0 w 322"/>
                    <a:gd name="T27" fmla="*/ 0 h 378"/>
                    <a:gd name="T28" fmla="*/ 0 w 322"/>
                    <a:gd name="T29" fmla="*/ 0 h 378"/>
                    <a:gd name="T30" fmla="*/ 0 w 322"/>
                    <a:gd name="T31" fmla="*/ 0 h 378"/>
                    <a:gd name="T32" fmla="*/ 0 w 322"/>
                    <a:gd name="T33" fmla="*/ 0 h 378"/>
                    <a:gd name="T34" fmla="*/ 0 w 322"/>
                    <a:gd name="T35" fmla="*/ 0 h 378"/>
                    <a:gd name="T36" fmla="*/ 0 w 322"/>
                    <a:gd name="T37" fmla="*/ 0 h 378"/>
                    <a:gd name="T38" fmla="*/ 0 w 322"/>
                    <a:gd name="T39" fmla="*/ 0 h 378"/>
                    <a:gd name="T40" fmla="*/ 0 w 322"/>
                    <a:gd name="T41" fmla="*/ 0 h 378"/>
                    <a:gd name="T42" fmla="*/ 0 w 322"/>
                    <a:gd name="T43" fmla="*/ 0 h 378"/>
                    <a:gd name="T44" fmla="*/ 0 w 322"/>
                    <a:gd name="T45" fmla="*/ 0 h 378"/>
                    <a:gd name="T46" fmla="*/ 0 w 322"/>
                    <a:gd name="T47" fmla="*/ 0 h 378"/>
                    <a:gd name="T48" fmla="*/ 0 w 322"/>
                    <a:gd name="T49" fmla="*/ 0 h 378"/>
                    <a:gd name="T50" fmla="*/ 0 w 322"/>
                    <a:gd name="T51" fmla="*/ 0 h 378"/>
                    <a:gd name="T52" fmla="*/ 0 w 322"/>
                    <a:gd name="T53" fmla="*/ 0 h 378"/>
                    <a:gd name="T54" fmla="*/ 0 w 322"/>
                    <a:gd name="T55" fmla="*/ 0 h 378"/>
                    <a:gd name="T56" fmla="*/ 0 w 322"/>
                    <a:gd name="T57" fmla="*/ 0 h 378"/>
                    <a:gd name="T58" fmla="*/ 0 w 322"/>
                    <a:gd name="T59" fmla="*/ 0 h 378"/>
                    <a:gd name="T60" fmla="*/ 0 w 322"/>
                    <a:gd name="T61" fmla="*/ 0 h 378"/>
                    <a:gd name="T62" fmla="*/ 0 w 322"/>
                    <a:gd name="T63" fmla="*/ 0 h 378"/>
                    <a:gd name="T64" fmla="*/ 0 w 322"/>
                    <a:gd name="T65" fmla="*/ 0 h 378"/>
                    <a:gd name="T66" fmla="*/ 0 w 322"/>
                    <a:gd name="T67" fmla="*/ 0 h 378"/>
                    <a:gd name="T68" fmla="*/ 0 w 322"/>
                    <a:gd name="T69" fmla="*/ 0 h 378"/>
                    <a:gd name="T70" fmla="*/ 0 w 322"/>
                    <a:gd name="T71" fmla="*/ 0 h 378"/>
                    <a:gd name="T72" fmla="*/ 0 w 322"/>
                    <a:gd name="T73" fmla="*/ 0 h 378"/>
                    <a:gd name="T74" fmla="*/ 0 w 322"/>
                    <a:gd name="T75" fmla="*/ 0 h 378"/>
                    <a:gd name="T76" fmla="*/ 0 w 322"/>
                    <a:gd name="T77" fmla="*/ 0 h 378"/>
                    <a:gd name="T78" fmla="*/ 0 w 322"/>
                    <a:gd name="T79" fmla="*/ 0 h 378"/>
                    <a:gd name="T80" fmla="*/ 0 w 322"/>
                    <a:gd name="T81" fmla="*/ 0 h 378"/>
                    <a:gd name="T82" fmla="*/ 0 w 322"/>
                    <a:gd name="T83" fmla="*/ 0 h 378"/>
                    <a:gd name="T84" fmla="*/ 0 w 322"/>
                    <a:gd name="T85" fmla="*/ 0 h 378"/>
                    <a:gd name="T86" fmla="*/ 0 w 322"/>
                    <a:gd name="T87" fmla="*/ 0 h 378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w 322"/>
                    <a:gd name="T133" fmla="*/ 0 h 378"/>
                    <a:gd name="T134" fmla="*/ 322 w 322"/>
                    <a:gd name="T135" fmla="*/ 378 h 378"/>
                  </a:gdLst>
                  <a:ahLst/>
                  <a:cxnLst>
                    <a:cxn ang="T88">
                      <a:pos x="T0" y="T1"/>
                    </a:cxn>
                    <a:cxn ang="T89">
                      <a:pos x="T2" y="T3"/>
                    </a:cxn>
                    <a:cxn ang="T90">
                      <a:pos x="T4" y="T5"/>
                    </a:cxn>
                    <a:cxn ang="T91">
                      <a:pos x="T6" y="T7"/>
                    </a:cxn>
                    <a:cxn ang="T92">
                      <a:pos x="T8" y="T9"/>
                    </a:cxn>
                    <a:cxn ang="T93">
                      <a:pos x="T10" y="T11"/>
                    </a:cxn>
                    <a:cxn ang="T94">
                      <a:pos x="T12" y="T13"/>
                    </a:cxn>
                    <a:cxn ang="T95">
                      <a:pos x="T14" y="T15"/>
                    </a:cxn>
                    <a:cxn ang="T96">
                      <a:pos x="T16" y="T17"/>
                    </a:cxn>
                    <a:cxn ang="T97">
                      <a:pos x="T18" y="T19"/>
                    </a:cxn>
                    <a:cxn ang="T98">
                      <a:pos x="T20" y="T21"/>
                    </a:cxn>
                    <a:cxn ang="T99">
                      <a:pos x="T22" y="T23"/>
                    </a:cxn>
                    <a:cxn ang="T100">
                      <a:pos x="T24" y="T25"/>
                    </a:cxn>
                    <a:cxn ang="T101">
                      <a:pos x="T26" y="T27"/>
                    </a:cxn>
                    <a:cxn ang="T102">
                      <a:pos x="T28" y="T29"/>
                    </a:cxn>
                    <a:cxn ang="T103">
                      <a:pos x="T30" y="T31"/>
                    </a:cxn>
                    <a:cxn ang="T104">
                      <a:pos x="T32" y="T33"/>
                    </a:cxn>
                    <a:cxn ang="T105">
                      <a:pos x="T34" y="T35"/>
                    </a:cxn>
                    <a:cxn ang="T106">
                      <a:pos x="T36" y="T37"/>
                    </a:cxn>
                    <a:cxn ang="T107">
                      <a:pos x="T38" y="T39"/>
                    </a:cxn>
                    <a:cxn ang="T108">
                      <a:pos x="T40" y="T41"/>
                    </a:cxn>
                    <a:cxn ang="T109">
                      <a:pos x="T42" y="T43"/>
                    </a:cxn>
                    <a:cxn ang="T110">
                      <a:pos x="T44" y="T45"/>
                    </a:cxn>
                    <a:cxn ang="T111">
                      <a:pos x="T46" y="T47"/>
                    </a:cxn>
                    <a:cxn ang="T112">
                      <a:pos x="T48" y="T49"/>
                    </a:cxn>
                    <a:cxn ang="T113">
                      <a:pos x="T50" y="T51"/>
                    </a:cxn>
                    <a:cxn ang="T114">
                      <a:pos x="T52" y="T53"/>
                    </a:cxn>
                    <a:cxn ang="T115">
                      <a:pos x="T54" y="T55"/>
                    </a:cxn>
                    <a:cxn ang="T116">
                      <a:pos x="T56" y="T57"/>
                    </a:cxn>
                    <a:cxn ang="T117">
                      <a:pos x="T58" y="T59"/>
                    </a:cxn>
                    <a:cxn ang="T118">
                      <a:pos x="T60" y="T61"/>
                    </a:cxn>
                    <a:cxn ang="T119">
                      <a:pos x="T62" y="T63"/>
                    </a:cxn>
                    <a:cxn ang="T120">
                      <a:pos x="T64" y="T65"/>
                    </a:cxn>
                    <a:cxn ang="T121">
                      <a:pos x="T66" y="T67"/>
                    </a:cxn>
                    <a:cxn ang="T122">
                      <a:pos x="T68" y="T69"/>
                    </a:cxn>
                    <a:cxn ang="T123">
                      <a:pos x="T70" y="T71"/>
                    </a:cxn>
                    <a:cxn ang="T124">
                      <a:pos x="T72" y="T73"/>
                    </a:cxn>
                    <a:cxn ang="T125">
                      <a:pos x="T74" y="T75"/>
                    </a:cxn>
                    <a:cxn ang="T126">
                      <a:pos x="T76" y="T77"/>
                    </a:cxn>
                    <a:cxn ang="T127">
                      <a:pos x="T78" y="T79"/>
                    </a:cxn>
                    <a:cxn ang="T128">
                      <a:pos x="T80" y="T81"/>
                    </a:cxn>
                    <a:cxn ang="T129">
                      <a:pos x="T82" y="T83"/>
                    </a:cxn>
                    <a:cxn ang="T130">
                      <a:pos x="T84" y="T85"/>
                    </a:cxn>
                    <a:cxn ang="T131">
                      <a:pos x="T86" y="T87"/>
                    </a:cxn>
                  </a:cxnLst>
                  <a:rect l="T132" t="T133" r="T134" b="T135"/>
                  <a:pathLst>
                    <a:path w="322" h="378">
                      <a:moveTo>
                        <a:pt x="125" y="49"/>
                      </a:moveTo>
                      <a:lnTo>
                        <a:pt x="100" y="70"/>
                      </a:lnTo>
                      <a:lnTo>
                        <a:pt x="76" y="90"/>
                      </a:lnTo>
                      <a:lnTo>
                        <a:pt x="53" y="115"/>
                      </a:lnTo>
                      <a:lnTo>
                        <a:pt x="34" y="140"/>
                      </a:lnTo>
                      <a:lnTo>
                        <a:pt x="17" y="166"/>
                      </a:lnTo>
                      <a:lnTo>
                        <a:pt x="5" y="195"/>
                      </a:lnTo>
                      <a:lnTo>
                        <a:pt x="0" y="226"/>
                      </a:lnTo>
                      <a:lnTo>
                        <a:pt x="1" y="258"/>
                      </a:lnTo>
                      <a:lnTo>
                        <a:pt x="3" y="266"/>
                      </a:lnTo>
                      <a:lnTo>
                        <a:pt x="5" y="275"/>
                      </a:lnTo>
                      <a:lnTo>
                        <a:pt x="9" y="282"/>
                      </a:lnTo>
                      <a:lnTo>
                        <a:pt x="14" y="290"/>
                      </a:lnTo>
                      <a:lnTo>
                        <a:pt x="19" y="297"/>
                      </a:lnTo>
                      <a:lnTo>
                        <a:pt x="26" y="304"/>
                      </a:lnTo>
                      <a:lnTo>
                        <a:pt x="32" y="310"/>
                      </a:lnTo>
                      <a:lnTo>
                        <a:pt x="41" y="314"/>
                      </a:lnTo>
                      <a:lnTo>
                        <a:pt x="56" y="324"/>
                      </a:lnTo>
                      <a:lnTo>
                        <a:pt x="71" y="332"/>
                      </a:lnTo>
                      <a:lnTo>
                        <a:pt x="86" y="338"/>
                      </a:lnTo>
                      <a:lnTo>
                        <a:pt x="103" y="344"/>
                      </a:lnTo>
                      <a:lnTo>
                        <a:pt x="119" y="350"/>
                      </a:lnTo>
                      <a:lnTo>
                        <a:pt x="136" y="355"/>
                      </a:lnTo>
                      <a:lnTo>
                        <a:pt x="152" y="359"/>
                      </a:lnTo>
                      <a:lnTo>
                        <a:pt x="168" y="363"/>
                      </a:lnTo>
                      <a:lnTo>
                        <a:pt x="186" y="366"/>
                      </a:lnTo>
                      <a:lnTo>
                        <a:pt x="202" y="368"/>
                      </a:lnTo>
                      <a:lnTo>
                        <a:pt x="220" y="371"/>
                      </a:lnTo>
                      <a:lnTo>
                        <a:pt x="238" y="373"/>
                      </a:lnTo>
                      <a:lnTo>
                        <a:pt x="254" y="374"/>
                      </a:lnTo>
                      <a:lnTo>
                        <a:pt x="272" y="375"/>
                      </a:lnTo>
                      <a:lnTo>
                        <a:pt x="289" y="376"/>
                      </a:lnTo>
                      <a:lnTo>
                        <a:pt x="306" y="378"/>
                      </a:lnTo>
                      <a:lnTo>
                        <a:pt x="311" y="378"/>
                      </a:lnTo>
                      <a:lnTo>
                        <a:pt x="316" y="375"/>
                      </a:lnTo>
                      <a:lnTo>
                        <a:pt x="320" y="371"/>
                      </a:lnTo>
                      <a:lnTo>
                        <a:pt x="322" y="366"/>
                      </a:lnTo>
                      <a:lnTo>
                        <a:pt x="322" y="360"/>
                      </a:lnTo>
                      <a:lnTo>
                        <a:pt x="320" y="356"/>
                      </a:lnTo>
                      <a:lnTo>
                        <a:pt x="315" y="352"/>
                      </a:lnTo>
                      <a:lnTo>
                        <a:pt x="309" y="350"/>
                      </a:lnTo>
                      <a:lnTo>
                        <a:pt x="294" y="347"/>
                      </a:lnTo>
                      <a:lnTo>
                        <a:pt x="279" y="344"/>
                      </a:lnTo>
                      <a:lnTo>
                        <a:pt x="263" y="341"/>
                      </a:lnTo>
                      <a:lnTo>
                        <a:pt x="247" y="338"/>
                      </a:lnTo>
                      <a:lnTo>
                        <a:pt x="232" y="336"/>
                      </a:lnTo>
                      <a:lnTo>
                        <a:pt x="216" y="334"/>
                      </a:lnTo>
                      <a:lnTo>
                        <a:pt x="200" y="332"/>
                      </a:lnTo>
                      <a:lnTo>
                        <a:pt x="185" y="328"/>
                      </a:lnTo>
                      <a:lnTo>
                        <a:pt x="170" y="326"/>
                      </a:lnTo>
                      <a:lnTo>
                        <a:pt x="154" y="322"/>
                      </a:lnTo>
                      <a:lnTo>
                        <a:pt x="139" y="318"/>
                      </a:lnTo>
                      <a:lnTo>
                        <a:pt x="124" y="314"/>
                      </a:lnTo>
                      <a:lnTo>
                        <a:pt x="110" y="309"/>
                      </a:lnTo>
                      <a:lnTo>
                        <a:pt x="94" y="303"/>
                      </a:lnTo>
                      <a:lnTo>
                        <a:pt x="80" y="297"/>
                      </a:lnTo>
                      <a:lnTo>
                        <a:pt x="66" y="289"/>
                      </a:lnTo>
                      <a:lnTo>
                        <a:pt x="55" y="281"/>
                      </a:lnTo>
                      <a:lnTo>
                        <a:pt x="45" y="271"/>
                      </a:lnTo>
                      <a:lnTo>
                        <a:pt x="38" y="259"/>
                      </a:lnTo>
                      <a:lnTo>
                        <a:pt x="35" y="245"/>
                      </a:lnTo>
                      <a:lnTo>
                        <a:pt x="34" y="232"/>
                      </a:lnTo>
                      <a:lnTo>
                        <a:pt x="35" y="216"/>
                      </a:lnTo>
                      <a:lnTo>
                        <a:pt x="38" y="200"/>
                      </a:lnTo>
                      <a:lnTo>
                        <a:pt x="43" y="187"/>
                      </a:lnTo>
                      <a:lnTo>
                        <a:pt x="51" y="170"/>
                      </a:lnTo>
                      <a:lnTo>
                        <a:pt x="60" y="152"/>
                      </a:lnTo>
                      <a:lnTo>
                        <a:pt x="71" y="137"/>
                      </a:lnTo>
                      <a:lnTo>
                        <a:pt x="83" y="124"/>
                      </a:lnTo>
                      <a:lnTo>
                        <a:pt x="94" y="110"/>
                      </a:lnTo>
                      <a:lnTo>
                        <a:pt x="107" y="96"/>
                      </a:lnTo>
                      <a:lnTo>
                        <a:pt x="123" y="82"/>
                      </a:lnTo>
                      <a:lnTo>
                        <a:pt x="138" y="69"/>
                      </a:lnTo>
                      <a:lnTo>
                        <a:pt x="153" y="57"/>
                      </a:lnTo>
                      <a:lnTo>
                        <a:pt x="173" y="47"/>
                      </a:lnTo>
                      <a:lnTo>
                        <a:pt x="195" y="38"/>
                      </a:lnTo>
                      <a:lnTo>
                        <a:pt x="218" y="28"/>
                      </a:lnTo>
                      <a:lnTo>
                        <a:pt x="238" y="20"/>
                      </a:lnTo>
                      <a:lnTo>
                        <a:pt x="254" y="13"/>
                      </a:lnTo>
                      <a:lnTo>
                        <a:pt x="264" y="7"/>
                      </a:lnTo>
                      <a:lnTo>
                        <a:pt x="268" y="2"/>
                      </a:lnTo>
                      <a:lnTo>
                        <a:pt x="256" y="0"/>
                      </a:lnTo>
                      <a:lnTo>
                        <a:pt x="240" y="1"/>
                      </a:lnTo>
                      <a:lnTo>
                        <a:pt x="221" y="4"/>
                      </a:lnTo>
                      <a:lnTo>
                        <a:pt x="201" y="10"/>
                      </a:lnTo>
                      <a:lnTo>
                        <a:pt x="180" y="18"/>
                      </a:lnTo>
                      <a:lnTo>
                        <a:pt x="160" y="27"/>
                      </a:lnTo>
                      <a:lnTo>
                        <a:pt x="141" y="38"/>
                      </a:lnTo>
                      <a:lnTo>
                        <a:pt x="125" y="4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1" name="Freeform 1212"/>
                <p:cNvSpPr>
                  <a:spLocks/>
                </p:cNvSpPr>
                <p:nvPr/>
              </p:nvSpPr>
              <p:spPr bwMode="auto">
                <a:xfrm>
                  <a:off x="5250" y="2643"/>
                  <a:ext cx="99" cy="59"/>
                </a:xfrm>
                <a:custGeom>
                  <a:avLst/>
                  <a:gdLst>
                    <a:gd name="T0" fmla="*/ 0 w 283"/>
                    <a:gd name="T1" fmla="*/ 0 h 252"/>
                    <a:gd name="T2" fmla="*/ 0 w 283"/>
                    <a:gd name="T3" fmla="*/ 0 h 252"/>
                    <a:gd name="T4" fmla="*/ 0 w 283"/>
                    <a:gd name="T5" fmla="*/ 0 h 252"/>
                    <a:gd name="T6" fmla="*/ 0 w 283"/>
                    <a:gd name="T7" fmla="*/ 0 h 252"/>
                    <a:gd name="T8" fmla="*/ 0 w 283"/>
                    <a:gd name="T9" fmla="*/ 0 h 252"/>
                    <a:gd name="T10" fmla="*/ 0 w 283"/>
                    <a:gd name="T11" fmla="*/ 0 h 252"/>
                    <a:gd name="T12" fmla="*/ 0 w 283"/>
                    <a:gd name="T13" fmla="*/ 0 h 252"/>
                    <a:gd name="T14" fmla="*/ 0 w 283"/>
                    <a:gd name="T15" fmla="*/ 0 h 252"/>
                    <a:gd name="T16" fmla="*/ 0 w 283"/>
                    <a:gd name="T17" fmla="*/ 0 h 252"/>
                    <a:gd name="T18" fmla="*/ 0 w 283"/>
                    <a:gd name="T19" fmla="*/ 0 h 252"/>
                    <a:gd name="T20" fmla="*/ 0 w 283"/>
                    <a:gd name="T21" fmla="*/ 0 h 252"/>
                    <a:gd name="T22" fmla="*/ 0 w 283"/>
                    <a:gd name="T23" fmla="*/ 0 h 252"/>
                    <a:gd name="T24" fmla="*/ 0 w 283"/>
                    <a:gd name="T25" fmla="*/ 0 h 252"/>
                    <a:gd name="T26" fmla="*/ 0 w 283"/>
                    <a:gd name="T27" fmla="*/ 0 h 252"/>
                    <a:gd name="T28" fmla="*/ 0 w 283"/>
                    <a:gd name="T29" fmla="*/ 0 h 252"/>
                    <a:gd name="T30" fmla="*/ 0 w 283"/>
                    <a:gd name="T31" fmla="*/ 0 h 252"/>
                    <a:gd name="T32" fmla="*/ 0 w 283"/>
                    <a:gd name="T33" fmla="*/ 0 h 252"/>
                    <a:gd name="T34" fmla="*/ 0 w 283"/>
                    <a:gd name="T35" fmla="*/ 0 h 252"/>
                    <a:gd name="T36" fmla="*/ 0 w 283"/>
                    <a:gd name="T37" fmla="*/ 0 h 252"/>
                    <a:gd name="T38" fmla="*/ 0 w 283"/>
                    <a:gd name="T39" fmla="*/ 0 h 252"/>
                    <a:gd name="T40" fmla="*/ 0 w 283"/>
                    <a:gd name="T41" fmla="*/ 0 h 252"/>
                    <a:gd name="T42" fmla="*/ 0 w 283"/>
                    <a:gd name="T43" fmla="*/ 0 h 252"/>
                    <a:gd name="T44" fmla="*/ 0 w 283"/>
                    <a:gd name="T45" fmla="*/ 0 h 252"/>
                    <a:gd name="T46" fmla="*/ 0 w 283"/>
                    <a:gd name="T47" fmla="*/ 0 h 252"/>
                    <a:gd name="T48" fmla="*/ 0 w 283"/>
                    <a:gd name="T49" fmla="*/ 0 h 252"/>
                    <a:gd name="T50" fmla="*/ 0 w 283"/>
                    <a:gd name="T51" fmla="*/ 0 h 252"/>
                    <a:gd name="T52" fmla="*/ 0 w 283"/>
                    <a:gd name="T53" fmla="*/ 0 h 252"/>
                    <a:gd name="T54" fmla="*/ 0 w 283"/>
                    <a:gd name="T55" fmla="*/ 0 h 252"/>
                    <a:gd name="T56" fmla="*/ 0 w 283"/>
                    <a:gd name="T57" fmla="*/ 0 h 252"/>
                    <a:gd name="T58" fmla="*/ 0 w 283"/>
                    <a:gd name="T59" fmla="*/ 0 h 252"/>
                    <a:gd name="T60" fmla="*/ 0 w 283"/>
                    <a:gd name="T61" fmla="*/ 0 h 252"/>
                    <a:gd name="T62" fmla="*/ 0 w 283"/>
                    <a:gd name="T63" fmla="*/ 0 h 252"/>
                    <a:gd name="T64" fmla="*/ 0 w 283"/>
                    <a:gd name="T65" fmla="*/ 0 h 252"/>
                    <a:gd name="T66" fmla="*/ 0 w 283"/>
                    <a:gd name="T67" fmla="*/ 0 h 252"/>
                    <a:gd name="T68" fmla="*/ 0 w 283"/>
                    <a:gd name="T69" fmla="*/ 0 h 252"/>
                    <a:gd name="T70" fmla="*/ 0 w 283"/>
                    <a:gd name="T71" fmla="*/ 0 h 252"/>
                    <a:gd name="T72" fmla="*/ 0 w 283"/>
                    <a:gd name="T73" fmla="*/ 0 h 252"/>
                    <a:gd name="T74" fmla="*/ 0 w 283"/>
                    <a:gd name="T75" fmla="*/ 0 h 252"/>
                    <a:gd name="T76" fmla="*/ 0 w 283"/>
                    <a:gd name="T77" fmla="*/ 0 h 252"/>
                    <a:gd name="T78" fmla="*/ 0 w 283"/>
                    <a:gd name="T79" fmla="*/ 0 h 252"/>
                    <a:gd name="T80" fmla="*/ 0 w 283"/>
                    <a:gd name="T81" fmla="*/ 0 h 252"/>
                    <a:gd name="T82" fmla="*/ 0 w 283"/>
                    <a:gd name="T83" fmla="*/ 0 h 252"/>
                    <a:gd name="T84" fmla="*/ 0 w 283"/>
                    <a:gd name="T85" fmla="*/ 0 h 252"/>
                    <a:gd name="T86" fmla="*/ 0 w 283"/>
                    <a:gd name="T87" fmla="*/ 0 h 252"/>
                    <a:gd name="T88" fmla="*/ 0 w 283"/>
                    <a:gd name="T89" fmla="*/ 0 h 252"/>
                    <a:gd name="T90" fmla="*/ 0 w 283"/>
                    <a:gd name="T91" fmla="*/ 0 h 252"/>
                    <a:gd name="T92" fmla="*/ 0 w 283"/>
                    <a:gd name="T93" fmla="*/ 0 h 252"/>
                    <a:gd name="T94" fmla="*/ 0 w 283"/>
                    <a:gd name="T95" fmla="*/ 0 h 252"/>
                    <a:gd name="T96" fmla="*/ 0 w 283"/>
                    <a:gd name="T97" fmla="*/ 0 h 252"/>
                    <a:gd name="T98" fmla="*/ 0 w 283"/>
                    <a:gd name="T99" fmla="*/ 0 h 252"/>
                    <a:gd name="T100" fmla="*/ 0 w 283"/>
                    <a:gd name="T101" fmla="*/ 0 h 252"/>
                    <a:gd name="T102" fmla="*/ 0 w 283"/>
                    <a:gd name="T103" fmla="*/ 0 h 252"/>
                    <a:gd name="T104" fmla="*/ 0 w 283"/>
                    <a:gd name="T105" fmla="*/ 0 h 252"/>
                    <a:gd name="T106" fmla="*/ 0 w 283"/>
                    <a:gd name="T107" fmla="*/ 0 h 252"/>
                    <a:gd name="T108" fmla="*/ 0 w 283"/>
                    <a:gd name="T109" fmla="*/ 0 h 252"/>
                    <a:gd name="T110" fmla="*/ 0 w 283"/>
                    <a:gd name="T111" fmla="*/ 0 h 252"/>
                    <a:gd name="T112" fmla="*/ 0 w 283"/>
                    <a:gd name="T113" fmla="*/ 0 h 252"/>
                    <a:gd name="T114" fmla="*/ 0 w 283"/>
                    <a:gd name="T115" fmla="*/ 0 h 252"/>
                    <a:gd name="T116" fmla="*/ 0 w 283"/>
                    <a:gd name="T117" fmla="*/ 0 h 252"/>
                    <a:gd name="T118" fmla="*/ 0 w 283"/>
                    <a:gd name="T119" fmla="*/ 0 h 252"/>
                    <a:gd name="T120" fmla="*/ 0 w 283"/>
                    <a:gd name="T121" fmla="*/ 0 h 252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283"/>
                    <a:gd name="T184" fmla="*/ 0 h 252"/>
                    <a:gd name="T185" fmla="*/ 283 w 283"/>
                    <a:gd name="T186" fmla="*/ 252 h 252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283" h="252">
                      <a:moveTo>
                        <a:pt x="235" y="77"/>
                      </a:moveTo>
                      <a:lnTo>
                        <a:pt x="248" y="91"/>
                      </a:lnTo>
                      <a:lnTo>
                        <a:pt x="256" y="107"/>
                      </a:lnTo>
                      <a:lnTo>
                        <a:pt x="259" y="124"/>
                      </a:lnTo>
                      <a:lnTo>
                        <a:pt x="259" y="142"/>
                      </a:lnTo>
                      <a:lnTo>
                        <a:pt x="257" y="157"/>
                      </a:lnTo>
                      <a:lnTo>
                        <a:pt x="252" y="170"/>
                      </a:lnTo>
                      <a:lnTo>
                        <a:pt x="244" y="183"/>
                      </a:lnTo>
                      <a:lnTo>
                        <a:pt x="236" y="193"/>
                      </a:lnTo>
                      <a:lnTo>
                        <a:pt x="225" y="204"/>
                      </a:lnTo>
                      <a:lnTo>
                        <a:pt x="215" y="214"/>
                      </a:lnTo>
                      <a:lnTo>
                        <a:pt x="204" y="224"/>
                      </a:lnTo>
                      <a:lnTo>
                        <a:pt x="194" y="234"/>
                      </a:lnTo>
                      <a:lnTo>
                        <a:pt x="191" y="238"/>
                      </a:lnTo>
                      <a:lnTo>
                        <a:pt x="191" y="241"/>
                      </a:lnTo>
                      <a:lnTo>
                        <a:pt x="191" y="245"/>
                      </a:lnTo>
                      <a:lnTo>
                        <a:pt x="194" y="248"/>
                      </a:lnTo>
                      <a:lnTo>
                        <a:pt x="197" y="250"/>
                      </a:lnTo>
                      <a:lnTo>
                        <a:pt x="202" y="252"/>
                      </a:lnTo>
                      <a:lnTo>
                        <a:pt x="205" y="250"/>
                      </a:lnTo>
                      <a:lnTo>
                        <a:pt x="209" y="248"/>
                      </a:lnTo>
                      <a:lnTo>
                        <a:pt x="232" y="233"/>
                      </a:lnTo>
                      <a:lnTo>
                        <a:pt x="252" y="214"/>
                      </a:lnTo>
                      <a:lnTo>
                        <a:pt x="268" y="192"/>
                      </a:lnTo>
                      <a:lnTo>
                        <a:pt x="278" y="167"/>
                      </a:lnTo>
                      <a:lnTo>
                        <a:pt x="283" y="141"/>
                      </a:lnTo>
                      <a:lnTo>
                        <a:pt x="280" y="115"/>
                      </a:lnTo>
                      <a:lnTo>
                        <a:pt x="271" y="91"/>
                      </a:lnTo>
                      <a:lnTo>
                        <a:pt x="252" y="69"/>
                      </a:lnTo>
                      <a:lnTo>
                        <a:pt x="238" y="57"/>
                      </a:lnTo>
                      <a:lnTo>
                        <a:pt x="222" y="48"/>
                      </a:lnTo>
                      <a:lnTo>
                        <a:pt x="204" y="39"/>
                      </a:lnTo>
                      <a:lnTo>
                        <a:pt x="184" y="31"/>
                      </a:lnTo>
                      <a:lnTo>
                        <a:pt x="164" y="23"/>
                      </a:lnTo>
                      <a:lnTo>
                        <a:pt x="144" y="17"/>
                      </a:lnTo>
                      <a:lnTo>
                        <a:pt x="123" y="13"/>
                      </a:lnTo>
                      <a:lnTo>
                        <a:pt x="103" y="8"/>
                      </a:lnTo>
                      <a:lnTo>
                        <a:pt x="83" y="5"/>
                      </a:lnTo>
                      <a:lnTo>
                        <a:pt x="66" y="2"/>
                      </a:lnTo>
                      <a:lnTo>
                        <a:pt x="48" y="0"/>
                      </a:lnTo>
                      <a:lnTo>
                        <a:pt x="34" y="0"/>
                      </a:lnTo>
                      <a:lnTo>
                        <a:pt x="21" y="0"/>
                      </a:lnTo>
                      <a:lnTo>
                        <a:pt x="11" y="0"/>
                      </a:lnTo>
                      <a:lnTo>
                        <a:pt x="4" y="2"/>
                      </a:lnTo>
                      <a:lnTo>
                        <a:pt x="0" y="5"/>
                      </a:lnTo>
                      <a:lnTo>
                        <a:pt x="12" y="7"/>
                      </a:lnTo>
                      <a:lnTo>
                        <a:pt x="24" y="8"/>
                      </a:lnTo>
                      <a:lnTo>
                        <a:pt x="38" y="10"/>
                      </a:lnTo>
                      <a:lnTo>
                        <a:pt x="52" y="13"/>
                      </a:lnTo>
                      <a:lnTo>
                        <a:pt x="66" y="16"/>
                      </a:lnTo>
                      <a:lnTo>
                        <a:pt x="82" y="18"/>
                      </a:lnTo>
                      <a:lnTo>
                        <a:pt x="98" y="22"/>
                      </a:lnTo>
                      <a:lnTo>
                        <a:pt x="114" y="25"/>
                      </a:lnTo>
                      <a:lnTo>
                        <a:pt x="129" y="30"/>
                      </a:lnTo>
                      <a:lnTo>
                        <a:pt x="146" y="34"/>
                      </a:lnTo>
                      <a:lnTo>
                        <a:pt x="162" y="39"/>
                      </a:lnTo>
                      <a:lnTo>
                        <a:pt x="177" y="45"/>
                      </a:lnTo>
                      <a:lnTo>
                        <a:pt x="193" y="52"/>
                      </a:lnTo>
                      <a:lnTo>
                        <a:pt x="208" y="60"/>
                      </a:lnTo>
                      <a:lnTo>
                        <a:pt x="222" y="68"/>
                      </a:lnTo>
                      <a:lnTo>
                        <a:pt x="235" y="77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2" name="Freeform 1213"/>
                <p:cNvSpPr>
                  <a:spLocks/>
                </p:cNvSpPr>
                <p:nvPr/>
              </p:nvSpPr>
              <p:spPr bwMode="auto">
                <a:xfrm>
                  <a:off x="5047" y="2671"/>
                  <a:ext cx="40" cy="55"/>
                </a:xfrm>
                <a:custGeom>
                  <a:avLst/>
                  <a:gdLst>
                    <a:gd name="T0" fmla="*/ 0 w 114"/>
                    <a:gd name="T1" fmla="*/ 0 h 238"/>
                    <a:gd name="T2" fmla="*/ 0 w 114"/>
                    <a:gd name="T3" fmla="*/ 0 h 238"/>
                    <a:gd name="T4" fmla="*/ 0 w 114"/>
                    <a:gd name="T5" fmla="*/ 0 h 238"/>
                    <a:gd name="T6" fmla="*/ 0 w 114"/>
                    <a:gd name="T7" fmla="*/ 0 h 238"/>
                    <a:gd name="T8" fmla="*/ 0 w 114"/>
                    <a:gd name="T9" fmla="*/ 0 h 238"/>
                    <a:gd name="T10" fmla="*/ 0 w 114"/>
                    <a:gd name="T11" fmla="*/ 0 h 238"/>
                    <a:gd name="T12" fmla="*/ 0 w 114"/>
                    <a:gd name="T13" fmla="*/ 0 h 238"/>
                    <a:gd name="T14" fmla="*/ 0 w 114"/>
                    <a:gd name="T15" fmla="*/ 0 h 238"/>
                    <a:gd name="T16" fmla="*/ 0 w 114"/>
                    <a:gd name="T17" fmla="*/ 0 h 238"/>
                    <a:gd name="T18" fmla="*/ 0 w 114"/>
                    <a:gd name="T19" fmla="*/ 0 h 238"/>
                    <a:gd name="T20" fmla="*/ 0 w 114"/>
                    <a:gd name="T21" fmla="*/ 0 h 238"/>
                    <a:gd name="T22" fmla="*/ 0 w 114"/>
                    <a:gd name="T23" fmla="*/ 0 h 238"/>
                    <a:gd name="T24" fmla="*/ 0 w 114"/>
                    <a:gd name="T25" fmla="*/ 0 h 238"/>
                    <a:gd name="T26" fmla="*/ 0 w 114"/>
                    <a:gd name="T27" fmla="*/ 0 h 238"/>
                    <a:gd name="T28" fmla="*/ 0 w 114"/>
                    <a:gd name="T29" fmla="*/ 0 h 238"/>
                    <a:gd name="T30" fmla="*/ 0 w 114"/>
                    <a:gd name="T31" fmla="*/ 0 h 238"/>
                    <a:gd name="T32" fmla="*/ 0 w 114"/>
                    <a:gd name="T33" fmla="*/ 0 h 238"/>
                    <a:gd name="T34" fmla="*/ 0 w 114"/>
                    <a:gd name="T35" fmla="*/ 0 h 238"/>
                    <a:gd name="T36" fmla="*/ 0 w 114"/>
                    <a:gd name="T37" fmla="*/ 0 h 238"/>
                    <a:gd name="T38" fmla="*/ 0 w 114"/>
                    <a:gd name="T39" fmla="*/ 0 h 238"/>
                    <a:gd name="T40" fmla="*/ 0 w 114"/>
                    <a:gd name="T41" fmla="*/ 0 h 238"/>
                    <a:gd name="T42" fmla="*/ 0 w 114"/>
                    <a:gd name="T43" fmla="*/ 0 h 238"/>
                    <a:gd name="T44" fmla="*/ 0 w 114"/>
                    <a:gd name="T45" fmla="*/ 0 h 238"/>
                    <a:gd name="T46" fmla="*/ 0 w 114"/>
                    <a:gd name="T47" fmla="*/ 0 h 238"/>
                    <a:gd name="T48" fmla="*/ 0 w 114"/>
                    <a:gd name="T49" fmla="*/ 0 h 238"/>
                    <a:gd name="T50" fmla="*/ 0 w 114"/>
                    <a:gd name="T51" fmla="*/ 0 h 238"/>
                    <a:gd name="T52" fmla="*/ 0 w 114"/>
                    <a:gd name="T53" fmla="*/ 0 h 238"/>
                    <a:gd name="T54" fmla="*/ 0 w 114"/>
                    <a:gd name="T55" fmla="*/ 0 h 238"/>
                    <a:gd name="T56" fmla="*/ 0 w 114"/>
                    <a:gd name="T57" fmla="*/ 0 h 238"/>
                    <a:gd name="T58" fmla="*/ 0 w 114"/>
                    <a:gd name="T59" fmla="*/ 0 h 238"/>
                    <a:gd name="T60" fmla="*/ 0 w 114"/>
                    <a:gd name="T61" fmla="*/ 0 h 238"/>
                    <a:gd name="T62" fmla="*/ 0 w 114"/>
                    <a:gd name="T63" fmla="*/ 0 h 238"/>
                    <a:gd name="T64" fmla="*/ 0 w 114"/>
                    <a:gd name="T65" fmla="*/ 0 h 238"/>
                    <a:gd name="T66" fmla="*/ 0 w 114"/>
                    <a:gd name="T67" fmla="*/ 0 h 238"/>
                    <a:gd name="T68" fmla="*/ 0 w 114"/>
                    <a:gd name="T69" fmla="*/ 0 h 238"/>
                    <a:gd name="T70" fmla="*/ 0 w 114"/>
                    <a:gd name="T71" fmla="*/ 0 h 238"/>
                    <a:gd name="T72" fmla="*/ 0 w 114"/>
                    <a:gd name="T73" fmla="*/ 0 h 238"/>
                    <a:gd name="T74" fmla="*/ 0 w 114"/>
                    <a:gd name="T75" fmla="*/ 0 h 238"/>
                    <a:gd name="T76" fmla="*/ 0 w 114"/>
                    <a:gd name="T77" fmla="*/ 0 h 238"/>
                    <a:gd name="T78" fmla="*/ 0 w 114"/>
                    <a:gd name="T79" fmla="*/ 0 h 238"/>
                    <a:gd name="T80" fmla="*/ 0 w 114"/>
                    <a:gd name="T81" fmla="*/ 0 h 238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14"/>
                    <a:gd name="T124" fmla="*/ 0 h 238"/>
                    <a:gd name="T125" fmla="*/ 114 w 114"/>
                    <a:gd name="T126" fmla="*/ 238 h 238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14" h="238">
                      <a:moveTo>
                        <a:pt x="0" y="130"/>
                      </a:moveTo>
                      <a:lnTo>
                        <a:pt x="0" y="149"/>
                      </a:lnTo>
                      <a:lnTo>
                        <a:pt x="4" y="168"/>
                      </a:lnTo>
                      <a:lnTo>
                        <a:pt x="12" y="185"/>
                      </a:lnTo>
                      <a:lnTo>
                        <a:pt x="24" y="200"/>
                      </a:lnTo>
                      <a:lnTo>
                        <a:pt x="38" y="213"/>
                      </a:lnTo>
                      <a:lnTo>
                        <a:pt x="55" y="224"/>
                      </a:lnTo>
                      <a:lnTo>
                        <a:pt x="73" y="232"/>
                      </a:lnTo>
                      <a:lnTo>
                        <a:pt x="92" y="237"/>
                      </a:lnTo>
                      <a:lnTo>
                        <a:pt x="98" y="238"/>
                      </a:lnTo>
                      <a:lnTo>
                        <a:pt x="104" y="235"/>
                      </a:lnTo>
                      <a:lnTo>
                        <a:pt x="109" y="232"/>
                      </a:lnTo>
                      <a:lnTo>
                        <a:pt x="111" y="227"/>
                      </a:lnTo>
                      <a:lnTo>
                        <a:pt x="111" y="222"/>
                      </a:lnTo>
                      <a:lnTo>
                        <a:pt x="110" y="216"/>
                      </a:lnTo>
                      <a:lnTo>
                        <a:pt x="106" y="211"/>
                      </a:lnTo>
                      <a:lnTo>
                        <a:pt x="100" y="209"/>
                      </a:lnTo>
                      <a:lnTo>
                        <a:pt x="82" y="202"/>
                      </a:lnTo>
                      <a:lnTo>
                        <a:pt x="64" y="193"/>
                      </a:lnTo>
                      <a:lnTo>
                        <a:pt x="50" y="180"/>
                      </a:lnTo>
                      <a:lnTo>
                        <a:pt x="39" y="167"/>
                      </a:lnTo>
                      <a:lnTo>
                        <a:pt x="32" y="149"/>
                      </a:lnTo>
                      <a:lnTo>
                        <a:pt x="29" y="131"/>
                      </a:lnTo>
                      <a:lnTo>
                        <a:pt x="29" y="111"/>
                      </a:lnTo>
                      <a:lnTo>
                        <a:pt x="35" y="91"/>
                      </a:lnTo>
                      <a:lnTo>
                        <a:pt x="42" y="76"/>
                      </a:lnTo>
                      <a:lnTo>
                        <a:pt x="51" y="62"/>
                      </a:lnTo>
                      <a:lnTo>
                        <a:pt x="62" y="49"/>
                      </a:lnTo>
                      <a:lnTo>
                        <a:pt x="73" y="38"/>
                      </a:lnTo>
                      <a:lnTo>
                        <a:pt x="84" y="28"/>
                      </a:lnTo>
                      <a:lnTo>
                        <a:pt x="96" y="18"/>
                      </a:lnTo>
                      <a:lnTo>
                        <a:pt x="106" y="9"/>
                      </a:lnTo>
                      <a:lnTo>
                        <a:pt x="114" y="1"/>
                      </a:lnTo>
                      <a:lnTo>
                        <a:pt x="106" y="0"/>
                      </a:lnTo>
                      <a:lnTo>
                        <a:pt x="93" y="6"/>
                      </a:lnTo>
                      <a:lnTo>
                        <a:pt x="76" y="18"/>
                      </a:lnTo>
                      <a:lnTo>
                        <a:pt x="56" y="36"/>
                      </a:lnTo>
                      <a:lnTo>
                        <a:pt x="37" y="57"/>
                      </a:lnTo>
                      <a:lnTo>
                        <a:pt x="20" y="80"/>
                      </a:lnTo>
                      <a:lnTo>
                        <a:pt x="7" y="106"/>
                      </a:lnTo>
                      <a:lnTo>
                        <a:pt x="0" y="130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3" name="Freeform 1214"/>
                <p:cNvSpPr>
                  <a:spLocks/>
                </p:cNvSpPr>
                <p:nvPr/>
              </p:nvSpPr>
              <p:spPr bwMode="auto">
                <a:xfrm>
                  <a:off x="5330" y="2639"/>
                  <a:ext cx="87" cy="73"/>
                </a:xfrm>
                <a:custGeom>
                  <a:avLst/>
                  <a:gdLst>
                    <a:gd name="T0" fmla="*/ 0 w 246"/>
                    <a:gd name="T1" fmla="*/ 0 h 310"/>
                    <a:gd name="T2" fmla="*/ 0 w 246"/>
                    <a:gd name="T3" fmla="*/ 0 h 310"/>
                    <a:gd name="T4" fmla="*/ 0 w 246"/>
                    <a:gd name="T5" fmla="*/ 0 h 310"/>
                    <a:gd name="T6" fmla="*/ 0 w 246"/>
                    <a:gd name="T7" fmla="*/ 0 h 310"/>
                    <a:gd name="T8" fmla="*/ 0 w 246"/>
                    <a:gd name="T9" fmla="*/ 0 h 310"/>
                    <a:gd name="T10" fmla="*/ 0 w 246"/>
                    <a:gd name="T11" fmla="*/ 0 h 310"/>
                    <a:gd name="T12" fmla="*/ 0 w 246"/>
                    <a:gd name="T13" fmla="*/ 0 h 310"/>
                    <a:gd name="T14" fmla="*/ 0 w 246"/>
                    <a:gd name="T15" fmla="*/ 0 h 310"/>
                    <a:gd name="T16" fmla="*/ 0 w 246"/>
                    <a:gd name="T17" fmla="*/ 0 h 310"/>
                    <a:gd name="T18" fmla="*/ 0 w 246"/>
                    <a:gd name="T19" fmla="*/ 0 h 310"/>
                    <a:gd name="T20" fmla="*/ 0 w 246"/>
                    <a:gd name="T21" fmla="*/ 0 h 310"/>
                    <a:gd name="T22" fmla="*/ 0 w 246"/>
                    <a:gd name="T23" fmla="*/ 0 h 310"/>
                    <a:gd name="T24" fmla="*/ 0 w 246"/>
                    <a:gd name="T25" fmla="*/ 0 h 310"/>
                    <a:gd name="T26" fmla="*/ 0 w 246"/>
                    <a:gd name="T27" fmla="*/ 0 h 310"/>
                    <a:gd name="T28" fmla="*/ 0 w 246"/>
                    <a:gd name="T29" fmla="*/ 0 h 310"/>
                    <a:gd name="T30" fmla="*/ 0 w 246"/>
                    <a:gd name="T31" fmla="*/ 0 h 310"/>
                    <a:gd name="T32" fmla="*/ 0 w 246"/>
                    <a:gd name="T33" fmla="*/ 0 h 310"/>
                    <a:gd name="T34" fmla="*/ 0 w 246"/>
                    <a:gd name="T35" fmla="*/ 0 h 310"/>
                    <a:gd name="T36" fmla="*/ 0 w 246"/>
                    <a:gd name="T37" fmla="*/ 0 h 310"/>
                    <a:gd name="T38" fmla="*/ 0 w 246"/>
                    <a:gd name="T39" fmla="*/ 0 h 310"/>
                    <a:gd name="T40" fmla="*/ 0 w 246"/>
                    <a:gd name="T41" fmla="*/ 0 h 310"/>
                    <a:gd name="T42" fmla="*/ 0 w 246"/>
                    <a:gd name="T43" fmla="*/ 0 h 310"/>
                    <a:gd name="T44" fmla="*/ 0 w 246"/>
                    <a:gd name="T45" fmla="*/ 0 h 310"/>
                    <a:gd name="T46" fmla="*/ 0 w 246"/>
                    <a:gd name="T47" fmla="*/ 0 h 310"/>
                    <a:gd name="T48" fmla="*/ 0 w 246"/>
                    <a:gd name="T49" fmla="*/ 0 h 310"/>
                    <a:gd name="T50" fmla="*/ 0 w 246"/>
                    <a:gd name="T51" fmla="*/ 0 h 310"/>
                    <a:gd name="T52" fmla="*/ 0 w 246"/>
                    <a:gd name="T53" fmla="*/ 0 h 310"/>
                    <a:gd name="T54" fmla="*/ 0 w 246"/>
                    <a:gd name="T55" fmla="*/ 0 h 310"/>
                    <a:gd name="T56" fmla="*/ 0 w 246"/>
                    <a:gd name="T57" fmla="*/ 0 h 310"/>
                    <a:gd name="T58" fmla="*/ 0 w 246"/>
                    <a:gd name="T59" fmla="*/ 0 h 310"/>
                    <a:gd name="T60" fmla="*/ 0 w 246"/>
                    <a:gd name="T61" fmla="*/ 0 h 310"/>
                    <a:gd name="T62" fmla="*/ 0 w 246"/>
                    <a:gd name="T63" fmla="*/ 0 h 310"/>
                    <a:gd name="T64" fmla="*/ 0 w 246"/>
                    <a:gd name="T65" fmla="*/ 0 h 310"/>
                    <a:gd name="T66" fmla="*/ 0 w 246"/>
                    <a:gd name="T67" fmla="*/ 0 h 310"/>
                    <a:gd name="T68" fmla="*/ 0 w 246"/>
                    <a:gd name="T69" fmla="*/ 0 h 310"/>
                    <a:gd name="T70" fmla="*/ 0 w 246"/>
                    <a:gd name="T71" fmla="*/ 0 h 310"/>
                    <a:gd name="T72" fmla="*/ 0 w 246"/>
                    <a:gd name="T73" fmla="*/ 0 h 310"/>
                    <a:gd name="T74" fmla="*/ 0 w 246"/>
                    <a:gd name="T75" fmla="*/ 0 h 310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w 246"/>
                    <a:gd name="T115" fmla="*/ 0 h 310"/>
                    <a:gd name="T116" fmla="*/ 246 w 246"/>
                    <a:gd name="T117" fmla="*/ 310 h 310"/>
                  </a:gdLst>
                  <a:ahLst/>
                  <a:cxnLst>
                    <a:cxn ang="T76">
                      <a:pos x="T0" y="T1"/>
                    </a:cxn>
                    <a:cxn ang="T77">
                      <a:pos x="T2" y="T3"/>
                    </a:cxn>
                    <a:cxn ang="T78">
                      <a:pos x="T4" y="T5"/>
                    </a:cxn>
                    <a:cxn ang="T79">
                      <a:pos x="T6" y="T7"/>
                    </a:cxn>
                    <a:cxn ang="T80">
                      <a:pos x="T8" y="T9"/>
                    </a:cxn>
                    <a:cxn ang="T81">
                      <a:pos x="T10" y="T11"/>
                    </a:cxn>
                    <a:cxn ang="T82">
                      <a:pos x="T12" y="T13"/>
                    </a:cxn>
                    <a:cxn ang="T83">
                      <a:pos x="T14" y="T15"/>
                    </a:cxn>
                    <a:cxn ang="T84">
                      <a:pos x="T16" y="T17"/>
                    </a:cxn>
                    <a:cxn ang="T85">
                      <a:pos x="T18" y="T19"/>
                    </a:cxn>
                    <a:cxn ang="T86">
                      <a:pos x="T20" y="T21"/>
                    </a:cxn>
                    <a:cxn ang="T87">
                      <a:pos x="T22" y="T23"/>
                    </a:cxn>
                    <a:cxn ang="T88">
                      <a:pos x="T24" y="T25"/>
                    </a:cxn>
                    <a:cxn ang="T89">
                      <a:pos x="T26" y="T27"/>
                    </a:cxn>
                    <a:cxn ang="T90">
                      <a:pos x="T28" y="T29"/>
                    </a:cxn>
                    <a:cxn ang="T91">
                      <a:pos x="T30" y="T31"/>
                    </a:cxn>
                    <a:cxn ang="T92">
                      <a:pos x="T32" y="T33"/>
                    </a:cxn>
                    <a:cxn ang="T93">
                      <a:pos x="T34" y="T35"/>
                    </a:cxn>
                    <a:cxn ang="T94">
                      <a:pos x="T36" y="T37"/>
                    </a:cxn>
                    <a:cxn ang="T95">
                      <a:pos x="T38" y="T39"/>
                    </a:cxn>
                    <a:cxn ang="T96">
                      <a:pos x="T40" y="T41"/>
                    </a:cxn>
                    <a:cxn ang="T97">
                      <a:pos x="T42" y="T43"/>
                    </a:cxn>
                    <a:cxn ang="T98">
                      <a:pos x="T44" y="T45"/>
                    </a:cxn>
                    <a:cxn ang="T99">
                      <a:pos x="T46" y="T47"/>
                    </a:cxn>
                    <a:cxn ang="T100">
                      <a:pos x="T48" y="T49"/>
                    </a:cxn>
                    <a:cxn ang="T101">
                      <a:pos x="T50" y="T51"/>
                    </a:cxn>
                    <a:cxn ang="T102">
                      <a:pos x="T52" y="T53"/>
                    </a:cxn>
                    <a:cxn ang="T103">
                      <a:pos x="T54" y="T55"/>
                    </a:cxn>
                    <a:cxn ang="T104">
                      <a:pos x="T56" y="T57"/>
                    </a:cxn>
                    <a:cxn ang="T105">
                      <a:pos x="T58" y="T59"/>
                    </a:cxn>
                    <a:cxn ang="T106">
                      <a:pos x="T60" y="T61"/>
                    </a:cxn>
                    <a:cxn ang="T107">
                      <a:pos x="T62" y="T63"/>
                    </a:cxn>
                    <a:cxn ang="T108">
                      <a:pos x="T64" y="T65"/>
                    </a:cxn>
                    <a:cxn ang="T109">
                      <a:pos x="T66" y="T67"/>
                    </a:cxn>
                    <a:cxn ang="T110">
                      <a:pos x="T68" y="T69"/>
                    </a:cxn>
                    <a:cxn ang="T111">
                      <a:pos x="T70" y="T71"/>
                    </a:cxn>
                    <a:cxn ang="T112">
                      <a:pos x="T72" y="T73"/>
                    </a:cxn>
                    <a:cxn ang="T113">
                      <a:pos x="T74" y="T75"/>
                    </a:cxn>
                  </a:cxnLst>
                  <a:rect l="T114" t="T115" r="T116" b="T117"/>
                  <a:pathLst>
                    <a:path w="246" h="310">
                      <a:moveTo>
                        <a:pt x="199" y="116"/>
                      </a:moveTo>
                      <a:lnTo>
                        <a:pt x="207" y="124"/>
                      </a:lnTo>
                      <a:lnTo>
                        <a:pt x="214" y="133"/>
                      </a:lnTo>
                      <a:lnTo>
                        <a:pt x="219" y="143"/>
                      </a:lnTo>
                      <a:lnTo>
                        <a:pt x="223" y="154"/>
                      </a:lnTo>
                      <a:lnTo>
                        <a:pt x="225" y="164"/>
                      </a:lnTo>
                      <a:lnTo>
                        <a:pt x="225" y="176"/>
                      </a:lnTo>
                      <a:lnTo>
                        <a:pt x="221" y="187"/>
                      </a:lnTo>
                      <a:lnTo>
                        <a:pt x="216" y="197"/>
                      </a:lnTo>
                      <a:lnTo>
                        <a:pt x="208" y="209"/>
                      </a:lnTo>
                      <a:lnTo>
                        <a:pt x="199" y="219"/>
                      </a:lnTo>
                      <a:lnTo>
                        <a:pt x="188" y="228"/>
                      </a:lnTo>
                      <a:lnTo>
                        <a:pt x="177" y="238"/>
                      </a:lnTo>
                      <a:lnTo>
                        <a:pt x="166" y="246"/>
                      </a:lnTo>
                      <a:lnTo>
                        <a:pt x="154" y="255"/>
                      </a:lnTo>
                      <a:lnTo>
                        <a:pt x="143" y="264"/>
                      </a:lnTo>
                      <a:lnTo>
                        <a:pt x="132" y="274"/>
                      </a:lnTo>
                      <a:lnTo>
                        <a:pt x="129" y="278"/>
                      </a:lnTo>
                      <a:lnTo>
                        <a:pt x="126" y="282"/>
                      </a:lnTo>
                      <a:lnTo>
                        <a:pt x="124" y="287"/>
                      </a:lnTo>
                      <a:lnTo>
                        <a:pt x="121" y="292"/>
                      </a:lnTo>
                      <a:lnTo>
                        <a:pt x="120" y="296"/>
                      </a:lnTo>
                      <a:lnTo>
                        <a:pt x="120" y="301"/>
                      </a:lnTo>
                      <a:lnTo>
                        <a:pt x="121" y="305"/>
                      </a:lnTo>
                      <a:lnTo>
                        <a:pt x="125" y="309"/>
                      </a:lnTo>
                      <a:lnTo>
                        <a:pt x="130" y="310"/>
                      </a:lnTo>
                      <a:lnTo>
                        <a:pt x="134" y="310"/>
                      </a:lnTo>
                      <a:lnTo>
                        <a:pt x="139" y="309"/>
                      </a:lnTo>
                      <a:lnTo>
                        <a:pt x="143" y="305"/>
                      </a:lnTo>
                      <a:lnTo>
                        <a:pt x="154" y="293"/>
                      </a:lnTo>
                      <a:lnTo>
                        <a:pt x="167" y="280"/>
                      </a:lnTo>
                      <a:lnTo>
                        <a:pt x="180" y="269"/>
                      </a:lnTo>
                      <a:lnTo>
                        <a:pt x="194" y="257"/>
                      </a:lnTo>
                      <a:lnTo>
                        <a:pt x="207" y="246"/>
                      </a:lnTo>
                      <a:lnTo>
                        <a:pt x="219" y="233"/>
                      </a:lnTo>
                      <a:lnTo>
                        <a:pt x="231" y="219"/>
                      </a:lnTo>
                      <a:lnTo>
                        <a:pt x="239" y="204"/>
                      </a:lnTo>
                      <a:lnTo>
                        <a:pt x="245" y="187"/>
                      </a:lnTo>
                      <a:lnTo>
                        <a:pt x="246" y="170"/>
                      </a:lnTo>
                      <a:lnTo>
                        <a:pt x="242" y="153"/>
                      </a:lnTo>
                      <a:lnTo>
                        <a:pt x="236" y="136"/>
                      </a:lnTo>
                      <a:lnTo>
                        <a:pt x="227" y="120"/>
                      </a:lnTo>
                      <a:lnTo>
                        <a:pt x="215" y="107"/>
                      </a:lnTo>
                      <a:lnTo>
                        <a:pt x="201" y="94"/>
                      </a:lnTo>
                      <a:lnTo>
                        <a:pt x="187" y="82"/>
                      </a:lnTo>
                      <a:lnTo>
                        <a:pt x="177" y="74"/>
                      </a:lnTo>
                      <a:lnTo>
                        <a:pt x="165" y="68"/>
                      </a:lnTo>
                      <a:lnTo>
                        <a:pt x="152" y="60"/>
                      </a:lnTo>
                      <a:lnTo>
                        <a:pt x="139" y="51"/>
                      </a:lnTo>
                      <a:lnTo>
                        <a:pt x="126" y="43"/>
                      </a:lnTo>
                      <a:lnTo>
                        <a:pt x="112" y="35"/>
                      </a:lnTo>
                      <a:lnTo>
                        <a:pt x="98" y="28"/>
                      </a:lnTo>
                      <a:lnTo>
                        <a:pt x="85" y="22"/>
                      </a:lnTo>
                      <a:lnTo>
                        <a:pt x="72" y="16"/>
                      </a:lnTo>
                      <a:lnTo>
                        <a:pt x="59" y="10"/>
                      </a:lnTo>
                      <a:lnTo>
                        <a:pt x="46" y="7"/>
                      </a:lnTo>
                      <a:lnTo>
                        <a:pt x="35" y="3"/>
                      </a:lnTo>
                      <a:lnTo>
                        <a:pt x="24" y="1"/>
                      </a:lnTo>
                      <a:lnTo>
                        <a:pt x="15" y="0"/>
                      </a:lnTo>
                      <a:lnTo>
                        <a:pt x="7" y="1"/>
                      </a:lnTo>
                      <a:lnTo>
                        <a:pt x="0" y="3"/>
                      </a:lnTo>
                      <a:lnTo>
                        <a:pt x="8" y="6"/>
                      </a:lnTo>
                      <a:lnTo>
                        <a:pt x="17" y="9"/>
                      </a:lnTo>
                      <a:lnTo>
                        <a:pt x="28" y="14"/>
                      </a:lnTo>
                      <a:lnTo>
                        <a:pt x="38" y="18"/>
                      </a:lnTo>
                      <a:lnTo>
                        <a:pt x="51" y="24"/>
                      </a:lnTo>
                      <a:lnTo>
                        <a:pt x="64" y="30"/>
                      </a:lnTo>
                      <a:lnTo>
                        <a:pt x="78" y="37"/>
                      </a:lnTo>
                      <a:lnTo>
                        <a:pt x="92" y="43"/>
                      </a:lnTo>
                      <a:lnTo>
                        <a:pt x="106" y="51"/>
                      </a:lnTo>
                      <a:lnTo>
                        <a:pt x="120" y="60"/>
                      </a:lnTo>
                      <a:lnTo>
                        <a:pt x="134" y="69"/>
                      </a:lnTo>
                      <a:lnTo>
                        <a:pt x="148" y="78"/>
                      </a:lnTo>
                      <a:lnTo>
                        <a:pt x="163" y="87"/>
                      </a:lnTo>
                      <a:lnTo>
                        <a:pt x="175" y="96"/>
                      </a:lnTo>
                      <a:lnTo>
                        <a:pt x="187" y="105"/>
                      </a:lnTo>
                      <a:lnTo>
                        <a:pt x="199" y="116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4" name="Freeform 1215"/>
                <p:cNvSpPr>
                  <a:spLocks/>
                </p:cNvSpPr>
                <p:nvPr/>
              </p:nvSpPr>
              <p:spPr bwMode="auto">
                <a:xfrm>
                  <a:off x="5115" y="2660"/>
                  <a:ext cx="69" cy="55"/>
                </a:xfrm>
                <a:custGeom>
                  <a:avLst/>
                  <a:gdLst>
                    <a:gd name="T0" fmla="*/ 0 w 198"/>
                    <a:gd name="T1" fmla="*/ 0 h 236"/>
                    <a:gd name="T2" fmla="*/ 0 w 198"/>
                    <a:gd name="T3" fmla="*/ 0 h 236"/>
                    <a:gd name="T4" fmla="*/ 0 w 198"/>
                    <a:gd name="T5" fmla="*/ 0 h 236"/>
                    <a:gd name="T6" fmla="*/ 0 w 198"/>
                    <a:gd name="T7" fmla="*/ 0 h 236"/>
                    <a:gd name="T8" fmla="*/ 0 w 198"/>
                    <a:gd name="T9" fmla="*/ 0 h 236"/>
                    <a:gd name="T10" fmla="*/ 0 w 198"/>
                    <a:gd name="T11" fmla="*/ 0 h 236"/>
                    <a:gd name="T12" fmla="*/ 0 w 198"/>
                    <a:gd name="T13" fmla="*/ 0 h 236"/>
                    <a:gd name="T14" fmla="*/ 0 w 198"/>
                    <a:gd name="T15" fmla="*/ 0 h 236"/>
                    <a:gd name="T16" fmla="*/ 0 w 198"/>
                    <a:gd name="T17" fmla="*/ 0 h 236"/>
                    <a:gd name="T18" fmla="*/ 0 w 198"/>
                    <a:gd name="T19" fmla="*/ 0 h 236"/>
                    <a:gd name="T20" fmla="*/ 0 w 198"/>
                    <a:gd name="T21" fmla="*/ 0 h 236"/>
                    <a:gd name="T22" fmla="*/ 0 w 198"/>
                    <a:gd name="T23" fmla="*/ 0 h 236"/>
                    <a:gd name="T24" fmla="*/ 0 w 198"/>
                    <a:gd name="T25" fmla="*/ 0 h 236"/>
                    <a:gd name="T26" fmla="*/ 0 w 198"/>
                    <a:gd name="T27" fmla="*/ 0 h 236"/>
                    <a:gd name="T28" fmla="*/ 0 w 198"/>
                    <a:gd name="T29" fmla="*/ 0 h 236"/>
                    <a:gd name="T30" fmla="*/ 0 w 198"/>
                    <a:gd name="T31" fmla="*/ 0 h 236"/>
                    <a:gd name="T32" fmla="*/ 0 w 198"/>
                    <a:gd name="T33" fmla="*/ 0 h 236"/>
                    <a:gd name="T34" fmla="*/ 0 w 198"/>
                    <a:gd name="T35" fmla="*/ 0 h 236"/>
                    <a:gd name="T36" fmla="*/ 0 w 198"/>
                    <a:gd name="T37" fmla="*/ 0 h 236"/>
                    <a:gd name="T38" fmla="*/ 0 w 198"/>
                    <a:gd name="T39" fmla="*/ 0 h 236"/>
                    <a:gd name="T40" fmla="*/ 0 w 198"/>
                    <a:gd name="T41" fmla="*/ 0 h 236"/>
                    <a:gd name="T42" fmla="*/ 0 w 198"/>
                    <a:gd name="T43" fmla="*/ 0 h 236"/>
                    <a:gd name="T44" fmla="*/ 0 w 198"/>
                    <a:gd name="T45" fmla="*/ 0 h 236"/>
                    <a:gd name="T46" fmla="*/ 0 w 198"/>
                    <a:gd name="T47" fmla="*/ 0 h 236"/>
                    <a:gd name="T48" fmla="*/ 0 w 198"/>
                    <a:gd name="T49" fmla="*/ 0 h 236"/>
                    <a:gd name="T50" fmla="*/ 0 w 198"/>
                    <a:gd name="T51" fmla="*/ 0 h 236"/>
                    <a:gd name="T52" fmla="*/ 0 w 198"/>
                    <a:gd name="T53" fmla="*/ 0 h 236"/>
                    <a:gd name="T54" fmla="*/ 0 w 198"/>
                    <a:gd name="T55" fmla="*/ 0 h 236"/>
                    <a:gd name="T56" fmla="*/ 0 w 198"/>
                    <a:gd name="T57" fmla="*/ 0 h 236"/>
                    <a:gd name="T58" fmla="*/ 0 w 198"/>
                    <a:gd name="T59" fmla="*/ 0 h 236"/>
                    <a:gd name="T60" fmla="*/ 0 w 198"/>
                    <a:gd name="T61" fmla="*/ 0 h 236"/>
                    <a:gd name="T62" fmla="*/ 0 w 198"/>
                    <a:gd name="T63" fmla="*/ 0 h 236"/>
                    <a:gd name="T64" fmla="*/ 0 w 198"/>
                    <a:gd name="T65" fmla="*/ 0 h 236"/>
                    <a:gd name="T66" fmla="*/ 0 w 198"/>
                    <a:gd name="T67" fmla="*/ 0 h 236"/>
                    <a:gd name="T68" fmla="*/ 0 w 198"/>
                    <a:gd name="T69" fmla="*/ 0 h 236"/>
                    <a:gd name="T70" fmla="*/ 0 w 198"/>
                    <a:gd name="T71" fmla="*/ 0 h 236"/>
                    <a:gd name="T72" fmla="*/ 0 w 198"/>
                    <a:gd name="T73" fmla="*/ 0 h 236"/>
                    <a:gd name="T74" fmla="*/ 0 w 198"/>
                    <a:gd name="T75" fmla="*/ 0 h 236"/>
                    <a:gd name="T76" fmla="*/ 0 w 198"/>
                    <a:gd name="T77" fmla="*/ 0 h 236"/>
                    <a:gd name="T78" fmla="*/ 0 w 198"/>
                    <a:gd name="T79" fmla="*/ 0 h 236"/>
                    <a:gd name="T80" fmla="*/ 0 w 198"/>
                    <a:gd name="T81" fmla="*/ 0 h 236"/>
                    <a:gd name="T82" fmla="*/ 0 w 198"/>
                    <a:gd name="T83" fmla="*/ 0 h 236"/>
                    <a:gd name="T84" fmla="*/ 0 w 198"/>
                    <a:gd name="T85" fmla="*/ 0 h 236"/>
                    <a:gd name="T86" fmla="*/ 0 w 198"/>
                    <a:gd name="T87" fmla="*/ 0 h 236"/>
                    <a:gd name="T88" fmla="*/ 0 w 198"/>
                    <a:gd name="T89" fmla="*/ 0 h 236"/>
                    <a:gd name="T90" fmla="*/ 0 w 198"/>
                    <a:gd name="T91" fmla="*/ 0 h 236"/>
                    <a:gd name="T92" fmla="*/ 0 w 198"/>
                    <a:gd name="T93" fmla="*/ 0 h 236"/>
                    <a:gd name="T94" fmla="*/ 0 w 198"/>
                    <a:gd name="T95" fmla="*/ 0 h 236"/>
                    <a:gd name="T96" fmla="*/ 0 w 198"/>
                    <a:gd name="T97" fmla="*/ 0 h 236"/>
                    <a:gd name="T98" fmla="*/ 0 w 198"/>
                    <a:gd name="T99" fmla="*/ 0 h 236"/>
                    <a:gd name="T100" fmla="*/ 0 w 198"/>
                    <a:gd name="T101" fmla="*/ 0 h 236"/>
                    <a:gd name="T102" fmla="*/ 0 w 198"/>
                    <a:gd name="T103" fmla="*/ 0 h 236"/>
                    <a:gd name="T104" fmla="*/ 0 w 198"/>
                    <a:gd name="T105" fmla="*/ 0 h 236"/>
                    <a:gd name="T106" fmla="*/ 0 w 198"/>
                    <a:gd name="T107" fmla="*/ 0 h 236"/>
                    <a:gd name="T108" fmla="*/ 0 w 198"/>
                    <a:gd name="T109" fmla="*/ 0 h 236"/>
                    <a:gd name="T110" fmla="*/ 0 w 198"/>
                    <a:gd name="T111" fmla="*/ 0 h 236"/>
                    <a:gd name="T112" fmla="*/ 0 w 198"/>
                    <a:gd name="T113" fmla="*/ 0 h 236"/>
                    <a:gd name="T114" fmla="*/ 0 w 198"/>
                    <a:gd name="T115" fmla="*/ 0 h 236"/>
                    <a:gd name="T116" fmla="*/ 0 w 198"/>
                    <a:gd name="T117" fmla="*/ 0 h 236"/>
                    <a:gd name="T118" fmla="*/ 0 w 198"/>
                    <a:gd name="T119" fmla="*/ 0 h 236"/>
                    <a:gd name="T120" fmla="*/ 0 w 198"/>
                    <a:gd name="T121" fmla="*/ 0 h 2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198"/>
                    <a:gd name="T184" fmla="*/ 0 h 236"/>
                    <a:gd name="T185" fmla="*/ 198 w 198"/>
                    <a:gd name="T186" fmla="*/ 236 h 236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198" h="236">
                      <a:moveTo>
                        <a:pt x="73" y="36"/>
                      </a:moveTo>
                      <a:lnTo>
                        <a:pt x="58" y="46"/>
                      </a:lnTo>
                      <a:lnTo>
                        <a:pt x="46" y="58"/>
                      </a:lnTo>
                      <a:lnTo>
                        <a:pt x="33" y="72"/>
                      </a:lnTo>
                      <a:lnTo>
                        <a:pt x="22" y="85"/>
                      </a:lnTo>
                      <a:lnTo>
                        <a:pt x="14" y="100"/>
                      </a:lnTo>
                      <a:lnTo>
                        <a:pt x="7" y="115"/>
                      </a:lnTo>
                      <a:lnTo>
                        <a:pt x="2" y="130"/>
                      </a:lnTo>
                      <a:lnTo>
                        <a:pt x="0" y="146"/>
                      </a:lnTo>
                      <a:lnTo>
                        <a:pt x="2" y="170"/>
                      </a:lnTo>
                      <a:lnTo>
                        <a:pt x="12" y="190"/>
                      </a:lnTo>
                      <a:lnTo>
                        <a:pt x="26" y="207"/>
                      </a:lnTo>
                      <a:lnTo>
                        <a:pt x="43" y="220"/>
                      </a:lnTo>
                      <a:lnTo>
                        <a:pt x="64" y="229"/>
                      </a:lnTo>
                      <a:lnTo>
                        <a:pt x="88" y="235"/>
                      </a:lnTo>
                      <a:lnTo>
                        <a:pt x="110" y="236"/>
                      </a:lnTo>
                      <a:lnTo>
                        <a:pt x="132" y="232"/>
                      </a:lnTo>
                      <a:lnTo>
                        <a:pt x="137" y="232"/>
                      </a:lnTo>
                      <a:lnTo>
                        <a:pt x="142" y="230"/>
                      </a:lnTo>
                      <a:lnTo>
                        <a:pt x="145" y="226"/>
                      </a:lnTo>
                      <a:lnTo>
                        <a:pt x="146" y="221"/>
                      </a:lnTo>
                      <a:lnTo>
                        <a:pt x="145" y="219"/>
                      </a:lnTo>
                      <a:lnTo>
                        <a:pt x="142" y="219"/>
                      </a:lnTo>
                      <a:lnTo>
                        <a:pt x="137" y="217"/>
                      </a:lnTo>
                      <a:lnTo>
                        <a:pt x="131" y="217"/>
                      </a:lnTo>
                      <a:lnTo>
                        <a:pt x="124" y="217"/>
                      </a:lnTo>
                      <a:lnTo>
                        <a:pt x="118" y="217"/>
                      </a:lnTo>
                      <a:lnTo>
                        <a:pt x="112" y="217"/>
                      </a:lnTo>
                      <a:lnTo>
                        <a:pt x="109" y="217"/>
                      </a:lnTo>
                      <a:lnTo>
                        <a:pt x="97" y="216"/>
                      </a:lnTo>
                      <a:lnTo>
                        <a:pt x="87" y="215"/>
                      </a:lnTo>
                      <a:lnTo>
                        <a:pt x="75" y="214"/>
                      </a:lnTo>
                      <a:lnTo>
                        <a:pt x="63" y="211"/>
                      </a:lnTo>
                      <a:lnTo>
                        <a:pt x="51" y="207"/>
                      </a:lnTo>
                      <a:lnTo>
                        <a:pt x="40" y="199"/>
                      </a:lnTo>
                      <a:lnTo>
                        <a:pt x="29" y="189"/>
                      </a:lnTo>
                      <a:lnTo>
                        <a:pt x="17" y="174"/>
                      </a:lnTo>
                      <a:lnTo>
                        <a:pt x="15" y="157"/>
                      </a:lnTo>
                      <a:lnTo>
                        <a:pt x="16" y="141"/>
                      </a:lnTo>
                      <a:lnTo>
                        <a:pt x="21" y="124"/>
                      </a:lnTo>
                      <a:lnTo>
                        <a:pt x="28" y="109"/>
                      </a:lnTo>
                      <a:lnTo>
                        <a:pt x="39" y="96"/>
                      </a:lnTo>
                      <a:lnTo>
                        <a:pt x="50" y="82"/>
                      </a:lnTo>
                      <a:lnTo>
                        <a:pt x="63" y="70"/>
                      </a:lnTo>
                      <a:lnTo>
                        <a:pt x="78" y="59"/>
                      </a:lnTo>
                      <a:lnTo>
                        <a:pt x="94" y="49"/>
                      </a:lnTo>
                      <a:lnTo>
                        <a:pt x="110" y="39"/>
                      </a:lnTo>
                      <a:lnTo>
                        <a:pt x="126" y="31"/>
                      </a:lnTo>
                      <a:lnTo>
                        <a:pt x="142" y="24"/>
                      </a:lnTo>
                      <a:lnTo>
                        <a:pt x="158" y="19"/>
                      </a:lnTo>
                      <a:lnTo>
                        <a:pt x="172" y="13"/>
                      </a:lnTo>
                      <a:lnTo>
                        <a:pt x="186" y="10"/>
                      </a:lnTo>
                      <a:lnTo>
                        <a:pt x="198" y="7"/>
                      </a:lnTo>
                      <a:lnTo>
                        <a:pt x="190" y="3"/>
                      </a:lnTo>
                      <a:lnTo>
                        <a:pt x="177" y="0"/>
                      </a:lnTo>
                      <a:lnTo>
                        <a:pt x="162" y="3"/>
                      </a:lnTo>
                      <a:lnTo>
                        <a:pt x="144" y="6"/>
                      </a:lnTo>
                      <a:lnTo>
                        <a:pt x="124" y="12"/>
                      </a:lnTo>
                      <a:lnTo>
                        <a:pt x="105" y="19"/>
                      </a:lnTo>
                      <a:lnTo>
                        <a:pt x="88" y="28"/>
                      </a:lnTo>
                      <a:lnTo>
                        <a:pt x="73" y="36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5" name="Freeform 1216"/>
                <p:cNvSpPr>
                  <a:spLocks/>
                </p:cNvSpPr>
                <p:nvPr/>
              </p:nvSpPr>
              <p:spPr bwMode="auto">
                <a:xfrm>
                  <a:off x="5233" y="2660"/>
                  <a:ext cx="47" cy="42"/>
                </a:xfrm>
                <a:custGeom>
                  <a:avLst/>
                  <a:gdLst>
                    <a:gd name="T0" fmla="*/ 0 w 128"/>
                    <a:gd name="T1" fmla="*/ 0 h 183"/>
                    <a:gd name="T2" fmla="*/ 0 w 128"/>
                    <a:gd name="T3" fmla="*/ 0 h 183"/>
                    <a:gd name="T4" fmla="*/ 0 w 128"/>
                    <a:gd name="T5" fmla="*/ 0 h 183"/>
                    <a:gd name="T6" fmla="*/ 0 w 128"/>
                    <a:gd name="T7" fmla="*/ 0 h 183"/>
                    <a:gd name="T8" fmla="*/ 0 w 128"/>
                    <a:gd name="T9" fmla="*/ 0 h 183"/>
                    <a:gd name="T10" fmla="*/ 0 w 128"/>
                    <a:gd name="T11" fmla="*/ 0 h 183"/>
                    <a:gd name="T12" fmla="*/ 0 w 128"/>
                    <a:gd name="T13" fmla="*/ 0 h 183"/>
                    <a:gd name="T14" fmla="*/ 0 w 128"/>
                    <a:gd name="T15" fmla="*/ 0 h 183"/>
                    <a:gd name="T16" fmla="*/ 0 w 128"/>
                    <a:gd name="T17" fmla="*/ 0 h 183"/>
                    <a:gd name="T18" fmla="*/ 0 w 128"/>
                    <a:gd name="T19" fmla="*/ 0 h 183"/>
                    <a:gd name="T20" fmla="*/ 0 w 128"/>
                    <a:gd name="T21" fmla="*/ 0 h 183"/>
                    <a:gd name="T22" fmla="*/ 0 w 128"/>
                    <a:gd name="T23" fmla="*/ 0 h 183"/>
                    <a:gd name="T24" fmla="*/ 0 w 128"/>
                    <a:gd name="T25" fmla="*/ 0 h 183"/>
                    <a:gd name="T26" fmla="*/ 0 w 128"/>
                    <a:gd name="T27" fmla="*/ 0 h 183"/>
                    <a:gd name="T28" fmla="*/ 0 w 128"/>
                    <a:gd name="T29" fmla="*/ 0 h 183"/>
                    <a:gd name="T30" fmla="*/ 0 w 128"/>
                    <a:gd name="T31" fmla="*/ 0 h 183"/>
                    <a:gd name="T32" fmla="*/ 0 w 128"/>
                    <a:gd name="T33" fmla="*/ 0 h 183"/>
                    <a:gd name="T34" fmla="*/ 0 w 128"/>
                    <a:gd name="T35" fmla="*/ 0 h 183"/>
                    <a:gd name="T36" fmla="*/ 0 w 128"/>
                    <a:gd name="T37" fmla="*/ 0 h 183"/>
                    <a:gd name="T38" fmla="*/ 0 w 128"/>
                    <a:gd name="T39" fmla="*/ 0 h 183"/>
                    <a:gd name="T40" fmla="*/ 0 w 128"/>
                    <a:gd name="T41" fmla="*/ 0 h 183"/>
                    <a:gd name="T42" fmla="*/ 0 w 128"/>
                    <a:gd name="T43" fmla="*/ 0 h 183"/>
                    <a:gd name="T44" fmla="*/ 0 w 128"/>
                    <a:gd name="T45" fmla="*/ 0 h 183"/>
                    <a:gd name="T46" fmla="*/ 0 w 128"/>
                    <a:gd name="T47" fmla="*/ 0 h 183"/>
                    <a:gd name="T48" fmla="*/ 0 w 128"/>
                    <a:gd name="T49" fmla="*/ 0 h 183"/>
                    <a:gd name="T50" fmla="*/ 0 w 128"/>
                    <a:gd name="T51" fmla="*/ 0 h 183"/>
                    <a:gd name="T52" fmla="*/ 0 w 128"/>
                    <a:gd name="T53" fmla="*/ 0 h 183"/>
                    <a:gd name="T54" fmla="*/ 0 w 128"/>
                    <a:gd name="T55" fmla="*/ 0 h 183"/>
                    <a:gd name="T56" fmla="*/ 0 w 128"/>
                    <a:gd name="T57" fmla="*/ 0 h 183"/>
                    <a:gd name="T58" fmla="*/ 0 w 128"/>
                    <a:gd name="T59" fmla="*/ 0 h 183"/>
                    <a:gd name="T60" fmla="*/ 0 w 128"/>
                    <a:gd name="T61" fmla="*/ 0 h 183"/>
                    <a:gd name="T62" fmla="*/ 0 w 128"/>
                    <a:gd name="T63" fmla="*/ 0 h 183"/>
                    <a:gd name="T64" fmla="*/ 0 w 128"/>
                    <a:gd name="T65" fmla="*/ 0 h 183"/>
                    <a:gd name="T66" fmla="*/ 0 w 128"/>
                    <a:gd name="T67" fmla="*/ 0 h 183"/>
                    <a:gd name="T68" fmla="*/ 0 w 128"/>
                    <a:gd name="T69" fmla="*/ 0 h 183"/>
                    <a:gd name="T70" fmla="*/ 0 w 128"/>
                    <a:gd name="T71" fmla="*/ 0 h 183"/>
                    <a:gd name="T72" fmla="*/ 0 w 128"/>
                    <a:gd name="T73" fmla="*/ 0 h 183"/>
                    <a:gd name="T74" fmla="*/ 0 w 128"/>
                    <a:gd name="T75" fmla="*/ 0 h 183"/>
                    <a:gd name="T76" fmla="*/ 0 w 128"/>
                    <a:gd name="T77" fmla="*/ 0 h 183"/>
                    <a:gd name="T78" fmla="*/ 0 w 128"/>
                    <a:gd name="T79" fmla="*/ 0 h 183"/>
                    <a:gd name="T80" fmla="*/ 0 w 128"/>
                    <a:gd name="T81" fmla="*/ 0 h 183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28"/>
                    <a:gd name="T124" fmla="*/ 0 h 183"/>
                    <a:gd name="T125" fmla="*/ 128 w 128"/>
                    <a:gd name="T126" fmla="*/ 183 h 183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28" h="183">
                      <a:moveTo>
                        <a:pt x="108" y="61"/>
                      </a:moveTo>
                      <a:lnTo>
                        <a:pt x="111" y="80"/>
                      </a:lnTo>
                      <a:lnTo>
                        <a:pt x="109" y="97"/>
                      </a:lnTo>
                      <a:lnTo>
                        <a:pt x="101" y="110"/>
                      </a:lnTo>
                      <a:lnTo>
                        <a:pt x="89" y="123"/>
                      </a:lnTo>
                      <a:lnTo>
                        <a:pt x="75" y="134"/>
                      </a:lnTo>
                      <a:lnTo>
                        <a:pt x="60" y="145"/>
                      </a:lnTo>
                      <a:lnTo>
                        <a:pt x="43" y="156"/>
                      </a:lnTo>
                      <a:lnTo>
                        <a:pt x="29" y="167"/>
                      </a:lnTo>
                      <a:lnTo>
                        <a:pt x="27" y="170"/>
                      </a:lnTo>
                      <a:lnTo>
                        <a:pt x="26" y="172"/>
                      </a:lnTo>
                      <a:lnTo>
                        <a:pt x="26" y="176"/>
                      </a:lnTo>
                      <a:lnTo>
                        <a:pt x="28" y="179"/>
                      </a:lnTo>
                      <a:lnTo>
                        <a:pt x="30" y="182"/>
                      </a:lnTo>
                      <a:lnTo>
                        <a:pt x="34" y="183"/>
                      </a:lnTo>
                      <a:lnTo>
                        <a:pt x="37" y="183"/>
                      </a:lnTo>
                      <a:lnTo>
                        <a:pt x="41" y="182"/>
                      </a:lnTo>
                      <a:lnTo>
                        <a:pt x="58" y="171"/>
                      </a:lnTo>
                      <a:lnTo>
                        <a:pt x="76" y="160"/>
                      </a:lnTo>
                      <a:lnTo>
                        <a:pt x="92" y="147"/>
                      </a:lnTo>
                      <a:lnTo>
                        <a:pt x="108" y="132"/>
                      </a:lnTo>
                      <a:lnTo>
                        <a:pt x="118" y="116"/>
                      </a:lnTo>
                      <a:lnTo>
                        <a:pt x="125" y="98"/>
                      </a:lnTo>
                      <a:lnTo>
                        <a:pt x="128" y="78"/>
                      </a:lnTo>
                      <a:lnTo>
                        <a:pt x="123" y="58"/>
                      </a:lnTo>
                      <a:lnTo>
                        <a:pt x="112" y="41"/>
                      </a:lnTo>
                      <a:lnTo>
                        <a:pt x="98" y="28"/>
                      </a:lnTo>
                      <a:lnTo>
                        <a:pt x="80" y="16"/>
                      </a:lnTo>
                      <a:lnTo>
                        <a:pt x="61" y="8"/>
                      </a:lnTo>
                      <a:lnTo>
                        <a:pt x="41" y="2"/>
                      </a:lnTo>
                      <a:lnTo>
                        <a:pt x="23" y="0"/>
                      </a:lnTo>
                      <a:lnTo>
                        <a:pt x="9" y="1"/>
                      </a:lnTo>
                      <a:lnTo>
                        <a:pt x="0" y="6"/>
                      </a:lnTo>
                      <a:lnTo>
                        <a:pt x="16" y="10"/>
                      </a:lnTo>
                      <a:lnTo>
                        <a:pt x="33" y="14"/>
                      </a:lnTo>
                      <a:lnTo>
                        <a:pt x="48" y="17"/>
                      </a:lnTo>
                      <a:lnTo>
                        <a:pt x="63" y="22"/>
                      </a:lnTo>
                      <a:lnTo>
                        <a:pt x="77" y="28"/>
                      </a:lnTo>
                      <a:lnTo>
                        <a:pt x="90" y="36"/>
                      </a:lnTo>
                      <a:lnTo>
                        <a:pt x="101" y="46"/>
                      </a:lnTo>
                      <a:lnTo>
                        <a:pt x="108" y="61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6" name="Freeform 1217"/>
                <p:cNvSpPr>
                  <a:spLocks/>
                </p:cNvSpPr>
                <p:nvPr/>
              </p:nvSpPr>
              <p:spPr bwMode="auto">
                <a:xfrm>
                  <a:off x="5070" y="2650"/>
                  <a:ext cx="112" cy="88"/>
                </a:xfrm>
                <a:custGeom>
                  <a:avLst/>
                  <a:gdLst>
                    <a:gd name="T0" fmla="*/ 0 w 323"/>
                    <a:gd name="T1" fmla="*/ 0 h 379"/>
                    <a:gd name="T2" fmla="*/ 0 w 323"/>
                    <a:gd name="T3" fmla="*/ 0 h 379"/>
                    <a:gd name="T4" fmla="*/ 0 w 323"/>
                    <a:gd name="T5" fmla="*/ 0 h 379"/>
                    <a:gd name="T6" fmla="*/ 0 w 323"/>
                    <a:gd name="T7" fmla="*/ 0 h 379"/>
                    <a:gd name="T8" fmla="*/ 0 w 323"/>
                    <a:gd name="T9" fmla="*/ 0 h 379"/>
                    <a:gd name="T10" fmla="*/ 0 w 323"/>
                    <a:gd name="T11" fmla="*/ 0 h 379"/>
                    <a:gd name="T12" fmla="*/ 0 w 323"/>
                    <a:gd name="T13" fmla="*/ 0 h 379"/>
                    <a:gd name="T14" fmla="*/ 0 w 323"/>
                    <a:gd name="T15" fmla="*/ 0 h 379"/>
                    <a:gd name="T16" fmla="*/ 0 w 323"/>
                    <a:gd name="T17" fmla="*/ 0 h 379"/>
                    <a:gd name="T18" fmla="*/ 0 w 323"/>
                    <a:gd name="T19" fmla="*/ 0 h 379"/>
                    <a:gd name="T20" fmla="*/ 0 w 323"/>
                    <a:gd name="T21" fmla="*/ 0 h 379"/>
                    <a:gd name="T22" fmla="*/ 0 w 323"/>
                    <a:gd name="T23" fmla="*/ 0 h 379"/>
                    <a:gd name="T24" fmla="*/ 0 w 323"/>
                    <a:gd name="T25" fmla="*/ 0 h 379"/>
                    <a:gd name="T26" fmla="*/ 0 w 323"/>
                    <a:gd name="T27" fmla="*/ 0 h 379"/>
                    <a:gd name="T28" fmla="*/ 0 w 323"/>
                    <a:gd name="T29" fmla="*/ 0 h 379"/>
                    <a:gd name="T30" fmla="*/ 0 w 323"/>
                    <a:gd name="T31" fmla="*/ 0 h 379"/>
                    <a:gd name="T32" fmla="*/ 0 w 323"/>
                    <a:gd name="T33" fmla="*/ 0 h 379"/>
                    <a:gd name="T34" fmla="*/ 0 w 323"/>
                    <a:gd name="T35" fmla="*/ 0 h 379"/>
                    <a:gd name="T36" fmla="*/ 0 w 323"/>
                    <a:gd name="T37" fmla="*/ 0 h 379"/>
                    <a:gd name="T38" fmla="*/ 0 w 323"/>
                    <a:gd name="T39" fmla="*/ 0 h 379"/>
                    <a:gd name="T40" fmla="*/ 0 w 323"/>
                    <a:gd name="T41" fmla="*/ 0 h 379"/>
                    <a:gd name="T42" fmla="*/ 0 w 323"/>
                    <a:gd name="T43" fmla="*/ 0 h 379"/>
                    <a:gd name="T44" fmla="*/ 0 w 323"/>
                    <a:gd name="T45" fmla="*/ 0 h 379"/>
                    <a:gd name="T46" fmla="*/ 0 w 323"/>
                    <a:gd name="T47" fmla="*/ 0 h 379"/>
                    <a:gd name="T48" fmla="*/ 0 w 323"/>
                    <a:gd name="T49" fmla="*/ 0 h 379"/>
                    <a:gd name="T50" fmla="*/ 0 w 323"/>
                    <a:gd name="T51" fmla="*/ 0 h 379"/>
                    <a:gd name="T52" fmla="*/ 0 w 323"/>
                    <a:gd name="T53" fmla="*/ 0 h 379"/>
                    <a:gd name="T54" fmla="*/ 0 w 323"/>
                    <a:gd name="T55" fmla="*/ 0 h 379"/>
                    <a:gd name="T56" fmla="*/ 0 w 323"/>
                    <a:gd name="T57" fmla="*/ 0 h 379"/>
                    <a:gd name="T58" fmla="*/ 0 w 323"/>
                    <a:gd name="T59" fmla="*/ 0 h 379"/>
                    <a:gd name="T60" fmla="*/ 0 w 323"/>
                    <a:gd name="T61" fmla="*/ 0 h 379"/>
                    <a:gd name="T62" fmla="*/ 0 w 323"/>
                    <a:gd name="T63" fmla="*/ 0 h 379"/>
                    <a:gd name="T64" fmla="*/ 0 w 323"/>
                    <a:gd name="T65" fmla="*/ 0 h 379"/>
                    <a:gd name="T66" fmla="*/ 0 w 323"/>
                    <a:gd name="T67" fmla="*/ 0 h 379"/>
                    <a:gd name="T68" fmla="*/ 0 w 323"/>
                    <a:gd name="T69" fmla="*/ 0 h 379"/>
                    <a:gd name="T70" fmla="*/ 0 w 323"/>
                    <a:gd name="T71" fmla="*/ 0 h 379"/>
                    <a:gd name="T72" fmla="*/ 0 w 323"/>
                    <a:gd name="T73" fmla="*/ 0 h 379"/>
                    <a:gd name="T74" fmla="*/ 0 w 323"/>
                    <a:gd name="T75" fmla="*/ 0 h 379"/>
                    <a:gd name="T76" fmla="*/ 0 w 323"/>
                    <a:gd name="T77" fmla="*/ 0 h 379"/>
                    <a:gd name="T78" fmla="*/ 0 w 323"/>
                    <a:gd name="T79" fmla="*/ 0 h 379"/>
                    <a:gd name="T80" fmla="*/ 0 w 323"/>
                    <a:gd name="T81" fmla="*/ 0 h 379"/>
                    <a:gd name="T82" fmla="*/ 0 w 323"/>
                    <a:gd name="T83" fmla="*/ 0 h 379"/>
                    <a:gd name="T84" fmla="*/ 0 w 323"/>
                    <a:gd name="T85" fmla="*/ 0 h 379"/>
                    <a:gd name="T86" fmla="*/ 0 w 323"/>
                    <a:gd name="T87" fmla="*/ 0 h 379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w 323"/>
                    <a:gd name="T133" fmla="*/ 0 h 379"/>
                    <a:gd name="T134" fmla="*/ 323 w 323"/>
                    <a:gd name="T135" fmla="*/ 379 h 379"/>
                  </a:gdLst>
                  <a:ahLst/>
                  <a:cxnLst>
                    <a:cxn ang="T88">
                      <a:pos x="T0" y="T1"/>
                    </a:cxn>
                    <a:cxn ang="T89">
                      <a:pos x="T2" y="T3"/>
                    </a:cxn>
                    <a:cxn ang="T90">
                      <a:pos x="T4" y="T5"/>
                    </a:cxn>
                    <a:cxn ang="T91">
                      <a:pos x="T6" y="T7"/>
                    </a:cxn>
                    <a:cxn ang="T92">
                      <a:pos x="T8" y="T9"/>
                    </a:cxn>
                    <a:cxn ang="T93">
                      <a:pos x="T10" y="T11"/>
                    </a:cxn>
                    <a:cxn ang="T94">
                      <a:pos x="T12" y="T13"/>
                    </a:cxn>
                    <a:cxn ang="T95">
                      <a:pos x="T14" y="T15"/>
                    </a:cxn>
                    <a:cxn ang="T96">
                      <a:pos x="T16" y="T17"/>
                    </a:cxn>
                    <a:cxn ang="T97">
                      <a:pos x="T18" y="T19"/>
                    </a:cxn>
                    <a:cxn ang="T98">
                      <a:pos x="T20" y="T21"/>
                    </a:cxn>
                    <a:cxn ang="T99">
                      <a:pos x="T22" y="T23"/>
                    </a:cxn>
                    <a:cxn ang="T100">
                      <a:pos x="T24" y="T25"/>
                    </a:cxn>
                    <a:cxn ang="T101">
                      <a:pos x="T26" y="T27"/>
                    </a:cxn>
                    <a:cxn ang="T102">
                      <a:pos x="T28" y="T29"/>
                    </a:cxn>
                    <a:cxn ang="T103">
                      <a:pos x="T30" y="T31"/>
                    </a:cxn>
                    <a:cxn ang="T104">
                      <a:pos x="T32" y="T33"/>
                    </a:cxn>
                    <a:cxn ang="T105">
                      <a:pos x="T34" y="T35"/>
                    </a:cxn>
                    <a:cxn ang="T106">
                      <a:pos x="T36" y="T37"/>
                    </a:cxn>
                    <a:cxn ang="T107">
                      <a:pos x="T38" y="T39"/>
                    </a:cxn>
                    <a:cxn ang="T108">
                      <a:pos x="T40" y="T41"/>
                    </a:cxn>
                    <a:cxn ang="T109">
                      <a:pos x="T42" y="T43"/>
                    </a:cxn>
                    <a:cxn ang="T110">
                      <a:pos x="T44" y="T45"/>
                    </a:cxn>
                    <a:cxn ang="T111">
                      <a:pos x="T46" y="T47"/>
                    </a:cxn>
                    <a:cxn ang="T112">
                      <a:pos x="T48" y="T49"/>
                    </a:cxn>
                    <a:cxn ang="T113">
                      <a:pos x="T50" y="T51"/>
                    </a:cxn>
                    <a:cxn ang="T114">
                      <a:pos x="T52" y="T53"/>
                    </a:cxn>
                    <a:cxn ang="T115">
                      <a:pos x="T54" y="T55"/>
                    </a:cxn>
                    <a:cxn ang="T116">
                      <a:pos x="T56" y="T57"/>
                    </a:cxn>
                    <a:cxn ang="T117">
                      <a:pos x="T58" y="T59"/>
                    </a:cxn>
                    <a:cxn ang="T118">
                      <a:pos x="T60" y="T61"/>
                    </a:cxn>
                    <a:cxn ang="T119">
                      <a:pos x="T62" y="T63"/>
                    </a:cxn>
                    <a:cxn ang="T120">
                      <a:pos x="T64" y="T65"/>
                    </a:cxn>
                    <a:cxn ang="T121">
                      <a:pos x="T66" y="T67"/>
                    </a:cxn>
                    <a:cxn ang="T122">
                      <a:pos x="T68" y="T69"/>
                    </a:cxn>
                    <a:cxn ang="T123">
                      <a:pos x="T70" y="T71"/>
                    </a:cxn>
                    <a:cxn ang="T124">
                      <a:pos x="T72" y="T73"/>
                    </a:cxn>
                    <a:cxn ang="T125">
                      <a:pos x="T74" y="T75"/>
                    </a:cxn>
                    <a:cxn ang="T126">
                      <a:pos x="T76" y="T77"/>
                    </a:cxn>
                    <a:cxn ang="T127">
                      <a:pos x="T78" y="T79"/>
                    </a:cxn>
                    <a:cxn ang="T128">
                      <a:pos x="T80" y="T81"/>
                    </a:cxn>
                    <a:cxn ang="T129">
                      <a:pos x="T82" y="T83"/>
                    </a:cxn>
                    <a:cxn ang="T130">
                      <a:pos x="T84" y="T85"/>
                    </a:cxn>
                    <a:cxn ang="T131">
                      <a:pos x="T86" y="T87"/>
                    </a:cxn>
                  </a:cxnLst>
                  <a:rect l="T132" t="T133" r="T134" b="T135"/>
                  <a:pathLst>
                    <a:path w="323" h="379">
                      <a:moveTo>
                        <a:pt x="126" y="50"/>
                      </a:moveTo>
                      <a:lnTo>
                        <a:pt x="101" y="70"/>
                      </a:lnTo>
                      <a:lnTo>
                        <a:pt x="76" y="92"/>
                      </a:lnTo>
                      <a:lnTo>
                        <a:pt x="54" y="115"/>
                      </a:lnTo>
                      <a:lnTo>
                        <a:pt x="34" y="140"/>
                      </a:lnTo>
                      <a:lnTo>
                        <a:pt x="18" y="167"/>
                      </a:lnTo>
                      <a:lnTo>
                        <a:pt x="6" y="196"/>
                      </a:lnTo>
                      <a:lnTo>
                        <a:pt x="0" y="227"/>
                      </a:lnTo>
                      <a:lnTo>
                        <a:pt x="1" y="259"/>
                      </a:lnTo>
                      <a:lnTo>
                        <a:pt x="4" y="267"/>
                      </a:lnTo>
                      <a:lnTo>
                        <a:pt x="7" y="277"/>
                      </a:lnTo>
                      <a:lnTo>
                        <a:pt x="11" y="283"/>
                      </a:lnTo>
                      <a:lnTo>
                        <a:pt x="15" y="291"/>
                      </a:lnTo>
                      <a:lnTo>
                        <a:pt x="21" y="298"/>
                      </a:lnTo>
                      <a:lnTo>
                        <a:pt x="27" y="305"/>
                      </a:lnTo>
                      <a:lnTo>
                        <a:pt x="34" y="311"/>
                      </a:lnTo>
                      <a:lnTo>
                        <a:pt x="41" y="316"/>
                      </a:lnTo>
                      <a:lnTo>
                        <a:pt x="57" y="325"/>
                      </a:lnTo>
                      <a:lnTo>
                        <a:pt x="72" y="333"/>
                      </a:lnTo>
                      <a:lnTo>
                        <a:pt x="87" y="340"/>
                      </a:lnTo>
                      <a:lnTo>
                        <a:pt x="103" y="345"/>
                      </a:lnTo>
                      <a:lnTo>
                        <a:pt x="120" y="351"/>
                      </a:lnTo>
                      <a:lnTo>
                        <a:pt x="136" y="356"/>
                      </a:lnTo>
                      <a:lnTo>
                        <a:pt x="153" y="360"/>
                      </a:lnTo>
                      <a:lnTo>
                        <a:pt x="169" y="364"/>
                      </a:lnTo>
                      <a:lnTo>
                        <a:pt x="187" y="367"/>
                      </a:lnTo>
                      <a:lnTo>
                        <a:pt x="204" y="370"/>
                      </a:lnTo>
                      <a:lnTo>
                        <a:pt x="221" y="372"/>
                      </a:lnTo>
                      <a:lnTo>
                        <a:pt x="238" y="374"/>
                      </a:lnTo>
                      <a:lnTo>
                        <a:pt x="256" y="375"/>
                      </a:lnTo>
                      <a:lnTo>
                        <a:pt x="273" y="376"/>
                      </a:lnTo>
                      <a:lnTo>
                        <a:pt x="290" y="378"/>
                      </a:lnTo>
                      <a:lnTo>
                        <a:pt x="307" y="379"/>
                      </a:lnTo>
                      <a:lnTo>
                        <a:pt x="312" y="379"/>
                      </a:lnTo>
                      <a:lnTo>
                        <a:pt x="317" y="375"/>
                      </a:lnTo>
                      <a:lnTo>
                        <a:pt x="320" y="372"/>
                      </a:lnTo>
                      <a:lnTo>
                        <a:pt x="323" y="366"/>
                      </a:lnTo>
                      <a:lnTo>
                        <a:pt x="323" y="360"/>
                      </a:lnTo>
                      <a:lnTo>
                        <a:pt x="320" y="356"/>
                      </a:lnTo>
                      <a:lnTo>
                        <a:pt x="316" y="352"/>
                      </a:lnTo>
                      <a:lnTo>
                        <a:pt x="311" y="351"/>
                      </a:lnTo>
                      <a:lnTo>
                        <a:pt x="295" y="351"/>
                      </a:lnTo>
                      <a:lnTo>
                        <a:pt x="279" y="351"/>
                      </a:lnTo>
                      <a:lnTo>
                        <a:pt x="263" y="350"/>
                      </a:lnTo>
                      <a:lnTo>
                        <a:pt x="248" y="349"/>
                      </a:lnTo>
                      <a:lnTo>
                        <a:pt x="231" y="348"/>
                      </a:lnTo>
                      <a:lnTo>
                        <a:pt x="215" y="345"/>
                      </a:lnTo>
                      <a:lnTo>
                        <a:pt x="200" y="343"/>
                      </a:lnTo>
                      <a:lnTo>
                        <a:pt x="183" y="341"/>
                      </a:lnTo>
                      <a:lnTo>
                        <a:pt x="168" y="337"/>
                      </a:lnTo>
                      <a:lnTo>
                        <a:pt x="151" y="334"/>
                      </a:lnTo>
                      <a:lnTo>
                        <a:pt x="136" y="329"/>
                      </a:lnTo>
                      <a:lnTo>
                        <a:pt x="121" y="325"/>
                      </a:lnTo>
                      <a:lnTo>
                        <a:pt x="106" y="320"/>
                      </a:lnTo>
                      <a:lnTo>
                        <a:pt x="92" y="313"/>
                      </a:lnTo>
                      <a:lnTo>
                        <a:pt x="76" y="306"/>
                      </a:lnTo>
                      <a:lnTo>
                        <a:pt x="62" y="300"/>
                      </a:lnTo>
                      <a:lnTo>
                        <a:pt x="51" y="291"/>
                      </a:lnTo>
                      <a:lnTo>
                        <a:pt x="41" y="280"/>
                      </a:lnTo>
                      <a:lnTo>
                        <a:pt x="35" y="269"/>
                      </a:lnTo>
                      <a:lnTo>
                        <a:pt x="31" y="255"/>
                      </a:lnTo>
                      <a:lnTo>
                        <a:pt x="31" y="239"/>
                      </a:lnTo>
                      <a:lnTo>
                        <a:pt x="33" y="218"/>
                      </a:lnTo>
                      <a:lnTo>
                        <a:pt x="38" y="197"/>
                      </a:lnTo>
                      <a:lnTo>
                        <a:pt x="42" y="182"/>
                      </a:lnTo>
                      <a:lnTo>
                        <a:pt x="51" y="165"/>
                      </a:lnTo>
                      <a:lnTo>
                        <a:pt x="60" y="150"/>
                      </a:lnTo>
                      <a:lnTo>
                        <a:pt x="68" y="136"/>
                      </a:lnTo>
                      <a:lnTo>
                        <a:pt x="79" y="124"/>
                      </a:lnTo>
                      <a:lnTo>
                        <a:pt x="89" y="111"/>
                      </a:lnTo>
                      <a:lnTo>
                        <a:pt x="101" y="100"/>
                      </a:lnTo>
                      <a:lnTo>
                        <a:pt x="114" y="88"/>
                      </a:lnTo>
                      <a:lnTo>
                        <a:pt x="129" y="76"/>
                      </a:lnTo>
                      <a:lnTo>
                        <a:pt x="144" y="64"/>
                      </a:lnTo>
                      <a:lnTo>
                        <a:pt x="162" y="53"/>
                      </a:lnTo>
                      <a:lnTo>
                        <a:pt x="181" y="41"/>
                      </a:lnTo>
                      <a:lnTo>
                        <a:pt x="201" y="31"/>
                      </a:lnTo>
                      <a:lnTo>
                        <a:pt x="219" y="22"/>
                      </a:lnTo>
                      <a:lnTo>
                        <a:pt x="237" y="14"/>
                      </a:lnTo>
                      <a:lnTo>
                        <a:pt x="253" y="7"/>
                      </a:lnTo>
                      <a:lnTo>
                        <a:pt x="268" y="1"/>
                      </a:lnTo>
                      <a:lnTo>
                        <a:pt x="255" y="0"/>
                      </a:lnTo>
                      <a:lnTo>
                        <a:pt x="238" y="1"/>
                      </a:lnTo>
                      <a:lnTo>
                        <a:pt x="221" y="5"/>
                      </a:lnTo>
                      <a:lnTo>
                        <a:pt x="201" y="11"/>
                      </a:lnTo>
                      <a:lnTo>
                        <a:pt x="181" y="19"/>
                      </a:lnTo>
                      <a:lnTo>
                        <a:pt x="161" y="28"/>
                      </a:lnTo>
                      <a:lnTo>
                        <a:pt x="142" y="39"/>
                      </a:lnTo>
                      <a:lnTo>
                        <a:pt x="126" y="50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7" name="Freeform 1218"/>
                <p:cNvSpPr>
                  <a:spLocks/>
                </p:cNvSpPr>
                <p:nvPr/>
              </p:nvSpPr>
              <p:spPr bwMode="auto">
                <a:xfrm>
                  <a:off x="5229" y="2647"/>
                  <a:ext cx="99" cy="59"/>
                </a:xfrm>
                <a:custGeom>
                  <a:avLst/>
                  <a:gdLst>
                    <a:gd name="T0" fmla="*/ 0 w 282"/>
                    <a:gd name="T1" fmla="*/ 0 h 253"/>
                    <a:gd name="T2" fmla="*/ 0 w 282"/>
                    <a:gd name="T3" fmla="*/ 0 h 253"/>
                    <a:gd name="T4" fmla="*/ 0 w 282"/>
                    <a:gd name="T5" fmla="*/ 0 h 253"/>
                    <a:gd name="T6" fmla="*/ 0 w 282"/>
                    <a:gd name="T7" fmla="*/ 0 h 253"/>
                    <a:gd name="T8" fmla="*/ 0 w 282"/>
                    <a:gd name="T9" fmla="*/ 0 h 253"/>
                    <a:gd name="T10" fmla="*/ 0 w 282"/>
                    <a:gd name="T11" fmla="*/ 0 h 253"/>
                    <a:gd name="T12" fmla="*/ 0 w 282"/>
                    <a:gd name="T13" fmla="*/ 0 h 253"/>
                    <a:gd name="T14" fmla="*/ 0 w 282"/>
                    <a:gd name="T15" fmla="*/ 0 h 253"/>
                    <a:gd name="T16" fmla="*/ 0 w 282"/>
                    <a:gd name="T17" fmla="*/ 0 h 253"/>
                    <a:gd name="T18" fmla="*/ 0 w 282"/>
                    <a:gd name="T19" fmla="*/ 0 h 253"/>
                    <a:gd name="T20" fmla="*/ 0 w 282"/>
                    <a:gd name="T21" fmla="*/ 0 h 253"/>
                    <a:gd name="T22" fmla="*/ 0 w 282"/>
                    <a:gd name="T23" fmla="*/ 0 h 253"/>
                    <a:gd name="T24" fmla="*/ 0 w 282"/>
                    <a:gd name="T25" fmla="*/ 0 h 253"/>
                    <a:gd name="T26" fmla="*/ 0 w 282"/>
                    <a:gd name="T27" fmla="*/ 0 h 253"/>
                    <a:gd name="T28" fmla="*/ 0 w 282"/>
                    <a:gd name="T29" fmla="*/ 0 h 253"/>
                    <a:gd name="T30" fmla="*/ 0 w 282"/>
                    <a:gd name="T31" fmla="*/ 0 h 253"/>
                    <a:gd name="T32" fmla="*/ 0 w 282"/>
                    <a:gd name="T33" fmla="*/ 0 h 253"/>
                    <a:gd name="T34" fmla="*/ 0 w 282"/>
                    <a:gd name="T35" fmla="*/ 0 h 253"/>
                    <a:gd name="T36" fmla="*/ 0 w 282"/>
                    <a:gd name="T37" fmla="*/ 0 h 253"/>
                    <a:gd name="T38" fmla="*/ 0 w 282"/>
                    <a:gd name="T39" fmla="*/ 0 h 253"/>
                    <a:gd name="T40" fmla="*/ 0 w 282"/>
                    <a:gd name="T41" fmla="*/ 0 h 253"/>
                    <a:gd name="T42" fmla="*/ 0 w 282"/>
                    <a:gd name="T43" fmla="*/ 0 h 253"/>
                    <a:gd name="T44" fmla="*/ 0 w 282"/>
                    <a:gd name="T45" fmla="*/ 0 h 253"/>
                    <a:gd name="T46" fmla="*/ 0 w 282"/>
                    <a:gd name="T47" fmla="*/ 0 h 253"/>
                    <a:gd name="T48" fmla="*/ 0 w 282"/>
                    <a:gd name="T49" fmla="*/ 0 h 253"/>
                    <a:gd name="T50" fmla="*/ 0 w 282"/>
                    <a:gd name="T51" fmla="*/ 0 h 253"/>
                    <a:gd name="T52" fmla="*/ 0 w 282"/>
                    <a:gd name="T53" fmla="*/ 0 h 253"/>
                    <a:gd name="T54" fmla="*/ 0 w 282"/>
                    <a:gd name="T55" fmla="*/ 0 h 253"/>
                    <a:gd name="T56" fmla="*/ 0 w 282"/>
                    <a:gd name="T57" fmla="*/ 0 h 253"/>
                    <a:gd name="T58" fmla="*/ 0 w 282"/>
                    <a:gd name="T59" fmla="*/ 0 h 253"/>
                    <a:gd name="T60" fmla="*/ 0 w 282"/>
                    <a:gd name="T61" fmla="*/ 0 h 253"/>
                    <a:gd name="T62" fmla="*/ 0 w 282"/>
                    <a:gd name="T63" fmla="*/ 0 h 253"/>
                    <a:gd name="T64" fmla="*/ 0 w 282"/>
                    <a:gd name="T65" fmla="*/ 0 h 253"/>
                    <a:gd name="T66" fmla="*/ 0 w 282"/>
                    <a:gd name="T67" fmla="*/ 0 h 253"/>
                    <a:gd name="T68" fmla="*/ 0 w 282"/>
                    <a:gd name="T69" fmla="*/ 0 h 253"/>
                    <a:gd name="T70" fmla="*/ 0 w 282"/>
                    <a:gd name="T71" fmla="*/ 0 h 253"/>
                    <a:gd name="T72" fmla="*/ 0 w 282"/>
                    <a:gd name="T73" fmla="*/ 0 h 253"/>
                    <a:gd name="T74" fmla="*/ 0 w 282"/>
                    <a:gd name="T75" fmla="*/ 0 h 253"/>
                    <a:gd name="T76" fmla="*/ 0 w 282"/>
                    <a:gd name="T77" fmla="*/ 0 h 253"/>
                    <a:gd name="T78" fmla="*/ 0 w 282"/>
                    <a:gd name="T79" fmla="*/ 0 h 253"/>
                    <a:gd name="T80" fmla="*/ 0 w 282"/>
                    <a:gd name="T81" fmla="*/ 0 h 253"/>
                    <a:gd name="T82" fmla="*/ 0 w 282"/>
                    <a:gd name="T83" fmla="*/ 0 h 253"/>
                    <a:gd name="T84" fmla="*/ 0 w 282"/>
                    <a:gd name="T85" fmla="*/ 0 h 253"/>
                    <a:gd name="T86" fmla="*/ 0 w 282"/>
                    <a:gd name="T87" fmla="*/ 0 h 253"/>
                    <a:gd name="T88" fmla="*/ 0 w 282"/>
                    <a:gd name="T89" fmla="*/ 0 h 253"/>
                    <a:gd name="T90" fmla="*/ 0 w 282"/>
                    <a:gd name="T91" fmla="*/ 0 h 253"/>
                    <a:gd name="T92" fmla="*/ 0 w 282"/>
                    <a:gd name="T93" fmla="*/ 0 h 253"/>
                    <a:gd name="T94" fmla="*/ 0 w 282"/>
                    <a:gd name="T95" fmla="*/ 0 h 253"/>
                    <a:gd name="T96" fmla="*/ 0 w 282"/>
                    <a:gd name="T97" fmla="*/ 0 h 253"/>
                    <a:gd name="T98" fmla="*/ 0 w 282"/>
                    <a:gd name="T99" fmla="*/ 0 h 253"/>
                    <a:gd name="T100" fmla="*/ 0 w 282"/>
                    <a:gd name="T101" fmla="*/ 0 h 253"/>
                    <a:gd name="T102" fmla="*/ 0 w 282"/>
                    <a:gd name="T103" fmla="*/ 0 h 253"/>
                    <a:gd name="T104" fmla="*/ 0 w 282"/>
                    <a:gd name="T105" fmla="*/ 0 h 253"/>
                    <a:gd name="T106" fmla="*/ 0 w 282"/>
                    <a:gd name="T107" fmla="*/ 0 h 253"/>
                    <a:gd name="T108" fmla="*/ 0 w 282"/>
                    <a:gd name="T109" fmla="*/ 0 h 253"/>
                    <a:gd name="T110" fmla="*/ 0 w 282"/>
                    <a:gd name="T111" fmla="*/ 0 h 253"/>
                    <a:gd name="T112" fmla="*/ 0 w 282"/>
                    <a:gd name="T113" fmla="*/ 0 h 253"/>
                    <a:gd name="T114" fmla="*/ 0 w 282"/>
                    <a:gd name="T115" fmla="*/ 0 h 253"/>
                    <a:gd name="T116" fmla="*/ 0 w 282"/>
                    <a:gd name="T117" fmla="*/ 0 h 253"/>
                    <a:gd name="T118" fmla="*/ 0 w 282"/>
                    <a:gd name="T119" fmla="*/ 0 h 253"/>
                    <a:gd name="T120" fmla="*/ 0 w 282"/>
                    <a:gd name="T121" fmla="*/ 0 h 253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282"/>
                    <a:gd name="T184" fmla="*/ 0 h 253"/>
                    <a:gd name="T185" fmla="*/ 282 w 282"/>
                    <a:gd name="T186" fmla="*/ 253 h 253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282" h="253">
                      <a:moveTo>
                        <a:pt x="235" y="78"/>
                      </a:moveTo>
                      <a:lnTo>
                        <a:pt x="248" y="92"/>
                      </a:lnTo>
                      <a:lnTo>
                        <a:pt x="255" y="108"/>
                      </a:lnTo>
                      <a:lnTo>
                        <a:pt x="259" y="125"/>
                      </a:lnTo>
                      <a:lnTo>
                        <a:pt x="259" y="144"/>
                      </a:lnTo>
                      <a:lnTo>
                        <a:pt x="257" y="159"/>
                      </a:lnTo>
                      <a:lnTo>
                        <a:pt x="252" y="171"/>
                      </a:lnTo>
                      <a:lnTo>
                        <a:pt x="244" y="184"/>
                      </a:lnTo>
                      <a:lnTo>
                        <a:pt x="236" y="194"/>
                      </a:lnTo>
                      <a:lnTo>
                        <a:pt x="225" y="206"/>
                      </a:lnTo>
                      <a:lnTo>
                        <a:pt x="215" y="215"/>
                      </a:lnTo>
                      <a:lnTo>
                        <a:pt x="204" y="225"/>
                      </a:lnTo>
                      <a:lnTo>
                        <a:pt x="194" y="236"/>
                      </a:lnTo>
                      <a:lnTo>
                        <a:pt x="191" y="239"/>
                      </a:lnTo>
                      <a:lnTo>
                        <a:pt x="190" y="242"/>
                      </a:lnTo>
                      <a:lnTo>
                        <a:pt x="191" y="246"/>
                      </a:lnTo>
                      <a:lnTo>
                        <a:pt x="194" y="249"/>
                      </a:lnTo>
                      <a:lnTo>
                        <a:pt x="197" y="252"/>
                      </a:lnTo>
                      <a:lnTo>
                        <a:pt x="201" y="253"/>
                      </a:lnTo>
                      <a:lnTo>
                        <a:pt x="205" y="252"/>
                      </a:lnTo>
                      <a:lnTo>
                        <a:pt x="209" y="249"/>
                      </a:lnTo>
                      <a:lnTo>
                        <a:pt x="232" y="234"/>
                      </a:lnTo>
                      <a:lnTo>
                        <a:pt x="251" y="215"/>
                      </a:lnTo>
                      <a:lnTo>
                        <a:pt x="267" y="192"/>
                      </a:lnTo>
                      <a:lnTo>
                        <a:pt x="278" y="168"/>
                      </a:lnTo>
                      <a:lnTo>
                        <a:pt x="282" y="141"/>
                      </a:lnTo>
                      <a:lnTo>
                        <a:pt x="279" y="116"/>
                      </a:lnTo>
                      <a:lnTo>
                        <a:pt x="270" y="92"/>
                      </a:lnTo>
                      <a:lnTo>
                        <a:pt x="251" y="70"/>
                      </a:lnTo>
                      <a:lnTo>
                        <a:pt x="237" y="59"/>
                      </a:lnTo>
                      <a:lnTo>
                        <a:pt x="221" y="48"/>
                      </a:lnTo>
                      <a:lnTo>
                        <a:pt x="202" y="39"/>
                      </a:lnTo>
                      <a:lnTo>
                        <a:pt x="183" y="31"/>
                      </a:lnTo>
                      <a:lnTo>
                        <a:pt x="163" y="24"/>
                      </a:lnTo>
                      <a:lnTo>
                        <a:pt x="142" y="18"/>
                      </a:lnTo>
                      <a:lnTo>
                        <a:pt x="122" y="13"/>
                      </a:lnTo>
                      <a:lnTo>
                        <a:pt x="101" y="8"/>
                      </a:lnTo>
                      <a:lnTo>
                        <a:pt x="82" y="5"/>
                      </a:lnTo>
                      <a:lnTo>
                        <a:pt x="63" y="2"/>
                      </a:lnTo>
                      <a:lnTo>
                        <a:pt x="47" y="0"/>
                      </a:lnTo>
                      <a:lnTo>
                        <a:pt x="32" y="0"/>
                      </a:lnTo>
                      <a:lnTo>
                        <a:pt x="19" y="0"/>
                      </a:lnTo>
                      <a:lnTo>
                        <a:pt x="10" y="1"/>
                      </a:lnTo>
                      <a:lnTo>
                        <a:pt x="4" y="4"/>
                      </a:lnTo>
                      <a:lnTo>
                        <a:pt x="0" y="6"/>
                      </a:lnTo>
                      <a:lnTo>
                        <a:pt x="12" y="8"/>
                      </a:lnTo>
                      <a:lnTo>
                        <a:pt x="25" y="9"/>
                      </a:lnTo>
                      <a:lnTo>
                        <a:pt x="38" y="12"/>
                      </a:lnTo>
                      <a:lnTo>
                        <a:pt x="52" y="14"/>
                      </a:lnTo>
                      <a:lnTo>
                        <a:pt x="67" y="16"/>
                      </a:lnTo>
                      <a:lnTo>
                        <a:pt x="82" y="18"/>
                      </a:lnTo>
                      <a:lnTo>
                        <a:pt x="97" y="22"/>
                      </a:lnTo>
                      <a:lnTo>
                        <a:pt x="114" y="25"/>
                      </a:lnTo>
                      <a:lnTo>
                        <a:pt x="129" y="30"/>
                      </a:lnTo>
                      <a:lnTo>
                        <a:pt x="146" y="35"/>
                      </a:lnTo>
                      <a:lnTo>
                        <a:pt x="162" y="40"/>
                      </a:lnTo>
                      <a:lnTo>
                        <a:pt x="177" y="46"/>
                      </a:lnTo>
                      <a:lnTo>
                        <a:pt x="192" y="53"/>
                      </a:lnTo>
                      <a:lnTo>
                        <a:pt x="208" y="60"/>
                      </a:lnTo>
                      <a:lnTo>
                        <a:pt x="222" y="69"/>
                      </a:lnTo>
                      <a:lnTo>
                        <a:pt x="235" y="78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8" name="Freeform 1219"/>
                <p:cNvSpPr>
                  <a:spLocks/>
                </p:cNvSpPr>
                <p:nvPr/>
              </p:nvSpPr>
              <p:spPr bwMode="auto">
                <a:xfrm>
                  <a:off x="5030" y="2680"/>
                  <a:ext cx="40" cy="54"/>
                </a:xfrm>
                <a:custGeom>
                  <a:avLst/>
                  <a:gdLst>
                    <a:gd name="T0" fmla="*/ 0 w 115"/>
                    <a:gd name="T1" fmla="*/ 0 h 236"/>
                    <a:gd name="T2" fmla="*/ 0 w 115"/>
                    <a:gd name="T3" fmla="*/ 0 h 236"/>
                    <a:gd name="T4" fmla="*/ 0 w 115"/>
                    <a:gd name="T5" fmla="*/ 0 h 236"/>
                    <a:gd name="T6" fmla="*/ 0 w 115"/>
                    <a:gd name="T7" fmla="*/ 0 h 236"/>
                    <a:gd name="T8" fmla="*/ 0 w 115"/>
                    <a:gd name="T9" fmla="*/ 0 h 236"/>
                    <a:gd name="T10" fmla="*/ 0 w 115"/>
                    <a:gd name="T11" fmla="*/ 0 h 236"/>
                    <a:gd name="T12" fmla="*/ 0 w 115"/>
                    <a:gd name="T13" fmla="*/ 0 h 236"/>
                    <a:gd name="T14" fmla="*/ 0 w 115"/>
                    <a:gd name="T15" fmla="*/ 0 h 236"/>
                    <a:gd name="T16" fmla="*/ 0 w 115"/>
                    <a:gd name="T17" fmla="*/ 0 h 236"/>
                    <a:gd name="T18" fmla="*/ 0 w 115"/>
                    <a:gd name="T19" fmla="*/ 0 h 236"/>
                    <a:gd name="T20" fmla="*/ 0 w 115"/>
                    <a:gd name="T21" fmla="*/ 0 h 236"/>
                    <a:gd name="T22" fmla="*/ 0 w 115"/>
                    <a:gd name="T23" fmla="*/ 0 h 236"/>
                    <a:gd name="T24" fmla="*/ 0 w 115"/>
                    <a:gd name="T25" fmla="*/ 0 h 236"/>
                    <a:gd name="T26" fmla="*/ 0 w 115"/>
                    <a:gd name="T27" fmla="*/ 0 h 236"/>
                    <a:gd name="T28" fmla="*/ 0 w 115"/>
                    <a:gd name="T29" fmla="*/ 0 h 236"/>
                    <a:gd name="T30" fmla="*/ 0 w 115"/>
                    <a:gd name="T31" fmla="*/ 0 h 236"/>
                    <a:gd name="T32" fmla="*/ 0 w 115"/>
                    <a:gd name="T33" fmla="*/ 0 h 236"/>
                    <a:gd name="T34" fmla="*/ 0 w 115"/>
                    <a:gd name="T35" fmla="*/ 0 h 236"/>
                    <a:gd name="T36" fmla="*/ 0 w 115"/>
                    <a:gd name="T37" fmla="*/ 0 h 236"/>
                    <a:gd name="T38" fmla="*/ 0 w 115"/>
                    <a:gd name="T39" fmla="*/ 0 h 236"/>
                    <a:gd name="T40" fmla="*/ 0 w 115"/>
                    <a:gd name="T41" fmla="*/ 0 h 236"/>
                    <a:gd name="T42" fmla="*/ 0 w 115"/>
                    <a:gd name="T43" fmla="*/ 0 h 236"/>
                    <a:gd name="T44" fmla="*/ 0 w 115"/>
                    <a:gd name="T45" fmla="*/ 0 h 236"/>
                    <a:gd name="T46" fmla="*/ 0 w 115"/>
                    <a:gd name="T47" fmla="*/ 0 h 236"/>
                    <a:gd name="T48" fmla="*/ 0 w 115"/>
                    <a:gd name="T49" fmla="*/ 0 h 236"/>
                    <a:gd name="T50" fmla="*/ 0 w 115"/>
                    <a:gd name="T51" fmla="*/ 0 h 236"/>
                    <a:gd name="T52" fmla="*/ 0 w 115"/>
                    <a:gd name="T53" fmla="*/ 0 h 236"/>
                    <a:gd name="T54" fmla="*/ 0 w 115"/>
                    <a:gd name="T55" fmla="*/ 0 h 236"/>
                    <a:gd name="T56" fmla="*/ 0 w 115"/>
                    <a:gd name="T57" fmla="*/ 0 h 236"/>
                    <a:gd name="T58" fmla="*/ 0 w 115"/>
                    <a:gd name="T59" fmla="*/ 0 h 236"/>
                    <a:gd name="T60" fmla="*/ 0 w 115"/>
                    <a:gd name="T61" fmla="*/ 0 h 236"/>
                    <a:gd name="T62" fmla="*/ 0 w 115"/>
                    <a:gd name="T63" fmla="*/ 0 h 236"/>
                    <a:gd name="T64" fmla="*/ 0 w 115"/>
                    <a:gd name="T65" fmla="*/ 0 h 236"/>
                    <a:gd name="T66" fmla="*/ 0 w 115"/>
                    <a:gd name="T67" fmla="*/ 0 h 236"/>
                    <a:gd name="T68" fmla="*/ 0 w 115"/>
                    <a:gd name="T69" fmla="*/ 0 h 236"/>
                    <a:gd name="T70" fmla="*/ 0 w 115"/>
                    <a:gd name="T71" fmla="*/ 0 h 236"/>
                    <a:gd name="T72" fmla="*/ 0 w 115"/>
                    <a:gd name="T73" fmla="*/ 0 h 236"/>
                    <a:gd name="T74" fmla="*/ 0 w 115"/>
                    <a:gd name="T75" fmla="*/ 0 h 236"/>
                    <a:gd name="T76" fmla="*/ 0 w 115"/>
                    <a:gd name="T77" fmla="*/ 0 h 236"/>
                    <a:gd name="T78" fmla="*/ 0 w 115"/>
                    <a:gd name="T79" fmla="*/ 0 h 236"/>
                    <a:gd name="T80" fmla="*/ 0 w 115"/>
                    <a:gd name="T81" fmla="*/ 0 h 2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15"/>
                    <a:gd name="T124" fmla="*/ 0 h 236"/>
                    <a:gd name="T125" fmla="*/ 115 w 115"/>
                    <a:gd name="T126" fmla="*/ 236 h 236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15" h="236">
                      <a:moveTo>
                        <a:pt x="0" y="128"/>
                      </a:moveTo>
                      <a:lnTo>
                        <a:pt x="0" y="148"/>
                      </a:lnTo>
                      <a:lnTo>
                        <a:pt x="5" y="166"/>
                      </a:lnTo>
                      <a:lnTo>
                        <a:pt x="13" y="184"/>
                      </a:lnTo>
                      <a:lnTo>
                        <a:pt x="24" y="198"/>
                      </a:lnTo>
                      <a:lnTo>
                        <a:pt x="39" y="211"/>
                      </a:lnTo>
                      <a:lnTo>
                        <a:pt x="55" y="223"/>
                      </a:lnTo>
                      <a:lnTo>
                        <a:pt x="74" y="231"/>
                      </a:lnTo>
                      <a:lnTo>
                        <a:pt x="92" y="235"/>
                      </a:lnTo>
                      <a:lnTo>
                        <a:pt x="98" y="236"/>
                      </a:lnTo>
                      <a:lnTo>
                        <a:pt x="104" y="234"/>
                      </a:lnTo>
                      <a:lnTo>
                        <a:pt x="109" y="231"/>
                      </a:lnTo>
                      <a:lnTo>
                        <a:pt x="111" y="226"/>
                      </a:lnTo>
                      <a:lnTo>
                        <a:pt x="111" y="220"/>
                      </a:lnTo>
                      <a:lnTo>
                        <a:pt x="110" y="215"/>
                      </a:lnTo>
                      <a:lnTo>
                        <a:pt x="107" y="210"/>
                      </a:lnTo>
                      <a:lnTo>
                        <a:pt x="101" y="208"/>
                      </a:lnTo>
                      <a:lnTo>
                        <a:pt x="82" y="201"/>
                      </a:lnTo>
                      <a:lnTo>
                        <a:pt x="64" y="192"/>
                      </a:lnTo>
                      <a:lnTo>
                        <a:pt x="50" y="179"/>
                      </a:lnTo>
                      <a:lnTo>
                        <a:pt x="40" y="165"/>
                      </a:lnTo>
                      <a:lnTo>
                        <a:pt x="33" y="148"/>
                      </a:lnTo>
                      <a:lnTo>
                        <a:pt x="29" y="130"/>
                      </a:lnTo>
                      <a:lnTo>
                        <a:pt x="29" y="110"/>
                      </a:lnTo>
                      <a:lnTo>
                        <a:pt x="35" y="89"/>
                      </a:lnTo>
                      <a:lnTo>
                        <a:pt x="43" y="74"/>
                      </a:lnTo>
                      <a:lnTo>
                        <a:pt x="56" y="60"/>
                      </a:lnTo>
                      <a:lnTo>
                        <a:pt x="70" y="46"/>
                      </a:lnTo>
                      <a:lnTo>
                        <a:pt x="85" y="33"/>
                      </a:lnTo>
                      <a:lnTo>
                        <a:pt x="98" y="23"/>
                      </a:lnTo>
                      <a:lnTo>
                        <a:pt x="109" y="12"/>
                      </a:lnTo>
                      <a:lnTo>
                        <a:pt x="115" y="6"/>
                      </a:lnTo>
                      <a:lnTo>
                        <a:pt x="115" y="0"/>
                      </a:lnTo>
                      <a:lnTo>
                        <a:pt x="102" y="4"/>
                      </a:lnTo>
                      <a:lnTo>
                        <a:pt x="85" y="12"/>
                      </a:lnTo>
                      <a:lnTo>
                        <a:pt x="68" y="26"/>
                      </a:lnTo>
                      <a:lnTo>
                        <a:pt x="49" y="42"/>
                      </a:lnTo>
                      <a:lnTo>
                        <a:pt x="32" y="61"/>
                      </a:lnTo>
                      <a:lnTo>
                        <a:pt x="17" y="82"/>
                      </a:lnTo>
                      <a:lnTo>
                        <a:pt x="6" y="105"/>
                      </a:lnTo>
                      <a:lnTo>
                        <a:pt x="0" y="128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99" name="Freeform 1220"/>
                <p:cNvSpPr>
                  <a:spLocks/>
                </p:cNvSpPr>
                <p:nvPr/>
              </p:nvSpPr>
              <p:spPr bwMode="auto">
                <a:xfrm>
                  <a:off x="5311" y="2643"/>
                  <a:ext cx="87" cy="73"/>
                </a:xfrm>
                <a:custGeom>
                  <a:avLst/>
                  <a:gdLst>
                    <a:gd name="T0" fmla="*/ 0 w 245"/>
                    <a:gd name="T1" fmla="*/ 0 h 310"/>
                    <a:gd name="T2" fmla="*/ 0 w 245"/>
                    <a:gd name="T3" fmla="*/ 0 h 310"/>
                    <a:gd name="T4" fmla="*/ 0 w 245"/>
                    <a:gd name="T5" fmla="*/ 0 h 310"/>
                    <a:gd name="T6" fmla="*/ 0 w 245"/>
                    <a:gd name="T7" fmla="*/ 0 h 310"/>
                    <a:gd name="T8" fmla="*/ 0 w 245"/>
                    <a:gd name="T9" fmla="*/ 0 h 310"/>
                    <a:gd name="T10" fmla="*/ 0 w 245"/>
                    <a:gd name="T11" fmla="*/ 0 h 310"/>
                    <a:gd name="T12" fmla="*/ 0 w 245"/>
                    <a:gd name="T13" fmla="*/ 0 h 310"/>
                    <a:gd name="T14" fmla="*/ 0 w 245"/>
                    <a:gd name="T15" fmla="*/ 0 h 310"/>
                    <a:gd name="T16" fmla="*/ 0 w 245"/>
                    <a:gd name="T17" fmla="*/ 0 h 310"/>
                    <a:gd name="T18" fmla="*/ 0 w 245"/>
                    <a:gd name="T19" fmla="*/ 0 h 310"/>
                    <a:gd name="T20" fmla="*/ 0 w 245"/>
                    <a:gd name="T21" fmla="*/ 0 h 310"/>
                    <a:gd name="T22" fmla="*/ 0 w 245"/>
                    <a:gd name="T23" fmla="*/ 0 h 310"/>
                    <a:gd name="T24" fmla="*/ 0 w 245"/>
                    <a:gd name="T25" fmla="*/ 0 h 310"/>
                    <a:gd name="T26" fmla="*/ 0 w 245"/>
                    <a:gd name="T27" fmla="*/ 0 h 310"/>
                    <a:gd name="T28" fmla="*/ 0 w 245"/>
                    <a:gd name="T29" fmla="*/ 0 h 310"/>
                    <a:gd name="T30" fmla="*/ 0 w 245"/>
                    <a:gd name="T31" fmla="*/ 0 h 310"/>
                    <a:gd name="T32" fmla="*/ 0 w 245"/>
                    <a:gd name="T33" fmla="*/ 0 h 310"/>
                    <a:gd name="T34" fmla="*/ 0 w 245"/>
                    <a:gd name="T35" fmla="*/ 0 h 310"/>
                    <a:gd name="T36" fmla="*/ 0 w 245"/>
                    <a:gd name="T37" fmla="*/ 0 h 310"/>
                    <a:gd name="T38" fmla="*/ 0 w 245"/>
                    <a:gd name="T39" fmla="*/ 0 h 310"/>
                    <a:gd name="T40" fmla="*/ 0 w 245"/>
                    <a:gd name="T41" fmla="*/ 0 h 310"/>
                    <a:gd name="T42" fmla="*/ 0 w 245"/>
                    <a:gd name="T43" fmla="*/ 0 h 310"/>
                    <a:gd name="T44" fmla="*/ 0 w 245"/>
                    <a:gd name="T45" fmla="*/ 0 h 310"/>
                    <a:gd name="T46" fmla="*/ 0 w 245"/>
                    <a:gd name="T47" fmla="*/ 0 h 310"/>
                    <a:gd name="T48" fmla="*/ 0 w 245"/>
                    <a:gd name="T49" fmla="*/ 0 h 310"/>
                    <a:gd name="T50" fmla="*/ 0 w 245"/>
                    <a:gd name="T51" fmla="*/ 0 h 310"/>
                    <a:gd name="T52" fmla="*/ 0 w 245"/>
                    <a:gd name="T53" fmla="*/ 0 h 310"/>
                    <a:gd name="T54" fmla="*/ 0 w 245"/>
                    <a:gd name="T55" fmla="*/ 0 h 310"/>
                    <a:gd name="T56" fmla="*/ 0 w 245"/>
                    <a:gd name="T57" fmla="*/ 0 h 310"/>
                    <a:gd name="T58" fmla="*/ 0 w 245"/>
                    <a:gd name="T59" fmla="*/ 0 h 310"/>
                    <a:gd name="T60" fmla="*/ 0 w 245"/>
                    <a:gd name="T61" fmla="*/ 0 h 310"/>
                    <a:gd name="T62" fmla="*/ 0 w 245"/>
                    <a:gd name="T63" fmla="*/ 0 h 310"/>
                    <a:gd name="T64" fmla="*/ 0 w 245"/>
                    <a:gd name="T65" fmla="*/ 0 h 310"/>
                    <a:gd name="T66" fmla="*/ 0 w 245"/>
                    <a:gd name="T67" fmla="*/ 0 h 310"/>
                    <a:gd name="T68" fmla="*/ 0 w 245"/>
                    <a:gd name="T69" fmla="*/ 0 h 310"/>
                    <a:gd name="T70" fmla="*/ 0 w 245"/>
                    <a:gd name="T71" fmla="*/ 0 h 310"/>
                    <a:gd name="T72" fmla="*/ 0 w 245"/>
                    <a:gd name="T73" fmla="*/ 0 h 310"/>
                    <a:gd name="T74" fmla="*/ 0 w 245"/>
                    <a:gd name="T75" fmla="*/ 0 h 310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w 245"/>
                    <a:gd name="T115" fmla="*/ 0 h 310"/>
                    <a:gd name="T116" fmla="*/ 245 w 245"/>
                    <a:gd name="T117" fmla="*/ 310 h 310"/>
                  </a:gdLst>
                  <a:ahLst/>
                  <a:cxnLst>
                    <a:cxn ang="T76">
                      <a:pos x="T0" y="T1"/>
                    </a:cxn>
                    <a:cxn ang="T77">
                      <a:pos x="T2" y="T3"/>
                    </a:cxn>
                    <a:cxn ang="T78">
                      <a:pos x="T4" y="T5"/>
                    </a:cxn>
                    <a:cxn ang="T79">
                      <a:pos x="T6" y="T7"/>
                    </a:cxn>
                    <a:cxn ang="T80">
                      <a:pos x="T8" y="T9"/>
                    </a:cxn>
                    <a:cxn ang="T81">
                      <a:pos x="T10" y="T11"/>
                    </a:cxn>
                    <a:cxn ang="T82">
                      <a:pos x="T12" y="T13"/>
                    </a:cxn>
                    <a:cxn ang="T83">
                      <a:pos x="T14" y="T15"/>
                    </a:cxn>
                    <a:cxn ang="T84">
                      <a:pos x="T16" y="T17"/>
                    </a:cxn>
                    <a:cxn ang="T85">
                      <a:pos x="T18" y="T19"/>
                    </a:cxn>
                    <a:cxn ang="T86">
                      <a:pos x="T20" y="T21"/>
                    </a:cxn>
                    <a:cxn ang="T87">
                      <a:pos x="T22" y="T23"/>
                    </a:cxn>
                    <a:cxn ang="T88">
                      <a:pos x="T24" y="T25"/>
                    </a:cxn>
                    <a:cxn ang="T89">
                      <a:pos x="T26" y="T27"/>
                    </a:cxn>
                    <a:cxn ang="T90">
                      <a:pos x="T28" y="T29"/>
                    </a:cxn>
                    <a:cxn ang="T91">
                      <a:pos x="T30" y="T31"/>
                    </a:cxn>
                    <a:cxn ang="T92">
                      <a:pos x="T32" y="T33"/>
                    </a:cxn>
                    <a:cxn ang="T93">
                      <a:pos x="T34" y="T35"/>
                    </a:cxn>
                    <a:cxn ang="T94">
                      <a:pos x="T36" y="T37"/>
                    </a:cxn>
                    <a:cxn ang="T95">
                      <a:pos x="T38" y="T39"/>
                    </a:cxn>
                    <a:cxn ang="T96">
                      <a:pos x="T40" y="T41"/>
                    </a:cxn>
                    <a:cxn ang="T97">
                      <a:pos x="T42" y="T43"/>
                    </a:cxn>
                    <a:cxn ang="T98">
                      <a:pos x="T44" y="T45"/>
                    </a:cxn>
                    <a:cxn ang="T99">
                      <a:pos x="T46" y="T47"/>
                    </a:cxn>
                    <a:cxn ang="T100">
                      <a:pos x="T48" y="T49"/>
                    </a:cxn>
                    <a:cxn ang="T101">
                      <a:pos x="T50" y="T51"/>
                    </a:cxn>
                    <a:cxn ang="T102">
                      <a:pos x="T52" y="T53"/>
                    </a:cxn>
                    <a:cxn ang="T103">
                      <a:pos x="T54" y="T55"/>
                    </a:cxn>
                    <a:cxn ang="T104">
                      <a:pos x="T56" y="T57"/>
                    </a:cxn>
                    <a:cxn ang="T105">
                      <a:pos x="T58" y="T59"/>
                    </a:cxn>
                    <a:cxn ang="T106">
                      <a:pos x="T60" y="T61"/>
                    </a:cxn>
                    <a:cxn ang="T107">
                      <a:pos x="T62" y="T63"/>
                    </a:cxn>
                    <a:cxn ang="T108">
                      <a:pos x="T64" y="T65"/>
                    </a:cxn>
                    <a:cxn ang="T109">
                      <a:pos x="T66" y="T67"/>
                    </a:cxn>
                    <a:cxn ang="T110">
                      <a:pos x="T68" y="T69"/>
                    </a:cxn>
                    <a:cxn ang="T111">
                      <a:pos x="T70" y="T71"/>
                    </a:cxn>
                    <a:cxn ang="T112">
                      <a:pos x="T72" y="T73"/>
                    </a:cxn>
                    <a:cxn ang="T113">
                      <a:pos x="T74" y="T75"/>
                    </a:cxn>
                  </a:cxnLst>
                  <a:rect l="T114" t="T115" r="T116" b="T117"/>
                  <a:pathLst>
                    <a:path w="245" h="310">
                      <a:moveTo>
                        <a:pt x="200" y="116"/>
                      </a:moveTo>
                      <a:lnTo>
                        <a:pt x="208" y="124"/>
                      </a:lnTo>
                      <a:lnTo>
                        <a:pt x="214" y="133"/>
                      </a:lnTo>
                      <a:lnTo>
                        <a:pt x="220" y="144"/>
                      </a:lnTo>
                      <a:lnTo>
                        <a:pt x="223" y="154"/>
                      </a:lnTo>
                      <a:lnTo>
                        <a:pt x="226" y="164"/>
                      </a:lnTo>
                      <a:lnTo>
                        <a:pt x="224" y="176"/>
                      </a:lnTo>
                      <a:lnTo>
                        <a:pt x="222" y="187"/>
                      </a:lnTo>
                      <a:lnTo>
                        <a:pt x="216" y="198"/>
                      </a:lnTo>
                      <a:lnTo>
                        <a:pt x="208" y="209"/>
                      </a:lnTo>
                      <a:lnTo>
                        <a:pt x="199" y="219"/>
                      </a:lnTo>
                      <a:lnTo>
                        <a:pt x="188" y="229"/>
                      </a:lnTo>
                      <a:lnTo>
                        <a:pt x="177" y="238"/>
                      </a:lnTo>
                      <a:lnTo>
                        <a:pt x="166" y="246"/>
                      </a:lnTo>
                      <a:lnTo>
                        <a:pt x="154" y="255"/>
                      </a:lnTo>
                      <a:lnTo>
                        <a:pt x="142" y="264"/>
                      </a:lnTo>
                      <a:lnTo>
                        <a:pt x="132" y="275"/>
                      </a:lnTo>
                      <a:lnTo>
                        <a:pt x="128" y="278"/>
                      </a:lnTo>
                      <a:lnTo>
                        <a:pt x="126" y="283"/>
                      </a:lnTo>
                      <a:lnTo>
                        <a:pt x="124" y="287"/>
                      </a:lnTo>
                      <a:lnTo>
                        <a:pt x="121" y="292"/>
                      </a:lnTo>
                      <a:lnTo>
                        <a:pt x="120" y="296"/>
                      </a:lnTo>
                      <a:lnTo>
                        <a:pt x="120" y="301"/>
                      </a:lnTo>
                      <a:lnTo>
                        <a:pt x="122" y="306"/>
                      </a:lnTo>
                      <a:lnTo>
                        <a:pt x="126" y="309"/>
                      </a:lnTo>
                      <a:lnTo>
                        <a:pt x="131" y="310"/>
                      </a:lnTo>
                      <a:lnTo>
                        <a:pt x="135" y="310"/>
                      </a:lnTo>
                      <a:lnTo>
                        <a:pt x="139" y="309"/>
                      </a:lnTo>
                      <a:lnTo>
                        <a:pt x="142" y="306"/>
                      </a:lnTo>
                      <a:lnTo>
                        <a:pt x="154" y="292"/>
                      </a:lnTo>
                      <a:lnTo>
                        <a:pt x="167" y="280"/>
                      </a:lnTo>
                      <a:lnTo>
                        <a:pt x="180" y="269"/>
                      </a:lnTo>
                      <a:lnTo>
                        <a:pt x="194" y="257"/>
                      </a:lnTo>
                      <a:lnTo>
                        <a:pt x="207" y="246"/>
                      </a:lnTo>
                      <a:lnTo>
                        <a:pt x="220" y="233"/>
                      </a:lnTo>
                      <a:lnTo>
                        <a:pt x="230" y="219"/>
                      </a:lnTo>
                      <a:lnTo>
                        <a:pt x="238" y="204"/>
                      </a:lnTo>
                      <a:lnTo>
                        <a:pt x="244" y="186"/>
                      </a:lnTo>
                      <a:lnTo>
                        <a:pt x="245" y="169"/>
                      </a:lnTo>
                      <a:lnTo>
                        <a:pt x="243" y="152"/>
                      </a:lnTo>
                      <a:lnTo>
                        <a:pt x="237" y="134"/>
                      </a:lnTo>
                      <a:lnTo>
                        <a:pt x="228" y="119"/>
                      </a:lnTo>
                      <a:lnTo>
                        <a:pt x="217" y="105"/>
                      </a:lnTo>
                      <a:lnTo>
                        <a:pt x="203" y="93"/>
                      </a:lnTo>
                      <a:lnTo>
                        <a:pt x="188" y="83"/>
                      </a:lnTo>
                      <a:lnTo>
                        <a:pt x="176" y="76"/>
                      </a:lnTo>
                      <a:lnTo>
                        <a:pt x="163" y="69"/>
                      </a:lnTo>
                      <a:lnTo>
                        <a:pt x="151" y="61"/>
                      </a:lnTo>
                      <a:lnTo>
                        <a:pt x="136" y="54"/>
                      </a:lnTo>
                      <a:lnTo>
                        <a:pt x="122" y="46"/>
                      </a:lnTo>
                      <a:lnTo>
                        <a:pt x="107" y="39"/>
                      </a:lnTo>
                      <a:lnTo>
                        <a:pt x="93" y="31"/>
                      </a:lnTo>
                      <a:lnTo>
                        <a:pt x="79" y="24"/>
                      </a:lnTo>
                      <a:lnTo>
                        <a:pt x="66" y="18"/>
                      </a:lnTo>
                      <a:lnTo>
                        <a:pt x="53" y="13"/>
                      </a:lnTo>
                      <a:lnTo>
                        <a:pt x="40" y="8"/>
                      </a:lnTo>
                      <a:lnTo>
                        <a:pt x="30" y="5"/>
                      </a:lnTo>
                      <a:lnTo>
                        <a:pt x="20" y="1"/>
                      </a:lnTo>
                      <a:lnTo>
                        <a:pt x="12" y="0"/>
                      </a:lnTo>
                      <a:lnTo>
                        <a:pt x="5" y="0"/>
                      </a:lnTo>
                      <a:lnTo>
                        <a:pt x="0" y="2"/>
                      </a:lnTo>
                      <a:lnTo>
                        <a:pt x="11" y="8"/>
                      </a:lnTo>
                      <a:lnTo>
                        <a:pt x="23" y="14"/>
                      </a:lnTo>
                      <a:lnTo>
                        <a:pt x="36" y="20"/>
                      </a:lnTo>
                      <a:lnTo>
                        <a:pt x="47" y="25"/>
                      </a:lnTo>
                      <a:lnTo>
                        <a:pt x="60" y="31"/>
                      </a:lnTo>
                      <a:lnTo>
                        <a:pt x="73" y="37"/>
                      </a:lnTo>
                      <a:lnTo>
                        <a:pt x="86" y="44"/>
                      </a:lnTo>
                      <a:lnTo>
                        <a:pt x="99" y="51"/>
                      </a:lnTo>
                      <a:lnTo>
                        <a:pt x="113" y="57"/>
                      </a:lnTo>
                      <a:lnTo>
                        <a:pt x="126" y="64"/>
                      </a:lnTo>
                      <a:lnTo>
                        <a:pt x="139" y="71"/>
                      </a:lnTo>
                      <a:lnTo>
                        <a:pt x="152" y="79"/>
                      </a:lnTo>
                      <a:lnTo>
                        <a:pt x="165" y="88"/>
                      </a:lnTo>
                      <a:lnTo>
                        <a:pt x="176" y="96"/>
                      </a:lnTo>
                      <a:lnTo>
                        <a:pt x="188" y="106"/>
                      </a:lnTo>
                      <a:lnTo>
                        <a:pt x="200" y="116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pic>
            <p:nvPicPr>
              <p:cNvPr id="72987" name="Picture 1221" descr="access_point_stylized_gray_small"/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072" y="3642"/>
                <a:ext cx="430" cy="34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72789" name="Group 1222"/>
            <p:cNvGrpSpPr>
              <a:grpSpLocks/>
            </p:cNvGrpSpPr>
            <p:nvPr/>
          </p:nvGrpSpPr>
          <p:grpSpPr bwMode="auto">
            <a:xfrm>
              <a:off x="3552" y="2211"/>
              <a:ext cx="251" cy="226"/>
              <a:chOff x="5072" y="3611"/>
              <a:chExt cx="459" cy="380"/>
            </a:xfrm>
          </p:grpSpPr>
          <p:grpSp>
            <p:nvGrpSpPr>
              <p:cNvPr id="72972" name="Group 1223"/>
              <p:cNvGrpSpPr>
                <a:grpSpLocks/>
              </p:cNvGrpSpPr>
              <p:nvPr/>
            </p:nvGrpSpPr>
            <p:grpSpPr bwMode="auto">
              <a:xfrm>
                <a:off x="5144" y="3611"/>
                <a:ext cx="387" cy="99"/>
                <a:chOff x="5030" y="2639"/>
                <a:chExt cx="387" cy="99"/>
              </a:xfrm>
            </p:grpSpPr>
            <p:sp>
              <p:nvSpPr>
                <p:cNvPr id="72974" name="Freeform 1224"/>
                <p:cNvSpPr>
                  <a:spLocks/>
                </p:cNvSpPr>
                <p:nvPr/>
              </p:nvSpPr>
              <p:spPr bwMode="auto">
                <a:xfrm>
                  <a:off x="5134" y="2657"/>
                  <a:ext cx="69" cy="55"/>
                </a:xfrm>
                <a:custGeom>
                  <a:avLst/>
                  <a:gdLst>
                    <a:gd name="T0" fmla="*/ 0 w 199"/>
                    <a:gd name="T1" fmla="*/ 0 h 232"/>
                    <a:gd name="T2" fmla="*/ 0 w 199"/>
                    <a:gd name="T3" fmla="*/ 0 h 232"/>
                    <a:gd name="T4" fmla="*/ 0 w 199"/>
                    <a:gd name="T5" fmla="*/ 0 h 232"/>
                    <a:gd name="T6" fmla="*/ 0 w 199"/>
                    <a:gd name="T7" fmla="*/ 0 h 232"/>
                    <a:gd name="T8" fmla="*/ 0 w 199"/>
                    <a:gd name="T9" fmla="*/ 0 h 232"/>
                    <a:gd name="T10" fmla="*/ 0 w 199"/>
                    <a:gd name="T11" fmla="*/ 0 h 232"/>
                    <a:gd name="T12" fmla="*/ 0 w 199"/>
                    <a:gd name="T13" fmla="*/ 0 h 232"/>
                    <a:gd name="T14" fmla="*/ 0 w 199"/>
                    <a:gd name="T15" fmla="*/ 0 h 232"/>
                    <a:gd name="T16" fmla="*/ 0 w 199"/>
                    <a:gd name="T17" fmla="*/ 0 h 232"/>
                    <a:gd name="T18" fmla="*/ 0 w 199"/>
                    <a:gd name="T19" fmla="*/ 0 h 232"/>
                    <a:gd name="T20" fmla="*/ 0 w 199"/>
                    <a:gd name="T21" fmla="*/ 0 h 232"/>
                    <a:gd name="T22" fmla="*/ 0 w 199"/>
                    <a:gd name="T23" fmla="*/ 0 h 232"/>
                    <a:gd name="T24" fmla="*/ 0 w 199"/>
                    <a:gd name="T25" fmla="*/ 0 h 232"/>
                    <a:gd name="T26" fmla="*/ 0 w 199"/>
                    <a:gd name="T27" fmla="*/ 0 h 232"/>
                    <a:gd name="T28" fmla="*/ 0 w 199"/>
                    <a:gd name="T29" fmla="*/ 0 h 232"/>
                    <a:gd name="T30" fmla="*/ 0 w 199"/>
                    <a:gd name="T31" fmla="*/ 0 h 232"/>
                    <a:gd name="T32" fmla="*/ 0 w 199"/>
                    <a:gd name="T33" fmla="*/ 0 h 232"/>
                    <a:gd name="T34" fmla="*/ 0 w 199"/>
                    <a:gd name="T35" fmla="*/ 0 h 232"/>
                    <a:gd name="T36" fmla="*/ 0 w 199"/>
                    <a:gd name="T37" fmla="*/ 0 h 232"/>
                    <a:gd name="T38" fmla="*/ 0 w 199"/>
                    <a:gd name="T39" fmla="*/ 0 h 232"/>
                    <a:gd name="T40" fmla="*/ 0 w 199"/>
                    <a:gd name="T41" fmla="*/ 0 h 232"/>
                    <a:gd name="T42" fmla="*/ 0 w 199"/>
                    <a:gd name="T43" fmla="*/ 0 h 232"/>
                    <a:gd name="T44" fmla="*/ 0 w 199"/>
                    <a:gd name="T45" fmla="*/ 0 h 232"/>
                    <a:gd name="T46" fmla="*/ 0 w 199"/>
                    <a:gd name="T47" fmla="*/ 0 h 232"/>
                    <a:gd name="T48" fmla="*/ 0 w 199"/>
                    <a:gd name="T49" fmla="*/ 0 h 232"/>
                    <a:gd name="T50" fmla="*/ 0 w 199"/>
                    <a:gd name="T51" fmla="*/ 0 h 232"/>
                    <a:gd name="T52" fmla="*/ 0 w 199"/>
                    <a:gd name="T53" fmla="*/ 0 h 232"/>
                    <a:gd name="T54" fmla="*/ 0 w 199"/>
                    <a:gd name="T55" fmla="*/ 0 h 232"/>
                    <a:gd name="T56" fmla="*/ 0 w 199"/>
                    <a:gd name="T57" fmla="*/ 0 h 232"/>
                    <a:gd name="T58" fmla="*/ 0 w 199"/>
                    <a:gd name="T59" fmla="*/ 0 h 232"/>
                    <a:gd name="T60" fmla="*/ 0 w 199"/>
                    <a:gd name="T61" fmla="*/ 0 h 232"/>
                    <a:gd name="T62" fmla="*/ 0 w 199"/>
                    <a:gd name="T63" fmla="*/ 0 h 232"/>
                    <a:gd name="T64" fmla="*/ 0 w 199"/>
                    <a:gd name="T65" fmla="*/ 0 h 232"/>
                    <a:gd name="T66" fmla="*/ 0 w 199"/>
                    <a:gd name="T67" fmla="*/ 0 h 232"/>
                    <a:gd name="T68" fmla="*/ 0 w 199"/>
                    <a:gd name="T69" fmla="*/ 0 h 232"/>
                    <a:gd name="T70" fmla="*/ 0 w 199"/>
                    <a:gd name="T71" fmla="*/ 0 h 232"/>
                    <a:gd name="T72" fmla="*/ 0 w 199"/>
                    <a:gd name="T73" fmla="*/ 0 h 232"/>
                    <a:gd name="T74" fmla="*/ 0 w 199"/>
                    <a:gd name="T75" fmla="*/ 0 h 232"/>
                    <a:gd name="T76" fmla="*/ 0 w 199"/>
                    <a:gd name="T77" fmla="*/ 0 h 232"/>
                    <a:gd name="T78" fmla="*/ 0 w 199"/>
                    <a:gd name="T79" fmla="*/ 0 h 232"/>
                    <a:gd name="T80" fmla="*/ 0 w 199"/>
                    <a:gd name="T81" fmla="*/ 0 h 232"/>
                    <a:gd name="T82" fmla="*/ 0 w 199"/>
                    <a:gd name="T83" fmla="*/ 0 h 232"/>
                    <a:gd name="T84" fmla="*/ 0 w 199"/>
                    <a:gd name="T85" fmla="*/ 0 h 232"/>
                    <a:gd name="T86" fmla="*/ 0 w 199"/>
                    <a:gd name="T87" fmla="*/ 0 h 232"/>
                    <a:gd name="T88" fmla="*/ 0 w 199"/>
                    <a:gd name="T89" fmla="*/ 0 h 232"/>
                    <a:gd name="T90" fmla="*/ 0 w 199"/>
                    <a:gd name="T91" fmla="*/ 0 h 232"/>
                    <a:gd name="T92" fmla="*/ 0 w 199"/>
                    <a:gd name="T93" fmla="*/ 0 h 232"/>
                    <a:gd name="T94" fmla="*/ 0 w 199"/>
                    <a:gd name="T95" fmla="*/ 0 h 232"/>
                    <a:gd name="T96" fmla="*/ 0 w 199"/>
                    <a:gd name="T97" fmla="*/ 0 h 232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w 199"/>
                    <a:gd name="T148" fmla="*/ 0 h 232"/>
                    <a:gd name="T149" fmla="*/ 199 w 199"/>
                    <a:gd name="T150" fmla="*/ 232 h 232"/>
                  </a:gdLst>
                  <a:ahLst/>
                  <a:cxnLst>
                    <a:cxn ang="T98">
                      <a:pos x="T0" y="T1"/>
                    </a:cxn>
                    <a:cxn ang="T99">
                      <a:pos x="T2" y="T3"/>
                    </a:cxn>
                    <a:cxn ang="T100">
                      <a:pos x="T4" y="T5"/>
                    </a:cxn>
                    <a:cxn ang="T101">
                      <a:pos x="T6" y="T7"/>
                    </a:cxn>
                    <a:cxn ang="T102">
                      <a:pos x="T8" y="T9"/>
                    </a:cxn>
                    <a:cxn ang="T103">
                      <a:pos x="T10" y="T11"/>
                    </a:cxn>
                    <a:cxn ang="T104">
                      <a:pos x="T12" y="T13"/>
                    </a:cxn>
                    <a:cxn ang="T105">
                      <a:pos x="T14" y="T15"/>
                    </a:cxn>
                    <a:cxn ang="T106">
                      <a:pos x="T16" y="T17"/>
                    </a:cxn>
                    <a:cxn ang="T107">
                      <a:pos x="T18" y="T19"/>
                    </a:cxn>
                    <a:cxn ang="T108">
                      <a:pos x="T20" y="T21"/>
                    </a:cxn>
                    <a:cxn ang="T109">
                      <a:pos x="T22" y="T23"/>
                    </a:cxn>
                    <a:cxn ang="T110">
                      <a:pos x="T24" y="T25"/>
                    </a:cxn>
                    <a:cxn ang="T111">
                      <a:pos x="T26" y="T27"/>
                    </a:cxn>
                    <a:cxn ang="T112">
                      <a:pos x="T28" y="T29"/>
                    </a:cxn>
                    <a:cxn ang="T113">
                      <a:pos x="T30" y="T31"/>
                    </a:cxn>
                    <a:cxn ang="T114">
                      <a:pos x="T32" y="T33"/>
                    </a:cxn>
                    <a:cxn ang="T115">
                      <a:pos x="T34" y="T35"/>
                    </a:cxn>
                    <a:cxn ang="T116">
                      <a:pos x="T36" y="T37"/>
                    </a:cxn>
                    <a:cxn ang="T117">
                      <a:pos x="T38" y="T39"/>
                    </a:cxn>
                    <a:cxn ang="T118">
                      <a:pos x="T40" y="T41"/>
                    </a:cxn>
                    <a:cxn ang="T119">
                      <a:pos x="T42" y="T43"/>
                    </a:cxn>
                    <a:cxn ang="T120">
                      <a:pos x="T44" y="T45"/>
                    </a:cxn>
                    <a:cxn ang="T121">
                      <a:pos x="T46" y="T47"/>
                    </a:cxn>
                    <a:cxn ang="T122">
                      <a:pos x="T48" y="T49"/>
                    </a:cxn>
                    <a:cxn ang="T123">
                      <a:pos x="T50" y="T51"/>
                    </a:cxn>
                    <a:cxn ang="T124">
                      <a:pos x="T52" y="T53"/>
                    </a:cxn>
                    <a:cxn ang="T125">
                      <a:pos x="T54" y="T55"/>
                    </a:cxn>
                    <a:cxn ang="T126">
                      <a:pos x="T56" y="T57"/>
                    </a:cxn>
                    <a:cxn ang="T127">
                      <a:pos x="T58" y="T59"/>
                    </a:cxn>
                    <a:cxn ang="T128">
                      <a:pos x="T60" y="T61"/>
                    </a:cxn>
                    <a:cxn ang="T129">
                      <a:pos x="T62" y="T63"/>
                    </a:cxn>
                    <a:cxn ang="T130">
                      <a:pos x="T64" y="T65"/>
                    </a:cxn>
                    <a:cxn ang="T131">
                      <a:pos x="T66" y="T67"/>
                    </a:cxn>
                    <a:cxn ang="T132">
                      <a:pos x="T68" y="T69"/>
                    </a:cxn>
                    <a:cxn ang="T133">
                      <a:pos x="T70" y="T71"/>
                    </a:cxn>
                    <a:cxn ang="T134">
                      <a:pos x="T72" y="T73"/>
                    </a:cxn>
                    <a:cxn ang="T135">
                      <a:pos x="T74" y="T75"/>
                    </a:cxn>
                    <a:cxn ang="T136">
                      <a:pos x="T76" y="T77"/>
                    </a:cxn>
                    <a:cxn ang="T137">
                      <a:pos x="T78" y="T79"/>
                    </a:cxn>
                    <a:cxn ang="T138">
                      <a:pos x="T80" y="T81"/>
                    </a:cxn>
                    <a:cxn ang="T139">
                      <a:pos x="T82" y="T83"/>
                    </a:cxn>
                    <a:cxn ang="T140">
                      <a:pos x="T84" y="T85"/>
                    </a:cxn>
                    <a:cxn ang="T141">
                      <a:pos x="T86" y="T87"/>
                    </a:cxn>
                    <a:cxn ang="T142">
                      <a:pos x="T88" y="T89"/>
                    </a:cxn>
                    <a:cxn ang="T143">
                      <a:pos x="T90" y="T91"/>
                    </a:cxn>
                    <a:cxn ang="T144">
                      <a:pos x="T92" y="T93"/>
                    </a:cxn>
                    <a:cxn ang="T145">
                      <a:pos x="T94" y="T95"/>
                    </a:cxn>
                    <a:cxn ang="T146">
                      <a:pos x="T96" y="T97"/>
                    </a:cxn>
                  </a:cxnLst>
                  <a:rect l="T147" t="T148" r="T149" b="T150"/>
                  <a:pathLst>
                    <a:path w="199" h="232">
                      <a:moveTo>
                        <a:pt x="70" y="29"/>
                      </a:moveTo>
                      <a:lnTo>
                        <a:pt x="55" y="39"/>
                      </a:lnTo>
                      <a:lnTo>
                        <a:pt x="42" y="50"/>
                      </a:lnTo>
                      <a:lnTo>
                        <a:pt x="30" y="63"/>
                      </a:lnTo>
                      <a:lnTo>
                        <a:pt x="20" y="77"/>
                      </a:lnTo>
                      <a:lnTo>
                        <a:pt x="12" y="91"/>
                      </a:lnTo>
                      <a:lnTo>
                        <a:pt x="6" y="108"/>
                      </a:lnTo>
                      <a:lnTo>
                        <a:pt x="2" y="125"/>
                      </a:lnTo>
                      <a:lnTo>
                        <a:pt x="0" y="142"/>
                      </a:lnTo>
                      <a:lnTo>
                        <a:pt x="2" y="166"/>
                      </a:lnTo>
                      <a:lnTo>
                        <a:pt x="12" y="186"/>
                      </a:lnTo>
                      <a:lnTo>
                        <a:pt x="26" y="203"/>
                      </a:lnTo>
                      <a:lnTo>
                        <a:pt x="45" y="216"/>
                      </a:lnTo>
                      <a:lnTo>
                        <a:pt x="66" y="226"/>
                      </a:lnTo>
                      <a:lnTo>
                        <a:pt x="88" y="230"/>
                      </a:lnTo>
                      <a:lnTo>
                        <a:pt x="111" y="232"/>
                      </a:lnTo>
                      <a:lnTo>
                        <a:pt x="134" y="228"/>
                      </a:lnTo>
                      <a:lnTo>
                        <a:pt x="138" y="228"/>
                      </a:lnTo>
                      <a:lnTo>
                        <a:pt x="143" y="226"/>
                      </a:lnTo>
                      <a:lnTo>
                        <a:pt x="147" y="222"/>
                      </a:lnTo>
                      <a:lnTo>
                        <a:pt x="148" y="218"/>
                      </a:lnTo>
                      <a:lnTo>
                        <a:pt x="145" y="212"/>
                      </a:lnTo>
                      <a:lnTo>
                        <a:pt x="141" y="207"/>
                      </a:lnTo>
                      <a:lnTo>
                        <a:pt x="135" y="203"/>
                      </a:lnTo>
                      <a:lnTo>
                        <a:pt x="129" y="201"/>
                      </a:lnTo>
                      <a:lnTo>
                        <a:pt x="117" y="197"/>
                      </a:lnTo>
                      <a:lnTo>
                        <a:pt x="105" y="195"/>
                      </a:lnTo>
                      <a:lnTo>
                        <a:pt x="94" y="193"/>
                      </a:lnTo>
                      <a:lnTo>
                        <a:pt x="83" y="190"/>
                      </a:lnTo>
                      <a:lnTo>
                        <a:pt x="73" y="187"/>
                      </a:lnTo>
                      <a:lnTo>
                        <a:pt x="62" y="182"/>
                      </a:lnTo>
                      <a:lnTo>
                        <a:pt x="53" y="176"/>
                      </a:lnTo>
                      <a:lnTo>
                        <a:pt x="43" y="167"/>
                      </a:lnTo>
                      <a:lnTo>
                        <a:pt x="40" y="128"/>
                      </a:lnTo>
                      <a:lnTo>
                        <a:pt x="49" y="96"/>
                      </a:lnTo>
                      <a:lnTo>
                        <a:pt x="68" y="71"/>
                      </a:lnTo>
                      <a:lnTo>
                        <a:pt x="94" y="50"/>
                      </a:lnTo>
                      <a:lnTo>
                        <a:pt x="122" y="34"/>
                      </a:lnTo>
                      <a:lnTo>
                        <a:pt x="151" y="21"/>
                      </a:lnTo>
                      <a:lnTo>
                        <a:pt x="178" y="12"/>
                      </a:lnTo>
                      <a:lnTo>
                        <a:pt x="199" y="4"/>
                      </a:lnTo>
                      <a:lnTo>
                        <a:pt x="186" y="1"/>
                      </a:lnTo>
                      <a:lnTo>
                        <a:pt x="172" y="0"/>
                      </a:lnTo>
                      <a:lnTo>
                        <a:pt x="156" y="2"/>
                      </a:lnTo>
                      <a:lnTo>
                        <a:pt x="138" y="4"/>
                      </a:lnTo>
                      <a:lnTo>
                        <a:pt x="121" y="10"/>
                      </a:lnTo>
                      <a:lnTo>
                        <a:pt x="103" y="16"/>
                      </a:lnTo>
                      <a:lnTo>
                        <a:pt x="86" y="23"/>
                      </a:lnTo>
                      <a:lnTo>
                        <a:pt x="70" y="2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75" name="Freeform 1225"/>
                <p:cNvSpPr>
                  <a:spLocks/>
                </p:cNvSpPr>
                <p:nvPr/>
              </p:nvSpPr>
              <p:spPr bwMode="auto">
                <a:xfrm>
                  <a:off x="5252" y="2656"/>
                  <a:ext cx="47" cy="42"/>
                </a:xfrm>
                <a:custGeom>
                  <a:avLst/>
                  <a:gdLst>
                    <a:gd name="T0" fmla="*/ 0 w 128"/>
                    <a:gd name="T1" fmla="*/ 0 h 180"/>
                    <a:gd name="T2" fmla="*/ 0 w 128"/>
                    <a:gd name="T3" fmla="*/ 0 h 180"/>
                    <a:gd name="T4" fmla="*/ 0 w 128"/>
                    <a:gd name="T5" fmla="*/ 0 h 180"/>
                    <a:gd name="T6" fmla="*/ 0 w 128"/>
                    <a:gd name="T7" fmla="*/ 0 h 180"/>
                    <a:gd name="T8" fmla="*/ 0 w 128"/>
                    <a:gd name="T9" fmla="*/ 0 h 180"/>
                    <a:gd name="T10" fmla="*/ 0 w 128"/>
                    <a:gd name="T11" fmla="*/ 0 h 180"/>
                    <a:gd name="T12" fmla="*/ 0 w 128"/>
                    <a:gd name="T13" fmla="*/ 0 h 180"/>
                    <a:gd name="T14" fmla="*/ 0 w 128"/>
                    <a:gd name="T15" fmla="*/ 0 h 180"/>
                    <a:gd name="T16" fmla="*/ 0 w 128"/>
                    <a:gd name="T17" fmla="*/ 0 h 180"/>
                    <a:gd name="T18" fmla="*/ 0 w 128"/>
                    <a:gd name="T19" fmla="*/ 0 h 180"/>
                    <a:gd name="T20" fmla="*/ 0 w 128"/>
                    <a:gd name="T21" fmla="*/ 0 h 180"/>
                    <a:gd name="T22" fmla="*/ 0 w 128"/>
                    <a:gd name="T23" fmla="*/ 0 h 180"/>
                    <a:gd name="T24" fmla="*/ 0 w 128"/>
                    <a:gd name="T25" fmla="*/ 0 h 180"/>
                    <a:gd name="T26" fmla="*/ 0 w 128"/>
                    <a:gd name="T27" fmla="*/ 0 h 180"/>
                    <a:gd name="T28" fmla="*/ 0 w 128"/>
                    <a:gd name="T29" fmla="*/ 0 h 180"/>
                    <a:gd name="T30" fmla="*/ 0 w 128"/>
                    <a:gd name="T31" fmla="*/ 0 h 180"/>
                    <a:gd name="T32" fmla="*/ 0 w 128"/>
                    <a:gd name="T33" fmla="*/ 0 h 180"/>
                    <a:gd name="T34" fmla="*/ 0 w 128"/>
                    <a:gd name="T35" fmla="*/ 0 h 180"/>
                    <a:gd name="T36" fmla="*/ 0 w 128"/>
                    <a:gd name="T37" fmla="*/ 0 h 180"/>
                    <a:gd name="T38" fmla="*/ 0 w 128"/>
                    <a:gd name="T39" fmla="*/ 0 h 180"/>
                    <a:gd name="T40" fmla="*/ 0 w 128"/>
                    <a:gd name="T41" fmla="*/ 0 h 180"/>
                    <a:gd name="T42" fmla="*/ 0 w 128"/>
                    <a:gd name="T43" fmla="*/ 0 h 180"/>
                    <a:gd name="T44" fmla="*/ 0 w 128"/>
                    <a:gd name="T45" fmla="*/ 0 h 180"/>
                    <a:gd name="T46" fmla="*/ 0 w 128"/>
                    <a:gd name="T47" fmla="*/ 0 h 180"/>
                    <a:gd name="T48" fmla="*/ 0 w 128"/>
                    <a:gd name="T49" fmla="*/ 0 h 180"/>
                    <a:gd name="T50" fmla="*/ 0 w 128"/>
                    <a:gd name="T51" fmla="*/ 0 h 180"/>
                    <a:gd name="T52" fmla="*/ 0 w 128"/>
                    <a:gd name="T53" fmla="*/ 0 h 180"/>
                    <a:gd name="T54" fmla="*/ 0 w 128"/>
                    <a:gd name="T55" fmla="*/ 0 h 180"/>
                    <a:gd name="T56" fmla="*/ 0 w 128"/>
                    <a:gd name="T57" fmla="*/ 0 h 180"/>
                    <a:gd name="T58" fmla="*/ 0 w 128"/>
                    <a:gd name="T59" fmla="*/ 0 h 180"/>
                    <a:gd name="T60" fmla="*/ 0 w 128"/>
                    <a:gd name="T61" fmla="*/ 0 h 180"/>
                    <a:gd name="T62" fmla="*/ 0 w 128"/>
                    <a:gd name="T63" fmla="*/ 0 h 180"/>
                    <a:gd name="T64" fmla="*/ 0 w 128"/>
                    <a:gd name="T65" fmla="*/ 0 h 180"/>
                    <a:gd name="T66" fmla="*/ 0 w 128"/>
                    <a:gd name="T67" fmla="*/ 0 h 180"/>
                    <a:gd name="T68" fmla="*/ 0 w 128"/>
                    <a:gd name="T69" fmla="*/ 0 h 180"/>
                    <a:gd name="T70" fmla="*/ 0 w 128"/>
                    <a:gd name="T71" fmla="*/ 0 h 180"/>
                    <a:gd name="T72" fmla="*/ 0 w 128"/>
                    <a:gd name="T73" fmla="*/ 0 h 180"/>
                    <a:gd name="T74" fmla="*/ 0 w 128"/>
                    <a:gd name="T75" fmla="*/ 0 h 180"/>
                    <a:gd name="T76" fmla="*/ 0 w 128"/>
                    <a:gd name="T77" fmla="*/ 0 h 180"/>
                    <a:gd name="T78" fmla="*/ 0 w 128"/>
                    <a:gd name="T79" fmla="*/ 0 h 180"/>
                    <a:gd name="T80" fmla="*/ 0 w 128"/>
                    <a:gd name="T81" fmla="*/ 0 h 180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28"/>
                    <a:gd name="T124" fmla="*/ 0 h 180"/>
                    <a:gd name="T125" fmla="*/ 128 w 128"/>
                    <a:gd name="T126" fmla="*/ 180 h 180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28" h="180">
                      <a:moveTo>
                        <a:pt x="108" y="59"/>
                      </a:moveTo>
                      <a:lnTo>
                        <a:pt x="113" y="77"/>
                      </a:lnTo>
                      <a:lnTo>
                        <a:pt x="111" y="94"/>
                      </a:lnTo>
                      <a:lnTo>
                        <a:pt x="103" y="108"/>
                      </a:lnTo>
                      <a:lnTo>
                        <a:pt x="91" y="121"/>
                      </a:lnTo>
                      <a:lnTo>
                        <a:pt x="77" y="132"/>
                      </a:lnTo>
                      <a:lnTo>
                        <a:pt x="61" y="144"/>
                      </a:lnTo>
                      <a:lnTo>
                        <a:pt x="45" y="154"/>
                      </a:lnTo>
                      <a:lnTo>
                        <a:pt x="30" y="164"/>
                      </a:lnTo>
                      <a:lnTo>
                        <a:pt x="28" y="168"/>
                      </a:lnTo>
                      <a:lnTo>
                        <a:pt x="27" y="170"/>
                      </a:lnTo>
                      <a:lnTo>
                        <a:pt x="27" y="174"/>
                      </a:lnTo>
                      <a:lnTo>
                        <a:pt x="28" y="177"/>
                      </a:lnTo>
                      <a:lnTo>
                        <a:pt x="32" y="179"/>
                      </a:lnTo>
                      <a:lnTo>
                        <a:pt x="35" y="180"/>
                      </a:lnTo>
                      <a:lnTo>
                        <a:pt x="37" y="180"/>
                      </a:lnTo>
                      <a:lnTo>
                        <a:pt x="41" y="179"/>
                      </a:lnTo>
                      <a:lnTo>
                        <a:pt x="60" y="169"/>
                      </a:lnTo>
                      <a:lnTo>
                        <a:pt x="77" y="158"/>
                      </a:lnTo>
                      <a:lnTo>
                        <a:pt x="94" y="145"/>
                      </a:lnTo>
                      <a:lnTo>
                        <a:pt x="109" y="130"/>
                      </a:lnTo>
                      <a:lnTo>
                        <a:pt x="120" y="114"/>
                      </a:lnTo>
                      <a:lnTo>
                        <a:pt x="127" y="95"/>
                      </a:lnTo>
                      <a:lnTo>
                        <a:pt x="128" y="76"/>
                      </a:lnTo>
                      <a:lnTo>
                        <a:pt x="123" y="55"/>
                      </a:lnTo>
                      <a:lnTo>
                        <a:pt x="113" y="39"/>
                      </a:lnTo>
                      <a:lnTo>
                        <a:pt x="97" y="25"/>
                      </a:lnTo>
                      <a:lnTo>
                        <a:pt x="79" y="15"/>
                      </a:lnTo>
                      <a:lnTo>
                        <a:pt x="57" y="7"/>
                      </a:lnTo>
                      <a:lnTo>
                        <a:pt x="36" y="2"/>
                      </a:lnTo>
                      <a:lnTo>
                        <a:pt x="19" y="0"/>
                      </a:lnTo>
                      <a:lnTo>
                        <a:pt x="6" y="0"/>
                      </a:lnTo>
                      <a:lnTo>
                        <a:pt x="0" y="4"/>
                      </a:lnTo>
                      <a:lnTo>
                        <a:pt x="14" y="9"/>
                      </a:lnTo>
                      <a:lnTo>
                        <a:pt x="29" y="14"/>
                      </a:lnTo>
                      <a:lnTo>
                        <a:pt x="46" y="19"/>
                      </a:lnTo>
                      <a:lnTo>
                        <a:pt x="61" y="23"/>
                      </a:lnTo>
                      <a:lnTo>
                        <a:pt x="76" y="29"/>
                      </a:lnTo>
                      <a:lnTo>
                        <a:pt x="89" y="37"/>
                      </a:lnTo>
                      <a:lnTo>
                        <a:pt x="100" y="46"/>
                      </a:lnTo>
                      <a:lnTo>
                        <a:pt x="108" y="5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76" name="Freeform 1226"/>
                <p:cNvSpPr>
                  <a:spLocks/>
                </p:cNvSpPr>
                <p:nvPr/>
              </p:nvSpPr>
              <p:spPr bwMode="auto">
                <a:xfrm>
                  <a:off x="5089" y="2646"/>
                  <a:ext cx="114" cy="88"/>
                </a:xfrm>
                <a:custGeom>
                  <a:avLst/>
                  <a:gdLst>
                    <a:gd name="T0" fmla="*/ 0 w 322"/>
                    <a:gd name="T1" fmla="*/ 0 h 378"/>
                    <a:gd name="T2" fmla="*/ 0 w 322"/>
                    <a:gd name="T3" fmla="*/ 0 h 378"/>
                    <a:gd name="T4" fmla="*/ 0 w 322"/>
                    <a:gd name="T5" fmla="*/ 0 h 378"/>
                    <a:gd name="T6" fmla="*/ 0 w 322"/>
                    <a:gd name="T7" fmla="*/ 0 h 378"/>
                    <a:gd name="T8" fmla="*/ 0 w 322"/>
                    <a:gd name="T9" fmla="*/ 0 h 378"/>
                    <a:gd name="T10" fmla="*/ 0 w 322"/>
                    <a:gd name="T11" fmla="*/ 0 h 378"/>
                    <a:gd name="T12" fmla="*/ 0 w 322"/>
                    <a:gd name="T13" fmla="*/ 0 h 378"/>
                    <a:gd name="T14" fmla="*/ 0 w 322"/>
                    <a:gd name="T15" fmla="*/ 0 h 378"/>
                    <a:gd name="T16" fmla="*/ 0 w 322"/>
                    <a:gd name="T17" fmla="*/ 0 h 378"/>
                    <a:gd name="T18" fmla="*/ 0 w 322"/>
                    <a:gd name="T19" fmla="*/ 0 h 378"/>
                    <a:gd name="T20" fmla="*/ 0 w 322"/>
                    <a:gd name="T21" fmla="*/ 0 h 378"/>
                    <a:gd name="T22" fmla="*/ 0 w 322"/>
                    <a:gd name="T23" fmla="*/ 0 h 378"/>
                    <a:gd name="T24" fmla="*/ 0 w 322"/>
                    <a:gd name="T25" fmla="*/ 0 h 378"/>
                    <a:gd name="T26" fmla="*/ 0 w 322"/>
                    <a:gd name="T27" fmla="*/ 0 h 378"/>
                    <a:gd name="T28" fmla="*/ 0 w 322"/>
                    <a:gd name="T29" fmla="*/ 0 h 378"/>
                    <a:gd name="T30" fmla="*/ 0 w 322"/>
                    <a:gd name="T31" fmla="*/ 0 h 378"/>
                    <a:gd name="T32" fmla="*/ 0 w 322"/>
                    <a:gd name="T33" fmla="*/ 0 h 378"/>
                    <a:gd name="T34" fmla="*/ 0 w 322"/>
                    <a:gd name="T35" fmla="*/ 0 h 378"/>
                    <a:gd name="T36" fmla="*/ 0 w 322"/>
                    <a:gd name="T37" fmla="*/ 0 h 378"/>
                    <a:gd name="T38" fmla="*/ 0 w 322"/>
                    <a:gd name="T39" fmla="*/ 0 h 378"/>
                    <a:gd name="T40" fmla="*/ 0 w 322"/>
                    <a:gd name="T41" fmla="*/ 0 h 378"/>
                    <a:gd name="T42" fmla="*/ 0 w 322"/>
                    <a:gd name="T43" fmla="*/ 0 h 378"/>
                    <a:gd name="T44" fmla="*/ 0 w 322"/>
                    <a:gd name="T45" fmla="*/ 0 h 378"/>
                    <a:gd name="T46" fmla="*/ 0 w 322"/>
                    <a:gd name="T47" fmla="*/ 0 h 378"/>
                    <a:gd name="T48" fmla="*/ 0 w 322"/>
                    <a:gd name="T49" fmla="*/ 0 h 378"/>
                    <a:gd name="T50" fmla="*/ 0 w 322"/>
                    <a:gd name="T51" fmla="*/ 0 h 378"/>
                    <a:gd name="T52" fmla="*/ 0 w 322"/>
                    <a:gd name="T53" fmla="*/ 0 h 378"/>
                    <a:gd name="T54" fmla="*/ 0 w 322"/>
                    <a:gd name="T55" fmla="*/ 0 h 378"/>
                    <a:gd name="T56" fmla="*/ 0 w 322"/>
                    <a:gd name="T57" fmla="*/ 0 h 378"/>
                    <a:gd name="T58" fmla="*/ 0 w 322"/>
                    <a:gd name="T59" fmla="*/ 0 h 378"/>
                    <a:gd name="T60" fmla="*/ 0 w 322"/>
                    <a:gd name="T61" fmla="*/ 0 h 378"/>
                    <a:gd name="T62" fmla="*/ 0 w 322"/>
                    <a:gd name="T63" fmla="*/ 0 h 378"/>
                    <a:gd name="T64" fmla="*/ 0 w 322"/>
                    <a:gd name="T65" fmla="*/ 0 h 378"/>
                    <a:gd name="T66" fmla="*/ 0 w 322"/>
                    <a:gd name="T67" fmla="*/ 0 h 378"/>
                    <a:gd name="T68" fmla="*/ 0 w 322"/>
                    <a:gd name="T69" fmla="*/ 0 h 378"/>
                    <a:gd name="T70" fmla="*/ 0 w 322"/>
                    <a:gd name="T71" fmla="*/ 0 h 378"/>
                    <a:gd name="T72" fmla="*/ 0 w 322"/>
                    <a:gd name="T73" fmla="*/ 0 h 378"/>
                    <a:gd name="T74" fmla="*/ 0 w 322"/>
                    <a:gd name="T75" fmla="*/ 0 h 378"/>
                    <a:gd name="T76" fmla="*/ 0 w 322"/>
                    <a:gd name="T77" fmla="*/ 0 h 378"/>
                    <a:gd name="T78" fmla="*/ 0 w 322"/>
                    <a:gd name="T79" fmla="*/ 0 h 378"/>
                    <a:gd name="T80" fmla="*/ 0 w 322"/>
                    <a:gd name="T81" fmla="*/ 0 h 378"/>
                    <a:gd name="T82" fmla="*/ 0 w 322"/>
                    <a:gd name="T83" fmla="*/ 0 h 378"/>
                    <a:gd name="T84" fmla="*/ 0 w 322"/>
                    <a:gd name="T85" fmla="*/ 0 h 378"/>
                    <a:gd name="T86" fmla="*/ 0 w 322"/>
                    <a:gd name="T87" fmla="*/ 0 h 378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w 322"/>
                    <a:gd name="T133" fmla="*/ 0 h 378"/>
                    <a:gd name="T134" fmla="*/ 322 w 322"/>
                    <a:gd name="T135" fmla="*/ 378 h 378"/>
                  </a:gdLst>
                  <a:ahLst/>
                  <a:cxnLst>
                    <a:cxn ang="T88">
                      <a:pos x="T0" y="T1"/>
                    </a:cxn>
                    <a:cxn ang="T89">
                      <a:pos x="T2" y="T3"/>
                    </a:cxn>
                    <a:cxn ang="T90">
                      <a:pos x="T4" y="T5"/>
                    </a:cxn>
                    <a:cxn ang="T91">
                      <a:pos x="T6" y="T7"/>
                    </a:cxn>
                    <a:cxn ang="T92">
                      <a:pos x="T8" y="T9"/>
                    </a:cxn>
                    <a:cxn ang="T93">
                      <a:pos x="T10" y="T11"/>
                    </a:cxn>
                    <a:cxn ang="T94">
                      <a:pos x="T12" y="T13"/>
                    </a:cxn>
                    <a:cxn ang="T95">
                      <a:pos x="T14" y="T15"/>
                    </a:cxn>
                    <a:cxn ang="T96">
                      <a:pos x="T16" y="T17"/>
                    </a:cxn>
                    <a:cxn ang="T97">
                      <a:pos x="T18" y="T19"/>
                    </a:cxn>
                    <a:cxn ang="T98">
                      <a:pos x="T20" y="T21"/>
                    </a:cxn>
                    <a:cxn ang="T99">
                      <a:pos x="T22" y="T23"/>
                    </a:cxn>
                    <a:cxn ang="T100">
                      <a:pos x="T24" y="T25"/>
                    </a:cxn>
                    <a:cxn ang="T101">
                      <a:pos x="T26" y="T27"/>
                    </a:cxn>
                    <a:cxn ang="T102">
                      <a:pos x="T28" y="T29"/>
                    </a:cxn>
                    <a:cxn ang="T103">
                      <a:pos x="T30" y="T31"/>
                    </a:cxn>
                    <a:cxn ang="T104">
                      <a:pos x="T32" y="T33"/>
                    </a:cxn>
                    <a:cxn ang="T105">
                      <a:pos x="T34" y="T35"/>
                    </a:cxn>
                    <a:cxn ang="T106">
                      <a:pos x="T36" y="T37"/>
                    </a:cxn>
                    <a:cxn ang="T107">
                      <a:pos x="T38" y="T39"/>
                    </a:cxn>
                    <a:cxn ang="T108">
                      <a:pos x="T40" y="T41"/>
                    </a:cxn>
                    <a:cxn ang="T109">
                      <a:pos x="T42" y="T43"/>
                    </a:cxn>
                    <a:cxn ang="T110">
                      <a:pos x="T44" y="T45"/>
                    </a:cxn>
                    <a:cxn ang="T111">
                      <a:pos x="T46" y="T47"/>
                    </a:cxn>
                    <a:cxn ang="T112">
                      <a:pos x="T48" y="T49"/>
                    </a:cxn>
                    <a:cxn ang="T113">
                      <a:pos x="T50" y="T51"/>
                    </a:cxn>
                    <a:cxn ang="T114">
                      <a:pos x="T52" y="T53"/>
                    </a:cxn>
                    <a:cxn ang="T115">
                      <a:pos x="T54" y="T55"/>
                    </a:cxn>
                    <a:cxn ang="T116">
                      <a:pos x="T56" y="T57"/>
                    </a:cxn>
                    <a:cxn ang="T117">
                      <a:pos x="T58" y="T59"/>
                    </a:cxn>
                    <a:cxn ang="T118">
                      <a:pos x="T60" y="T61"/>
                    </a:cxn>
                    <a:cxn ang="T119">
                      <a:pos x="T62" y="T63"/>
                    </a:cxn>
                    <a:cxn ang="T120">
                      <a:pos x="T64" y="T65"/>
                    </a:cxn>
                    <a:cxn ang="T121">
                      <a:pos x="T66" y="T67"/>
                    </a:cxn>
                    <a:cxn ang="T122">
                      <a:pos x="T68" y="T69"/>
                    </a:cxn>
                    <a:cxn ang="T123">
                      <a:pos x="T70" y="T71"/>
                    </a:cxn>
                    <a:cxn ang="T124">
                      <a:pos x="T72" y="T73"/>
                    </a:cxn>
                    <a:cxn ang="T125">
                      <a:pos x="T74" y="T75"/>
                    </a:cxn>
                    <a:cxn ang="T126">
                      <a:pos x="T76" y="T77"/>
                    </a:cxn>
                    <a:cxn ang="T127">
                      <a:pos x="T78" y="T79"/>
                    </a:cxn>
                    <a:cxn ang="T128">
                      <a:pos x="T80" y="T81"/>
                    </a:cxn>
                    <a:cxn ang="T129">
                      <a:pos x="T82" y="T83"/>
                    </a:cxn>
                    <a:cxn ang="T130">
                      <a:pos x="T84" y="T85"/>
                    </a:cxn>
                    <a:cxn ang="T131">
                      <a:pos x="T86" y="T87"/>
                    </a:cxn>
                  </a:cxnLst>
                  <a:rect l="T132" t="T133" r="T134" b="T135"/>
                  <a:pathLst>
                    <a:path w="322" h="378">
                      <a:moveTo>
                        <a:pt x="125" y="49"/>
                      </a:moveTo>
                      <a:lnTo>
                        <a:pt x="100" y="70"/>
                      </a:lnTo>
                      <a:lnTo>
                        <a:pt x="76" y="90"/>
                      </a:lnTo>
                      <a:lnTo>
                        <a:pt x="53" y="115"/>
                      </a:lnTo>
                      <a:lnTo>
                        <a:pt x="34" y="140"/>
                      </a:lnTo>
                      <a:lnTo>
                        <a:pt x="17" y="166"/>
                      </a:lnTo>
                      <a:lnTo>
                        <a:pt x="5" y="195"/>
                      </a:lnTo>
                      <a:lnTo>
                        <a:pt x="0" y="226"/>
                      </a:lnTo>
                      <a:lnTo>
                        <a:pt x="1" y="258"/>
                      </a:lnTo>
                      <a:lnTo>
                        <a:pt x="3" y="266"/>
                      </a:lnTo>
                      <a:lnTo>
                        <a:pt x="5" y="275"/>
                      </a:lnTo>
                      <a:lnTo>
                        <a:pt x="9" y="282"/>
                      </a:lnTo>
                      <a:lnTo>
                        <a:pt x="14" y="290"/>
                      </a:lnTo>
                      <a:lnTo>
                        <a:pt x="19" y="297"/>
                      </a:lnTo>
                      <a:lnTo>
                        <a:pt x="26" y="304"/>
                      </a:lnTo>
                      <a:lnTo>
                        <a:pt x="32" y="310"/>
                      </a:lnTo>
                      <a:lnTo>
                        <a:pt x="41" y="314"/>
                      </a:lnTo>
                      <a:lnTo>
                        <a:pt x="56" y="324"/>
                      </a:lnTo>
                      <a:lnTo>
                        <a:pt x="71" y="332"/>
                      </a:lnTo>
                      <a:lnTo>
                        <a:pt x="86" y="338"/>
                      </a:lnTo>
                      <a:lnTo>
                        <a:pt x="103" y="344"/>
                      </a:lnTo>
                      <a:lnTo>
                        <a:pt x="119" y="350"/>
                      </a:lnTo>
                      <a:lnTo>
                        <a:pt x="136" y="355"/>
                      </a:lnTo>
                      <a:lnTo>
                        <a:pt x="152" y="359"/>
                      </a:lnTo>
                      <a:lnTo>
                        <a:pt x="168" y="363"/>
                      </a:lnTo>
                      <a:lnTo>
                        <a:pt x="186" y="366"/>
                      </a:lnTo>
                      <a:lnTo>
                        <a:pt x="202" y="368"/>
                      </a:lnTo>
                      <a:lnTo>
                        <a:pt x="220" y="371"/>
                      </a:lnTo>
                      <a:lnTo>
                        <a:pt x="238" y="373"/>
                      </a:lnTo>
                      <a:lnTo>
                        <a:pt x="254" y="374"/>
                      </a:lnTo>
                      <a:lnTo>
                        <a:pt x="272" y="375"/>
                      </a:lnTo>
                      <a:lnTo>
                        <a:pt x="289" y="376"/>
                      </a:lnTo>
                      <a:lnTo>
                        <a:pt x="306" y="378"/>
                      </a:lnTo>
                      <a:lnTo>
                        <a:pt x="311" y="378"/>
                      </a:lnTo>
                      <a:lnTo>
                        <a:pt x="316" y="375"/>
                      </a:lnTo>
                      <a:lnTo>
                        <a:pt x="320" y="371"/>
                      </a:lnTo>
                      <a:lnTo>
                        <a:pt x="322" y="366"/>
                      </a:lnTo>
                      <a:lnTo>
                        <a:pt x="322" y="360"/>
                      </a:lnTo>
                      <a:lnTo>
                        <a:pt x="320" y="356"/>
                      </a:lnTo>
                      <a:lnTo>
                        <a:pt x="315" y="352"/>
                      </a:lnTo>
                      <a:lnTo>
                        <a:pt x="309" y="350"/>
                      </a:lnTo>
                      <a:lnTo>
                        <a:pt x="294" y="347"/>
                      </a:lnTo>
                      <a:lnTo>
                        <a:pt x="279" y="344"/>
                      </a:lnTo>
                      <a:lnTo>
                        <a:pt x="263" y="341"/>
                      </a:lnTo>
                      <a:lnTo>
                        <a:pt x="247" y="338"/>
                      </a:lnTo>
                      <a:lnTo>
                        <a:pt x="232" y="336"/>
                      </a:lnTo>
                      <a:lnTo>
                        <a:pt x="216" y="334"/>
                      </a:lnTo>
                      <a:lnTo>
                        <a:pt x="200" y="332"/>
                      </a:lnTo>
                      <a:lnTo>
                        <a:pt x="185" y="328"/>
                      </a:lnTo>
                      <a:lnTo>
                        <a:pt x="170" y="326"/>
                      </a:lnTo>
                      <a:lnTo>
                        <a:pt x="154" y="322"/>
                      </a:lnTo>
                      <a:lnTo>
                        <a:pt x="139" y="318"/>
                      </a:lnTo>
                      <a:lnTo>
                        <a:pt x="124" y="314"/>
                      </a:lnTo>
                      <a:lnTo>
                        <a:pt x="110" y="309"/>
                      </a:lnTo>
                      <a:lnTo>
                        <a:pt x="94" y="303"/>
                      </a:lnTo>
                      <a:lnTo>
                        <a:pt x="80" y="297"/>
                      </a:lnTo>
                      <a:lnTo>
                        <a:pt x="66" y="289"/>
                      </a:lnTo>
                      <a:lnTo>
                        <a:pt x="55" y="281"/>
                      </a:lnTo>
                      <a:lnTo>
                        <a:pt x="45" y="271"/>
                      </a:lnTo>
                      <a:lnTo>
                        <a:pt x="38" y="259"/>
                      </a:lnTo>
                      <a:lnTo>
                        <a:pt x="35" y="245"/>
                      </a:lnTo>
                      <a:lnTo>
                        <a:pt x="34" y="232"/>
                      </a:lnTo>
                      <a:lnTo>
                        <a:pt x="35" y="216"/>
                      </a:lnTo>
                      <a:lnTo>
                        <a:pt x="38" y="200"/>
                      </a:lnTo>
                      <a:lnTo>
                        <a:pt x="43" y="187"/>
                      </a:lnTo>
                      <a:lnTo>
                        <a:pt x="51" y="170"/>
                      </a:lnTo>
                      <a:lnTo>
                        <a:pt x="60" y="152"/>
                      </a:lnTo>
                      <a:lnTo>
                        <a:pt x="71" y="137"/>
                      </a:lnTo>
                      <a:lnTo>
                        <a:pt x="83" y="124"/>
                      </a:lnTo>
                      <a:lnTo>
                        <a:pt x="94" y="110"/>
                      </a:lnTo>
                      <a:lnTo>
                        <a:pt x="107" y="96"/>
                      </a:lnTo>
                      <a:lnTo>
                        <a:pt x="123" y="82"/>
                      </a:lnTo>
                      <a:lnTo>
                        <a:pt x="138" y="69"/>
                      </a:lnTo>
                      <a:lnTo>
                        <a:pt x="153" y="57"/>
                      </a:lnTo>
                      <a:lnTo>
                        <a:pt x="173" y="47"/>
                      </a:lnTo>
                      <a:lnTo>
                        <a:pt x="195" y="38"/>
                      </a:lnTo>
                      <a:lnTo>
                        <a:pt x="218" y="28"/>
                      </a:lnTo>
                      <a:lnTo>
                        <a:pt x="238" y="20"/>
                      </a:lnTo>
                      <a:lnTo>
                        <a:pt x="254" y="13"/>
                      </a:lnTo>
                      <a:lnTo>
                        <a:pt x="264" y="7"/>
                      </a:lnTo>
                      <a:lnTo>
                        <a:pt x="268" y="2"/>
                      </a:lnTo>
                      <a:lnTo>
                        <a:pt x="256" y="0"/>
                      </a:lnTo>
                      <a:lnTo>
                        <a:pt x="240" y="1"/>
                      </a:lnTo>
                      <a:lnTo>
                        <a:pt x="221" y="4"/>
                      </a:lnTo>
                      <a:lnTo>
                        <a:pt x="201" y="10"/>
                      </a:lnTo>
                      <a:lnTo>
                        <a:pt x="180" y="18"/>
                      </a:lnTo>
                      <a:lnTo>
                        <a:pt x="160" y="27"/>
                      </a:lnTo>
                      <a:lnTo>
                        <a:pt x="141" y="38"/>
                      </a:lnTo>
                      <a:lnTo>
                        <a:pt x="125" y="4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77" name="Freeform 1227"/>
                <p:cNvSpPr>
                  <a:spLocks/>
                </p:cNvSpPr>
                <p:nvPr/>
              </p:nvSpPr>
              <p:spPr bwMode="auto">
                <a:xfrm>
                  <a:off x="5250" y="2643"/>
                  <a:ext cx="99" cy="59"/>
                </a:xfrm>
                <a:custGeom>
                  <a:avLst/>
                  <a:gdLst>
                    <a:gd name="T0" fmla="*/ 0 w 283"/>
                    <a:gd name="T1" fmla="*/ 0 h 252"/>
                    <a:gd name="T2" fmla="*/ 0 w 283"/>
                    <a:gd name="T3" fmla="*/ 0 h 252"/>
                    <a:gd name="T4" fmla="*/ 0 w 283"/>
                    <a:gd name="T5" fmla="*/ 0 h 252"/>
                    <a:gd name="T6" fmla="*/ 0 w 283"/>
                    <a:gd name="T7" fmla="*/ 0 h 252"/>
                    <a:gd name="T8" fmla="*/ 0 w 283"/>
                    <a:gd name="T9" fmla="*/ 0 h 252"/>
                    <a:gd name="T10" fmla="*/ 0 w 283"/>
                    <a:gd name="T11" fmla="*/ 0 h 252"/>
                    <a:gd name="T12" fmla="*/ 0 w 283"/>
                    <a:gd name="T13" fmla="*/ 0 h 252"/>
                    <a:gd name="T14" fmla="*/ 0 w 283"/>
                    <a:gd name="T15" fmla="*/ 0 h 252"/>
                    <a:gd name="T16" fmla="*/ 0 w 283"/>
                    <a:gd name="T17" fmla="*/ 0 h 252"/>
                    <a:gd name="T18" fmla="*/ 0 w 283"/>
                    <a:gd name="T19" fmla="*/ 0 h 252"/>
                    <a:gd name="T20" fmla="*/ 0 w 283"/>
                    <a:gd name="T21" fmla="*/ 0 h 252"/>
                    <a:gd name="T22" fmla="*/ 0 w 283"/>
                    <a:gd name="T23" fmla="*/ 0 h 252"/>
                    <a:gd name="T24" fmla="*/ 0 w 283"/>
                    <a:gd name="T25" fmla="*/ 0 h 252"/>
                    <a:gd name="T26" fmla="*/ 0 w 283"/>
                    <a:gd name="T27" fmla="*/ 0 h 252"/>
                    <a:gd name="T28" fmla="*/ 0 w 283"/>
                    <a:gd name="T29" fmla="*/ 0 h 252"/>
                    <a:gd name="T30" fmla="*/ 0 w 283"/>
                    <a:gd name="T31" fmla="*/ 0 h 252"/>
                    <a:gd name="T32" fmla="*/ 0 w 283"/>
                    <a:gd name="T33" fmla="*/ 0 h 252"/>
                    <a:gd name="T34" fmla="*/ 0 w 283"/>
                    <a:gd name="T35" fmla="*/ 0 h 252"/>
                    <a:gd name="T36" fmla="*/ 0 w 283"/>
                    <a:gd name="T37" fmla="*/ 0 h 252"/>
                    <a:gd name="T38" fmla="*/ 0 w 283"/>
                    <a:gd name="T39" fmla="*/ 0 h 252"/>
                    <a:gd name="T40" fmla="*/ 0 w 283"/>
                    <a:gd name="T41" fmla="*/ 0 h 252"/>
                    <a:gd name="T42" fmla="*/ 0 w 283"/>
                    <a:gd name="T43" fmla="*/ 0 h 252"/>
                    <a:gd name="T44" fmla="*/ 0 w 283"/>
                    <a:gd name="T45" fmla="*/ 0 h 252"/>
                    <a:gd name="T46" fmla="*/ 0 w 283"/>
                    <a:gd name="T47" fmla="*/ 0 h 252"/>
                    <a:gd name="T48" fmla="*/ 0 w 283"/>
                    <a:gd name="T49" fmla="*/ 0 h 252"/>
                    <a:gd name="T50" fmla="*/ 0 w 283"/>
                    <a:gd name="T51" fmla="*/ 0 h 252"/>
                    <a:gd name="T52" fmla="*/ 0 w 283"/>
                    <a:gd name="T53" fmla="*/ 0 h 252"/>
                    <a:gd name="T54" fmla="*/ 0 w 283"/>
                    <a:gd name="T55" fmla="*/ 0 h 252"/>
                    <a:gd name="T56" fmla="*/ 0 w 283"/>
                    <a:gd name="T57" fmla="*/ 0 h 252"/>
                    <a:gd name="T58" fmla="*/ 0 w 283"/>
                    <a:gd name="T59" fmla="*/ 0 h 252"/>
                    <a:gd name="T60" fmla="*/ 0 w 283"/>
                    <a:gd name="T61" fmla="*/ 0 h 252"/>
                    <a:gd name="T62" fmla="*/ 0 w 283"/>
                    <a:gd name="T63" fmla="*/ 0 h 252"/>
                    <a:gd name="T64" fmla="*/ 0 w 283"/>
                    <a:gd name="T65" fmla="*/ 0 h 252"/>
                    <a:gd name="T66" fmla="*/ 0 w 283"/>
                    <a:gd name="T67" fmla="*/ 0 h 252"/>
                    <a:gd name="T68" fmla="*/ 0 w 283"/>
                    <a:gd name="T69" fmla="*/ 0 h 252"/>
                    <a:gd name="T70" fmla="*/ 0 w 283"/>
                    <a:gd name="T71" fmla="*/ 0 h 252"/>
                    <a:gd name="T72" fmla="*/ 0 w 283"/>
                    <a:gd name="T73" fmla="*/ 0 h 252"/>
                    <a:gd name="T74" fmla="*/ 0 w 283"/>
                    <a:gd name="T75" fmla="*/ 0 h 252"/>
                    <a:gd name="T76" fmla="*/ 0 w 283"/>
                    <a:gd name="T77" fmla="*/ 0 h 252"/>
                    <a:gd name="T78" fmla="*/ 0 w 283"/>
                    <a:gd name="T79" fmla="*/ 0 h 252"/>
                    <a:gd name="T80" fmla="*/ 0 w 283"/>
                    <a:gd name="T81" fmla="*/ 0 h 252"/>
                    <a:gd name="T82" fmla="*/ 0 w 283"/>
                    <a:gd name="T83" fmla="*/ 0 h 252"/>
                    <a:gd name="T84" fmla="*/ 0 w 283"/>
                    <a:gd name="T85" fmla="*/ 0 h 252"/>
                    <a:gd name="T86" fmla="*/ 0 w 283"/>
                    <a:gd name="T87" fmla="*/ 0 h 252"/>
                    <a:gd name="T88" fmla="*/ 0 w 283"/>
                    <a:gd name="T89" fmla="*/ 0 h 252"/>
                    <a:gd name="T90" fmla="*/ 0 w 283"/>
                    <a:gd name="T91" fmla="*/ 0 h 252"/>
                    <a:gd name="T92" fmla="*/ 0 w 283"/>
                    <a:gd name="T93" fmla="*/ 0 h 252"/>
                    <a:gd name="T94" fmla="*/ 0 w 283"/>
                    <a:gd name="T95" fmla="*/ 0 h 252"/>
                    <a:gd name="T96" fmla="*/ 0 w 283"/>
                    <a:gd name="T97" fmla="*/ 0 h 252"/>
                    <a:gd name="T98" fmla="*/ 0 w 283"/>
                    <a:gd name="T99" fmla="*/ 0 h 252"/>
                    <a:gd name="T100" fmla="*/ 0 w 283"/>
                    <a:gd name="T101" fmla="*/ 0 h 252"/>
                    <a:gd name="T102" fmla="*/ 0 w 283"/>
                    <a:gd name="T103" fmla="*/ 0 h 252"/>
                    <a:gd name="T104" fmla="*/ 0 w 283"/>
                    <a:gd name="T105" fmla="*/ 0 h 252"/>
                    <a:gd name="T106" fmla="*/ 0 w 283"/>
                    <a:gd name="T107" fmla="*/ 0 h 252"/>
                    <a:gd name="T108" fmla="*/ 0 w 283"/>
                    <a:gd name="T109" fmla="*/ 0 h 252"/>
                    <a:gd name="T110" fmla="*/ 0 w 283"/>
                    <a:gd name="T111" fmla="*/ 0 h 252"/>
                    <a:gd name="T112" fmla="*/ 0 w 283"/>
                    <a:gd name="T113" fmla="*/ 0 h 252"/>
                    <a:gd name="T114" fmla="*/ 0 w 283"/>
                    <a:gd name="T115" fmla="*/ 0 h 252"/>
                    <a:gd name="T116" fmla="*/ 0 w 283"/>
                    <a:gd name="T117" fmla="*/ 0 h 252"/>
                    <a:gd name="T118" fmla="*/ 0 w 283"/>
                    <a:gd name="T119" fmla="*/ 0 h 252"/>
                    <a:gd name="T120" fmla="*/ 0 w 283"/>
                    <a:gd name="T121" fmla="*/ 0 h 252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283"/>
                    <a:gd name="T184" fmla="*/ 0 h 252"/>
                    <a:gd name="T185" fmla="*/ 283 w 283"/>
                    <a:gd name="T186" fmla="*/ 252 h 252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283" h="252">
                      <a:moveTo>
                        <a:pt x="235" y="77"/>
                      </a:moveTo>
                      <a:lnTo>
                        <a:pt x="248" y="91"/>
                      </a:lnTo>
                      <a:lnTo>
                        <a:pt x="256" y="107"/>
                      </a:lnTo>
                      <a:lnTo>
                        <a:pt x="259" y="124"/>
                      </a:lnTo>
                      <a:lnTo>
                        <a:pt x="259" y="142"/>
                      </a:lnTo>
                      <a:lnTo>
                        <a:pt x="257" y="157"/>
                      </a:lnTo>
                      <a:lnTo>
                        <a:pt x="252" y="170"/>
                      </a:lnTo>
                      <a:lnTo>
                        <a:pt x="244" y="183"/>
                      </a:lnTo>
                      <a:lnTo>
                        <a:pt x="236" y="193"/>
                      </a:lnTo>
                      <a:lnTo>
                        <a:pt x="225" y="204"/>
                      </a:lnTo>
                      <a:lnTo>
                        <a:pt x="215" y="214"/>
                      </a:lnTo>
                      <a:lnTo>
                        <a:pt x="204" y="224"/>
                      </a:lnTo>
                      <a:lnTo>
                        <a:pt x="194" y="234"/>
                      </a:lnTo>
                      <a:lnTo>
                        <a:pt x="191" y="238"/>
                      </a:lnTo>
                      <a:lnTo>
                        <a:pt x="191" y="241"/>
                      </a:lnTo>
                      <a:lnTo>
                        <a:pt x="191" y="245"/>
                      </a:lnTo>
                      <a:lnTo>
                        <a:pt x="194" y="248"/>
                      </a:lnTo>
                      <a:lnTo>
                        <a:pt x="197" y="250"/>
                      </a:lnTo>
                      <a:lnTo>
                        <a:pt x="202" y="252"/>
                      </a:lnTo>
                      <a:lnTo>
                        <a:pt x="205" y="250"/>
                      </a:lnTo>
                      <a:lnTo>
                        <a:pt x="209" y="248"/>
                      </a:lnTo>
                      <a:lnTo>
                        <a:pt x="232" y="233"/>
                      </a:lnTo>
                      <a:lnTo>
                        <a:pt x="252" y="214"/>
                      </a:lnTo>
                      <a:lnTo>
                        <a:pt x="268" y="192"/>
                      </a:lnTo>
                      <a:lnTo>
                        <a:pt x="278" y="167"/>
                      </a:lnTo>
                      <a:lnTo>
                        <a:pt x="283" y="141"/>
                      </a:lnTo>
                      <a:lnTo>
                        <a:pt x="280" y="115"/>
                      </a:lnTo>
                      <a:lnTo>
                        <a:pt x="271" y="91"/>
                      </a:lnTo>
                      <a:lnTo>
                        <a:pt x="252" y="69"/>
                      </a:lnTo>
                      <a:lnTo>
                        <a:pt x="238" y="57"/>
                      </a:lnTo>
                      <a:lnTo>
                        <a:pt x="222" y="48"/>
                      </a:lnTo>
                      <a:lnTo>
                        <a:pt x="204" y="39"/>
                      </a:lnTo>
                      <a:lnTo>
                        <a:pt x="184" y="31"/>
                      </a:lnTo>
                      <a:lnTo>
                        <a:pt x="164" y="23"/>
                      </a:lnTo>
                      <a:lnTo>
                        <a:pt x="144" y="17"/>
                      </a:lnTo>
                      <a:lnTo>
                        <a:pt x="123" y="13"/>
                      </a:lnTo>
                      <a:lnTo>
                        <a:pt x="103" y="8"/>
                      </a:lnTo>
                      <a:lnTo>
                        <a:pt x="83" y="5"/>
                      </a:lnTo>
                      <a:lnTo>
                        <a:pt x="66" y="2"/>
                      </a:lnTo>
                      <a:lnTo>
                        <a:pt x="48" y="0"/>
                      </a:lnTo>
                      <a:lnTo>
                        <a:pt x="34" y="0"/>
                      </a:lnTo>
                      <a:lnTo>
                        <a:pt x="21" y="0"/>
                      </a:lnTo>
                      <a:lnTo>
                        <a:pt x="11" y="0"/>
                      </a:lnTo>
                      <a:lnTo>
                        <a:pt x="4" y="2"/>
                      </a:lnTo>
                      <a:lnTo>
                        <a:pt x="0" y="5"/>
                      </a:lnTo>
                      <a:lnTo>
                        <a:pt x="12" y="7"/>
                      </a:lnTo>
                      <a:lnTo>
                        <a:pt x="24" y="8"/>
                      </a:lnTo>
                      <a:lnTo>
                        <a:pt x="38" y="10"/>
                      </a:lnTo>
                      <a:lnTo>
                        <a:pt x="52" y="13"/>
                      </a:lnTo>
                      <a:lnTo>
                        <a:pt x="66" y="16"/>
                      </a:lnTo>
                      <a:lnTo>
                        <a:pt x="82" y="18"/>
                      </a:lnTo>
                      <a:lnTo>
                        <a:pt x="98" y="22"/>
                      </a:lnTo>
                      <a:lnTo>
                        <a:pt x="114" y="25"/>
                      </a:lnTo>
                      <a:lnTo>
                        <a:pt x="129" y="30"/>
                      </a:lnTo>
                      <a:lnTo>
                        <a:pt x="146" y="34"/>
                      </a:lnTo>
                      <a:lnTo>
                        <a:pt x="162" y="39"/>
                      </a:lnTo>
                      <a:lnTo>
                        <a:pt x="177" y="45"/>
                      </a:lnTo>
                      <a:lnTo>
                        <a:pt x="193" y="52"/>
                      </a:lnTo>
                      <a:lnTo>
                        <a:pt x="208" y="60"/>
                      </a:lnTo>
                      <a:lnTo>
                        <a:pt x="222" y="68"/>
                      </a:lnTo>
                      <a:lnTo>
                        <a:pt x="235" y="77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78" name="Freeform 1228"/>
                <p:cNvSpPr>
                  <a:spLocks/>
                </p:cNvSpPr>
                <p:nvPr/>
              </p:nvSpPr>
              <p:spPr bwMode="auto">
                <a:xfrm>
                  <a:off x="5047" y="2671"/>
                  <a:ext cx="40" cy="55"/>
                </a:xfrm>
                <a:custGeom>
                  <a:avLst/>
                  <a:gdLst>
                    <a:gd name="T0" fmla="*/ 0 w 114"/>
                    <a:gd name="T1" fmla="*/ 0 h 238"/>
                    <a:gd name="T2" fmla="*/ 0 w 114"/>
                    <a:gd name="T3" fmla="*/ 0 h 238"/>
                    <a:gd name="T4" fmla="*/ 0 w 114"/>
                    <a:gd name="T5" fmla="*/ 0 h 238"/>
                    <a:gd name="T6" fmla="*/ 0 w 114"/>
                    <a:gd name="T7" fmla="*/ 0 h 238"/>
                    <a:gd name="T8" fmla="*/ 0 w 114"/>
                    <a:gd name="T9" fmla="*/ 0 h 238"/>
                    <a:gd name="T10" fmla="*/ 0 w 114"/>
                    <a:gd name="T11" fmla="*/ 0 h 238"/>
                    <a:gd name="T12" fmla="*/ 0 w 114"/>
                    <a:gd name="T13" fmla="*/ 0 h 238"/>
                    <a:gd name="T14" fmla="*/ 0 w 114"/>
                    <a:gd name="T15" fmla="*/ 0 h 238"/>
                    <a:gd name="T16" fmla="*/ 0 w 114"/>
                    <a:gd name="T17" fmla="*/ 0 h 238"/>
                    <a:gd name="T18" fmla="*/ 0 w 114"/>
                    <a:gd name="T19" fmla="*/ 0 h 238"/>
                    <a:gd name="T20" fmla="*/ 0 w 114"/>
                    <a:gd name="T21" fmla="*/ 0 h 238"/>
                    <a:gd name="T22" fmla="*/ 0 w 114"/>
                    <a:gd name="T23" fmla="*/ 0 h 238"/>
                    <a:gd name="T24" fmla="*/ 0 w 114"/>
                    <a:gd name="T25" fmla="*/ 0 h 238"/>
                    <a:gd name="T26" fmla="*/ 0 w 114"/>
                    <a:gd name="T27" fmla="*/ 0 h 238"/>
                    <a:gd name="T28" fmla="*/ 0 w 114"/>
                    <a:gd name="T29" fmla="*/ 0 h 238"/>
                    <a:gd name="T30" fmla="*/ 0 w 114"/>
                    <a:gd name="T31" fmla="*/ 0 h 238"/>
                    <a:gd name="T32" fmla="*/ 0 w 114"/>
                    <a:gd name="T33" fmla="*/ 0 h 238"/>
                    <a:gd name="T34" fmla="*/ 0 w 114"/>
                    <a:gd name="T35" fmla="*/ 0 h 238"/>
                    <a:gd name="T36" fmla="*/ 0 w 114"/>
                    <a:gd name="T37" fmla="*/ 0 h 238"/>
                    <a:gd name="T38" fmla="*/ 0 w 114"/>
                    <a:gd name="T39" fmla="*/ 0 h 238"/>
                    <a:gd name="T40" fmla="*/ 0 w 114"/>
                    <a:gd name="T41" fmla="*/ 0 h 238"/>
                    <a:gd name="T42" fmla="*/ 0 w 114"/>
                    <a:gd name="T43" fmla="*/ 0 h 238"/>
                    <a:gd name="T44" fmla="*/ 0 w 114"/>
                    <a:gd name="T45" fmla="*/ 0 h 238"/>
                    <a:gd name="T46" fmla="*/ 0 w 114"/>
                    <a:gd name="T47" fmla="*/ 0 h 238"/>
                    <a:gd name="T48" fmla="*/ 0 w 114"/>
                    <a:gd name="T49" fmla="*/ 0 h 238"/>
                    <a:gd name="T50" fmla="*/ 0 w 114"/>
                    <a:gd name="T51" fmla="*/ 0 h 238"/>
                    <a:gd name="T52" fmla="*/ 0 w 114"/>
                    <a:gd name="T53" fmla="*/ 0 h 238"/>
                    <a:gd name="T54" fmla="*/ 0 w 114"/>
                    <a:gd name="T55" fmla="*/ 0 h 238"/>
                    <a:gd name="T56" fmla="*/ 0 w 114"/>
                    <a:gd name="T57" fmla="*/ 0 h 238"/>
                    <a:gd name="T58" fmla="*/ 0 w 114"/>
                    <a:gd name="T59" fmla="*/ 0 h 238"/>
                    <a:gd name="T60" fmla="*/ 0 w 114"/>
                    <a:gd name="T61" fmla="*/ 0 h 238"/>
                    <a:gd name="T62" fmla="*/ 0 w 114"/>
                    <a:gd name="T63" fmla="*/ 0 h 238"/>
                    <a:gd name="T64" fmla="*/ 0 w 114"/>
                    <a:gd name="T65" fmla="*/ 0 h 238"/>
                    <a:gd name="T66" fmla="*/ 0 w 114"/>
                    <a:gd name="T67" fmla="*/ 0 h 238"/>
                    <a:gd name="T68" fmla="*/ 0 w 114"/>
                    <a:gd name="T69" fmla="*/ 0 h 238"/>
                    <a:gd name="T70" fmla="*/ 0 w 114"/>
                    <a:gd name="T71" fmla="*/ 0 h 238"/>
                    <a:gd name="T72" fmla="*/ 0 w 114"/>
                    <a:gd name="T73" fmla="*/ 0 h 238"/>
                    <a:gd name="T74" fmla="*/ 0 w 114"/>
                    <a:gd name="T75" fmla="*/ 0 h 238"/>
                    <a:gd name="T76" fmla="*/ 0 w 114"/>
                    <a:gd name="T77" fmla="*/ 0 h 238"/>
                    <a:gd name="T78" fmla="*/ 0 w 114"/>
                    <a:gd name="T79" fmla="*/ 0 h 238"/>
                    <a:gd name="T80" fmla="*/ 0 w 114"/>
                    <a:gd name="T81" fmla="*/ 0 h 238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14"/>
                    <a:gd name="T124" fmla="*/ 0 h 238"/>
                    <a:gd name="T125" fmla="*/ 114 w 114"/>
                    <a:gd name="T126" fmla="*/ 238 h 238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14" h="238">
                      <a:moveTo>
                        <a:pt x="0" y="130"/>
                      </a:moveTo>
                      <a:lnTo>
                        <a:pt x="0" y="149"/>
                      </a:lnTo>
                      <a:lnTo>
                        <a:pt x="4" y="168"/>
                      </a:lnTo>
                      <a:lnTo>
                        <a:pt x="12" y="185"/>
                      </a:lnTo>
                      <a:lnTo>
                        <a:pt x="24" y="200"/>
                      </a:lnTo>
                      <a:lnTo>
                        <a:pt x="38" y="213"/>
                      </a:lnTo>
                      <a:lnTo>
                        <a:pt x="55" y="224"/>
                      </a:lnTo>
                      <a:lnTo>
                        <a:pt x="73" y="232"/>
                      </a:lnTo>
                      <a:lnTo>
                        <a:pt x="92" y="237"/>
                      </a:lnTo>
                      <a:lnTo>
                        <a:pt x="98" y="238"/>
                      </a:lnTo>
                      <a:lnTo>
                        <a:pt x="104" y="235"/>
                      </a:lnTo>
                      <a:lnTo>
                        <a:pt x="109" y="232"/>
                      </a:lnTo>
                      <a:lnTo>
                        <a:pt x="111" y="227"/>
                      </a:lnTo>
                      <a:lnTo>
                        <a:pt x="111" y="222"/>
                      </a:lnTo>
                      <a:lnTo>
                        <a:pt x="110" y="216"/>
                      </a:lnTo>
                      <a:lnTo>
                        <a:pt x="106" y="211"/>
                      </a:lnTo>
                      <a:lnTo>
                        <a:pt x="100" y="209"/>
                      </a:lnTo>
                      <a:lnTo>
                        <a:pt x="82" y="202"/>
                      </a:lnTo>
                      <a:lnTo>
                        <a:pt x="64" y="193"/>
                      </a:lnTo>
                      <a:lnTo>
                        <a:pt x="50" y="180"/>
                      </a:lnTo>
                      <a:lnTo>
                        <a:pt x="39" y="167"/>
                      </a:lnTo>
                      <a:lnTo>
                        <a:pt x="32" y="149"/>
                      </a:lnTo>
                      <a:lnTo>
                        <a:pt x="29" y="131"/>
                      </a:lnTo>
                      <a:lnTo>
                        <a:pt x="29" y="111"/>
                      </a:lnTo>
                      <a:lnTo>
                        <a:pt x="35" y="91"/>
                      </a:lnTo>
                      <a:lnTo>
                        <a:pt x="42" y="76"/>
                      </a:lnTo>
                      <a:lnTo>
                        <a:pt x="51" y="62"/>
                      </a:lnTo>
                      <a:lnTo>
                        <a:pt x="62" y="49"/>
                      </a:lnTo>
                      <a:lnTo>
                        <a:pt x="73" y="38"/>
                      </a:lnTo>
                      <a:lnTo>
                        <a:pt x="84" y="28"/>
                      </a:lnTo>
                      <a:lnTo>
                        <a:pt x="96" y="18"/>
                      </a:lnTo>
                      <a:lnTo>
                        <a:pt x="106" y="9"/>
                      </a:lnTo>
                      <a:lnTo>
                        <a:pt x="114" y="1"/>
                      </a:lnTo>
                      <a:lnTo>
                        <a:pt x="106" y="0"/>
                      </a:lnTo>
                      <a:lnTo>
                        <a:pt x="93" y="6"/>
                      </a:lnTo>
                      <a:lnTo>
                        <a:pt x="76" y="18"/>
                      </a:lnTo>
                      <a:lnTo>
                        <a:pt x="56" y="36"/>
                      </a:lnTo>
                      <a:lnTo>
                        <a:pt x="37" y="57"/>
                      </a:lnTo>
                      <a:lnTo>
                        <a:pt x="20" y="80"/>
                      </a:lnTo>
                      <a:lnTo>
                        <a:pt x="7" y="106"/>
                      </a:lnTo>
                      <a:lnTo>
                        <a:pt x="0" y="130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79" name="Freeform 1229"/>
                <p:cNvSpPr>
                  <a:spLocks/>
                </p:cNvSpPr>
                <p:nvPr/>
              </p:nvSpPr>
              <p:spPr bwMode="auto">
                <a:xfrm>
                  <a:off x="5330" y="2639"/>
                  <a:ext cx="87" cy="73"/>
                </a:xfrm>
                <a:custGeom>
                  <a:avLst/>
                  <a:gdLst>
                    <a:gd name="T0" fmla="*/ 0 w 246"/>
                    <a:gd name="T1" fmla="*/ 0 h 310"/>
                    <a:gd name="T2" fmla="*/ 0 w 246"/>
                    <a:gd name="T3" fmla="*/ 0 h 310"/>
                    <a:gd name="T4" fmla="*/ 0 w 246"/>
                    <a:gd name="T5" fmla="*/ 0 h 310"/>
                    <a:gd name="T6" fmla="*/ 0 w 246"/>
                    <a:gd name="T7" fmla="*/ 0 h 310"/>
                    <a:gd name="T8" fmla="*/ 0 w 246"/>
                    <a:gd name="T9" fmla="*/ 0 h 310"/>
                    <a:gd name="T10" fmla="*/ 0 w 246"/>
                    <a:gd name="T11" fmla="*/ 0 h 310"/>
                    <a:gd name="T12" fmla="*/ 0 w 246"/>
                    <a:gd name="T13" fmla="*/ 0 h 310"/>
                    <a:gd name="T14" fmla="*/ 0 w 246"/>
                    <a:gd name="T15" fmla="*/ 0 h 310"/>
                    <a:gd name="T16" fmla="*/ 0 w 246"/>
                    <a:gd name="T17" fmla="*/ 0 h 310"/>
                    <a:gd name="T18" fmla="*/ 0 w 246"/>
                    <a:gd name="T19" fmla="*/ 0 h 310"/>
                    <a:gd name="T20" fmla="*/ 0 w 246"/>
                    <a:gd name="T21" fmla="*/ 0 h 310"/>
                    <a:gd name="T22" fmla="*/ 0 w 246"/>
                    <a:gd name="T23" fmla="*/ 0 h 310"/>
                    <a:gd name="T24" fmla="*/ 0 w 246"/>
                    <a:gd name="T25" fmla="*/ 0 h 310"/>
                    <a:gd name="T26" fmla="*/ 0 w 246"/>
                    <a:gd name="T27" fmla="*/ 0 h 310"/>
                    <a:gd name="T28" fmla="*/ 0 w 246"/>
                    <a:gd name="T29" fmla="*/ 0 h 310"/>
                    <a:gd name="T30" fmla="*/ 0 w 246"/>
                    <a:gd name="T31" fmla="*/ 0 h 310"/>
                    <a:gd name="T32" fmla="*/ 0 w 246"/>
                    <a:gd name="T33" fmla="*/ 0 h 310"/>
                    <a:gd name="T34" fmla="*/ 0 w 246"/>
                    <a:gd name="T35" fmla="*/ 0 h 310"/>
                    <a:gd name="T36" fmla="*/ 0 w 246"/>
                    <a:gd name="T37" fmla="*/ 0 h 310"/>
                    <a:gd name="T38" fmla="*/ 0 w 246"/>
                    <a:gd name="T39" fmla="*/ 0 h 310"/>
                    <a:gd name="T40" fmla="*/ 0 w 246"/>
                    <a:gd name="T41" fmla="*/ 0 h 310"/>
                    <a:gd name="T42" fmla="*/ 0 w 246"/>
                    <a:gd name="T43" fmla="*/ 0 h 310"/>
                    <a:gd name="T44" fmla="*/ 0 w 246"/>
                    <a:gd name="T45" fmla="*/ 0 h 310"/>
                    <a:gd name="T46" fmla="*/ 0 w 246"/>
                    <a:gd name="T47" fmla="*/ 0 h 310"/>
                    <a:gd name="T48" fmla="*/ 0 w 246"/>
                    <a:gd name="T49" fmla="*/ 0 h 310"/>
                    <a:gd name="T50" fmla="*/ 0 w 246"/>
                    <a:gd name="T51" fmla="*/ 0 h 310"/>
                    <a:gd name="T52" fmla="*/ 0 w 246"/>
                    <a:gd name="T53" fmla="*/ 0 h 310"/>
                    <a:gd name="T54" fmla="*/ 0 w 246"/>
                    <a:gd name="T55" fmla="*/ 0 h 310"/>
                    <a:gd name="T56" fmla="*/ 0 w 246"/>
                    <a:gd name="T57" fmla="*/ 0 h 310"/>
                    <a:gd name="T58" fmla="*/ 0 w 246"/>
                    <a:gd name="T59" fmla="*/ 0 h 310"/>
                    <a:gd name="T60" fmla="*/ 0 w 246"/>
                    <a:gd name="T61" fmla="*/ 0 h 310"/>
                    <a:gd name="T62" fmla="*/ 0 w 246"/>
                    <a:gd name="T63" fmla="*/ 0 h 310"/>
                    <a:gd name="T64" fmla="*/ 0 w 246"/>
                    <a:gd name="T65" fmla="*/ 0 h 310"/>
                    <a:gd name="T66" fmla="*/ 0 w 246"/>
                    <a:gd name="T67" fmla="*/ 0 h 310"/>
                    <a:gd name="T68" fmla="*/ 0 w 246"/>
                    <a:gd name="T69" fmla="*/ 0 h 310"/>
                    <a:gd name="T70" fmla="*/ 0 w 246"/>
                    <a:gd name="T71" fmla="*/ 0 h 310"/>
                    <a:gd name="T72" fmla="*/ 0 w 246"/>
                    <a:gd name="T73" fmla="*/ 0 h 310"/>
                    <a:gd name="T74" fmla="*/ 0 w 246"/>
                    <a:gd name="T75" fmla="*/ 0 h 310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w 246"/>
                    <a:gd name="T115" fmla="*/ 0 h 310"/>
                    <a:gd name="T116" fmla="*/ 246 w 246"/>
                    <a:gd name="T117" fmla="*/ 310 h 310"/>
                  </a:gdLst>
                  <a:ahLst/>
                  <a:cxnLst>
                    <a:cxn ang="T76">
                      <a:pos x="T0" y="T1"/>
                    </a:cxn>
                    <a:cxn ang="T77">
                      <a:pos x="T2" y="T3"/>
                    </a:cxn>
                    <a:cxn ang="T78">
                      <a:pos x="T4" y="T5"/>
                    </a:cxn>
                    <a:cxn ang="T79">
                      <a:pos x="T6" y="T7"/>
                    </a:cxn>
                    <a:cxn ang="T80">
                      <a:pos x="T8" y="T9"/>
                    </a:cxn>
                    <a:cxn ang="T81">
                      <a:pos x="T10" y="T11"/>
                    </a:cxn>
                    <a:cxn ang="T82">
                      <a:pos x="T12" y="T13"/>
                    </a:cxn>
                    <a:cxn ang="T83">
                      <a:pos x="T14" y="T15"/>
                    </a:cxn>
                    <a:cxn ang="T84">
                      <a:pos x="T16" y="T17"/>
                    </a:cxn>
                    <a:cxn ang="T85">
                      <a:pos x="T18" y="T19"/>
                    </a:cxn>
                    <a:cxn ang="T86">
                      <a:pos x="T20" y="T21"/>
                    </a:cxn>
                    <a:cxn ang="T87">
                      <a:pos x="T22" y="T23"/>
                    </a:cxn>
                    <a:cxn ang="T88">
                      <a:pos x="T24" y="T25"/>
                    </a:cxn>
                    <a:cxn ang="T89">
                      <a:pos x="T26" y="T27"/>
                    </a:cxn>
                    <a:cxn ang="T90">
                      <a:pos x="T28" y="T29"/>
                    </a:cxn>
                    <a:cxn ang="T91">
                      <a:pos x="T30" y="T31"/>
                    </a:cxn>
                    <a:cxn ang="T92">
                      <a:pos x="T32" y="T33"/>
                    </a:cxn>
                    <a:cxn ang="T93">
                      <a:pos x="T34" y="T35"/>
                    </a:cxn>
                    <a:cxn ang="T94">
                      <a:pos x="T36" y="T37"/>
                    </a:cxn>
                    <a:cxn ang="T95">
                      <a:pos x="T38" y="T39"/>
                    </a:cxn>
                    <a:cxn ang="T96">
                      <a:pos x="T40" y="T41"/>
                    </a:cxn>
                    <a:cxn ang="T97">
                      <a:pos x="T42" y="T43"/>
                    </a:cxn>
                    <a:cxn ang="T98">
                      <a:pos x="T44" y="T45"/>
                    </a:cxn>
                    <a:cxn ang="T99">
                      <a:pos x="T46" y="T47"/>
                    </a:cxn>
                    <a:cxn ang="T100">
                      <a:pos x="T48" y="T49"/>
                    </a:cxn>
                    <a:cxn ang="T101">
                      <a:pos x="T50" y="T51"/>
                    </a:cxn>
                    <a:cxn ang="T102">
                      <a:pos x="T52" y="T53"/>
                    </a:cxn>
                    <a:cxn ang="T103">
                      <a:pos x="T54" y="T55"/>
                    </a:cxn>
                    <a:cxn ang="T104">
                      <a:pos x="T56" y="T57"/>
                    </a:cxn>
                    <a:cxn ang="T105">
                      <a:pos x="T58" y="T59"/>
                    </a:cxn>
                    <a:cxn ang="T106">
                      <a:pos x="T60" y="T61"/>
                    </a:cxn>
                    <a:cxn ang="T107">
                      <a:pos x="T62" y="T63"/>
                    </a:cxn>
                    <a:cxn ang="T108">
                      <a:pos x="T64" y="T65"/>
                    </a:cxn>
                    <a:cxn ang="T109">
                      <a:pos x="T66" y="T67"/>
                    </a:cxn>
                    <a:cxn ang="T110">
                      <a:pos x="T68" y="T69"/>
                    </a:cxn>
                    <a:cxn ang="T111">
                      <a:pos x="T70" y="T71"/>
                    </a:cxn>
                    <a:cxn ang="T112">
                      <a:pos x="T72" y="T73"/>
                    </a:cxn>
                    <a:cxn ang="T113">
                      <a:pos x="T74" y="T75"/>
                    </a:cxn>
                  </a:cxnLst>
                  <a:rect l="T114" t="T115" r="T116" b="T117"/>
                  <a:pathLst>
                    <a:path w="246" h="310">
                      <a:moveTo>
                        <a:pt x="199" y="116"/>
                      </a:moveTo>
                      <a:lnTo>
                        <a:pt x="207" y="124"/>
                      </a:lnTo>
                      <a:lnTo>
                        <a:pt x="214" y="133"/>
                      </a:lnTo>
                      <a:lnTo>
                        <a:pt x="219" y="143"/>
                      </a:lnTo>
                      <a:lnTo>
                        <a:pt x="223" y="154"/>
                      </a:lnTo>
                      <a:lnTo>
                        <a:pt x="225" y="164"/>
                      </a:lnTo>
                      <a:lnTo>
                        <a:pt x="225" y="176"/>
                      </a:lnTo>
                      <a:lnTo>
                        <a:pt x="221" y="187"/>
                      </a:lnTo>
                      <a:lnTo>
                        <a:pt x="216" y="197"/>
                      </a:lnTo>
                      <a:lnTo>
                        <a:pt x="208" y="209"/>
                      </a:lnTo>
                      <a:lnTo>
                        <a:pt x="199" y="219"/>
                      </a:lnTo>
                      <a:lnTo>
                        <a:pt x="188" y="228"/>
                      </a:lnTo>
                      <a:lnTo>
                        <a:pt x="177" y="238"/>
                      </a:lnTo>
                      <a:lnTo>
                        <a:pt x="166" y="246"/>
                      </a:lnTo>
                      <a:lnTo>
                        <a:pt x="154" y="255"/>
                      </a:lnTo>
                      <a:lnTo>
                        <a:pt x="143" y="264"/>
                      </a:lnTo>
                      <a:lnTo>
                        <a:pt x="132" y="274"/>
                      </a:lnTo>
                      <a:lnTo>
                        <a:pt x="129" y="278"/>
                      </a:lnTo>
                      <a:lnTo>
                        <a:pt x="126" y="282"/>
                      </a:lnTo>
                      <a:lnTo>
                        <a:pt x="124" y="287"/>
                      </a:lnTo>
                      <a:lnTo>
                        <a:pt x="121" y="292"/>
                      </a:lnTo>
                      <a:lnTo>
                        <a:pt x="120" y="296"/>
                      </a:lnTo>
                      <a:lnTo>
                        <a:pt x="120" y="301"/>
                      </a:lnTo>
                      <a:lnTo>
                        <a:pt x="121" y="305"/>
                      </a:lnTo>
                      <a:lnTo>
                        <a:pt x="125" y="309"/>
                      </a:lnTo>
                      <a:lnTo>
                        <a:pt x="130" y="310"/>
                      </a:lnTo>
                      <a:lnTo>
                        <a:pt x="134" y="310"/>
                      </a:lnTo>
                      <a:lnTo>
                        <a:pt x="139" y="309"/>
                      </a:lnTo>
                      <a:lnTo>
                        <a:pt x="143" y="305"/>
                      </a:lnTo>
                      <a:lnTo>
                        <a:pt x="154" y="293"/>
                      </a:lnTo>
                      <a:lnTo>
                        <a:pt x="167" y="280"/>
                      </a:lnTo>
                      <a:lnTo>
                        <a:pt x="180" y="269"/>
                      </a:lnTo>
                      <a:lnTo>
                        <a:pt x="194" y="257"/>
                      </a:lnTo>
                      <a:lnTo>
                        <a:pt x="207" y="246"/>
                      </a:lnTo>
                      <a:lnTo>
                        <a:pt x="219" y="233"/>
                      </a:lnTo>
                      <a:lnTo>
                        <a:pt x="231" y="219"/>
                      </a:lnTo>
                      <a:lnTo>
                        <a:pt x="239" y="204"/>
                      </a:lnTo>
                      <a:lnTo>
                        <a:pt x="245" y="187"/>
                      </a:lnTo>
                      <a:lnTo>
                        <a:pt x="246" y="170"/>
                      </a:lnTo>
                      <a:lnTo>
                        <a:pt x="242" y="153"/>
                      </a:lnTo>
                      <a:lnTo>
                        <a:pt x="236" y="136"/>
                      </a:lnTo>
                      <a:lnTo>
                        <a:pt x="227" y="120"/>
                      </a:lnTo>
                      <a:lnTo>
                        <a:pt x="215" y="107"/>
                      </a:lnTo>
                      <a:lnTo>
                        <a:pt x="201" y="94"/>
                      </a:lnTo>
                      <a:lnTo>
                        <a:pt x="187" y="82"/>
                      </a:lnTo>
                      <a:lnTo>
                        <a:pt x="177" y="74"/>
                      </a:lnTo>
                      <a:lnTo>
                        <a:pt x="165" y="68"/>
                      </a:lnTo>
                      <a:lnTo>
                        <a:pt x="152" y="60"/>
                      </a:lnTo>
                      <a:lnTo>
                        <a:pt x="139" y="51"/>
                      </a:lnTo>
                      <a:lnTo>
                        <a:pt x="126" y="43"/>
                      </a:lnTo>
                      <a:lnTo>
                        <a:pt x="112" y="35"/>
                      </a:lnTo>
                      <a:lnTo>
                        <a:pt x="98" y="28"/>
                      </a:lnTo>
                      <a:lnTo>
                        <a:pt x="85" y="22"/>
                      </a:lnTo>
                      <a:lnTo>
                        <a:pt x="72" y="16"/>
                      </a:lnTo>
                      <a:lnTo>
                        <a:pt x="59" y="10"/>
                      </a:lnTo>
                      <a:lnTo>
                        <a:pt x="46" y="7"/>
                      </a:lnTo>
                      <a:lnTo>
                        <a:pt x="35" y="3"/>
                      </a:lnTo>
                      <a:lnTo>
                        <a:pt x="24" y="1"/>
                      </a:lnTo>
                      <a:lnTo>
                        <a:pt x="15" y="0"/>
                      </a:lnTo>
                      <a:lnTo>
                        <a:pt x="7" y="1"/>
                      </a:lnTo>
                      <a:lnTo>
                        <a:pt x="0" y="3"/>
                      </a:lnTo>
                      <a:lnTo>
                        <a:pt x="8" y="6"/>
                      </a:lnTo>
                      <a:lnTo>
                        <a:pt x="17" y="9"/>
                      </a:lnTo>
                      <a:lnTo>
                        <a:pt x="28" y="14"/>
                      </a:lnTo>
                      <a:lnTo>
                        <a:pt x="38" y="18"/>
                      </a:lnTo>
                      <a:lnTo>
                        <a:pt x="51" y="24"/>
                      </a:lnTo>
                      <a:lnTo>
                        <a:pt x="64" y="30"/>
                      </a:lnTo>
                      <a:lnTo>
                        <a:pt x="78" y="37"/>
                      </a:lnTo>
                      <a:lnTo>
                        <a:pt x="92" y="43"/>
                      </a:lnTo>
                      <a:lnTo>
                        <a:pt x="106" y="51"/>
                      </a:lnTo>
                      <a:lnTo>
                        <a:pt x="120" y="60"/>
                      </a:lnTo>
                      <a:lnTo>
                        <a:pt x="134" y="69"/>
                      </a:lnTo>
                      <a:lnTo>
                        <a:pt x="148" y="78"/>
                      </a:lnTo>
                      <a:lnTo>
                        <a:pt x="163" y="87"/>
                      </a:lnTo>
                      <a:lnTo>
                        <a:pt x="175" y="96"/>
                      </a:lnTo>
                      <a:lnTo>
                        <a:pt x="187" y="105"/>
                      </a:lnTo>
                      <a:lnTo>
                        <a:pt x="199" y="116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80" name="Freeform 1230"/>
                <p:cNvSpPr>
                  <a:spLocks/>
                </p:cNvSpPr>
                <p:nvPr/>
              </p:nvSpPr>
              <p:spPr bwMode="auto">
                <a:xfrm>
                  <a:off x="5115" y="2660"/>
                  <a:ext cx="69" cy="55"/>
                </a:xfrm>
                <a:custGeom>
                  <a:avLst/>
                  <a:gdLst>
                    <a:gd name="T0" fmla="*/ 0 w 198"/>
                    <a:gd name="T1" fmla="*/ 0 h 236"/>
                    <a:gd name="T2" fmla="*/ 0 w 198"/>
                    <a:gd name="T3" fmla="*/ 0 h 236"/>
                    <a:gd name="T4" fmla="*/ 0 w 198"/>
                    <a:gd name="T5" fmla="*/ 0 h 236"/>
                    <a:gd name="T6" fmla="*/ 0 w 198"/>
                    <a:gd name="T7" fmla="*/ 0 h 236"/>
                    <a:gd name="T8" fmla="*/ 0 w 198"/>
                    <a:gd name="T9" fmla="*/ 0 h 236"/>
                    <a:gd name="T10" fmla="*/ 0 w 198"/>
                    <a:gd name="T11" fmla="*/ 0 h 236"/>
                    <a:gd name="T12" fmla="*/ 0 w 198"/>
                    <a:gd name="T13" fmla="*/ 0 h 236"/>
                    <a:gd name="T14" fmla="*/ 0 w 198"/>
                    <a:gd name="T15" fmla="*/ 0 h 236"/>
                    <a:gd name="T16" fmla="*/ 0 w 198"/>
                    <a:gd name="T17" fmla="*/ 0 h 236"/>
                    <a:gd name="T18" fmla="*/ 0 w 198"/>
                    <a:gd name="T19" fmla="*/ 0 h 236"/>
                    <a:gd name="T20" fmla="*/ 0 w 198"/>
                    <a:gd name="T21" fmla="*/ 0 h 236"/>
                    <a:gd name="T22" fmla="*/ 0 w 198"/>
                    <a:gd name="T23" fmla="*/ 0 h 236"/>
                    <a:gd name="T24" fmla="*/ 0 w 198"/>
                    <a:gd name="T25" fmla="*/ 0 h 236"/>
                    <a:gd name="T26" fmla="*/ 0 w 198"/>
                    <a:gd name="T27" fmla="*/ 0 h 236"/>
                    <a:gd name="T28" fmla="*/ 0 w 198"/>
                    <a:gd name="T29" fmla="*/ 0 h 236"/>
                    <a:gd name="T30" fmla="*/ 0 w 198"/>
                    <a:gd name="T31" fmla="*/ 0 h 236"/>
                    <a:gd name="T32" fmla="*/ 0 w 198"/>
                    <a:gd name="T33" fmla="*/ 0 h 236"/>
                    <a:gd name="T34" fmla="*/ 0 w 198"/>
                    <a:gd name="T35" fmla="*/ 0 h 236"/>
                    <a:gd name="T36" fmla="*/ 0 w 198"/>
                    <a:gd name="T37" fmla="*/ 0 h 236"/>
                    <a:gd name="T38" fmla="*/ 0 w 198"/>
                    <a:gd name="T39" fmla="*/ 0 h 236"/>
                    <a:gd name="T40" fmla="*/ 0 w 198"/>
                    <a:gd name="T41" fmla="*/ 0 h 236"/>
                    <a:gd name="T42" fmla="*/ 0 w 198"/>
                    <a:gd name="T43" fmla="*/ 0 h 236"/>
                    <a:gd name="T44" fmla="*/ 0 w 198"/>
                    <a:gd name="T45" fmla="*/ 0 h 236"/>
                    <a:gd name="T46" fmla="*/ 0 w 198"/>
                    <a:gd name="T47" fmla="*/ 0 h 236"/>
                    <a:gd name="T48" fmla="*/ 0 w 198"/>
                    <a:gd name="T49" fmla="*/ 0 h 236"/>
                    <a:gd name="T50" fmla="*/ 0 w 198"/>
                    <a:gd name="T51" fmla="*/ 0 h 236"/>
                    <a:gd name="T52" fmla="*/ 0 w 198"/>
                    <a:gd name="T53" fmla="*/ 0 h 236"/>
                    <a:gd name="T54" fmla="*/ 0 w 198"/>
                    <a:gd name="T55" fmla="*/ 0 h 236"/>
                    <a:gd name="T56" fmla="*/ 0 w 198"/>
                    <a:gd name="T57" fmla="*/ 0 h 236"/>
                    <a:gd name="T58" fmla="*/ 0 w 198"/>
                    <a:gd name="T59" fmla="*/ 0 h 236"/>
                    <a:gd name="T60" fmla="*/ 0 w 198"/>
                    <a:gd name="T61" fmla="*/ 0 h 236"/>
                    <a:gd name="T62" fmla="*/ 0 w 198"/>
                    <a:gd name="T63" fmla="*/ 0 h 236"/>
                    <a:gd name="T64" fmla="*/ 0 w 198"/>
                    <a:gd name="T65" fmla="*/ 0 h 236"/>
                    <a:gd name="T66" fmla="*/ 0 w 198"/>
                    <a:gd name="T67" fmla="*/ 0 h 236"/>
                    <a:gd name="T68" fmla="*/ 0 w 198"/>
                    <a:gd name="T69" fmla="*/ 0 h 236"/>
                    <a:gd name="T70" fmla="*/ 0 w 198"/>
                    <a:gd name="T71" fmla="*/ 0 h 236"/>
                    <a:gd name="T72" fmla="*/ 0 w 198"/>
                    <a:gd name="T73" fmla="*/ 0 h 236"/>
                    <a:gd name="T74" fmla="*/ 0 w 198"/>
                    <a:gd name="T75" fmla="*/ 0 h 236"/>
                    <a:gd name="T76" fmla="*/ 0 w 198"/>
                    <a:gd name="T77" fmla="*/ 0 h 236"/>
                    <a:gd name="T78" fmla="*/ 0 w 198"/>
                    <a:gd name="T79" fmla="*/ 0 h 236"/>
                    <a:gd name="T80" fmla="*/ 0 w 198"/>
                    <a:gd name="T81" fmla="*/ 0 h 236"/>
                    <a:gd name="T82" fmla="*/ 0 w 198"/>
                    <a:gd name="T83" fmla="*/ 0 h 236"/>
                    <a:gd name="T84" fmla="*/ 0 w 198"/>
                    <a:gd name="T85" fmla="*/ 0 h 236"/>
                    <a:gd name="T86" fmla="*/ 0 w 198"/>
                    <a:gd name="T87" fmla="*/ 0 h 236"/>
                    <a:gd name="T88" fmla="*/ 0 w 198"/>
                    <a:gd name="T89" fmla="*/ 0 h 236"/>
                    <a:gd name="T90" fmla="*/ 0 w 198"/>
                    <a:gd name="T91" fmla="*/ 0 h 236"/>
                    <a:gd name="T92" fmla="*/ 0 w 198"/>
                    <a:gd name="T93" fmla="*/ 0 h 236"/>
                    <a:gd name="T94" fmla="*/ 0 w 198"/>
                    <a:gd name="T95" fmla="*/ 0 h 236"/>
                    <a:gd name="T96" fmla="*/ 0 w 198"/>
                    <a:gd name="T97" fmla="*/ 0 h 236"/>
                    <a:gd name="T98" fmla="*/ 0 w 198"/>
                    <a:gd name="T99" fmla="*/ 0 h 236"/>
                    <a:gd name="T100" fmla="*/ 0 w 198"/>
                    <a:gd name="T101" fmla="*/ 0 h 236"/>
                    <a:gd name="T102" fmla="*/ 0 w 198"/>
                    <a:gd name="T103" fmla="*/ 0 h 236"/>
                    <a:gd name="T104" fmla="*/ 0 w 198"/>
                    <a:gd name="T105" fmla="*/ 0 h 236"/>
                    <a:gd name="T106" fmla="*/ 0 w 198"/>
                    <a:gd name="T107" fmla="*/ 0 h 236"/>
                    <a:gd name="T108" fmla="*/ 0 w 198"/>
                    <a:gd name="T109" fmla="*/ 0 h 236"/>
                    <a:gd name="T110" fmla="*/ 0 w 198"/>
                    <a:gd name="T111" fmla="*/ 0 h 236"/>
                    <a:gd name="T112" fmla="*/ 0 w 198"/>
                    <a:gd name="T113" fmla="*/ 0 h 236"/>
                    <a:gd name="T114" fmla="*/ 0 w 198"/>
                    <a:gd name="T115" fmla="*/ 0 h 236"/>
                    <a:gd name="T116" fmla="*/ 0 w 198"/>
                    <a:gd name="T117" fmla="*/ 0 h 236"/>
                    <a:gd name="T118" fmla="*/ 0 w 198"/>
                    <a:gd name="T119" fmla="*/ 0 h 236"/>
                    <a:gd name="T120" fmla="*/ 0 w 198"/>
                    <a:gd name="T121" fmla="*/ 0 h 2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198"/>
                    <a:gd name="T184" fmla="*/ 0 h 236"/>
                    <a:gd name="T185" fmla="*/ 198 w 198"/>
                    <a:gd name="T186" fmla="*/ 236 h 236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198" h="236">
                      <a:moveTo>
                        <a:pt x="73" y="36"/>
                      </a:moveTo>
                      <a:lnTo>
                        <a:pt x="58" y="46"/>
                      </a:lnTo>
                      <a:lnTo>
                        <a:pt x="46" y="58"/>
                      </a:lnTo>
                      <a:lnTo>
                        <a:pt x="33" y="72"/>
                      </a:lnTo>
                      <a:lnTo>
                        <a:pt x="22" y="85"/>
                      </a:lnTo>
                      <a:lnTo>
                        <a:pt x="14" y="100"/>
                      </a:lnTo>
                      <a:lnTo>
                        <a:pt x="7" y="115"/>
                      </a:lnTo>
                      <a:lnTo>
                        <a:pt x="2" y="130"/>
                      </a:lnTo>
                      <a:lnTo>
                        <a:pt x="0" y="146"/>
                      </a:lnTo>
                      <a:lnTo>
                        <a:pt x="2" y="170"/>
                      </a:lnTo>
                      <a:lnTo>
                        <a:pt x="12" y="190"/>
                      </a:lnTo>
                      <a:lnTo>
                        <a:pt x="26" y="207"/>
                      </a:lnTo>
                      <a:lnTo>
                        <a:pt x="43" y="220"/>
                      </a:lnTo>
                      <a:lnTo>
                        <a:pt x="64" y="229"/>
                      </a:lnTo>
                      <a:lnTo>
                        <a:pt x="88" y="235"/>
                      </a:lnTo>
                      <a:lnTo>
                        <a:pt x="110" y="236"/>
                      </a:lnTo>
                      <a:lnTo>
                        <a:pt x="132" y="232"/>
                      </a:lnTo>
                      <a:lnTo>
                        <a:pt x="137" y="232"/>
                      </a:lnTo>
                      <a:lnTo>
                        <a:pt x="142" y="230"/>
                      </a:lnTo>
                      <a:lnTo>
                        <a:pt x="145" y="226"/>
                      </a:lnTo>
                      <a:lnTo>
                        <a:pt x="146" y="221"/>
                      </a:lnTo>
                      <a:lnTo>
                        <a:pt x="145" y="219"/>
                      </a:lnTo>
                      <a:lnTo>
                        <a:pt x="142" y="219"/>
                      </a:lnTo>
                      <a:lnTo>
                        <a:pt x="137" y="217"/>
                      </a:lnTo>
                      <a:lnTo>
                        <a:pt x="131" y="217"/>
                      </a:lnTo>
                      <a:lnTo>
                        <a:pt x="124" y="217"/>
                      </a:lnTo>
                      <a:lnTo>
                        <a:pt x="118" y="217"/>
                      </a:lnTo>
                      <a:lnTo>
                        <a:pt x="112" y="217"/>
                      </a:lnTo>
                      <a:lnTo>
                        <a:pt x="109" y="217"/>
                      </a:lnTo>
                      <a:lnTo>
                        <a:pt x="97" y="216"/>
                      </a:lnTo>
                      <a:lnTo>
                        <a:pt x="87" y="215"/>
                      </a:lnTo>
                      <a:lnTo>
                        <a:pt x="75" y="214"/>
                      </a:lnTo>
                      <a:lnTo>
                        <a:pt x="63" y="211"/>
                      </a:lnTo>
                      <a:lnTo>
                        <a:pt x="51" y="207"/>
                      </a:lnTo>
                      <a:lnTo>
                        <a:pt x="40" y="199"/>
                      </a:lnTo>
                      <a:lnTo>
                        <a:pt x="29" y="189"/>
                      </a:lnTo>
                      <a:lnTo>
                        <a:pt x="17" y="174"/>
                      </a:lnTo>
                      <a:lnTo>
                        <a:pt x="15" y="157"/>
                      </a:lnTo>
                      <a:lnTo>
                        <a:pt x="16" y="141"/>
                      </a:lnTo>
                      <a:lnTo>
                        <a:pt x="21" y="124"/>
                      </a:lnTo>
                      <a:lnTo>
                        <a:pt x="28" y="109"/>
                      </a:lnTo>
                      <a:lnTo>
                        <a:pt x="39" y="96"/>
                      </a:lnTo>
                      <a:lnTo>
                        <a:pt x="50" y="82"/>
                      </a:lnTo>
                      <a:lnTo>
                        <a:pt x="63" y="70"/>
                      </a:lnTo>
                      <a:lnTo>
                        <a:pt x="78" y="59"/>
                      </a:lnTo>
                      <a:lnTo>
                        <a:pt x="94" y="49"/>
                      </a:lnTo>
                      <a:lnTo>
                        <a:pt x="110" y="39"/>
                      </a:lnTo>
                      <a:lnTo>
                        <a:pt x="126" y="31"/>
                      </a:lnTo>
                      <a:lnTo>
                        <a:pt x="142" y="24"/>
                      </a:lnTo>
                      <a:lnTo>
                        <a:pt x="158" y="19"/>
                      </a:lnTo>
                      <a:lnTo>
                        <a:pt x="172" y="13"/>
                      </a:lnTo>
                      <a:lnTo>
                        <a:pt x="186" y="10"/>
                      </a:lnTo>
                      <a:lnTo>
                        <a:pt x="198" y="7"/>
                      </a:lnTo>
                      <a:lnTo>
                        <a:pt x="190" y="3"/>
                      </a:lnTo>
                      <a:lnTo>
                        <a:pt x="177" y="0"/>
                      </a:lnTo>
                      <a:lnTo>
                        <a:pt x="162" y="3"/>
                      </a:lnTo>
                      <a:lnTo>
                        <a:pt x="144" y="6"/>
                      </a:lnTo>
                      <a:lnTo>
                        <a:pt x="124" y="12"/>
                      </a:lnTo>
                      <a:lnTo>
                        <a:pt x="105" y="19"/>
                      </a:lnTo>
                      <a:lnTo>
                        <a:pt x="88" y="28"/>
                      </a:lnTo>
                      <a:lnTo>
                        <a:pt x="73" y="36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81" name="Freeform 1231"/>
                <p:cNvSpPr>
                  <a:spLocks/>
                </p:cNvSpPr>
                <p:nvPr/>
              </p:nvSpPr>
              <p:spPr bwMode="auto">
                <a:xfrm>
                  <a:off x="5233" y="2660"/>
                  <a:ext cx="47" cy="42"/>
                </a:xfrm>
                <a:custGeom>
                  <a:avLst/>
                  <a:gdLst>
                    <a:gd name="T0" fmla="*/ 0 w 128"/>
                    <a:gd name="T1" fmla="*/ 0 h 183"/>
                    <a:gd name="T2" fmla="*/ 0 w 128"/>
                    <a:gd name="T3" fmla="*/ 0 h 183"/>
                    <a:gd name="T4" fmla="*/ 0 w 128"/>
                    <a:gd name="T5" fmla="*/ 0 h 183"/>
                    <a:gd name="T6" fmla="*/ 0 w 128"/>
                    <a:gd name="T7" fmla="*/ 0 h 183"/>
                    <a:gd name="T8" fmla="*/ 0 w 128"/>
                    <a:gd name="T9" fmla="*/ 0 h 183"/>
                    <a:gd name="T10" fmla="*/ 0 w 128"/>
                    <a:gd name="T11" fmla="*/ 0 h 183"/>
                    <a:gd name="T12" fmla="*/ 0 w 128"/>
                    <a:gd name="T13" fmla="*/ 0 h 183"/>
                    <a:gd name="T14" fmla="*/ 0 w 128"/>
                    <a:gd name="T15" fmla="*/ 0 h 183"/>
                    <a:gd name="T16" fmla="*/ 0 w 128"/>
                    <a:gd name="T17" fmla="*/ 0 h 183"/>
                    <a:gd name="T18" fmla="*/ 0 w 128"/>
                    <a:gd name="T19" fmla="*/ 0 h 183"/>
                    <a:gd name="T20" fmla="*/ 0 w 128"/>
                    <a:gd name="T21" fmla="*/ 0 h 183"/>
                    <a:gd name="T22" fmla="*/ 0 w 128"/>
                    <a:gd name="T23" fmla="*/ 0 h 183"/>
                    <a:gd name="T24" fmla="*/ 0 w 128"/>
                    <a:gd name="T25" fmla="*/ 0 h 183"/>
                    <a:gd name="T26" fmla="*/ 0 w 128"/>
                    <a:gd name="T27" fmla="*/ 0 h 183"/>
                    <a:gd name="T28" fmla="*/ 0 w 128"/>
                    <a:gd name="T29" fmla="*/ 0 h 183"/>
                    <a:gd name="T30" fmla="*/ 0 w 128"/>
                    <a:gd name="T31" fmla="*/ 0 h 183"/>
                    <a:gd name="T32" fmla="*/ 0 w 128"/>
                    <a:gd name="T33" fmla="*/ 0 h 183"/>
                    <a:gd name="T34" fmla="*/ 0 w 128"/>
                    <a:gd name="T35" fmla="*/ 0 h 183"/>
                    <a:gd name="T36" fmla="*/ 0 w 128"/>
                    <a:gd name="T37" fmla="*/ 0 h 183"/>
                    <a:gd name="T38" fmla="*/ 0 w 128"/>
                    <a:gd name="T39" fmla="*/ 0 h 183"/>
                    <a:gd name="T40" fmla="*/ 0 w 128"/>
                    <a:gd name="T41" fmla="*/ 0 h 183"/>
                    <a:gd name="T42" fmla="*/ 0 w 128"/>
                    <a:gd name="T43" fmla="*/ 0 h 183"/>
                    <a:gd name="T44" fmla="*/ 0 w 128"/>
                    <a:gd name="T45" fmla="*/ 0 h 183"/>
                    <a:gd name="T46" fmla="*/ 0 w 128"/>
                    <a:gd name="T47" fmla="*/ 0 h 183"/>
                    <a:gd name="T48" fmla="*/ 0 w 128"/>
                    <a:gd name="T49" fmla="*/ 0 h 183"/>
                    <a:gd name="T50" fmla="*/ 0 w 128"/>
                    <a:gd name="T51" fmla="*/ 0 h 183"/>
                    <a:gd name="T52" fmla="*/ 0 w 128"/>
                    <a:gd name="T53" fmla="*/ 0 h 183"/>
                    <a:gd name="T54" fmla="*/ 0 w 128"/>
                    <a:gd name="T55" fmla="*/ 0 h 183"/>
                    <a:gd name="T56" fmla="*/ 0 w 128"/>
                    <a:gd name="T57" fmla="*/ 0 h 183"/>
                    <a:gd name="T58" fmla="*/ 0 w 128"/>
                    <a:gd name="T59" fmla="*/ 0 h 183"/>
                    <a:gd name="T60" fmla="*/ 0 w 128"/>
                    <a:gd name="T61" fmla="*/ 0 h 183"/>
                    <a:gd name="T62" fmla="*/ 0 w 128"/>
                    <a:gd name="T63" fmla="*/ 0 h 183"/>
                    <a:gd name="T64" fmla="*/ 0 w 128"/>
                    <a:gd name="T65" fmla="*/ 0 h 183"/>
                    <a:gd name="T66" fmla="*/ 0 w 128"/>
                    <a:gd name="T67" fmla="*/ 0 h 183"/>
                    <a:gd name="T68" fmla="*/ 0 w 128"/>
                    <a:gd name="T69" fmla="*/ 0 h 183"/>
                    <a:gd name="T70" fmla="*/ 0 w 128"/>
                    <a:gd name="T71" fmla="*/ 0 h 183"/>
                    <a:gd name="T72" fmla="*/ 0 w 128"/>
                    <a:gd name="T73" fmla="*/ 0 h 183"/>
                    <a:gd name="T74" fmla="*/ 0 w 128"/>
                    <a:gd name="T75" fmla="*/ 0 h 183"/>
                    <a:gd name="T76" fmla="*/ 0 w 128"/>
                    <a:gd name="T77" fmla="*/ 0 h 183"/>
                    <a:gd name="T78" fmla="*/ 0 w 128"/>
                    <a:gd name="T79" fmla="*/ 0 h 183"/>
                    <a:gd name="T80" fmla="*/ 0 w 128"/>
                    <a:gd name="T81" fmla="*/ 0 h 183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28"/>
                    <a:gd name="T124" fmla="*/ 0 h 183"/>
                    <a:gd name="T125" fmla="*/ 128 w 128"/>
                    <a:gd name="T126" fmla="*/ 183 h 183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28" h="183">
                      <a:moveTo>
                        <a:pt x="108" y="61"/>
                      </a:moveTo>
                      <a:lnTo>
                        <a:pt x="111" y="80"/>
                      </a:lnTo>
                      <a:lnTo>
                        <a:pt x="109" y="97"/>
                      </a:lnTo>
                      <a:lnTo>
                        <a:pt x="101" y="110"/>
                      </a:lnTo>
                      <a:lnTo>
                        <a:pt x="89" y="123"/>
                      </a:lnTo>
                      <a:lnTo>
                        <a:pt x="75" y="134"/>
                      </a:lnTo>
                      <a:lnTo>
                        <a:pt x="60" y="145"/>
                      </a:lnTo>
                      <a:lnTo>
                        <a:pt x="43" y="156"/>
                      </a:lnTo>
                      <a:lnTo>
                        <a:pt x="29" y="167"/>
                      </a:lnTo>
                      <a:lnTo>
                        <a:pt x="27" y="170"/>
                      </a:lnTo>
                      <a:lnTo>
                        <a:pt x="26" y="172"/>
                      </a:lnTo>
                      <a:lnTo>
                        <a:pt x="26" y="176"/>
                      </a:lnTo>
                      <a:lnTo>
                        <a:pt x="28" y="179"/>
                      </a:lnTo>
                      <a:lnTo>
                        <a:pt x="30" y="182"/>
                      </a:lnTo>
                      <a:lnTo>
                        <a:pt x="34" y="183"/>
                      </a:lnTo>
                      <a:lnTo>
                        <a:pt x="37" y="183"/>
                      </a:lnTo>
                      <a:lnTo>
                        <a:pt x="41" y="182"/>
                      </a:lnTo>
                      <a:lnTo>
                        <a:pt x="58" y="171"/>
                      </a:lnTo>
                      <a:lnTo>
                        <a:pt x="76" y="160"/>
                      </a:lnTo>
                      <a:lnTo>
                        <a:pt x="92" y="147"/>
                      </a:lnTo>
                      <a:lnTo>
                        <a:pt x="108" y="132"/>
                      </a:lnTo>
                      <a:lnTo>
                        <a:pt x="118" y="116"/>
                      </a:lnTo>
                      <a:lnTo>
                        <a:pt x="125" y="98"/>
                      </a:lnTo>
                      <a:lnTo>
                        <a:pt x="128" y="78"/>
                      </a:lnTo>
                      <a:lnTo>
                        <a:pt x="123" y="58"/>
                      </a:lnTo>
                      <a:lnTo>
                        <a:pt x="112" y="41"/>
                      </a:lnTo>
                      <a:lnTo>
                        <a:pt x="98" y="28"/>
                      </a:lnTo>
                      <a:lnTo>
                        <a:pt x="80" y="16"/>
                      </a:lnTo>
                      <a:lnTo>
                        <a:pt x="61" y="8"/>
                      </a:lnTo>
                      <a:lnTo>
                        <a:pt x="41" y="2"/>
                      </a:lnTo>
                      <a:lnTo>
                        <a:pt x="23" y="0"/>
                      </a:lnTo>
                      <a:lnTo>
                        <a:pt x="9" y="1"/>
                      </a:lnTo>
                      <a:lnTo>
                        <a:pt x="0" y="6"/>
                      </a:lnTo>
                      <a:lnTo>
                        <a:pt x="16" y="10"/>
                      </a:lnTo>
                      <a:lnTo>
                        <a:pt x="33" y="14"/>
                      </a:lnTo>
                      <a:lnTo>
                        <a:pt x="48" y="17"/>
                      </a:lnTo>
                      <a:lnTo>
                        <a:pt x="63" y="22"/>
                      </a:lnTo>
                      <a:lnTo>
                        <a:pt x="77" y="28"/>
                      </a:lnTo>
                      <a:lnTo>
                        <a:pt x="90" y="36"/>
                      </a:lnTo>
                      <a:lnTo>
                        <a:pt x="101" y="46"/>
                      </a:lnTo>
                      <a:lnTo>
                        <a:pt x="108" y="61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82" name="Freeform 1232"/>
                <p:cNvSpPr>
                  <a:spLocks/>
                </p:cNvSpPr>
                <p:nvPr/>
              </p:nvSpPr>
              <p:spPr bwMode="auto">
                <a:xfrm>
                  <a:off x="5070" y="2650"/>
                  <a:ext cx="112" cy="88"/>
                </a:xfrm>
                <a:custGeom>
                  <a:avLst/>
                  <a:gdLst>
                    <a:gd name="T0" fmla="*/ 0 w 323"/>
                    <a:gd name="T1" fmla="*/ 0 h 379"/>
                    <a:gd name="T2" fmla="*/ 0 w 323"/>
                    <a:gd name="T3" fmla="*/ 0 h 379"/>
                    <a:gd name="T4" fmla="*/ 0 w 323"/>
                    <a:gd name="T5" fmla="*/ 0 h 379"/>
                    <a:gd name="T6" fmla="*/ 0 w 323"/>
                    <a:gd name="T7" fmla="*/ 0 h 379"/>
                    <a:gd name="T8" fmla="*/ 0 w 323"/>
                    <a:gd name="T9" fmla="*/ 0 h 379"/>
                    <a:gd name="T10" fmla="*/ 0 w 323"/>
                    <a:gd name="T11" fmla="*/ 0 h 379"/>
                    <a:gd name="T12" fmla="*/ 0 w 323"/>
                    <a:gd name="T13" fmla="*/ 0 h 379"/>
                    <a:gd name="T14" fmla="*/ 0 w 323"/>
                    <a:gd name="T15" fmla="*/ 0 h 379"/>
                    <a:gd name="T16" fmla="*/ 0 w 323"/>
                    <a:gd name="T17" fmla="*/ 0 h 379"/>
                    <a:gd name="T18" fmla="*/ 0 w 323"/>
                    <a:gd name="T19" fmla="*/ 0 h 379"/>
                    <a:gd name="T20" fmla="*/ 0 w 323"/>
                    <a:gd name="T21" fmla="*/ 0 h 379"/>
                    <a:gd name="T22" fmla="*/ 0 w 323"/>
                    <a:gd name="T23" fmla="*/ 0 h 379"/>
                    <a:gd name="T24" fmla="*/ 0 w 323"/>
                    <a:gd name="T25" fmla="*/ 0 h 379"/>
                    <a:gd name="T26" fmla="*/ 0 w 323"/>
                    <a:gd name="T27" fmla="*/ 0 h 379"/>
                    <a:gd name="T28" fmla="*/ 0 w 323"/>
                    <a:gd name="T29" fmla="*/ 0 h 379"/>
                    <a:gd name="T30" fmla="*/ 0 w 323"/>
                    <a:gd name="T31" fmla="*/ 0 h 379"/>
                    <a:gd name="T32" fmla="*/ 0 w 323"/>
                    <a:gd name="T33" fmla="*/ 0 h 379"/>
                    <a:gd name="T34" fmla="*/ 0 w 323"/>
                    <a:gd name="T35" fmla="*/ 0 h 379"/>
                    <a:gd name="T36" fmla="*/ 0 w 323"/>
                    <a:gd name="T37" fmla="*/ 0 h 379"/>
                    <a:gd name="T38" fmla="*/ 0 w 323"/>
                    <a:gd name="T39" fmla="*/ 0 h 379"/>
                    <a:gd name="T40" fmla="*/ 0 w 323"/>
                    <a:gd name="T41" fmla="*/ 0 h 379"/>
                    <a:gd name="T42" fmla="*/ 0 w 323"/>
                    <a:gd name="T43" fmla="*/ 0 h 379"/>
                    <a:gd name="T44" fmla="*/ 0 w 323"/>
                    <a:gd name="T45" fmla="*/ 0 h 379"/>
                    <a:gd name="T46" fmla="*/ 0 w 323"/>
                    <a:gd name="T47" fmla="*/ 0 h 379"/>
                    <a:gd name="T48" fmla="*/ 0 w 323"/>
                    <a:gd name="T49" fmla="*/ 0 h 379"/>
                    <a:gd name="T50" fmla="*/ 0 w 323"/>
                    <a:gd name="T51" fmla="*/ 0 h 379"/>
                    <a:gd name="T52" fmla="*/ 0 w 323"/>
                    <a:gd name="T53" fmla="*/ 0 h 379"/>
                    <a:gd name="T54" fmla="*/ 0 w 323"/>
                    <a:gd name="T55" fmla="*/ 0 h 379"/>
                    <a:gd name="T56" fmla="*/ 0 w 323"/>
                    <a:gd name="T57" fmla="*/ 0 h 379"/>
                    <a:gd name="T58" fmla="*/ 0 w 323"/>
                    <a:gd name="T59" fmla="*/ 0 h 379"/>
                    <a:gd name="T60" fmla="*/ 0 w 323"/>
                    <a:gd name="T61" fmla="*/ 0 h 379"/>
                    <a:gd name="T62" fmla="*/ 0 w 323"/>
                    <a:gd name="T63" fmla="*/ 0 h 379"/>
                    <a:gd name="T64" fmla="*/ 0 w 323"/>
                    <a:gd name="T65" fmla="*/ 0 h 379"/>
                    <a:gd name="T66" fmla="*/ 0 w 323"/>
                    <a:gd name="T67" fmla="*/ 0 h 379"/>
                    <a:gd name="T68" fmla="*/ 0 w 323"/>
                    <a:gd name="T69" fmla="*/ 0 h 379"/>
                    <a:gd name="T70" fmla="*/ 0 w 323"/>
                    <a:gd name="T71" fmla="*/ 0 h 379"/>
                    <a:gd name="T72" fmla="*/ 0 w 323"/>
                    <a:gd name="T73" fmla="*/ 0 h 379"/>
                    <a:gd name="T74" fmla="*/ 0 w 323"/>
                    <a:gd name="T75" fmla="*/ 0 h 379"/>
                    <a:gd name="T76" fmla="*/ 0 w 323"/>
                    <a:gd name="T77" fmla="*/ 0 h 379"/>
                    <a:gd name="T78" fmla="*/ 0 w 323"/>
                    <a:gd name="T79" fmla="*/ 0 h 379"/>
                    <a:gd name="T80" fmla="*/ 0 w 323"/>
                    <a:gd name="T81" fmla="*/ 0 h 379"/>
                    <a:gd name="T82" fmla="*/ 0 w 323"/>
                    <a:gd name="T83" fmla="*/ 0 h 379"/>
                    <a:gd name="T84" fmla="*/ 0 w 323"/>
                    <a:gd name="T85" fmla="*/ 0 h 379"/>
                    <a:gd name="T86" fmla="*/ 0 w 323"/>
                    <a:gd name="T87" fmla="*/ 0 h 379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w 323"/>
                    <a:gd name="T133" fmla="*/ 0 h 379"/>
                    <a:gd name="T134" fmla="*/ 323 w 323"/>
                    <a:gd name="T135" fmla="*/ 379 h 379"/>
                  </a:gdLst>
                  <a:ahLst/>
                  <a:cxnLst>
                    <a:cxn ang="T88">
                      <a:pos x="T0" y="T1"/>
                    </a:cxn>
                    <a:cxn ang="T89">
                      <a:pos x="T2" y="T3"/>
                    </a:cxn>
                    <a:cxn ang="T90">
                      <a:pos x="T4" y="T5"/>
                    </a:cxn>
                    <a:cxn ang="T91">
                      <a:pos x="T6" y="T7"/>
                    </a:cxn>
                    <a:cxn ang="T92">
                      <a:pos x="T8" y="T9"/>
                    </a:cxn>
                    <a:cxn ang="T93">
                      <a:pos x="T10" y="T11"/>
                    </a:cxn>
                    <a:cxn ang="T94">
                      <a:pos x="T12" y="T13"/>
                    </a:cxn>
                    <a:cxn ang="T95">
                      <a:pos x="T14" y="T15"/>
                    </a:cxn>
                    <a:cxn ang="T96">
                      <a:pos x="T16" y="T17"/>
                    </a:cxn>
                    <a:cxn ang="T97">
                      <a:pos x="T18" y="T19"/>
                    </a:cxn>
                    <a:cxn ang="T98">
                      <a:pos x="T20" y="T21"/>
                    </a:cxn>
                    <a:cxn ang="T99">
                      <a:pos x="T22" y="T23"/>
                    </a:cxn>
                    <a:cxn ang="T100">
                      <a:pos x="T24" y="T25"/>
                    </a:cxn>
                    <a:cxn ang="T101">
                      <a:pos x="T26" y="T27"/>
                    </a:cxn>
                    <a:cxn ang="T102">
                      <a:pos x="T28" y="T29"/>
                    </a:cxn>
                    <a:cxn ang="T103">
                      <a:pos x="T30" y="T31"/>
                    </a:cxn>
                    <a:cxn ang="T104">
                      <a:pos x="T32" y="T33"/>
                    </a:cxn>
                    <a:cxn ang="T105">
                      <a:pos x="T34" y="T35"/>
                    </a:cxn>
                    <a:cxn ang="T106">
                      <a:pos x="T36" y="T37"/>
                    </a:cxn>
                    <a:cxn ang="T107">
                      <a:pos x="T38" y="T39"/>
                    </a:cxn>
                    <a:cxn ang="T108">
                      <a:pos x="T40" y="T41"/>
                    </a:cxn>
                    <a:cxn ang="T109">
                      <a:pos x="T42" y="T43"/>
                    </a:cxn>
                    <a:cxn ang="T110">
                      <a:pos x="T44" y="T45"/>
                    </a:cxn>
                    <a:cxn ang="T111">
                      <a:pos x="T46" y="T47"/>
                    </a:cxn>
                    <a:cxn ang="T112">
                      <a:pos x="T48" y="T49"/>
                    </a:cxn>
                    <a:cxn ang="T113">
                      <a:pos x="T50" y="T51"/>
                    </a:cxn>
                    <a:cxn ang="T114">
                      <a:pos x="T52" y="T53"/>
                    </a:cxn>
                    <a:cxn ang="T115">
                      <a:pos x="T54" y="T55"/>
                    </a:cxn>
                    <a:cxn ang="T116">
                      <a:pos x="T56" y="T57"/>
                    </a:cxn>
                    <a:cxn ang="T117">
                      <a:pos x="T58" y="T59"/>
                    </a:cxn>
                    <a:cxn ang="T118">
                      <a:pos x="T60" y="T61"/>
                    </a:cxn>
                    <a:cxn ang="T119">
                      <a:pos x="T62" y="T63"/>
                    </a:cxn>
                    <a:cxn ang="T120">
                      <a:pos x="T64" y="T65"/>
                    </a:cxn>
                    <a:cxn ang="T121">
                      <a:pos x="T66" y="T67"/>
                    </a:cxn>
                    <a:cxn ang="T122">
                      <a:pos x="T68" y="T69"/>
                    </a:cxn>
                    <a:cxn ang="T123">
                      <a:pos x="T70" y="T71"/>
                    </a:cxn>
                    <a:cxn ang="T124">
                      <a:pos x="T72" y="T73"/>
                    </a:cxn>
                    <a:cxn ang="T125">
                      <a:pos x="T74" y="T75"/>
                    </a:cxn>
                    <a:cxn ang="T126">
                      <a:pos x="T76" y="T77"/>
                    </a:cxn>
                    <a:cxn ang="T127">
                      <a:pos x="T78" y="T79"/>
                    </a:cxn>
                    <a:cxn ang="T128">
                      <a:pos x="T80" y="T81"/>
                    </a:cxn>
                    <a:cxn ang="T129">
                      <a:pos x="T82" y="T83"/>
                    </a:cxn>
                    <a:cxn ang="T130">
                      <a:pos x="T84" y="T85"/>
                    </a:cxn>
                    <a:cxn ang="T131">
                      <a:pos x="T86" y="T87"/>
                    </a:cxn>
                  </a:cxnLst>
                  <a:rect l="T132" t="T133" r="T134" b="T135"/>
                  <a:pathLst>
                    <a:path w="323" h="379">
                      <a:moveTo>
                        <a:pt x="126" y="50"/>
                      </a:moveTo>
                      <a:lnTo>
                        <a:pt x="101" y="70"/>
                      </a:lnTo>
                      <a:lnTo>
                        <a:pt x="76" y="92"/>
                      </a:lnTo>
                      <a:lnTo>
                        <a:pt x="54" y="115"/>
                      </a:lnTo>
                      <a:lnTo>
                        <a:pt x="34" y="140"/>
                      </a:lnTo>
                      <a:lnTo>
                        <a:pt x="18" y="167"/>
                      </a:lnTo>
                      <a:lnTo>
                        <a:pt x="6" y="196"/>
                      </a:lnTo>
                      <a:lnTo>
                        <a:pt x="0" y="227"/>
                      </a:lnTo>
                      <a:lnTo>
                        <a:pt x="1" y="259"/>
                      </a:lnTo>
                      <a:lnTo>
                        <a:pt x="4" y="267"/>
                      </a:lnTo>
                      <a:lnTo>
                        <a:pt x="7" y="277"/>
                      </a:lnTo>
                      <a:lnTo>
                        <a:pt x="11" y="283"/>
                      </a:lnTo>
                      <a:lnTo>
                        <a:pt x="15" y="291"/>
                      </a:lnTo>
                      <a:lnTo>
                        <a:pt x="21" y="298"/>
                      </a:lnTo>
                      <a:lnTo>
                        <a:pt x="27" y="305"/>
                      </a:lnTo>
                      <a:lnTo>
                        <a:pt x="34" y="311"/>
                      </a:lnTo>
                      <a:lnTo>
                        <a:pt x="41" y="316"/>
                      </a:lnTo>
                      <a:lnTo>
                        <a:pt x="57" y="325"/>
                      </a:lnTo>
                      <a:lnTo>
                        <a:pt x="72" y="333"/>
                      </a:lnTo>
                      <a:lnTo>
                        <a:pt x="87" y="340"/>
                      </a:lnTo>
                      <a:lnTo>
                        <a:pt x="103" y="345"/>
                      </a:lnTo>
                      <a:lnTo>
                        <a:pt x="120" y="351"/>
                      </a:lnTo>
                      <a:lnTo>
                        <a:pt x="136" y="356"/>
                      </a:lnTo>
                      <a:lnTo>
                        <a:pt x="153" y="360"/>
                      </a:lnTo>
                      <a:lnTo>
                        <a:pt x="169" y="364"/>
                      </a:lnTo>
                      <a:lnTo>
                        <a:pt x="187" y="367"/>
                      </a:lnTo>
                      <a:lnTo>
                        <a:pt x="204" y="370"/>
                      </a:lnTo>
                      <a:lnTo>
                        <a:pt x="221" y="372"/>
                      </a:lnTo>
                      <a:lnTo>
                        <a:pt x="238" y="374"/>
                      </a:lnTo>
                      <a:lnTo>
                        <a:pt x="256" y="375"/>
                      </a:lnTo>
                      <a:lnTo>
                        <a:pt x="273" y="376"/>
                      </a:lnTo>
                      <a:lnTo>
                        <a:pt x="290" y="378"/>
                      </a:lnTo>
                      <a:lnTo>
                        <a:pt x="307" y="379"/>
                      </a:lnTo>
                      <a:lnTo>
                        <a:pt x="312" y="379"/>
                      </a:lnTo>
                      <a:lnTo>
                        <a:pt x="317" y="375"/>
                      </a:lnTo>
                      <a:lnTo>
                        <a:pt x="320" y="372"/>
                      </a:lnTo>
                      <a:lnTo>
                        <a:pt x="323" y="366"/>
                      </a:lnTo>
                      <a:lnTo>
                        <a:pt x="323" y="360"/>
                      </a:lnTo>
                      <a:lnTo>
                        <a:pt x="320" y="356"/>
                      </a:lnTo>
                      <a:lnTo>
                        <a:pt x="316" y="352"/>
                      </a:lnTo>
                      <a:lnTo>
                        <a:pt x="311" y="351"/>
                      </a:lnTo>
                      <a:lnTo>
                        <a:pt x="295" y="351"/>
                      </a:lnTo>
                      <a:lnTo>
                        <a:pt x="279" y="351"/>
                      </a:lnTo>
                      <a:lnTo>
                        <a:pt x="263" y="350"/>
                      </a:lnTo>
                      <a:lnTo>
                        <a:pt x="248" y="349"/>
                      </a:lnTo>
                      <a:lnTo>
                        <a:pt x="231" y="348"/>
                      </a:lnTo>
                      <a:lnTo>
                        <a:pt x="215" y="345"/>
                      </a:lnTo>
                      <a:lnTo>
                        <a:pt x="200" y="343"/>
                      </a:lnTo>
                      <a:lnTo>
                        <a:pt x="183" y="341"/>
                      </a:lnTo>
                      <a:lnTo>
                        <a:pt x="168" y="337"/>
                      </a:lnTo>
                      <a:lnTo>
                        <a:pt x="151" y="334"/>
                      </a:lnTo>
                      <a:lnTo>
                        <a:pt x="136" y="329"/>
                      </a:lnTo>
                      <a:lnTo>
                        <a:pt x="121" y="325"/>
                      </a:lnTo>
                      <a:lnTo>
                        <a:pt x="106" y="320"/>
                      </a:lnTo>
                      <a:lnTo>
                        <a:pt x="92" y="313"/>
                      </a:lnTo>
                      <a:lnTo>
                        <a:pt x="76" y="306"/>
                      </a:lnTo>
                      <a:lnTo>
                        <a:pt x="62" y="300"/>
                      </a:lnTo>
                      <a:lnTo>
                        <a:pt x="51" y="291"/>
                      </a:lnTo>
                      <a:lnTo>
                        <a:pt x="41" y="280"/>
                      </a:lnTo>
                      <a:lnTo>
                        <a:pt x="35" y="269"/>
                      </a:lnTo>
                      <a:lnTo>
                        <a:pt x="31" y="255"/>
                      </a:lnTo>
                      <a:lnTo>
                        <a:pt x="31" y="239"/>
                      </a:lnTo>
                      <a:lnTo>
                        <a:pt x="33" y="218"/>
                      </a:lnTo>
                      <a:lnTo>
                        <a:pt x="38" y="197"/>
                      </a:lnTo>
                      <a:lnTo>
                        <a:pt x="42" y="182"/>
                      </a:lnTo>
                      <a:lnTo>
                        <a:pt x="51" y="165"/>
                      </a:lnTo>
                      <a:lnTo>
                        <a:pt x="60" y="150"/>
                      </a:lnTo>
                      <a:lnTo>
                        <a:pt x="68" y="136"/>
                      </a:lnTo>
                      <a:lnTo>
                        <a:pt x="79" y="124"/>
                      </a:lnTo>
                      <a:lnTo>
                        <a:pt x="89" y="111"/>
                      </a:lnTo>
                      <a:lnTo>
                        <a:pt x="101" y="100"/>
                      </a:lnTo>
                      <a:lnTo>
                        <a:pt x="114" y="88"/>
                      </a:lnTo>
                      <a:lnTo>
                        <a:pt x="129" y="76"/>
                      </a:lnTo>
                      <a:lnTo>
                        <a:pt x="144" y="64"/>
                      </a:lnTo>
                      <a:lnTo>
                        <a:pt x="162" y="53"/>
                      </a:lnTo>
                      <a:lnTo>
                        <a:pt x="181" y="41"/>
                      </a:lnTo>
                      <a:lnTo>
                        <a:pt x="201" y="31"/>
                      </a:lnTo>
                      <a:lnTo>
                        <a:pt x="219" y="22"/>
                      </a:lnTo>
                      <a:lnTo>
                        <a:pt x="237" y="14"/>
                      </a:lnTo>
                      <a:lnTo>
                        <a:pt x="253" y="7"/>
                      </a:lnTo>
                      <a:lnTo>
                        <a:pt x="268" y="1"/>
                      </a:lnTo>
                      <a:lnTo>
                        <a:pt x="255" y="0"/>
                      </a:lnTo>
                      <a:lnTo>
                        <a:pt x="238" y="1"/>
                      </a:lnTo>
                      <a:lnTo>
                        <a:pt x="221" y="5"/>
                      </a:lnTo>
                      <a:lnTo>
                        <a:pt x="201" y="11"/>
                      </a:lnTo>
                      <a:lnTo>
                        <a:pt x="181" y="19"/>
                      </a:lnTo>
                      <a:lnTo>
                        <a:pt x="161" y="28"/>
                      </a:lnTo>
                      <a:lnTo>
                        <a:pt x="142" y="39"/>
                      </a:lnTo>
                      <a:lnTo>
                        <a:pt x="126" y="50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83" name="Freeform 1233"/>
                <p:cNvSpPr>
                  <a:spLocks/>
                </p:cNvSpPr>
                <p:nvPr/>
              </p:nvSpPr>
              <p:spPr bwMode="auto">
                <a:xfrm>
                  <a:off x="5229" y="2647"/>
                  <a:ext cx="99" cy="59"/>
                </a:xfrm>
                <a:custGeom>
                  <a:avLst/>
                  <a:gdLst>
                    <a:gd name="T0" fmla="*/ 0 w 282"/>
                    <a:gd name="T1" fmla="*/ 0 h 253"/>
                    <a:gd name="T2" fmla="*/ 0 w 282"/>
                    <a:gd name="T3" fmla="*/ 0 h 253"/>
                    <a:gd name="T4" fmla="*/ 0 w 282"/>
                    <a:gd name="T5" fmla="*/ 0 h 253"/>
                    <a:gd name="T6" fmla="*/ 0 w 282"/>
                    <a:gd name="T7" fmla="*/ 0 h 253"/>
                    <a:gd name="T8" fmla="*/ 0 w 282"/>
                    <a:gd name="T9" fmla="*/ 0 h 253"/>
                    <a:gd name="T10" fmla="*/ 0 w 282"/>
                    <a:gd name="T11" fmla="*/ 0 h 253"/>
                    <a:gd name="T12" fmla="*/ 0 w 282"/>
                    <a:gd name="T13" fmla="*/ 0 h 253"/>
                    <a:gd name="T14" fmla="*/ 0 w 282"/>
                    <a:gd name="T15" fmla="*/ 0 h 253"/>
                    <a:gd name="T16" fmla="*/ 0 w 282"/>
                    <a:gd name="T17" fmla="*/ 0 h 253"/>
                    <a:gd name="T18" fmla="*/ 0 w 282"/>
                    <a:gd name="T19" fmla="*/ 0 h 253"/>
                    <a:gd name="T20" fmla="*/ 0 w 282"/>
                    <a:gd name="T21" fmla="*/ 0 h 253"/>
                    <a:gd name="T22" fmla="*/ 0 w 282"/>
                    <a:gd name="T23" fmla="*/ 0 h 253"/>
                    <a:gd name="T24" fmla="*/ 0 w 282"/>
                    <a:gd name="T25" fmla="*/ 0 h 253"/>
                    <a:gd name="T26" fmla="*/ 0 w 282"/>
                    <a:gd name="T27" fmla="*/ 0 h 253"/>
                    <a:gd name="T28" fmla="*/ 0 w 282"/>
                    <a:gd name="T29" fmla="*/ 0 h 253"/>
                    <a:gd name="T30" fmla="*/ 0 w 282"/>
                    <a:gd name="T31" fmla="*/ 0 h 253"/>
                    <a:gd name="T32" fmla="*/ 0 w 282"/>
                    <a:gd name="T33" fmla="*/ 0 h 253"/>
                    <a:gd name="T34" fmla="*/ 0 w 282"/>
                    <a:gd name="T35" fmla="*/ 0 h 253"/>
                    <a:gd name="T36" fmla="*/ 0 w 282"/>
                    <a:gd name="T37" fmla="*/ 0 h 253"/>
                    <a:gd name="T38" fmla="*/ 0 w 282"/>
                    <a:gd name="T39" fmla="*/ 0 h 253"/>
                    <a:gd name="T40" fmla="*/ 0 w 282"/>
                    <a:gd name="T41" fmla="*/ 0 h 253"/>
                    <a:gd name="T42" fmla="*/ 0 w 282"/>
                    <a:gd name="T43" fmla="*/ 0 h 253"/>
                    <a:gd name="T44" fmla="*/ 0 w 282"/>
                    <a:gd name="T45" fmla="*/ 0 h 253"/>
                    <a:gd name="T46" fmla="*/ 0 w 282"/>
                    <a:gd name="T47" fmla="*/ 0 h 253"/>
                    <a:gd name="T48" fmla="*/ 0 w 282"/>
                    <a:gd name="T49" fmla="*/ 0 h 253"/>
                    <a:gd name="T50" fmla="*/ 0 w 282"/>
                    <a:gd name="T51" fmla="*/ 0 h 253"/>
                    <a:gd name="T52" fmla="*/ 0 w 282"/>
                    <a:gd name="T53" fmla="*/ 0 h 253"/>
                    <a:gd name="T54" fmla="*/ 0 w 282"/>
                    <a:gd name="T55" fmla="*/ 0 h 253"/>
                    <a:gd name="T56" fmla="*/ 0 w 282"/>
                    <a:gd name="T57" fmla="*/ 0 h 253"/>
                    <a:gd name="T58" fmla="*/ 0 w 282"/>
                    <a:gd name="T59" fmla="*/ 0 h 253"/>
                    <a:gd name="T60" fmla="*/ 0 w 282"/>
                    <a:gd name="T61" fmla="*/ 0 h 253"/>
                    <a:gd name="T62" fmla="*/ 0 w 282"/>
                    <a:gd name="T63" fmla="*/ 0 h 253"/>
                    <a:gd name="T64" fmla="*/ 0 w 282"/>
                    <a:gd name="T65" fmla="*/ 0 h 253"/>
                    <a:gd name="T66" fmla="*/ 0 w 282"/>
                    <a:gd name="T67" fmla="*/ 0 h 253"/>
                    <a:gd name="T68" fmla="*/ 0 w 282"/>
                    <a:gd name="T69" fmla="*/ 0 h 253"/>
                    <a:gd name="T70" fmla="*/ 0 w 282"/>
                    <a:gd name="T71" fmla="*/ 0 h 253"/>
                    <a:gd name="T72" fmla="*/ 0 w 282"/>
                    <a:gd name="T73" fmla="*/ 0 h 253"/>
                    <a:gd name="T74" fmla="*/ 0 w 282"/>
                    <a:gd name="T75" fmla="*/ 0 h 253"/>
                    <a:gd name="T76" fmla="*/ 0 w 282"/>
                    <a:gd name="T77" fmla="*/ 0 h 253"/>
                    <a:gd name="T78" fmla="*/ 0 w 282"/>
                    <a:gd name="T79" fmla="*/ 0 h 253"/>
                    <a:gd name="T80" fmla="*/ 0 w 282"/>
                    <a:gd name="T81" fmla="*/ 0 h 253"/>
                    <a:gd name="T82" fmla="*/ 0 w 282"/>
                    <a:gd name="T83" fmla="*/ 0 h 253"/>
                    <a:gd name="T84" fmla="*/ 0 w 282"/>
                    <a:gd name="T85" fmla="*/ 0 h 253"/>
                    <a:gd name="T86" fmla="*/ 0 w 282"/>
                    <a:gd name="T87" fmla="*/ 0 h 253"/>
                    <a:gd name="T88" fmla="*/ 0 w 282"/>
                    <a:gd name="T89" fmla="*/ 0 h 253"/>
                    <a:gd name="T90" fmla="*/ 0 w 282"/>
                    <a:gd name="T91" fmla="*/ 0 h 253"/>
                    <a:gd name="T92" fmla="*/ 0 w 282"/>
                    <a:gd name="T93" fmla="*/ 0 h 253"/>
                    <a:gd name="T94" fmla="*/ 0 w 282"/>
                    <a:gd name="T95" fmla="*/ 0 h 253"/>
                    <a:gd name="T96" fmla="*/ 0 w 282"/>
                    <a:gd name="T97" fmla="*/ 0 h 253"/>
                    <a:gd name="T98" fmla="*/ 0 w 282"/>
                    <a:gd name="T99" fmla="*/ 0 h 253"/>
                    <a:gd name="T100" fmla="*/ 0 w 282"/>
                    <a:gd name="T101" fmla="*/ 0 h 253"/>
                    <a:gd name="T102" fmla="*/ 0 w 282"/>
                    <a:gd name="T103" fmla="*/ 0 h 253"/>
                    <a:gd name="T104" fmla="*/ 0 w 282"/>
                    <a:gd name="T105" fmla="*/ 0 h 253"/>
                    <a:gd name="T106" fmla="*/ 0 w 282"/>
                    <a:gd name="T107" fmla="*/ 0 h 253"/>
                    <a:gd name="T108" fmla="*/ 0 w 282"/>
                    <a:gd name="T109" fmla="*/ 0 h 253"/>
                    <a:gd name="T110" fmla="*/ 0 w 282"/>
                    <a:gd name="T111" fmla="*/ 0 h 253"/>
                    <a:gd name="T112" fmla="*/ 0 w 282"/>
                    <a:gd name="T113" fmla="*/ 0 h 253"/>
                    <a:gd name="T114" fmla="*/ 0 w 282"/>
                    <a:gd name="T115" fmla="*/ 0 h 253"/>
                    <a:gd name="T116" fmla="*/ 0 w 282"/>
                    <a:gd name="T117" fmla="*/ 0 h 253"/>
                    <a:gd name="T118" fmla="*/ 0 w 282"/>
                    <a:gd name="T119" fmla="*/ 0 h 253"/>
                    <a:gd name="T120" fmla="*/ 0 w 282"/>
                    <a:gd name="T121" fmla="*/ 0 h 253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282"/>
                    <a:gd name="T184" fmla="*/ 0 h 253"/>
                    <a:gd name="T185" fmla="*/ 282 w 282"/>
                    <a:gd name="T186" fmla="*/ 253 h 253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282" h="253">
                      <a:moveTo>
                        <a:pt x="235" y="78"/>
                      </a:moveTo>
                      <a:lnTo>
                        <a:pt x="248" y="92"/>
                      </a:lnTo>
                      <a:lnTo>
                        <a:pt x="255" y="108"/>
                      </a:lnTo>
                      <a:lnTo>
                        <a:pt x="259" y="125"/>
                      </a:lnTo>
                      <a:lnTo>
                        <a:pt x="259" y="144"/>
                      </a:lnTo>
                      <a:lnTo>
                        <a:pt x="257" y="159"/>
                      </a:lnTo>
                      <a:lnTo>
                        <a:pt x="252" y="171"/>
                      </a:lnTo>
                      <a:lnTo>
                        <a:pt x="244" y="184"/>
                      </a:lnTo>
                      <a:lnTo>
                        <a:pt x="236" y="194"/>
                      </a:lnTo>
                      <a:lnTo>
                        <a:pt x="225" y="206"/>
                      </a:lnTo>
                      <a:lnTo>
                        <a:pt x="215" y="215"/>
                      </a:lnTo>
                      <a:lnTo>
                        <a:pt x="204" y="225"/>
                      </a:lnTo>
                      <a:lnTo>
                        <a:pt x="194" y="236"/>
                      </a:lnTo>
                      <a:lnTo>
                        <a:pt x="191" y="239"/>
                      </a:lnTo>
                      <a:lnTo>
                        <a:pt x="190" y="242"/>
                      </a:lnTo>
                      <a:lnTo>
                        <a:pt x="191" y="246"/>
                      </a:lnTo>
                      <a:lnTo>
                        <a:pt x="194" y="249"/>
                      </a:lnTo>
                      <a:lnTo>
                        <a:pt x="197" y="252"/>
                      </a:lnTo>
                      <a:lnTo>
                        <a:pt x="201" y="253"/>
                      </a:lnTo>
                      <a:lnTo>
                        <a:pt x="205" y="252"/>
                      </a:lnTo>
                      <a:lnTo>
                        <a:pt x="209" y="249"/>
                      </a:lnTo>
                      <a:lnTo>
                        <a:pt x="232" y="234"/>
                      </a:lnTo>
                      <a:lnTo>
                        <a:pt x="251" y="215"/>
                      </a:lnTo>
                      <a:lnTo>
                        <a:pt x="267" y="192"/>
                      </a:lnTo>
                      <a:lnTo>
                        <a:pt x="278" y="168"/>
                      </a:lnTo>
                      <a:lnTo>
                        <a:pt x="282" y="141"/>
                      </a:lnTo>
                      <a:lnTo>
                        <a:pt x="279" y="116"/>
                      </a:lnTo>
                      <a:lnTo>
                        <a:pt x="270" y="92"/>
                      </a:lnTo>
                      <a:lnTo>
                        <a:pt x="251" y="70"/>
                      </a:lnTo>
                      <a:lnTo>
                        <a:pt x="237" y="59"/>
                      </a:lnTo>
                      <a:lnTo>
                        <a:pt x="221" y="48"/>
                      </a:lnTo>
                      <a:lnTo>
                        <a:pt x="202" y="39"/>
                      </a:lnTo>
                      <a:lnTo>
                        <a:pt x="183" y="31"/>
                      </a:lnTo>
                      <a:lnTo>
                        <a:pt x="163" y="24"/>
                      </a:lnTo>
                      <a:lnTo>
                        <a:pt x="142" y="18"/>
                      </a:lnTo>
                      <a:lnTo>
                        <a:pt x="122" y="13"/>
                      </a:lnTo>
                      <a:lnTo>
                        <a:pt x="101" y="8"/>
                      </a:lnTo>
                      <a:lnTo>
                        <a:pt x="82" y="5"/>
                      </a:lnTo>
                      <a:lnTo>
                        <a:pt x="63" y="2"/>
                      </a:lnTo>
                      <a:lnTo>
                        <a:pt x="47" y="0"/>
                      </a:lnTo>
                      <a:lnTo>
                        <a:pt x="32" y="0"/>
                      </a:lnTo>
                      <a:lnTo>
                        <a:pt x="19" y="0"/>
                      </a:lnTo>
                      <a:lnTo>
                        <a:pt x="10" y="1"/>
                      </a:lnTo>
                      <a:lnTo>
                        <a:pt x="4" y="4"/>
                      </a:lnTo>
                      <a:lnTo>
                        <a:pt x="0" y="6"/>
                      </a:lnTo>
                      <a:lnTo>
                        <a:pt x="12" y="8"/>
                      </a:lnTo>
                      <a:lnTo>
                        <a:pt x="25" y="9"/>
                      </a:lnTo>
                      <a:lnTo>
                        <a:pt x="38" y="12"/>
                      </a:lnTo>
                      <a:lnTo>
                        <a:pt x="52" y="14"/>
                      </a:lnTo>
                      <a:lnTo>
                        <a:pt x="67" y="16"/>
                      </a:lnTo>
                      <a:lnTo>
                        <a:pt x="82" y="18"/>
                      </a:lnTo>
                      <a:lnTo>
                        <a:pt x="97" y="22"/>
                      </a:lnTo>
                      <a:lnTo>
                        <a:pt x="114" y="25"/>
                      </a:lnTo>
                      <a:lnTo>
                        <a:pt x="129" y="30"/>
                      </a:lnTo>
                      <a:lnTo>
                        <a:pt x="146" y="35"/>
                      </a:lnTo>
                      <a:lnTo>
                        <a:pt x="162" y="40"/>
                      </a:lnTo>
                      <a:lnTo>
                        <a:pt x="177" y="46"/>
                      </a:lnTo>
                      <a:lnTo>
                        <a:pt x="192" y="53"/>
                      </a:lnTo>
                      <a:lnTo>
                        <a:pt x="208" y="60"/>
                      </a:lnTo>
                      <a:lnTo>
                        <a:pt x="222" y="69"/>
                      </a:lnTo>
                      <a:lnTo>
                        <a:pt x="235" y="78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84" name="Freeform 1234"/>
                <p:cNvSpPr>
                  <a:spLocks/>
                </p:cNvSpPr>
                <p:nvPr/>
              </p:nvSpPr>
              <p:spPr bwMode="auto">
                <a:xfrm>
                  <a:off x="5030" y="2680"/>
                  <a:ext cx="40" cy="54"/>
                </a:xfrm>
                <a:custGeom>
                  <a:avLst/>
                  <a:gdLst>
                    <a:gd name="T0" fmla="*/ 0 w 115"/>
                    <a:gd name="T1" fmla="*/ 0 h 236"/>
                    <a:gd name="T2" fmla="*/ 0 w 115"/>
                    <a:gd name="T3" fmla="*/ 0 h 236"/>
                    <a:gd name="T4" fmla="*/ 0 w 115"/>
                    <a:gd name="T5" fmla="*/ 0 h 236"/>
                    <a:gd name="T6" fmla="*/ 0 w 115"/>
                    <a:gd name="T7" fmla="*/ 0 h 236"/>
                    <a:gd name="T8" fmla="*/ 0 w 115"/>
                    <a:gd name="T9" fmla="*/ 0 h 236"/>
                    <a:gd name="T10" fmla="*/ 0 w 115"/>
                    <a:gd name="T11" fmla="*/ 0 h 236"/>
                    <a:gd name="T12" fmla="*/ 0 w 115"/>
                    <a:gd name="T13" fmla="*/ 0 h 236"/>
                    <a:gd name="T14" fmla="*/ 0 w 115"/>
                    <a:gd name="T15" fmla="*/ 0 h 236"/>
                    <a:gd name="T16" fmla="*/ 0 w 115"/>
                    <a:gd name="T17" fmla="*/ 0 h 236"/>
                    <a:gd name="T18" fmla="*/ 0 w 115"/>
                    <a:gd name="T19" fmla="*/ 0 h 236"/>
                    <a:gd name="T20" fmla="*/ 0 w 115"/>
                    <a:gd name="T21" fmla="*/ 0 h 236"/>
                    <a:gd name="T22" fmla="*/ 0 w 115"/>
                    <a:gd name="T23" fmla="*/ 0 h 236"/>
                    <a:gd name="T24" fmla="*/ 0 w 115"/>
                    <a:gd name="T25" fmla="*/ 0 h 236"/>
                    <a:gd name="T26" fmla="*/ 0 w 115"/>
                    <a:gd name="T27" fmla="*/ 0 h 236"/>
                    <a:gd name="T28" fmla="*/ 0 w 115"/>
                    <a:gd name="T29" fmla="*/ 0 h 236"/>
                    <a:gd name="T30" fmla="*/ 0 w 115"/>
                    <a:gd name="T31" fmla="*/ 0 h 236"/>
                    <a:gd name="T32" fmla="*/ 0 w 115"/>
                    <a:gd name="T33" fmla="*/ 0 h 236"/>
                    <a:gd name="T34" fmla="*/ 0 w 115"/>
                    <a:gd name="T35" fmla="*/ 0 h 236"/>
                    <a:gd name="T36" fmla="*/ 0 w 115"/>
                    <a:gd name="T37" fmla="*/ 0 h 236"/>
                    <a:gd name="T38" fmla="*/ 0 w 115"/>
                    <a:gd name="T39" fmla="*/ 0 h 236"/>
                    <a:gd name="T40" fmla="*/ 0 w 115"/>
                    <a:gd name="T41" fmla="*/ 0 h 236"/>
                    <a:gd name="T42" fmla="*/ 0 w 115"/>
                    <a:gd name="T43" fmla="*/ 0 h 236"/>
                    <a:gd name="T44" fmla="*/ 0 w 115"/>
                    <a:gd name="T45" fmla="*/ 0 h 236"/>
                    <a:gd name="T46" fmla="*/ 0 w 115"/>
                    <a:gd name="T47" fmla="*/ 0 h 236"/>
                    <a:gd name="T48" fmla="*/ 0 w 115"/>
                    <a:gd name="T49" fmla="*/ 0 h 236"/>
                    <a:gd name="T50" fmla="*/ 0 w 115"/>
                    <a:gd name="T51" fmla="*/ 0 h 236"/>
                    <a:gd name="T52" fmla="*/ 0 w 115"/>
                    <a:gd name="T53" fmla="*/ 0 h 236"/>
                    <a:gd name="T54" fmla="*/ 0 w 115"/>
                    <a:gd name="T55" fmla="*/ 0 h 236"/>
                    <a:gd name="T56" fmla="*/ 0 w 115"/>
                    <a:gd name="T57" fmla="*/ 0 h 236"/>
                    <a:gd name="T58" fmla="*/ 0 w 115"/>
                    <a:gd name="T59" fmla="*/ 0 h 236"/>
                    <a:gd name="T60" fmla="*/ 0 w 115"/>
                    <a:gd name="T61" fmla="*/ 0 h 236"/>
                    <a:gd name="T62" fmla="*/ 0 w 115"/>
                    <a:gd name="T63" fmla="*/ 0 h 236"/>
                    <a:gd name="T64" fmla="*/ 0 w 115"/>
                    <a:gd name="T65" fmla="*/ 0 h 236"/>
                    <a:gd name="T66" fmla="*/ 0 w 115"/>
                    <a:gd name="T67" fmla="*/ 0 h 236"/>
                    <a:gd name="T68" fmla="*/ 0 w 115"/>
                    <a:gd name="T69" fmla="*/ 0 h 236"/>
                    <a:gd name="T70" fmla="*/ 0 w 115"/>
                    <a:gd name="T71" fmla="*/ 0 h 236"/>
                    <a:gd name="T72" fmla="*/ 0 w 115"/>
                    <a:gd name="T73" fmla="*/ 0 h 236"/>
                    <a:gd name="T74" fmla="*/ 0 w 115"/>
                    <a:gd name="T75" fmla="*/ 0 h 236"/>
                    <a:gd name="T76" fmla="*/ 0 w 115"/>
                    <a:gd name="T77" fmla="*/ 0 h 236"/>
                    <a:gd name="T78" fmla="*/ 0 w 115"/>
                    <a:gd name="T79" fmla="*/ 0 h 236"/>
                    <a:gd name="T80" fmla="*/ 0 w 115"/>
                    <a:gd name="T81" fmla="*/ 0 h 2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15"/>
                    <a:gd name="T124" fmla="*/ 0 h 236"/>
                    <a:gd name="T125" fmla="*/ 115 w 115"/>
                    <a:gd name="T126" fmla="*/ 236 h 236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15" h="236">
                      <a:moveTo>
                        <a:pt x="0" y="128"/>
                      </a:moveTo>
                      <a:lnTo>
                        <a:pt x="0" y="148"/>
                      </a:lnTo>
                      <a:lnTo>
                        <a:pt x="5" y="166"/>
                      </a:lnTo>
                      <a:lnTo>
                        <a:pt x="13" y="184"/>
                      </a:lnTo>
                      <a:lnTo>
                        <a:pt x="24" y="198"/>
                      </a:lnTo>
                      <a:lnTo>
                        <a:pt x="39" y="211"/>
                      </a:lnTo>
                      <a:lnTo>
                        <a:pt x="55" y="223"/>
                      </a:lnTo>
                      <a:lnTo>
                        <a:pt x="74" y="231"/>
                      </a:lnTo>
                      <a:lnTo>
                        <a:pt x="92" y="235"/>
                      </a:lnTo>
                      <a:lnTo>
                        <a:pt x="98" y="236"/>
                      </a:lnTo>
                      <a:lnTo>
                        <a:pt x="104" y="234"/>
                      </a:lnTo>
                      <a:lnTo>
                        <a:pt x="109" y="231"/>
                      </a:lnTo>
                      <a:lnTo>
                        <a:pt x="111" y="226"/>
                      </a:lnTo>
                      <a:lnTo>
                        <a:pt x="111" y="220"/>
                      </a:lnTo>
                      <a:lnTo>
                        <a:pt x="110" y="215"/>
                      </a:lnTo>
                      <a:lnTo>
                        <a:pt x="107" y="210"/>
                      </a:lnTo>
                      <a:lnTo>
                        <a:pt x="101" y="208"/>
                      </a:lnTo>
                      <a:lnTo>
                        <a:pt x="82" y="201"/>
                      </a:lnTo>
                      <a:lnTo>
                        <a:pt x="64" y="192"/>
                      </a:lnTo>
                      <a:lnTo>
                        <a:pt x="50" y="179"/>
                      </a:lnTo>
                      <a:lnTo>
                        <a:pt x="40" y="165"/>
                      </a:lnTo>
                      <a:lnTo>
                        <a:pt x="33" y="148"/>
                      </a:lnTo>
                      <a:lnTo>
                        <a:pt x="29" y="130"/>
                      </a:lnTo>
                      <a:lnTo>
                        <a:pt x="29" y="110"/>
                      </a:lnTo>
                      <a:lnTo>
                        <a:pt x="35" y="89"/>
                      </a:lnTo>
                      <a:lnTo>
                        <a:pt x="43" y="74"/>
                      </a:lnTo>
                      <a:lnTo>
                        <a:pt x="56" y="60"/>
                      </a:lnTo>
                      <a:lnTo>
                        <a:pt x="70" y="46"/>
                      </a:lnTo>
                      <a:lnTo>
                        <a:pt x="85" y="33"/>
                      </a:lnTo>
                      <a:lnTo>
                        <a:pt x="98" y="23"/>
                      </a:lnTo>
                      <a:lnTo>
                        <a:pt x="109" y="12"/>
                      </a:lnTo>
                      <a:lnTo>
                        <a:pt x="115" y="6"/>
                      </a:lnTo>
                      <a:lnTo>
                        <a:pt x="115" y="0"/>
                      </a:lnTo>
                      <a:lnTo>
                        <a:pt x="102" y="4"/>
                      </a:lnTo>
                      <a:lnTo>
                        <a:pt x="85" y="12"/>
                      </a:lnTo>
                      <a:lnTo>
                        <a:pt x="68" y="26"/>
                      </a:lnTo>
                      <a:lnTo>
                        <a:pt x="49" y="42"/>
                      </a:lnTo>
                      <a:lnTo>
                        <a:pt x="32" y="61"/>
                      </a:lnTo>
                      <a:lnTo>
                        <a:pt x="17" y="82"/>
                      </a:lnTo>
                      <a:lnTo>
                        <a:pt x="6" y="105"/>
                      </a:lnTo>
                      <a:lnTo>
                        <a:pt x="0" y="128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985" name="Freeform 1235"/>
                <p:cNvSpPr>
                  <a:spLocks/>
                </p:cNvSpPr>
                <p:nvPr/>
              </p:nvSpPr>
              <p:spPr bwMode="auto">
                <a:xfrm>
                  <a:off x="5311" y="2643"/>
                  <a:ext cx="87" cy="73"/>
                </a:xfrm>
                <a:custGeom>
                  <a:avLst/>
                  <a:gdLst>
                    <a:gd name="T0" fmla="*/ 0 w 245"/>
                    <a:gd name="T1" fmla="*/ 0 h 310"/>
                    <a:gd name="T2" fmla="*/ 0 w 245"/>
                    <a:gd name="T3" fmla="*/ 0 h 310"/>
                    <a:gd name="T4" fmla="*/ 0 w 245"/>
                    <a:gd name="T5" fmla="*/ 0 h 310"/>
                    <a:gd name="T6" fmla="*/ 0 w 245"/>
                    <a:gd name="T7" fmla="*/ 0 h 310"/>
                    <a:gd name="T8" fmla="*/ 0 w 245"/>
                    <a:gd name="T9" fmla="*/ 0 h 310"/>
                    <a:gd name="T10" fmla="*/ 0 w 245"/>
                    <a:gd name="T11" fmla="*/ 0 h 310"/>
                    <a:gd name="T12" fmla="*/ 0 w 245"/>
                    <a:gd name="T13" fmla="*/ 0 h 310"/>
                    <a:gd name="T14" fmla="*/ 0 w 245"/>
                    <a:gd name="T15" fmla="*/ 0 h 310"/>
                    <a:gd name="T16" fmla="*/ 0 w 245"/>
                    <a:gd name="T17" fmla="*/ 0 h 310"/>
                    <a:gd name="T18" fmla="*/ 0 w 245"/>
                    <a:gd name="T19" fmla="*/ 0 h 310"/>
                    <a:gd name="T20" fmla="*/ 0 w 245"/>
                    <a:gd name="T21" fmla="*/ 0 h 310"/>
                    <a:gd name="T22" fmla="*/ 0 w 245"/>
                    <a:gd name="T23" fmla="*/ 0 h 310"/>
                    <a:gd name="T24" fmla="*/ 0 w 245"/>
                    <a:gd name="T25" fmla="*/ 0 h 310"/>
                    <a:gd name="T26" fmla="*/ 0 w 245"/>
                    <a:gd name="T27" fmla="*/ 0 h 310"/>
                    <a:gd name="T28" fmla="*/ 0 w 245"/>
                    <a:gd name="T29" fmla="*/ 0 h 310"/>
                    <a:gd name="T30" fmla="*/ 0 w 245"/>
                    <a:gd name="T31" fmla="*/ 0 h 310"/>
                    <a:gd name="T32" fmla="*/ 0 w 245"/>
                    <a:gd name="T33" fmla="*/ 0 h 310"/>
                    <a:gd name="T34" fmla="*/ 0 w 245"/>
                    <a:gd name="T35" fmla="*/ 0 h 310"/>
                    <a:gd name="T36" fmla="*/ 0 w 245"/>
                    <a:gd name="T37" fmla="*/ 0 h 310"/>
                    <a:gd name="T38" fmla="*/ 0 w 245"/>
                    <a:gd name="T39" fmla="*/ 0 h 310"/>
                    <a:gd name="T40" fmla="*/ 0 w 245"/>
                    <a:gd name="T41" fmla="*/ 0 h 310"/>
                    <a:gd name="T42" fmla="*/ 0 w 245"/>
                    <a:gd name="T43" fmla="*/ 0 h 310"/>
                    <a:gd name="T44" fmla="*/ 0 w 245"/>
                    <a:gd name="T45" fmla="*/ 0 h 310"/>
                    <a:gd name="T46" fmla="*/ 0 w 245"/>
                    <a:gd name="T47" fmla="*/ 0 h 310"/>
                    <a:gd name="T48" fmla="*/ 0 w 245"/>
                    <a:gd name="T49" fmla="*/ 0 h 310"/>
                    <a:gd name="T50" fmla="*/ 0 w 245"/>
                    <a:gd name="T51" fmla="*/ 0 h 310"/>
                    <a:gd name="T52" fmla="*/ 0 w 245"/>
                    <a:gd name="T53" fmla="*/ 0 h 310"/>
                    <a:gd name="T54" fmla="*/ 0 w 245"/>
                    <a:gd name="T55" fmla="*/ 0 h 310"/>
                    <a:gd name="T56" fmla="*/ 0 w 245"/>
                    <a:gd name="T57" fmla="*/ 0 h 310"/>
                    <a:gd name="T58" fmla="*/ 0 w 245"/>
                    <a:gd name="T59" fmla="*/ 0 h 310"/>
                    <a:gd name="T60" fmla="*/ 0 w 245"/>
                    <a:gd name="T61" fmla="*/ 0 h 310"/>
                    <a:gd name="T62" fmla="*/ 0 w 245"/>
                    <a:gd name="T63" fmla="*/ 0 h 310"/>
                    <a:gd name="T64" fmla="*/ 0 w 245"/>
                    <a:gd name="T65" fmla="*/ 0 h 310"/>
                    <a:gd name="T66" fmla="*/ 0 w 245"/>
                    <a:gd name="T67" fmla="*/ 0 h 310"/>
                    <a:gd name="T68" fmla="*/ 0 w 245"/>
                    <a:gd name="T69" fmla="*/ 0 h 310"/>
                    <a:gd name="T70" fmla="*/ 0 w 245"/>
                    <a:gd name="T71" fmla="*/ 0 h 310"/>
                    <a:gd name="T72" fmla="*/ 0 w 245"/>
                    <a:gd name="T73" fmla="*/ 0 h 310"/>
                    <a:gd name="T74" fmla="*/ 0 w 245"/>
                    <a:gd name="T75" fmla="*/ 0 h 310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w 245"/>
                    <a:gd name="T115" fmla="*/ 0 h 310"/>
                    <a:gd name="T116" fmla="*/ 245 w 245"/>
                    <a:gd name="T117" fmla="*/ 310 h 310"/>
                  </a:gdLst>
                  <a:ahLst/>
                  <a:cxnLst>
                    <a:cxn ang="T76">
                      <a:pos x="T0" y="T1"/>
                    </a:cxn>
                    <a:cxn ang="T77">
                      <a:pos x="T2" y="T3"/>
                    </a:cxn>
                    <a:cxn ang="T78">
                      <a:pos x="T4" y="T5"/>
                    </a:cxn>
                    <a:cxn ang="T79">
                      <a:pos x="T6" y="T7"/>
                    </a:cxn>
                    <a:cxn ang="T80">
                      <a:pos x="T8" y="T9"/>
                    </a:cxn>
                    <a:cxn ang="T81">
                      <a:pos x="T10" y="T11"/>
                    </a:cxn>
                    <a:cxn ang="T82">
                      <a:pos x="T12" y="T13"/>
                    </a:cxn>
                    <a:cxn ang="T83">
                      <a:pos x="T14" y="T15"/>
                    </a:cxn>
                    <a:cxn ang="T84">
                      <a:pos x="T16" y="T17"/>
                    </a:cxn>
                    <a:cxn ang="T85">
                      <a:pos x="T18" y="T19"/>
                    </a:cxn>
                    <a:cxn ang="T86">
                      <a:pos x="T20" y="T21"/>
                    </a:cxn>
                    <a:cxn ang="T87">
                      <a:pos x="T22" y="T23"/>
                    </a:cxn>
                    <a:cxn ang="T88">
                      <a:pos x="T24" y="T25"/>
                    </a:cxn>
                    <a:cxn ang="T89">
                      <a:pos x="T26" y="T27"/>
                    </a:cxn>
                    <a:cxn ang="T90">
                      <a:pos x="T28" y="T29"/>
                    </a:cxn>
                    <a:cxn ang="T91">
                      <a:pos x="T30" y="T31"/>
                    </a:cxn>
                    <a:cxn ang="T92">
                      <a:pos x="T32" y="T33"/>
                    </a:cxn>
                    <a:cxn ang="T93">
                      <a:pos x="T34" y="T35"/>
                    </a:cxn>
                    <a:cxn ang="T94">
                      <a:pos x="T36" y="T37"/>
                    </a:cxn>
                    <a:cxn ang="T95">
                      <a:pos x="T38" y="T39"/>
                    </a:cxn>
                    <a:cxn ang="T96">
                      <a:pos x="T40" y="T41"/>
                    </a:cxn>
                    <a:cxn ang="T97">
                      <a:pos x="T42" y="T43"/>
                    </a:cxn>
                    <a:cxn ang="T98">
                      <a:pos x="T44" y="T45"/>
                    </a:cxn>
                    <a:cxn ang="T99">
                      <a:pos x="T46" y="T47"/>
                    </a:cxn>
                    <a:cxn ang="T100">
                      <a:pos x="T48" y="T49"/>
                    </a:cxn>
                    <a:cxn ang="T101">
                      <a:pos x="T50" y="T51"/>
                    </a:cxn>
                    <a:cxn ang="T102">
                      <a:pos x="T52" y="T53"/>
                    </a:cxn>
                    <a:cxn ang="T103">
                      <a:pos x="T54" y="T55"/>
                    </a:cxn>
                    <a:cxn ang="T104">
                      <a:pos x="T56" y="T57"/>
                    </a:cxn>
                    <a:cxn ang="T105">
                      <a:pos x="T58" y="T59"/>
                    </a:cxn>
                    <a:cxn ang="T106">
                      <a:pos x="T60" y="T61"/>
                    </a:cxn>
                    <a:cxn ang="T107">
                      <a:pos x="T62" y="T63"/>
                    </a:cxn>
                    <a:cxn ang="T108">
                      <a:pos x="T64" y="T65"/>
                    </a:cxn>
                    <a:cxn ang="T109">
                      <a:pos x="T66" y="T67"/>
                    </a:cxn>
                    <a:cxn ang="T110">
                      <a:pos x="T68" y="T69"/>
                    </a:cxn>
                    <a:cxn ang="T111">
                      <a:pos x="T70" y="T71"/>
                    </a:cxn>
                    <a:cxn ang="T112">
                      <a:pos x="T72" y="T73"/>
                    </a:cxn>
                    <a:cxn ang="T113">
                      <a:pos x="T74" y="T75"/>
                    </a:cxn>
                  </a:cxnLst>
                  <a:rect l="T114" t="T115" r="T116" b="T117"/>
                  <a:pathLst>
                    <a:path w="245" h="310">
                      <a:moveTo>
                        <a:pt x="200" y="116"/>
                      </a:moveTo>
                      <a:lnTo>
                        <a:pt x="208" y="124"/>
                      </a:lnTo>
                      <a:lnTo>
                        <a:pt x="214" y="133"/>
                      </a:lnTo>
                      <a:lnTo>
                        <a:pt x="220" y="144"/>
                      </a:lnTo>
                      <a:lnTo>
                        <a:pt x="223" y="154"/>
                      </a:lnTo>
                      <a:lnTo>
                        <a:pt x="226" y="164"/>
                      </a:lnTo>
                      <a:lnTo>
                        <a:pt x="224" y="176"/>
                      </a:lnTo>
                      <a:lnTo>
                        <a:pt x="222" y="187"/>
                      </a:lnTo>
                      <a:lnTo>
                        <a:pt x="216" y="198"/>
                      </a:lnTo>
                      <a:lnTo>
                        <a:pt x="208" y="209"/>
                      </a:lnTo>
                      <a:lnTo>
                        <a:pt x="199" y="219"/>
                      </a:lnTo>
                      <a:lnTo>
                        <a:pt x="188" y="229"/>
                      </a:lnTo>
                      <a:lnTo>
                        <a:pt x="177" y="238"/>
                      </a:lnTo>
                      <a:lnTo>
                        <a:pt x="166" y="246"/>
                      </a:lnTo>
                      <a:lnTo>
                        <a:pt x="154" y="255"/>
                      </a:lnTo>
                      <a:lnTo>
                        <a:pt x="142" y="264"/>
                      </a:lnTo>
                      <a:lnTo>
                        <a:pt x="132" y="275"/>
                      </a:lnTo>
                      <a:lnTo>
                        <a:pt x="128" y="278"/>
                      </a:lnTo>
                      <a:lnTo>
                        <a:pt x="126" y="283"/>
                      </a:lnTo>
                      <a:lnTo>
                        <a:pt x="124" y="287"/>
                      </a:lnTo>
                      <a:lnTo>
                        <a:pt x="121" y="292"/>
                      </a:lnTo>
                      <a:lnTo>
                        <a:pt x="120" y="296"/>
                      </a:lnTo>
                      <a:lnTo>
                        <a:pt x="120" y="301"/>
                      </a:lnTo>
                      <a:lnTo>
                        <a:pt x="122" y="306"/>
                      </a:lnTo>
                      <a:lnTo>
                        <a:pt x="126" y="309"/>
                      </a:lnTo>
                      <a:lnTo>
                        <a:pt x="131" y="310"/>
                      </a:lnTo>
                      <a:lnTo>
                        <a:pt x="135" y="310"/>
                      </a:lnTo>
                      <a:lnTo>
                        <a:pt x="139" y="309"/>
                      </a:lnTo>
                      <a:lnTo>
                        <a:pt x="142" y="306"/>
                      </a:lnTo>
                      <a:lnTo>
                        <a:pt x="154" y="292"/>
                      </a:lnTo>
                      <a:lnTo>
                        <a:pt x="167" y="280"/>
                      </a:lnTo>
                      <a:lnTo>
                        <a:pt x="180" y="269"/>
                      </a:lnTo>
                      <a:lnTo>
                        <a:pt x="194" y="257"/>
                      </a:lnTo>
                      <a:lnTo>
                        <a:pt x="207" y="246"/>
                      </a:lnTo>
                      <a:lnTo>
                        <a:pt x="220" y="233"/>
                      </a:lnTo>
                      <a:lnTo>
                        <a:pt x="230" y="219"/>
                      </a:lnTo>
                      <a:lnTo>
                        <a:pt x="238" y="204"/>
                      </a:lnTo>
                      <a:lnTo>
                        <a:pt x="244" y="186"/>
                      </a:lnTo>
                      <a:lnTo>
                        <a:pt x="245" y="169"/>
                      </a:lnTo>
                      <a:lnTo>
                        <a:pt x="243" y="152"/>
                      </a:lnTo>
                      <a:lnTo>
                        <a:pt x="237" y="134"/>
                      </a:lnTo>
                      <a:lnTo>
                        <a:pt x="228" y="119"/>
                      </a:lnTo>
                      <a:lnTo>
                        <a:pt x="217" y="105"/>
                      </a:lnTo>
                      <a:lnTo>
                        <a:pt x="203" y="93"/>
                      </a:lnTo>
                      <a:lnTo>
                        <a:pt x="188" y="83"/>
                      </a:lnTo>
                      <a:lnTo>
                        <a:pt x="176" y="76"/>
                      </a:lnTo>
                      <a:lnTo>
                        <a:pt x="163" y="69"/>
                      </a:lnTo>
                      <a:lnTo>
                        <a:pt x="151" y="61"/>
                      </a:lnTo>
                      <a:lnTo>
                        <a:pt x="136" y="54"/>
                      </a:lnTo>
                      <a:lnTo>
                        <a:pt x="122" y="46"/>
                      </a:lnTo>
                      <a:lnTo>
                        <a:pt x="107" y="39"/>
                      </a:lnTo>
                      <a:lnTo>
                        <a:pt x="93" y="31"/>
                      </a:lnTo>
                      <a:lnTo>
                        <a:pt x="79" y="24"/>
                      </a:lnTo>
                      <a:lnTo>
                        <a:pt x="66" y="18"/>
                      </a:lnTo>
                      <a:lnTo>
                        <a:pt x="53" y="13"/>
                      </a:lnTo>
                      <a:lnTo>
                        <a:pt x="40" y="8"/>
                      </a:lnTo>
                      <a:lnTo>
                        <a:pt x="30" y="5"/>
                      </a:lnTo>
                      <a:lnTo>
                        <a:pt x="20" y="1"/>
                      </a:lnTo>
                      <a:lnTo>
                        <a:pt x="12" y="0"/>
                      </a:lnTo>
                      <a:lnTo>
                        <a:pt x="5" y="0"/>
                      </a:lnTo>
                      <a:lnTo>
                        <a:pt x="0" y="2"/>
                      </a:lnTo>
                      <a:lnTo>
                        <a:pt x="11" y="8"/>
                      </a:lnTo>
                      <a:lnTo>
                        <a:pt x="23" y="14"/>
                      </a:lnTo>
                      <a:lnTo>
                        <a:pt x="36" y="20"/>
                      </a:lnTo>
                      <a:lnTo>
                        <a:pt x="47" y="25"/>
                      </a:lnTo>
                      <a:lnTo>
                        <a:pt x="60" y="31"/>
                      </a:lnTo>
                      <a:lnTo>
                        <a:pt x="73" y="37"/>
                      </a:lnTo>
                      <a:lnTo>
                        <a:pt x="86" y="44"/>
                      </a:lnTo>
                      <a:lnTo>
                        <a:pt x="99" y="51"/>
                      </a:lnTo>
                      <a:lnTo>
                        <a:pt x="113" y="57"/>
                      </a:lnTo>
                      <a:lnTo>
                        <a:pt x="126" y="64"/>
                      </a:lnTo>
                      <a:lnTo>
                        <a:pt x="139" y="71"/>
                      </a:lnTo>
                      <a:lnTo>
                        <a:pt x="152" y="79"/>
                      </a:lnTo>
                      <a:lnTo>
                        <a:pt x="165" y="88"/>
                      </a:lnTo>
                      <a:lnTo>
                        <a:pt x="176" y="96"/>
                      </a:lnTo>
                      <a:lnTo>
                        <a:pt x="188" y="106"/>
                      </a:lnTo>
                      <a:lnTo>
                        <a:pt x="200" y="116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pic>
            <p:nvPicPr>
              <p:cNvPr id="72973" name="Picture 1236" descr="access_point_stylized_gray_small"/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072" y="3642"/>
                <a:ext cx="430" cy="34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72790" name="Line 1237"/>
            <p:cNvSpPr>
              <a:spLocks noChangeShapeType="1"/>
            </p:cNvSpPr>
            <p:nvPr/>
          </p:nvSpPr>
          <p:spPr bwMode="auto">
            <a:xfrm rot="5400000" flipV="1">
              <a:off x="5034" y="3427"/>
              <a:ext cx="2" cy="54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grpSp>
          <p:nvGrpSpPr>
            <p:cNvPr id="72791" name="Group 1238"/>
            <p:cNvGrpSpPr>
              <a:grpSpLocks/>
            </p:cNvGrpSpPr>
            <p:nvPr/>
          </p:nvGrpSpPr>
          <p:grpSpPr bwMode="auto">
            <a:xfrm flipH="1">
              <a:off x="3638" y="2856"/>
              <a:ext cx="261" cy="235"/>
              <a:chOff x="2839" y="3501"/>
              <a:chExt cx="755" cy="803"/>
            </a:xfrm>
          </p:grpSpPr>
          <p:pic>
            <p:nvPicPr>
              <p:cNvPr id="72970" name="Picture 1239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971" name="Freeform 1240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2792" name="Group 1241"/>
            <p:cNvGrpSpPr>
              <a:grpSpLocks/>
            </p:cNvGrpSpPr>
            <p:nvPr/>
          </p:nvGrpSpPr>
          <p:grpSpPr bwMode="auto">
            <a:xfrm flipH="1">
              <a:off x="3438" y="3121"/>
              <a:ext cx="304" cy="256"/>
              <a:chOff x="2839" y="3501"/>
              <a:chExt cx="755" cy="803"/>
            </a:xfrm>
          </p:grpSpPr>
          <p:pic>
            <p:nvPicPr>
              <p:cNvPr id="72968" name="Picture 1242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969" name="Freeform 1243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2793" name="Group 1244"/>
            <p:cNvGrpSpPr>
              <a:grpSpLocks/>
            </p:cNvGrpSpPr>
            <p:nvPr/>
          </p:nvGrpSpPr>
          <p:grpSpPr bwMode="auto">
            <a:xfrm flipH="1">
              <a:off x="3739" y="3311"/>
              <a:ext cx="269" cy="220"/>
              <a:chOff x="2839" y="3501"/>
              <a:chExt cx="755" cy="803"/>
            </a:xfrm>
          </p:grpSpPr>
          <p:pic>
            <p:nvPicPr>
              <p:cNvPr id="72966" name="Picture 1245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967" name="Freeform 1246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2794" name="Group 1247"/>
            <p:cNvGrpSpPr>
              <a:grpSpLocks/>
            </p:cNvGrpSpPr>
            <p:nvPr/>
          </p:nvGrpSpPr>
          <p:grpSpPr bwMode="auto">
            <a:xfrm>
              <a:off x="4126" y="3300"/>
              <a:ext cx="269" cy="221"/>
              <a:chOff x="2839" y="3501"/>
              <a:chExt cx="755" cy="803"/>
            </a:xfrm>
          </p:grpSpPr>
          <p:pic>
            <p:nvPicPr>
              <p:cNvPr id="72964" name="Picture 1248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965" name="Freeform 1249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pic>
          <p:nvPicPr>
            <p:cNvPr id="72795" name="Picture 1250" descr="car_icon_small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95" y="1084"/>
              <a:ext cx="535" cy="10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72796" name="Group 1251"/>
            <p:cNvGrpSpPr>
              <a:grpSpLocks/>
            </p:cNvGrpSpPr>
            <p:nvPr/>
          </p:nvGrpSpPr>
          <p:grpSpPr bwMode="auto">
            <a:xfrm>
              <a:off x="3536" y="974"/>
              <a:ext cx="262" cy="243"/>
              <a:chOff x="2751" y="1851"/>
              <a:chExt cx="462" cy="478"/>
            </a:xfrm>
          </p:grpSpPr>
          <p:pic>
            <p:nvPicPr>
              <p:cNvPr id="72962" name="Picture 1252" descr="iphone_stylized_small"/>
              <p:cNvPicPr>
                <a:picLocks noChangeAspect="1" noChangeArrowheads="1"/>
              </p:cNvPicPr>
              <p:nvPr/>
            </p:nvPicPr>
            <p:blipFill>
              <a:blip r:embed="rId1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28" y="1922"/>
                <a:ext cx="152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2963" name="Picture 1253" descr="antenna_radiation_stylized"/>
              <p:cNvPicPr>
                <a:picLocks noChangeAspect="1" noChangeArrowheads="1"/>
              </p:cNvPicPr>
              <p:nvPr/>
            </p:nvPicPr>
            <p:blipFill>
              <a:blip r:embed="rId1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751" y="1851"/>
                <a:ext cx="462" cy="1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72797" name="Group 1254"/>
            <p:cNvGrpSpPr>
              <a:grpSpLocks/>
            </p:cNvGrpSpPr>
            <p:nvPr/>
          </p:nvGrpSpPr>
          <p:grpSpPr bwMode="auto">
            <a:xfrm>
              <a:off x="5191" y="3151"/>
              <a:ext cx="143" cy="303"/>
              <a:chOff x="4140" y="429"/>
              <a:chExt cx="1425" cy="2396"/>
            </a:xfrm>
          </p:grpSpPr>
          <p:sp>
            <p:nvSpPr>
              <p:cNvPr id="72930" name="Freeform 1255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31" name="Rectangle 1256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32" name="Freeform 1257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33" name="Freeform 1258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34" name="Rectangle 1259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2935" name="Group 1260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72960" name="AutoShape 1261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2961" name="AutoShape 1262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2936" name="Rectangle 1263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2937" name="Group 1264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72958" name="AutoShape 1265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2959" name="AutoShape 1266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2938" name="Rectangle 1267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39" name="Rectangle 1268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2940" name="Group 1269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72956" name="AutoShape 1270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2957" name="AutoShape 1271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2941" name="Freeform 1272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2942" name="Group 1273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72954" name="AutoShape 1274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2955" name="AutoShape 1275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2943" name="Rectangle 1276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44" name="Freeform 1277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45" name="Freeform 1278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46" name="Oval 1279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47" name="Freeform 1280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48" name="AutoShape 1281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49" name="AutoShape 1282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50" name="Oval 1283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51" name="Oval 1284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1800">
                  <a:solidFill>
                    <a:srgbClr val="FF0000"/>
                  </a:solidFill>
                  <a:cs typeface="Arial" panose="020B0604020202020204" pitchFamily="34" charset="0"/>
                </a:endParaRPr>
              </a:p>
            </p:txBody>
          </p:sp>
          <p:sp>
            <p:nvSpPr>
              <p:cNvPr id="72952" name="Oval 1285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53" name="Rectangle 1286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72798" name="Group 1287"/>
            <p:cNvGrpSpPr>
              <a:grpSpLocks/>
            </p:cNvGrpSpPr>
            <p:nvPr/>
          </p:nvGrpSpPr>
          <p:grpSpPr bwMode="auto">
            <a:xfrm>
              <a:off x="4992" y="3341"/>
              <a:ext cx="143" cy="303"/>
              <a:chOff x="4140" y="429"/>
              <a:chExt cx="1425" cy="2396"/>
            </a:xfrm>
          </p:grpSpPr>
          <p:sp>
            <p:nvSpPr>
              <p:cNvPr id="72898" name="Freeform 1288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99" name="Rectangle 1289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00" name="Freeform 1290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01" name="Freeform 1291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02" name="Rectangle 1292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2903" name="Group 1293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72928" name="AutoShape 1294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2929" name="AutoShape 1295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2904" name="Rectangle 1296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2905" name="Group 1297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72926" name="AutoShape 1298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2927" name="AutoShape 1299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2906" name="Rectangle 1300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07" name="Rectangle 1301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2908" name="Group 1302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72924" name="AutoShape 1303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2925" name="AutoShape 1304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2909" name="Freeform 1305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2910" name="Group 1306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72922" name="AutoShape 1307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2923" name="AutoShape 1308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2911" name="Rectangle 1309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12" name="Freeform 1310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13" name="Freeform 1311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14" name="Oval 1312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15" name="Freeform 1313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916" name="AutoShape 1314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17" name="AutoShape 1315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18" name="Oval 1316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19" name="Oval 1317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1800">
                  <a:solidFill>
                    <a:srgbClr val="FF0000"/>
                  </a:solidFill>
                  <a:cs typeface="Arial" panose="020B0604020202020204" pitchFamily="34" charset="0"/>
                </a:endParaRPr>
              </a:p>
            </p:txBody>
          </p:sp>
          <p:sp>
            <p:nvSpPr>
              <p:cNvPr id="72920" name="Oval 1318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2921" name="Rectangle 1319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72799" name="Group 1320"/>
            <p:cNvGrpSpPr>
              <a:grpSpLocks/>
            </p:cNvGrpSpPr>
            <p:nvPr/>
          </p:nvGrpSpPr>
          <p:grpSpPr bwMode="auto">
            <a:xfrm>
              <a:off x="3340" y="1287"/>
              <a:ext cx="337" cy="257"/>
              <a:chOff x="877" y="1008"/>
              <a:chExt cx="2747" cy="2591"/>
            </a:xfrm>
          </p:grpSpPr>
          <p:pic>
            <p:nvPicPr>
              <p:cNvPr id="72875" name="Picture 1321" descr="antenna_stylized"/>
              <p:cNvPicPr>
                <a:picLocks noChangeAspect="1" noChangeArrowheads="1"/>
              </p:cNvPicPr>
              <p:nvPr/>
            </p:nvPicPr>
            <p:blipFill>
              <a:blip r:embed="rId1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2876" name="Picture 1322" descr="laptop_keyboard"/>
              <p:cNvPicPr>
                <a:picLocks noChangeAspect="1" noChangeArrowheads="1"/>
              </p:cNvPicPr>
              <p:nvPr/>
            </p:nvPicPr>
            <p:blipFill>
              <a:blip r:embed="rId1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77" name="Freeform 1323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72878" name="Picture 1324" descr="screen"/>
              <p:cNvPicPr>
                <a:picLocks noChangeAspect="1" noChangeArrowheads="1"/>
              </p:cNvPicPr>
              <p:nvPr/>
            </p:nvPicPr>
            <p:blipFill>
              <a:blip r:embed="rId1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79" name="Freeform 1325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80" name="Freeform 1326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81" name="Freeform 1327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82" name="Freeform 1328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83" name="Freeform 1329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84" name="Freeform 1330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2885" name="Group 1331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72892" name="Freeform 1332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93" name="Freeform 1333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94" name="Freeform 1334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95" name="Freeform 1335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96" name="Freeform 1336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97" name="Freeform 1337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2886" name="Freeform 1338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87" name="Freeform 1339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88" name="Freeform 1340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89" name="Freeform 1341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90" name="Freeform 1342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91" name="Freeform 1343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800" name="Group 1344"/>
            <p:cNvGrpSpPr>
              <a:grpSpLocks/>
            </p:cNvGrpSpPr>
            <p:nvPr/>
          </p:nvGrpSpPr>
          <p:grpSpPr bwMode="auto">
            <a:xfrm>
              <a:off x="4329" y="3456"/>
              <a:ext cx="299" cy="257"/>
              <a:chOff x="877" y="1008"/>
              <a:chExt cx="2747" cy="2591"/>
            </a:xfrm>
          </p:grpSpPr>
          <p:pic>
            <p:nvPicPr>
              <p:cNvPr id="72852" name="Picture 1345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2853" name="Picture 1346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54" name="Freeform 1347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72855" name="Picture 1348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56" name="Freeform 1349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57" name="Freeform 1350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58" name="Freeform 1351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59" name="Freeform 1352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60" name="Freeform 1353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61" name="Freeform 1354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2862" name="Group 1355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72869" name="Freeform 1356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70" name="Freeform 1357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71" name="Freeform 1358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72" name="Freeform 1359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73" name="Freeform 1360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74" name="Freeform 1361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2863" name="Freeform 1362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64" name="Freeform 1363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65" name="Freeform 1364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66" name="Freeform 1365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67" name="Freeform 1366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68" name="Freeform 1367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801" name="Group 1368"/>
            <p:cNvGrpSpPr>
              <a:grpSpLocks/>
            </p:cNvGrpSpPr>
            <p:nvPr/>
          </p:nvGrpSpPr>
          <p:grpSpPr bwMode="auto">
            <a:xfrm>
              <a:off x="3503" y="1916"/>
              <a:ext cx="280" cy="257"/>
              <a:chOff x="877" y="1008"/>
              <a:chExt cx="2747" cy="2591"/>
            </a:xfrm>
          </p:grpSpPr>
          <p:pic>
            <p:nvPicPr>
              <p:cNvPr id="72829" name="Picture 1369" descr="antenna_stylized"/>
              <p:cNvPicPr>
                <a:picLocks noChangeAspect="1" noChangeArrowheads="1"/>
              </p:cNvPicPr>
              <p:nvPr/>
            </p:nvPicPr>
            <p:blipFill>
              <a:blip r:embed="rId1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2830" name="Picture 1370" descr="laptop_keyboard"/>
              <p:cNvPicPr>
                <a:picLocks noChangeAspect="1" noChangeArrowheads="1"/>
              </p:cNvPicPr>
              <p:nvPr/>
            </p:nvPicPr>
            <p:blipFill>
              <a:blip r:embed="rId2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31" name="Freeform 1371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72832" name="Picture 1372" descr="screen"/>
              <p:cNvPicPr>
                <a:picLocks noChangeAspect="1" noChangeArrowheads="1"/>
              </p:cNvPicPr>
              <p:nvPr/>
            </p:nvPicPr>
            <p:blipFill>
              <a:blip r:embed="rId2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33" name="Freeform 1373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34" name="Freeform 1374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35" name="Freeform 1375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36" name="Freeform 1376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37" name="Freeform 1377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38" name="Freeform 1378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2839" name="Group 1379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72846" name="Freeform 1380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47" name="Freeform 1381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48" name="Freeform 1382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49" name="Freeform 1383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50" name="Freeform 1384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51" name="Freeform 1385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2840" name="Freeform 1386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41" name="Freeform 1387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42" name="Freeform 1388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43" name="Freeform 1389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44" name="Freeform 1390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45" name="Freeform 1391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2802" name="Group 1392"/>
            <p:cNvGrpSpPr>
              <a:grpSpLocks/>
            </p:cNvGrpSpPr>
            <p:nvPr/>
          </p:nvGrpSpPr>
          <p:grpSpPr bwMode="auto">
            <a:xfrm flipH="1">
              <a:off x="3742" y="2030"/>
              <a:ext cx="261" cy="235"/>
              <a:chOff x="2839" y="3501"/>
              <a:chExt cx="755" cy="803"/>
            </a:xfrm>
          </p:grpSpPr>
          <p:pic>
            <p:nvPicPr>
              <p:cNvPr id="72827" name="Picture 1393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28" name="Freeform 1394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2803" name="Group 1395"/>
            <p:cNvGrpSpPr>
              <a:grpSpLocks/>
            </p:cNvGrpSpPr>
            <p:nvPr/>
          </p:nvGrpSpPr>
          <p:grpSpPr bwMode="auto">
            <a:xfrm>
              <a:off x="4603" y="3416"/>
              <a:ext cx="299" cy="257"/>
              <a:chOff x="877" y="1008"/>
              <a:chExt cx="2747" cy="2591"/>
            </a:xfrm>
          </p:grpSpPr>
          <p:pic>
            <p:nvPicPr>
              <p:cNvPr id="72804" name="Picture 1396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2805" name="Picture 1397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06" name="Freeform 1398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72807" name="Picture 1399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2808" name="Freeform 1400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09" name="Freeform 1401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10" name="Freeform 1402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11" name="Freeform 1403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12" name="Freeform 1404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13" name="Freeform 1405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2814" name="Group 1406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72821" name="Freeform 1407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22" name="Freeform 1408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23" name="Freeform 1409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24" name="Freeform 1410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25" name="Freeform 1411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2826" name="Freeform 1412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2815" name="Freeform 1413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16" name="Freeform 1414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17" name="Freeform 1415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18" name="Freeform 1416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19" name="Freeform 1417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2820" name="Freeform 1418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sp>
        <p:nvSpPr>
          <p:cNvPr id="35729" name="Line 913"/>
          <p:cNvSpPr>
            <a:spLocks noChangeShapeType="1"/>
          </p:cNvSpPr>
          <p:nvPr/>
        </p:nvSpPr>
        <p:spPr bwMode="auto">
          <a:xfrm>
            <a:off x="6850063" y="3786188"/>
            <a:ext cx="1290637" cy="541337"/>
          </a:xfrm>
          <a:prstGeom prst="line">
            <a:avLst/>
          </a:prstGeom>
          <a:noFill/>
          <a:ln w="76200">
            <a:solidFill>
              <a:srgbClr val="CC0000"/>
            </a:solidFill>
            <a:round/>
            <a:headEnd type="triangle" w="med" len="med"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35727" name="Line 911"/>
          <p:cNvSpPr>
            <a:spLocks noChangeShapeType="1"/>
          </p:cNvSpPr>
          <p:nvPr/>
        </p:nvSpPr>
        <p:spPr bwMode="auto">
          <a:xfrm>
            <a:off x="6945313" y="660400"/>
            <a:ext cx="1700212" cy="3386138"/>
          </a:xfrm>
          <a:prstGeom prst="line">
            <a:avLst/>
          </a:prstGeom>
          <a:noFill/>
          <a:ln w="76200">
            <a:solidFill>
              <a:srgbClr val="CC0000"/>
            </a:solidFill>
            <a:round/>
            <a:headEnd type="triangle" w="med" len="med"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2712" name="Rectangle 3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23875" y="1116013"/>
            <a:ext cx="4191000" cy="5114925"/>
          </a:xfrm>
        </p:spPr>
        <p:txBody>
          <a:bodyPr>
            <a:normAutofit fontScale="925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CC0000"/>
                </a:solidFill>
              </a:rPr>
              <a:t>write programs that:</a:t>
            </a:r>
          </a:p>
          <a:p>
            <a:r>
              <a:rPr lang="en-US" altLang="en-US" sz="2400" smtClean="0"/>
              <a:t>run on (different) </a:t>
            </a:r>
            <a:r>
              <a:rPr lang="en-US" altLang="en-US" sz="2400" i="1" smtClean="0"/>
              <a:t>end systems</a:t>
            </a:r>
          </a:p>
          <a:p>
            <a:r>
              <a:rPr lang="en-US" altLang="en-US" sz="2400" smtClean="0"/>
              <a:t>communicate over network</a:t>
            </a:r>
          </a:p>
          <a:p>
            <a:r>
              <a:rPr lang="en-US" altLang="en-US" sz="2400" smtClean="0"/>
              <a:t>e.g., web server software communicates with browser software</a:t>
            </a:r>
          </a:p>
          <a:p>
            <a:pPr>
              <a:spcBef>
                <a:spcPct val="80000"/>
              </a:spcBef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CC0000"/>
                </a:solidFill>
              </a:rPr>
              <a:t>no need to write software for network-core devices</a:t>
            </a:r>
          </a:p>
          <a:p>
            <a:r>
              <a:rPr lang="en-US" altLang="en-US" sz="2400" smtClean="0"/>
              <a:t>network-core devices do not run user applications </a:t>
            </a:r>
          </a:p>
          <a:p>
            <a:r>
              <a:rPr lang="en-US" altLang="en-US" sz="2400" smtClean="0"/>
              <a:t>applications on end systems  allows for rapid app development, propagation</a:t>
            </a:r>
          </a:p>
          <a:p>
            <a:pPr>
              <a:buFont typeface="Wingdings" panose="05000000000000000000" pitchFamily="2" charset="2"/>
              <a:buNone/>
            </a:pPr>
            <a:endParaRPr lang="en-US" altLang="en-US" sz="2400" smtClean="0">
              <a:solidFill>
                <a:srgbClr val="FF0000"/>
              </a:solidFill>
            </a:endParaRPr>
          </a:p>
        </p:txBody>
      </p:sp>
      <p:grpSp>
        <p:nvGrpSpPr>
          <p:cNvPr id="35725" name="Group 618"/>
          <p:cNvGrpSpPr>
            <a:grpSpLocks/>
          </p:cNvGrpSpPr>
          <p:nvPr/>
        </p:nvGrpSpPr>
        <p:grpSpPr bwMode="auto">
          <a:xfrm>
            <a:off x="5857875" y="503238"/>
            <a:ext cx="1044575" cy="965200"/>
            <a:chOff x="4047" y="420"/>
            <a:chExt cx="658" cy="608"/>
          </a:xfrm>
        </p:grpSpPr>
        <p:sp>
          <p:nvSpPr>
            <p:cNvPr id="72732" name="Rectangle 227"/>
            <p:cNvSpPr>
              <a:spLocks noChangeArrowheads="1"/>
            </p:cNvSpPr>
            <p:nvPr/>
          </p:nvSpPr>
          <p:spPr bwMode="auto">
            <a:xfrm>
              <a:off x="4266" y="420"/>
              <a:ext cx="426" cy="489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33" name="Rectangle 228"/>
            <p:cNvSpPr>
              <a:spLocks noChangeArrowheads="1"/>
            </p:cNvSpPr>
            <p:nvPr/>
          </p:nvSpPr>
          <p:spPr bwMode="auto">
            <a:xfrm>
              <a:off x="4245" y="435"/>
              <a:ext cx="435" cy="504"/>
            </a:xfrm>
            <a:prstGeom prst="rect">
              <a:avLst/>
            </a:prstGeom>
            <a:solidFill>
              <a:schemeClr val="bg1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34" name="Rectangle 229"/>
            <p:cNvSpPr>
              <a:spLocks noChangeArrowheads="1"/>
            </p:cNvSpPr>
            <p:nvPr/>
          </p:nvSpPr>
          <p:spPr bwMode="auto">
            <a:xfrm>
              <a:off x="4251" y="438"/>
              <a:ext cx="426" cy="126"/>
            </a:xfrm>
            <a:prstGeom prst="rect">
              <a:avLst/>
            </a:prstGeom>
            <a:solidFill>
              <a:srgbClr val="CC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35" name="Text Box 230"/>
            <p:cNvSpPr txBox="1">
              <a:spLocks noChangeArrowheads="1"/>
            </p:cNvSpPr>
            <p:nvPr/>
          </p:nvSpPr>
          <p:spPr bwMode="auto">
            <a:xfrm>
              <a:off x="4192" y="420"/>
              <a:ext cx="513" cy="53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>
                  <a:solidFill>
                    <a:schemeClr val="bg1"/>
                  </a:solidFill>
                </a:rPr>
                <a:t>application</a:t>
              </a:r>
              <a:endParaRPr lang="en-US" altLang="en-US" sz="1000"/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transport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network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data link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physical</a:t>
              </a:r>
              <a:endParaRPr lang="en-US" altLang="en-US" sz="2400"/>
            </a:p>
          </p:txBody>
        </p:sp>
        <p:sp>
          <p:nvSpPr>
            <p:cNvPr id="72736" name="Line 231"/>
            <p:cNvSpPr>
              <a:spLocks noChangeShapeType="1"/>
            </p:cNvSpPr>
            <p:nvPr/>
          </p:nvSpPr>
          <p:spPr bwMode="auto">
            <a:xfrm>
              <a:off x="4245" y="651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37" name="Line 232"/>
            <p:cNvSpPr>
              <a:spLocks noChangeShapeType="1"/>
            </p:cNvSpPr>
            <p:nvPr/>
          </p:nvSpPr>
          <p:spPr bwMode="auto">
            <a:xfrm>
              <a:off x="4251" y="738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38" name="Line 233"/>
            <p:cNvSpPr>
              <a:spLocks noChangeShapeType="1"/>
            </p:cNvSpPr>
            <p:nvPr/>
          </p:nvSpPr>
          <p:spPr bwMode="auto">
            <a:xfrm>
              <a:off x="4251" y="825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39" name="Freeform 917"/>
            <p:cNvSpPr>
              <a:spLocks/>
            </p:cNvSpPr>
            <p:nvPr/>
          </p:nvSpPr>
          <p:spPr bwMode="auto">
            <a:xfrm>
              <a:off x="4047" y="434"/>
              <a:ext cx="192" cy="594"/>
            </a:xfrm>
            <a:custGeom>
              <a:avLst/>
              <a:gdLst>
                <a:gd name="T0" fmla="*/ 0 w 192"/>
                <a:gd name="T1" fmla="*/ 594 h 594"/>
                <a:gd name="T2" fmla="*/ 192 w 192"/>
                <a:gd name="T3" fmla="*/ 0 h 594"/>
                <a:gd name="T4" fmla="*/ 192 w 192"/>
                <a:gd name="T5" fmla="*/ 515 h 594"/>
                <a:gd name="T6" fmla="*/ 0 w 192"/>
                <a:gd name="T7" fmla="*/ 594 h 594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192"/>
                <a:gd name="T13" fmla="*/ 0 h 594"/>
                <a:gd name="T14" fmla="*/ 192 w 192"/>
                <a:gd name="T15" fmla="*/ 594 h 594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192" h="594">
                  <a:moveTo>
                    <a:pt x="0" y="594"/>
                  </a:moveTo>
                  <a:lnTo>
                    <a:pt x="192" y="0"/>
                  </a:lnTo>
                  <a:lnTo>
                    <a:pt x="192" y="515"/>
                  </a:lnTo>
                  <a:lnTo>
                    <a:pt x="0" y="594"/>
                  </a:lnTo>
                  <a:close/>
                </a:path>
              </a:pathLst>
            </a:custGeom>
            <a:gradFill rotWithShape="1">
              <a:gsLst>
                <a:gs pos="0">
                  <a:schemeClr val="bg1"/>
                </a:gs>
                <a:gs pos="100000">
                  <a:srgbClr val="CC000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35726" name="Group 619"/>
          <p:cNvGrpSpPr>
            <a:grpSpLocks/>
          </p:cNvGrpSpPr>
          <p:nvPr/>
        </p:nvGrpSpPr>
        <p:grpSpPr bwMode="auto">
          <a:xfrm>
            <a:off x="7956550" y="4087813"/>
            <a:ext cx="1044575" cy="965200"/>
            <a:chOff x="4047" y="420"/>
            <a:chExt cx="658" cy="608"/>
          </a:xfrm>
        </p:grpSpPr>
        <p:sp>
          <p:nvSpPr>
            <p:cNvPr id="72724" name="Rectangle 227"/>
            <p:cNvSpPr>
              <a:spLocks noChangeArrowheads="1"/>
            </p:cNvSpPr>
            <p:nvPr/>
          </p:nvSpPr>
          <p:spPr bwMode="auto">
            <a:xfrm>
              <a:off x="4266" y="420"/>
              <a:ext cx="426" cy="489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25" name="Rectangle 228"/>
            <p:cNvSpPr>
              <a:spLocks noChangeArrowheads="1"/>
            </p:cNvSpPr>
            <p:nvPr/>
          </p:nvSpPr>
          <p:spPr bwMode="auto">
            <a:xfrm>
              <a:off x="4245" y="435"/>
              <a:ext cx="435" cy="504"/>
            </a:xfrm>
            <a:prstGeom prst="rect">
              <a:avLst/>
            </a:prstGeom>
            <a:solidFill>
              <a:schemeClr val="bg1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26" name="Rectangle 229"/>
            <p:cNvSpPr>
              <a:spLocks noChangeArrowheads="1"/>
            </p:cNvSpPr>
            <p:nvPr/>
          </p:nvSpPr>
          <p:spPr bwMode="auto">
            <a:xfrm>
              <a:off x="4251" y="438"/>
              <a:ext cx="426" cy="126"/>
            </a:xfrm>
            <a:prstGeom prst="rect">
              <a:avLst/>
            </a:prstGeom>
            <a:solidFill>
              <a:srgbClr val="CC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27" name="Text Box 230"/>
            <p:cNvSpPr txBox="1">
              <a:spLocks noChangeArrowheads="1"/>
            </p:cNvSpPr>
            <p:nvPr/>
          </p:nvSpPr>
          <p:spPr bwMode="auto">
            <a:xfrm>
              <a:off x="4192" y="420"/>
              <a:ext cx="513" cy="53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>
                  <a:solidFill>
                    <a:schemeClr val="bg1"/>
                  </a:solidFill>
                </a:rPr>
                <a:t>application</a:t>
              </a:r>
              <a:endParaRPr lang="en-US" altLang="en-US" sz="1000"/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transport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network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data link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physical</a:t>
              </a:r>
              <a:endParaRPr lang="en-US" altLang="en-US" sz="2400"/>
            </a:p>
          </p:txBody>
        </p:sp>
        <p:sp>
          <p:nvSpPr>
            <p:cNvPr id="72728" name="Line 231"/>
            <p:cNvSpPr>
              <a:spLocks noChangeShapeType="1"/>
            </p:cNvSpPr>
            <p:nvPr/>
          </p:nvSpPr>
          <p:spPr bwMode="auto">
            <a:xfrm>
              <a:off x="4245" y="651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29" name="Line 232"/>
            <p:cNvSpPr>
              <a:spLocks noChangeShapeType="1"/>
            </p:cNvSpPr>
            <p:nvPr/>
          </p:nvSpPr>
          <p:spPr bwMode="auto">
            <a:xfrm>
              <a:off x="4251" y="738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30" name="Line 233"/>
            <p:cNvSpPr>
              <a:spLocks noChangeShapeType="1"/>
            </p:cNvSpPr>
            <p:nvPr/>
          </p:nvSpPr>
          <p:spPr bwMode="auto">
            <a:xfrm>
              <a:off x="4251" y="825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31" name="Freeform 917"/>
            <p:cNvSpPr>
              <a:spLocks/>
            </p:cNvSpPr>
            <p:nvPr/>
          </p:nvSpPr>
          <p:spPr bwMode="auto">
            <a:xfrm>
              <a:off x="4047" y="434"/>
              <a:ext cx="192" cy="594"/>
            </a:xfrm>
            <a:custGeom>
              <a:avLst/>
              <a:gdLst>
                <a:gd name="T0" fmla="*/ 0 w 192"/>
                <a:gd name="T1" fmla="*/ 594 h 594"/>
                <a:gd name="T2" fmla="*/ 192 w 192"/>
                <a:gd name="T3" fmla="*/ 0 h 594"/>
                <a:gd name="T4" fmla="*/ 192 w 192"/>
                <a:gd name="T5" fmla="*/ 515 h 594"/>
                <a:gd name="T6" fmla="*/ 0 w 192"/>
                <a:gd name="T7" fmla="*/ 594 h 594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192"/>
                <a:gd name="T13" fmla="*/ 0 h 594"/>
                <a:gd name="T14" fmla="*/ 192 w 192"/>
                <a:gd name="T15" fmla="*/ 594 h 594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192" h="594">
                  <a:moveTo>
                    <a:pt x="0" y="594"/>
                  </a:moveTo>
                  <a:lnTo>
                    <a:pt x="192" y="0"/>
                  </a:lnTo>
                  <a:lnTo>
                    <a:pt x="192" y="515"/>
                  </a:lnTo>
                  <a:lnTo>
                    <a:pt x="0" y="594"/>
                  </a:lnTo>
                  <a:close/>
                </a:path>
              </a:pathLst>
            </a:custGeom>
            <a:gradFill rotWithShape="1">
              <a:gsLst>
                <a:gs pos="0">
                  <a:schemeClr val="bg1"/>
                </a:gs>
                <a:gs pos="100000">
                  <a:srgbClr val="CC000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35728" name="Group 628"/>
          <p:cNvGrpSpPr>
            <a:grpSpLocks/>
          </p:cNvGrpSpPr>
          <p:nvPr/>
        </p:nvGrpSpPr>
        <p:grpSpPr bwMode="auto">
          <a:xfrm>
            <a:off x="5815013" y="3651250"/>
            <a:ext cx="1044575" cy="965200"/>
            <a:chOff x="4047" y="420"/>
            <a:chExt cx="658" cy="608"/>
          </a:xfrm>
        </p:grpSpPr>
        <p:sp>
          <p:nvSpPr>
            <p:cNvPr id="72716" name="Rectangle 227"/>
            <p:cNvSpPr>
              <a:spLocks noChangeArrowheads="1"/>
            </p:cNvSpPr>
            <p:nvPr/>
          </p:nvSpPr>
          <p:spPr bwMode="auto">
            <a:xfrm>
              <a:off x="4266" y="420"/>
              <a:ext cx="426" cy="489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17" name="Rectangle 228"/>
            <p:cNvSpPr>
              <a:spLocks noChangeArrowheads="1"/>
            </p:cNvSpPr>
            <p:nvPr/>
          </p:nvSpPr>
          <p:spPr bwMode="auto">
            <a:xfrm>
              <a:off x="4245" y="435"/>
              <a:ext cx="435" cy="504"/>
            </a:xfrm>
            <a:prstGeom prst="rect">
              <a:avLst/>
            </a:prstGeom>
            <a:solidFill>
              <a:schemeClr val="bg1"/>
            </a:solidFill>
            <a:ln w="1270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18" name="Rectangle 229"/>
            <p:cNvSpPr>
              <a:spLocks noChangeArrowheads="1"/>
            </p:cNvSpPr>
            <p:nvPr/>
          </p:nvSpPr>
          <p:spPr bwMode="auto">
            <a:xfrm>
              <a:off x="4251" y="438"/>
              <a:ext cx="426" cy="126"/>
            </a:xfrm>
            <a:prstGeom prst="rect">
              <a:avLst/>
            </a:prstGeom>
            <a:solidFill>
              <a:srgbClr val="CC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72719" name="Text Box 230"/>
            <p:cNvSpPr txBox="1">
              <a:spLocks noChangeArrowheads="1"/>
            </p:cNvSpPr>
            <p:nvPr/>
          </p:nvSpPr>
          <p:spPr bwMode="auto">
            <a:xfrm>
              <a:off x="4192" y="420"/>
              <a:ext cx="513" cy="53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>
                  <a:solidFill>
                    <a:schemeClr val="bg1"/>
                  </a:solidFill>
                </a:rPr>
                <a:t>application</a:t>
              </a:r>
              <a:endParaRPr lang="en-US" altLang="en-US" sz="1000"/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transport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network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data link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000"/>
                <a:t>physical</a:t>
              </a:r>
              <a:endParaRPr lang="en-US" altLang="en-US" sz="2400"/>
            </a:p>
          </p:txBody>
        </p:sp>
        <p:sp>
          <p:nvSpPr>
            <p:cNvPr id="72720" name="Line 231"/>
            <p:cNvSpPr>
              <a:spLocks noChangeShapeType="1"/>
            </p:cNvSpPr>
            <p:nvPr/>
          </p:nvSpPr>
          <p:spPr bwMode="auto">
            <a:xfrm>
              <a:off x="4245" y="651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21" name="Line 232"/>
            <p:cNvSpPr>
              <a:spLocks noChangeShapeType="1"/>
            </p:cNvSpPr>
            <p:nvPr/>
          </p:nvSpPr>
          <p:spPr bwMode="auto">
            <a:xfrm>
              <a:off x="4251" y="738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22" name="Line 233"/>
            <p:cNvSpPr>
              <a:spLocks noChangeShapeType="1"/>
            </p:cNvSpPr>
            <p:nvPr/>
          </p:nvSpPr>
          <p:spPr bwMode="auto">
            <a:xfrm>
              <a:off x="4251" y="825"/>
              <a:ext cx="435" cy="3"/>
            </a:xfrm>
            <a:prstGeom prst="line">
              <a:avLst/>
            </a:prstGeom>
            <a:noFill/>
            <a:ln w="127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2723" name="Freeform 917"/>
            <p:cNvSpPr>
              <a:spLocks/>
            </p:cNvSpPr>
            <p:nvPr/>
          </p:nvSpPr>
          <p:spPr bwMode="auto">
            <a:xfrm>
              <a:off x="4047" y="434"/>
              <a:ext cx="192" cy="594"/>
            </a:xfrm>
            <a:custGeom>
              <a:avLst/>
              <a:gdLst>
                <a:gd name="T0" fmla="*/ 0 w 192"/>
                <a:gd name="T1" fmla="*/ 594 h 594"/>
                <a:gd name="T2" fmla="*/ 192 w 192"/>
                <a:gd name="T3" fmla="*/ 0 h 594"/>
                <a:gd name="T4" fmla="*/ 192 w 192"/>
                <a:gd name="T5" fmla="*/ 515 h 594"/>
                <a:gd name="T6" fmla="*/ 0 w 192"/>
                <a:gd name="T7" fmla="*/ 594 h 594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192"/>
                <a:gd name="T13" fmla="*/ 0 h 594"/>
                <a:gd name="T14" fmla="*/ 192 w 192"/>
                <a:gd name="T15" fmla="*/ 594 h 594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192" h="594">
                  <a:moveTo>
                    <a:pt x="0" y="594"/>
                  </a:moveTo>
                  <a:lnTo>
                    <a:pt x="192" y="0"/>
                  </a:lnTo>
                  <a:lnTo>
                    <a:pt x="192" y="515"/>
                  </a:lnTo>
                  <a:lnTo>
                    <a:pt x="0" y="594"/>
                  </a:lnTo>
                  <a:close/>
                </a:path>
              </a:pathLst>
            </a:custGeom>
            <a:gradFill rotWithShape="1">
              <a:gsLst>
                <a:gs pos="0">
                  <a:schemeClr val="bg1"/>
                </a:gs>
                <a:gs pos="100000">
                  <a:srgbClr val="CC000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415" name="Rectangle 4"/>
          <p:cNvSpPr txBox="1">
            <a:spLocks noChangeArrowheads="1"/>
          </p:cNvSpPr>
          <p:nvPr/>
        </p:nvSpPr>
        <p:spPr>
          <a:xfrm>
            <a:off x="0" y="0"/>
            <a:ext cx="8001000" cy="685800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en-US" dirty="0" smtClean="0"/>
              <a:t>Creating a network app</a:t>
            </a:r>
          </a:p>
        </p:txBody>
      </p:sp>
    </p:spTree>
    <p:extLst>
      <p:ext uri="{BB962C8B-B14F-4D97-AF65-F5344CB8AC3E}">
        <p14:creationId xmlns:p14="http://schemas.microsoft.com/office/powerpoint/2010/main" val="1754124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7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1000"/>
                                        <p:tgtEl>
                                          <p:spTgt spid="357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7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0" dur="1000"/>
                                        <p:tgtEl>
                                          <p:spTgt spid="357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7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3" dur="1000"/>
                                        <p:tgtEl>
                                          <p:spTgt spid="357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 nodeType="clickPar">
                      <p:stCondLst>
                        <p:cond delay="indefinite"/>
                      </p:stCondLst>
                      <p:childTnLst>
                        <p:par>
                          <p:cTn id="1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6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7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8" dur="500"/>
                                        <p:tgtEl>
                                          <p:spTgt spid="357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7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1" dur="500"/>
                                        <p:tgtEl>
                                          <p:spTgt spid="357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5729" grpId="0" animBg="1"/>
      <p:bldP spid="35727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6803" name="Group 582"/>
          <p:cNvGrpSpPr>
            <a:grpSpLocks/>
          </p:cNvGrpSpPr>
          <p:nvPr/>
        </p:nvGrpSpPr>
        <p:grpSpPr bwMode="auto">
          <a:xfrm>
            <a:off x="542925" y="1492250"/>
            <a:ext cx="3540125" cy="4545013"/>
            <a:chOff x="3277" y="974"/>
            <a:chExt cx="2230" cy="2863"/>
          </a:xfrm>
        </p:grpSpPr>
        <p:sp>
          <p:nvSpPr>
            <p:cNvPr id="76810" name="Freeform 583"/>
            <p:cNvSpPr>
              <a:spLocks/>
            </p:cNvSpPr>
            <p:nvPr/>
          </p:nvSpPr>
          <p:spPr bwMode="auto">
            <a:xfrm>
              <a:off x="3277" y="1079"/>
              <a:ext cx="1094" cy="675"/>
            </a:xfrm>
            <a:custGeom>
              <a:avLst/>
              <a:gdLst>
                <a:gd name="T0" fmla="*/ 1116 w 1036"/>
                <a:gd name="T1" fmla="*/ 11 h 675"/>
                <a:gd name="T2" fmla="*/ 673 w 1036"/>
                <a:gd name="T3" fmla="*/ 53 h 675"/>
                <a:gd name="T4" fmla="*/ 356 w 1036"/>
                <a:gd name="T5" fmla="*/ 129 h 675"/>
                <a:gd name="T6" fmla="*/ 264 w 1036"/>
                <a:gd name="T7" fmla="*/ 229 h 675"/>
                <a:gd name="T8" fmla="*/ 37 w 1036"/>
                <a:gd name="T9" fmla="*/ 297 h 675"/>
                <a:gd name="T10" fmla="*/ 29 w 1036"/>
                <a:gd name="T11" fmla="*/ 459 h 675"/>
                <a:gd name="T12" fmla="*/ 227 w 1036"/>
                <a:gd name="T13" fmla="*/ 489 h 675"/>
                <a:gd name="T14" fmla="*/ 792 w 1036"/>
                <a:gd name="T15" fmla="*/ 489 h 675"/>
                <a:gd name="T16" fmla="*/ 1030 w 1036"/>
                <a:gd name="T17" fmla="*/ 555 h 675"/>
                <a:gd name="T18" fmla="*/ 1296 w 1036"/>
                <a:gd name="T19" fmla="*/ 657 h 675"/>
                <a:gd name="T20" fmla="*/ 1499 w 1036"/>
                <a:gd name="T21" fmla="*/ 661 h 675"/>
                <a:gd name="T22" fmla="*/ 1640 w 1036"/>
                <a:gd name="T23" fmla="*/ 603 h 675"/>
                <a:gd name="T24" fmla="*/ 1711 w 1036"/>
                <a:gd name="T25" fmla="*/ 445 h 675"/>
                <a:gd name="T26" fmla="*/ 1755 w 1036"/>
                <a:gd name="T27" fmla="*/ 291 h 675"/>
                <a:gd name="T28" fmla="*/ 1760 w 1036"/>
                <a:gd name="T29" fmla="*/ 107 h 675"/>
                <a:gd name="T30" fmla="*/ 1610 w 1036"/>
                <a:gd name="T31" fmla="*/ 17 h 675"/>
                <a:gd name="T32" fmla="*/ 1337 w 1036"/>
                <a:gd name="T33" fmla="*/ 3 h 675"/>
                <a:gd name="T34" fmla="*/ 1116 w 1036"/>
                <a:gd name="T35" fmla="*/ 11 h 675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w 1036"/>
                <a:gd name="T55" fmla="*/ 0 h 675"/>
                <a:gd name="T56" fmla="*/ 1036 w 1036"/>
                <a:gd name="T57" fmla="*/ 675 h 675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T54" t="T55" r="T56" b="T57"/>
              <a:pathLst>
                <a:path w="1036" h="675">
                  <a:moveTo>
                    <a:pt x="648" y="11"/>
                  </a:moveTo>
                  <a:cubicBezTo>
                    <a:pt x="584" y="19"/>
                    <a:pt x="464" y="33"/>
                    <a:pt x="390" y="53"/>
                  </a:cubicBezTo>
                  <a:cubicBezTo>
                    <a:pt x="316" y="73"/>
                    <a:pt x="246" y="100"/>
                    <a:pt x="206" y="129"/>
                  </a:cubicBezTo>
                  <a:cubicBezTo>
                    <a:pt x="166" y="158"/>
                    <a:pt x="183" y="201"/>
                    <a:pt x="152" y="229"/>
                  </a:cubicBezTo>
                  <a:cubicBezTo>
                    <a:pt x="121" y="257"/>
                    <a:pt x="44" y="259"/>
                    <a:pt x="22" y="297"/>
                  </a:cubicBezTo>
                  <a:cubicBezTo>
                    <a:pt x="0" y="335"/>
                    <a:pt x="0" y="427"/>
                    <a:pt x="18" y="459"/>
                  </a:cubicBezTo>
                  <a:cubicBezTo>
                    <a:pt x="36" y="491"/>
                    <a:pt x="59" y="484"/>
                    <a:pt x="132" y="489"/>
                  </a:cubicBezTo>
                  <a:cubicBezTo>
                    <a:pt x="205" y="494"/>
                    <a:pt x="380" y="478"/>
                    <a:pt x="458" y="489"/>
                  </a:cubicBezTo>
                  <a:cubicBezTo>
                    <a:pt x="536" y="500"/>
                    <a:pt x="549" y="527"/>
                    <a:pt x="598" y="555"/>
                  </a:cubicBezTo>
                  <a:cubicBezTo>
                    <a:pt x="647" y="583"/>
                    <a:pt x="707" y="639"/>
                    <a:pt x="752" y="657"/>
                  </a:cubicBezTo>
                  <a:cubicBezTo>
                    <a:pt x="797" y="675"/>
                    <a:pt x="837" y="670"/>
                    <a:pt x="870" y="661"/>
                  </a:cubicBezTo>
                  <a:cubicBezTo>
                    <a:pt x="903" y="652"/>
                    <a:pt x="932" y="639"/>
                    <a:pt x="952" y="603"/>
                  </a:cubicBezTo>
                  <a:cubicBezTo>
                    <a:pt x="972" y="567"/>
                    <a:pt x="981" y="497"/>
                    <a:pt x="992" y="445"/>
                  </a:cubicBezTo>
                  <a:cubicBezTo>
                    <a:pt x="1003" y="393"/>
                    <a:pt x="1013" y="347"/>
                    <a:pt x="1018" y="291"/>
                  </a:cubicBezTo>
                  <a:cubicBezTo>
                    <a:pt x="1023" y="235"/>
                    <a:pt x="1036" y="153"/>
                    <a:pt x="1022" y="107"/>
                  </a:cubicBezTo>
                  <a:cubicBezTo>
                    <a:pt x="1008" y="61"/>
                    <a:pt x="975" y="34"/>
                    <a:pt x="934" y="17"/>
                  </a:cubicBezTo>
                  <a:cubicBezTo>
                    <a:pt x="893" y="0"/>
                    <a:pt x="824" y="4"/>
                    <a:pt x="776" y="3"/>
                  </a:cubicBezTo>
                  <a:cubicBezTo>
                    <a:pt x="728" y="2"/>
                    <a:pt x="712" y="3"/>
                    <a:pt x="648" y="11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6811" name="Group 584"/>
            <p:cNvGrpSpPr>
              <a:grpSpLocks/>
            </p:cNvGrpSpPr>
            <p:nvPr/>
          </p:nvGrpSpPr>
          <p:grpSpPr bwMode="auto">
            <a:xfrm>
              <a:off x="3383" y="1920"/>
              <a:ext cx="919" cy="588"/>
              <a:chOff x="2889" y="1631"/>
              <a:chExt cx="980" cy="743"/>
            </a:xfrm>
          </p:grpSpPr>
          <p:sp>
            <p:nvSpPr>
              <p:cNvPr id="77185" name="Rectangle 585"/>
              <p:cNvSpPr>
                <a:spLocks noChangeArrowheads="1"/>
              </p:cNvSpPr>
              <p:nvPr/>
            </p:nvSpPr>
            <p:spPr bwMode="auto">
              <a:xfrm>
                <a:off x="3046" y="1841"/>
                <a:ext cx="663" cy="533"/>
              </a:xfrm>
              <a:prstGeom prst="rect">
                <a:avLst/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186" name="AutoShape 586"/>
              <p:cNvSpPr>
                <a:spLocks noChangeArrowheads="1"/>
              </p:cNvSpPr>
              <p:nvPr/>
            </p:nvSpPr>
            <p:spPr bwMode="auto">
              <a:xfrm>
                <a:off x="2889" y="1631"/>
                <a:ext cx="980" cy="253"/>
              </a:xfrm>
              <a:prstGeom prst="triangle">
                <a:avLst>
                  <a:gd name="adj" fmla="val 50000"/>
                </a:avLst>
              </a:prstGeom>
              <a:solidFill>
                <a:srgbClr val="DDDDD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solidFill>
                    <a:srgbClr val="00CCFF"/>
                  </a:solidFill>
                </a:endParaRPr>
              </a:p>
            </p:txBody>
          </p:sp>
        </p:grpSp>
        <p:sp>
          <p:nvSpPr>
            <p:cNvPr id="76812" name="Freeform 587"/>
            <p:cNvSpPr>
              <a:spLocks/>
            </p:cNvSpPr>
            <p:nvPr/>
          </p:nvSpPr>
          <p:spPr bwMode="auto">
            <a:xfrm>
              <a:off x="3379" y="2788"/>
              <a:ext cx="2032" cy="1049"/>
            </a:xfrm>
            <a:custGeom>
              <a:avLst/>
              <a:gdLst>
                <a:gd name="T0" fmla="*/ 1044 w 2032"/>
                <a:gd name="T1" fmla="*/ 26 h 1049"/>
                <a:gd name="T2" fmla="*/ 847 w 2032"/>
                <a:gd name="T3" fmla="*/ 125 h 1049"/>
                <a:gd name="T4" fmla="*/ 580 w 2032"/>
                <a:gd name="T5" fmla="*/ 68 h 1049"/>
                <a:gd name="T6" fmla="*/ 143 w 2032"/>
                <a:gd name="T7" fmla="*/ 170 h 1049"/>
                <a:gd name="T8" fmla="*/ 48 w 2032"/>
                <a:gd name="T9" fmla="*/ 374 h 1049"/>
                <a:gd name="T10" fmla="*/ 41 w 2032"/>
                <a:gd name="T11" fmla="*/ 680 h 1049"/>
                <a:gd name="T12" fmla="*/ 294 w 2032"/>
                <a:gd name="T13" fmla="*/ 744 h 1049"/>
                <a:gd name="T14" fmla="*/ 660 w 2032"/>
                <a:gd name="T15" fmla="*/ 893 h 1049"/>
                <a:gd name="T16" fmla="*/ 1088 w 2032"/>
                <a:gd name="T17" fmla="*/ 1014 h 1049"/>
                <a:gd name="T18" fmla="*/ 1525 w 2032"/>
                <a:gd name="T19" fmla="*/ 1031 h 1049"/>
                <a:gd name="T20" fmla="*/ 1831 w 2032"/>
                <a:gd name="T21" fmla="*/ 907 h 1049"/>
                <a:gd name="T22" fmla="*/ 2015 w 2032"/>
                <a:gd name="T23" fmla="*/ 714 h 1049"/>
                <a:gd name="T24" fmla="*/ 1931 w 2032"/>
                <a:gd name="T25" fmla="*/ 251 h 1049"/>
                <a:gd name="T26" fmla="*/ 1658 w 2032"/>
                <a:gd name="T27" fmla="*/ 114 h 1049"/>
                <a:gd name="T28" fmla="*/ 1355 w 2032"/>
                <a:gd name="T29" fmla="*/ 15 h 1049"/>
                <a:gd name="T30" fmla="*/ 1044 w 2032"/>
                <a:gd name="T31" fmla="*/ 26 h 1049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w 2032"/>
                <a:gd name="T49" fmla="*/ 0 h 1049"/>
                <a:gd name="T50" fmla="*/ 2032 w 2032"/>
                <a:gd name="T51" fmla="*/ 1049 h 1049"/>
              </a:gdLst>
              <a:ahLst/>
              <a:cxnLst>
                <a:cxn ang="T32">
                  <a:pos x="T0" y="T1"/>
                </a:cxn>
                <a:cxn ang="T33">
                  <a:pos x="T2" y="T3"/>
                </a:cxn>
                <a:cxn ang="T34">
                  <a:pos x="T4" y="T5"/>
                </a:cxn>
                <a:cxn ang="T35">
                  <a:pos x="T6" y="T7"/>
                </a:cxn>
                <a:cxn ang="T36">
                  <a:pos x="T8" y="T9"/>
                </a:cxn>
                <a:cxn ang="T37">
                  <a:pos x="T10" y="T11"/>
                </a:cxn>
                <a:cxn ang="T38">
                  <a:pos x="T12" y="T13"/>
                </a:cxn>
                <a:cxn ang="T39">
                  <a:pos x="T14" y="T15"/>
                </a:cxn>
                <a:cxn ang="T40">
                  <a:pos x="T16" y="T17"/>
                </a:cxn>
                <a:cxn ang="T41">
                  <a:pos x="T18" y="T19"/>
                </a:cxn>
                <a:cxn ang="T42">
                  <a:pos x="T20" y="T21"/>
                </a:cxn>
                <a:cxn ang="T43">
                  <a:pos x="T22" y="T23"/>
                </a:cxn>
                <a:cxn ang="T44">
                  <a:pos x="T24" y="T25"/>
                </a:cxn>
                <a:cxn ang="T45">
                  <a:pos x="T26" y="T27"/>
                </a:cxn>
                <a:cxn ang="T46">
                  <a:pos x="T28" y="T29"/>
                </a:cxn>
                <a:cxn ang="T47">
                  <a:pos x="T30" y="T31"/>
                </a:cxn>
              </a:cxnLst>
              <a:rect l="T48" t="T49" r="T50" b="T51"/>
              <a:pathLst>
                <a:path w="2032" h="1049">
                  <a:moveTo>
                    <a:pt x="1044" y="26"/>
                  </a:moveTo>
                  <a:cubicBezTo>
                    <a:pt x="959" y="45"/>
                    <a:pt x="924" y="118"/>
                    <a:pt x="847" y="125"/>
                  </a:cubicBezTo>
                  <a:cubicBezTo>
                    <a:pt x="770" y="132"/>
                    <a:pt x="697" y="61"/>
                    <a:pt x="580" y="68"/>
                  </a:cubicBezTo>
                  <a:cubicBezTo>
                    <a:pt x="463" y="75"/>
                    <a:pt x="232" y="119"/>
                    <a:pt x="143" y="170"/>
                  </a:cubicBezTo>
                  <a:cubicBezTo>
                    <a:pt x="54" y="221"/>
                    <a:pt x="65" y="289"/>
                    <a:pt x="48" y="374"/>
                  </a:cubicBezTo>
                  <a:cubicBezTo>
                    <a:pt x="31" y="459"/>
                    <a:pt x="0" y="618"/>
                    <a:pt x="41" y="680"/>
                  </a:cubicBezTo>
                  <a:cubicBezTo>
                    <a:pt x="82" y="742"/>
                    <a:pt x="191" y="709"/>
                    <a:pt x="294" y="744"/>
                  </a:cubicBezTo>
                  <a:cubicBezTo>
                    <a:pt x="397" y="779"/>
                    <a:pt x="527" y="849"/>
                    <a:pt x="660" y="893"/>
                  </a:cubicBezTo>
                  <a:cubicBezTo>
                    <a:pt x="793" y="938"/>
                    <a:pt x="944" y="991"/>
                    <a:pt x="1088" y="1014"/>
                  </a:cubicBezTo>
                  <a:cubicBezTo>
                    <a:pt x="1232" y="1036"/>
                    <a:pt x="1401" y="1049"/>
                    <a:pt x="1525" y="1031"/>
                  </a:cubicBezTo>
                  <a:cubicBezTo>
                    <a:pt x="1649" y="1012"/>
                    <a:pt x="1749" y="960"/>
                    <a:pt x="1831" y="907"/>
                  </a:cubicBezTo>
                  <a:cubicBezTo>
                    <a:pt x="1913" y="855"/>
                    <a:pt x="1998" y="824"/>
                    <a:pt x="2015" y="714"/>
                  </a:cubicBezTo>
                  <a:cubicBezTo>
                    <a:pt x="2032" y="604"/>
                    <a:pt x="1990" y="350"/>
                    <a:pt x="1931" y="251"/>
                  </a:cubicBezTo>
                  <a:cubicBezTo>
                    <a:pt x="1872" y="151"/>
                    <a:pt x="1754" y="153"/>
                    <a:pt x="1658" y="114"/>
                  </a:cubicBezTo>
                  <a:cubicBezTo>
                    <a:pt x="1562" y="76"/>
                    <a:pt x="1457" y="30"/>
                    <a:pt x="1355" y="15"/>
                  </a:cubicBezTo>
                  <a:cubicBezTo>
                    <a:pt x="1253" y="0"/>
                    <a:pt x="1129" y="8"/>
                    <a:pt x="1044" y="26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13" name="Line 588"/>
            <p:cNvSpPr>
              <a:spLocks noChangeShapeType="1"/>
            </p:cNvSpPr>
            <p:nvPr/>
          </p:nvSpPr>
          <p:spPr bwMode="auto">
            <a:xfrm rot="16200000" flipV="1">
              <a:off x="4915" y="3313"/>
              <a:ext cx="285" cy="11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14" name="Line 589"/>
            <p:cNvSpPr>
              <a:spLocks noChangeShapeType="1"/>
            </p:cNvSpPr>
            <p:nvPr/>
          </p:nvSpPr>
          <p:spPr bwMode="auto">
            <a:xfrm rot="5400000" flipV="1">
              <a:off x="5034" y="3429"/>
              <a:ext cx="2" cy="54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15" name="Line 590"/>
            <p:cNvSpPr>
              <a:spLocks noChangeShapeType="1"/>
            </p:cNvSpPr>
            <p:nvPr/>
          </p:nvSpPr>
          <p:spPr bwMode="auto">
            <a:xfrm rot="16200000" flipH="1">
              <a:off x="5116" y="3190"/>
              <a:ext cx="96" cy="45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6816" name="Line 592"/>
            <p:cNvSpPr>
              <a:spLocks noChangeShapeType="1"/>
            </p:cNvSpPr>
            <p:nvPr/>
          </p:nvSpPr>
          <p:spPr bwMode="auto">
            <a:xfrm>
              <a:off x="3843" y="3009"/>
              <a:ext cx="94" cy="10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17" name="Line 593"/>
            <p:cNvSpPr>
              <a:spLocks noChangeShapeType="1"/>
            </p:cNvSpPr>
            <p:nvPr/>
          </p:nvSpPr>
          <p:spPr bwMode="auto">
            <a:xfrm flipV="1">
              <a:off x="3680" y="3150"/>
              <a:ext cx="261" cy="71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18" name="Line 596"/>
            <p:cNvSpPr>
              <a:spLocks noChangeShapeType="1"/>
            </p:cNvSpPr>
            <p:nvPr/>
          </p:nvSpPr>
          <p:spPr bwMode="auto">
            <a:xfrm flipH="1">
              <a:off x="3948" y="3209"/>
              <a:ext cx="98" cy="112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19" name="Line 597"/>
            <p:cNvSpPr>
              <a:spLocks noChangeShapeType="1"/>
            </p:cNvSpPr>
            <p:nvPr/>
          </p:nvSpPr>
          <p:spPr bwMode="auto">
            <a:xfrm flipH="1" flipV="1">
              <a:off x="4132" y="3213"/>
              <a:ext cx="65" cy="109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20" name="Line 598"/>
            <p:cNvSpPr>
              <a:spLocks noChangeShapeType="1"/>
            </p:cNvSpPr>
            <p:nvPr/>
          </p:nvSpPr>
          <p:spPr bwMode="auto">
            <a:xfrm>
              <a:off x="4248" y="3185"/>
              <a:ext cx="317" cy="17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21" name="Line 600"/>
            <p:cNvSpPr>
              <a:spLocks noChangeShapeType="1"/>
            </p:cNvSpPr>
            <p:nvPr/>
          </p:nvSpPr>
          <p:spPr bwMode="auto">
            <a:xfrm>
              <a:off x="3809" y="2257"/>
              <a:ext cx="148" cy="47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22" name="Line 601"/>
            <p:cNvSpPr>
              <a:spLocks noChangeShapeType="1"/>
            </p:cNvSpPr>
            <p:nvPr/>
          </p:nvSpPr>
          <p:spPr bwMode="auto">
            <a:xfrm flipV="1">
              <a:off x="3711" y="2354"/>
              <a:ext cx="106" cy="2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6823" name="Group 602"/>
            <p:cNvGrpSpPr>
              <a:grpSpLocks/>
            </p:cNvGrpSpPr>
            <p:nvPr/>
          </p:nvGrpSpPr>
          <p:grpSpPr bwMode="auto">
            <a:xfrm>
              <a:off x="3535" y="2207"/>
              <a:ext cx="319" cy="222"/>
              <a:chOff x="2967" y="478"/>
              <a:chExt cx="788" cy="625"/>
            </a:xfrm>
          </p:grpSpPr>
          <p:pic>
            <p:nvPicPr>
              <p:cNvPr id="77183" name="Picture 603" descr="access_point_stylized_small"/>
              <p:cNvPicPr>
                <a:picLocks noChangeAspect="1" noChangeArrowheads="1"/>
              </p:cNvPicPr>
              <p:nvPr/>
            </p:nvPicPr>
            <p:blipFill>
              <a:blip r:embed="rId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3012" y="559"/>
                <a:ext cx="576" cy="54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7184" name="Picture 604" descr="antenna_radiation_stylized"/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67" y="478"/>
                <a:ext cx="788" cy="18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76824" name="Freeform 605"/>
            <p:cNvSpPr>
              <a:spLocks/>
            </p:cNvSpPr>
            <p:nvPr/>
          </p:nvSpPr>
          <p:spPr bwMode="auto">
            <a:xfrm>
              <a:off x="4419" y="2224"/>
              <a:ext cx="828" cy="425"/>
            </a:xfrm>
            <a:custGeom>
              <a:avLst/>
              <a:gdLst>
                <a:gd name="T0" fmla="*/ 382 w 828"/>
                <a:gd name="T1" fmla="*/ 30 h 425"/>
                <a:gd name="T2" fmla="*/ 370 w 828"/>
                <a:gd name="T3" fmla="*/ 30 h 425"/>
                <a:gd name="T4" fmla="*/ 126 w 828"/>
                <a:gd name="T5" fmla="*/ 32 h 425"/>
                <a:gd name="T6" fmla="*/ 6 w 828"/>
                <a:gd name="T7" fmla="*/ 126 h 425"/>
                <a:gd name="T8" fmla="*/ 92 w 828"/>
                <a:gd name="T9" fmla="*/ 274 h 425"/>
                <a:gd name="T10" fmla="*/ 292 w 828"/>
                <a:gd name="T11" fmla="*/ 384 h 425"/>
                <a:gd name="T12" fmla="*/ 540 w 828"/>
                <a:gd name="T13" fmla="*/ 416 h 425"/>
                <a:gd name="T14" fmla="*/ 698 w 828"/>
                <a:gd name="T15" fmla="*/ 330 h 425"/>
                <a:gd name="T16" fmla="*/ 776 w 828"/>
                <a:gd name="T17" fmla="*/ 170 h 425"/>
                <a:gd name="T18" fmla="*/ 792 w 828"/>
                <a:gd name="T19" fmla="*/ 22 h 425"/>
                <a:gd name="T20" fmla="*/ 560 w 828"/>
                <a:gd name="T21" fmla="*/ 38 h 425"/>
                <a:gd name="T22" fmla="*/ 382 w 828"/>
                <a:gd name="T23" fmla="*/ 30 h 425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828"/>
                <a:gd name="T37" fmla="*/ 0 h 425"/>
                <a:gd name="T38" fmla="*/ 828 w 828"/>
                <a:gd name="T39" fmla="*/ 425 h 425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828" h="425">
                  <a:moveTo>
                    <a:pt x="382" y="30"/>
                  </a:moveTo>
                  <a:cubicBezTo>
                    <a:pt x="350" y="29"/>
                    <a:pt x="413" y="30"/>
                    <a:pt x="370" y="30"/>
                  </a:cubicBezTo>
                  <a:cubicBezTo>
                    <a:pt x="327" y="30"/>
                    <a:pt x="187" y="16"/>
                    <a:pt x="126" y="32"/>
                  </a:cubicBezTo>
                  <a:cubicBezTo>
                    <a:pt x="65" y="48"/>
                    <a:pt x="12" y="86"/>
                    <a:pt x="6" y="126"/>
                  </a:cubicBezTo>
                  <a:cubicBezTo>
                    <a:pt x="0" y="166"/>
                    <a:pt x="44" y="231"/>
                    <a:pt x="92" y="274"/>
                  </a:cubicBezTo>
                  <a:cubicBezTo>
                    <a:pt x="140" y="317"/>
                    <a:pt x="217" y="360"/>
                    <a:pt x="292" y="384"/>
                  </a:cubicBezTo>
                  <a:cubicBezTo>
                    <a:pt x="367" y="408"/>
                    <a:pt x="472" y="425"/>
                    <a:pt x="540" y="416"/>
                  </a:cubicBezTo>
                  <a:cubicBezTo>
                    <a:pt x="608" y="407"/>
                    <a:pt x="659" y="371"/>
                    <a:pt x="698" y="330"/>
                  </a:cubicBezTo>
                  <a:cubicBezTo>
                    <a:pt x="737" y="289"/>
                    <a:pt x="760" y="221"/>
                    <a:pt x="776" y="170"/>
                  </a:cubicBezTo>
                  <a:cubicBezTo>
                    <a:pt x="792" y="119"/>
                    <a:pt x="828" y="44"/>
                    <a:pt x="792" y="22"/>
                  </a:cubicBezTo>
                  <a:cubicBezTo>
                    <a:pt x="756" y="0"/>
                    <a:pt x="630" y="37"/>
                    <a:pt x="560" y="38"/>
                  </a:cubicBezTo>
                  <a:cubicBezTo>
                    <a:pt x="490" y="39"/>
                    <a:pt x="414" y="31"/>
                    <a:pt x="382" y="30"/>
                  </a:cubicBezTo>
                  <a:close/>
                </a:path>
              </a:pathLst>
            </a:custGeom>
            <a:solidFill>
              <a:srgbClr val="DDDDD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25" name="Freeform 606"/>
            <p:cNvSpPr>
              <a:spLocks/>
            </p:cNvSpPr>
            <p:nvPr/>
          </p:nvSpPr>
          <p:spPr bwMode="auto">
            <a:xfrm>
              <a:off x="4417" y="1263"/>
              <a:ext cx="1090" cy="709"/>
            </a:xfrm>
            <a:custGeom>
              <a:avLst/>
              <a:gdLst>
                <a:gd name="T0" fmla="*/ 14627 w 765"/>
                <a:gd name="T1" fmla="*/ 763 h 459"/>
                <a:gd name="T2" fmla="*/ 9913 w 765"/>
                <a:gd name="T3" fmla="*/ 5420 h 459"/>
                <a:gd name="T4" fmla="*/ 3316 w 765"/>
                <a:gd name="T5" fmla="*/ 7714 h 459"/>
                <a:gd name="T6" fmla="*/ 474 w 765"/>
                <a:gd name="T7" fmla="*/ 25995 h 459"/>
                <a:gd name="T8" fmla="*/ 6202 w 765"/>
                <a:gd name="T9" fmla="*/ 34346 h 459"/>
                <a:gd name="T10" fmla="*/ 11922 w 765"/>
                <a:gd name="T11" fmla="*/ 32921 h 459"/>
                <a:gd name="T12" fmla="*/ 20124 w 765"/>
                <a:gd name="T13" fmla="*/ 34346 h 459"/>
                <a:gd name="T14" fmla="*/ 24081 w 765"/>
                <a:gd name="T15" fmla="*/ 33549 h 459"/>
                <a:gd name="T16" fmla="*/ 25921 w 765"/>
                <a:gd name="T17" fmla="*/ 28785 h 459"/>
                <a:gd name="T18" fmla="*/ 25875 w 765"/>
                <a:gd name="T19" fmla="*/ 12218 h 459"/>
                <a:gd name="T20" fmla="*/ 22836 w 765"/>
                <a:gd name="T21" fmla="*/ 2665 h 459"/>
                <a:gd name="T22" fmla="*/ 14627 w 765"/>
                <a:gd name="T23" fmla="*/ 763 h 459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w 765"/>
                <a:gd name="T37" fmla="*/ 0 h 459"/>
                <a:gd name="T38" fmla="*/ 765 w 765"/>
                <a:gd name="T39" fmla="*/ 459 h 459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T36" t="T37" r="T38" b="T39"/>
              <a:pathLst>
                <a:path w="765" h="459">
                  <a:moveTo>
                    <a:pt x="424" y="10"/>
                  </a:moveTo>
                  <a:cubicBezTo>
                    <a:pt x="362" y="16"/>
                    <a:pt x="343" y="55"/>
                    <a:pt x="288" y="70"/>
                  </a:cubicBezTo>
                  <a:cubicBezTo>
                    <a:pt x="233" y="85"/>
                    <a:pt x="142" y="56"/>
                    <a:pt x="96" y="100"/>
                  </a:cubicBezTo>
                  <a:cubicBezTo>
                    <a:pt x="50" y="144"/>
                    <a:pt x="0" y="279"/>
                    <a:pt x="14" y="336"/>
                  </a:cubicBezTo>
                  <a:cubicBezTo>
                    <a:pt x="28" y="393"/>
                    <a:pt x="125" y="429"/>
                    <a:pt x="180" y="444"/>
                  </a:cubicBezTo>
                  <a:cubicBezTo>
                    <a:pt x="235" y="459"/>
                    <a:pt x="279" y="426"/>
                    <a:pt x="346" y="426"/>
                  </a:cubicBezTo>
                  <a:cubicBezTo>
                    <a:pt x="413" y="426"/>
                    <a:pt x="525" y="443"/>
                    <a:pt x="584" y="444"/>
                  </a:cubicBezTo>
                  <a:cubicBezTo>
                    <a:pt x="643" y="445"/>
                    <a:pt x="670" y="446"/>
                    <a:pt x="698" y="434"/>
                  </a:cubicBezTo>
                  <a:cubicBezTo>
                    <a:pt x="726" y="422"/>
                    <a:pt x="743" y="418"/>
                    <a:pt x="752" y="372"/>
                  </a:cubicBezTo>
                  <a:cubicBezTo>
                    <a:pt x="761" y="326"/>
                    <a:pt x="765" y="214"/>
                    <a:pt x="750" y="158"/>
                  </a:cubicBezTo>
                  <a:cubicBezTo>
                    <a:pt x="735" y="102"/>
                    <a:pt x="716" y="58"/>
                    <a:pt x="662" y="34"/>
                  </a:cubicBezTo>
                  <a:cubicBezTo>
                    <a:pt x="608" y="10"/>
                    <a:pt x="505" y="0"/>
                    <a:pt x="424" y="10"/>
                  </a:cubicBezTo>
                  <a:close/>
                </a:path>
              </a:pathLst>
            </a:custGeom>
            <a:gradFill rotWithShape="1">
              <a:gsLst>
                <a:gs pos="0">
                  <a:schemeClr val="folHlink"/>
                </a:gs>
                <a:gs pos="100000">
                  <a:schemeClr val="bg1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26" name="Line 607"/>
            <p:cNvSpPr>
              <a:spLocks noChangeShapeType="1"/>
            </p:cNvSpPr>
            <p:nvPr/>
          </p:nvSpPr>
          <p:spPr bwMode="auto">
            <a:xfrm>
              <a:off x="4659" y="2404"/>
              <a:ext cx="103" cy="7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27" name="Line 608"/>
            <p:cNvSpPr>
              <a:spLocks noChangeShapeType="1"/>
            </p:cNvSpPr>
            <p:nvPr/>
          </p:nvSpPr>
          <p:spPr bwMode="auto">
            <a:xfrm>
              <a:off x="4720" y="2354"/>
              <a:ext cx="176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28" name="Line 609"/>
            <p:cNvSpPr>
              <a:spLocks noChangeShapeType="1"/>
            </p:cNvSpPr>
            <p:nvPr/>
          </p:nvSpPr>
          <p:spPr bwMode="auto">
            <a:xfrm flipV="1">
              <a:off x="4869" y="2408"/>
              <a:ext cx="85" cy="6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29" name="Line 610"/>
            <p:cNvSpPr>
              <a:spLocks noChangeShapeType="1"/>
            </p:cNvSpPr>
            <p:nvPr/>
          </p:nvSpPr>
          <p:spPr bwMode="auto">
            <a:xfrm>
              <a:off x="4235" y="1632"/>
              <a:ext cx="321" cy="2"/>
            </a:xfrm>
            <a:prstGeom prst="line">
              <a:avLst/>
            </a:prstGeom>
            <a:noFill/>
            <a:ln w="9525">
              <a:solidFill>
                <a:srgbClr val="969696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0" name="Line 611"/>
            <p:cNvSpPr>
              <a:spLocks noChangeShapeType="1"/>
            </p:cNvSpPr>
            <p:nvPr/>
          </p:nvSpPr>
          <p:spPr bwMode="auto">
            <a:xfrm>
              <a:off x="4635" y="2961"/>
              <a:ext cx="246" cy="116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1" name="Line 612"/>
            <p:cNvSpPr>
              <a:spLocks noChangeShapeType="1"/>
            </p:cNvSpPr>
            <p:nvPr/>
          </p:nvSpPr>
          <p:spPr bwMode="auto">
            <a:xfrm flipV="1">
              <a:off x="4244" y="2953"/>
              <a:ext cx="203" cy="125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2" name="Line 613"/>
            <p:cNvSpPr>
              <a:spLocks noChangeShapeType="1"/>
            </p:cNvSpPr>
            <p:nvPr/>
          </p:nvSpPr>
          <p:spPr bwMode="auto">
            <a:xfrm flipV="1">
              <a:off x="4271" y="3137"/>
              <a:ext cx="612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3" name="Line 614"/>
            <p:cNvSpPr>
              <a:spLocks noChangeShapeType="1"/>
            </p:cNvSpPr>
            <p:nvPr/>
          </p:nvSpPr>
          <p:spPr bwMode="auto">
            <a:xfrm flipV="1">
              <a:off x="4773" y="1572"/>
              <a:ext cx="78" cy="55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4" name="Line 615"/>
            <p:cNvSpPr>
              <a:spLocks noChangeShapeType="1"/>
            </p:cNvSpPr>
            <p:nvPr/>
          </p:nvSpPr>
          <p:spPr bwMode="auto">
            <a:xfrm>
              <a:off x="4665" y="1681"/>
              <a:ext cx="0" cy="52"/>
            </a:xfrm>
            <a:prstGeom prst="line">
              <a:avLst/>
            </a:prstGeom>
            <a:noFill/>
            <a:ln w="9525">
              <a:solidFill>
                <a:srgbClr val="969696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5" name="Line 616"/>
            <p:cNvSpPr>
              <a:spLocks noChangeShapeType="1"/>
            </p:cNvSpPr>
            <p:nvPr/>
          </p:nvSpPr>
          <p:spPr bwMode="auto">
            <a:xfrm flipV="1">
              <a:off x="4773" y="1616"/>
              <a:ext cx="166" cy="182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6" name="Line 617"/>
            <p:cNvSpPr>
              <a:spLocks noChangeShapeType="1"/>
            </p:cNvSpPr>
            <p:nvPr/>
          </p:nvSpPr>
          <p:spPr bwMode="auto">
            <a:xfrm>
              <a:off x="5003" y="1615"/>
              <a:ext cx="0" cy="124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7" name="Line 618"/>
            <p:cNvSpPr>
              <a:spLocks noChangeShapeType="1"/>
            </p:cNvSpPr>
            <p:nvPr/>
          </p:nvSpPr>
          <p:spPr bwMode="auto">
            <a:xfrm>
              <a:off x="4785" y="1808"/>
              <a:ext cx="119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8" name="Line 619"/>
            <p:cNvSpPr>
              <a:spLocks noChangeShapeType="1"/>
            </p:cNvSpPr>
            <p:nvPr/>
          </p:nvSpPr>
          <p:spPr bwMode="auto">
            <a:xfrm>
              <a:off x="5134" y="1802"/>
              <a:ext cx="112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39" name="Line 620"/>
            <p:cNvSpPr>
              <a:spLocks noChangeShapeType="1"/>
            </p:cNvSpPr>
            <p:nvPr/>
          </p:nvSpPr>
          <p:spPr bwMode="auto">
            <a:xfrm flipH="1">
              <a:off x="4596" y="1850"/>
              <a:ext cx="62" cy="444"/>
            </a:xfrm>
            <a:prstGeom prst="line">
              <a:avLst/>
            </a:prstGeom>
            <a:noFill/>
            <a:ln w="9525">
              <a:solidFill>
                <a:srgbClr val="969696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40" name="Line 621"/>
            <p:cNvSpPr>
              <a:spLocks noChangeShapeType="1"/>
            </p:cNvSpPr>
            <p:nvPr/>
          </p:nvSpPr>
          <p:spPr bwMode="auto">
            <a:xfrm flipH="1">
              <a:off x="4969" y="1850"/>
              <a:ext cx="70" cy="458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41" name="Line 622"/>
            <p:cNvSpPr>
              <a:spLocks noChangeShapeType="1"/>
            </p:cNvSpPr>
            <p:nvPr/>
          </p:nvSpPr>
          <p:spPr bwMode="auto">
            <a:xfrm flipV="1">
              <a:off x="4581" y="2569"/>
              <a:ext cx="143" cy="275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76842" name="Line 623"/>
            <p:cNvSpPr>
              <a:spLocks noChangeShapeType="1"/>
            </p:cNvSpPr>
            <p:nvPr/>
          </p:nvSpPr>
          <p:spPr bwMode="auto">
            <a:xfrm>
              <a:off x="5257" y="1801"/>
              <a:ext cx="112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6843" name="Group 624"/>
            <p:cNvGrpSpPr>
              <a:grpSpLocks/>
            </p:cNvGrpSpPr>
            <p:nvPr/>
          </p:nvGrpSpPr>
          <p:grpSpPr bwMode="auto">
            <a:xfrm>
              <a:off x="3813" y="1163"/>
              <a:ext cx="295" cy="391"/>
              <a:chOff x="1653" y="3023"/>
              <a:chExt cx="622" cy="911"/>
            </a:xfrm>
          </p:grpSpPr>
          <p:sp>
            <p:nvSpPr>
              <p:cNvPr id="77166" name="Line 270"/>
              <p:cNvSpPr>
                <a:spLocks noChangeShapeType="1"/>
              </p:cNvSpPr>
              <p:nvPr/>
            </p:nvSpPr>
            <p:spPr bwMode="auto">
              <a:xfrm flipH="1">
                <a:off x="1766" y="3287"/>
                <a:ext cx="188" cy="586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67" name="Line 271"/>
              <p:cNvSpPr>
                <a:spLocks noChangeShapeType="1"/>
              </p:cNvSpPr>
              <p:nvPr/>
            </p:nvSpPr>
            <p:spPr bwMode="auto">
              <a:xfrm>
                <a:off x="1954" y="3287"/>
                <a:ext cx="188" cy="583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68" name="Line 272"/>
              <p:cNvSpPr>
                <a:spLocks noChangeShapeType="1"/>
              </p:cNvSpPr>
              <p:nvPr/>
            </p:nvSpPr>
            <p:spPr bwMode="auto">
              <a:xfrm>
                <a:off x="1766" y="3870"/>
                <a:ext cx="188" cy="64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69" name="Line 273"/>
              <p:cNvSpPr>
                <a:spLocks noChangeShapeType="1"/>
              </p:cNvSpPr>
              <p:nvPr/>
            </p:nvSpPr>
            <p:spPr bwMode="auto">
              <a:xfrm flipH="1">
                <a:off x="1954" y="3870"/>
                <a:ext cx="188" cy="64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0" name="Line 274"/>
              <p:cNvSpPr>
                <a:spLocks noChangeShapeType="1"/>
              </p:cNvSpPr>
              <p:nvPr/>
            </p:nvSpPr>
            <p:spPr bwMode="auto">
              <a:xfrm>
                <a:off x="1954" y="3300"/>
                <a:ext cx="0" cy="634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1" name="Line 275"/>
              <p:cNvSpPr>
                <a:spLocks noChangeShapeType="1"/>
              </p:cNvSpPr>
              <p:nvPr/>
            </p:nvSpPr>
            <p:spPr bwMode="auto">
              <a:xfrm flipV="1">
                <a:off x="1766" y="3810"/>
                <a:ext cx="188" cy="63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2" name="Line 276"/>
              <p:cNvSpPr>
                <a:spLocks noChangeShapeType="1"/>
              </p:cNvSpPr>
              <p:nvPr/>
            </p:nvSpPr>
            <p:spPr bwMode="auto">
              <a:xfrm flipH="1" flipV="1">
                <a:off x="1954" y="3810"/>
                <a:ext cx="188" cy="60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3" name="Line 277"/>
              <p:cNvSpPr>
                <a:spLocks noChangeShapeType="1"/>
              </p:cNvSpPr>
              <p:nvPr/>
            </p:nvSpPr>
            <p:spPr bwMode="auto">
              <a:xfrm>
                <a:off x="1846" y="3618"/>
                <a:ext cx="108" cy="48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4" name="Line 278"/>
              <p:cNvSpPr>
                <a:spLocks noChangeShapeType="1"/>
              </p:cNvSpPr>
              <p:nvPr/>
            </p:nvSpPr>
            <p:spPr bwMode="auto">
              <a:xfrm flipV="1">
                <a:off x="1954" y="3618"/>
                <a:ext cx="114" cy="48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5" name="Line 279"/>
              <p:cNvSpPr>
                <a:spLocks noChangeShapeType="1"/>
              </p:cNvSpPr>
              <p:nvPr/>
            </p:nvSpPr>
            <p:spPr bwMode="auto">
              <a:xfrm>
                <a:off x="1810" y="3704"/>
                <a:ext cx="139" cy="65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6" name="Line 280"/>
              <p:cNvSpPr>
                <a:spLocks noChangeShapeType="1"/>
              </p:cNvSpPr>
              <p:nvPr/>
            </p:nvSpPr>
            <p:spPr bwMode="auto">
              <a:xfrm flipV="1">
                <a:off x="1954" y="3717"/>
                <a:ext cx="140" cy="57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7" name="Line 281"/>
              <p:cNvSpPr>
                <a:spLocks noChangeShapeType="1"/>
              </p:cNvSpPr>
              <p:nvPr/>
            </p:nvSpPr>
            <p:spPr bwMode="auto">
              <a:xfrm flipV="1">
                <a:off x="1954" y="3530"/>
                <a:ext cx="72" cy="24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8" name="Line 282"/>
              <p:cNvSpPr>
                <a:spLocks noChangeShapeType="1"/>
              </p:cNvSpPr>
              <p:nvPr/>
            </p:nvSpPr>
            <p:spPr bwMode="auto">
              <a:xfrm flipV="1">
                <a:off x="1954" y="3409"/>
                <a:ext cx="45" cy="18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79" name="Line 283"/>
              <p:cNvSpPr>
                <a:spLocks noChangeShapeType="1"/>
              </p:cNvSpPr>
              <p:nvPr/>
            </p:nvSpPr>
            <p:spPr bwMode="auto">
              <a:xfrm>
                <a:off x="1873" y="3522"/>
                <a:ext cx="87" cy="32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80" name="Line 284"/>
              <p:cNvSpPr>
                <a:spLocks noChangeShapeType="1"/>
              </p:cNvSpPr>
              <p:nvPr/>
            </p:nvSpPr>
            <p:spPr bwMode="auto">
              <a:xfrm>
                <a:off x="1912" y="3404"/>
                <a:ext cx="50" cy="31"/>
              </a:xfrm>
              <a:prstGeom prst="line">
                <a:avLst/>
              </a:prstGeom>
              <a:noFill/>
              <a:ln w="19050">
                <a:solidFill>
                  <a:srgbClr val="80808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  <p:sp>
            <p:nvSpPr>
              <p:cNvPr id="77181" name="Oval 640"/>
              <p:cNvSpPr>
                <a:spLocks noChangeArrowheads="1"/>
              </p:cNvSpPr>
              <p:nvPr/>
            </p:nvSpPr>
            <p:spPr bwMode="auto">
              <a:xfrm>
                <a:off x="1921" y="3233"/>
                <a:ext cx="63" cy="68"/>
              </a:xfrm>
              <a:prstGeom prst="ellipse">
                <a:avLst/>
              </a:prstGeom>
              <a:solidFill>
                <a:srgbClr val="808080"/>
              </a:solidFill>
              <a:ln w="9525">
                <a:solidFill>
                  <a:srgbClr val="808080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pic>
            <p:nvPicPr>
              <p:cNvPr id="77182" name="Picture 641" descr="cell_tower_radiation_gray"/>
              <p:cNvPicPr>
                <a:picLocks noChangeAspect="1" noChangeArrowheads="1"/>
              </p:cNvPicPr>
              <p:nvPr/>
            </p:nvPicPr>
            <p:blipFill>
              <a:blip r:embed="rId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653" y="3023"/>
                <a:ext cx="622" cy="5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76844" name="Group 642"/>
            <p:cNvGrpSpPr>
              <a:grpSpLocks/>
            </p:cNvGrpSpPr>
            <p:nvPr/>
          </p:nvGrpSpPr>
          <p:grpSpPr bwMode="auto">
            <a:xfrm>
              <a:off x="3962" y="1516"/>
              <a:ext cx="286" cy="160"/>
              <a:chOff x="3843" y="1516"/>
              <a:chExt cx="286" cy="160"/>
            </a:xfrm>
          </p:grpSpPr>
          <p:sp>
            <p:nvSpPr>
              <p:cNvPr id="77157" name="Line 643"/>
              <p:cNvSpPr>
                <a:spLocks noChangeShapeType="1"/>
              </p:cNvSpPr>
              <p:nvPr/>
            </p:nvSpPr>
            <p:spPr bwMode="auto">
              <a:xfrm>
                <a:off x="3843" y="1516"/>
                <a:ext cx="96" cy="60"/>
              </a:xfrm>
              <a:prstGeom prst="line">
                <a:avLst/>
              </a:prstGeom>
              <a:noFill/>
              <a:ln w="9525">
                <a:solidFill>
                  <a:srgbClr val="969696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58" name="Oval 407"/>
              <p:cNvSpPr>
                <a:spLocks noChangeArrowheads="1"/>
              </p:cNvSpPr>
              <p:nvPr/>
            </p:nvSpPr>
            <p:spPr bwMode="auto">
              <a:xfrm>
                <a:off x="3884" y="1616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59" name="Rectangle 410"/>
              <p:cNvSpPr>
                <a:spLocks noChangeArrowheads="1"/>
              </p:cNvSpPr>
              <p:nvPr/>
            </p:nvSpPr>
            <p:spPr bwMode="auto">
              <a:xfrm>
                <a:off x="3884" y="1610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60" name="Oval 411"/>
              <p:cNvSpPr>
                <a:spLocks noChangeArrowheads="1"/>
              </p:cNvSpPr>
              <p:nvPr/>
            </p:nvSpPr>
            <p:spPr bwMode="auto">
              <a:xfrm>
                <a:off x="3883" y="1569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161" name="Group 647"/>
              <p:cNvGrpSpPr>
                <a:grpSpLocks/>
              </p:cNvGrpSpPr>
              <p:nvPr/>
            </p:nvGrpSpPr>
            <p:grpSpPr bwMode="auto">
              <a:xfrm>
                <a:off x="3932" y="1587"/>
                <a:ext cx="138" cy="33"/>
                <a:chOff x="2468" y="1332"/>
                <a:chExt cx="310" cy="60"/>
              </a:xfrm>
            </p:grpSpPr>
            <p:sp>
              <p:nvSpPr>
                <p:cNvPr id="77164" name="Freeform 64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65" name="Freeform 64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162" name="Line 650"/>
              <p:cNvSpPr>
                <a:spLocks noChangeShapeType="1"/>
              </p:cNvSpPr>
              <p:nvPr/>
            </p:nvSpPr>
            <p:spPr bwMode="auto">
              <a:xfrm>
                <a:off x="3884" y="1602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63" name="Line 651"/>
              <p:cNvSpPr>
                <a:spLocks noChangeShapeType="1"/>
              </p:cNvSpPr>
              <p:nvPr/>
            </p:nvSpPr>
            <p:spPr bwMode="auto">
              <a:xfrm>
                <a:off x="4127" y="1604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45" name="Group 652"/>
            <p:cNvGrpSpPr>
              <a:grpSpLocks/>
            </p:cNvGrpSpPr>
            <p:nvPr/>
          </p:nvGrpSpPr>
          <p:grpSpPr bwMode="auto">
            <a:xfrm>
              <a:off x="4537" y="1571"/>
              <a:ext cx="246" cy="110"/>
              <a:chOff x="4334" y="1470"/>
              <a:chExt cx="246" cy="107"/>
            </a:xfrm>
          </p:grpSpPr>
          <p:sp>
            <p:nvSpPr>
              <p:cNvPr id="77149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50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51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152" name="Group 656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155" name="Freeform 657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56" name="Freeform 658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153" name="Line 659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54" name="Line 660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46" name="Group 661"/>
            <p:cNvGrpSpPr>
              <a:grpSpLocks/>
            </p:cNvGrpSpPr>
            <p:nvPr/>
          </p:nvGrpSpPr>
          <p:grpSpPr bwMode="auto">
            <a:xfrm>
              <a:off x="4544" y="1737"/>
              <a:ext cx="246" cy="110"/>
              <a:chOff x="4334" y="1470"/>
              <a:chExt cx="246" cy="107"/>
            </a:xfrm>
          </p:grpSpPr>
          <p:sp>
            <p:nvSpPr>
              <p:cNvPr id="77141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42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43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144" name="Group 665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147" name="Freeform 666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48" name="Freeform 667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145" name="Line 668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46" name="Line 669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47" name="Group 670"/>
            <p:cNvGrpSpPr>
              <a:grpSpLocks/>
            </p:cNvGrpSpPr>
            <p:nvPr/>
          </p:nvGrpSpPr>
          <p:grpSpPr bwMode="auto">
            <a:xfrm>
              <a:off x="4890" y="1738"/>
              <a:ext cx="246" cy="110"/>
              <a:chOff x="4334" y="1470"/>
              <a:chExt cx="246" cy="107"/>
            </a:xfrm>
          </p:grpSpPr>
          <p:sp>
            <p:nvSpPr>
              <p:cNvPr id="77133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34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35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136" name="Group 674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139" name="Freeform 675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40" name="Freeform 676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137" name="Line 677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38" name="Line 678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48" name="Group 679"/>
            <p:cNvGrpSpPr>
              <a:grpSpLocks/>
            </p:cNvGrpSpPr>
            <p:nvPr/>
          </p:nvGrpSpPr>
          <p:grpSpPr bwMode="auto">
            <a:xfrm>
              <a:off x="4844" y="1508"/>
              <a:ext cx="246" cy="110"/>
              <a:chOff x="4334" y="1470"/>
              <a:chExt cx="246" cy="107"/>
            </a:xfrm>
          </p:grpSpPr>
          <p:sp>
            <p:nvSpPr>
              <p:cNvPr id="77125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26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27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128" name="Group 683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131" name="Freeform 684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32" name="Freeform 685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129" name="Line 686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30" name="Line 687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6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49" name="Group 688"/>
            <p:cNvGrpSpPr>
              <a:grpSpLocks/>
            </p:cNvGrpSpPr>
            <p:nvPr/>
          </p:nvGrpSpPr>
          <p:grpSpPr bwMode="auto">
            <a:xfrm>
              <a:off x="4874" y="2296"/>
              <a:ext cx="310" cy="130"/>
              <a:chOff x="4334" y="1470"/>
              <a:chExt cx="246" cy="107"/>
            </a:xfrm>
          </p:grpSpPr>
          <p:sp>
            <p:nvSpPr>
              <p:cNvPr id="77117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18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19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120" name="Group 692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123" name="Freeform 693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24" name="Freeform 694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121" name="Line 695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22" name="Line 696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76850" name="Line 697"/>
            <p:cNvSpPr>
              <a:spLocks noChangeShapeType="1"/>
            </p:cNvSpPr>
            <p:nvPr/>
          </p:nvSpPr>
          <p:spPr bwMode="auto">
            <a:xfrm>
              <a:off x="4049" y="2358"/>
              <a:ext cx="428" cy="0"/>
            </a:xfrm>
            <a:prstGeom prst="line">
              <a:avLst/>
            </a:prstGeom>
            <a:noFill/>
            <a:ln w="9525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76851" name="Group 698"/>
            <p:cNvGrpSpPr>
              <a:grpSpLocks/>
            </p:cNvGrpSpPr>
            <p:nvPr/>
          </p:nvGrpSpPr>
          <p:grpSpPr bwMode="auto">
            <a:xfrm>
              <a:off x="4464" y="2288"/>
              <a:ext cx="310" cy="130"/>
              <a:chOff x="4334" y="1470"/>
              <a:chExt cx="246" cy="107"/>
            </a:xfrm>
          </p:grpSpPr>
          <p:sp>
            <p:nvSpPr>
              <p:cNvPr id="77109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10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11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112" name="Group 702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115" name="Freeform 703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16" name="Freeform 704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113" name="Line 705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14" name="Line 706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52" name="Group 707"/>
            <p:cNvGrpSpPr>
              <a:grpSpLocks/>
            </p:cNvGrpSpPr>
            <p:nvPr/>
          </p:nvGrpSpPr>
          <p:grpSpPr bwMode="auto">
            <a:xfrm>
              <a:off x="4660" y="2464"/>
              <a:ext cx="310" cy="130"/>
              <a:chOff x="4334" y="1470"/>
              <a:chExt cx="246" cy="107"/>
            </a:xfrm>
          </p:grpSpPr>
          <p:sp>
            <p:nvSpPr>
              <p:cNvPr id="77101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02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103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104" name="Group 711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107" name="Freeform 712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08" name="Freeform 713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105" name="Line 714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106" name="Line 715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4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53" name="Group 716"/>
            <p:cNvGrpSpPr>
              <a:grpSpLocks/>
            </p:cNvGrpSpPr>
            <p:nvPr/>
          </p:nvGrpSpPr>
          <p:grpSpPr bwMode="auto">
            <a:xfrm>
              <a:off x="4782" y="3028"/>
              <a:ext cx="392" cy="154"/>
              <a:chOff x="4334" y="1470"/>
              <a:chExt cx="246" cy="107"/>
            </a:xfrm>
          </p:grpSpPr>
          <p:sp>
            <p:nvSpPr>
              <p:cNvPr id="77093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094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095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096" name="Group 720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099" name="Freeform 721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100" name="Freeform 722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097" name="Line 723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98" name="Line 724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54" name="Group 725"/>
            <p:cNvGrpSpPr>
              <a:grpSpLocks/>
            </p:cNvGrpSpPr>
            <p:nvPr/>
          </p:nvGrpSpPr>
          <p:grpSpPr bwMode="auto">
            <a:xfrm>
              <a:off x="4388" y="2840"/>
              <a:ext cx="392" cy="154"/>
              <a:chOff x="4334" y="1470"/>
              <a:chExt cx="246" cy="107"/>
            </a:xfrm>
          </p:grpSpPr>
          <p:sp>
            <p:nvSpPr>
              <p:cNvPr id="77085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086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087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088" name="Group 729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091" name="Freeform 730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92" name="Freeform 731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089" name="Line 732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90" name="Line 733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55" name="Group 734"/>
            <p:cNvGrpSpPr>
              <a:grpSpLocks/>
            </p:cNvGrpSpPr>
            <p:nvPr/>
          </p:nvGrpSpPr>
          <p:grpSpPr bwMode="auto">
            <a:xfrm>
              <a:off x="3932" y="3056"/>
              <a:ext cx="392" cy="154"/>
              <a:chOff x="4334" y="1470"/>
              <a:chExt cx="246" cy="107"/>
            </a:xfrm>
          </p:grpSpPr>
          <p:sp>
            <p:nvSpPr>
              <p:cNvPr id="77077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078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079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080" name="Group 738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083" name="Freeform 739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84" name="Freeform 740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081" name="Line 741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82" name="Line 742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7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56" name="Group 743"/>
            <p:cNvGrpSpPr>
              <a:grpSpLocks/>
            </p:cNvGrpSpPr>
            <p:nvPr/>
          </p:nvGrpSpPr>
          <p:grpSpPr bwMode="auto">
            <a:xfrm>
              <a:off x="3812" y="2296"/>
              <a:ext cx="246" cy="108"/>
              <a:chOff x="4334" y="1470"/>
              <a:chExt cx="246" cy="107"/>
            </a:xfrm>
          </p:grpSpPr>
          <p:sp>
            <p:nvSpPr>
              <p:cNvPr id="77069" name="Oval 407"/>
              <p:cNvSpPr>
                <a:spLocks noChangeArrowheads="1"/>
              </p:cNvSpPr>
              <p:nvPr/>
            </p:nvSpPr>
            <p:spPr bwMode="auto">
              <a:xfrm>
                <a:off x="4335" y="1517"/>
                <a:ext cx="244" cy="6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070" name="Rectangle 410"/>
              <p:cNvSpPr>
                <a:spLocks noChangeArrowheads="1"/>
              </p:cNvSpPr>
              <p:nvPr/>
            </p:nvSpPr>
            <p:spPr bwMode="auto">
              <a:xfrm>
                <a:off x="4335" y="1511"/>
                <a:ext cx="245" cy="37"/>
              </a:xfrm>
              <a:prstGeom prst="rect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12700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sp>
            <p:nvSpPr>
              <p:cNvPr id="77071" name="Oval 411"/>
              <p:cNvSpPr>
                <a:spLocks noChangeArrowheads="1"/>
              </p:cNvSpPr>
              <p:nvPr/>
            </p:nvSpPr>
            <p:spPr bwMode="auto">
              <a:xfrm>
                <a:off x="4334" y="1470"/>
                <a:ext cx="244" cy="70"/>
              </a:xfrm>
              <a:prstGeom prst="ellipse">
                <a:avLst/>
              </a:prstGeom>
              <a:gradFill rotWithShape="1">
                <a:gsLst>
                  <a:gs pos="0">
                    <a:schemeClr val="folHlink"/>
                  </a:gs>
                  <a:gs pos="100000">
                    <a:srgbClr val="EAEAEA"/>
                  </a:gs>
                </a:gsLst>
                <a:lin ang="0" scaled="1"/>
              </a:gradFill>
              <a:ln w="9525">
                <a:solidFill>
                  <a:schemeClr val="bg2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latin typeface="Times New Roman" panose="02020603050405020304" pitchFamily="18" charset="0"/>
                  <a:cs typeface="Arial" panose="020B0604020202020204" pitchFamily="34" charset="0"/>
                </a:endParaRPr>
              </a:p>
            </p:txBody>
          </p:sp>
          <p:grpSp>
            <p:nvGrpSpPr>
              <p:cNvPr id="77072" name="Group 747"/>
              <p:cNvGrpSpPr>
                <a:grpSpLocks/>
              </p:cNvGrpSpPr>
              <p:nvPr/>
            </p:nvGrpSpPr>
            <p:grpSpPr bwMode="auto">
              <a:xfrm>
                <a:off x="4383" y="1488"/>
                <a:ext cx="138" cy="33"/>
                <a:chOff x="2468" y="1332"/>
                <a:chExt cx="310" cy="60"/>
              </a:xfrm>
            </p:grpSpPr>
            <p:sp>
              <p:nvSpPr>
                <p:cNvPr id="77075" name="Freeform 748"/>
                <p:cNvSpPr>
                  <a:spLocks/>
                </p:cNvSpPr>
                <p:nvPr/>
              </p:nvSpPr>
              <p:spPr bwMode="auto">
                <a:xfrm>
                  <a:off x="2468" y="1332"/>
                  <a:ext cx="310" cy="60"/>
                </a:xfrm>
                <a:custGeom>
                  <a:avLst/>
                  <a:gdLst>
                    <a:gd name="T0" fmla="*/ 0 w 310"/>
                    <a:gd name="T1" fmla="*/ 60 h 60"/>
                    <a:gd name="T2" fmla="*/ 96 w 310"/>
                    <a:gd name="T3" fmla="*/ 60 h 60"/>
                    <a:gd name="T4" fmla="*/ 192 w 310"/>
                    <a:gd name="T5" fmla="*/ 0 h 60"/>
                    <a:gd name="T6" fmla="*/ 310 w 310"/>
                    <a:gd name="T7" fmla="*/ 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310"/>
                    <a:gd name="T13" fmla="*/ 0 h 60"/>
                    <a:gd name="T14" fmla="*/ 310 w 310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310" h="60">
                      <a:moveTo>
                        <a:pt x="0" y="60"/>
                      </a:moveTo>
                      <a:lnTo>
                        <a:pt x="96" y="60"/>
                      </a:lnTo>
                      <a:lnTo>
                        <a:pt x="192" y="0"/>
                      </a:lnTo>
                      <a:lnTo>
                        <a:pt x="310" y="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76" name="Freeform 749"/>
                <p:cNvSpPr>
                  <a:spLocks/>
                </p:cNvSpPr>
                <p:nvPr/>
              </p:nvSpPr>
              <p:spPr bwMode="auto">
                <a:xfrm>
                  <a:off x="2482" y="1332"/>
                  <a:ext cx="282" cy="60"/>
                </a:xfrm>
                <a:custGeom>
                  <a:avLst/>
                  <a:gdLst>
                    <a:gd name="T0" fmla="*/ 0 w 282"/>
                    <a:gd name="T1" fmla="*/ 0 h 60"/>
                    <a:gd name="T2" fmla="*/ 96 w 282"/>
                    <a:gd name="T3" fmla="*/ 0 h 60"/>
                    <a:gd name="T4" fmla="*/ 192 w 282"/>
                    <a:gd name="T5" fmla="*/ 60 h 60"/>
                    <a:gd name="T6" fmla="*/ 282 w 282"/>
                    <a:gd name="T7" fmla="*/ 60 h 60"/>
                    <a:gd name="T8" fmla="*/ 0 60000 65536"/>
                    <a:gd name="T9" fmla="*/ 0 60000 65536"/>
                    <a:gd name="T10" fmla="*/ 0 60000 65536"/>
                    <a:gd name="T11" fmla="*/ 0 60000 65536"/>
                    <a:gd name="T12" fmla="*/ 0 w 282"/>
                    <a:gd name="T13" fmla="*/ 0 h 60"/>
                    <a:gd name="T14" fmla="*/ 282 w 282"/>
                    <a:gd name="T15" fmla="*/ 60 h 60"/>
                  </a:gdLst>
                  <a:ahLst/>
                  <a:cxnLst>
                    <a:cxn ang="T8">
                      <a:pos x="T0" y="T1"/>
                    </a:cxn>
                    <a:cxn ang="T9">
                      <a:pos x="T2" y="T3"/>
                    </a:cxn>
                    <a:cxn ang="T10">
                      <a:pos x="T4" y="T5"/>
                    </a:cxn>
                    <a:cxn ang="T11">
                      <a:pos x="T6" y="T7"/>
                    </a:cxn>
                  </a:cxnLst>
                  <a:rect l="T12" t="T13" r="T14" b="T15"/>
                  <a:pathLst>
                    <a:path w="282" h="60">
                      <a:moveTo>
                        <a:pt x="0" y="0"/>
                      </a:moveTo>
                      <a:lnTo>
                        <a:pt x="96" y="0"/>
                      </a:lnTo>
                      <a:lnTo>
                        <a:pt x="192" y="60"/>
                      </a:lnTo>
                      <a:lnTo>
                        <a:pt x="282" y="60"/>
                      </a:lnTo>
                    </a:path>
                  </a:pathLst>
                </a:custGeom>
                <a:gradFill rotWithShape="1">
                  <a:gsLst>
                    <a:gs pos="0">
                      <a:schemeClr val="folHlink"/>
                    </a:gs>
                    <a:gs pos="100000">
                      <a:srgbClr val="EAEAEA"/>
                    </a:gs>
                  </a:gsLst>
                  <a:lin ang="0" scaled="1"/>
                </a:gradFill>
                <a:ln w="12700" cmpd="sng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7073" name="Line 750"/>
              <p:cNvSpPr>
                <a:spLocks noChangeShapeType="1"/>
              </p:cNvSpPr>
              <p:nvPr/>
            </p:nvSpPr>
            <p:spPr bwMode="auto">
              <a:xfrm>
                <a:off x="4335" y="1503"/>
                <a:ext cx="0" cy="50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74" name="Line 751"/>
              <p:cNvSpPr>
                <a:spLocks noChangeShapeType="1"/>
              </p:cNvSpPr>
              <p:nvPr/>
            </p:nvSpPr>
            <p:spPr bwMode="auto">
              <a:xfrm>
                <a:off x="4578" y="1505"/>
                <a:ext cx="0" cy="49"/>
              </a:xfrm>
              <a:prstGeom prst="line">
                <a:avLst/>
              </a:prstGeom>
              <a:noFill/>
              <a:ln w="9525">
                <a:solidFill>
                  <a:schemeClr val="bg2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57" name="Group 752"/>
            <p:cNvGrpSpPr>
              <a:grpSpLocks/>
            </p:cNvGrpSpPr>
            <p:nvPr/>
          </p:nvGrpSpPr>
          <p:grpSpPr bwMode="auto">
            <a:xfrm>
              <a:off x="4511" y="3153"/>
              <a:ext cx="281" cy="266"/>
              <a:chOff x="5072" y="3611"/>
              <a:chExt cx="459" cy="380"/>
            </a:xfrm>
          </p:grpSpPr>
          <p:grpSp>
            <p:nvGrpSpPr>
              <p:cNvPr id="77055" name="Group 753"/>
              <p:cNvGrpSpPr>
                <a:grpSpLocks/>
              </p:cNvGrpSpPr>
              <p:nvPr/>
            </p:nvGrpSpPr>
            <p:grpSpPr bwMode="auto">
              <a:xfrm>
                <a:off x="5144" y="3611"/>
                <a:ext cx="387" cy="99"/>
                <a:chOff x="5030" y="2639"/>
                <a:chExt cx="387" cy="99"/>
              </a:xfrm>
            </p:grpSpPr>
            <p:sp>
              <p:nvSpPr>
                <p:cNvPr id="77057" name="Freeform 754"/>
                <p:cNvSpPr>
                  <a:spLocks/>
                </p:cNvSpPr>
                <p:nvPr/>
              </p:nvSpPr>
              <p:spPr bwMode="auto">
                <a:xfrm>
                  <a:off x="5134" y="2657"/>
                  <a:ext cx="69" cy="55"/>
                </a:xfrm>
                <a:custGeom>
                  <a:avLst/>
                  <a:gdLst>
                    <a:gd name="T0" fmla="*/ 0 w 199"/>
                    <a:gd name="T1" fmla="*/ 0 h 232"/>
                    <a:gd name="T2" fmla="*/ 0 w 199"/>
                    <a:gd name="T3" fmla="*/ 0 h 232"/>
                    <a:gd name="T4" fmla="*/ 0 w 199"/>
                    <a:gd name="T5" fmla="*/ 0 h 232"/>
                    <a:gd name="T6" fmla="*/ 0 w 199"/>
                    <a:gd name="T7" fmla="*/ 0 h 232"/>
                    <a:gd name="T8" fmla="*/ 0 w 199"/>
                    <a:gd name="T9" fmla="*/ 0 h 232"/>
                    <a:gd name="T10" fmla="*/ 0 w 199"/>
                    <a:gd name="T11" fmla="*/ 0 h 232"/>
                    <a:gd name="T12" fmla="*/ 0 w 199"/>
                    <a:gd name="T13" fmla="*/ 0 h 232"/>
                    <a:gd name="T14" fmla="*/ 0 w 199"/>
                    <a:gd name="T15" fmla="*/ 0 h 232"/>
                    <a:gd name="T16" fmla="*/ 0 w 199"/>
                    <a:gd name="T17" fmla="*/ 0 h 232"/>
                    <a:gd name="T18" fmla="*/ 0 w 199"/>
                    <a:gd name="T19" fmla="*/ 0 h 232"/>
                    <a:gd name="T20" fmla="*/ 0 w 199"/>
                    <a:gd name="T21" fmla="*/ 0 h 232"/>
                    <a:gd name="T22" fmla="*/ 0 w 199"/>
                    <a:gd name="T23" fmla="*/ 0 h 232"/>
                    <a:gd name="T24" fmla="*/ 0 w 199"/>
                    <a:gd name="T25" fmla="*/ 0 h 232"/>
                    <a:gd name="T26" fmla="*/ 0 w 199"/>
                    <a:gd name="T27" fmla="*/ 0 h 232"/>
                    <a:gd name="T28" fmla="*/ 0 w 199"/>
                    <a:gd name="T29" fmla="*/ 0 h 232"/>
                    <a:gd name="T30" fmla="*/ 0 w 199"/>
                    <a:gd name="T31" fmla="*/ 0 h 232"/>
                    <a:gd name="T32" fmla="*/ 0 w 199"/>
                    <a:gd name="T33" fmla="*/ 0 h 232"/>
                    <a:gd name="T34" fmla="*/ 0 w 199"/>
                    <a:gd name="T35" fmla="*/ 0 h 232"/>
                    <a:gd name="T36" fmla="*/ 0 w 199"/>
                    <a:gd name="T37" fmla="*/ 0 h 232"/>
                    <a:gd name="T38" fmla="*/ 0 w 199"/>
                    <a:gd name="T39" fmla="*/ 0 h 232"/>
                    <a:gd name="T40" fmla="*/ 0 w 199"/>
                    <a:gd name="T41" fmla="*/ 0 h 232"/>
                    <a:gd name="T42" fmla="*/ 0 w 199"/>
                    <a:gd name="T43" fmla="*/ 0 h 232"/>
                    <a:gd name="T44" fmla="*/ 0 w 199"/>
                    <a:gd name="T45" fmla="*/ 0 h 232"/>
                    <a:gd name="T46" fmla="*/ 0 w 199"/>
                    <a:gd name="T47" fmla="*/ 0 h 232"/>
                    <a:gd name="T48" fmla="*/ 0 w 199"/>
                    <a:gd name="T49" fmla="*/ 0 h 232"/>
                    <a:gd name="T50" fmla="*/ 0 w 199"/>
                    <a:gd name="T51" fmla="*/ 0 h 232"/>
                    <a:gd name="T52" fmla="*/ 0 w 199"/>
                    <a:gd name="T53" fmla="*/ 0 h 232"/>
                    <a:gd name="T54" fmla="*/ 0 w 199"/>
                    <a:gd name="T55" fmla="*/ 0 h 232"/>
                    <a:gd name="T56" fmla="*/ 0 w 199"/>
                    <a:gd name="T57" fmla="*/ 0 h 232"/>
                    <a:gd name="T58" fmla="*/ 0 w 199"/>
                    <a:gd name="T59" fmla="*/ 0 h 232"/>
                    <a:gd name="T60" fmla="*/ 0 w 199"/>
                    <a:gd name="T61" fmla="*/ 0 h 232"/>
                    <a:gd name="T62" fmla="*/ 0 w 199"/>
                    <a:gd name="T63" fmla="*/ 0 h 232"/>
                    <a:gd name="T64" fmla="*/ 0 w 199"/>
                    <a:gd name="T65" fmla="*/ 0 h 232"/>
                    <a:gd name="T66" fmla="*/ 0 w 199"/>
                    <a:gd name="T67" fmla="*/ 0 h 232"/>
                    <a:gd name="T68" fmla="*/ 0 w 199"/>
                    <a:gd name="T69" fmla="*/ 0 h 232"/>
                    <a:gd name="T70" fmla="*/ 0 w 199"/>
                    <a:gd name="T71" fmla="*/ 0 h 232"/>
                    <a:gd name="T72" fmla="*/ 0 w 199"/>
                    <a:gd name="T73" fmla="*/ 0 h 232"/>
                    <a:gd name="T74" fmla="*/ 0 w 199"/>
                    <a:gd name="T75" fmla="*/ 0 h 232"/>
                    <a:gd name="T76" fmla="*/ 0 w 199"/>
                    <a:gd name="T77" fmla="*/ 0 h 232"/>
                    <a:gd name="T78" fmla="*/ 0 w 199"/>
                    <a:gd name="T79" fmla="*/ 0 h 232"/>
                    <a:gd name="T80" fmla="*/ 0 w 199"/>
                    <a:gd name="T81" fmla="*/ 0 h 232"/>
                    <a:gd name="T82" fmla="*/ 0 w 199"/>
                    <a:gd name="T83" fmla="*/ 0 h 232"/>
                    <a:gd name="T84" fmla="*/ 0 w 199"/>
                    <a:gd name="T85" fmla="*/ 0 h 232"/>
                    <a:gd name="T86" fmla="*/ 0 w 199"/>
                    <a:gd name="T87" fmla="*/ 0 h 232"/>
                    <a:gd name="T88" fmla="*/ 0 w 199"/>
                    <a:gd name="T89" fmla="*/ 0 h 232"/>
                    <a:gd name="T90" fmla="*/ 0 w 199"/>
                    <a:gd name="T91" fmla="*/ 0 h 232"/>
                    <a:gd name="T92" fmla="*/ 0 w 199"/>
                    <a:gd name="T93" fmla="*/ 0 h 232"/>
                    <a:gd name="T94" fmla="*/ 0 w 199"/>
                    <a:gd name="T95" fmla="*/ 0 h 232"/>
                    <a:gd name="T96" fmla="*/ 0 w 199"/>
                    <a:gd name="T97" fmla="*/ 0 h 232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w 199"/>
                    <a:gd name="T148" fmla="*/ 0 h 232"/>
                    <a:gd name="T149" fmla="*/ 199 w 199"/>
                    <a:gd name="T150" fmla="*/ 232 h 232"/>
                  </a:gdLst>
                  <a:ahLst/>
                  <a:cxnLst>
                    <a:cxn ang="T98">
                      <a:pos x="T0" y="T1"/>
                    </a:cxn>
                    <a:cxn ang="T99">
                      <a:pos x="T2" y="T3"/>
                    </a:cxn>
                    <a:cxn ang="T100">
                      <a:pos x="T4" y="T5"/>
                    </a:cxn>
                    <a:cxn ang="T101">
                      <a:pos x="T6" y="T7"/>
                    </a:cxn>
                    <a:cxn ang="T102">
                      <a:pos x="T8" y="T9"/>
                    </a:cxn>
                    <a:cxn ang="T103">
                      <a:pos x="T10" y="T11"/>
                    </a:cxn>
                    <a:cxn ang="T104">
                      <a:pos x="T12" y="T13"/>
                    </a:cxn>
                    <a:cxn ang="T105">
                      <a:pos x="T14" y="T15"/>
                    </a:cxn>
                    <a:cxn ang="T106">
                      <a:pos x="T16" y="T17"/>
                    </a:cxn>
                    <a:cxn ang="T107">
                      <a:pos x="T18" y="T19"/>
                    </a:cxn>
                    <a:cxn ang="T108">
                      <a:pos x="T20" y="T21"/>
                    </a:cxn>
                    <a:cxn ang="T109">
                      <a:pos x="T22" y="T23"/>
                    </a:cxn>
                    <a:cxn ang="T110">
                      <a:pos x="T24" y="T25"/>
                    </a:cxn>
                    <a:cxn ang="T111">
                      <a:pos x="T26" y="T27"/>
                    </a:cxn>
                    <a:cxn ang="T112">
                      <a:pos x="T28" y="T29"/>
                    </a:cxn>
                    <a:cxn ang="T113">
                      <a:pos x="T30" y="T31"/>
                    </a:cxn>
                    <a:cxn ang="T114">
                      <a:pos x="T32" y="T33"/>
                    </a:cxn>
                    <a:cxn ang="T115">
                      <a:pos x="T34" y="T35"/>
                    </a:cxn>
                    <a:cxn ang="T116">
                      <a:pos x="T36" y="T37"/>
                    </a:cxn>
                    <a:cxn ang="T117">
                      <a:pos x="T38" y="T39"/>
                    </a:cxn>
                    <a:cxn ang="T118">
                      <a:pos x="T40" y="T41"/>
                    </a:cxn>
                    <a:cxn ang="T119">
                      <a:pos x="T42" y="T43"/>
                    </a:cxn>
                    <a:cxn ang="T120">
                      <a:pos x="T44" y="T45"/>
                    </a:cxn>
                    <a:cxn ang="T121">
                      <a:pos x="T46" y="T47"/>
                    </a:cxn>
                    <a:cxn ang="T122">
                      <a:pos x="T48" y="T49"/>
                    </a:cxn>
                    <a:cxn ang="T123">
                      <a:pos x="T50" y="T51"/>
                    </a:cxn>
                    <a:cxn ang="T124">
                      <a:pos x="T52" y="T53"/>
                    </a:cxn>
                    <a:cxn ang="T125">
                      <a:pos x="T54" y="T55"/>
                    </a:cxn>
                    <a:cxn ang="T126">
                      <a:pos x="T56" y="T57"/>
                    </a:cxn>
                    <a:cxn ang="T127">
                      <a:pos x="T58" y="T59"/>
                    </a:cxn>
                    <a:cxn ang="T128">
                      <a:pos x="T60" y="T61"/>
                    </a:cxn>
                    <a:cxn ang="T129">
                      <a:pos x="T62" y="T63"/>
                    </a:cxn>
                    <a:cxn ang="T130">
                      <a:pos x="T64" y="T65"/>
                    </a:cxn>
                    <a:cxn ang="T131">
                      <a:pos x="T66" y="T67"/>
                    </a:cxn>
                    <a:cxn ang="T132">
                      <a:pos x="T68" y="T69"/>
                    </a:cxn>
                    <a:cxn ang="T133">
                      <a:pos x="T70" y="T71"/>
                    </a:cxn>
                    <a:cxn ang="T134">
                      <a:pos x="T72" y="T73"/>
                    </a:cxn>
                    <a:cxn ang="T135">
                      <a:pos x="T74" y="T75"/>
                    </a:cxn>
                    <a:cxn ang="T136">
                      <a:pos x="T76" y="T77"/>
                    </a:cxn>
                    <a:cxn ang="T137">
                      <a:pos x="T78" y="T79"/>
                    </a:cxn>
                    <a:cxn ang="T138">
                      <a:pos x="T80" y="T81"/>
                    </a:cxn>
                    <a:cxn ang="T139">
                      <a:pos x="T82" y="T83"/>
                    </a:cxn>
                    <a:cxn ang="T140">
                      <a:pos x="T84" y="T85"/>
                    </a:cxn>
                    <a:cxn ang="T141">
                      <a:pos x="T86" y="T87"/>
                    </a:cxn>
                    <a:cxn ang="T142">
                      <a:pos x="T88" y="T89"/>
                    </a:cxn>
                    <a:cxn ang="T143">
                      <a:pos x="T90" y="T91"/>
                    </a:cxn>
                    <a:cxn ang="T144">
                      <a:pos x="T92" y="T93"/>
                    </a:cxn>
                    <a:cxn ang="T145">
                      <a:pos x="T94" y="T95"/>
                    </a:cxn>
                    <a:cxn ang="T146">
                      <a:pos x="T96" y="T97"/>
                    </a:cxn>
                  </a:cxnLst>
                  <a:rect l="T147" t="T148" r="T149" b="T150"/>
                  <a:pathLst>
                    <a:path w="199" h="232">
                      <a:moveTo>
                        <a:pt x="70" y="29"/>
                      </a:moveTo>
                      <a:lnTo>
                        <a:pt x="55" y="39"/>
                      </a:lnTo>
                      <a:lnTo>
                        <a:pt x="42" y="50"/>
                      </a:lnTo>
                      <a:lnTo>
                        <a:pt x="30" y="63"/>
                      </a:lnTo>
                      <a:lnTo>
                        <a:pt x="20" y="77"/>
                      </a:lnTo>
                      <a:lnTo>
                        <a:pt x="12" y="91"/>
                      </a:lnTo>
                      <a:lnTo>
                        <a:pt x="6" y="108"/>
                      </a:lnTo>
                      <a:lnTo>
                        <a:pt x="2" y="125"/>
                      </a:lnTo>
                      <a:lnTo>
                        <a:pt x="0" y="142"/>
                      </a:lnTo>
                      <a:lnTo>
                        <a:pt x="2" y="166"/>
                      </a:lnTo>
                      <a:lnTo>
                        <a:pt x="12" y="186"/>
                      </a:lnTo>
                      <a:lnTo>
                        <a:pt x="26" y="203"/>
                      </a:lnTo>
                      <a:lnTo>
                        <a:pt x="45" y="216"/>
                      </a:lnTo>
                      <a:lnTo>
                        <a:pt x="66" y="226"/>
                      </a:lnTo>
                      <a:lnTo>
                        <a:pt x="88" y="230"/>
                      </a:lnTo>
                      <a:lnTo>
                        <a:pt x="111" y="232"/>
                      </a:lnTo>
                      <a:lnTo>
                        <a:pt x="134" y="228"/>
                      </a:lnTo>
                      <a:lnTo>
                        <a:pt x="138" y="228"/>
                      </a:lnTo>
                      <a:lnTo>
                        <a:pt x="143" y="226"/>
                      </a:lnTo>
                      <a:lnTo>
                        <a:pt x="147" y="222"/>
                      </a:lnTo>
                      <a:lnTo>
                        <a:pt x="148" y="218"/>
                      </a:lnTo>
                      <a:lnTo>
                        <a:pt x="145" y="212"/>
                      </a:lnTo>
                      <a:lnTo>
                        <a:pt x="141" y="207"/>
                      </a:lnTo>
                      <a:lnTo>
                        <a:pt x="135" y="203"/>
                      </a:lnTo>
                      <a:lnTo>
                        <a:pt x="129" y="201"/>
                      </a:lnTo>
                      <a:lnTo>
                        <a:pt x="117" y="197"/>
                      </a:lnTo>
                      <a:lnTo>
                        <a:pt x="105" y="195"/>
                      </a:lnTo>
                      <a:lnTo>
                        <a:pt x="94" y="193"/>
                      </a:lnTo>
                      <a:lnTo>
                        <a:pt x="83" y="190"/>
                      </a:lnTo>
                      <a:lnTo>
                        <a:pt x="73" y="187"/>
                      </a:lnTo>
                      <a:lnTo>
                        <a:pt x="62" y="182"/>
                      </a:lnTo>
                      <a:lnTo>
                        <a:pt x="53" y="176"/>
                      </a:lnTo>
                      <a:lnTo>
                        <a:pt x="43" y="167"/>
                      </a:lnTo>
                      <a:lnTo>
                        <a:pt x="40" y="128"/>
                      </a:lnTo>
                      <a:lnTo>
                        <a:pt x="49" y="96"/>
                      </a:lnTo>
                      <a:lnTo>
                        <a:pt x="68" y="71"/>
                      </a:lnTo>
                      <a:lnTo>
                        <a:pt x="94" y="50"/>
                      </a:lnTo>
                      <a:lnTo>
                        <a:pt x="122" y="34"/>
                      </a:lnTo>
                      <a:lnTo>
                        <a:pt x="151" y="21"/>
                      </a:lnTo>
                      <a:lnTo>
                        <a:pt x="178" y="12"/>
                      </a:lnTo>
                      <a:lnTo>
                        <a:pt x="199" y="4"/>
                      </a:lnTo>
                      <a:lnTo>
                        <a:pt x="186" y="1"/>
                      </a:lnTo>
                      <a:lnTo>
                        <a:pt x="172" y="0"/>
                      </a:lnTo>
                      <a:lnTo>
                        <a:pt x="156" y="2"/>
                      </a:lnTo>
                      <a:lnTo>
                        <a:pt x="138" y="4"/>
                      </a:lnTo>
                      <a:lnTo>
                        <a:pt x="121" y="10"/>
                      </a:lnTo>
                      <a:lnTo>
                        <a:pt x="103" y="16"/>
                      </a:lnTo>
                      <a:lnTo>
                        <a:pt x="86" y="23"/>
                      </a:lnTo>
                      <a:lnTo>
                        <a:pt x="70" y="2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58" name="Freeform 755"/>
                <p:cNvSpPr>
                  <a:spLocks/>
                </p:cNvSpPr>
                <p:nvPr/>
              </p:nvSpPr>
              <p:spPr bwMode="auto">
                <a:xfrm>
                  <a:off x="5252" y="2656"/>
                  <a:ext cx="47" cy="42"/>
                </a:xfrm>
                <a:custGeom>
                  <a:avLst/>
                  <a:gdLst>
                    <a:gd name="T0" fmla="*/ 0 w 128"/>
                    <a:gd name="T1" fmla="*/ 0 h 180"/>
                    <a:gd name="T2" fmla="*/ 0 w 128"/>
                    <a:gd name="T3" fmla="*/ 0 h 180"/>
                    <a:gd name="T4" fmla="*/ 0 w 128"/>
                    <a:gd name="T5" fmla="*/ 0 h 180"/>
                    <a:gd name="T6" fmla="*/ 0 w 128"/>
                    <a:gd name="T7" fmla="*/ 0 h 180"/>
                    <a:gd name="T8" fmla="*/ 0 w 128"/>
                    <a:gd name="T9" fmla="*/ 0 h 180"/>
                    <a:gd name="T10" fmla="*/ 0 w 128"/>
                    <a:gd name="T11" fmla="*/ 0 h 180"/>
                    <a:gd name="T12" fmla="*/ 0 w 128"/>
                    <a:gd name="T13" fmla="*/ 0 h 180"/>
                    <a:gd name="T14" fmla="*/ 0 w 128"/>
                    <a:gd name="T15" fmla="*/ 0 h 180"/>
                    <a:gd name="T16" fmla="*/ 0 w 128"/>
                    <a:gd name="T17" fmla="*/ 0 h 180"/>
                    <a:gd name="T18" fmla="*/ 0 w 128"/>
                    <a:gd name="T19" fmla="*/ 0 h 180"/>
                    <a:gd name="T20" fmla="*/ 0 w 128"/>
                    <a:gd name="T21" fmla="*/ 0 h 180"/>
                    <a:gd name="T22" fmla="*/ 0 w 128"/>
                    <a:gd name="T23" fmla="*/ 0 h 180"/>
                    <a:gd name="T24" fmla="*/ 0 w 128"/>
                    <a:gd name="T25" fmla="*/ 0 h 180"/>
                    <a:gd name="T26" fmla="*/ 0 w 128"/>
                    <a:gd name="T27" fmla="*/ 0 h 180"/>
                    <a:gd name="T28" fmla="*/ 0 w 128"/>
                    <a:gd name="T29" fmla="*/ 0 h 180"/>
                    <a:gd name="T30" fmla="*/ 0 w 128"/>
                    <a:gd name="T31" fmla="*/ 0 h 180"/>
                    <a:gd name="T32" fmla="*/ 0 w 128"/>
                    <a:gd name="T33" fmla="*/ 0 h 180"/>
                    <a:gd name="T34" fmla="*/ 0 w 128"/>
                    <a:gd name="T35" fmla="*/ 0 h 180"/>
                    <a:gd name="T36" fmla="*/ 0 w 128"/>
                    <a:gd name="T37" fmla="*/ 0 h 180"/>
                    <a:gd name="T38" fmla="*/ 0 w 128"/>
                    <a:gd name="T39" fmla="*/ 0 h 180"/>
                    <a:gd name="T40" fmla="*/ 0 w 128"/>
                    <a:gd name="T41" fmla="*/ 0 h 180"/>
                    <a:gd name="T42" fmla="*/ 0 w 128"/>
                    <a:gd name="T43" fmla="*/ 0 h 180"/>
                    <a:gd name="T44" fmla="*/ 0 w 128"/>
                    <a:gd name="T45" fmla="*/ 0 h 180"/>
                    <a:gd name="T46" fmla="*/ 0 w 128"/>
                    <a:gd name="T47" fmla="*/ 0 h 180"/>
                    <a:gd name="T48" fmla="*/ 0 w 128"/>
                    <a:gd name="T49" fmla="*/ 0 h 180"/>
                    <a:gd name="T50" fmla="*/ 0 w 128"/>
                    <a:gd name="T51" fmla="*/ 0 h 180"/>
                    <a:gd name="T52" fmla="*/ 0 w 128"/>
                    <a:gd name="T53" fmla="*/ 0 h 180"/>
                    <a:gd name="T54" fmla="*/ 0 w 128"/>
                    <a:gd name="T55" fmla="*/ 0 h 180"/>
                    <a:gd name="T56" fmla="*/ 0 w 128"/>
                    <a:gd name="T57" fmla="*/ 0 h 180"/>
                    <a:gd name="T58" fmla="*/ 0 w 128"/>
                    <a:gd name="T59" fmla="*/ 0 h 180"/>
                    <a:gd name="T60" fmla="*/ 0 w 128"/>
                    <a:gd name="T61" fmla="*/ 0 h 180"/>
                    <a:gd name="T62" fmla="*/ 0 w 128"/>
                    <a:gd name="T63" fmla="*/ 0 h 180"/>
                    <a:gd name="T64" fmla="*/ 0 w 128"/>
                    <a:gd name="T65" fmla="*/ 0 h 180"/>
                    <a:gd name="T66" fmla="*/ 0 w 128"/>
                    <a:gd name="T67" fmla="*/ 0 h 180"/>
                    <a:gd name="T68" fmla="*/ 0 w 128"/>
                    <a:gd name="T69" fmla="*/ 0 h 180"/>
                    <a:gd name="T70" fmla="*/ 0 w 128"/>
                    <a:gd name="T71" fmla="*/ 0 h 180"/>
                    <a:gd name="T72" fmla="*/ 0 w 128"/>
                    <a:gd name="T73" fmla="*/ 0 h 180"/>
                    <a:gd name="T74" fmla="*/ 0 w 128"/>
                    <a:gd name="T75" fmla="*/ 0 h 180"/>
                    <a:gd name="T76" fmla="*/ 0 w 128"/>
                    <a:gd name="T77" fmla="*/ 0 h 180"/>
                    <a:gd name="T78" fmla="*/ 0 w 128"/>
                    <a:gd name="T79" fmla="*/ 0 h 180"/>
                    <a:gd name="T80" fmla="*/ 0 w 128"/>
                    <a:gd name="T81" fmla="*/ 0 h 180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28"/>
                    <a:gd name="T124" fmla="*/ 0 h 180"/>
                    <a:gd name="T125" fmla="*/ 128 w 128"/>
                    <a:gd name="T126" fmla="*/ 180 h 180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28" h="180">
                      <a:moveTo>
                        <a:pt x="108" y="59"/>
                      </a:moveTo>
                      <a:lnTo>
                        <a:pt x="113" y="77"/>
                      </a:lnTo>
                      <a:lnTo>
                        <a:pt x="111" y="94"/>
                      </a:lnTo>
                      <a:lnTo>
                        <a:pt x="103" y="108"/>
                      </a:lnTo>
                      <a:lnTo>
                        <a:pt x="91" y="121"/>
                      </a:lnTo>
                      <a:lnTo>
                        <a:pt x="77" y="132"/>
                      </a:lnTo>
                      <a:lnTo>
                        <a:pt x="61" y="144"/>
                      </a:lnTo>
                      <a:lnTo>
                        <a:pt x="45" y="154"/>
                      </a:lnTo>
                      <a:lnTo>
                        <a:pt x="30" y="164"/>
                      </a:lnTo>
                      <a:lnTo>
                        <a:pt x="28" y="168"/>
                      </a:lnTo>
                      <a:lnTo>
                        <a:pt x="27" y="170"/>
                      </a:lnTo>
                      <a:lnTo>
                        <a:pt x="27" y="174"/>
                      </a:lnTo>
                      <a:lnTo>
                        <a:pt x="28" y="177"/>
                      </a:lnTo>
                      <a:lnTo>
                        <a:pt x="32" y="179"/>
                      </a:lnTo>
                      <a:lnTo>
                        <a:pt x="35" y="180"/>
                      </a:lnTo>
                      <a:lnTo>
                        <a:pt x="37" y="180"/>
                      </a:lnTo>
                      <a:lnTo>
                        <a:pt x="41" y="179"/>
                      </a:lnTo>
                      <a:lnTo>
                        <a:pt x="60" y="169"/>
                      </a:lnTo>
                      <a:lnTo>
                        <a:pt x="77" y="158"/>
                      </a:lnTo>
                      <a:lnTo>
                        <a:pt x="94" y="145"/>
                      </a:lnTo>
                      <a:lnTo>
                        <a:pt x="109" y="130"/>
                      </a:lnTo>
                      <a:lnTo>
                        <a:pt x="120" y="114"/>
                      </a:lnTo>
                      <a:lnTo>
                        <a:pt x="127" y="95"/>
                      </a:lnTo>
                      <a:lnTo>
                        <a:pt x="128" y="76"/>
                      </a:lnTo>
                      <a:lnTo>
                        <a:pt x="123" y="55"/>
                      </a:lnTo>
                      <a:lnTo>
                        <a:pt x="113" y="39"/>
                      </a:lnTo>
                      <a:lnTo>
                        <a:pt x="97" y="25"/>
                      </a:lnTo>
                      <a:lnTo>
                        <a:pt x="79" y="15"/>
                      </a:lnTo>
                      <a:lnTo>
                        <a:pt x="57" y="7"/>
                      </a:lnTo>
                      <a:lnTo>
                        <a:pt x="36" y="2"/>
                      </a:lnTo>
                      <a:lnTo>
                        <a:pt x="19" y="0"/>
                      </a:lnTo>
                      <a:lnTo>
                        <a:pt x="6" y="0"/>
                      </a:lnTo>
                      <a:lnTo>
                        <a:pt x="0" y="4"/>
                      </a:lnTo>
                      <a:lnTo>
                        <a:pt x="14" y="9"/>
                      </a:lnTo>
                      <a:lnTo>
                        <a:pt x="29" y="14"/>
                      </a:lnTo>
                      <a:lnTo>
                        <a:pt x="46" y="19"/>
                      </a:lnTo>
                      <a:lnTo>
                        <a:pt x="61" y="23"/>
                      </a:lnTo>
                      <a:lnTo>
                        <a:pt x="76" y="29"/>
                      </a:lnTo>
                      <a:lnTo>
                        <a:pt x="89" y="37"/>
                      </a:lnTo>
                      <a:lnTo>
                        <a:pt x="100" y="46"/>
                      </a:lnTo>
                      <a:lnTo>
                        <a:pt x="108" y="5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59" name="Freeform 756"/>
                <p:cNvSpPr>
                  <a:spLocks/>
                </p:cNvSpPr>
                <p:nvPr/>
              </p:nvSpPr>
              <p:spPr bwMode="auto">
                <a:xfrm>
                  <a:off x="5089" y="2646"/>
                  <a:ext cx="114" cy="88"/>
                </a:xfrm>
                <a:custGeom>
                  <a:avLst/>
                  <a:gdLst>
                    <a:gd name="T0" fmla="*/ 0 w 322"/>
                    <a:gd name="T1" fmla="*/ 0 h 378"/>
                    <a:gd name="T2" fmla="*/ 0 w 322"/>
                    <a:gd name="T3" fmla="*/ 0 h 378"/>
                    <a:gd name="T4" fmla="*/ 0 w 322"/>
                    <a:gd name="T5" fmla="*/ 0 h 378"/>
                    <a:gd name="T6" fmla="*/ 0 w 322"/>
                    <a:gd name="T7" fmla="*/ 0 h 378"/>
                    <a:gd name="T8" fmla="*/ 0 w 322"/>
                    <a:gd name="T9" fmla="*/ 0 h 378"/>
                    <a:gd name="T10" fmla="*/ 0 w 322"/>
                    <a:gd name="T11" fmla="*/ 0 h 378"/>
                    <a:gd name="T12" fmla="*/ 0 w 322"/>
                    <a:gd name="T13" fmla="*/ 0 h 378"/>
                    <a:gd name="T14" fmla="*/ 0 w 322"/>
                    <a:gd name="T15" fmla="*/ 0 h 378"/>
                    <a:gd name="T16" fmla="*/ 0 w 322"/>
                    <a:gd name="T17" fmla="*/ 0 h 378"/>
                    <a:gd name="T18" fmla="*/ 0 w 322"/>
                    <a:gd name="T19" fmla="*/ 0 h 378"/>
                    <a:gd name="T20" fmla="*/ 0 w 322"/>
                    <a:gd name="T21" fmla="*/ 0 h 378"/>
                    <a:gd name="T22" fmla="*/ 0 w 322"/>
                    <a:gd name="T23" fmla="*/ 0 h 378"/>
                    <a:gd name="T24" fmla="*/ 0 w 322"/>
                    <a:gd name="T25" fmla="*/ 0 h 378"/>
                    <a:gd name="T26" fmla="*/ 0 w 322"/>
                    <a:gd name="T27" fmla="*/ 0 h 378"/>
                    <a:gd name="T28" fmla="*/ 0 w 322"/>
                    <a:gd name="T29" fmla="*/ 0 h 378"/>
                    <a:gd name="T30" fmla="*/ 0 w 322"/>
                    <a:gd name="T31" fmla="*/ 0 h 378"/>
                    <a:gd name="T32" fmla="*/ 0 w 322"/>
                    <a:gd name="T33" fmla="*/ 0 h 378"/>
                    <a:gd name="T34" fmla="*/ 0 w 322"/>
                    <a:gd name="T35" fmla="*/ 0 h 378"/>
                    <a:gd name="T36" fmla="*/ 0 w 322"/>
                    <a:gd name="T37" fmla="*/ 0 h 378"/>
                    <a:gd name="T38" fmla="*/ 0 w 322"/>
                    <a:gd name="T39" fmla="*/ 0 h 378"/>
                    <a:gd name="T40" fmla="*/ 0 w 322"/>
                    <a:gd name="T41" fmla="*/ 0 h 378"/>
                    <a:gd name="T42" fmla="*/ 0 w 322"/>
                    <a:gd name="T43" fmla="*/ 0 h 378"/>
                    <a:gd name="T44" fmla="*/ 0 w 322"/>
                    <a:gd name="T45" fmla="*/ 0 h 378"/>
                    <a:gd name="T46" fmla="*/ 0 w 322"/>
                    <a:gd name="T47" fmla="*/ 0 h 378"/>
                    <a:gd name="T48" fmla="*/ 0 w 322"/>
                    <a:gd name="T49" fmla="*/ 0 h 378"/>
                    <a:gd name="T50" fmla="*/ 0 w 322"/>
                    <a:gd name="T51" fmla="*/ 0 h 378"/>
                    <a:gd name="T52" fmla="*/ 0 w 322"/>
                    <a:gd name="T53" fmla="*/ 0 h 378"/>
                    <a:gd name="T54" fmla="*/ 0 w 322"/>
                    <a:gd name="T55" fmla="*/ 0 h 378"/>
                    <a:gd name="T56" fmla="*/ 0 w 322"/>
                    <a:gd name="T57" fmla="*/ 0 h 378"/>
                    <a:gd name="T58" fmla="*/ 0 w 322"/>
                    <a:gd name="T59" fmla="*/ 0 h 378"/>
                    <a:gd name="T60" fmla="*/ 0 w 322"/>
                    <a:gd name="T61" fmla="*/ 0 h 378"/>
                    <a:gd name="T62" fmla="*/ 0 w 322"/>
                    <a:gd name="T63" fmla="*/ 0 h 378"/>
                    <a:gd name="T64" fmla="*/ 0 w 322"/>
                    <a:gd name="T65" fmla="*/ 0 h 378"/>
                    <a:gd name="T66" fmla="*/ 0 w 322"/>
                    <a:gd name="T67" fmla="*/ 0 h 378"/>
                    <a:gd name="T68" fmla="*/ 0 w 322"/>
                    <a:gd name="T69" fmla="*/ 0 h 378"/>
                    <a:gd name="T70" fmla="*/ 0 w 322"/>
                    <a:gd name="T71" fmla="*/ 0 h 378"/>
                    <a:gd name="T72" fmla="*/ 0 w 322"/>
                    <a:gd name="T73" fmla="*/ 0 h 378"/>
                    <a:gd name="T74" fmla="*/ 0 w 322"/>
                    <a:gd name="T75" fmla="*/ 0 h 378"/>
                    <a:gd name="T76" fmla="*/ 0 w 322"/>
                    <a:gd name="T77" fmla="*/ 0 h 378"/>
                    <a:gd name="T78" fmla="*/ 0 w 322"/>
                    <a:gd name="T79" fmla="*/ 0 h 378"/>
                    <a:gd name="T80" fmla="*/ 0 w 322"/>
                    <a:gd name="T81" fmla="*/ 0 h 378"/>
                    <a:gd name="T82" fmla="*/ 0 w 322"/>
                    <a:gd name="T83" fmla="*/ 0 h 378"/>
                    <a:gd name="T84" fmla="*/ 0 w 322"/>
                    <a:gd name="T85" fmla="*/ 0 h 378"/>
                    <a:gd name="T86" fmla="*/ 0 w 322"/>
                    <a:gd name="T87" fmla="*/ 0 h 378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w 322"/>
                    <a:gd name="T133" fmla="*/ 0 h 378"/>
                    <a:gd name="T134" fmla="*/ 322 w 322"/>
                    <a:gd name="T135" fmla="*/ 378 h 378"/>
                  </a:gdLst>
                  <a:ahLst/>
                  <a:cxnLst>
                    <a:cxn ang="T88">
                      <a:pos x="T0" y="T1"/>
                    </a:cxn>
                    <a:cxn ang="T89">
                      <a:pos x="T2" y="T3"/>
                    </a:cxn>
                    <a:cxn ang="T90">
                      <a:pos x="T4" y="T5"/>
                    </a:cxn>
                    <a:cxn ang="T91">
                      <a:pos x="T6" y="T7"/>
                    </a:cxn>
                    <a:cxn ang="T92">
                      <a:pos x="T8" y="T9"/>
                    </a:cxn>
                    <a:cxn ang="T93">
                      <a:pos x="T10" y="T11"/>
                    </a:cxn>
                    <a:cxn ang="T94">
                      <a:pos x="T12" y="T13"/>
                    </a:cxn>
                    <a:cxn ang="T95">
                      <a:pos x="T14" y="T15"/>
                    </a:cxn>
                    <a:cxn ang="T96">
                      <a:pos x="T16" y="T17"/>
                    </a:cxn>
                    <a:cxn ang="T97">
                      <a:pos x="T18" y="T19"/>
                    </a:cxn>
                    <a:cxn ang="T98">
                      <a:pos x="T20" y="T21"/>
                    </a:cxn>
                    <a:cxn ang="T99">
                      <a:pos x="T22" y="T23"/>
                    </a:cxn>
                    <a:cxn ang="T100">
                      <a:pos x="T24" y="T25"/>
                    </a:cxn>
                    <a:cxn ang="T101">
                      <a:pos x="T26" y="T27"/>
                    </a:cxn>
                    <a:cxn ang="T102">
                      <a:pos x="T28" y="T29"/>
                    </a:cxn>
                    <a:cxn ang="T103">
                      <a:pos x="T30" y="T31"/>
                    </a:cxn>
                    <a:cxn ang="T104">
                      <a:pos x="T32" y="T33"/>
                    </a:cxn>
                    <a:cxn ang="T105">
                      <a:pos x="T34" y="T35"/>
                    </a:cxn>
                    <a:cxn ang="T106">
                      <a:pos x="T36" y="T37"/>
                    </a:cxn>
                    <a:cxn ang="T107">
                      <a:pos x="T38" y="T39"/>
                    </a:cxn>
                    <a:cxn ang="T108">
                      <a:pos x="T40" y="T41"/>
                    </a:cxn>
                    <a:cxn ang="T109">
                      <a:pos x="T42" y="T43"/>
                    </a:cxn>
                    <a:cxn ang="T110">
                      <a:pos x="T44" y="T45"/>
                    </a:cxn>
                    <a:cxn ang="T111">
                      <a:pos x="T46" y="T47"/>
                    </a:cxn>
                    <a:cxn ang="T112">
                      <a:pos x="T48" y="T49"/>
                    </a:cxn>
                    <a:cxn ang="T113">
                      <a:pos x="T50" y="T51"/>
                    </a:cxn>
                    <a:cxn ang="T114">
                      <a:pos x="T52" y="T53"/>
                    </a:cxn>
                    <a:cxn ang="T115">
                      <a:pos x="T54" y="T55"/>
                    </a:cxn>
                    <a:cxn ang="T116">
                      <a:pos x="T56" y="T57"/>
                    </a:cxn>
                    <a:cxn ang="T117">
                      <a:pos x="T58" y="T59"/>
                    </a:cxn>
                    <a:cxn ang="T118">
                      <a:pos x="T60" y="T61"/>
                    </a:cxn>
                    <a:cxn ang="T119">
                      <a:pos x="T62" y="T63"/>
                    </a:cxn>
                    <a:cxn ang="T120">
                      <a:pos x="T64" y="T65"/>
                    </a:cxn>
                    <a:cxn ang="T121">
                      <a:pos x="T66" y="T67"/>
                    </a:cxn>
                    <a:cxn ang="T122">
                      <a:pos x="T68" y="T69"/>
                    </a:cxn>
                    <a:cxn ang="T123">
                      <a:pos x="T70" y="T71"/>
                    </a:cxn>
                    <a:cxn ang="T124">
                      <a:pos x="T72" y="T73"/>
                    </a:cxn>
                    <a:cxn ang="T125">
                      <a:pos x="T74" y="T75"/>
                    </a:cxn>
                    <a:cxn ang="T126">
                      <a:pos x="T76" y="T77"/>
                    </a:cxn>
                    <a:cxn ang="T127">
                      <a:pos x="T78" y="T79"/>
                    </a:cxn>
                    <a:cxn ang="T128">
                      <a:pos x="T80" y="T81"/>
                    </a:cxn>
                    <a:cxn ang="T129">
                      <a:pos x="T82" y="T83"/>
                    </a:cxn>
                    <a:cxn ang="T130">
                      <a:pos x="T84" y="T85"/>
                    </a:cxn>
                    <a:cxn ang="T131">
                      <a:pos x="T86" y="T87"/>
                    </a:cxn>
                  </a:cxnLst>
                  <a:rect l="T132" t="T133" r="T134" b="T135"/>
                  <a:pathLst>
                    <a:path w="322" h="378">
                      <a:moveTo>
                        <a:pt x="125" y="49"/>
                      </a:moveTo>
                      <a:lnTo>
                        <a:pt x="100" y="70"/>
                      </a:lnTo>
                      <a:lnTo>
                        <a:pt x="76" y="90"/>
                      </a:lnTo>
                      <a:lnTo>
                        <a:pt x="53" y="115"/>
                      </a:lnTo>
                      <a:lnTo>
                        <a:pt x="34" y="140"/>
                      </a:lnTo>
                      <a:lnTo>
                        <a:pt x="17" y="166"/>
                      </a:lnTo>
                      <a:lnTo>
                        <a:pt x="5" y="195"/>
                      </a:lnTo>
                      <a:lnTo>
                        <a:pt x="0" y="226"/>
                      </a:lnTo>
                      <a:lnTo>
                        <a:pt x="1" y="258"/>
                      </a:lnTo>
                      <a:lnTo>
                        <a:pt x="3" y="266"/>
                      </a:lnTo>
                      <a:lnTo>
                        <a:pt x="5" y="275"/>
                      </a:lnTo>
                      <a:lnTo>
                        <a:pt x="9" y="282"/>
                      </a:lnTo>
                      <a:lnTo>
                        <a:pt x="14" y="290"/>
                      </a:lnTo>
                      <a:lnTo>
                        <a:pt x="19" y="297"/>
                      </a:lnTo>
                      <a:lnTo>
                        <a:pt x="26" y="304"/>
                      </a:lnTo>
                      <a:lnTo>
                        <a:pt x="32" y="310"/>
                      </a:lnTo>
                      <a:lnTo>
                        <a:pt x="41" y="314"/>
                      </a:lnTo>
                      <a:lnTo>
                        <a:pt x="56" y="324"/>
                      </a:lnTo>
                      <a:lnTo>
                        <a:pt x="71" y="332"/>
                      </a:lnTo>
                      <a:lnTo>
                        <a:pt x="86" y="338"/>
                      </a:lnTo>
                      <a:lnTo>
                        <a:pt x="103" y="344"/>
                      </a:lnTo>
                      <a:lnTo>
                        <a:pt x="119" y="350"/>
                      </a:lnTo>
                      <a:lnTo>
                        <a:pt x="136" y="355"/>
                      </a:lnTo>
                      <a:lnTo>
                        <a:pt x="152" y="359"/>
                      </a:lnTo>
                      <a:lnTo>
                        <a:pt x="168" y="363"/>
                      </a:lnTo>
                      <a:lnTo>
                        <a:pt x="186" y="366"/>
                      </a:lnTo>
                      <a:lnTo>
                        <a:pt x="202" y="368"/>
                      </a:lnTo>
                      <a:lnTo>
                        <a:pt x="220" y="371"/>
                      </a:lnTo>
                      <a:lnTo>
                        <a:pt x="238" y="373"/>
                      </a:lnTo>
                      <a:lnTo>
                        <a:pt x="254" y="374"/>
                      </a:lnTo>
                      <a:lnTo>
                        <a:pt x="272" y="375"/>
                      </a:lnTo>
                      <a:lnTo>
                        <a:pt x="289" y="376"/>
                      </a:lnTo>
                      <a:lnTo>
                        <a:pt x="306" y="378"/>
                      </a:lnTo>
                      <a:lnTo>
                        <a:pt x="311" y="378"/>
                      </a:lnTo>
                      <a:lnTo>
                        <a:pt x="316" y="375"/>
                      </a:lnTo>
                      <a:lnTo>
                        <a:pt x="320" y="371"/>
                      </a:lnTo>
                      <a:lnTo>
                        <a:pt x="322" y="366"/>
                      </a:lnTo>
                      <a:lnTo>
                        <a:pt x="322" y="360"/>
                      </a:lnTo>
                      <a:lnTo>
                        <a:pt x="320" y="356"/>
                      </a:lnTo>
                      <a:lnTo>
                        <a:pt x="315" y="352"/>
                      </a:lnTo>
                      <a:lnTo>
                        <a:pt x="309" y="350"/>
                      </a:lnTo>
                      <a:lnTo>
                        <a:pt x="294" y="347"/>
                      </a:lnTo>
                      <a:lnTo>
                        <a:pt x="279" y="344"/>
                      </a:lnTo>
                      <a:lnTo>
                        <a:pt x="263" y="341"/>
                      </a:lnTo>
                      <a:lnTo>
                        <a:pt x="247" y="338"/>
                      </a:lnTo>
                      <a:lnTo>
                        <a:pt x="232" y="336"/>
                      </a:lnTo>
                      <a:lnTo>
                        <a:pt x="216" y="334"/>
                      </a:lnTo>
                      <a:lnTo>
                        <a:pt x="200" y="332"/>
                      </a:lnTo>
                      <a:lnTo>
                        <a:pt x="185" y="328"/>
                      </a:lnTo>
                      <a:lnTo>
                        <a:pt x="170" y="326"/>
                      </a:lnTo>
                      <a:lnTo>
                        <a:pt x="154" y="322"/>
                      </a:lnTo>
                      <a:lnTo>
                        <a:pt x="139" y="318"/>
                      </a:lnTo>
                      <a:lnTo>
                        <a:pt x="124" y="314"/>
                      </a:lnTo>
                      <a:lnTo>
                        <a:pt x="110" y="309"/>
                      </a:lnTo>
                      <a:lnTo>
                        <a:pt x="94" y="303"/>
                      </a:lnTo>
                      <a:lnTo>
                        <a:pt x="80" y="297"/>
                      </a:lnTo>
                      <a:lnTo>
                        <a:pt x="66" y="289"/>
                      </a:lnTo>
                      <a:lnTo>
                        <a:pt x="55" y="281"/>
                      </a:lnTo>
                      <a:lnTo>
                        <a:pt x="45" y="271"/>
                      </a:lnTo>
                      <a:lnTo>
                        <a:pt x="38" y="259"/>
                      </a:lnTo>
                      <a:lnTo>
                        <a:pt x="35" y="245"/>
                      </a:lnTo>
                      <a:lnTo>
                        <a:pt x="34" y="232"/>
                      </a:lnTo>
                      <a:lnTo>
                        <a:pt x="35" y="216"/>
                      </a:lnTo>
                      <a:lnTo>
                        <a:pt x="38" y="200"/>
                      </a:lnTo>
                      <a:lnTo>
                        <a:pt x="43" y="187"/>
                      </a:lnTo>
                      <a:lnTo>
                        <a:pt x="51" y="170"/>
                      </a:lnTo>
                      <a:lnTo>
                        <a:pt x="60" y="152"/>
                      </a:lnTo>
                      <a:lnTo>
                        <a:pt x="71" y="137"/>
                      </a:lnTo>
                      <a:lnTo>
                        <a:pt x="83" y="124"/>
                      </a:lnTo>
                      <a:lnTo>
                        <a:pt x="94" y="110"/>
                      </a:lnTo>
                      <a:lnTo>
                        <a:pt x="107" y="96"/>
                      </a:lnTo>
                      <a:lnTo>
                        <a:pt x="123" y="82"/>
                      </a:lnTo>
                      <a:lnTo>
                        <a:pt x="138" y="69"/>
                      </a:lnTo>
                      <a:lnTo>
                        <a:pt x="153" y="57"/>
                      </a:lnTo>
                      <a:lnTo>
                        <a:pt x="173" y="47"/>
                      </a:lnTo>
                      <a:lnTo>
                        <a:pt x="195" y="38"/>
                      </a:lnTo>
                      <a:lnTo>
                        <a:pt x="218" y="28"/>
                      </a:lnTo>
                      <a:lnTo>
                        <a:pt x="238" y="20"/>
                      </a:lnTo>
                      <a:lnTo>
                        <a:pt x="254" y="13"/>
                      </a:lnTo>
                      <a:lnTo>
                        <a:pt x="264" y="7"/>
                      </a:lnTo>
                      <a:lnTo>
                        <a:pt x="268" y="2"/>
                      </a:lnTo>
                      <a:lnTo>
                        <a:pt x="256" y="0"/>
                      </a:lnTo>
                      <a:lnTo>
                        <a:pt x="240" y="1"/>
                      </a:lnTo>
                      <a:lnTo>
                        <a:pt x="221" y="4"/>
                      </a:lnTo>
                      <a:lnTo>
                        <a:pt x="201" y="10"/>
                      </a:lnTo>
                      <a:lnTo>
                        <a:pt x="180" y="18"/>
                      </a:lnTo>
                      <a:lnTo>
                        <a:pt x="160" y="27"/>
                      </a:lnTo>
                      <a:lnTo>
                        <a:pt x="141" y="38"/>
                      </a:lnTo>
                      <a:lnTo>
                        <a:pt x="125" y="4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0" name="Freeform 757"/>
                <p:cNvSpPr>
                  <a:spLocks/>
                </p:cNvSpPr>
                <p:nvPr/>
              </p:nvSpPr>
              <p:spPr bwMode="auto">
                <a:xfrm>
                  <a:off x="5250" y="2643"/>
                  <a:ext cx="99" cy="59"/>
                </a:xfrm>
                <a:custGeom>
                  <a:avLst/>
                  <a:gdLst>
                    <a:gd name="T0" fmla="*/ 0 w 283"/>
                    <a:gd name="T1" fmla="*/ 0 h 252"/>
                    <a:gd name="T2" fmla="*/ 0 w 283"/>
                    <a:gd name="T3" fmla="*/ 0 h 252"/>
                    <a:gd name="T4" fmla="*/ 0 w 283"/>
                    <a:gd name="T5" fmla="*/ 0 h 252"/>
                    <a:gd name="T6" fmla="*/ 0 w 283"/>
                    <a:gd name="T7" fmla="*/ 0 h 252"/>
                    <a:gd name="T8" fmla="*/ 0 w 283"/>
                    <a:gd name="T9" fmla="*/ 0 h 252"/>
                    <a:gd name="T10" fmla="*/ 0 w 283"/>
                    <a:gd name="T11" fmla="*/ 0 h 252"/>
                    <a:gd name="T12" fmla="*/ 0 w 283"/>
                    <a:gd name="T13" fmla="*/ 0 h 252"/>
                    <a:gd name="T14" fmla="*/ 0 w 283"/>
                    <a:gd name="T15" fmla="*/ 0 h 252"/>
                    <a:gd name="T16" fmla="*/ 0 w 283"/>
                    <a:gd name="T17" fmla="*/ 0 h 252"/>
                    <a:gd name="T18" fmla="*/ 0 w 283"/>
                    <a:gd name="T19" fmla="*/ 0 h 252"/>
                    <a:gd name="T20" fmla="*/ 0 w 283"/>
                    <a:gd name="T21" fmla="*/ 0 h 252"/>
                    <a:gd name="T22" fmla="*/ 0 w 283"/>
                    <a:gd name="T23" fmla="*/ 0 h 252"/>
                    <a:gd name="T24" fmla="*/ 0 w 283"/>
                    <a:gd name="T25" fmla="*/ 0 h 252"/>
                    <a:gd name="T26" fmla="*/ 0 w 283"/>
                    <a:gd name="T27" fmla="*/ 0 h 252"/>
                    <a:gd name="T28" fmla="*/ 0 w 283"/>
                    <a:gd name="T29" fmla="*/ 0 h 252"/>
                    <a:gd name="T30" fmla="*/ 0 w 283"/>
                    <a:gd name="T31" fmla="*/ 0 h 252"/>
                    <a:gd name="T32" fmla="*/ 0 w 283"/>
                    <a:gd name="T33" fmla="*/ 0 h 252"/>
                    <a:gd name="T34" fmla="*/ 0 w 283"/>
                    <a:gd name="T35" fmla="*/ 0 h 252"/>
                    <a:gd name="T36" fmla="*/ 0 w 283"/>
                    <a:gd name="T37" fmla="*/ 0 h 252"/>
                    <a:gd name="T38" fmla="*/ 0 w 283"/>
                    <a:gd name="T39" fmla="*/ 0 h 252"/>
                    <a:gd name="T40" fmla="*/ 0 w 283"/>
                    <a:gd name="T41" fmla="*/ 0 h 252"/>
                    <a:gd name="T42" fmla="*/ 0 w 283"/>
                    <a:gd name="T43" fmla="*/ 0 h 252"/>
                    <a:gd name="T44" fmla="*/ 0 w 283"/>
                    <a:gd name="T45" fmla="*/ 0 h 252"/>
                    <a:gd name="T46" fmla="*/ 0 w 283"/>
                    <a:gd name="T47" fmla="*/ 0 h 252"/>
                    <a:gd name="T48" fmla="*/ 0 w 283"/>
                    <a:gd name="T49" fmla="*/ 0 h 252"/>
                    <a:gd name="T50" fmla="*/ 0 w 283"/>
                    <a:gd name="T51" fmla="*/ 0 h 252"/>
                    <a:gd name="T52" fmla="*/ 0 w 283"/>
                    <a:gd name="T53" fmla="*/ 0 h 252"/>
                    <a:gd name="T54" fmla="*/ 0 w 283"/>
                    <a:gd name="T55" fmla="*/ 0 h 252"/>
                    <a:gd name="T56" fmla="*/ 0 w 283"/>
                    <a:gd name="T57" fmla="*/ 0 h 252"/>
                    <a:gd name="T58" fmla="*/ 0 w 283"/>
                    <a:gd name="T59" fmla="*/ 0 h 252"/>
                    <a:gd name="T60" fmla="*/ 0 w 283"/>
                    <a:gd name="T61" fmla="*/ 0 h 252"/>
                    <a:gd name="T62" fmla="*/ 0 w 283"/>
                    <a:gd name="T63" fmla="*/ 0 h 252"/>
                    <a:gd name="T64" fmla="*/ 0 w 283"/>
                    <a:gd name="T65" fmla="*/ 0 h 252"/>
                    <a:gd name="T66" fmla="*/ 0 w 283"/>
                    <a:gd name="T67" fmla="*/ 0 h 252"/>
                    <a:gd name="T68" fmla="*/ 0 w 283"/>
                    <a:gd name="T69" fmla="*/ 0 h 252"/>
                    <a:gd name="T70" fmla="*/ 0 w 283"/>
                    <a:gd name="T71" fmla="*/ 0 h 252"/>
                    <a:gd name="T72" fmla="*/ 0 w 283"/>
                    <a:gd name="T73" fmla="*/ 0 h 252"/>
                    <a:gd name="T74" fmla="*/ 0 w 283"/>
                    <a:gd name="T75" fmla="*/ 0 h 252"/>
                    <a:gd name="T76" fmla="*/ 0 w 283"/>
                    <a:gd name="T77" fmla="*/ 0 h 252"/>
                    <a:gd name="T78" fmla="*/ 0 w 283"/>
                    <a:gd name="T79" fmla="*/ 0 h 252"/>
                    <a:gd name="T80" fmla="*/ 0 w 283"/>
                    <a:gd name="T81" fmla="*/ 0 h 252"/>
                    <a:gd name="T82" fmla="*/ 0 w 283"/>
                    <a:gd name="T83" fmla="*/ 0 h 252"/>
                    <a:gd name="T84" fmla="*/ 0 w 283"/>
                    <a:gd name="T85" fmla="*/ 0 h 252"/>
                    <a:gd name="T86" fmla="*/ 0 w 283"/>
                    <a:gd name="T87" fmla="*/ 0 h 252"/>
                    <a:gd name="T88" fmla="*/ 0 w 283"/>
                    <a:gd name="T89" fmla="*/ 0 h 252"/>
                    <a:gd name="T90" fmla="*/ 0 w 283"/>
                    <a:gd name="T91" fmla="*/ 0 h 252"/>
                    <a:gd name="T92" fmla="*/ 0 w 283"/>
                    <a:gd name="T93" fmla="*/ 0 h 252"/>
                    <a:gd name="T94" fmla="*/ 0 w 283"/>
                    <a:gd name="T95" fmla="*/ 0 h 252"/>
                    <a:gd name="T96" fmla="*/ 0 w 283"/>
                    <a:gd name="T97" fmla="*/ 0 h 252"/>
                    <a:gd name="T98" fmla="*/ 0 w 283"/>
                    <a:gd name="T99" fmla="*/ 0 h 252"/>
                    <a:gd name="T100" fmla="*/ 0 w 283"/>
                    <a:gd name="T101" fmla="*/ 0 h 252"/>
                    <a:gd name="T102" fmla="*/ 0 w 283"/>
                    <a:gd name="T103" fmla="*/ 0 h 252"/>
                    <a:gd name="T104" fmla="*/ 0 w 283"/>
                    <a:gd name="T105" fmla="*/ 0 h 252"/>
                    <a:gd name="T106" fmla="*/ 0 w 283"/>
                    <a:gd name="T107" fmla="*/ 0 h 252"/>
                    <a:gd name="T108" fmla="*/ 0 w 283"/>
                    <a:gd name="T109" fmla="*/ 0 h 252"/>
                    <a:gd name="T110" fmla="*/ 0 w 283"/>
                    <a:gd name="T111" fmla="*/ 0 h 252"/>
                    <a:gd name="T112" fmla="*/ 0 w 283"/>
                    <a:gd name="T113" fmla="*/ 0 h 252"/>
                    <a:gd name="T114" fmla="*/ 0 w 283"/>
                    <a:gd name="T115" fmla="*/ 0 h 252"/>
                    <a:gd name="T116" fmla="*/ 0 w 283"/>
                    <a:gd name="T117" fmla="*/ 0 h 252"/>
                    <a:gd name="T118" fmla="*/ 0 w 283"/>
                    <a:gd name="T119" fmla="*/ 0 h 252"/>
                    <a:gd name="T120" fmla="*/ 0 w 283"/>
                    <a:gd name="T121" fmla="*/ 0 h 252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283"/>
                    <a:gd name="T184" fmla="*/ 0 h 252"/>
                    <a:gd name="T185" fmla="*/ 283 w 283"/>
                    <a:gd name="T186" fmla="*/ 252 h 252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283" h="252">
                      <a:moveTo>
                        <a:pt x="235" y="77"/>
                      </a:moveTo>
                      <a:lnTo>
                        <a:pt x="248" y="91"/>
                      </a:lnTo>
                      <a:lnTo>
                        <a:pt x="256" y="107"/>
                      </a:lnTo>
                      <a:lnTo>
                        <a:pt x="259" y="124"/>
                      </a:lnTo>
                      <a:lnTo>
                        <a:pt x="259" y="142"/>
                      </a:lnTo>
                      <a:lnTo>
                        <a:pt x="257" y="157"/>
                      </a:lnTo>
                      <a:lnTo>
                        <a:pt x="252" y="170"/>
                      </a:lnTo>
                      <a:lnTo>
                        <a:pt x="244" y="183"/>
                      </a:lnTo>
                      <a:lnTo>
                        <a:pt x="236" y="193"/>
                      </a:lnTo>
                      <a:lnTo>
                        <a:pt x="225" y="204"/>
                      </a:lnTo>
                      <a:lnTo>
                        <a:pt x="215" y="214"/>
                      </a:lnTo>
                      <a:lnTo>
                        <a:pt x="204" y="224"/>
                      </a:lnTo>
                      <a:lnTo>
                        <a:pt x="194" y="234"/>
                      </a:lnTo>
                      <a:lnTo>
                        <a:pt x="191" y="238"/>
                      </a:lnTo>
                      <a:lnTo>
                        <a:pt x="191" y="241"/>
                      </a:lnTo>
                      <a:lnTo>
                        <a:pt x="191" y="245"/>
                      </a:lnTo>
                      <a:lnTo>
                        <a:pt x="194" y="248"/>
                      </a:lnTo>
                      <a:lnTo>
                        <a:pt x="197" y="250"/>
                      </a:lnTo>
                      <a:lnTo>
                        <a:pt x="202" y="252"/>
                      </a:lnTo>
                      <a:lnTo>
                        <a:pt x="205" y="250"/>
                      </a:lnTo>
                      <a:lnTo>
                        <a:pt x="209" y="248"/>
                      </a:lnTo>
                      <a:lnTo>
                        <a:pt x="232" y="233"/>
                      </a:lnTo>
                      <a:lnTo>
                        <a:pt x="252" y="214"/>
                      </a:lnTo>
                      <a:lnTo>
                        <a:pt x="268" y="192"/>
                      </a:lnTo>
                      <a:lnTo>
                        <a:pt x="278" y="167"/>
                      </a:lnTo>
                      <a:lnTo>
                        <a:pt x="283" y="141"/>
                      </a:lnTo>
                      <a:lnTo>
                        <a:pt x="280" y="115"/>
                      </a:lnTo>
                      <a:lnTo>
                        <a:pt x="271" y="91"/>
                      </a:lnTo>
                      <a:lnTo>
                        <a:pt x="252" y="69"/>
                      </a:lnTo>
                      <a:lnTo>
                        <a:pt x="238" y="57"/>
                      </a:lnTo>
                      <a:lnTo>
                        <a:pt x="222" y="48"/>
                      </a:lnTo>
                      <a:lnTo>
                        <a:pt x="204" y="39"/>
                      </a:lnTo>
                      <a:lnTo>
                        <a:pt x="184" y="31"/>
                      </a:lnTo>
                      <a:lnTo>
                        <a:pt x="164" y="23"/>
                      </a:lnTo>
                      <a:lnTo>
                        <a:pt x="144" y="17"/>
                      </a:lnTo>
                      <a:lnTo>
                        <a:pt x="123" y="13"/>
                      </a:lnTo>
                      <a:lnTo>
                        <a:pt x="103" y="8"/>
                      </a:lnTo>
                      <a:lnTo>
                        <a:pt x="83" y="5"/>
                      </a:lnTo>
                      <a:lnTo>
                        <a:pt x="66" y="2"/>
                      </a:lnTo>
                      <a:lnTo>
                        <a:pt x="48" y="0"/>
                      </a:lnTo>
                      <a:lnTo>
                        <a:pt x="34" y="0"/>
                      </a:lnTo>
                      <a:lnTo>
                        <a:pt x="21" y="0"/>
                      </a:lnTo>
                      <a:lnTo>
                        <a:pt x="11" y="0"/>
                      </a:lnTo>
                      <a:lnTo>
                        <a:pt x="4" y="2"/>
                      </a:lnTo>
                      <a:lnTo>
                        <a:pt x="0" y="5"/>
                      </a:lnTo>
                      <a:lnTo>
                        <a:pt x="12" y="7"/>
                      </a:lnTo>
                      <a:lnTo>
                        <a:pt x="24" y="8"/>
                      </a:lnTo>
                      <a:lnTo>
                        <a:pt x="38" y="10"/>
                      </a:lnTo>
                      <a:lnTo>
                        <a:pt x="52" y="13"/>
                      </a:lnTo>
                      <a:lnTo>
                        <a:pt x="66" y="16"/>
                      </a:lnTo>
                      <a:lnTo>
                        <a:pt x="82" y="18"/>
                      </a:lnTo>
                      <a:lnTo>
                        <a:pt x="98" y="22"/>
                      </a:lnTo>
                      <a:lnTo>
                        <a:pt x="114" y="25"/>
                      </a:lnTo>
                      <a:lnTo>
                        <a:pt x="129" y="30"/>
                      </a:lnTo>
                      <a:lnTo>
                        <a:pt x="146" y="34"/>
                      </a:lnTo>
                      <a:lnTo>
                        <a:pt x="162" y="39"/>
                      </a:lnTo>
                      <a:lnTo>
                        <a:pt x="177" y="45"/>
                      </a:lnTo>
                      <a:lnTo>
                        <a:pt x="193" y="52"/>
                      </a:lnTo>
                      <a:lnTo>
                        <a:pt x="208" y="60"/>
                      </a:lnTo>
                      <a:lnTo>
                        <a:pt x="222" y="68"/>
                      </a:lnTo>
                      <a:lnTo>
                        <a:pt x="235" y="77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1" name="Freeform 758"/>
                <p:cNvSpPr>
                  <a:spLocks/>
                </p:cNvSpPr>
                <p:nvPr/>
              </p:nvSpPr>
              <p:spPr bwMode="auto">
                <a:xfrm>
                  <a:off x="5047" y="2671"/>
                  <a:ext cx="40" cy="55"/>
                </a:xfrm>
                <a:custGeom>
                  <a:avLst/>
                  <a:gdLst>
                    <a:gd name="T0" fmla="*/ 0 w 114"/>
                    <a:gd name="T1" fmla="*/ 0 h 238"/>
                    <a:gd name="T2" fmla="*/ 0 w 114"/>
                    <a:gd name="T3" fmla="*/ 0 h 238"/>
                    <a:gd name="T4" fmla="*/ 0 w 114"/>
                    <a:gd name="T5" fmla="*/ 0 h 238"/>
                    <a:gd name="T6" fmla="*/ 0 w 114"/>
                    <a:gd name="T7" fmla="*/ 0 h 238"/>
                    <a:gd name="T8" fmla="*/ 0 w 114"/>
                    <a:gd name="T9" fmla="*/ 0 h 238"/>
                    <a:gd name="T10" fmla="*/ 0 w 114"/>
                    <a:gd name="T11" fmla="*/ 0 h 238"/>
                    <a:gd name="T12" fmla="*/ 0 w 114"/>
                    <a:gd name="T13" fmla="*/ 0 h 238"/>
                    <a:gd name="T14" fmla="*/ 0 w 114"/>
                    <a:gd name="T15" fmla="*/ 0 h 238"/>
                    <a:gd name="T16" fmla="*/ 0 w 114"/>
                    <a:gd name="T17" fmla="*/ 0 h 238"/>
                    <a:gd name="T18" fmla="*/ 0 w 114"/>
                    <a:gd name="T19" fmla="*/ 0 h 238"/>
                    <a:gd name="T20" fmla="*/ 0 w 114"/>
                    <a:gd name="T21" fmla="*/ 0 h 238"/>
                    <a:gd name="T22" fmla="*/ 0 w 114"/>
                    <a:gd name="T23" fmla="*/ 0 h 238"/>
                    <a:gd name="T24" fmla="*/ 0 w 114"/>
                    <a:gd name="T25" fmla="*/ 0 h 238"/>
                    <a:gd name="T26" fmla="*/ 0 w 114"/>
                    <a:gd name="T27" fmla="*/ 0 h 238"/>
                    <a:gd name="T28" fmla="*/ 0 w 114"/>
                    <a:gd name="T29" fmla="*/ 0 h 238"/>
                    <a:gd name="T30" fmla="*/ 0 w 114"/>
                    <a:gd name="T31" fmla="*/ 0 h 238"/>
                    <a:gd name="T32" fmla="*/ 0 w 114"/>
                    <a:gd name="T33" fmla="*/ 0 h 238"/>
                    <a:gd name="T34" fmla="*/ 0 w 114"/>
                    <a:gd name="T35" fmla="*/ 0 h 238"/>
                    <a:gd name="T36" fmla="*/ 0 w 114"/>
                    <a:gd name="T37" fmla="*/ 0 h 238"/>
                    <a:gd name="T38" fmla="*/ 0 w 114"/>
                    <a:gd name="T39" fmla="*/ 0 h 238"/>
                    <a:gd name="T40" fmla="*/ 0 w 114"/>
                    <a:gd name="T41" fmla="*/ 0 h 238"/>
                    <a:gd name="T42" fmla="*/ 0 w 114"/>
                    <a:gd name="T43" fmla="*/ 0 h 238"/>
                    <a:gd name="T44" fmla="*/ 0 w 114"/>
                    <a:gd name="T45" fmla="*/ 0 h 238"/>
                    <a:gd name="T46" fmla="*/ 0 w 114"/>
                    <a:gd name="T47" fmla="*/ 0 h 238"/>
                    <a:gd name="T48" fmla="*/ 0 w 114"/>
                    <a:gd name="T49" fmla="*/ 0 h 238"/>
                    <a:gd name="T50" fmla="*/ 0 w 114"/>
                    <a:gd name="T51" fmla="*/ 0 h 238"/>
                    <a:gd name="T52" fmla="*/ 0 w 114"/>
                    <a:gd name="T53" fmla="*/ 0 h 238"/>
                    <a:gd name="T54" fmla="*/ 0 w 114"/>
                    <a:gd name="T55" fmla="*/ 0 h 238"/>
                    <a:gd name="T56" fmla="*/ 0 w 114"/>
                    <a:gd name="T57" fmla="*/ 0 h 238"/>
                    <a:gd name="T58" fmla="*/ 0 w 114"/>
                    <a:gd name="T59" fmla="*/ 0 h 238"/>
                    <a:gd name="T60" fmla="*/ 0 w 114"/>
                    <a:gd name="T61" fmla="*/ 0 h 238"/>
                    <a:gd name="T62" fmla="*/ 0 w 114"/>
                    <a:gd name="T63" fmla="*/ 0 h 238"/>
                    <a:gd name="T64" fmla="*/ 0 w 114"/>
                    <a:gd name="T65" fmla="*/ 0 h 238"/>
                    <a:gd name="T66" fmla="*/ 0 w 114"/>
                    <a:gd name="T67" fmla="*/ 0 h 238"/>
                    <a:gd name="T68" fmla="*/ 0 w 114"/>
                    <a:gd name="T69" fmla="*/ 0 h 238"/>
                    <a:gd name="T70" fmla="*/ 0 w 114"/>
                    <a:gd name="T71" fmla="*/ 0 h 238"/>
                    <a:gd name="T72" fmla="*/ 0 w 114"/>
                    <a:gd name="T73" fmla="*/ 0 h 238"/>
                    <a:gd name="T74" fmla="*/ 0 w 114"/>
                    <a:gd name="T75" fmla="*/ 0 h 238"/>
                    <a:gd name="T76" fmla="*/ 0 w 114"/>
                    <a:gd name="T77" fmla="*/ 0 h 238"/>
                    <a:gd name="T78" fmla="*/ 0 w 114"/>
                    <a:gd name="T79" fmla="*/ 0 h 238"/>
                    <a:gd name="T80" fmla="*/ 0 w 114"/>
                    <a:gd name="T81" fmla="*/ 0 h 238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14"/>
                    <a:gd name="T124" fmla="*/ 0 h 238"/>
                    <a:gd name="T125" fmla="*/ 114 w 114"/>
                    <a:gd name="T126" fmla="*/ 238 h 238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14" h="238">
                      <a:moveTo>
                        <a:pt x="0" y="130"/>
                      </a:moveTo>
                      <a:lnTo>
                        <a:pt x="0" y="149"/>
                      </a:lnTo>
                      <a:lnTo>
                        <a:pt x="4" y="168"/>
                      </a:lnTo>
                      <a:lnTo>
                        <a:pt x="12" y="185"/>
                      </a:lnTo>
                      <a:lnTo>
                        <a:pt x="24" y="200"/>
                      </a:lnTo>
                      <a:lnTo>
                        <a:pt x="38" y="213"/>
                      </a:lnTo>
                      <a:lnTo>
                        <a:pt x="55" y="224"/>
                      </a:lnTo>
                      <a:lnTo>
                        <a:pt x="73" y="232"/>
                      </a:lnTo>
                      <a:lnTo>
                        <a:pt x="92" y="237"/>
                      </a:lnTo>
                      <a:lnTo>
                        <a:pt x="98" y="238"/>
                      </a:lnTo>
                      <a:lnTo>
                        <a:pt x="104" y="235"/>
                      </a:lnTo>
                      <a:lnTo>
                        <a:pt x="109" y="232"/>
                      </a:lnTo>
                      <a:lnTo>
                        <a:pt x="111" y="227"/>
                      </a:lnTo>
                      <a:lnTo>
                        <a:pt x="111" y="222"/>
                      </a:lnTo>
                      <a:lnTo>
                        <a:pt x="110" y="216"/>
                      </a:lnTo>
                      <a:lnTo>
                        <a:pt x="106" y="211"/>
                      </a:lnTo>
                      <a:lnTo>
                        <a:pt x="100" y="209"/>
                      </a:lnTo>
                      <a:lnTo>
                        <a:pt x="82" y="202"/>
                      </a:lnTo>
                      <a:lnTo>
                        <a:pt x="64" y="193"/>
                      </a:lnTo>
                      <a:lnTo>
                        <a:pt x="50" y="180"/>
                      </a:lnTo>
                      <a:lnTo>
                        <a:pt x="39" y="167"/>
                      </a:lnTo>
                      <a:lnTo>
                        <a:pt x="32" y="149"/>
                      </a:lnTo>
                      <a:lnTo>
                        <a:pt x="29" y="131"/>
                      </a:lnTo>
                      <a:lnTo>
                        <a:pt x="29" y="111"/>
                      </a:lnTo>
                      <a:lnTo>
                        <a:pt x="35" y="91"/>
                      </a:lnTo>
                      <a:lnTo>
                        <a:pt x="42" y="76"/>
                      </a:lnTo>
                      <a:lnTo>
                        <a:pt x="51" y="62"/>
                      </a:lnTo>
                      <a:lnTo>
                        <a:pt x="62" y="49"/>
                      </a:lnTo>
                      <a:lnTo>
                        <a:pt x="73" y="38"/>
                      </a:lnTo>
                      <a:lnTo>
                        <a:pt x="84" y="28"/>
                      </a:lnTo>
                      <a:lnTo>
                        <a:pt x="96" y="18"/>
                      </a:lnTo>
                      <a:lnTo>
                        <a:pt x="106" y="9"/>
                      </a:lnTo>
                      <a:lnTo>
                        <a:pt x="114" y="1"/>
                      </a:lnTo>
                      <a:lnTo>
                        <a:pt x="106" y="0"/>
                      </a:lnTo>
                      <a:lnTo>
                        <a:pt x="93" y="6"/>
                      </a:lnTo>
                      <a:lnTo>
                        <a:pt x="76" y="18"/>
                      </a:lnTo>
                      <a:lnTo>
                        <a:pt x="56" y="36"/>
                      </a:lnTo>
                      <a:lnTo>
                        <a:pt x="37" y="57"/>
                      </a:lnTo>
                      <a:lnTo>
                        <a:pt x="20" y="80"/>
                      </a:lnTo>
                      <a:lnTo>
                        <a:pt x="7" y="106"/>
                      </a:lnTo>
                      <a:lnTo>
                        <a:pt x="0" y="130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2" name="Freeform 759"/>
                <p:cNvSpPr>
                  <a:spLocks/>
                </p:cNvSpPr>
                <p:nvPr/>
              </p:nvSpPr>
              <p:spPr bwMode="auto">
                <a:xfrm>
                  <a:off x="5330" y="2639"/>
                  <a:ext cx="87" cy="73"/>
                </a:xfrm>
                <a:custGeom>
                  <a:avLst/>
                  <a:gdLst>
                    <a:gd name="T0" fmla="*/ 0 w 246"/>
                    <a:gd name="T1" fmla="*/ 0 h 310"/>
                    <a:gd name="T2" fmla="*/ 0 w 246"/>
                    <a:gd name="T3" fmla="*/ 0 h 310"/>
                    <a:gd name="T4" fmla="*/ 0 w 246"/>
                    <a:gd name="T5" fmla="*/ 0 h 310"/>
                    <a:gd name="T6" fmla="*/ 0 w 246"/>
                    <a:gd name="T7" fmla="*/ 0 h 310"/>
                    <a:gd name="T8" fmla="*/ 0 w 246"/>
                    <a:gd name="T9" fmla="*/ 0 h 310"/>
                    <a:gd name="T10" fmla="*/ 0 w 246"/>
                    <a:gd name="T11" fmla="*/ 0 h 310"/>
                    <a:gd name="T12" fmla="*/ 0 w 246"/>
                    <a:gd name="T13" fmla="*/ 0 h 310"/>
                    <a:gd name="T14" fmla="*/ 0 w 246"/>
                    <a:gd name="T15" fmla="*/ 0 h 310"/>
                    <a:gd name="T16" fmla="*/ 0 w 246"/>
                    <a:gd name="T17" fmla="*/ 0 h 310"/>
                    <a:gd name="T18" fmla="*/ 0 w 246"/>
                    <a:gd name="T19" fmla="*/ 0 h 310"/>
                    <a:gd name="T20" fmla="*/ 0 w 246"/>
                    <a:gd name="T21" fmla="*/ 0 h 310"/>
                    <a:gd name="T22" fmla="*/ 0 w 246"/>
                    <a:gd name="T23" fmla="*/ 0 h 310"/>
                    <a:gd name="T24" fmla="*/ 0 w 246"/>
                    <a:gd name="T25" fmla="*/ 0 h 310"/>
                    <a:gd name="T26" fmla="*/ 0 w 246"/>
                    <a:gd name="T27" fmla="*/ 0 h 310"/>
                    <a:gd name="T28" fmla="*/ 0 w 246"/>
                    <a:gd name="T29" fmla="*/ 0 h 310"/>
                    <a:gd name="T30" fmla="*/ 0 w 246"/>
                    <a:gd name="T31" fmla="*/ 0 h 310"/>
                    <a:gd name="T32" fmla="*/ 0 w 246"/>
                    <a:gd name="T33" fmla="*/ 0 h 310"/>
                    <a:gd name="T34" fmla="*/ 0 w 246"/>
                    <a:gd name="T35" fmla="*/ 0 h 310"/>
                    <a:gd name="T36" fmla="*/ 0 w 246"/>
                    <a:gd name="T37" fmla="*/ 0 h 310"/>
                    <a:gd name="T38" fmla="*/ 0 w 246"/>
                    <a:gd name="T39" fmla="*/ 0 h 310"/>
                    <a:gd name="T40" fmla="*/ 0 w 246"/>
                    <a:gd name="T41" fmla="*/ 0 h 310"/>
                    <a:gd name="T42" fmla="*/ 0 w 246"/>
                    <a:gd name="T43" fmla="*/ 0 h 310"/>
                    <a:gd name="T44" fmla="*/ 0 w 246"/>
                    <a:gd name="T45" fmla="*/ 0 h 310"/>
                    <a:gd name="T46" fmla="*/ 0 w 246"/>
                    <a:gd name="T47" fmla="*/ 0 h 310"/>
                    <a:gd name="T48" fmla="*/ 0 w 246"/>
                    <a:gd name="T49" fmla="*/ 0 h 310"/>
                    <a:gd name="T50" fmla="*/ 0 w 246"/>
                    <a:gd name="T51" fmla="*/ 0 h 310"/>
                    <a:gd name="T52" fmla="*/ 0 w 246"/>
                    <a:gd name="T53" fmla="*/ 0 h 310"/>
                    <a:gd name="T54" fmla="*/ 0 w 246"/>
                    <a:gd name="T55" fmla="*/ 0 h 310"/>
                    <a:gd name="T56" fmla="*/ 0 w 246"/>
                    <a:gd name="T57" fmla="*/ 0 h 310"/>
                    <a:gd name="T58" fmla="*/ 0 w 246"/>
                    <a:gd name="T59" fmla="*/ 0 h 310"/>
                    <a:gd name="T60" fmla="*/ 0 w 246"/>
                    <a:gd name="T61" fmla="*/ 0 h 310"/>
                    <a:gd name="T62" fmla="*/ 0 w 246"/>
                    <a:gd name="T63" fmla="*/ 0 h 310"/>
                    <a:gd name="T64" fmla="*/ 0 w 246"/>
                    <a:gd name="T65" fmla="*/ 0 h 310"/>
                    <a:gd name="T66" fmla="*/ 0 w 246"/>
                    <a:gd name="T67" fmla="*/ 0 h 310"/>
                    <a:gd name="T68" fmla="*/ 0 w 246"/>
                    <a:gd name="T69" fmla="*/ 0 h 310"/>
                    <a:gd name="T70" fmla="*/ 0 w 246"/>
                    <a:gd name="T71" fmla="*/ 0 h 310"/>
                    <a:gd name="T72" fmla="*/ 0 w 246"/>
                    <a:gd name="T73" fmla="*/ 0 h 310"/>
                    <a:gd name="T74" fmla="*/ 0 w 246"/>
                    <a:gd name="T75" fmla="*/ 0 h 310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w 246"/>
                    <a:gd name="T115" fmla="*/ 0 h 310"/>
                    <a:gd name="T116" fmla="*/ 246 w 246"/>
                    <a:gd name="T117" fmla="*/ 310 h 310"/>
                  </a:gdLst>
                  <a:ahLst/>
                  <a:cxnLst>
                    <a:cxn ang="T76">
                      <a:pos x="T0" y="T1"/>
                    </a:cxn>
                    <a:cxn ang="T77">
                      <a:pos x="T2" y="T3"/>
                    </a:cxn>
                    <a:cxn ang="T78">
                      <a:pos x="T4" y="T5"/>
                    </a:cxn>
                    <a:cxn ang="T79">
                      <a:pos x="T6" y="T7"/>
                    </a:cxn>
                    <a:cxn ang="T80">
                      <a:pos x="T8" y="T9"/>
                    </a:cxn>
                    <a:cxn ang="T81">
                      <a:pos x="T10" y="T11"/>
                    </a:cxn>
                    <a:cxn ang="T82">
                      <a:pos x="T12" y="T13"/>
                    </a:cxn>
                    <a:cxn ang="T83">
                      <a:pos x="T14" y="T15"/>
                    </a:cxn>
                    <a:cxn ang="T84">
                      <a:pos x="T16" y="T17"/>
                    </a:cxn>
                    <a:cxn ang="T85">
                      <a:pos x="T18" y="T19"/>
                    </a:cxn>
                    <a:cxn ang="T86">
                      <a:pos x="T20" y="T21"/>
                    </a:cxn>
                    <a:cxn ang="T87">
                      <a:pos x="T22" y="T23"/>
                    </a:cxn>
                    <a:cxn ang="T88">
                      <a:pos x="T24" y="T25"/>
                    </a:cxn>
                    <a:cxn ang="T89">
                      <a:pos x="T26" y="T27"/>
                    </a:cxn>
                    <a:cxn ang="T90">
                      <a:pos x="T28" y="T29"/>
                    </a:cxn>
                    <a:cxn ang="T91">
                      <a:pos x="T30" y="T31"/>
                    </a:cxn>
                    <a:cxn ang="T92">
                      <a:pos x="T32" y="T33"/>
                    </a:cxn>
                    <a:cxn ang="T93">
                      <a:pos x="T34" y="T35"/>
                    </a:cxn>
                    <a:cxn ang="T94">
                      <a:pos x="T36" y="T37"/>
                    </a:cxn>
                    <a:cxn ang="T95">
                      <a:pos x="T38" y="T39"/>
                    </a:cxn>
                    <a:cxn ang="T96">
                      <a:pos x="T40" y="T41"/>
                    </a:cxn>
                    <a:cxn ang="T97">
                      <a:pos x="T42" y="T43"/>
                    </a:cxn>
                    <a:cxn ang="T98">
                      <a:pos x="T44" y="T45"/>
                    </a:cxn>
                    <a:cxn ang="T99">
                      <a:pos x="T46" y="T47"/>
                    </a:cxn>
                    <a:cxn ang="T100">
                      <a:pos x="T48" y="T49"/>
                    </a:cxn>
                    <a:cxn ang="T101">
                      <a:pos x="T50" y="T51"/>
                    </a:cxn>
                    <a:cxn ang="T102">
                      <a:pos x="T52" y="T53"/>
                    </a:cxn>
                    <a:cxn ang="T103">
                      <a:pos x="T54" y="T55"/>
                    </a:cxn>
                    <a:cxn ang="T104">
                      <a:pos x="T56" y="T57"/>
                    </a:cxn>
                    <a:cxn ang="T105">
                      <a:pos x="T58" y="T59"/>
                    </a:cxn>
                    <a:cxn ang="T106">
                      <a:pos x="T60" y="T61"/>
                    </a:cxn>
                    <a:cxn ang="T107">
                      <a:pos x="T62" y="T63"/>
                    </a:cxn>
                    <a:cxn ang="T108">
                      <a:pos x="T64" y="T65"/>
                    </a:cxn>
                    <a:cxn ang="T109">
                      <a:pos x="T66" y="T67"/>
                    </a:cxn>
                    <a:cxn ang="T110">
                      <a:pos x="T68" y="T69"/>
                    </a:cxn>
                    <a:cxn ang="T111">
                      <a:pos x="T70" y="T71"/>
                    </a:cxn>
                    <a:cxn ang="T112">
                      <a:pos x="T72" y="T73"/>
                    </a:cxn>
                    <a:cxn ang="T113">
                      <a:pos x="T74" y="T75"/>
                    </a:cxn>
                  </a:cxnLst>
                  <a:rect l="T114" t="T115" r="T116" b="T117"/>
                  <a:pathLst>
                    <a:path w="246" h="310">
                      <a:moveTo>
                        <a:pt x="199" y="116"/>
                      </a:moveTo>
                      <a:lnTo>
                        <a:pt x="207" y="124"/>
                      </a:lnTo>
                      <a:lnTo>
                        <a:pt x="214" y="133"/>
                      </a:lnTo>
                      <a:lnTo>
                        <a:pt x="219" y="143"/>
                      </a:lnTo>
                      <a:lnTo>
                        <a:pt x="223" y="154"/>
                      </a:lnTo>
                      <a:lnTo>
                        <a:pt x="225" y="164"/>
                      </a:lnTo>
                      <a:lnTo>
                        <a:pt x="225" y="176"/>
                      </a:lnTo>
                      <a:lnTo>
                        <a:pt x="221" y="187"/>
                      </a:lnTo>
                      <a:lnTo>
                        <a:pt x="216" y="197"/>
                      </a:lnTo>
                      <a:lnTo>
                        <a:pt x="208" y="209"/>
                      </a:lnTo>
                      <a:lnTo>
                        <a:pt x="199" y="219"/>
                      </a:lnTo>
                      <a:lnTo>
                        <a:pt x="188" y="228"/>
                      </a:lnTo>
                      <a:lnTo>
                        <a:pt x="177" y="238"/>
                      </a:lnTo>
                      <a:lnTo>
                        <a:pt x="166" y="246"/>
                      </a:lnTo>
                      <a:lnTo>
                        <a:pt x="154" y="255"/>
                      </a:lnTo>
                      <a:lnTo>
                        <a:pt x="143" y="264"/>
                      </a:lnTo>
                      <a:lnTo>
                        <a:pt x="132" y="274"/>
                      </a:lnTo>
                      <a:lnTo>
                        <a:pt x="129" y="278"/>
                      </a:lnTo>
                      <a:lnTo>
                        <a:pt x="126" y="282"/>
                      </a:lnTo>
                      <a:lnTo>
                        <a:pt x="124" y="287"/>
                      </a:lnTo>
                      <a:lnTo>
                        <a:pt x="121" y="292"/>
                      </a:lnTo>
                      <a:lnTo>
                        <a:pt x="120" y="296"/>
                      </a:lnTo>
                      <a:lnTo>
                        <a:pt x="120" y="301"/>
                      </a:lnTo>
                      <a:lnTo>
                        <a:pt x="121" y="305"/>
                      </a:lnTo>
                      <a:lnTo>
                        <a:pt x="125" y="309"/>
                      </a:lnTo>
                      <a:lnTo>
                        <a:pt x="130" y="310"/>
                      </a:lnTo>
                      <a:lnTo>
                        <a:pt x="134" y="310"/>
                      </a:lnTo>
                      <a:lnTo>
                        <a:pt x="139" y="309"/>
                      </a:lnTo>
                      <a:lnTo>
                        <a:pt x="143" y="305"/>
                      </a:lnTo>
                      <a:lnTo>
                        <a:pt x="154" y="293"/>
                      </a:lnTo>
                      <a:lnTo>
                        <a:pt x="167" y="280"/>
                      </a:lnTo>
                      <a:lnTo>
                        <a:pt x="180" y="269"/>
                      </a:lnTo>
                      <a:lnTo>
                        <a:pt x="194" y="257"/>
                      </a:lnTo>
                      <a:lnTo>
                        <a:pt x="207" y="246"/>
                      </a:lnTo>
                      <a:lnTo>
                        <a:pt x="219" y="233"/>
                      </a:lnTo>
                      <a:lnTo>
                        <a:pt x="231" y="219"/>
                      </a:lnTo>
                      <a:lnTo>
                        <a:pt x="239" y="204"/>
                      </a:lnTo>
                      <a:lnTo>
                        <a:pt x="245" y="187"/>
                      </a:lnTo>
                      <a:lnTo>
                        <a:pt x="246" y="170"/>
                      </a:lnTo>
                      <a:lnTo>
                        <a:pt x="242" y="153"/>
                      </a:lnTo>
                      <a:lnTo>
                        <a:pt x="236" y="136"/>
                      </a:lnTo>
                      <a:lnTo>
                        <a:pt x="227" y="120"/>
                      </a:lnTo>
                      <a:lnTo>
                        <a:pt x="215" y="107"/>
                      </a:lnTo>
                      <a:lnTo>
                        <a:pt x="201" y="94"/>
                      </a:lnTo>
                      <a:lnTo>
                        <a:pt x="187" y="82"/>
                      </a:lnTo>
                      <a:lnTo>
                        <a:pt x="177" y="74"/>
                      </a:lnTo>
                      <a:lnTo>
                        <a:pt x="165" y="68"/>
                      </a:lnTo>
                      <a:lnTo>
                        <a:pt x="152" y="60"/>
                      </a:lnTo>
                      <a:lnTo>
                        <a:pt x="139" y="51"/>
                      </a:lnTo>
                      <a:lnTo>
                        <a:pt x="126" y="43"/>
                      </a:lnTo>
                      <a:lnTo>
                        <a:pt x="112" y="35"/>
                      </a:lnTo>
                      <a:lnTo>
                        <a:pt x="98" y="28"/>
                      </a:lnTo>
                      <a:lnTo>
                        <a:pt x="85" y="22"/>
                      </a:lnTo>
                      <a:lnTo>
                        <a:pt x="72" y="16"/>
                      </a:lnTo>
                      <a:lnTo>
                        <a:pt x="59" y="10"/>
                      </a:lnTo>
                      <a:lnTo>
                        <a:pt x="46" y="7"/>
                      </a:lnTo>
                      <a:lnTo>
                        <a:pt x="35" y="3"/>
                      </a:lnTo>
                      <a:lnTo>
                        <a:pt x="24" y="1"/>
                      </a:lnTo>
                      <a:lnTo>
                        <a:pt x="15" y="0"/>
                      </a:lnTo>
                      <a:lnTo>
                        <a:pt x="7" y="1"/>
                      </a:lnTo>
                      <a:lnTo>
                        <a:pt x="0" y="3"/>
                      </a:lnTo>
                      <a:lnTo>
                        <a:pt x="8" y="6"/>
                      </a:lnTo>
                      <a:lnTo>
                        <a:pt x="17" y="9"/>
                      </a:lnTo>
                      <a:lnTo>
                        <a:pt x="28" y="14"/>
                      </a:lnTo>
                      <a:lnTo>
                        <a:pt x="38" y="18"/>
                      </a:lnTo>
                      <a:lnTo>
                        <a:pt x="51" y="24"/>
                      </a:lnTo>
                      <a:lnTo>
                        <a:pt x="64" y="30"/>
                      </a:lnTo>
                      <a:lnTo>
                        <a:pt x="78" y="37"/>
                      </a:lnTo>
                      <a:lnTo>
                        <a:pt x="92" y="43"/>
                      </a:lnTo>
                      <a:lnTo>
                        <a:pt x="106" y="51"/>
                      </a:lnTo>
                      <a:lnTo>
                        <a:pt x="120" y="60"/>
                      </a:lnTo>
                      <a:lnTo>
                        <a:pt x="134" y="69"/>
                      </a:lnTo>
                      <a:lnTo>
                        <a:pt x="148" y="78"/>
                      </a:lnTo>
                      <a:lnTo>
                        <a:pt x="163" y="87"/>
                      </a:lnTo>
                      <a:lnTo>
                        <a:pt x="175" y="96"/>
                      </a:lnTo>
                      <a:lnTo>
                        <a:pt x="187" y="105"/>
                      </a:lnTo>
                      <a:lnTo>
                        <a:pt x="199" y="116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3" name="Freeform 760"/>
                <p:cNvSpPr>
                  <a:spLocks/>
                </p:cNvSpPr>
                <p:nvPr/>
              </p:nvSpPr>
              <p:spPr bwMode="auto">
                <a:xfrm>
                  <a:off x="5115" y="2660"/>
                  <a:ext cx="69" cy="55"/>
                </a:xfrm>
                <a:custGeom>
                  <a:avLst/>
                  <a:gdLst>
                    <a:gd name="T0" fmla="*/ 0 w 198"/>
                    <a:gd name="T1" fmla="*/ 0 h 236"/>
                    <a:gd name="T2" fmla="*/ 0 w 198"/>
                    <a:gd name="T3" fmla="*/ 0 h 236"/>
                    <a:gd name="T4" fmla="*/ 0 w 198"/>
                    <a:gd name="T5" fmla="*/ 0 h 236"/>
                    <a:gd name="T6" fmla="*/ 0 w 198"/>
                    <a:gd name="T7" fmla="*/ 0 h 236"/>
                    <a:gd name="T8" fmla="*/ 0 w 198"/>
                    <a:gd name="T9" fmla="*/ 0 h 236"/>
                    <a:gd name="T10" fmla="*/ 0 w 198"/>
                    <a:gd name="T11" fmla="*/ 0 h 236"/>
                    <a:gd name="T12" fmla="*/ 0 w 198"/>
                    <a:gd name="T13" fmla="*/ 0 h 236"/>
                    <a:gd name="T14" fmla="*/ 0 w 198"/>
                    <a:gd name="T15" fmla="*/ 0 h 236"/>
                    <a:gd name="T16" fmla="*/ 0 w 198"/>
                    <a:gd name="T17" fmla="*/ 0 h 236"/>
                    <a:gd name="T18" fmla="*/ 0 w 198"/>
                    <a:gd name="T19" fmla="*/ 0 h 236"/>
                    <a:gd name="T20" fmla="*/ 0 w 198"/>
                    <a:gd name="T21" fmla="*/ 0 h 236"/>
                    <a:gd name="T22" fmla="*/ 0 w 198"/>
                    <a:gd name="T23" fmla="*/ 0 h 236"/>
                    <a:gd name="T24" fmla="*/ 0 w 198"/>
                    <a:gd name="T25" fmla="*/ 0 h 236"/>
                    <a:gd name="T26" fmla="*/ 0 w 198"/>
                    <a:gd name="T27" fmla="*/ 0 h 236"/>
                    <a:gd name="T28" fmla="*/ 0 w 198"/>
                    <a:gd name="T29" fmla="*/ 0 h 236"/>
                    <a:gd name="T30" fmla="*/ 0 w 198"/>
                    <a:gd name="T31" fmla="*/ 0 h 236"/>
                    <a:gd name="T32" fmla="*/ 0 w 198"/>
                    <a:gd name="T33" fmla="*/ 0 h 236"/>
                    <a:gd name="T34" fmla="*/ 0 w 198"/>
                    <a:gd name="T35" fmla="*/ 0 h 236"/>
                    <a:gd name="T36" fmla="*/ 0 w 198"/>
                    <a:gd name="T37" fmla="*/ 0 h 236"/>
                    <a:gd name="T38" fmla="*/ 0 w 198"/>
                    <a:gd name="T39" fmla="*/ 0 h 236"/>
                    <a:gd name="T40" fmla="*/ 0 w 198"/>
                    <a:gd name="T41" fmla="*/ 0 h 236"/>
                    <a:gd name="T42" fmla="*/ 0 w 198"/>
                    <a:gd name="T43" fmla="*/ 0 h 236"/>
                    <a:gd name="T44" fmla="*/ 0 w 198"/>
                    <a:gd name="T45" fmla="*/ 0 h 236"/>
                    <a:gd name="T46" fmla="*/ 0 w 198"/>
                    <a:gd name="T47" fmla="*/ 0 h 236"/>
                    <a:gd name="T48" fmla="*/ 0 w 198"/>
                    <a:gd name="T49" fmla="*/ 0 h 236"/>
                    <a:gd name="T50" fmla="*/ 0 w 198"/>
                    <a:gd name="T51" fmla="*/ 0 h 236"/>
                    <a:gd name="T52" fmla="*/ 0 w 198"/>
                    <a:gd name="T53" fmla="*/ 0 h 236"/>
                    <a:gd name="T54" fmla="*/ 0 w 198"/>
                    <a:gd name="T55" fmla="*/ 0 h 236"/>
                    <a:gd name="T56" fmla="*/ 0 w 198"/>
                    <a:gd name="T57" fmla="*/ 0 h 236"/>
                    <a:gd name="T58" fmla="*/ 0 w 198"/>
                    <a:gd name="T59" fmla="*/ 0 h 236"/>
                    <a:gd name="T60" fmla="*/ 0 w 198"/>
                    <a:gd name="T61" fmla="*/ 0 h 236"/>
                    <a:gd name="T62" fmla="*/ 0 w 198"/>
                    <a:gd name="T63" fmla="*/ 0 h 236"/>
                    <a:gd name="T64" fmla="*/ 0 w 198"/>
                    <a:gd name="T65" fmla="*/ 0 h 236"/>
                    <a:gd name="T66" fmla="*/ 0 w 198"/>
                    <a:gd name="T67" fmla="*/ 0 h 236"/>
                    <a:gd name="T68" fmla="*/ 0 w 198"/>
                    <a:gd name="T69" fmla="*/ 0 h 236"/>
                    <a:gd name="T70" fmla="*/ 0 w 198"/>
                    <a:gd name="T71" fmla="*/ 0 h 236"/>
                    <a:gd name="T72" fmla="*/ 0 w 198"/>
                    <a:gd name="T73" fmla="*/ 0 h 236"/>
                    <a:gd name="T74" fmla="*/ 0 w 198"/>
                    <a:gd name="T75" fmla="*/ 0 h 236"/>
                    <a:gd name="T76" fmla="*/ 0 w 198"/>
                    <a:gd name="T77" fmla="*/ 0 h 236"/>
                    <a:gd name="T78" fmla="*/ 0 w 198"/>
                    <a:gd name="T79" fmla="*/ 0 h 236"/>
                    <a:gd name="T80" fmla="*/ 0 w 198"/>
                    <a:gd name="T81" fmla="*/ 0 h 236"/>
                    <a:gd name="T82" fmla="*/ 0 w 198"/>
                    <a:gd name="T83" fmla="*/ 0 h 236"/>
                    <a:gd name="T84" fmla="*/ 0 w 198"/>
                    <a:gd name="T85" fmla="*/ 0 h 236"/>
                    <a:gd name="T86" fmla="*/ 0 w 198"/>
                    <a:gd name="T87" fmla="*/ 0 h 236"/>
                    <a:gd name="T88" fmla="*/ 0 w 198"/>
                    <a:gd name="T89" fmla="*/ 0 h 236"/>
                    <a:gd name="T90" fmla="*/ 0 w 198"/>
                    <a:gd name="T91" fmla="*/ 0 h 236"/>
                    <a:gd name="T92" fmla="*/ 0 w 198"/>
                    <a:gd name="T93" fmla="*/ 0 h 236"/>
                    <a:gd name="T94" fmla="*/ 0 w 198"/>
                    <a:gd name="T95" fmla="*/ 0 h 236"/>
                    <a:gd name="T96" fmla="*/ 0 w 198"/>
                    <a:gd name="T97" fmla="*/ 0 h 236"/>
                    <a:gd name="T98" fmla="*/ 0 w 198"/>
                    <a:gd name="T99" fmla="*/ 0 h 236"/>
                    <a:gd name="T100" fmla="*/ 0 w 198"/>
                    <a:gd name="T101" fmla="*/ 0 h 236"/>
                    <a:gd name="T102" fmla="*/ 0 w 198"/>
                    <a:gd name="T103" fmla="*/ 0 h 236"/>
                    <a:gd name="T104" fmla="*/ 0 w 198"/>
                    <a:gd name="T105" fmla="*/ 0 h 236"/>
                    <a:gd name="T106" fmla="*/ 0 w 198"/>
                    <a:gd name="T107" fmla="*/ 0 h 236"/>
                    <a:gd name="T108" fmla="*/ 0 w 198"/>
                    <a:gd name="T109" fmla="*/ 0 h 236"/>
                    <a:gd name="T110" fmla="*/ 0 w 198"/>
                    <a:gd name="T111" fmla="*/ 0 h 236"/>
                    <a:gd name="T112" fmla="*/ 0 w 198"/>
                    <a:gd name="T113" fmla="*/ 0 h 236"/>
                    <a:gd name="T114" fmla="*/ 0 w 198"/>
                    <a:gd name="T115" fmla="*/ 0 h 236"/>
                    <a:gd name="T116" fmla="*/ 0 w 198"/>
                    <a:gd name="T117" fmla="*/ 0 h 236"/>
                    <a:gd name="T118" fmla="*/ 0 w 198"/>
                    <a:gd name="T119" fmla="*/ 0 h 236"/>
                    <a:gd name="T120" fmla="*/ 0 w 198"/>
                    <a:gd name="T121" fmla="*/ 0 h 2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198"/>
                    <a:gd name="T184" fmla="*/ 0 h 236"/>
                    <a:gd name="T185" fmla="*/ 198 w 198"/>
                    <a:gd name="T186" fmla="*/ 236 h 236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198" h="236">
                      <a:moveTo>
                        <a:pt x="73" y="36"/>
                      </a:moveTo>
                      <a:lnTo>
                        <a:pt x="58" y="46"/>
                      </a:lnTo>
                      <a:lnTo>
                        <a:pt x="46" y="58"/>
                      </a:lnTo>
                      <a:lnTo>
                        <a:pt x="33" y="72"/>
                      </a:lnTo>
                      <a:lnTo>
                        <a:pt x="22" y="85"/>
                      </a:lnTo>
                      <a:lnTo>
                        <a:pt x="14" y="100"/>
                      </a:lnTo>
                      <a:lnTo>
                        <a:pt x="7" y="115"/>
                      </a:lnTo>
                      <a:lnTo>
                        <a:pt x="2" y="130"/>
                      </a:lnTo>
                      <a:lnTo>
                        <a:pt x="0" y="146"/>
                      </a:lnTo>
                      <a:lnTo>
                        <a:pt x="2" y="170"/>
                      </a:lnTo>
                      <a:lnTo>
                        <a:pt x="12" y="190"/>
                      </a:lnTo>
                      <a:lnTo>
                        <a:pt x="26" y="207"/>
                      </a:lnTo>
                      <a:lnTo>
                        <a:pt x="43" y="220"/>
                      </a:lnTo>
                      <a:lnTo>
                        <a:pt x="64" y="229"/>
                      </a:lnTo>
                      <a:lnTo>
                        <a:pt x="88" y="235"/>
                      </a:lnTo>
                      <a:lnTo>
                        <a:pt x="110" y="236"/>
                      </a:lnTo>
                      <a:lnTo>
                        <a:pt x="132" y="232"/>
                      </a:lnTo>
                      <a:lnTo>
                        <a:pt x="137" y="232"/>
                      </a:lnTo>
                      <a:lnTo>
                        <a:pt x="142" y="230"/>
                      </a:lnTo>
                      <a:lnTo>
                        <a:pt x="145" y="226"/>
                      </a:lnTo>
                      <a:lnTo>
                        <a:pt x="146" y="221"/>
                      </a:lnTo>
                      <a:lnTo>
                        <a:pt x="145" y="219"/>
                      </a:lnTo>
                      <a:lnTo>
                        <a:pt x="142" y="219"/>
                      </a:lnTo>
                      <a:lnTo>
                        <a:pt x="137" y="217"/>
                      </a:lnTo>
                      <a:lnTo>
                        <a:pt x="131" y="217"/>
                      </a:lnTo>
                      <a:lnTo>
                        <a:pt x="124" y="217"/>
                      </a:lnTo>
                      <a:lnTo>
                        <a:pt x="118" y="217"/>
                      </a:lnTo>
                      <a:lnTo>
                        <a:pt x="112" y="217"/>
                      </a:lnTo>
                      <a:lnTo>
                        <a:pt x="109" y="217"/>
                      </a:lnTo>
                      <a:lnTo>
                        <a:pt x="97" y="216"/>
                      </a:lnTo>
                      <a:lnTo>
                        <a:pt x="87" y="215"/>
                      </a:lnTo>
                      <a:lnTo>
                        <a:pt x="75" y="214"/>
                      </a:lnTo>
                      <a:lnTo>
                        <a:pt x="63" y="211"/>
                      </a:lnTo>
                      <a:lnTo>
                        <a:pt x="51" y="207"/>
                      </a:lnTo>
                      <a:lnTo>
                        <a:pt x="40" y="199"/>
                      </a:lnTo>
                      <a:lnTo>
                        <a:pt x="29" y="189"/>
                      </a:lnTo>
                      <a:lnTo>
                        <a:pt x="17" y="174"/>
                      </a:lnTo>
                      <a:lnTo>
                        <a:pt x="15" y="157"/>
                      </a:lnTo>
                      <a:lnTo>
                        <a:pt x="16" y="141"/>
                      </a:lnTo>
                      <a:lnTo>
                        <a:pt x="21" y="124"/>
                      </a:lnTo>
                      <a:lnTo>
                        <a:pt x="28" y="109"/>
                      </a:lnTo>
                      <a:lnTo>
                        <a:pt x="39" y="96"/>
                      </a:lnTo>
                      <a:lnTo>
                        <a:pt x="50" y="82"/>
                      </a:lnTo>
                      <a:lnTo>
                        <a:pt x="63" y="70"/>
                      </a:lnTo>
                      <a:lnTo>
                        <a:pt x="78" y="59"/>
                      </a:lnTo>
                      <a:lnTo>
                        <a:pt x="94" y="49"/>
                      </a:lnTo>
                      <a:lnTo>
                        <a:pt x="110" y="39"/>
                      </a:lnTo>
                      <a:lnTo>
                        <a:pt x="126" y="31"/>
                      </a:lnTo>
                      <a:lnTo>
                        <a:pt x="142" y="24"/>
                      </a:lnTo>
                      <a:lnTo>
                        <a:pt x="158" y="19"/>
                      </a:lnTo>
                      <a:lnTo>
                        <a:pt x="172" y="13"/>
                      </a:lnTo>
                      <a:lnTo>
                        <a:pt x="186" y="10"/>
                      </a:lnTo>
                      <a:lnTo>
                        <a:pt x="198" y="7"/>
                      </a:lnTo>
                      <a:lnTo>
                        <a:pt x="190" y="3"/>
                      </a:lnTo>
                      <a:lnTo>
                        <a:pt x="177" y="0"/>
                      </a:lnTo>
                      <a:lnTo>
                        <a:pt x="162" y="3"/>
                      </a:lnTo>
                      <a:lnTo>
                        <a:pt x="144" y="6"/>
                      </a:lnTo>
                      <a:lnTo>
                        <a:pt x="124" y="12"/>
                      </a:lnTo>
                      <a:lnTo>
                        <a:pt x="105" y="19"/>
                      </a:lnTo>
                      <a:lnTo>
                        <a:pt x="88" y="28"/>
                      </a:lnTo>
                      <a:lnTo>
                        <a:pt x="73" y="36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4" name="Freeform 761"/>
                <p:cNvSpPr>
                  <a:spLocks/>
                </p:cNvSpPr>
                <p:nvPr/>
              </p:nvSpPr>
              <p:spPr bwMode="auto">
                <a:xfrm>
                  <a:off x="5233" y="2660"/>
                  <a:ext cx="47" cy="42"/>
                </a:xfrm>
                <a:custGeom>
                  <a:avLst/>
                  <a:gdLst>
                    <a:gd name="T0" fmla="*/ 0 w 128"/>
                    <a:gd name="T1" fmla="*/ 0 h 183"/>
                    <a:gd name="T2" fmla="*/ 0 w 128"/>
                    <a:gd name="T3" fmla="*/ 0 h 183"/>
                    <a:gd name="T4" fmla="*/ 0 w 128"/>
                    <a:gd name="T5" fmla="*/ 0 h 183"/>
                    <a:gd name="T6" fmla="*/ 0 w 128"/>
                    <a:gd name="T7" fmla="*/ 0 h 183"/>
                    <a:gd name="T8" fmla="*/ 0 w 128"/>
                    <a:gd name="T9" fmla="*/ 0 h 183"/>
                    <a:gd name="T10" fmla="*/ 0 w 128"/>
                    <a:gd name="T11" fmla="*/ 0 h 183"/>
                    <a:gd name="T12" fmla="*/ 0 w 128"/>
                    <a:gd name="T13" fmla="*/ 0 h 183"/>
                    <a:gd name="T14" fmla="*/ 0 w 128"/>
                    <a:gd name="T15" fmla="*/ 0 h 183"/>
                    <a:gd name="T16" fmla="*/ 0 w 128"/>
                    <a:gd name="T17" fmla="*/ 0 h 183"/>
                    <a:gd name="T18" fmla="*/ 0 w 128"/>
                    <a:gd name="T19" fmla="*/ 0 h 183"/>
                    <a:gd name="T20" fmla="*/ 0 w 128"/>
                    <a:gd name="T21" fmla="*/ 0 h 183"/>
                    <a:gd name="T22" fmla="*/ 0 w 128"/>
                    <a:gd name="T23" fmla="*/ 0 h 183"/>
                    <a:gd name="T24" fmla="*/ 0 w 128"/>
                    <a:gd name="T25" fmla="*/ 0 h 183"/>
                    <a:gd name="T26" fmla="*/ 0 w 128"/>
                    <a:gd name="T27" fmla="*/ 0 h 183"/>
                    <a:gd name="T28" fmla="*/ 0 w 128"/>
                    <a:gd name="T29" fmla="*/ 0 h 183"/>
                    <a:gd name="T30" fmla="*/ 0 w 128"/>
                    <a:gd name="T31" fmla="*/ 0 h 183"/>
                    <a:gd name="T32" fmla="*/ 0 w 128"/>
                    <a:gd name="T33" fmla="*/ 0 h 183"/>
                    <a:gd name="T34" fmla="*/ 0 w 128"/>
                    <a:gd name="T35" fmla="*/ 0 h 183"/>
                    <a:gd name="T36" fmla="*/ 0 w 128"/>
                    <a:gd name="T37" fmla="*/ 0 h 183"/>
                    <a:gd name="T38" fmla="*/ 0 w 128"/>
                    <a:gd name="T39" fmla="*/ 0 h 183"/>
                    <a:gd name="T40" fmla="*/ 0 w 128"/>
                    <a:gd name="T41" fmla="*/ 0 h 183"/>
                    <a:gd name="T42" fmla="*/ 0 w 128"/>
                    <a:gd name="T43" fmla="*/ 0 h 183"/>
                    <a:gd name="T44" fmla="*/ 0 w 128"/>
                    <a:gd name="T45" fmla="*/ 0 h 183"/>
                    <a:gd name="T46" fmla="*/ 0 w 128"/>
                    <a:gd name="T47" fmla="*/ 0 h 183"/>
                    <a:gd name="T48" fmla="*/ 0 w 128"/>
                    <a:gd name="T49" fmla="*/ 0 h 183"/>
                    <a:gd name="T50" fmla="*/ 0 w 128"/>
                    <a:gd name="T51" fmla="*/ 0 h 183"/>
                    <a:gd name="T52" fmla="*/ 0 w 128"/>
                    <a:gd name="T53" fmla="*/ 0 h 183"/>
                    <a:gd name="T54" fmla="*/ 0 w 128"/>
                    <a:gd name="T55" fmla="*/ 0 h 183"/>
                    <a:gd name="T56" fmla="*/ 0 w 128"/>
                    <a:gd name="T57" fmla="*/ 0 h 183"/>
                    <a:gd name="T58" fmla="*/ 0 w 128"/>
                    <a:gd name="T59" fmla="*/ 0 h 183"/>
                    <a:gd name="T60" fmla="*/ 0 w 128"/>
                    <a:gd name="T61" fmla="*/ 0 h 183"/>
                    <a:gd name="T62" fmla="*/ 0 w 128"/>
                    <a:gd name="T63" fmla="*/ 0 h 183"/>
                    <a:gd name="T64" fmla="*/ 0 w 128"/>
                    <a:gd name="T65" fmla="*/ 0 h 183"/>
                    <a:gd name="T66" fmla="*/ 0 w 128"/>
                    <a:gd name="T67" fmla="*/ 0 h 183"/>
                    <a:gd name="T68" fmla="*/ 0 w 128"/>
                    <a:gd name="T69" fmla="*/ 0 h 183"/>
                    <a:gd name="T70" fmla="*/ 0 w 128"/>
                    <a:gd name="T71" fmla="*/ 0 h 183"/>
                    <a:gd name="T72" fmla="*/ 0 w 128"/>
                    <a:gd name="T73" fmla="*/ 0 h 183"/>
                    <a:gd name="T74" fmla="*/ 0 w 128"/>
                    <a:gd name="T75" fmla="*/ 0 h 183"/>
                    <a:gd name="T76" fmla="*/ 0 w 128"/>
                    <a:gd name="T77" fmla="*/ 0 h 183"/>
                    <a:gd name="T78" fmla="*/ 0 w 128"/>
                    <a:gd name="T79" fmla="*/ 0 h 183"/>
                    <a:gd name="T80" fmla="*/ 0 w 128"/>
                    <a:gd name="T81" fmla="*/ 0 h 183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28"/>
                    <a:gd name="T124" fmla="*/ 0 h 183"/>
                    <a:gd name="T125" fmla="*/ 128 w 128"/>
                    <a:gd name="T126" fmla="*/ 183 h 183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28" h="183">
                      <a:moveTo>
                        <a:pt x="108" y="61"/>
                      </a:moveTo>
                      <a:lnTo>
                        <a:pt x="111" y="80"/>
                      </a:lnTo>
                      <a:lnTo>
                        <a:pt x="109" y="97"/>
                      </a:lnTo>
                      <a:lnTo>
                        <a:pt x="101" y="110"/>
                      </a:lnTo>
                      <a:lnTo>
                        <a:pt x="89" y="123"/>
                      </a:lnTo>
                      <a:lnTo>
                        <a:pt x="75" y="134"/>
                      </a:lnTo>
                      <a:lnTo>
                        <a:pt x="60" y="145"/>
                      </a:lnTo>
                      <a:lnTo>
                        <a:pt x="43" y="156"/>
                      </a:lnTo>
                      <a:lnTo>
                        <a:pt x="29" y="167"/>
                      </a:lnTo>
                      <a:lnTo>
                        <a:pt x="27" y="170"/>
                      </a:lnTo>
                      <a:lnTo>
                        <a:pt x="26" y="172"/>
                      </a:lnTo>
                      <a:lnTo>
                        <a:pt x="26" y="176"/>
                      </a:lnTo>
                      <a:lnTo>
                        <a:pt x="28" y="179"/>
                      </a:lnTo>
                      <a:lnTo>
                        <a:pt x="30" y="182"/>
                      </a:lnTo>
                      <a:lnTo>
                        <a:pt x="34" y="183"/>
                      </a:lnTo>
                      <a:lnTo>
                        <a:pt x="37" y="183"/>
                      </a:lnTo>
                      <a:lnTo>
                        <a:pt x="41" y="182"/>
                      </a:lnTo>
                      <a:lnTo>
                        <a:pt x="58" y="171"/>
                      </a:lnTo>
                      <a:lnTo>
                        <a:pt x="76" y="160"/>
                      </a:lnTo>
                      <a:lnTo>
                        <a:pt x="92" y="147"/>
                      </a:lnTo>
                      <a:lnTo>
                        <a:pt x="108" y="132"/>
                      </a:lnTo>
                      <a:lnTo>
                        <a:pt x="118" y="116"/>
                      </a:lnTo>
                      <a:lnTo>
                        <a:pt x="125" y="98"/>
                      </a:lnTo>
                      <a:lnTo>
                        <a:pt x="128" y="78"/>
                      </a:lnTo>
                      <a:lnTo>
                        <a:pt x="123" y="58"/>
                      </a:lnTo>
                      <a:lnTo>
                        <a:pt x="112" y="41"/>
                      </a:lnTo>
                      <a:lnTo>
                        <a:pt x="98" y="28"/>
                      </a:lnTo>
                      <a:lnTo>
                        <a:pt x="80" y="16"/>
                      </a:lnTo>
                      <a:lnTo>
                        <a:pt x="61" y="8"/>
                      </a:lnTo>
                      <a:lnTo>
                        <a:pt x="41" y="2"/>
                      </a:lnTo>
                      <a:lnTo>
                        <a:pt x="23" y="0"/>
                      </a:lnTo>
                      <a:lnTo>
                        <a:pt x="9" y="1"/>
                      </a:lnTo>
                      <a:lnTo>
                        <a:pt x="0" y="6"/>
                      </a:lnTo>
                      <a:lnTo>
                        <a:pt x="16" y="10"/>
                      </a:lnTo>
                      <a:lnTo>
                        <a:pt x="33" y="14"/>
                      </a:lnTo>
                      <a:lnTo>
                        <a:pt x="48" y="17"/>
                      </a:lnTo>
                      <a:lnTo>
                        <a:pt x="63" y="22"/>
                      </a:lnTo>
                      <a:lnTo>
                        <a:pt x="77" y="28"/>
                      </a:lnTo>
                      <a:lnTo>
                        <a:pt x="90" y="36"/>
                      </a:lnTo>
                      <a:lnTo>
                        <a:pt x="101" y="46"/>
                      </a:lnTo>
                      <a:lnTo>
                        <a:pt x="108" y="61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5" name="Freeform 762"/>
                <p:cNvSpPr>
                  <a:spLocks/>
                </p:cNvSpPr>
                <p:nvPr/>
              </p:nvSpPr>
              <p:spPr bwMode="auto">
                <a:xfrm>
                  <a:off x="5070" y="2650"/>
                  <a:ext cx="112" cy="88"/>
                </a:xfrm>
                <a:custGeom>
                  <a:avLst/>
                  <a:gdLst>
                    <a:gd name="T0" fmla="*/ 0 w 323"/>
                    <a:gd name="T1" fmla="*/ 0 h 379"/>
                    <a:gd name="T2" fmla="*/ 0 w 323"/>
                    <a:gd name="T3" fmla="*/ 0 h 379"/>
                    <a:gd name="T4" fmla="*/ 0 w 323"/>
                    <a:gd name="T5" fmla="*/ 0 h 379"/>
                    <a:gd name="T6" fmla="*/ 0 w 323"/>
                    <a:gd name="T7" fmla="*/ 0 h 379"/>
                    <a:gd name="T8" fmla="*/ 0 w 323"/>
                    <a:gd name="T9" fmla="*/ 0 h 379"/>
                    <a:gd name="T10" fmla="*/ 0 w 323"/>
                    <a:gd name="T11" fmla="*/ 0 h 379"/>
                    <a:gd name="T12" fmla="*/ 0 w 323"/>
                    <a:gd name="T13" fmla="*/ 0 h 379"/>
                    <a:gd name="T14" fmla="*/ 0 w 323"/>
                    <a:gd name="T15" fmla="*/ 0 h 379"/>
                    <a:gd name="T16" fmla="*/ 0 w 323"/>
                    <a:gd name="T17" fmla="*/ 0 h 379"/>
                    <a:gd name="T18" fmla="*/ 0 w 323"/>
                    <a:gd name="T19" fmla="*/ 0 h 379"/>
                    <a:gd name="T20" fmla="*/ 0 w 323"/>
                    <a:gd name="T21" fmla="*/ 0 h 379"/>
                    <a:gd name="T22" fmla="*/ 0 w 323"/>
                    <a:gd name="T23" fmla="*/ 0 h 379"/>
                    <a:gd name="T24" fmla="*/ 0 w 323"/>
                    <a:gd name="T25" fmla="*/ 0 h 379"/>
                    <a:gd name="T26" fmla="*/ 0 w 323"/>
                    <a:gd name="T27" fmla="*/ 0 h 379"/>
                    <a:gd name="T28" fmla="*/ 0 w 323"/>
                    <a:gd name="T29" fmla="*/ 0 h 379"/>
                    <a:gd name="T30" fmla="*/ 0 w 323"/>
                    <a:gd name="T31" fmla="*/ 0 h 379"/>
                    <a:gd name="T32" fmla="*/ 0 w 323"/>
                    <a:gd name="T33" fmla="*/ 0 h 379"/>
                    <a:gd name="T34" fmla="*/ 0 w 323"/>
                    <a:gd name="T35" fmla="*/ 0 h 379"/>
                    <a:gd name="T36" fmla="*/ 0 w 323"/>
                    <a:gd name="T37" fmla="*/ 0 h 379"/>
                    <a:gd name="T38" fmla="*/ 0 w 323"/>
                    <a:gd name="T39" fmla="*/ 0 h 379"/>
                    <a:gd name="T40" fmla="*/ 0 w 323"/>
                    <a:gd name="T41" fmla="*/ 0 h 379"/>
                    <a:gd name="T42" fmla="*/ 0 w 323"/>
                    <a:gd name="T43" fmla="*/ 0 h 379"/>
                    <a:gd name="T44" fmla="*/ 0 w 323"/>
                    <a:gd name="T45" fmla="*/ 0 h 379"/>
                    <a:gd name="T46" fmla="*/ 0 w 323"/>
                    <a:gd name="T47" fmla="*/ 0 h 379"/>
                    <a:gd name="T48" fmla="*/ 0 w 323"/>
                    <a:gd name="T49" fmla="*/ 0 h 379"/>
                    <a:gd name="T50" fmla="*/ 0 w 323"/>
                    <a:gd name="T51" fmla="*/ 0 h 379"/>
                    <a:gd name="T52" fmla="*/ 0 w 323"/>
                    <a:gd name="T53" fmla="*/ 0 h 379"/>
                    <a:gd name="T54" fmla="*/ 0 w 323"/>
                    <a:gd name="T55" fmla="*/ 0 h 379"/>
                    <a:gd name="T56" fmla="*/ 0 w 323"/>
                    <a:gd name="T57" fmla="*/ 0 h 379"/>
                    <a:gd name="T58" fmla="*/ 0 w 323"/>
                    <a:gd name="T59" fmla="*/ 0 h 379"/>
                    <a:gd name="T60" fmla="*/ 0 w 323"/>
                    <a:gd name="T61" fmla="*/ 0 h 379"/>
                    <a:gd name="T62" fmla="*/ 0 w 323"/>
                    <a:gd name="T63" fmla="*/ 0 h 379"/>
                    <a:gd name="T64" fmla="*/ 0 w 323"/>
                    <a:gd name="T65" fmla="*/ 0 h 379"/>
                    <a:gd name="T66" fmla="*/ 0 w 323"/>
                    <a:gd name="T67" fmla="*/ 0 h 379"/>
                    <a:gd name="T68" fmla="*/ 0 w 323"/>
                    <a:gd name="T69" fmla="*/ 0 h 379"/>
                    <a:gd name="T70" fmla="*/ 0 w 323"/>
                    <a:gd name="T71" fmla="*/ 0 h 379"/>
                    <a:gd name="T72" fmla="*/ 0 w 323"/>
                    <a:gd name="T73" fmla="*/ 0 h 379"/>
                    <a:gd name="T74" fmla="*/ 0 w 323"/>
                    <a:gd name="T75" fmla="*/ 0 h 379"/>
                    <a:gd name="T76" fmla="*/ 0 w 323"/>
                    <a:gd name="T77" fmla="*/ 0 h 379"/>
                    <a:gd name="T78" fmla="*/ 0 w 323"/>
                    <a:gd name="T79" fmla="*/ 0 h 379"/>
                    <a:gd name="T80" fmla="*/ 0 w 323"/>
                    <a:gd name="T81" fmla="*/ 0 h 379"/>
                    <a:gd name="T82" fmla="*/ 0 w 323"/>
                    <a:gd name="T83" fmla="*/ 0 h 379"/>
                    <a:gd name="T84" fmla="*/ 0 w 323"/>
                    <a:gd name="T85" fmla="*/ 0 h 379"/>
                    <a:gd name="T86" fmla="*/ 0 w 323"/>
                    <a:gd name="T87" fmla="*/ 0 h 379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w 323"/>
                    <a:gd name="T133" fmla="*/ 0 h 379"/>
                    <a:gd name="T134" fmla="*/ 323 w 323"/>
                    <a:gd name="T135" fmla="*/ 379 h 379"/>
                  </a:gdLst>
                  <a:ahLst/>
                  <a:cxnLst>
                    <a:cxn ang="T88">
                      <a:pos x="T0" y="T1"/>
                    </a:cxn>
                    <a:cxn ang="T89">
                      <a:pos x="T2" y="T3"/>
                    </a:cxn>
                    <a:cxn ang="T90">
                      <a:pos x="T4" y="T5"/>
                    </a:cxn>
                    <a:cxn ang="T91">
                      <a:pos x="T6" y="T7"/>
                    </a:cxn>
                    <a:cxn ang="T92">
                      <a:pos x="T8" y="T9"/>
                    </a:cxn>
                    <a:cxn ang="T93">
                      <a:pos x="T10" y="T11"/>
                    </a:cxn>
                    <a:cxn ang="T94">
                      <a:pos x="T12" y="T13"/>
                    </a:cxn>
                    <a:cxn ang="T95">
                      <a:pos x="T14" y="T15"/>
                    </a:cxn>
                    <a:cxn ang="T96">
                      <a:pos x="T16" y="T17"/>
                    </a:cxn>
                    <a:cxn ang="T97">
                      <a:pos x="T18" y="T19"/>
                    </a:cxn>
                    <a:cxn ang="T98">
                      <a:pos x="T20" y="T21"/>
                    </a:cxn>
                    <a:cxn ang="T99">
                      <a:pos x="T22" y="T23"/>
                    </a:cxn>
                    <a:cxn ang="T100">
                      <a:pos x="T24" y="T25"/>
                    </a:cxn>
                    <a:cxn ang="T101">
                      <a:pos x="T26" y="T27"/>
                    </a:cxn>
                    <a:cxn ang="T102">
                      <a:pos x="T28" y="T29"/>
                    </a:cxn>
                    <a:cxn ang="T103">
                      <a:pos x="T30" y="T31"/>
                    </a:cxn>
                    <a:cxn ang="T104">
                      <a:pos x="T32" y="T33"/>
                    </a:cxn>
                    <a:cxn ang="T105">
                      <a:pos x="T34" y="T35"/>
                    </a:cxn>
                    <a:cxn ang="T106">
                      <a:pos x="T36" y="T37"/>
                    </a:cxn>
                    <a:cxn ang="T107">
                      <a:pos x="T38" y="T39"/>
                    </a:cxn>
                    <a:cxn ang="T108">
                      <a:pos x="T40" y="T41"/>
                    </a:cxn>
                    <a:cxn ang="T109">
                      <a:pos x="T42" y="T43"/>
                    </a:cxn>
                    <a:cxn ang="T110">
                      <a:pos x="T44" y="T45"/>
                    </a:cxn>
                    <a:cxn ang="T111">
                      <a:pos x="T46" y="T47"/>
                    </a:cxn>
                    <a:cxn ang="T112">
                      <a:pos x="T48" y="T49"/>
                    </a:cxn>
                    <a:cxn ang="T113">
                      <a:pos x="T50" y="T51"/>
                    </a:cxn>
                    <a:cxn ang="T114">
                      <a:pos x="T52" y="T53"/>
                    </a:cxn>
                    <a:cxn ang="T115">
                      <a:pos x="T54" y="T55"/>
                    </a:cxn>
                    <a:cxn ang="T116">
                      <a:pos x="T56" y="T57"/>
                    </a:cxn>
                    <a:cxn ang="T117">
                      <a:pos x="T58" y="T59"/>
                    </a:cxn>
                    <a:cxn ang="T118">
                      <a:pos x="T60" y="T61"/>
                    </a:cxn>
                    <a:cxn ang="T119">
                      <a:pos x="T62" y="T63"/>
                    </a:cxn>
                    <a:cxn ang="T120">
                      <a:pos x="T64" y="T65"/>
                    </a:cxn>
                    <a:cxn ang="T121">
                      <a:pos x="T66" y="T67"/>
                    </a:cxn>
                    <a:cxn ang="T122">
                      <a:pos x="T68" y="T69"/>
                    </a:cxn>
                    <a:cxn ang="T123">
                      <a:pos x="T70" y="T71"/>
                    </a:cxn>
                    <a:cxn ang="T124">
                      <a:pos x="T72" y="T73"/>
                    </a:cxn>
                    <a:cxn ang="T125">
                      <a:pos x="T74" y="T75"/>
                    </a:cxn>
                    <a:cxn ang="T126">
                      <a:pos x="T76" y="T77"/>
                    </a:cxn>
                    <a:cxn ang="T127">
                      <a:pos x="T78" y="T79"/>
                    </a:cxn>
                    <a:cxn ang="T128">
                      <a:pos x="T80" y="T81"/>
                    </a:cxn>
                    <a:cxn ang="T129">
                      <a:pos x="T82" y="T83"/>
                    </a:cxn>
                    <a:cxn ang="T130">
                      <a:pos x="T84" y="T85"/>
                    </a:cxn>
                    <a:cxn ang="T131">
                      <a:pos x="T86" y="T87"/>
                    </a:cxn>
                  </a:cxnLst>
                  <a:rect l="T132" t="T133" r="T134" b="T135"/>
                  <a:pathLst>
                    <a:path w="323" h="379">
                      <a:moveTo>
                        <a:pt x="126" y="50"/>
                      </a:moveTo>
                      <a:lnTo>
                        <a:pt x="101" y="70"/>
                      </a:lnTo>
                      <a:lnTo>
                        <a:pt x="76" y="92"/>
                      </a:lnTo>
                      <a:lnTo>
                        <a:pt x="54" y="115"/>
                      </a:lnTo>
                      <a:lnTo>
                        <a:pt x="34" y="140"/>
                      </a:lnTo>
                      <a:lnTo>
                        <a:pt x="18" y="167"/>
                      </a:lnTo>
                      <a:lnTo>
                        <a:pt x="6" y="196"/>
                      </a:lnTo>
                      <a:lnTo>
                        <a:pt x="0" y="227"/>
                      </a:lnTo>
                      <a:lnTo>
                        <a:pt x="1" y="259"/>
                      </a:lnTo>
                      <a:lnTo>
                        <a:pt x="4" y="267"/>
                      </a:lnTo>
                      <a:lnTo>
                        <a:pt x="7" y="277"/>
                      </a:lnTo>
                      <a:lnTo>
                        <a:pt x="11" y="283"/>
                      </a:lnTo>
                      <a:lnTo>
                        <a:pt x="15" y="291"/>
                      </a:lnTo>
                      <a:lnTo>
                        <a:pt x="21" y="298"/>
                      </a:lnTo>
                      <a:lnTo>
                        <a:pt x="27" y="305"/>
                      </a:lnTo>
                      <a:lnTo>
                        <a:pt x="34" y="311"/>
                      </a:lnTo>
                      <a:lnTo>
                        <a:pt x="41" y="316"/>
                      </a:lnTo>
                      <a:lnTo>
                        <a:pt x="57" y="325"/>
                      </a:lnTo>
                      <a:lnTo>
                        <a:pt x="72" y="333"/>
                      </a:lnTo>
                      <a:lnTo>
                        <a:pt x="87" y="340"/>
                      </a:lnTo>
                      <a:lnTo>
                        <a:pt x="103" y="345"/>
                      </a:lnTo>
                      <a:lnTo>
                        <a:pt x="120" y="351"/>
                      </a:lnTo>
                      <a:lnTo>
                        <a:pt x="136" y="356"/>
                      </a:lnTo>
                      <a:lnTo>
                        <a:pt x="153" y="360"/>
                      </a:lnTo>
                      <a:lnTo>
                        <a:pt x="169" y="364"/>
                      </a:lnTo>
                      <a:lnTo>
                        <a:pt x="187" y="367"/>
                      </a:lnTo>
                      <a:lnTo>
                        <a:pt x="204" y="370"/>
                      </a:lnTo>
                      <a:lnTo>
                        <a:pt x="221" y="372"/>
                      </a:lnTo>
                      <a:lnTo>
                        <a:pt x="238" y="374"/>
                      </a:lnTo>
                      <a:lnTo>
                        <a:pt x="256" y="375"/>
                      </a:lnTo>
                      <a:lnTo>
                        <a:pt x="273" y="376"/>
                      </a:lnTo>
                      <a:lnTo>
                        <a:pt x="290" y="378"/>
                      </a:lnTo>
                      <a:lnTo>
                        <a:pt x="307" y="379"/>
                      </a:lnTo>
                      <a:lnTo>
                        <a:pt x="312" y="379"/>
                      </a:lnTo>
                      <a:lnTo>
                        <a:pt x="317" y="375"/>
                      </a:lnTo>
                      <a:lnTo>
                        <a:pt x="320" y="372"/>
                      </a:lnTo>
                      <a:lnTo>
                        <a:pt x="323" y="366"/>
                      </a:lnTo>
                      <a:lnTo>
                        <a:pt x="323" y="360"/>
                      </a:lnTo>
                      <a:lnTo>
                        <a:pt x="320" y="356"/>
                      </a:lnTo>
                      <a:lnTo>
                        <a:pt x="316" y="352"/>
                      </a:lnTo>
                      <a:lnTo>
                        <a:pt x="311" y="351"/>
                      </a:lnTo>
                      <a:lnTo>
                        <a:pt x="295" y="351"/>
                      </a:lnTo>
                      <a:lnTo>
                        <a:pt x="279" y="351"/>
                      </a:lnTo>
                      <a:lnTo>
                        <a:pt x="263" y="350"/>
                      </a:lnTo>
                      <a:lnTo>
                        <a:pt x="248" y="349"/>
                      </a:lnTo>
                      <a:lnTo>
                        <a:pt x="231" y="348"/>
                      </a:lnTo>
                      <a:lnTo>
                        <a:pt x="215" y="345"/>
                      </a:lnTo>
                      <a:lnTo>
                        <a:pt x="200" y="343"/>
                      </a:lnTo>
                      <a:lnTo>
                        <a:pt x="183" y="341"/>
                      </a:lnTo>
                      <a:lnTo>
                        <a:pt x="168" y="337"/>
                      </a:lnTo>
                      <a:lnTo>
                        <a:pt x="151" y="334"/>
                      </a:lnTo>
                      <a:lnTo>
                        <a:pt x="136" y="329"/>
                      </a:lnTo>
                      <a:lnTo>
                        <a:pt x="121" y="325"/>
                      </a:lnTo>
                      <a:lnTo>
                        <a:pt x="106" y="320"/>
                      </a:lnTo>
                      <a:lnTo>
                        <a:pt x="92" y="313"/>
                      </a:lnTo>
                      <a:lnTo>
                        <a:pt x="76" y="306"/>
                      </a:lnTo>
                      <a:lnTo>
                        <a:pt x="62" y="300"/>
                      </a:lnTo>
                      <a:lnTo>
                        <a:pt x="51" y="291"/>
                      </a:lnTo>
                      <a:lnTo>
                        <a:pt x="41" y="280"/>
                      </a:lnTo>
                      <a:lnTo>
                        <a:pt x="35" y="269"/>
                      </a:lnTo>
                      <a:lnTo>
                        <a:pt x="31" y="255"/>
                      </a:lnTo>
                      <a:lnTo>
                        <a:pt x="31" y="239"/>
                      </a:lnTo>
                      <a:lnTo>
                        <a:pt x="33" y="218"/>
                      </a:lnTo>
                      <a:lnTo>
                        <a:pt x="38" y="197"/>
                      </a:lnTo>
                      <a:lnTo>
                        <a:pt x="42" y="182"/>
                      </a:lnTo>
                      <a:lnTo>
                        <a:pt x="51" y="165"/>
                      </a:lnTo>
                      <a:lnTo>
                        <a:pt x="60" y="150"/>
                      </a:lnTo>
                      <a:lnTo>
                        <a:pt x="68" y="136"/>
                      </a:lnTo>
                      <a:lnTo>
                        <a:pt x="79" y="124"/>
                      </a:lnTo>
                      <a:lnTo>
                        <a:pt x="89" y="111"/>
                      </a:lnTo>
                      <a:lnTo>
                        <a:pt x="101" y="100"/>
                      </a:lnTo>
                      <a:lnTo>
                        <a:pt x="114" y="88"/>
                      </a:lnTo>
                      <a:lnTo>
                        <a:pt x="129" y="76"/>
                      </a:lnTo>
                      <a:lnTo>
                        <a:pt x="144" y="64"/>
                      </a:lnTo>
                      <a:lnTo>
                        <a:pt x="162" y="53"/>
                      </a:lnTo>
                      <a:lnTo>
                        <a:pt x="181" y="41"/>
                      </a:lnTo>
                      <a:lnTo>
                        <a:pt x="201" y="31"/>
                      </a:lnTo>
                      <a:lnTo>
                        <a:pt x="219" y="22"/>
                      </a:lnTo>
                      <a:lnTo>
                        <a:pt x="237" y="14"/>
                      </a:lnTo>
                      <a:lnTo>
                        <a:pt x="253" y="7"/>
                      </a:lnTo>
                      <a:lnTo>
                        <a:pt x="268" y="1"/>
                      </a:lnTo>
                      <a:lnTo>
                        <a:pt x="255" y="0"/>
                      </a:lnTo>
                      <a:lnTo>
                        <a:pt x="238" y="1"/>
                      </a:lnTo>
                      <a:lnTo>
                        <a:pt x="221" y="5"/>
                      </a:lnTo>
                      <a:lnTo>
                        <a:pt x="201" y="11"/>
                      </a:lnTo>
                      <a:lnTo>
                        <a:pt x="181" y="19"/>
                      </a:lnTo>
                      <a:lnTo>
                        <a:pt x="161" y="28"/>
                      </a:lnTo>
                      <a:lnTo>
                        <a:pt x="142" y="39"/>
                      </a:lnTo>
                      <a:lnTo>
                        <a:pt x="126" y="50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6" name="Freeform 763"/>
                <p:cNvSpPr>
                  <a:spLocks/>
                </p:cNvSpPr>
                <p:nvPr/>
              </p:nvSpPr>
              <p:spPr bwMode="auto">
                <a:xfrm>
                  <a:off x="5229" y="2647"/>
                  <a:ext cx="99" cy="59"/>
                </a:xfrm>
                <a:custGeom>
                  <a:avLst/>
                  <a:gdLst>
                    <a:gd name="T0" fmla="*/ 0 w 282"/>
                    <a:gd name="T1" fmla="*/ 0 h 253"/>
                    <a:gd name="T2" fmla="*/ 0 w 282"/>
                    <a:gd name="T3" fmla="*/ 0 h 253"/>
                    <a:gd name="T4" fmla="*/ 0 w 282"/>
                    <a:gd name="T5" fmla="*/ 0 h 253"/>
                    <a:gd name="T6" fmla="*/ 0 w 282"/>
                    <a:gd name="T7" fmla="*/ 0 h 253"/>
                    <a:gd name="T8" fmla="*/ 0 w 282"/>
                    <a:gd name="T9" fmla="*/ 0 h 253"/>
                    <a:gd name="T10" fmla="*/ 0 w 282"/>
                    <a:gd name="T11" fmla="*/ 0 h 253"/>
                    <a:gd name="T12" fmla="*/ 0 w 282"/>
                    <a:gd name="T13" fmla="*/ 0 h 253"/>
                    <a:gd name="T14" fmla="*/ 0 w 282"/>
                    <a:gd name="T15" fmla="*/ 0 h 253"/>
                    <a:gd name="T16" fmla="*/ 0 w 282"/>
                    <a:gd name="T17" fmla="*/ 0 h 253"/>
                    <a:gd name="T18" fmla="*/ 0 w 282"/>
                    <a:gd name="T19" fmla="*/ 0 h 253"/>
                    <a:gd name="T20" fmla="*/ 0 w 282"/>
                    <a:gd name="T21" fmla="*/ 0 h 253"/>
                    <a:gd name="T22" fmla="*/ 0 w 282"/>
                    <a:gd name="T23" fmla="*/ 0 h 253"/>
                    <a:gd name="T24" fmla="*/ 0 w 282"/>
                    <a:gd name="T25" fmla="*/ 0 h 253"/>
                    <a:gd name="T26" fmla="*/ 0 w 282"/>
                    <a:gd name="T27" fmla="*/ 0 h 253"/>
                    <a:gd name="T28" fmla="*/ 0 w 282"/>
                    <a:gd name="T29" fmla="*/ 0 h 253"/>
                    <a:gd name="T30" fmla="*/ 0 w 282"/>
                    <a:gd name="T31" fmla="*/ 0 h 253"/>
                    <a:gd name="T32" fmla="*/ 0 w 282"/>
                    <a:gd name="T33" fmla="*/ 0 h 253"/>
                    <a:gd name="T34" fmla="*/ 0 w 282"/>
                    <a:gd name="T35" fmla="*/ 0 h 253"/>
                    <a:gd name="T36" fmla="*/ 0 w 282"/>
                    <a:gd name="T37" fmla="*/ 0 h 253"/>
                    <a:gd name="T38" fmla="*/ 0 w 282"/>
                    <a:gd name="T39" fmla="*/ 0 h 253"/>
                    <a:gd name="T40" fmla="*/ 0 w 282"/>
                    <a:gd name="T41" fmla="*/ 0 h 253"/>
                    <a:gd name="T42" fmla="*/ 0 w 282"/>
                    <a:gd name="T43" fmla="*/ 0 h 253"/>
                    <a:gd name="T44" fmla="*/ 0 w 282"/>
                    <a:gd name="T45" fmla="*/ 0 h 253"/>
                    <a:gd name="T46" fmla="*/ 0 w 282"/>
                    <a:gd name="T47" fmla="*/ 0 h 253"/>
                    <a:gd name="T48" fmla="*/ 0 w 282"/>
                    <a:gd name="T49" fmla="*/ 0 h 253"/>
                    <a:gd name="T50" fmla="*/ 0 w 282"/>
                    <a:gd name="T51" fmla="*/ 0 h 253"/>
                    <a:gd name="T52" fmla="*/ 0 w 282"/>
                    <a:gd name="T53" fmla="*/ 0 h 253"/>
                    <a:gd name="T54" fmla="*/ 0 w 282"/>
                    <a:gd name="T55" fmla="*/ 0 h 253"/>
                    <a:gd name="T56" fmla="*/ 0 w 282"/>
                    <a:gd name="T57" fmla="*/ 0 h 253"/>
                    <a:gd name="T58" fmla="*/ 0 w 282"/>
                    <a:gd name="T59" fmla="*/ 0 h 253"/>
                    <a:gd name="T60" fmla="*/ 0 w 282"/>
                    <a:gd name="T61" fmla="*/ 0 h 253"/>
                    <a:gd name="T62" fmla="*/ 0 w 282"/>
                    <a:gd name="T63" fmla="*/ 0 h 253"/>
                    <a:gd name="T64" fmla="*/ 0 w 282"/>
                    <a:gd name="T65" fmla="*/ 0 h 253"/>
                    <a:gd name="T66" fmla="*/ 0 w 282"/>
                    <a:gd name="T67" fmla="*/ 0 h 253"/>
                    <a:gd name="T68" fmla="*/ 0 w 282"/>
                    <a:gd name="T69" fmla="*/ 0 h 253"/>
                    <a:gd name="T70" fmla="*/ 0 w 282"/>
                    <a:gd name="T71" fmla="*/ 0 h 253"/>
                    <a:gd name="T72" fmla="*/ 0 w 282"/>
                    <a:gd name="T73" fmla="*/ 0 h 253"/>
                    <a:gd name="T74" fmla="*/ 0 w 282"/>
                    <a:gd name="T75" fmla="*/ 0 h 253"/>
                    <a:gd name="T76" fmla="*/ 0 w 282"/>
                    <a:gd name="T77" fmla="*/ 0 h 253"/>
                    <a:gd name="T78" fmla="*/ 0 w 282"/>
                    <a:gd name="T79" fmla="*/ 0 h 253"/>
                    <a:gd name="T80" fmla="*/ 0 w 282"/>
                    <a:gd name="T81" fmla="*/ 0 h 253"/>
                    <a:gd name="T82" fmla="*/ 0 w 282"/>
                    <a:gd name="T83" fmla="*/ 0 h 253"/>
                    <a:gd name="T84" fmla="*/ 0 w 282"/>
                    <a:gd name="T85" fmla="*/ 0 h 253"/>
                    <a:gd name="T86" fmla="*/ 0 w 282"/>
                    <a:gd name="T87" fmla="*/ 0 h 253"/>
                    <a:gd name="T88" fmla="*/ 0 w 282"/>
                    <a:gd name="T89" fmla="*/ 0 h 253"/>
                    <a:gd name="T90" fmla="*/ 0 w 282"/>
                    <a:gd name="T91" fmla="*/ 0 h 253"/>
                    <a:gd name="T92" fmla="*/ 0 w 282"/>
                    <a:gd name="T93" fmla="*/ 0 h 253"/>
                    <a:gd name="T94" fmla="*/ 0 w 282"/>
                    <a:gd name="T95" fmla="*/ 0 h 253"/>
                    <a:gd name="T96" fmla="*/ 0 w 282"/>
                    <a:gd name="T97" fmla="*/ 0 h 253"/>
                    <a:gd name="T98" fmla="*/ 0 w 282"/>
                    <a:gd name="T99" fmla="*/ 0 h 253"/>
                    <a:gd name="T100" fmla="*/ 0 w 282"/>
                    <a:gd name="T101" fmla="*/ 0 h 253"/>
                    <a:gd name="T102" fmla="*/ 0 w 282"/>
                    <a:gd name="T103" fmla="*/ 0 h 253"/>
                    <a:gd name="T104" fmla="*/ 0 w 282"/>
                    <a:gd name="T105" fmla="*/ 0 h 253"/>
                    <a:gd name="T106" fmla="*/ 0 w 282"/>
                    <a:gd name="T107" fmla="*/ 0 h 253"/>
                    <a:gd name="T108" fmla="*/ 0 w 282"/>
                    <a:gd name="T109" fmla="*/ 0 h 253"/>
                    <a:gd name="T110" fmla="*/ 0 w 282"/>
                    <a:gd name="T111" fmla="*/ 0 h 253"/>
                    <a:gd name="T112" fmla="*/ 0 w 282"/>
                    <a:gd name="T113" fmla="*/ 0 h 253"/>
                    <a:gd name="T114" fmla="*/ 0 w 282"/>
                    <a:gd name="T115" fmla="*/ 0 h 253"/>
                    <a:gd name="T116" fmla="*/ 0 w 282"/>
                    <a:gd name="T117" fmla="*/ 0 h 253"/>
                    <a:gd name="T118" fmla="*/ 0 w 282"/>
                    <a:gd name="T119" fmla="*/ 0 h 253"/>
                    <a:gd name="T120" fmla="*/ 0 w 282"/>
                    <a:gd name="T121" fmla="*/ 0 h 253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282"/>
                    <a:gd name="T184" fmla="*/ 0 h 253"/>
                    <a:gd name="T185" fmla="*/ 282 w 282"/>
                    <a:gd name="T186" fmla="*/ 253 h 253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282" h="253">
                      <a:moveTo>
                        <a:pt x="235" y="78"/>
                      </a:moveTo>
                      <a:lnTo>
                        <a:pt x="248" y="92"/>
                      </a:lnTo>
                      <a:lnTo>
                        <a:pt x="255" y="108"/>
                      </a:lnTo>
                      <a:lnTo>
                        <a:pt x="259" y="125"/>
                      </a:lnTo>
                      <a:lnTo>
                        <a:pt x="259" y="144"/>
                      </a:lnTo>
                      <a:lnTo>
                        <a:pt x="257" y="159"/>
                      </a:lnTo>
                      <a:lnTo>
                        <a:pt x="252" y="171"/>
                      </a:lnTo>
                      <a:lnTo>
                        <a:pt x="244" y="184"/>
                      </a:lnTo>
                      <a:lnTo>
                        <a:pt x="236" y="194"/>
                      </a:lnTo>
                      <a:lnTo>
                        <a:pt x="225" y="206"/>
                      </a:lnTo>
                      <a:lnTo>
                        <a:pt x="215" y="215"/>
                      </a:lnTo>
                      <a:lnTo>
                        <a:pt x="204" y="225"/>
                      </a:lnTo>
                      <a:lnTo>
                        <a:pt x="194" y="236"/>
                      </a:lnTo>
                      <a:lnTo>
                        <a:pt x="191" y="239"/>
                      </a:lnTo>
                      <a:lnTo>
                        <a:pt x="190" y="242"/>
                      </a:lnTo>
                      <a:lnTo>
                        <a:pt x="191" y="246"/>
                      </a:lnTo>
                      <a:lnTo>
                        <a:pt x="194" y="249"/>
                      </a:lnTo>
                      <a:lnTo>
                        <a:pt x="197" y="252"/>
                      </a:lnTo>
                      <a:lnTo>
                        <a:pt x="201" y="253"/>
                      </a:lnTo>
                      <a:lnTo>
                        <a:pt x="205" y="252"/>
                      </a:lnTo>
                      <a:lnTo>
                        <a:pt x="209" y="249"/>
                      </a:lnTo>
                      <a:lnTo>
                        <a:pt x="232" y="234"/>
                      </a:lnTo>
                      <a:lnTo>
                        <a:pt x="251" y="215"/>
                      </a:lnTo>
                      <a:lnTo>
                        <a:pt x="267" y="192"/>
                      </a:lnTo>
                      <a:lnTo>
                        <a:pt x="278" y="168"/>
                      </a:lnTo>
                      <a:lnTo>
                        <a:pt x="282" y="141"/>
                      </a:lnTo>
                      <a:lnTo>
                        <a:pt x="279" y="116"/>
                      </a:lnTo>
                      <a:lnTo>
                        <a:pt x="270" y="92"/>
                      </a:lnTo>
                      <a:lnTo>
                        <a:pt x="251" y="70"/>
                      </a:lnTo>
                      <a:lnTo>
                        <a:pt x="237" y="59"/>
                      </a:lnTo>
                      <a:lnTo>
                        <a:pt x="221" y="48"/>
                      </a:lnTo>
                      <a:lnTo>
                        <a:pt x="202" y="39"/>
                      </a:lnTo>
                      <a:lnTo>
                        <a:pt x="183" y="31"/>
                      </a:lnTo>
                      <a:lnTo>
                        <a:pt x="163" y="24"/>
                      </a:lnTo>
                      <a:lnTo>
                        <a:pt x="142" y="18"/>
                      </a:lnTo>
                      <a:lnTo>
                        <a:pt x="122" y="13"/>
                      </a:lnTo>
                      <a:lnTo>
                        <a:pt x="101" y="8"/>
                      </a:lnTo>
                      <a:lnTo>
                        <a:pt x="82" y="5"/>
                      </a:lnTo>
                      <a:lnTo>
                        <a:pt x="63" y="2"/>
                      </a:lnTo>
                      <a:lnTo>
                        <a:pt x="47" y="0"/>
                      </a:lnTo>
                      <a:lnTo>
                        <a:pt x="32" y="0"/>
                      </a:lnTo>
                      <a:lnTo>
                        <a:pt x="19" y="0"/>
                      </a:lnTo>
                      <a:lnTo>
                        <a:pt x="10" y="1"/>
                      </a:lnTo>
                      <a:lnTo>
                        <a:pt x="4" y="4"/>
                      </a:lnTo>
                      <a:lnTo>
                        <a:pt x="0" y="6"/>
                      </a:lnTo>
                      <a:lnTo>
                        <a:pt x="12" y="8"/>
                      </a:lnTo>
                      <a:lnTo>
                        <a:pt x="25" y="9"/>
                      </a:lnTo>
                      <a:lnTo>
                        <a:pt x="38" y="12"/>
                      </a:lnTo>
                      <a:lnTo>
                        <a:pt x="52" y="14"/>
                      </a:lnTo>
                      <a:lnTo>
                        <a:pt x="67" y="16"/>
                      </a:lnTo>
                      <a:lnTo>
                        <a:pt x="82" y="18"/>
                      </a:lnTo>
                      <a:lnTo>
                        <a:pt x="97" y="22"/>
                      </a:lnTo>
                      <a:lnTo>
                        <a:pt x="114" y="25"/>
                      </a:lnTo>
                      <a:lnTo>
                        <a:pt x="129" y="30"/>
                      </a:lnTo>
                      <a:lnTo>
                        <a:pt x="146" y="35"/>
                      </a:lnTo>
                      <a:lnTo>
                        <a:pt x="162" y="40"/>
                      </a:lnTo>
                      <a:lnTo>
                        <a:pt x="177" y="46"/>
                      </a:lnTo>
                      <a:lnTo>
                        <a:pt x="192" y="53"/>
                      </a:lnTo>
                      <a:lnTo>
                        <a:pt x="208" y="60"/>
                      </a:lnTo>
                      <a:lnTo>
                        <a:pt x="222" y="69"/>
                      </a:lnTo>
                      <a:lnTo>
                        <a:pt x="235" y="78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7" name="Freeform 764"/>
                <p:cNvSpPr>
                  <a:spLocks/>
                </p:cNvSpPr>
                <p:nvPr/>
              </p:nvSpPr>
              <p:spPr bwMode="auto">
                <a:xfrm>
                  <a:off x="5030" y="2680"/>
                  <a:ext cx="40" cy="54"/>
                </a:xfrm>
                <a:custGeom>
                  <a:avLst/>
                  <a:gdLst>
                    <a:gd name="T0" fmla="*/ 0 w 115"/>
                    <a:gd name="T1" fmla="*/ 0 h 236"/>
                    <a:gd name="T2" fmla="*/ 0 w 115"/>
                    <a:gd name="T3" fmla="*/ 0 h 236"/>
                    <a:gd name="T4" fmla="*/ 0 w 115"/>
                    <a:gd name="T5" fmla="*/ 0 h 236"/>
                    <a:gd name="T6" fmla="*/ 0 w 115"/>
                    <a:gd name="T7" fmla="*/ 0 h 236"/>
                    <a:gd name="T8" fmla="*/ 0 w 115"/>
                    <a:gd name="T9" fmla="*/ 0 h 236"/>
                    <a:gd name="T10" fmla="*/ 0 w 115"/>
                    <a:gd name="T11" fmla="*/ 0 h 236"/>
                    <a:gd name="T12" fmla="*/ 0 w 115"/>
                    <a:gd name="T13" fmla="*/ 0 h 236"/>
                    <a:gd name="T14" fmla="*/ 0 w 115"/>
                    <a:gd name="T15" fmla="*/ 0 h 236"/>
                    <a:gd name="T16" fmla="*/ 0 w 115"/>
                    <a:gd name="T17" fmla="*/ 0 h 236"/>
                    <a:gd name="T18" fmla="*/ 0 w 115"/>
                    <a:gd name="T19" fmla="*/ 0 h 236"/>
                    <a:gd name="T20" fmla="*/ 0 w 115"/>
                    <a:gd name="T21" fmla="*/ 0 h 236"/>
                    <a:gd name="T22" fmla="*/ 0 w 115"/>
                    <a:gd name="T23" fmla="*/ 0 h 236"/>
                    <a:gd name="T24" fmla="*/ 0 w 115"/>
                    <a:gd name="T25" fmla="*/ 0 h 236"/>
                    <a:gd name="T26" fmla="*/ 0 w 115"/>
                    <a:gd name="T27" fmla="*/ 0 h 236"/>
                    <a:gd name="T28" fmla="*/ 0 w 115"/>
                    <a:gd name="T29" fmla="*/ 0 h 236"/>
                    <a:gd name="T30" fmla="*/ 0 w 115"/>
                    <a:gd name="T31" fmla="*/ 0 h 236"/>
                    <a:gd name="T32" fmla="*/ 0 w 115"/>
                    <a:gd name="T33" fmla="*/ 0 h 236"/>
                    <a:gd name="T34" fmla="*/ 0 w 115"/>
                    <a:gd name="T35" fmla="*/ 0 h 236"/>
                    <a:gd name="T36" fmla="*/ 0 w 115"/>
                    <a:gd name="T37" fmla="*/ 0 h 236"/>
                    <a:gd name="T38" fmla="*/ 0 w 115"/>
                    <a:gd name="T39" fmla="*/ 0 h 236"/>
                    <a:gd name="T40" fmla="*/ 0 w 115"/>
                    <a:gd name="T41" fmla="*/ 0 h 236"/>
                    <a:gd name="T42" fmla="*/ 0 w 115"/>
                    <a:gd name="T43" fmla="*/ 0 h 236"/>
                    <a:gd name="T44" fmla="*/ 0 w 115"/>
                    <a:gd name="T45" fmla="*/ 0 h 236"/>
                    <a:gd name="T46" fmla="*/ 0 w 115"/>
                    <a:gd name="T47" fmla="*/ 0 h 236"/>
                    <a:gd name="T48" fmla="*/ 0 w 115"/>
                    <a:gd name="T49" fmla="*/ 0 h 236"/>
                    <a:gd name="T50" fmla="*/ 0 w 115"/>
                    <a:gd name="T51" fmla="*/ 0 h 236"/>
                    <a:gd name="T52" fmla="*/ 0 w 115"/>
                    <a:gd name="T53" fmla="*/ 0 h 236"/>
                    <a:gd name="T54" fmla="*/ 0 w 115"/>
                    <a:gd name="T55" fmla="*/ 0 h 236"/>
                    <a:gd name="T56" fmla="*/ 0 w 115"/>
                    <a:gd name="T57" fmla="*/ 0 h 236"/>
                    <a:gd name="T58" fmla="*/ 0 w 115"/>
                    <a:gd name="T59" fmla="*/ 0 h 236"/>
                    <a:gd name="T60" fmla="*/ 0 w 115"/>
                    <a:gd name="T61" fmla="*/ 0 h 236"/>
                    <a:gd name="T62" fmla="*/ 0 w 115"/>
                    <a:gd name="T63" fmla="*/ 0 h 236"/>
                    <a:gd name="T64" fmla="*/ 0 w 115"/>
                    <a:gd name="T65" fmla="*/ 0 h 236"/>
                    <a:gd name="T66" fmla="*/ 0 w 115"/>
                    <a:gd name="T67" fmla="*/ 0 h 236"/>
                    <a:gd name="T68" fmla="*/ 0 w 115"/>
                    <a:gd name="T69" fmla="*/ 0 h 236"/>
                    <a:gd name="T70" fmla="*/ 0 w 115"/>
                    <a:gd name="T71" fmla="*/ 0 h 236"/>
                    <a:gd name="T72" fmla="*/ 0 w 115"/>
                    <a:gd name="T73" fmla="*/ 0 h 236"/>
                    <a:gd name="T74" fmla="*/ 0 w 115"/>
                    <a:gd name="T75" fmla="*/ 0 h 236"/>
                    <a:gd name="T76" fmla="*/ 0 w 115"/>
                    <a:gd name="T77" fmla="*/ 0 h 236"/>
                    <a:gd name="T78" fmla="*/ 0 w 115"/>
                    <a:gd name="T79" fmla="*/ 0 h 236"/>
                    <a:gd name="T80" fmla="*/ 0 w 115"/>
                    <a:gd name="T81" fmla="*/ 0 h 2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15"/>
                    <a:gd name="T124" fmla="*/ 0 h 236"/>
                    <a:gd name="T125" fmla="*/ 115 w 115"/>
                    <a:gd name="T126" fmla="*/ 236 h 236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15" h="236">
                      <a:moveTo>
                        <a:pt x="0" y="128"/>
                      </a:moveTo>
                      <a:lnTo>
                        <a:pt x="0" y="148"/>
                      </a:lnTo>
                      <a:lnTo>
                        <a:pt x="5" y="166"/>
                      </a:lnTo>
                      <a:lnTo>
                        <a:pt x="13" y="184"/>
                      </a:lnTo>
                      <a:lnTo>
                        <a:pt x="24" y="198"/>
                      </a:lnTo>
                      <a:lnTo>
                        <a:pt x="39" y="211"/>
                      </a:lnTo>
                      <a:lnTo>
                        <a:pt x="55" y="223"/>
                      </a:lnTo>
                      <a:lnTo>
                        <a:pt x="74" y="231"/>
                      </a:lnTo>
                      <a:lnTo>
                        <a:pt x="92" y="235"/>
                      </a:lnTo>
                      <a:lnTo>
                        <a:pt x="98" y="236"/>
                      </a:lnTo>
                      <a:lnTo>
                        <a:pt x="104" y="234"/>
                      </a:lnTo>
                      <a:lnTo>
                        <a:pt x="109" y="231"/>
                      </a:lnTo>
                      <a:lnTo>
                        <a:pt x="111" y="226"/>
                      </a:lnTo>
                      <a:lnTo>
                        <a:pt x="111" y="220"/>
                      </a:lnTo>
                      <a:lnTo>
                        <a:pt x="110" y="215"/>
                      </a:lnTo>
                      <a:lnTo>
                        <a:pt x="107" y="210"/>
                      </a:lnTo>
                      <a:lnTo>
                        <a:pt x="101" y="208"/>
                      </a:lnTo>
                      <a:lnTo>
                        <a:pt x="82" y="201"/>
                      </a:lnTo>
                      <a:lnTo>
                        <a:pt x="64" y="192"/>
                      </a:lnTo>
                      <a:lnTo>
                        <a:pt x="50" y="179"/>
                      </a:lnTo>
                      <a:lnTo>
                        <a:pt x="40" y="165"/>
                      </a:lnTo>
                      <a:lnTo>
                        <a:pt x="33" y="148"/>
                      </a:lnTo>
                      <a:lnTo>
                        <a:pt x="29" y="130"/>
                      </a:lnTo>
                      <a:lnTo>
                        <a:pt x="29" y="110"/>
                      </a:lnTo>
                      <a:lnTo>
                        <a:pt x="35" y="89"/>
                      </a:lnTo>
                      <a:lnTo>
                        <a:pt x="43" y="74"/>
                      </a:lnTo>
                      <a:lnTo>
                        <a:pt x="56" y="60"/>
                      </a:lnTo>
                      <a:lnTo>
                        <a:pt x="70" y="46"/>
                      </a:lnTo>
                      <a:lnTo>
                        <a:pt x="85" y="33"/>
                      </a:lnTo>
                      <a:lnTo>
                        <a:pt x="98" y="23"/>
                      </a:lnTo>
                      <a:lnTo>
                        <a:pt x="109" y="12"/>
                      </a:lnTo>
                      <a:lnTo>
                        <a:pt x="115" y="6"/>
                      </a:lnTo>
                      <a:lnTo>
                        <a:pt x="115" y="0"/>
                      </a:lnTo>
                      <a:lnTo>
                        <a:pt x="102" y="4"/>
                      </a:lnTo>
                      <a:lnTo>
                        <a:pt x="85" y="12"/>
                      </a:lnTo>
                      <a:lnTo>
                        <a:pt x="68" y="26"/>
                      </a:lnTo>
                      <a:lnTo>
                        <a:pt x="49" y="42"/>
                      </a:lnTo>
                      <a:lnTo>
                        <a:pt x="32" y="61"/>
                      </a:lnTo>
                      <a:lnTo>
                        <a:pt x="17" y="82"/>
                      </a:lnTo>
                      <a:lnTo>
                        <a:pt x="6" y="105"/>
                      </a:lnTo>
                      <a:lnTo>
                        <a:pt x="0" y="128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68" name="Freeform 765"/>
                <p:cNvSpPr>
                  <a:spLocks/>
                </p:cNvSpPr>
                <p:nvPr/>
              </p:nvSpPr>
              <p:spPr bwMode="auto">
                <a:xfrm>
                  <a:off x="5311" y="2643"/>
                  <a:ext cx="87" cy="73"/>
                </a:xfrm>
                <a:custGeom>
                  <a:avLst/>
                  <a:gdLst>
                    <a:gd name="T0" fmla="*/ 0 w 245"/>
                    <a:gd name="T1" fmla="*/ 0 h 310"/>
                    <a:gd name="T2" fmla="*/ 0 w 245"/>
                    <a:gd name="T3" fmla="*/ 0 h 310"/>
                    <a:gd name="T4" fmla="*/ 0 w 245"/>
                    <a:gd name="T5" fmla="*/ 0 h 310"/>
                    <a:gd name="T6" fmla="*/ 0 w 245"/>
                    <a:gd name="T7" fmla="*/ 0 h 310"/>
                    <a:gd name="T8" fmla="*/ 0 w 245"/>
                    <a:gd name="T9" fmla="*/ 0 h 310"/>
                    <a:gd name="T10" fmla="*/ 0 w 245"/>
                    <a:gd name="T11" fmla="*/ 0 h 310"/>
                    <a:gd name="T12" fmla="*/ 0 w 245"/>
                    <a:gd name="T13" fmla="*/ 0 h 310"/>
                    <a:gd name="T14" fmla="*/ 0 w 245"/>
                    <a:gd name="T15" fmla="*/ 0 h 310"/>
                    <a:gd name="T16" fmla="*/ 0 w 245"/>
                    <a:gd name="T17" fmla="*/ 0 h 310"/>
                    <a:gd name="T18" fmla="*/ 0 w 245"/>
                    <a:gd name="T19" fmla="*/ 0 h 310"/>
                    <a:gd name="T20" fmla="*/ 0 w 245"/>
                    <a:gd name="T21" fmla="*/ 0 h 310"/>
                    <a:gd name="T22" fmla="*/ 0 w 245"/>
                    <a:gd name="T23" fmla="*/ 0 h 310"/>
                    <a:gd name="T24" fmla="*/ 0 w 245"/>
                    <a:gd name="T25" fmla="*/ 0 h 310"/>
                    <a:gd name="T26" fmla="*/ 0 w 245"/>
                    <a:gd name="T27" fmla="*/ 0 h 310"/>
                    <a:gd name="T28" fmla="*/ 0 w 245"/>
                    <a:gd name="T29" fmla="*/ 0 h 310"/>
                    <a:gd name="T30" fmla="*/ 0 w 245"/>
                    <a:gd name="T31" fmla="*/ 0 h 310"/>
                    <a:gd name="T32" fmla="*/ 0 w 245"/>
                    <a:gd name="T33" fmla="*/ 0 h 310"/>
                    <a:gd name="T34" fmla="*/ 0 w 245"/>
                    <a:gd name="T35" fmla="*/ 0 h 310"/>
                    <a:gd name="T36" fmla="*/ 0 w 245"/>
                    <a:gd name="T37" fmla="*/ 0 h 310"/>
                    <a:gd name="T38" fmla="*/ 0 w 245"/>
                    <a:gd name="T39" fmla="*/ 0 h 310"/>
                    <a:gd name="T40" fmla="*/ 0 w 245"/>
                    <a:gd name="T41" fmla="*/ 0 h 310"/>
                    <a:gd name="T42" fmla="*/ 0 w 245"/>
                    <a:gd name="T43" fmla="*/ 0 h 310"/>
                    <a:gd name="T44" fmla="*/ 0 w 245"/>
                    <a:gd name="T45" fmla="*/ 0 h 310"/>
                    <a:gd name="T46" fmla="*/ 0 w 245"/>
                    <a:gd name="T47" fmla="*/ 0 h 310"/>
                    <a:gd name="T48" fmla="*/ 0 w 245"/>
                    <a:gd name="T49" fmla="*/ 0 h 310"/>
                    <a:gd name="T50" fmla="*/ 0 w 245"/>
                    <a:gd name="T51" fmla="*/ 0 h 310"/>
                    <a:gd name="T52" fmla="*/ 0 w 245"/>
                    <a:gd name="T53" fmla="*/ 0 h 310"/>
                    <a:gd name="T54" fmla="*/ 0 w 245"/>
                    <a:gd name="T55" fmla="*/ 0 h 310"/>
                    <a:gd name="T56" fmla="*/ 0 w 245"/>
                    <a:gd name="T57" fmla="*/ 0 h 310"/>
                    <a:gd name="T58" fmla="*/ 0 w 245"/>
                    <a:gd name="T59" fmla="*/ 0 h 310"/>
                    <a:gd name="T60" fmla="*/ 0 w 245"/>
                    <a:gd name="T61" fmla="*/ 0 h 310"/>
                    <a:gd name="T62" fmla="*/ 0 w 245"/>
                    <a:gd name="T63" fmla="*/ 0 h 310"/>
                    <a:gd name="T64" fmla="*/ 0 w 245"/>
                    <a:gd name="T65" fmla="*/ 0 h 310"/>
                    <a:gd name="T66" fmla="*/ 0 w 245"/>
                    <a:gd name="T67" fmla="*/ 0 h 310"/>
                    <a:gd name="T68" fmla="*/ 0 w 245"/>
                    <a:gd name="T69" fmla="*/ 0 h 310"/>
                    <a:gd name="T70" fmla="*/ 0 w 245"/>
                    <a:gd name="T71" fmla="*/ 0 h 310"/>
                    <a:gd name="T72" fmla="*/ 0 w 245"/>
                    <a:gd name="T73" fmla="*/ 0 h 310"/>
                    <a:gd name="T74" fmla="*/ 0 w 245"/>
                    <a:gd name="T75" fmla="*/ 0 h 310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w 245"/>
                    <a:gd name="T115" fmla="*/ 0 h 310"/>
                    <a:gd name="T116" fmla="*/ 245 w 245"/>
                    <a:gd name="T117" fmla="*/ 310 h 310"/>
                  </a:gdLst>
                  <a:ahLst/>
                  <a:cxnLst>
                    <a:cxn ang="T76">
                      <a:pos x="T0" y="T1"/>
                    </a:cxn>
                    <a:cxn ang="T77">
                      <a:pos x="T2" y="T3"/>
                    </a:cxn>
                    <a:cxn ang="T78">
                      <a:pos x="T4" y="T5"/>
                    </a:cxn>
                    <a:cxn ang="T79">
                      <a:pos x="T6" y="T7"/>
                    </a:cxn>
                    <a:cxn ang="T80">
                      <a:pos x="T8" y="T9"/>
                    </a:cxn>
                    <a:cxn ang="T81">
                      <a:pos x="T10" y="T11"/>
                    </a:cxn>
                    <a:cxn ang="T82">
                      <a:pos x="T12" y="T13"/>
                    </a:cxn>
                    <a:cxn ang="T83">
                      <a:pos x="T14" y="T15"/>
                    </a:cxn>
                    <a:cxn ang="T84">
                      <a:pos x="T16" y="T17"/>
                    </a:cxn>
                    <a:cxn ang="T85">
                      <a:pos x="T18" y="T19"/>
                    </a:cxn>
                    <a:cxn ang="T86">
                      <a:pos x="T20" y="T21"/>
                    </a:cxn>
                    <a:cxn ang="T87">
                      <a:pos x="T22" y="T23"/>
                    </a:cxn>
                    <a:cxn ang="T88">
                      <a:pos x="T24" y="T25"/>
                    </a:cxn>
                    <a:cxn ang="T89">
                      <a:pos x="T26" y="T27"/>
                    </a:cxn>
                    <a:cxn ang="T90">
                      <a:pos x="T28" y="T29"/>
                    </a:cxn>
                    <a:cxn ang="T91">
                      <a:pos x="T30" y="T31"/>
                    </a:cxn>
                    <a:cxn ang="T92">
                      <a:pos x="T32" y="T33"/>
                    </a:cxn>
                    <a:cxn ang="T93">
                      <a:pos x="T34" y="T35"/>
                    </a:cxn>
                    <a:cxn ang="T94">
                      <a:pos x="T36" y="T37"/>
                    </a:cxn>
                    <a:cxn ang="T95">
                      <a:pos x="T38" y="T39"/>
                    </a:cxn>
                    <a:cxn ang="T96">
                      <a:pos x="T40" y="T41"/>
                    </a:cxn>
                    <a:cxn ang="T97">
                      <a:pos x="T42" y="T43"/>
                    </a:cxn>
                    <a:cxn ang="T98">
                      <a:pos x="T44" y="T45"/>
                    </a:cxn>
                    <a:cxn ang="T99">
                      <a:pos x="T46" y="T47"/>
                    </a:cxn>
                    <a:cxn ang="T100">
                      <a:pos x="T48" y="T49"/>
                    </a:cxn>
                    <a:cxn ang="T101">
                      <a:pos x="T50" y="T51"/>
                    </a:cxn>
                    <a:cxn ang="T102">
                      <a:pos x="T52" y="T53"/>
                    </a:cxn>
                    <a:cxn ang="T103">
                      <a:pos x="T54" y="T55"/>
                    </a:cxn>
                    <a:cxn ang="T104">
                      <a:pos x="T56" y="T57"/>
                    </a:cxn>
                    <a:cxn ang="T105">
                      <a:pos x="T58" y="T59"/>
                    </a:cxn>
                    <a:cxn ang="T106">
                      <a:pos x="T60" y="T61"/>
                    </a:cxn>
                    <a:cxn ang="T107">
                      <a:pos x="T62" y="T63"/>
                    </a:cxn>
                    <a:cxn ang="T108">
                      <a:pos x="T64" y="T65"/>
                    </a:cxn>
                    <a:cxn ang="T109">
                      <a:pos x="T66" y="T67"/>
                    </a:cxn>
                    <a:cxn ang="T110">
                      <a:pos x="T68" y="T69"/>
                    </a:cxn>
                    <a:cxn ang="T111">
                      <a:pos x="T70" y="T71"/>
                    </a:cxn>
                    <a:cxn ang="T112">
                      <a:pos x="T72" y="T73"/>
                    </a:cxn>
                    <a:cxn ang="T113">
                      <a:pos x="T74" y="T75"/>
                    </a:cxn>
                  </a:cxnLst>
                  <a:rect l="T114" t="T115" r="T116" b="T117"/>
                  <a:pathLst>
                    <a:path w="245" h="310">
                      <a:moveTo>
                        <a:pt x="200" y="116"/>
                      </a:moveTo>
                      <a:lnTo>
                        <a:pt x="208" y="124"/>
                      </a:lnTo>
                      <a:lnTo>
                        <a:pt x="214" y="133"/>
                      </a:lnTo>
                      <a:lnTo>
                        <a:pt x="220" y="144"/>
                      </a:lnTo>
                      <a:lnTo>
                        <a:pt x="223" y="154"/>
                      </a:lnTo>
                      <a:lnTo>
                        <a:pt x="226" y="164"/>
                      </a:lnTo>
                      <a:lnTo>
                        <a:pt x="224" y="176"/>
                      </a:lnTo>
                      <a:lnTo>
                        <a:pt x="222" y="187"/>
                      </a:lnTo>
                      <a:lnTo>
                        <a:pt x="216" y="198"/>
                      </a:lnTo>
                      <a:lnTo>
                        <a:pt x="208" y="209"/>
                      </a:lnTo>
                      <a:lnTo>
                        <a:pt x="199" y="219"/>
                      </a:lnTo>
                      <a:lnTo>
                        <a:pt x="188" y="229"/>
                      </a:lnTo>
                      <a:lnTo>
                        <a:pt x="177" y="238"/>
                      </a:lnTo>
                      <a:lnTo>
                        <a:pt x="166" y="246"/>
                      </a:lnTo>
                      <a:lnTo>
                        <a:pt x="154" y="255"/>
                      </a:lnTo>
                      <a:lnTo>
                        <a:pt x="142" y="264"/>
                      </a:lnTo>
                      <a:lnTo>
                        <a:pt x="132" y="275"/>
                      </a:lnTo>
                      <a:lnTo>
                        <a:pt x="128" y="278"/>
                      </a:lnTo>
                      <a:lnTo>
                        <a:pt x="126" y="283"/>
                      </a:lnTo>
                      <a:lnTo>
                        <a:pt x="124" y="287"/>
                      </a:lnTo>
                      <a:lnTo>
                        <a:pt x="121" y="292"/>
                      </a:lnTo>
                      <a:lnTo>
                        <a:pt x="120" y="296"/>
                      </a:lnTo>
                      <a:lnTo>
                        <a:pt x="120" y="301"/>
                      </a:lnTo>
                      <a:lnTo>
                        <a:pt x="122" y="306"/>
                      </a:lnTo>
                      <a:lnTo>
                        <a:pt x="126" y="309"/>
                      </a:lnTo>
                      <a:lnTo>
                        <a:pt x="131" y="310"/>
                      </a:lnTo>
                      <a:lnTo>
                        <a:pt x="135" y="310"/>
                      </a:lnTo>
                      <a:lnTo>
                        <a:pt x="139" y="309"/>
                      </a:lnTo>
                      <a:lnTo>
                        <a:pt x="142" y="306"/>
                      </a:lnTo>
                      <a:lnTo>
                        <a:pt x="154" y="292"/>
                      </a:lnTo>
                      <a:lnTo>
                        <a:pt x="167" y="280"/>
                      </a:lnTo>
                      <a:lnTo>
                        <a:pt x="180" y="269"/>
                      </a:lnTo>
                      <a:lnTo>
                        <a:pt x="194" y="257"/>
                      </a:lnTo>
                      <a:lnTo>
                        <a:pt x="207" y="246"/>
                      </a:lnTo>
                      <a:lnTo>
                        <a:pt x="220" y="233"/>
                      </a:lnTo>
                      <a:lnTo>
                        <a:pt x="230" y="219"/>
                      </a:lnTo>
                      <a:lnTo>
                        <a:pt x="238" y="204"/>
                      </a:lnTo>
                      <a:lnTo>
                        <a:pt x="244" y="186"/>
                      </a:lnTo>
                      <a:lnTo>
                        <a:pt x="245" y="169"/>
                      </a:lnTo>
                      <a:lnTo>
                        <a:pt x="243" y="152"/>
                      </a:lnTo>
                      <a:lnTo>
                        <a:pt x="237" y="134"/>
                      </a:lnTo>
                      <a:lnTo>
                        <a:pt x="228" y="119"/>
                      </a:lnTo>
                      <a:lnTo>
                        <a:pt x="217" y="105"/>
                      </a:lnTo>
                      <a:lnTo>
                        <a:pt x="203" y="93"/>
                      </a:lnTo>
                      <a:lnTo>
                        <a:pt x="188" y="83"/>
                      </a:lnTo>
                      <a:lnTo>
                        <a:pt x="176" y="76"/>
                      </a:lnTo>
                      <a:lnTo>
                        <a:pt x="163" y="69"/>
                      </a:lnTo>
                      <a:lnTo>
                        <a:pt x="151" y="61"/>
                      </a:lnTo>
                      <a:lnTo>
                        <a:pt x="136" y="54"/>
                      </a:lnTo>
                      <a:lnTo>
                        <a:pt x="122" y="46"/>
                      </a:lnTo>
                      <a:lnTo>
                        <a:pt x="107" y="39"/>
                      </a:lnTo>
                      <a:lnTo>
                        <a:pt x="93" y="31"/>
                      </a:lnTo>
                      <a:lnTo>
                        <a:pt x="79" y="24"/>
                      </a:lnTo>
                      <a:lnTo>
                        <a:pt x="66" y="18"/>
                      </a:lnTo>
                      <a:lnTo>
                        <a:pt x="53" y="13"/>
                      </a:lnTo>
                      <a:lnTo>
                        <a:pt x="40" y="8"/>
                      </a:lnTo>
                      <a:lnTo>
                        <a:pt x="30" y="5"/>
                      </a:lnTo>
                      <a:lnTo>
                        <a:pt x="20" y="1"/>
                      </a:lnTo>
                      <a:lnTo>
                        <a:pt x="12" y="0"/>
                      </a:lnTo>
                      <a:lnTo>
                        <a:pt x="5" y="0"/>
                      </a:lnTo>
                      <a:lnTo>
                        <a:pt x="0" y="2"/>
                      </a:lnTo>
                      <a:lnTo>
                        <a:pt x="11" y="8"/>
                      </a:lnTo>
                      <a:lnTo>
                        <a:pt x="23" y="14"/>
                      </a:lnTo>
                      <a:lnTo>
                        <a:pt x="36" y="20"/>
                      </a:lnTo>
                      <a:lnTo>
                        <a:pt x="47" y="25"/>
                      </a:lnTo>
                      <a:lnTo>
                        <a:pt x="60" y="31"/>
                      </a:lnTo>
                      <a:lnTo>
                        <a:pt x="73" y="37"/>
                      </a:lnTo>
                      <a:lnTo>
                        <a:pt x="86" y="44"/>
                      </a:lnTo>
                      <a:lnTo>
                        <a:pt x="99" y="51"/>
                      </a:lnTo>
                      <a:lnTo>
                        <a:pt x="113" y="57"/>
                      </a:lnTo>
                      <a:lnTo>
                        <a:pt x="126" y="64"/>
                      </a:lnTo>
                      <a:lnTo>
                        <a:pt x="139" y="71"/>
                      </a:lnTo>
                      <a:lnTo>
                        <a:pt x="152" y="79"/>
                      </a:lnTo>
                      <a:lnTo>
                        <a:pt x="165" y="88"/>
                      </a:lnTo>
                      <a:lnTo>
                        <a:pt x="176" y="96"/>
                      </a:lnTo>
                      <a:lnTo>
                        <a:pt x="188" y="106"/>
                      </a:lnTo>
                      <a:lnTo>
                        <a:pt x="200" y="116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pic>
            <p:nvPicPr>
              <p:cNvPr id="77056" name="Picture 766" descr="access_point_stylized_gray_small"/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072" y="3642"/>
                <a:ext cx="430" cy="34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76858" name="Group 767"/>
            <p:cNvGrpSpPr>
              <a:grpSpLocks/>
            </p:cNvGrpSpPr>
            <p:nvPr/>
          </p:nvGrpSpPr>
          <p:grpSpPr bwMode="auto">
            <a:xfrm>
              <a:off x="3552" y="2211"/>
              <a:ext cx="251" cy="226"/>
              <a:chOff x="5072" y="3611"/>
              <a:chExt cx="459" cy="380"/>
            </a:xfrm>
          </p:grpSpPr>
          <p:grpSp>
            <p:nvGrpSpPr>
              <p:cNvPr id="77041" name="Group 768"/>
              <p:cNvGrpSpPr>
                <a:grpSpLocks/>
              </p:cNvGrpSpPr>
              <p:nvPr/>
            </p:nvGrpSpPr>
            <p:grpSpPr bwMode="auto">
              <a:xfrm>
                <a:off x="5144" y="3611"/>
                <a:ext cx="387" cy="99"/>
                <a:chOff x="5030" y="2639"/>
                <a:chExt cx="387" cy="99"/>
              </a:xfrm>
            </p:grpSpPr>
            <p:sp>
              <p:nvSpPr>
                <p:cNvPr id="77043" name="Freeform 769"/>
                <p:cNvSpPr>
                  <a:spLocks/>
                </p:cNvSpPr>
                <p:nvPr/>
              </p:nvSpPr>
              <p:spPr bwMode="auto">
                <a:xfrm>
                  <a:off x="5134" y="2657"/>
                  <a:ext cx="69" cy="55"/>
                </a:xfrm>
                <a:custGeom>
                  <a:avLst/>
                  <a:gdLst>
                    <a:gd name="T0" fmla="*/ 0 w 199"/>
                    <a:gd name="T1" fmla="*/ 0 h 232"/>
                    <a:gd name="T2" fmla="*/ 0 w 199"/>
                    <a:gd name="T3" fmla="*/ 0 h 232"/>
                    <a:gd name="T4" fmla="*/ 0 w 199"/>
                    <a:gd name="T5" fmla="*/ 0 h 232"/>
                    <a:gd name="T6" fmla="*/ 0 w 199"/>
                    <a:gd name="T7" fmla="*/ 0 h 232"/>
                    <a:gd name="T8" fmla="*/ 0 w 199"/>
                    <a:gd name="T9" fmla="*/ 0 h 232"/>
                    <a:gd name="T10" fmla="*/ 0 w 199"/>
                    <a:gd name="T11" fmla="*/ 0 h 232"/>
                    <a:gd name="T12" fmla="*/ 0 w 199"/>
                    <a:gd name="T13" fmla="*/ 0 h 232"/>
                    <a:gd name="T14" fmla="*/ 0 w 199"/>
                    <a:gd name="T15" fmla="*/ 0 h 232"/>
                    <a:gd name="T16" fmla="*/ 0 w 199"/>
                    <a:gd name="T17" fmla="*/ 0 h 232"/>
                    <a:gd name="T18" fmla="*/ 0 w 199"/>
                    <a:gd name="T19" fmla="*/ 0 h 232"/>
                    <a:gd name="T20" fmla="*/ 0 w 199"/>
                    <a:gd name="T21" fmla="*/ 0 h 232"/>
                    <a:gd name="T22" fmla="*/ 0 w 199"/>
                    <a:gd name="T23" fmla="*/ 0 h 232"/>
                    <a:gd name="T24" fmla="*/ 0 w 199"/>
                    <a:gd name="T25" fmla="*/ 0 h 232"/>
                    <a:gd name="T26" fmla="*/ 0 w 199"/>
                    <a:gd name="T27" fmla="*/ 0 h 232"/>
                    <a:gd name="T28" fmla="*/ 0 w 199"/>
                    <a:gd name="T29" fmla="*/ 0 h 232"/>
                    <a:gd name="T30" fmla="*/ 0 w 199"/>
                    <a:gd name="T31" fmla="*/ 0 h 232"/>
                    <a:gd name="T32" fmla="*/ 0 w 199"/>
                    <a:gd name="T33" fmla="*/ 0 h 232"/>
                    <a:gd name="T34" fmla="*/ 0 w 199"/>
                    <a:gd name="T35" fmla="*/ 0 h 232"/>
                    <a:gd name="T36" fmla="*/ 0 w 199"/>
                    <a:gd name="T37" fmla="*/ 0 h 232"/>
                    <a:gd name="T38" fmla="*/ 0 w 199"/>
                    <a:gd name="T39" fmla="*/ 0 h 232"/>
                    <a:gd name="T40" fmla="*/ 0 w 199"/>
                    <a:gd name="T41" fmla="*/ 0 h 232"/>
                    <a:gd name="T42" fmla="*/ 0 w 199"/>
                    <a:gd name="T43" fmla="*/ 0 h 232"/>
                    <a:gd name="T44" fmla="*/ 0 w 199"/>
                    <a:gd name="T45" fmla="*/ 0 h 232"/>
                    <a:gd name="T46" fmla="*/ 0 w 199"/>
                    <a:gd name="T47" fmla="*/ 0 h 232"/>
                    <a:gd name="T48" fmla="*/ 0 w 199"/>
                    <a:gd name="T49" fmla="*/ 0 h 232"/>
                    <a:gd name="T50" fmla="*/ 0 w 199"/>
                    <a:gd name="T51" fmla="*/ 0 h 232"/>
                    <a:gd name="T52" fmla="*/ 0 w 199"/>
                    <a:gd name="T53" fmla="*/ 0 h 232"/>
                    <a:gd name="T54" fmla="*/ 0 w 199"/>
                    <a:gd name="T55" fmla="*/ 0 h 232"/>
                    <a:gd name="T56" fmla="*/ 0 w 199"/>
                    <a:gd name="T57" fmla="*/ 0 h 232"/>
                    <a:gd name="T58" fmla="*/ 0 w 199"/>
                    <a:gd name="T59" fmla="*/ 0 h 232"/>
                    <a:gd name="T60" fmla="*/ 0 w 199"/>
                    <a:gd name="T61" fmla="*/ 0 h 232"/>
                    <a:gd name="T62" fmla="*/ 0 w 199"/>
                    <a:gd name="T63" fmla="*/ 0 h 232"/>
                    <a:gd name="T64" fmla="*/ 0 w 199"/>
                    <a:gd name="T65" fmla="*/ 0 h 232"/>
                    <a:gd name="T66" fmla="*/ 0 w 199"/>
                    <a:gd name="T67" fmla="*/ 0 h 232"/>
                    <a:gd name="T68" fmla="*/ 0 w 199"/>
                    <a:gd name="T69" fmla="*/ 0 h 232"/>
                    <a:gd name="T70" fmla="*/ 0 w 199"/>
                    <a:gd name="T71" fmla="*/ 0 h 232"/>
                    <a:gd name="T72" fmla="*/ 0 w 199"/>
                    <a:gd name="T73" fmla="*/ 0 h 232"/>
                    <a:gd name="T74" fmla="*/ 0 w 199"/>
                    <a:gd name="T75" fmla="*/ 0 h 232"/>
                    <a:gd name="T76" fmla="*/ 0 w 199"/>
                    <a:gd name="T77" fmla="*/ 0 h 232"/>
                    <a:gd name="T78" fmla="*/ 0 w 199"/>
                    <a:gd name="T79" fmla="*/ 0 h 232"/>
                    <a:gd name="T80" fmla="*/ 0 w 199"/>
                    <a:gd name="T81" fmla="*/ 0 h 232"/>
                    <a:gd name="T82" fmla="*/ 0 w 199"/>
                    <a:gd name="T83" fmla="*/ 0 h 232"/>
                    <a:gd name="T84" fmla="*/ 0 w 199"/>
                    <a:gd name="T85" fmla="*/ 0 h 232"/>
                    <a:gd name="T86" fmla="*/ 0 w 199"/>
                    <a:gd name="T87" fmla="*/ 0 h 232"/>
                    <a:gd name="T88" fmla="*/ 0 w 199"/>
                    <a:gd name="T89" fmla="*/ 0 h 232"/>
                    <a:gd name="T90" fmla="*/ 0 w 199"/>
                    <a:gd name="T91" fmla="*/ 0 h 232"/>
                    <a:gd name="T92" fmla="*/ 0 w 199"/>
                    <a:gd name="T93" fmla="*/ 0 h 232"/>
                    <a:gd name="T94" fmla="*/ 0 w 199"/>
                    <a:gd name="T95" fmla="*/ 0 h 232"/>
                    <a:gd name="T96" fmla="*/ 0 w 199"/>
                    <a:gd name="T97" fmla="*/ 0 h 232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w 199"/>
                    <a:gd name="T148" fmla="*/ 0 h 232"/>
                    <a:gd name="T149" fmla="*/ 199 w 199"/>
                    <a:gd name="T150" fmla="*/ 232 h 232"/>
                  </a:gdLst>
                  <a:ahLst/>
                  <a:cxnLst>
                    <a:cxn ang="T98">
                      <a:pos x="T0" y="T1"/>
                    </a:cxn>
                    <a:cxn ang="T99">
                      <a:pos x="T2" y="T3"/>
                    </a:cxn>
                    <a:cxn ang="T100">
                      <a:pos x="T4" y="T5"/>
                    </a:cxn>
                    <a:cxn ang="T101">
                      <a:pos x="T6" y="T7"/>
                    </a:cxn>
                    <a:cxn ang="T102">
                      <a:pos x="T8" y="T9"/>
                    </a:cxn>
                    <a:cxn ang="T103">
                      <a:pos x="T10" y="T11"/>
                    </a:cxn>
                    <a:cxn ang="T104">
                      <a:pos x="T12" y="T13"/>
                    </a:cxn>
                    <a:cxn ang="T105">
                      <a:pos x="T14" y="T15"/>
                    </a:cxn>
                    <a:cxn ang="T106">
                      <a:pos x="T16" y="T17"/>
                    </a:cxn>
                    <a:cxn ang="T107">
                      <a:pos x="T18" y="T19"/>
                    </a:cxn>
                    <a:cxn ang="T108">
                      <a:pos x="T20" y="T21"/>
                    </a:cxn>
                    <a:cxn ang="T109">
                      <a:pos x="T22" y="T23"/>
                    </a:cxn>
                    <a:cxn ang="T110">
                      <a:pos x="T24" y="T25"/>
                    </a:cxn>
                    <a:cxn ang="T111">
                      <a:pos x="T26" y="T27"/>
                    </a:cxn>
                    <a:cxn ang="T112">
                      <a:pos x="T28" y="T29"/>
                    </a:cxn>
                    <a:cxn ang="T113">
                      <a:pos x="T30" y="T31"/>
                    </a:cxn>
                    <a:cxn ang="T114">
                      <a:pos x="T32" y="T33"/>
                    </a:cxn>
                    <a:cxn ang="T115">
                      <a:pos x="T34" y="T35"/>
                    </a:cxn>
                    <a:cxn ang="T116">
                      <a:pos x="T36" y="T37"/>
                    </a:cxn>
                    <a:cxn ang="T117">
                      <a:pos x="T38" y="T39"/>
                    </a:cxn>
                    <a:cxn ang="T118">
                      <a:pos x="T40" y="T41"/>
                    </a:cxn>
                    <a:cxn ang="T119">
                      <a:pos x="T42" y="T43"/>
                    </a:cxn>
                    <a:cxn ang="T120">
                      <a:pos x="T44" y="T45"/>
                    </a:cxn>
                    <a:cxn ang="T121">
                      <a:pos x="T46" y="T47"/>
                    </a:cxn>
                    <a:cxn ang="T122">
                      <a:pos x="T48" y="T49"/>
                    </a:cxn>
                    <a:cxn ang="T123">
                      <a:pos x="T50" y="T51"/>
                    </a:cxn>
                    <a:cxn ang="T124">
                      <a:pos x="T52" y="T53"/>
                    </a:cxn>
                    <a:cxn ang="T125">
                      <a:pos x="T54" y="T55"/>
                    </a:cxn>
                    <a:cxn ang="T126">
                      <a:pos x="T56" y="T57"/>
                    </a:cxn>
                    <a:cxn ang="T127">
                      <a:pos x="T58" y="T59"/>
                    </a:cxn>
                    <a:cxn ang="T128">
                      <a:pos x="T60" y="T61"/>
                    </a:cxn>
                    <a:cxn ang="T129">
                      <a:pos x="T62" y="T63"/>
                    </a:cxn>
                    <a:cxn ang="T130">
                      <a:pos x="T64" y="T65"/>
                    </a:cxn>
                    <a:cxn ang="T131">
                      <a:pos x="T66" y="T67"/>
                    </a:cxn>
                    <a:cxn ang="T132">
                      <a:pos x="T68" y="T69"/>
                    </a:cxn>
                    <a:cxn ang="T133">
                      <a:pos x="T70" y="T71"/>
                    </a:cxn>
                    <a:cxn ang="T134">
                      <a:pos x="T72" y="T73"/>
                    </a:cxn>
                    <a:cxn ang="T135">
                      <a:pos x="T74" y="T75"/>
                    </a:cxn>
                    <a:cxn ang="T136">
                      <a:pos x="T76" y="T77"/>
                    </a:cxn>
                    <a:cxn ang="T137">
                      <a:pos x="T78" y="T79"/>
                    </a:cxn>
                    <a:cxn ang="T138">
                      <a:pos x="T80" y="T81"/>
                    </a:cxn>
                    <a:cxn ang="T139">
                      <a:pos x="T82" y="T83"/>
                    </a:cxn>
                    <a:cxn ang="T140">
                      <a:pos x="T84" y="T85"/>
                    </a:cxn>
                    <a:cxn ang="T141">
                      <a:pos x="T86" y="T87"/>
                    </a:cxn>
                    <a:cxn ang="T142">
                      <a:pos x="T88" y="T89"/>
                    </a:cxn>
                    <a:cxn ang="T143">
                      <a:pos x="T90" y="T91"/>
                    </a:cxn>
                    <a:cxn ang="T144">
                      <a:pos x="T92" y="T93"/>
                    </a:cxn>
                    <a:cxn ang="T145">
                      <a:pos x="T94" y="T95"/>
                    </a:cxn>
                    <a:cxn ang="T146">
                      <a:pos x="T96" y="T97"/>
                    </a:cxn>
                  </a:cxnLst>
                  <a:rect l="T147" t="T148" r="T149" b="T150"/>
                  <a:pathLst>
                    <a:path w="199" h="232">
                      <a:moveTo>
                        <a:pt x="70" y="29"/>
                      </a:moveTo>
                      <a:lnTo>
                        <a:pt x="55" y="39"/>
                      </a:lnTo>
                      <a:lnTo>
                        <a:pt x="42" y="50"/>
                      </a:lnTo>
                      <a:lnTo>
                        <a:pt x="30" y="63"/>
                      </a:lnTo>
                      <a:lnTo>
                        <a:pt x="20" y="77"/>
                      </a:lnTo>
                      <a:lnTo>
                        <a:pt x="12" y="91"/>
                      </a:lnTo>
                      <a:lnTo>
                        <a:pt x="6" y="108"/>
                      </a:lnTo>
                      <a:lnTo>
                        <a:pt x="2" y="125"/>
                      </a:lnTo>
                      <a:lnTo>
                        <a:pt x="0" y="142"/>
                      </a:lnTo>
                      <a:lnTo>
                        <a:pt x="2" y="166"/>
                      </a:lnTo>
                      <a:lnTo>
                        <a:pt x="12" y="186"/>
                      </a:lnTo>
                      <a:lnTo>
                        <a:pt x="26" y="203"/>
                      </a:lnTo>
                      <a:lnTo>
                        <a:pt x="45" y="216"/>
                      </a:lnTo>
                      <a:lnTo>
                        <a:pt x="66" y="226"/>
                      </a:lnTo>
                      <a:lnTo>
                        <a:pt x="88" y="230"/>
                      </a:lnTo>
                      <a:lnTo>
                        <a:pt x="111" y="232"/>
                      </a:lnTo>
                      <a:lnTo>
                        <a:pt x="134" y="228"/>
                      </a:lnTo>
                      <a:lnTo>
                        <a:pt x="138" y="228"/>
                      </a:lnTo>
                      <a:lnTo>
                        <a:pt x="143" y="226"/>
                      </a:lnTo>
                      <a:lnTo>
                        <a:pt x="147" y="222"/>
                      </a:lnTo>
                      <a:lnTo>
                        <a:pt x="148" y="218"/>
                      </a:lnTo>
                      <a:lnTo>
                        <a:pt x="145" y="212"/>
                      </a:lnTo>
                      <a:lnTo>
                        <a:pt x="141" y="207"/>
                      </a:lnTo>
                      <a:lnTo>
                        <a:pt x="135" y="203"/>
                      </a:lnTo>
                      <a:lnTo>
                        <a:pt x="129" y="201"/>
                      </a:lnTo>
                      <a:lnTo>
                        <a:pt x="117" y="197"/>
                      </a:lnTo>
                      <a:lnTo>
                        <a:pt x="105" y="195"/>
                      </a:lnTo>
                      <a:lnTo>
                        <a:pt x="94" y="193"/>
                      </a:lnTo>
                      <a:lnTo>
                        <a:pt x="83" y="190"/>
                      </a:lnTo>
                      <a:lnTo>
                        <a:pt x="73" y="187"/>
                      </a:lnTo>
                      <a:lnTo>
                        <a:pt x="62" y="182"/>
                      </a:lnTo>
                      <a:lnTo>
                        <a:pt x="53" y="176"/>
                      </a:lnTo>
                      <a:lnTo>
                        <a:pt x="43" y="167"/>
                      </a:lnTo>
                      <a:lnTo>
                        <a:pt x="40" y="128"/>
                      </a:lnTo>
                      <a:lnTo>
                        <a:pt x="49" y="96"/>
                      </a:lnTo>
                      <a:lnTo>
                        <a:pt x="68" y="71"/>
                      </a:lnTo>
                      <a:lnTo>
                        <a:pt x="94" y="50"/>
                      </a:lnTo>
                      <a:lnTo>
                        <a:pt x="122" y="34"/>
                      </a:lnTo>
                      <a:lnTo>
                        <a:pt x="151" y="21"/>
                      </a:lnTo>
                      <a:lnTo>
                        <a:pt x="178" y="12"/>
                      </a:lnTo>
                      <a:lnTo>
                        <a:pt x="199" y="4"/>
                      </a:lnTo>
                      <a:lnTo>
                        <a:pt x="186" y="1"/>
                      </a:lnTo>
                      <a:lnTo>
                        <a:pt x="172" y="0"/>
                      </a:lnTo>
                      <a:lnTo>
                        <a:pt x="156" y="2"/>
                      </a:lnTo>
                      <a:lnTo>
                        <a:pt x="138" y="4"/>
                      </a:lnTo>
                      <a:lnTo>
                        <a:pt x="121" y="10"/>
                      </a:lnTo>
                      <a:lnTo>
                        <a:pt x="103" y="16"/>
                      </a:lnTo>
                      <a:lnTo>
                        <a:pt x="86" y="23"/>
                      </a:lnTo>
                      <a:lnTo>
                        <a:pt x="70" y="2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44" name="Freeform 770"/>
                <p:cNvSpPr>
                  <a:spLocks/>
                </p:cNvSpPr>
                <p:nvPr/>
              </p:nvSpPr>
              <p:spPr bwMode="auto">
                <a:xfrm>
                  <a:off x="5252" y="2656"/>
                  <a:ext cx="47" cy="42"/>
                </a:xfrm>
                <a:custGeom>
                  <a:avLst/>
                  <a:gdLst>
                    <a:gd name="T0" fmla="*/ 0 w 128"/>
                    <a:gd name="T1" fmla="*/ 0 h 180"/>
                    <a:gd name="T2" fmla="*/ 0 w 128"/>
                    <a:gd name="T3" fmla="*/ 0 h 180"/>
                    <a:gd name="T4" fmla="*/ 0 w 128"/>
                    <a:gd name="T5" fmla="*/ 0 h 180"/>
                    <a:gd name="T6" fmla="*/ 0 w 128"/>
                    <a:gd name="T7" fmla="*/ 0 h 180"/>
                    <a:gd name="T8" fmla="*/ 0 w 128"/>
                    <a:gd name="T9" fmla="*/ 0 h 180"/>
                    <a:gd name="T10" fmla="*/ 0 w 128"/>
                    <a:gd name="T11" fmla="*/ 0 h 180"/>
                    <a:gd name="T12" fmla="*/ 0 w 128"/>
                    <a:gd name="T13" fmla="*/ 0 h 180"/>
                    <a:gd name="T14" fmla="*/ 0 w 128"/>
                    <a:gd name="T15" fmla="*/ 0 h 180"/>
                    <a:gd name="T16" fmla="*/ 0 w 128"/>
                    <a:gd name="T17" fmla="*/ 0 h 180"/>
                    <a:gd name="T18" fmla="*/ 0 w 128"/>
                    <a:gd name="T19" fmla="*/ 0 h 180"/>
                    <a:gd name="T20" fmla="*/ 0 w 128"/>
                    <a:gd name="T21" fmla="*/ 0 h 180"/>
                    <a:gd name="T22" fmla="*/ 0 w 128"/>
                    <a:gd name="T23" fmla="*/ 0 h 180"/>
                    <a:gd name="T24" fmla="*/ 0 w 128"/>
                    <a:gd name="T25" fmla="*/ 0 h 180"/>
                    <a:gd name="T26" fmla="*/ 0 w 128"/>
                    <a:gd name="T27" fmla="*/ 0 h 180"/>
                    <a:gd name="T28" fmla="*/ 0 w 128"/>
                    <a:gd name="T29" fmla="*/ 0 h 180"/>
                    <a:gd name="T30" fmla="*/ 0 w 128"/>
                    <a:gd name="T31" fmla="*/ 0 h 180"/>
                    <a:gd name="T32" fmla="*/ 0 w 128"/>
                    <a:gd name="T33" fmla="*/ 0 h 180"/>
                    <a:gd name="T34" fmla="*/ 0 w 128"/>
                    <a:gd name="T35" fmla="*/ 0 h 180"/>
                    <a:gd name="T36" fmla="*/ 0 w 128"/>
                    <a:gd name="T37" fmla="*/ 0 h 180"/>
                    <a:gd name="T38" fmla="*/ 0 w 128"/>
                    <a:gd name="T39" fmla="*/ 0 h 180"/>
                    <a:gd name="T40" fmla="*/ 0 w 128"/>
                    <a:gd name="T41" fmla="*/ 0 h 180"/>
                    <a:gd name="T42" fmla="*/ 0 w 128"/>
                    <a:gd name="T43" fmla="*/ 0 h 180"/>
                    <a:gd name="T44" fmla="*/ 0 w 128"/>
                    <a:gd name="T45" fmla="*/ 0 h 180"/>
                    <a:gd name="T46" fmla="*/ 0 w 128"/>
                    <a:gd name="T47" fmla="*/ 0 h 180"/>
                    <a:gd name="T48" fmla="*/ 0 w 128"/>
                    <a:gd name="T49" fmla="*/ 0 h 180"/>
                    <a:gd name="T50" fmla="*/ 0 w 128"/>
                    <a:gd name="T51" fmla="*/ 0 h 180"/>
                    <a:gd name="T52" fmla="*/ 0 w 128"/>
                    <a:gd name="T53" fmla="*/ 0 h 180"/>
                    <a:gd name="T54" fmla="*/ 0 w 128"/>
                    <a:gd name="T55" fmla="*/ 0 h 180"/>
                    <a:gd name="T56" fmla="*/ 0 w 128"/>
                    <a:gd name="T57" fmla="*/ 0 h 180"/>
                    <a:gd name="T58" fmla="*/ 0 w 128"/>
                    <a:gd name="T59" fmla="*/ 0 h 180"/>
                    <a:gd name="T60" fmla="*/ 0 w 128"/>
                    <a:gd name="T61" fmla="*/ 0 h 180"/>
                    <a:gd name="T62" fmla="*/ 0 w 128"/>
                    <a:gd name="T63" fmla="*/ 0 h 180"/>
                    <a:gd name="T64" fmla="*/ 0 w 128"/>
                    <a:gd name="T65" fmla="*/ 0 h 180"/>
                    <a:gd name="T66" fmla="*/ 0 w 128"/>
                    <a:gd name="T67" fmla="*/ 0 h 180"/>
                    <a:gd name="T68" fmla="*/ 0 w 128"/>
                    <a:gd name="T69" fmla="*/ 0 h 180"/>
                    <a:gd name="T70" fmla="*/ 0 w 128"/>
                    <a:gd name="T71" fmla="*/ 0 h 180"/>
                    <a:gd name="T72" fmla="*/ 0 w 128"/>
                    <a:gd name="T73" fmla="*/ 0 h 180"/>
                    <a:gd name="T74" fmla="*/ 0 w 128"/>
                    <a:gd name="T75" fmla="*/ 0 h 180"/>
                    <a:gd name="T76" fmla="*/ 0 w 128"/>
                    <a:gd name="T77" fmla="*/ 0 h 180"/>
                    <a:gd name="T78" fmla="*/ 0 w 128"/>
                    <a:gd name="T79" fmla="*/ 0 h 180"/>
                    <a:gd name="T80" fmla="*/ 0 w 128"/>
                    <a:gd name="T81" fmla="*/ 0 h 180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28"/>
                    <a:gd name="T124" fmla="*/ 0 h 180"/>
                    <a:gd name="T125" fmla="*/ 128 w 128"/>
                    <a:gd name="T126" fmla="*/ 180 h 180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28" h="180">
                      <a:moveTo>
                        <a:pt x="108" y="59"/>
                      </a:moveTo>
                      <a:lnTo>
                        <a:pt x="113" y="77"/>
                      </a:lnTo>
                      <a:lnTo>
                        <a:pt x="111" y="94"/>
                      </a:lnTo>
                      <a:lnTo>
                        <a:pt x="103" y="108"/>
                      </a:lnTo>
                      <a:lnTo>
                        <a:pt x="91" y="121"/>
                      </a:lnTo>
                      <a:lnTo>
                        <a:pt x="77" y="132"/>
                      </a:lnTo>
                      <a:lnTo>
                        <a:pt x="61" y="144"/>
                      </a:lnTo>
                      <a:lnTo>
                        <a:pt x="45" y="154"/>
                      </a:lnTo>
                      <a:lnTo>
                        <a:pt x="30" y="164"/>
                      </a:lnTo>
                      <a:lnTo>
                        <a:pt x="28" y="168"/>
                      </a:lnTo>
                      <a:lnTo>
                        <a:pt x="27" y="170"/>
                      </a:lnTo>
                      <a:lnTo>
                        <a:pt x="27" y="174"/>
                      </a:lnTo>
                      <a:lnTo>
                        <a:pt x="28" y="177"/>
                      </a:lnTo>
                      <a:lnTo>
                        <a:pt x="32" y="179"/>
                      </a:lnTo>
                      <a:lnTo>
                        <a:pt x="35" y="180"/>
                      </a:lnTo>
                      <a:lnTo>
                        <a:pt x="37" y="180"/>
                      </a:lnTo>
                      <a:lnTo>
                        <a:pt x="41" y="179"/>
                      </a:lnTo>
                      <a:lnTo>
                        <a:pt x="60" y="169"/>
                      </a:lnTo>
                      <a:lnTo>
                        <a:pt x="77" y="158"/>
                      </a:lnTo>
                      <a:lnTo>
                        <a:pt x="94" y="145"/>
                      </a:lnTo>
                      <a:lnTo>
                        <a:pt x="109" y="130"/>
                      </a:lnTo>
                      <a:lnTo>
                        <a:pt x="120" y="114"/>
                      </a:lnTo>
                      <a:lnTo>
                        <a:pt x="127" y="95"/>
                      </a:lnTo>
                      <a:lnTo>
                        <a:pt x="128" y="76"/>
                      </a:lnTo>
                      <a:lnTo>
                        <a:pt x="123" y="55"/>
                      </a:lnTo>
                      <a:lnTo>
                        <a:pt x="113" y="39"/>
                      </a:lnTo>
                      <a:lnTo>
                        <a:pt x="97" y="25"/>
                      </a:lnTo>
                      <a:lnTo>
                        <a:pt x="79" y="15"/>
                      </a:lnTo>
                      <a:lnTo>
                        <a:pt x="57" y="7"/>
                      </a:lnTo>
                      <a:lnTo>
                        <a:pt x="36" y="2"/>
                      </a:lnTo>
                      <a:lnTo>
                        <a:pt x="19" y="0"/>
                      </a:lnTo>
                      <a:lnTo>
                        <a:pt x="6" y="0"/>
                      </a:lnTo>
                      <a:lnTo>
                        <a:pt x="0" y="4"/>
                      </a:lnTo>
                      <a:lnTo>
                        <a:pt x="14" y="9"/>
                      </a:lnTo>
                      <a:lnTo>
                        <a:pt x="29" y="14"/>
                      </a:lnTo>
                      <a:lnTo>
                        <a:pt x="46" y="19"/>
                      </a:lnTo>
                      <a:lnTo>
                        <a:pt x="61" y="23"/>
                      </a:lnTo>
                      <a:lnTo>
                        <a:pt x="76" y="29"/>
                      </a:lnTo>
                      <a:lnTo>
                        <a:pt x="89" y="37"/>
                      </a:lnTo>
                      <a:lnTo>
                        <a:pt x="100" y="46"/>
                      </a:lnTo>
                      <a:lnTo>
                        <a:pt x="108" y="5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45" name="Freeform 771"/>
                <p:cNvSpPr>
                  <a:spLocks/>
                </p:cNvSpPr>
                <p:nvPr/>
              </p:nvSpPr>
              <p:spPr bwMode="auto">
                <a:xfrm>
                  <a:off x="5089" y="2646"/>
                  <a:ext cx="114" cy="88"/>
                </a:xfrm>
                <a:custGeom>
                  <a:avLst/>
                  <a:gdLst>
                    <a:gd name="T0" fmla="*/ 0 w 322"/>
                    <a:gd name="T1" fmla="*/ 0 h 378"/>
                    <a:gd name="T2" fmla="*/ 0 w 322"/>
                    <a:gd name="T3" fmla="*/ 0 h 378"/>
                    <a:gd name="T4" fmla="*/ 0 w 322"/>
                    <a:gd name="T5" fmla="*/ 0 h 378"/>
                    <a:gd name="T6" fmla="*/ 0 w 322"/>
                    <a:gd name="T7" fmla="*/ 0 h 378"/>
                    <a:gd name="T8" fmla="*/ 0 w 322"/>
                    <a:gd name="T9" fmla="*/ 0 h 378"/>
                    <a:gd name="T10" fmla="*/ 0 w 322"/>
                    <a:gd name="T11" fmla="*/ 0 h 378"/>
                    <a:gd name="T12" fmla="*/ 0 w 322"/>
                    <a:gd name="T13" fmla="*/ 0 h 378"/>
                    <a:gd name="T14" fmla="*/ 0 w 322"/>
                    <a:gd name="T15" fmla="*/ 0 h 378"/>
                    <a:gd name="T16" fmla="*/ 0 w 322"/>
                    <a:gd name="T17" fmla="*/ 0 h 378"/>
                    <a:gd name="T18" fmla="*/ 0 w 322"/>
                    <a:gd name="T19" fmla="*/ 0 h 378"/>
                    <a:gd name="T20" fmla="*/ 0 w 322"/>
                    <a:gd name="T21" fmla="*/ 0 h 378"/>
                    <a:gd name="T22" fmla="*/ 0 w 322"/>
                    <a:gd name="T23" fmla="*/ 0 h 378"/>
                    <a:gd name="T24" fmla="*/ 0 w 322"/>
                    <a:gd name="T25" fmla="*/ 0 h 378"/>
                    <a:gd name="T26" fmla="*/ 0 w 322"/>
                    <a:gd name="T27" fmla="*/ 0 h 378"/>
                    <a:gd name="T28" fmla="*/ 0 w 322"/>
                    <a:gd name="T29" fmla="*/ 0 h 378"/>
                    <a:gd name="T30" fmla="*/ 0 w 322"/>
                    <a:gd name="T31" fmla="*/ 0 h 378"/>
                    <a:gd name="T32" fmla="*/ 0 w 322"/>
                    <a:gd name="T33" fmla="*/ 0 h 378"/>
                    <a:gd name="T34" fmla="*/ 0 w 322"/>
                    <a:gd name="T35" fmla="*/ 0 h 378"/>
                    <a:gd name="T36" fmla="*/ 0 w 322"/>
                    <a:gd name="T37" fmla="*/ 0 h 378"/>
                    <a:gd name="T38" fmla="*/ 0 w 322"/>
                    <a:gd name="T39" fmla="*/ 0 h 378"/>
                    <a:gd name="T40" fmla="*/ 0 w 322"/>
                    <a:gd name="T41" fmla="*/ 0 h 378"/>
                    <a:gd name="T42" fmla="*/ 0 w 322"/>
                    <a:gd name="T43" fmla="*/ 0 h 378"/>
                    <a:gd name="T44" fmla="*/ 0 w 322"/>
                    <a:gd name="T45" fmla="*/ 0 h 378"/>
                    <a:gd name="T46" fmla="*/ 0 w 322"/>
                    <a:gd name="T47" fmla="*/ 0 h 378"/>
                    <a:gd name="T48" fmla="*/ 0 w 322"/>
                    <a:gd name="T49" fmla="*/ 0 h 378"/>
                    <a:gd name="T50" fmla="*/ 0 w 322"/>
                    <a:gd name="T51" fmla="*/ 0 h 378"/>
                    <a:gd name="T52" fmla="*/ 0 w 322"/>
                    <a:gd name="T53" fmla="*/ 0 h 378"/>
                    <a:gd name="T54" fmla="*/ 0 w 322"/>
                    <a:gd name="T55" fmla="*/ 0 h 378"/>
                    <a:gd name="T56" fmla="*/ 0 w 322"/>
                    <a:gd name="T57" fmla="*/ 0 h 378"/>
                    <a:gd name="T58" fmla="*/ 0 w 322"/>
                    <a:gd name="T59" fmla="*/ 0 h 378"/>
                    <a:gd name="T60" fmla="*/ 0 w 322"/>
                    <a:gd name="T61" fmla="*/ 0 h 378"/>
                    <a:gd name="T62" fmla="*/ 0 w 322"/>
                    <a:gd name="T63" fmla="*/ 0 h 378"/>
                    <a:gd name="T64" fmla="*/ 0 w 322"/>
                    <a:gd name="T65" fmla="*/ 0 h 378"/>
                    <a:gd name="T66" fmla="*/ 0 w 322"/>
                    <a:gd name="T67" fmla="*/ 0 h 378"/>
                    <a:gd name="T68" fmla="*/ 0 w 322"/>
                    <a:gd name="T69" fmla="*/ 0 h 378"/>
                    <a:gd name="T70" fmla="*/ 0 w 322"/>
                    <a:gd name="T71" fmla="*/ 0 h 378"/>
                    <a:gd name="T72" fmla="*/ 0 w 322"/>
                    <a:gd name="T73" fmla="*/ 0 h 378"/>
                    <a:gd name="T74" fmla="*/ 0 w 322"/>
                    <a:gd name="T75" fmla="*/ 0 h 378"/>
                    <a:gd name="T76" fmla="*/ 0 w 322"/>
                    <a:gd name="T77" fmla="*/ 0 h 378"/>
                    <a:gd name="T78" fmla="*/ 0 w 322"/>
                    <a:gd name="T79" fmla="*/ 0 h 378"/>
                    <a:gd name="T80" fmla="*/ 0 w 322"/>
                    <a:gd name="T81" fmla="*/ 0 h 378"/>
                    <a:gd name="T82" fmla="*/ 0 w 322"/>
                    <a:gd name="T83" fmla="*/ 0 h 378"/>
                    <a:gd name="T84" fmla="*/ 0 w 322"/>
                    <a:gd name="T85" fmla="*/ 0 h 378"/>
                    <a:gd name="T86" fmla="*/ 0 w 322"/>
                    <a:gd name="T87" fmla="*/ 0 h 378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w 322"/>
                    <a:gd name="T133" fmla="*/ 0 h 378"/>
                    <a:gd name="T134" fmla="*/ 322 w 322"/>
                    <a:gd name="T135" fmla="*/ 378 h 378"/>
                  </a:gdLst>
                  <a:ahLst/>
                  <a:cxnLst>
                    <a:cxn ang="T88">
                      <a:pos x="T0" y="T1"/>
                    </a:cxn>
                    <a:cxn ang="T89">
                      <a:pos x="T2" y="T3"/>
                    </a:cxn>
                    <a:cxn ang="T90">
                      <a:pos x="T4" y="T5"/>
                    </a:cxn>
                    <a:cxn ang="T91">
                      <a:pos x="T6" y="T7"/>
                    </a:cxn>
                    <a:cxn ang="T92">
                      <a:pos x="T8" y="T9"/>
                    </a:cxn>
                    <a:cxn ang="T93">
                      <a:pos x="T10" y="T11"/>
                    </a:cxn>
                    <a:cxn ang="T94">
                      <a:pos x="T12" y="T13"/>
                    </a:cxn>
                    <a:cxn ang="T95">
                      <a:pos x="T14" y="T15"/>
                    </a:cxn>
                    <a:cxn ang="T96">
                      <a:pos x="T16" y="T17"/>
                    </a:cxn>
                    <a:cxn ang="T97">
                      <a:pos x="T18" y="T19"/>
                    </a:cxn>
                    <a:cxn ang="T98">
                      <a:pos x="T20" y="T21"/>
                    </a:cxn>
                    <a:cxn ang="T99">
                      <a:pos x="T22" y="T23"/>
                    </a:cxn>
                    <a:cxn ang="T100">
                      <a:pos x="T24" y="T25"/>
                    </a:cxn>
                    <a:cxn ang="T101">
                      <a:pos x="T26" y="T27"/>
                    </a:cxn>
                    <a:cxn ang="T102">
                      <a:pos x="T28" y="T29"/>
                    </a:cxn>
                    <a:cxn ang="T103">
                      <a:pos x="T30" y="T31"/>
                    </a:cxn>
                    <a:cxn ang="T104">
                      <a:pos x="T32" y="T33"/>
                    </a:cxn>
                    <a:cxn ang="T105">
                      <a:pos x="T34" y="T35"/>
                    </a:cxn>
                    <a:cxn ang="T106">
                      <a:pos x="T36" y="T37"/>
                    </a:cxn>
                    <a:cxn ang="T107">
                      <a:pos x="T38" y="T39"/>
                    </a:cxn>
                    <a:cxn ang="T108">
                      <a:pos x="T40" y="T41"/>
                    </a:cxn>
                    <a:cxn ang="T109">
                      <a:pos x="T42" y="T43"/>
                    </a:cxn>
                    <a:cxn ang="T110">
                      <a:pos x="T44" y="T45"/>
                    </a:cxn>
                    <a:cxn ang="T111">
                      <a:pos x="T46" y="T47"/>
                    </a:cxn>
                    <a:cxn ang="T112">
                      <a:pos x="T48" y="T49"/>
                    </a:cxn>
                    <a:cxn ang="T113">
                      <a:pos x="T50" y="T51"/>
                    </a:cxn>
                    <a:cxn ang="T114">
                      <a:pos x="T52" y="T53"/>
                    </a:cxn>
                    <a:cxn ang="T115">
                      <a:pos x="T54" y="T55"/>
                    </a:cxn>
                    <a:cxn ang="T116">
                      <a:pos x="T56" y="T57"/>
                    </a:cxn>
                    <a:cxn ang="T117">
                      <a:pos x="T58" y="T59"/>
                    </a:cxn>
                    <a:cxn ang="T118">
                      <a:pos x="T60" y="T61"/>
                    </a:cxn>
                    <a:cxn ang="T119">
                      <a:pos x="T62" y="T63"/>
                    </a:cxn>
                    <a:cxn ang="T120">
                      <a:pos x="T64" y="T65"/>
                    </a:cxn>
                    <a:cxn ang="T121">
                      <a:pos x="T66" y="T67"/>
                    </a:cxn>
                    <a:cxn ang="T122">
                      <a:pos x="T68" y="T69"/>
                    </a:cxn>
                    <a:cxn ang="T123">
                      <a:pos x="T70" y="T71"/>
                    </a:cxn>
                    <a:cxn ang="T124">
                      <a:pos x="T72" y="T73"/>
                    </a:cxn>
                    <a:cxn ang="T125">
                      <a:pos x="T74" y="T75"/>
                    </a:cxn>
                    <a:cxn ang="T126">
                      <a:pos x="T76" y="T77"/>
                    </a:cxn>
                    <a:cxn ang="T127">
                      <a:pos x="T78" y="T79"/>
                    </a:cxn>
                    <a:cxn ang="T128">
                      <a:pos x="T80" y="T81"/>
                    </a:cxn>
                    <a:cxn ang="T129">
                      <a:pos x="T82" y="T83"/>
                    </a:cxn>
                    <a:cxn ang="T130">
                      <a:pos x="T84" y="T85"/>
                    </a:cxn>
                    <a:cxn ang="T131">
                      <a:pos x="T86" y="T87"/>
                    </a:cxn>
                  </a:cxnLst>
                  <a:rect l="T132" t="T133" r="T134" b="T135"/>
                  <a:pathLst>
                    <a:path w="322" h="378">
                      <a:moveTo>
                        <a:pt x="125" y="49"/>
                      </a:moveTo>
                      <a:lnTo>
                        <a:pt x="100" y="70"/>
                      </a:lnTo>
                      <a:lnTo>
                        <a:pt x="76" y="90"/>
                      </a:lnTo>
                      <a:lnTo>
                        <a:pt x="53" y="115"/>
                      </a:lnTo>
                      <a:lnTo>
                        <a:pt x="34" y="140"/>
                      </a:lnTo>
                      <a:lnTo>
                        <a:pt x="17" y="166"/>
                      </a:lnTo>
                      <a:lnTo>
                        <a:pt x="5" y="195"/>
                      </a:lnTo>
                      <a:lnTo>
                        <a:pt x="0" y="226"/>
                      </a:lnTo>
                      <a:lnTo>
                        <a:pt x="1" y="258"/>
                      </a:lnTo>
                      <a:lnTo>
                        <a:pt x="3" y="266"/>
                      </a:lnTo>
                      <a:lnTo>
                        <a:pt x="5" y="275"/>
                      </a:lnTo>
                      <a:lnTo>
                        <a:pt x="9" y="282"/>
                      </a:lnTo>
                      <a:lnTo>
                        <a:pt x="14" y="290"/>
                      </a:lnTo>
                      <a:lnTo>
                        <a:pt x="19" y="297"/>
                      </a:lnTo>
                      <a:lnTo>
                        <a:pt x="26" y="304"/>
                      </a:lnTo>
                      <a:lnTo>
                        <a:pt x="32" y="310"/>
                      </a:lnTo>
                      <a:lnTo>
                        <a:pt x="41" y="314"/>
                      </a:lnTo>
                      <a:lnTo>
                        <a:pt x="56" y="324"/>
                      </a:lnTo>
                      <a:lnTo>
                        <a:pt x="71" y="332"/>
                      </a:lnTo>
                      <a:lnTo>
                        <a:pt x="86" y="338"/>
                      </a:lnTo>
                      <a:lnTo>
                        <a:pt x="103" y="344"/>
                      </a:lnTo>
                      <a:lnTo>
                        <a:pt x="119" y="350"/>
                      </a:lnTo>
                      <a:lnTo>
                        <a:pt x="136" y="355"/>
                      </a:lnTo>
                      <a:lnTo>
                        <a:pt x="152" y="359"/>
                      </a:lnTo>
                      <a:lnTo>
                        <a:pt x="168" y="363"/>
                      </a:lnTo>
                      <a:lnTo>
                        <a:pt x="186" y="366"/>
                      </a:lnTo>
                      <a:lnTo>
                        <a:pt x="202" y="368"/>
                      </a:lnTo>
                      <a:lnTo>
                        <a:pt x="220" y="371"/>
                      </a:lnTo>
                      <a:lnTo>
                        <a:pt x="238" y="373"/>
                      </a:lnTo>
                      <a:lnTo>
                        <a:pt x="254" y="374"/>
                      </a:lnTo>
                      <a:lnTo>
                        <a:pt x="272" y="375"/>
                      </a:lnTo>
                      <a:lnTo>
                        <a:pt x="289" y="376"/>
                      </a:lnTo>
                      <a:lnTo>
                        <a:pt x="306" y="378"/>
                      </a:lnTo>
                      <a:lnTo>
                        <a:pt x="311" y="378"/>
                      </a:lnTo>
                      <a:lnTo>
                        <a:pt x="316" y="375"/>
                      </a:lnTo>
                      <a:lnTo>
                        <a:pt x="320" y="371"/>
                      </a:lnTo>
                      <a:lnTo>
                        <a:pt x="322" y="366"/>
                      </a:lnTo>
                      <a:lnTo>
                        <a:pt x="322" y="360"/>
                      </a:lnTo>
                      <a:lnTo>
                        <a:pt x="320" y="356"/>
                      </a:lnTo>
                      <a:lnTo>
                        <a:pt x="315" y="352"/>
                      </a:lnTo>
                      <a:lnTo>
                        <a:pt x="309" y="350"/>
                      </a:lnTo>
                      <a:lnTo>
                        <a:pt x="294" y="347"/>
                      </a:lnTo>
                      <a:lnTo>
                        <a:pt x="279" y="344"/>
                      </a:lnTo>
                      <a:lnTo>
                        <a:pt x="263" y="341"/>
                      </a:lnTo>
                      <a:lnTo>
                        <a:pt x="247" y="338"/>
                      </a:lnTo>
                      <a:lnTo>
                        <a:pt x="232" y="336"/>
                      </a:lnTo>
                      <a:lnTo>
                        <a:pt x="216" y="334"/>
                      </a:lnTo>
                      <a:lnTo>
                        <a:pt x="200" y="332"/>
                      </a:lnTo>
                      <a:lnTo>
                        <a:pt x="185" y="328"/>
                      </a:lnTo>
                      <a:lnTo>
                        <a:pt x="170" y="326"/>
                      </a:lnTo>
                      <a:lnTo>
                        <a:pt x="154" y="322"/>
                      </a:lnTo>
                      <a:lnTo>
                        <a:pt x="139" y="318"/>
                      </a:lnTo>
                      <a:lnTo>
                        <a:pt x="124" y="314"/>
                      </a:lnTo>
                      <a:lnTo>
                        <a:pt x="110" y="309"/>
                      </a:lnTo>
                      <a:lnTo>
                        <a:pt x="94" y="303"/>
                      </a:lnTo>
                      <a:lnTo>
                        <a:pt x="80" y="297"/>
                      </a:lnTo>
                      <a:lnTo>
                        <a:pt x="66" y="289"/>
                      </a:lnTo>
                      <a:lnTo>
                        <a:pt x="55" y="281"/>
                      </a:lnTo>
                      <a:lnTo>
                        <a:pt x="45" y="271"/>
                      </a:lnTo>
                      <a:lnTo>
                        <a:pt x="38" y="259"/>
                      </a:lnTo>
                      <a:lnTo>
                        <a:pt x="35" y="245"/>
                      </a:lnTo>
                      <a:lnTo>
                        <a:pt x="34" y="232"/>
                      </a:lnTo>
                      <a:lnTo>
                        <a:pt x="35" y="216"/>
                      </a:lnTo>
                      <a:lnTo>
                        <a:pt x="38" y="200"/>
                      </a:lnTo>
                      <a:lnTo>
                        <a:pt x="43" y="187"/>
                      </a:lnTo>
                      <a:lnTo>
                        <a:pt x="51" y="170"/>
                      </a:lnTo>
                      <a:lnTo>
                        <a:pt x="60" y="152"/>
                      </a:lnTo>
                      <a:lnTo>
                        <a:pt x="71" y="137"/>
                      </a:lnTo>
                      <a:lnTo>
                        <a:pt x="83" y="124"/>
                      </a:lnTo>
                      <a:lnTo>
                        <a:pt x="94" y="110"/>
                      </a:lnTo>
                      <a:lnTo>
                        <a:pt x="107" y="96"/>
                      </a:lnTo>
                      <a:lnTo>
                        <a:pt x="123" y="82"/>
                      </a:lnTo>
                      <a:lnTo>
                        <a:pt x="138" y="69"/>
                      </a:lnTo>
                      <a:lnTo>
                        <a:pt x="153" y="57"/>
                      </a:lnTo>
                      <a:lnTo>
                        <a:pt x="173" y="47"/>
                      </a:lnTo>
                      <a:lnTo>
                        <a:pt x="195" y="38"/>
                      </a:lnTo>
                      <a:lnTo>
                        <a:pt x="218" y="28"/>
                      </a:lnTo>
                      <a:lnTo>
                        <a:pt x="238" y="20"/>
                      </a:lnTo>
                      <a:lnTo>
                        <a:pt x="254" y="13"/>
                      </a:lnTo>
                      <a:lnTo>
                        <a:pt x="264" y="7"/>
                      </a:lnTo>
                      <a:lnTo>
                        <a:pt x="268" y="2"/>
                      </a:lnTo>
                      <a:lnTo>
                        <a:pt x="256" y="0"/>
                      </a:lnTo>
                      <a:lnTo>
                        <a:pt x="240" y="1"/>
                      </a:lnTo>
                      <a:lnTo>
                        <a:pt x="221" y="4"/>
                      </a:lnTo>
                      <a:lnTo>
                        <a:pt x="201" y="10"/>
                      </a:lnTo>
                      <a:lnTo>
                        <a:pt x="180" y="18"/>
                      </a:lnTo>
                      <a:lnTo>
                        <a:pt x="160" y="27"/>
                      </a:lnTo>
                      <a:lnTo>
                        <a:pt x="141" y="38"/>
                      </a:lnTo>
                      <a:lnTo>
                        <a:pt x="125" y="49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46" name="Freeform 772"/>
                <p:cNvSpPr>
                  <a:spLocks/>
                </p:cNvSpPr>
                <p:nvPr/>
              </p:nvSpPr>
              <p:spPr bwMode="auto">
                <a:xfrm>
                  <a:off x="5250" y="2643"/>
                  <a:ext cx="99" cy="59"/>
                </a:xfrm>
                <a:custGeom>
                  <a:avLst/>
                  <a:gdLst>
                    <a:gd name="T0" fmla="*/ 0 w 283"/>
                    <a:gd name="T1" fmla="*/ 0 h 252"/>
                    <a:gd name="T2" fmla="*/ 0 w 283"/>
                    <a:gd name="T3" fmla="*/ 0 h 252"/>
                    <a:gd name="T4" fmla="*/ 0 w 283"/>
                    <a:gd name="T5" fmla="*/ 0 h 252"/>
                    <a:gd name="T6" fmla="*/ 0 w 283"/>
                    <a:gd name="T7" fmla="*/ 0 h 252"/>
                    <a:gd name="T8" fmla="*/ 0 w 283"/>
                    <a:gd name="T9" fmla="*/ 0 h 252"/>
                    <a:gd name="T10" fmla="*/ 0 w 283"/>
                    <a:gd name="T11" fmla="*/ 0 h 252"/>
                    <a:gd name="T12" fmla="*/ 0 w 283"/>
                    <a:gd name="T13" fmla="*/ 0 h 252"/>
                    <a:gd name="T14" fmla="*/ 0 w 283"/>
                    <a:gd name="T15" fmla="*/ 0 h 252"/>
                    <a:gd name="T16" fmla="*/ 0 w 283"/>
                    <a:gd name="T17" fmla="*/ 0 h 252"/>
                    <a:gd name="T18" fmla="*/ 0 w 283"/>
                    <a:gd name="T19" fmla="*/ 0 h 252"/>
                    <a:gd name="T20" fmla="*/ 0 w 283"/>
                    <a:gd name="T21" fmla="*/ 0 h 252"/>
                    <a:gd name="T22" fmla="*/ 0 w 283"/>
                    <a:gd name="T23" fmla="*/ 0 h 252"/>
                    <a:gd name="T24" fmla="*/ 0 w 283"/>
                    <a:gd name="T25" fmla="*/ 0 h 252"/>
                    <a:gd name="T26" fmla="*/ 0 w 283"/>
                    <a:gd name="T27" fmla="*/ 0 h 252"/>
                    <a:gd name="T28" fmla="*/ 0 w 283"/>
                    <a:gd name="T29" fmla="*/ 0 h 252"/>
                    <a:gd name="T30" fmla="*/ 0 w 283"/>
                    <a:gd name="T31" fmla="*/ 0 h 252"/>
                    <a:gd name="T32" fmla="*/ 0 w 283"/>
                    <a:gd name="T33" fmla="*/ 0 h 252"/>
                    <a:gd name="T34" fmla="*/ 0 w 283"/>
                    <a:gd name="T35" fmla="*/ 0 h 252"/>
                    <a:gd name="T36" fmla="*/ 0 w 283"/>
                    <a:gd name="T37" fmla="*/ 0 h 252"/>
                    <a:gd name="T38" fmla="*/ 0 w 283"/>
                    <a:gd name="T39" fmla="*/ 0 h 252"/>
                    <a:gd name="T40" fmla="*/ 0 w 283"/>
                    <a:gd name="T41" fmla="*/ 0 h 252"/>
                    <a:gd name="T42" fmla="*/ 0 w 283"/>
                    <a:gd name="T43" fmla="*/ 0 h 252"/>
                    <a:gd name="T44" fmla="*/ 0 w 283"/>
                    <a:gd name="T45" fmla="*/ 0 h 252"/>
                    <a:gd name="T46" fmla="*/ 0 w 283"/>
                    <a:gd name="T47" fmla="*/ 0 h 252"/>
                    <a:gd name="T48" fmla="*/ 0 w 283"/>
                    <a:gd name="T49" fmla="*/ 0 h 252"/>
                    <a:gd name="T50" fmla="*/ 0 w 283"/>
                    <a:gd name="T51" fmla="*/ 0 h 252"/>
                    <a:gd name="T52" fmla="*/ 0 w 283"/>
                    <a:gd name="T53" fmla="*/ 0 h 252"/>
                    <a:gd name="T54" fmla="*/ 0 w 283"/>
                    <a:gd name="T55" fmla="*/ 0 h 252"/>
                    <a:gd name="T56" fmla="*/ 0 w 283"/>
                    <a:gd name="T57" fmla="*/ 0 h 252"/>
                    <a:gd name="T58" fmla="*/ 0 w 283"/>
                    <a:gd name="T59" fmla="*/ 0 h 252"/>
                    <a:gd name="T60" fmla="*/ 0 w 283"/>
                    <a:gd name="T61" fmla="*/ 0 h 252"/>
                    <a:gd name="T62" fmla="*/ 0 w 283"/>
                    <a:gd name="T63" fmla="*/ 0 h 252"/>
                    <a:gd name="T64" fmla="*/ 0 w 283"/>
                    <a:gd name="T65" fmla="*/ 0 h 252"/>
                    <a:gd name="T66" fmla="*/ 0 w 283"/>
                    <a:gd name="T67" fmla="*/ 0 h 252"/>
                    <a:gd name="T68" fmla="*/ 0 w 283"/>
                    <a:gd name="T69" fmla="*/ 0 h 252"/>
                    <a:gd name="T70" fmla="*/ 0 w 283"/>
                    <a:gd name="T71" fmla="*/ 0 h 252"/>
                    <a:gd name="T72" fmla="*/ 0 w 283"/>
                    <a:gd name="T73" fmla="*/ 0 h 252"/>
                    <a:gd name="T74" fmla="*/ 0 w 283"/>
                    <a:gd name="T75" fmla="*/ 0 h 252"/>
                    <a:gd name="T76" fmla="*/ 0 w 283"/>
                    <a:gd name="T77" fmla="*/ 0 h 252"/>
                    <a:gd name="T78" fmla="*/ 0 w 283"/>
                    <a:gd name="T79" fmla="*/ 0 h 252"/>
                    <a:gd name="T80" fmla="*/ 0 w 283"/>
                    <a:gd name="T81" fmla="*/ 0 h 252"/>
                    <a:gd name="T82" fmla="*/ 0 w 283"/>
                    <a:gd name="T83" fmla="*/ 0 h 252"/>
                    <a:gd name="T84" fmla="*/ 0 w 283"/>
                    <a:gd name="T85" fmla="*/ 0 h 252"/>
                    <a:gd name="T86" fmla="*/ 0 w 283"/>
                    <a:gd name="T87" fmla="*/ 0 h 252"/>
                    <a:gd name="T88" fmla="*/ 0 w 283"/>
                    <a:gd name="T89" fmla="*/ 0 h 252"/>
                    <a:gd name="T90" fmla="*/ 0 w 283"/>
                    <a:gd name="T91" fmla="*/ 0 h 252"/>
                    <a:gd name="T92" fmla="*/ 0 w 283"/>
                    <a:gd name="T93" fmla="*/ 0 h 252"/>
                    <a:gd name="T94" fmla="*/ 0 w 283"/>
                    <a:gd name="T95" fmla="*/ 0 h 252"/>
                    <a:gd name="T96" fmla="*/ 0 w 283"/>
                    <a:gd name="T97" fmla="*/ 0 h 252"/>
                    <a:gd name="T98" fmla="*/ 0 w 283"/>
                    <a:gd name="T99" fmla="*/ 0 h 252"/>
                    <a:gd name="T100" fmla="*/ 0 w 283"/>
                    <a:gd name="T101" fmla="*/ 0 h 252"/>
                    <a:gd name="T102" fmla="*/ 0 w 283"/>
                    <a:gd name="T103" fmla="*/ 0 h 252"/>
                    <a:gd name="T104" fmla="*/ 0 w 283"/>
                    <a:gd name="T105" fmla="*/ 0 h 252"/>
                    <a:gd name="T106" fmla="*/ 0 w 283"/>
                    <a:gd name="T107" fmla="*/ 0 h 252"/>
                    <a:gd name="T108" fmla="*/ 0 w 283"/>
                    <a:gd name="T109" fmla="*/ 0 h 252"/>
                    <a:gd name="T110" fmla="*/ 0 w 283"/>
                    <a:gd name="T111" fmla="*/ 0 h 252"/>
                    <a:gd name="T112" fmla="*/ 0 w 283"/>
                    <a:gd name="T113" fmla="*/ 0 h 252"/>
                    <a:gd name="T114" fmla="*/ 0 w 283"/>
                    <a:gd name="T115" fmla="*/ 0 h 252"/>
                    <a:gd name="T116" fmla="*/ 0 w 283"/>
                    <a:gd name="T117" fmla="*/ 0 h 252"/>
                    <a:gd name="T118" fmla="*/ 0 w 283"/>
                    <a:gd name="T119" fmla="*/ 0 h 252"/>
                    <a:gd name="T120" fmla="*/ 0 w 283"/>
                    <a:gd name="T121" fmla="*/ 0 h 252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283"/>
                    <a:gd name="T184" fmla="*/ 0 h 252"/>
                    <a:gd name="T185" fmla="*/ 283 w 283"/>
                    <a:gd name="T186" fmla="*/ 252 h 252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283" h="252">
                      <a:moveTo>
                        <a:pt x="235" y="77"/>
                      </a:moveTo>
                      <a:lnTo>
                        <a:pt x="248" y="91"/>
                      </a:lnTo>
                      <a:lnTo>
                        <a:pt x="256" y="107"/>
                      </a:lnTo>
                      <a:lnTo>
                        <a:pt x="259" y="124"/>
                      </a:lnTo>
                      <a:lnTo>
                        <a:pt x="259" y="142"/>
                      </a:lnTo>
                      <a:lnTo>
                        <a:pt x="257" y="157"/>
                      </a:lnTo>
                      <a:lnTo>
                        <a:pt x="252" y="170"/>
                      </a:lnTo>
                      <a:lnTo>
                        <a:pt x="244" y="183"/>
                      </a:lnTo>
                      <a:lnTo>
                        <a:pt x="236" y="193"/>
                      </a:lnTo>
                      <a:lnTo>
                        <a:pt x="225" y="204"/>
                      </a:lnTo>
                      <a:lnTo>
                        <a:pt x="215" y="214"/>
                      </a:lnTo>
                      <a:lnTo>
                        <a:pt x="204" y="224"/>
                      </a:lnTo>
                      <a:lnTo>
                        <a:pt x="194" y="234"/>
                      </a:lnTo>
                      <a:lnTo>
                        <a:pt x="191" y="238"/>
                      </a:lnTo>
                      <a:lnTo>
                        <a:pt x="191" y="241"/>
                      </a:lnTo>
                      <a:lnTo>
                        <a:pt x="191" y="245"/>
                      </a:lnTo>
                      <a:lnTo>
                        <a:pt x="194" y="248"/>
                      </a:lnTo>
                      <a:lnTo>
                        <a:pt x="197" y="250"/>
                      </a:lnTo>
                      <a:lnTo>
                        <a:pt x="202" y="252"/>
                      </a:lnTo>
                      <a:lnTo>
                        <a:pt x="205" y="250"/>
                      </a:lnTo>
                      <a:lnTo>
                        <a:pt x="209" y="248"/>
                      </a:lnTo>
                      <a:lnTo>
                        <a:pt x="232" y="233"/>
                      </a:lnTo>
                      <a:lnTo>
                        <a:pt x="252" y="214"/>
                      </a:lnTo>
                      <a:lnTo>
                        <a:pt x="268" y="192"/>
                      </a:lnTo>
                      <a:lnTo>
                        <a:pt x="278" y="167"/>
                      </a:lnTo>
                      <a:lnTo>
                        <a:pt x="283" y="141"/>
                      </a:lnTo>
                      <a:lnTo>
                        <a:pt x="280" y="115"/>
                      </a:lnTo>
                      <a:lnTo>
                        <a:pt x="271" y="91"/>
                      </a:lnTo>
                      <a:lnTo>
                        <a:pt x="252" y="69"/>
                      </a:lnTo>
                      <a:lnTo>
                        <a:pt x="238" y="57"/>
                      </a:lnTo>
                      <a:lnTo>
                        <a:pt x="222" y="48"/>
                      </a:lnTo>
                      <a:lnTo>
                        <a:pt x="204" y="39"/>
                      </a:lnTo>
                      <a:lnTo>
                        <a:pt x="184" y="31"/>
                      </a:lnTo>
                      <a:lnTo>
                        <a:pt x="164" y="23"/>
                      </a:lnTo>
                      <a:lnTo>
                        <a:pt x="144" y="17"/>
                      </a:lnTo>
                      <a:lnTo>
                        <a:pt x="123" y="13"/>
                      </a:lnTo>
                      <a:lnTo>
                        <a:pt x="103" y="8"/>
                      </a:lnTo>
                      <a:lnTo>
                        <a:pt x="83" y="5"/>
                      </a:lnTo>
                      <a:lnTo>
                        <a:pt x="66" y="2"/>
                      </a:lnTo>
                      <a:lnTo>
                        <a:pt x="48" y="0"/>
                      </a:lnTo>
                      <a:lnTo>
                        <a:pt x="34" y="0"/>
                      </a:lnTo>
                      <a:lnTo>
                        <a:pt x="21" y="0"/>
                      </a:lnTo>
                      <a:lnTo>
                        <a:pt x="11" y="0"/>
                      </a:lnTo>
                      <a:lnTo>
                        <a:pt x="4" y="2"/>
                      </a:lnTo>
                      <a:lnTo>
                        <a:pt x="0" y="5"/>
                      </a:lnTo>
                      <a:lnTo>
                        <a:pt x="12" y="7"/>
                      </a:lnTo>
                      <a:lnTo>
                        <a:pt x="24" y="8"/>
                      </a:lnTo>
                      <a:lnTo>
                        <a:pt x="38" y="10"/>
                      </a:lnTo>
                      <a:lnTo>
                        <a:pt x="52" y="13"/>
                      </a:lnTo>
                      <a:lnTo>
                        <a:pt x="66" y="16"/>
                      </a:lnTo>
                      <a:lnTo>
                        <a:pt x="82" y="18"/>
                      </a:lnTo>
                      <a:lnTo>
                        <a:pt x="98" y="22"/>
                      </a:lnTo>
                      <a:lnTo>
                        <a:pt x="114" y="25"/>
                      </a:lnTo>
                      <a:lnTo>
                        <a:pt x="129" y="30"/>
                      </a:lnTo>
                      <a:lnTo>
                        <a:pt x="146" y="34"/>
                      </a:lnTo>
                      <a:lnTo>
                        <a:pt x="162" y="39"/>
                      </a:lnTo>
                      <a:lnTo>
                        <a:pt x="177" y="45"/>
                      </a:lnTo>
                      <a:lnTo>
                        <a:pt x="193" y="52"/>
                      </a:lnTo>
                      <a:lnTo>
                        <a:pt x="208" y="60"/>
                      </a:lnTo>
                      <a:lnTo>
                        <a:pt x="222" y="68"/>
                      </a:lnTo>
                      <a:lnTo>
                        <a:pt x="235" y="77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47" name="Freeform 773"/>
                <p:cNvSpPr>
                  <a:spLocks/>
                </p:cNvSpPr>
                <p:nvPr/>
              </p:nvSpPr>
              <p:spPr bwMode="auto">
                <a:xfrm>
                  <a:off x="5047" y="2671"/>
                  <a:ext cx="40" cy="55"/>
                </a:xfrm>
                <a:custGeom>
                  <a:avLst/>
                  <a:gdLst>
                    <a:gd name="T0" fmla="*/ 0 w 114"/>
                    <a:gd name="T1" fmla="*/ 0 h 238"/>
                    <a:gd name="T2" fmla="*/ 0 w 114"/>
                    <a:gd name="T3" fmla="*/ 0 h 238"/>
                    <a:gd name="T4" fmla="*/ 0 w 114"/>
                    <a:gd name="T5" fmla="*/ 0 h 238"/>
                    <a:gd name="T6" fmla="*/ 0 w 114"/>
                    <a:gd name="T7" fmla="*/ 0 h 238"/>
                    <a:gd name="T8" fmla="*/ 0 w 114"/>
                    <a:gd name="T9" fmla="*/ 0 h 238"/>
                    <a:gd name="T10" fmla="*/ 0 w 114"/>
                    <a:gd name="T11" fmla="*/ 0 h 238"/>
                    <a:gd name="T12" fmla="*/ 0 w 114"/>
                    <a:gd name="T13" fmla="*/ 0 h 238"/>
                    <a:gd name="T14" fmla="*/ 0 w 114"/>
                    <a:gd name="T15" fmla="*/ 0 h 238"/>
                    <a:gd name="T16" fmla="*/ 0 w 114"/>
                    <a:gd name="T17" fmla="*/ 0 h 238"/>
                    <a:gd name="T18" fmla="*/ 0 w 114"/>
                    <a:gd name="T19" fmla="*/ 0 h 238"/>
                    <a:gd name="T20" fmla="*/ 0 w 114"/>
                    <a:gd name="T21" fmla="*/ 0 h 238"/>
                    <a:gd name="T22" fmla="*/ 0 w 114"/>
                    <a:gd name="T23" fmla="*/ 0 h 238"/>
                    <a:gd name="T24" fmla="*/ 0 w 114"/>
                    <a:gd name="T25" fmla="*/ 0 h 238"/>
                    <a:gd name="T26" fmla="*/ 0 w 114"/>
                    <a:gd name="T27" fmla="*/ 0 h 238"/>
                    <a:gd name="T28" fmla="*/ 0 w 114"/>
                    <a:gd name="T29" fmla="*/ 0 h 238"/>
                    <a:gd name="T30" fmla="*/ 0 w 114"/>
                    <a:gd name="T31" fmla="*/ 0 h 238"/>
                    <a:gd name="T32" fmla="*/ 0 w 114"/>
                    <a:gd name="T33" fmla="*/ 0 h 238"/>
                    <a:gd name="T34" fmla="*/ 0 w 114"/>
                    <a:gd name="T35" fmla="*/ 0 h 238"/>
                    <a:gd name="T36" fmla="*/ 0 w 114"/>
                    <a:gd name="T37" fmla="*/ 0 h 238"/>
                    <a:gd name="T38" fmla="*/ 0 w 114"/>
                    <a:gd name="T39" fmla="*/ 0 h 238"/>
                    <a:gd name="T40" fmla="*/ 0 w 114"/>
                    <a:gd name="T41" fmla="*/ 0 h 238"/>
                    <a:gd name="T42" fmla="*/ 0 w 114"/>
                    <a:gd name="T43" fmla="*/ 0 h 238"/>
                    <a:gd name="T44" fmla="*/ 0 w 114"/>
                    <a:gd name="T45" fmla="*/ 0 h 238"/>
                    <a:gd name="T46" fmla="*/ 0 w 114"/>
                    <a:gd name="T47" fmla="*/ 0 h 238"/>
                    <a:gd name="T48" fmla="*/ 0 w 114"/>
                    <a:gd name="T49" fmla="*/ 0 h 238"/>
                    <a:gd name="T50" fmla="*/ 0 w 114"/>
                    <a:gd name="T51" fmla="*/ 0 h 238"/>
                    <a:gd name="T52" fmla="*/ 0 w 114"/>
                    <a:gd name="T53" fmla="*/ 0 h 238"/>
                    <a:gd name="T54" fmla="*/ 0 w 114"/>
                    <a:gd name="T55" fmla="*/ 0 h 238"/>
                    <a:gd name="T56" fmla="*/ 0 w 114"/>
                    <a:gd name="T57" fmla="*/ 0 h 238"/>
                    <a:gd name="T58" fmla="*/ 0 w 114"/>
                    <a:gd name="T59" fmla="*/ 0 h 238"/>
                    <a:gd name="T60" fmla="*/ 0 w 114"/>
                    <a:gd name="T61" fmla="*/ 0 h 238"/>
                    <a:gd name="T62" fmla="*/ 0 w 114"/>
                    <a:gd name="T63" fmla="*/ 0 h 238"/>
                    <a:gd name="T64" fmla="*/ 0 w 114"/>
                    <a:gd name="T65" fmla="*/ 0 h 238"/>
                    <a:gd name="T66" fmla="*/ 0 w 114"/>
                    <a:gd name="T67" fmla="*/ 0 h 238"/>
                    <a:gd name="T68" fmla="*/ 0 w 114"/>
                    <a:gd name="T69" fmla="*/ 0 h 238"/>
                    <a:gd name="T70" fmla="*/ 0 w 114"/>
                    <a:gd name="T71" fmla="*/ 0 h 238"/>
                    <a:gd name="T72" fmla="*/ 0 w 114"/>
                    <a:gd name="T73" fmla="*/ 0 h 238"/>
                    <a:gd name="T74" fmla="*/ 0 w 114"/>
                    <a:gd name="T75" fmla="*/ 0 h 238"/>
                    <a:gd name="T76" fmla="*/ 0 w 114"/>
                    <a:gd name="T77" fmla="*/ 0 h 238"/>
                    <a:gd name="T78" fmla="*/ 0 w 114"/>
                    <a:gd name="T79" fmla="*/ 0 h 238"/>
                    <a:gd name="T80" fmla="*/ 0 w 114"/>
                    <a:gd name="T81" fmla="*/ 0 h 238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14"/>
                    <a:gd name="T124" fmla="*/ 0 h 238"/>
                    <a:gd name="T125" fmla="*/ 114 w 114"/>
                    <a:gd name="T126" fmla="*/ 238 h 238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14" h="238">
                      <a:moveTo>
                        <a:pt x="0" y="130"/>
                      </a:moveTo>
                      <a:lnTo>
                        <a:pt x="0" y="149"/>
                      </a:lnTo>
                      <a:lnTo>
                        <a:pt x="4" y="168"/>
                      </a:lnTo>
                      <a:lnTo>
                        <a:pt x="12" y="185"/>
                      </a:lnTo>
                      <a:lnTo>
                        <a:pt x="24" y="200"/>
                      </a:lnTo>
                      <a:lnTo>
                        <a:pt x="38" y="213"/>
                      </a:lnTo>
                      <a:lnTo>
                        <a:pt x="55" y="224"/>
                      </a:lnTo>
                      <a:lnTo>
                        <a:pt x="73" y="232"/>
                      </a:lnTo>
                      <a:lnTo>
                        <a:pt x="92" y="237"/>
                      </a:lnTo>
                      <a:lnTo>
                        <a:pt x="98" y="238"/>
                      </a:lnTo>
                      <a:lnTo>
                        <a:pt x="104" y="235"/>
                      </a:lnTo>
                      <a:lnTo>
                        <a:pt x="109" y="232"/>
                      </a:lnTo>
                      <a:lnTo>
                        <a:pt x="111" y="227"/>
                      </a:lnTo>
                      <a:lnTo>
                        <a:pt x="111" y="222"/>
                      </a:lnTo>
                      <a:lnTo>
                        <a:pt x="110" y="216"/>
                      </a:lnTo>
                      <a:lnTo>
                        <a:pt x="106" y="211"/>
                      </a:lnTo>
                      <a:lnTo>
                        <a:pt x="100" y="209"/>
                      </a:lnTo>
                      <a:lnTo>
                        <a:pt x="82" y="202"/>
                      </a:lnTo>
                      <a:lnTo>
                        <a:pt x="64" y="193"/>
                      </a:lnTo>
                      <a:lnTo>
                        <a:pt x="50" y="180"/>
                      </a:lnTo>
                      <a:lnTo>
                        <a:pt x="39" y="167"/>
                      </a:lnTo>
                      <a:lnTo>
                        <a:pt x="32" y="149"/>
                      </a:lnTo>
                      <a:lnTo>
                        <a:pt x="29" y="131"/>
                      </a:lnTo>
                      <a:lnTo>
                        <a:pt x="29" y="111"/>
                      </a:lnTo>
                      <a:lnTo>
                        <a:pt x="35" y="91"/>
                      </a:lnTo>
                      <a:lnTo>
                        <a:pt x="42" y="76"/>
                      </a:lnTo>
                      <a:lnTo>
                        <a:pt x="51" y="62"/>
                      </a:lnTo>
                      <a:lnTo>
                        <a:pt x="62" y="49"/>
                      </a:lnTo>
                      <a:lnTo>
                        <a:pt x="73" y="38"/>
                      </a:lnTo>
                      <a:lnTo>
                        <a:pt x="84" y="28"/>
                      </a:lnTo>
                      <a:lnTo>
                        <a:pt x="96" y="18"/>
                      </a:lnTo>
                      <a:lnTo>
                        <a:pt x="106" y="9"/>
                      </a:lnTo>
                      <a:lnTo>
                        <a:pt x="114" y="1"/>
                      </a:lnTo>
                      <a:lnTo>
                        <a:pt x="106" y="0"/>
                      </a:lnTo>
                      <a:lnTo>
                        <a:pt x="93" y="6"/>
                      </a:lnTo>
                      <a:lnTo>
                        <a:pt x="76" y="18"/>
                      </a:lnTo>
                      <a:lnTo>
                        <a:pt x="56" y="36"/>
                      </a:lnTo>
                      <a:lnTo>
                        <a:pt x="37" y="57"/>
                      </a:lnTo>
                      <a:lnTo>
                        <a:pt x="20" y="80"/>
                      </a:lnTo>
                      <a:lnTo>
                        <a:pt x="7" y="106"/>
                      </a:lnTo>
                      <a:lnTo>
                        <a:pt x="0" y="130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48" name="Freeform 774"/>
                <p:cNvSpPr>
                  <a:spLocks/>
                </p:cNvSpPr>
                <p:nvPr/>
              </p:nvSpPr>
              <p:spPr bwMode="auto">
                <a:xfrm>
                  <a:off x="5330" y="2639"/>
                  <a:ext cx="87" cy="73"/>
                </a:xfrm>
                <a:custGeom>
                  <a:avLst/>
                  <a:gdLst>
                    <a:gd name="T0" fmla="*/ 0 w 246"/>
                    <a:gd name="T1" fmla="*/ 0 h 310"/>
                    <a:gd name="T2" fmla="*/ 0 w 246"/>
                    <a:gd name="T3" fmla="*/ 0 h 310"/>
                    <a:gd name="T4" fmla="*/ 0 w 246"/>
                    <a:gd name="T5" fmla="*/ 0 h 310"/>
                    <a:gd name="T6" fmla="*/ 0 w 246"/>
                    <a:gd name="T7" fmla="*/ 0 h 310"/>
                    <a:gd name="T8" fmla="*/ 0 w 246"/>
                    <a:gd name="T9" fmla="*/ 0 h 310"/>
                    <a:gd name="T10" fmla="*/ 0 w 246"/>
                    <a:gd name="T11" fmla="*/ 0 h 310"/>
                    <a:gd name="T12" fmla="*/ 0 w 246"/>
                    <a:gd name="T13" fmla="*/ 0 h 310"/>
                    <a:gd name="T14" fmla="*/ 0 w 246"/>
                    <a:gd name="T15" fmla="*/ 0 h 310"/>
                    <a:gd name="T16" fmla="*/ 0 w 246"/>
                    <a:gd name="T17" fmla="*/ 0 h 310"/>
                    <a:gd name="T18" fmla="*/ 0 w 246"/>
                    <a:gd name="T19" fmla="*/ 0 h 310"/>
                    <a:gd name="T20" fmla="*/ 0 w 246"/>
                    <a:gd name="T21" fmla="*/ 0 h 310"/>
                    <a:gd name="T22" fmla="*/ 0 w 246"/>
                    <a:gd name="T23" fmla="*/ 0 h 310"/>
                    <a:gd name="T24" fmla="*/ 0 w 246"/>
                    <a:gd name="T25" fmla="*/ 0 h 310"/>
                    <a:gd name="T26" fmla="*/ 0 w 246"/>
                    <a:gd name="T27" fmla="*/ 0 h 310"/>
                    <a:gd name="T28" fmla="*/ 0 w 246"/>
                    <a:gd name="T29" fmla="*/ 0 h 310"/>
                    <a:gd name="T30" fmla="*/ 0 w 246"/>
                    <a:gd name="T31" fmla="*/ 0 h 310"/>
                    <a:gd name="T32" fmla="*/ 0 w 246"/>
                    <a:gd name="T33" fmla="*/ 0 h 310"/>
                    <a:gd name="T34" fmla="*/ 0 w 246"/>
                    <a:gd name="T35" fmla="*/ 0 h 310"/>
                    <a:gd name="T36" fmla="*/ 0 w 246"/>
                    <a:gd name="T37" fmla="*/ 0 h 310"/>
                    <a:gd name="T38" fmla="*/ 0 w 246"/>
                    <a:gd name="T39" fmla="*/ 0 h 310"/>
                    <a:gd name="T40" fmla="*/ 0 w 246"/>
                    <a:gd name="T41" fmla="*/ 0 h 310"/>
                    <a:gd name="T42" fmla="*/ 0 w 246"/>
                    <a:gd name="T43" fmla="*/ 0 h 310"/>
                    <a:gd name="T44" fmla="*/ 0 w 246"/>
                    <a:gd name="T45" fmla="*/ 0 h 310"/>
                    <a:gd name="T46" fmla="*/ 0 w 246"/>
                    <a:gd name="T47" fmla="*/ 0 h 310"/>
                    <a:gd name="T48" fmla="*/ 0 w 246"/>
                    <a:gd name="T49" fmla="*/ 0 h 310"/>
                    <a:gd name="T50" fmla="*/ 0 w 246"/>
                    <a:gd name="T51" fmla="*/ 0 h 310"/>
                    <a:gd name="T52" fmla="*/ 0 w 246"/>
                    <a:gd name="T53" fmla="*/ 0 h 310"/>
                    <a:gd name="T54" fmla="*/ 0 w 246"/>
                    <a:gd name="T55" fmla="*/ 0 h 310"/>
                    <a:gd name="T56" fmla="*/ 0 w 246"/>
                    <a:gd name="T57" fmla="*/ 0 h 310"/>
                    <a:gd name="T58" fmla="*/ 0 w 246"/>
                    <a:gd name="T59" fmla="*/ 0 h 310"/>
                    <a:gd name="T60" fmla="*/ 0 w 246"/>
                    <a:gd name="T61" fmla="*/ 0 h 310"/>
                    <a:gd name="T62" fmla="*/ 0 w 246"/>
                    <a:gd name="T63" fmla="*/ 0 h 310"/>
                    <a:gd name="T64" fmla="*/ 0 w 246"/>
                    <a:gd name="T65" fmla="*/ 0 h 310"/>
                    <a:gd name="T66" fmla="*/ 0 w 246"/>
                    <a:gd name="T67" fmla="*/ 0 h 310"/>
                    <a:gd name="T68" fmla="*/ 0 w 246"/>
                    <a:gd name="T69" fmla="*/ 0 h 310"/>
                    <a:gd name="T70" fmla="*/ 0 w 246"/>
                    <a:gd name="T71" fmla="*/ 0 h 310"/>
                    <a:gd name="T72" fmla="*/ 0 w 246"/>
                    <a:gd name="T73" fmla="*/ 0 h 310"/>
                    <a:gd name="T74" fmla="*/ 0 w 246"/>
                    <a:gd name="T75" fmla="*/ 0 h 310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w 246"/>
                    <a:gd name="T115" fmla="*/ 0 h 310"/>
                    <a:gd name="T116" fmla="*/ 246 w 246"/>
                    <a:gd name="T117" fmla="*/ 310 h 310"/>
                  </a:gdLst>
                  <a:ahLst/>
                  <a:cxnLst>
                    <a:cxn ang="T76">
                      <a:pos x="T0" y="T1"/>
                    </a:cxn>
                    <a:cxn ang="T77">
                      <a:pos x="T2" y="T3"/>
                    </a:cxn>
                    <a:cxn ang="T78">
                      <a:pos x="T4" y="T5"/>
                    </a:cxn>
                    <a:cxn ang="T79">
                      <a:pos x="T6" y="T7"/>
                    </a:cxn>
                    <a:cxn ang="T80">
                      <a:pos x="T8" y="T9"/>
                    </a:cxn>
                    <a:cxn ang="T81">
                      <a:pos x="T10" y="T11"/>
                    </a:cxn>
                    <a:cxn ang="T82">
                      <a:pos x="T12" y="T13"/>
                    </a:cxn>
                    <a:cxn ang="T83">
                      <a:pos x="T14" y="T15"/>
                    </a:cxn>
                    <a:cxn ang="T84">
                      <a:pos x="T16" y="T17"/>
                    </a:cxn>
                    <a:cxn ang="T85">
                      <a:pos x="T18" y="T19"/>
                    </a:cxn>
                    <a:cxn ang="T86">
                      <a:pos x="T20" y="T21"/>
                    </a:cxn>
                    <a:cxn ang="T87">
                      <a:pos x="T22" y="T23"/>
                    </a:cxn>
                    <a:cxn ang="T88">
                      <a:pos x="T24" y="T25"/>
                    </a:cxn>
                    <a:cxn ang="T89">
                      <a:pos x="T26" y="T27"/>
                    </a:cxn>
                    <a:cxn ang="T90">
                      <a:pos x="T28" y="T29"/>
                    </a:cxn>
                    <a:cxn ang="T91">
                      <a:pos x="T30" y="T31"/>
                    </a:cxn>
                    <a:cxn ang="T92">
                      <a:pos x="T32" y="T33"/>
                    </a:cxn>
                    <a:cxn ang="T93">
                      <a:pos x="T34" y="T35"/>
                    </a:cxn>
                    <a:cxn ang="T94">
                      <a:pos x="T36" y="T37"/>
                    </a:cxn>
                    <a:cxn ang="T95">
                      <a:pos x="T38" y="T39"/>
                    </a:cxn>
                    <a:cxn ang="T96">
                      <a:pos x="T40" y="T41"/>
                    </a:cxn>
                    <a:cxn ang="T97">
                      <a:pos x="T42" y="T43"/>
                    </a:cxn>
                    <a:cxn ang="T98">
                      <a:pos x="T44" y="T45"/>
                    </a:cxn>
                    <a:cxn ang="T99">
                      <a:pos x="T46" y="T47"/>
                    </a:cxn>
                    <a:cxn ang="T100">
                      <a:pos x="T48" y="T49"/>
                    </a:cxn>
                    <a:cxn ang="T101">
                      <a:pos x="T50" y="T51"/>
                    </a:cxn>
                    <a:cxn ang="T102">
                      <a:pos x="T52" y="T53"/>
                    </a:cxn>
                    <a:cxn ang="T103">
                      <a:pos x="T54" y="T55"/>
                    </a:cxn>
                    <a:cxn ang="T104">
                      <a:pos x="T56" y="T57"/>
                    </a:cxn>
                    <a:cxn ang="T105">
                      <a:pos x="T58" y="T59"/>
                    </a:cxn>
                    <a:cxn ang="T106">
                      <a:pos x="T60" y="T61"/>
                    </a:cxn>
                    <a:cxn ang="T107">
                      <a:pos x="T62" y="T63"/>
                    </a:cxn>
                    <a:cxn ang="T108">
                      <a:pos x="T64" y="T65"/>
                    </a:cxn>
                    <a:cxn ang="T109">
                      <a:pos x="T66" y="T67"/>
                    </a:cxn>
                    <a:cxn ang="T110">
                      <a:pos x="T68" y="T69"/>
                    </a:cxn>
                    <a:cxn ang="T111">
                      <a:pos x="T70" y="T71"/>
                    </a:cxn>
                    <a:cxn ang="T112">
                      <a:pos x="T72" y="T73"/>
                    </a:cxn>
                    <a:cxn ang="T113">
                      <a:pos x="T74" y="T75"/>
                    </a:cxn>
                  </a:cxnLst>
                  <a:rect l="T114" t="T115" r="T116" b="T117"/>
                  <a:pathLst>
                    <a:path w="246" h="310">
                      <a:moveTo>
                        <a:pt x="199" y="116"/>
                      </a:moveTo>
                      <a:lnTo>
                        <a:pt x="207" y="124"/>
                      </a:lnTo>
                      <a:lnTo>
                        <a:pt x="214" y="133"/>
                      </a:lnTo>
                      <a:lnTo>
                        <a:pt x="219" y="143"/>
                      </a:lnTo>
                      <a:lnTo>
                        <a:pt x="223" y="154"/>
                      </a:lnTo>
                      <a:lnTo>
                        <a:pt x="225" y="164"/>
                      </a:lnTo>
                      <a:lnTo>
                        <a:pt x="225" y="176"/>
                      </a:lnTo>
                      <a:lnTo>
                        <a:pt x="221" y="187"/>
                      </a:lnTo>
                      <a:lnTo>
                        <a:pt x="216" y="197"/>
                      </a:lnTo>
                      <a:lnTo>
                        <a:pt x="208" y="209"/>
                      </a:lnTo>
                      <a:lnTo>
                        <a:pt x="199" y="219"/>
                      </a:lnTo>
                      <a:lnTo>
                        <a:pt x="188" y="228"/>
                      </a:lnTo>
                      <a:lnTo>
                        <a:pt x="177" y="238"/>
                      </a:lnTo>
                      <a:lnTo>
                        <a:pt x="166" y="246"/>
                      </a:lnTo>
                      <a:lnTo>
                        <a:pt x="154" y="255"/>
                      </a:lnTo>
                      <a:lnTo>
                        <a:pt x="143" y="264"/>
                      </a:lnTo>
                      <a:lnTo>
                        <a:pt x="132" y="274"/>
                      </a:lnTo>
                      <a:lnTo>
                        <a:pt x="129" y="278"/>
                      </a:lnTo>
                      <a:lnTo>
                        <a:pt x="126" y="282"/>
                      </a:lnTo>
                      <a:lnTo>
                        <a:pt x="124" y="287"/>
                      </a:lnTo>
                      <a:lnTo>
                        <a:pt x="121" y="292"/>
                      </a:lnTo>
                      <a:lnTo>
                        <a:pt x="120" y="296"/>
                      </a:lnTo>
                      <a:lnTo>
                        <a:pt x="120" y="301"/>
                      </a:lnTo>
                      <a:lnTo>
                        <a:pt x="121" y="305"/>
                      </a:lnTo>
                      <a:lnTo>
                        <a:pt x="125" y="309"/>
                      </a:lnTo>
                      <a:lnTo>
                        <a:pt x="130" y="310"/>
                      </a:lnTo>
                      <a:lnTo>
                        <a:pt x="134" y="310"/>
                      </a:lnTo>
                      <a:lnTo>
                        <a:pt x="139" y="309"/>
                      </a:lnTo>
                      <a:lnTo>
                        <a:pt x="143" y="305"/>
                      </a:lnTo>
                      <a:lnTo>
                        <a:pt x="154" y="293"/>
                      </a:lnTo>
                      <a:lnTo>
                        <a:pt x="167" y="280"/>
                      </a:lnTo>
                      <a:lnTo>
                        <a:pt x="180" y="269"/>
                      </a:lnTo>
                      <a:lnTo>
                        <a:pt x="194" y="257"/>
                      </a:lnTo>
                      <a:lnTo>
                        <a:pt x="207" y="246"/>
                      </a:lnTo>
                      <a:lnTo>
                        <a:pt x="219" y="233"/>
                      </a:lnTo>
                      <a:lnTo>
                        <a:pt x="231" y="219"/>
                      </a:lnTo>
                      <a:lnTo>
                        <a:pt x="239" y="204"/>
                      </a:lnTo>
                      <a:lnTo>
                        <a:pt x="245" y="187"/>
                      </a:lnTo>
                      <a:lnTo>
                        <a:pt x="246" y="170"/>
                      </a:lnTo>
                      <a:lnTo>
                        <a:pt x="242" y="153"/>
                      </a:lnTo>
                      <a:lnTo>
                        <a:pt x="236" y="136"/>
                      </a:lnTo>
                      <a:lnTo>
                        <a:pt x="227" y="120"/>
                      </a:lnTo>
                      <a:lnTo>
                        <a:pt x="215" y="107"/>
                      </a:lnTo>
                      <a:lnTo>
                        <a:pt x="201" y="94"/>
                      </a:lnTo>
                      <a:lnTo>
                        <a:pt x="187" y="82"/>
                      </a:lnTo>
                      <a:lnTo>
                        <a:pt x="177" y="74"/>
                      </a:lnTo>
                      <a:lnTo>
                        <a:pt x="165" y="68"/>
                      </a:lnTo>
                      <a:lnTo>
                        <a:pt x="152" y="60"/>
                      </a:lnTo>
                      <a:lnTo>
                        <a:pt x="139" y="51"/>
                      </a:lnTo>
                      <a:lnTo>
                        <a:pt x="126" y="43"/>
                      </a:lnTo>
                      <a:lnTo>
                        <a:pt x="112" y="35"/>
                      </a:lnTo>
                      <a:lnTo>
                        <a:pt x="98" y="28"/>
                      </a:lnTo>
                      <a:lnTo>
                        <a:pt x="85" y="22"/>
                      </a:lnTo>
                      <a:lnTo>
                        <a:pt x="72" y="16"/>
                      </a:lnTo>
                      <a:lnTo>
                        <a:pt x="59" y="10"/>
                      </a:lnTo>
                      <a:lnTo>
                        <a:pt x="46" y="7"/>
                      </a:lnTo>
                      <a:lnTo>
                        <a:pt x="35" y="3"/>
                      </a:lnTo>
                      <a:lnTo>
                        <a:pt x="24" y="1"/>
                      </a:lnTo>
                      <a:lnTo>
                        <a:pt x="15" y="0"/>
                      </a:lnTo>
                      <a:lnTo>
                        <a:pt x="7" y="1"/>
                      </a:lnTo>
                      <a:lnTo>
                        <a:pt x="0" y="3"/>
                      </a:lnTo>
                      <a:lnTo>
                        <a:pt x="8" y="6"/>
                      </a:lnTo>
                      <a:lnTo>
                        <a:pt x="17" y="9"/>
                      </a:lnTo>
                      <a:lnTo>
                        <a:pt x="28" y="14"/>
                      </a:lnTo>
                      <a:lnTo>
                        <a:pt x="38" y="18"/>
                      </a:lnTo>
                      <a:lnTo>
                        <a:pt x="51" y="24"/>
                      </a:lnTo>
                      <a:lnTo>
                        <a:pt x="64" y="30"/>
                      </a:lnTo>
                      <a:lnTo>
                        <a:pt x="78" y="37"/>
                      </a:lnTo>
                      <a:lnTo>
                        <a:pt x="92" y="43"/>
                      </a:lnTo>
                      <a:lnTo>
                        <a:pt x="106" y="51"/>
                      </a:lnTo>
                      <a:lnTo>
                        <a:pt x="120" y="60"/>
                      </a:lnTo>
                      <a:lnTo>
                        <a:pt x="134" y="69"/>
                      </a:lnTo>
                      <a:lnTo>
                        <a:pt x="148" y="78"/>
                      </a:lnTo>
                      <a:lnTo>
                        <a:pt x="163" y="87"/>
                      </a:lnTo>
                      <a:lnTo>
                        <a:pt x="175" y="96"/>
                      </a:lnTo>
                      <a:lnTo>
                        <a:pt x="187" y="105"/>
                      </a:lnTo>
                      <a:lnTo>
                        <a:pt x="199" y="116"/>
                      </a:lnTo>
                      <a:close/>
                    </a:path>
                  </a:pathLst>
                </a:custGeom>
                <a:solidFill>
                  <a:srgbClr val="C9E8FF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49" name="Freeform 775"/>
                <p:cNvSpPr>
                  <a:spLocks/>
                </p:cNvSpPr>
                <p:nvPr/>
              </p:nvSpPr>
              <p:spPr bwMode="auto">
                <a:xfrm>
                  <a:off x="5115" y="2660"/>
                  <a:ext cx="69" cy="55"/>
                </a:xfrm>
                <a:custGeom>
                  <a:avLst/>
                  <a:gdLst>
                    <a:gd name="T0" fmla="*/ 0 w 198"/>
                    <a:gd name="T1" fmla="*/ 0 h 236"/>
                    <a:gd name="T2" fmla="*/ 0 w 198"/>
                    <a:gd name="T3" fmla="*/ 0 h 236"/>
                    <a:gd name="T4" fmla="*/ 0 w 198"/>
                    <a:gd name="T5" fmla="*/ 0 h 236"/>
                    <a:gd name="T6" fmla="*/ 0 w 198"/>
                    <a:gd name="T7" fmla="*/ 0 h 236"/>
                    <a:gd name="T8" fmla="*/ 0 w 198"/>
                    <a:gd name="T9" fmla="*/ 0 h 236"/>
                    <a:gd name="T10" fmla="*/ 0 w 198"/>
                    <a:gd name="T11" fmla="*/ 0 h 236"/>
                    <a:gd name="T12" fmla="*/ 0 w 198"/>
                    <a:gd name="T13" fmla="*/ 0 h 236"/>
                    <a:gd name="T14" fmla="*/ 0 w 198"/>
                    <a:gd name="T15" fmla="*/ 0 h 236"/>
                    <a:gd name="T16" fmla="*/ 0 w 198"/>
                    <a:gd name="T17" fmla="*/ 0 h 236"/>
                    <a:gd name="T18" fmla="*/ 0 w 198"/>
                    <a:gd name="T19" fmla="*/ 0 h 236"/>
                    <a:gd name="T20" fmla="*/ 0 w 198"/>
                    <a:gd name="T21" fmla="*/ 0 h 236"/>
                    <a:gd name="T22" fmla="*/ 0 w 198"/>
                    <a:gd name="T23" fmla="*/ 0 h 236"/>
                    <a:gd name="T24" fmla="*/ 0 w 198"/>
                    <a:gd name="T25" fmla="*/ 0 h 236"/>
                    <a:gd name="T26" fmla="*/ 0 w 198"/>
                    <a:gd name="T27" fmla="*/ 0 h 236"/>
                    <a:gd name="T28" fmla="*/ 0 w 198"/>
                    <a:gd name="T29" fmla="*/ 0 h 236"/>
                    <a:gd name="T30" fmla="*/ 0 w 198"/>
                    <a:gd name="T31" fmla="*/ 0 h 236"/>
                    <a:gd name="T32" fmla="*/ 0 w 198"/>
                    <a:gd name="T33" fmla="*/ 0 h 236"/>
                    <a:gd name="T34" fmla="*/ 0 w 198"/>
                    <a:gd name="T35" fmla="*/ 0 h 236"/>
                    <a:gd name="T36" fmla="*/ 0 w 198"/>
                    <a:gd name="T37" fmla="*/ 0 h 236"/>
                    <a:gd name="T38" fmla="*/ 0 w 198"/>
                    <a:gd name="T39" fmla="*/ 0 h 236"/>
                    <a:gd name="T40" fmla="*/ 0 w 198"/>
                    <a:gd name="T41" fmla="*/ 0 h 236"/>
                    <a:gd name="T42" fmla="*/ 0 w 198"/>
                    <a:gd name="T43" fmla="*/ 0 h 236"/>
                    <a:gd name="T44" fmla="*/ 0 w 198"/>
                    <a:gd name="T45" fmla="*/ 0 h 236"/>
                    <a:gd name="T46" fmla="*/ 0 w 198"/>
                    <a:gd name="T47" fmla="*/ 0 h 236"/>
                    <a:gd name="T48" fmla="*/ 0 w 198"/>
                    <a:gd name="T49" fmla="*/ 0 h 236"/>
                    <a:gd name="T50" fmla="*/ 0 w 198"/>
                    <a:gd name="T51" fmla="*/ 0 h 236"/>
                    <a:gd name="T52" fmla="*/ 0 w 198"/>
                    <a:gd name="T53" fmla="*/ 0 h 236"/>
                    <a:gd name="T54" fmla="*/ 0 w 198"/>
                    <a:gd name="T55" fmla="*/ 0 h 236"/>
                    <a:gd name="T56" fmla="*/ 0 w 198"/>
                    <a:gd name="T57" fmla="*/ 0 h 236"/>
                    <a:gd name="T58" fmla="*/ 0 w 198"/>
                    <a:gd name="T59" fmla="*/ 0 h 236"/>
                    <a:gd name="T60" fmla="*/ 0 w 198"/>
                    <a:gd name="T61" fmla="*/ 0 h 236"/>
                    <a:gd name="T62" fmla="*/ 0 w 198"/>
                    <a:gd name="T63" fmla="*/ 0 h 236"/>
                    <a:gd name="T64" fmla="*/ 0 w 198"/>
                    <a:gd name="T65" fmla="*/ 0 h 236"/>
                    <a:gd name="T66" fmla="*/ 0 w 198"/>
                    <a:gd name="T67" fmla="*/ 0 h 236"/>
                    <a:gd name="T68" fmla="*/ 0 w 198"/>
                    <a:gd name="T69" fmla="*/ 0 h 236"/>
                    <a:gd name="T70" fmla="*/ 0 w 198"/>
                    <a:gd name="T71" fmla="*/ 0 h 236"/>
                    <a:gd name="T72" fmla="*/ 0 w 198"/>
                    <a:gd name="T73" fmla="*/ 0 h 236"/>
                    <a:gd name="T74" fmla="*/ 0 w 198"/>
                    <a:gd name="T75" fmla="*/ 0 h 236"/>
                    <a:gd name="T76" fmla="*/ 0 w 198"/>
                    <a:gd name="T77" fmla="*/ 0 h 236"/>
                    <a:gd name="T78" fmla="*/ 0 w 198"/>
                    <a:gd name="T79" fmla="*/ 0 h 236"/>
                    <a:gd name="T80" fmla="*/ 0 w 198"/>
                    <a:gd name="T81" fmla="*/ 0 h 236"/>
                    <a:gd name="T82" fmla="*/ 0 w 198"/>
                    <a:gd name="T83" fmla="*/ 0 h 236"/>
                    <a:gd name="T84" fmla="*/ 0 w 198"/>
                    <a:gd name="T85" fmla="*/ 0 h 236"/>
                    <a:gd name="T86" fmla="*/ 0 w 198"/>
                    <a:gd name="T87" fmla="*/ 0 h 236"/>
                    <a:gd name="T88" fmla="*/ 0 w 198"/>
                    <a:gd name="T89" fmla="*/ 0 h 236"/>
                    <a:gd name="T90" fmla="*/ 0 w 198"/>
                    <a:gd name="T91" fmla="*/ 0 h 236"/>
                    <a:gd name="T92" fmla="*/ 0 w 198"/>
                    <a:gd name="T93" fmla="*/ 0 h 236"/>
                    <a:gd name="T94" fmla="*/ 0 w 198"/>
                    <a:gd name="T95" fmla="*/ 0 h 236"/>
                    <a:gd name="T96" fmla="*/ 0 w 198"/>
                    <a:gd name="T97" fmla="*/ 0 h 236"/>
                    <a:gd name="T98" fmla="*/ 0 w 198"/>
                    <a:gd name="T99" fmla="*/ 0 h 236"/>
                    <a:gd name="T100" fmla="*/ 0 w 198"/>
                    <a:gd name="T101" fmla="*/ 0 h 236"/>
                    <a:gd name="T102" fmla="*/ 0 w 198"/>
                    <a:gd name="T103" fmla="*/ 0 h 236"/>
                    <a:gd name="T104" fmla="*/ 0 w 198"/>
                    <a:gd name="T105" fmla="*/ 0 h 236"/>
                    <a:gd name="T106" fmla="*/ 0 w 198"/>
                    <a:gd name="T107" fmla="*/ 0 h 236"/>
                    <a:gd name="T108" fmla="*/ 0 w 198"/>
                    <a:gd name="T109" fmla="*/ 0 h 236"/>
                    <a:gd name="T110" fmla="*/ 0 w 198"/>
                    <a:gd name="T111" fmla="*/ 0 h 236"/>
                    <a:gd name="T112" fmla="*/ 0 w 198"/>
                    <a:gd name="T113" fmla="*/ 0 h 236"/>
                    <a:gd name="T114" fmla="*/ 0 w 198"/>
                    <a:gd name="T115" fmla="*/ 0 h 236"/>
                    <a:gd name="T116" fmla="*/ 0 w 198"/>
                    <a:gd name="T117" fmla="*/ 0 h 236"/>
                    <a:gd name="T118" fmla="*/ 0 w 198"/>
                    <a:gd name="T119" fmla="*/ 0 h 236"/>
                    <a:gd name="T120" fmla="*/ 0 w 198"/>
                    <a:gd name="T121" fmla="*/ 0 h 2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198"/>
                    <a:gd name="T184" fmla="*/ 0 h 236"/>
                    <a:gd name="T185" fmla="*/ 198 w 198"/>
                    <a:gd name="T186" fmla="*/ 236 h 236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198" h="236">
                      <a:moveTo>
                        <a:pt x="73" y="36"/>
                      </a:moveTo>
                      <a:lnTo>
                        <a:pt x="58" y="46"/>
                      </a:lnTo>
                      <a:lnTo>
                        <a:pt x="46" y="58"/>
                      </a:lnTo>
                      <a:lnTo>
                        <a:pt x="33" y="72"/>
                      </a:lnTo>
                      <a:lnTo>
                        <a:pt x="22" y="85"/>
                      </a:lnTo>
                      <a:lnTo>
                        <a:pt x="14" y="100"/>
                      </a:lnTo>
                      <a:lnTo>
                        <a:pt x="7" y="115"/>
                      </a:lnTo>
                      <a:lnTo>
                        <a:pt x="2" y="130"/>
                      </a:lnTo>
                      <a:lnTo>
                        <a:pt x="0" y="146"/>
                      </a:lnTo>
                      <a:lnTo>
                        <a:pt x="2" y="170"/>
                      </a:lnTo>
                      <a:lnTo>
                        <a:pt x="12" y="190"/>
                      </a:lnTo>
                      <a:lnTo>
                        <a:pt x="26" y="207"/>
                      </a:lnTo>
                      <a:lnTo>
                        <a:pt x="43" y="220"/>
                      </a:lnTo>
                      <a:lnTo>
                        <a:pt x="64" y="229"/>
                      </a:lnTo>
                      <a:lnTo>
                        <a:pt x="88" y="235"/>
                      </a:lnTo>
                      <a:lnTo>
                        <a:pt x="110" y="236"/>
                      </a:lnTo>
                      <a:lnTo>
                        <a:pt x="132" y="232"/>
                      </a:lnTo>
                      <a:lnTo>
                        <a:pt x="137" y="232"/>
                      </a:lnTo>
                      <a:lnTo>
                        <a:pt x="142" y="230"/>
                      </a:lnTo>
                      <a:lnTo>
                        <a:pt x="145" y="226"/>
                      </a:lnTo>
                      <a:lnTo>
                        <a:pt x="146" y="221"/>
                      </a:lnTo>
                      <a:lnTo>
                        <a:pt x="145" y="219"/>
                      </a:lnTo>
                      <a:lnTo>
                        <a:pt x="142" y="219"/>
                      </a:lnTo>
                      <a:lnTo>
                        <a:pt x="137" y="217"/>
                      </a:lnTo>
                      <a:lnTo>
                        <a:pt x="131" y="217"/>
                      </a:lnTo>
                      <a:lnTo>
                        <a:pt x="124" y="217"/>
                      </a:lnTo>
                      <a:lnTo>
                        <a:pt x="118" y="217"/>
                      </a:lnTo>
                      <a:lnTo>
                        <a:pt x="112" y="217"/>
                      </a:lnTo>
                      <a:lnTo>
                        <a:pt x="109" y="217"/>
                      </a:lnTo>
                      <a:lnTo>
                        <a:pt x="97" y="216"/>
                      </a:lnTo>
                      <a:lnTo>
                        <a:pt x="87" y="215"/>
                      </a:lnTo>
                      <a:lnTo>
                        <a:pt x="75" y="214"/>
                      </a:lnTo>
                      <a:lnTo>
                        <a:pt x="63" y="211"/>
                      </a:lnTo>
                      <a:lnTo>
                        <a:pt x="51" y="207"/>
                      </a:lnTo>
                      <a:lnTo>
                        <a:pt x="40" y="199"/>
                      </a:lnTo>
                      <a:lnTo>
                        <a:pt x="29" y="189"/>
                      </a:lnTo>
                      <a:lnTo>
                        <a:pt x="17" y="174"/>
                      </a:lnTo>
                      <a:lnTo>
                        <a:pt x="15" y="157"/>
                      </a:lnTo>
                      <a:lnTo>
                        <a:pt x="16" y="141"/>
                      </a:lnTo>
                      <a:lnTo>
                        <a:pt x="21" y="124"/>
                      </a:lnTo>
                      <a:lnTo>
                        <a:pt x="28" y="109"/>
                      </a:lnTo>
                      <a:lnTo>
                        <a:pt x="39" y="96"/>
                      </a:lnTo>
                      <a:lnTo>
                        <a:pt x="50" y="82"/>
                      </a:lnTo>
                      <a:lnTo>
                        <a:pt x="63" y="70"/>
                      </a:lnTo>
                      <a:lnTo>
                        <a:pt x="78" y="59"/>
                      </a:lnTo>
                      <a:lnTo>
                        <a:pt x="94" y="49"/>
                      </a:lnTo>
                      <a:lnTo>
                        <a:pt x="110" y="39"/>
                      </a:lnTo>
                      <a:lnTo>
                        <a:pt x="126" y="31"/>
                      </a:lnTo>
                      <a:lnTo>
                        <a:pt x="142" y="24"/>
                      </a:lnTo>
                      <a:lnTo>
                        <a:pt x="158" y="19"/>
                      </a:lnTo>
                      <a:lnTo>
                        <a:pt x="172" y="13"/>
                      </a:lnTo>
                      <a:lnTo>
                        <a:pt x="186" y="10"/>
                      </a:lnTo>
                      <a:lnTo>
                        <a:pt x="198" y="7"/>
                      </a:lnTo>
                      <a:lnTo>
                        <a:pt x="190" y="3"/>
                      </a:lnTo>
                      <a:lnTo>
                        <a:pt x="177" y="0"/>
                      </a:lnTo>
                      <a:lnTo>
                        <a:pt x="162" y="3"/>
                      </a:lnTo>
                      <a:lnTo>
                        <a:pt x="144" y="6"/>
                      </a:lnTo>
                      <a:lnTo>
                        <a:pt x="124" y="12"/>
                      </a:lnTo>
                      <a:lnTo>
                        <a:pt x="105" y="19"/>
                      </a:lnTo>
                      <a:lnTo>
                        <a:pt x="88" y="28"/>
                      </a:lnTo>
                      <a:lnTo>
                        <a:pt x="73" y="36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50" name="Freeform 776"/>
                <p:cNvSpPr>
                  <a:spLocks/>
                </p:cNvSpPr>
                <p:nvPr/>
              </p:nvSpPr>
              <p:spPr bwMode="auto">
                <a:xfrm>
                  <a:off x="5233" y="2660"/>
                  <a:ext cx="47" cy="42"/>
                </a:xfrm>
                <a:custGeom>
                  <a:avLst/>
                  <a:gdLst>
                    <a:gd name="T0" fmla="*/ 0 w 128"/>
                    <a:gd name="T1" fmla="*/ 0 h 183"/>
                    <a:gd name="T2" fmla="*/ 0 w 128"/>
                    <a:gd name="T3" fmla="*/ 0 h 183"/>
                    <a:gd name="T4" fmla="*/ 0 w 128"/>
                    <a:gd name="T5" fmla="*/ 0 h 183"/>
                    <a:gd name="T6" fmla="*/ 0 w 128"/>
                    <a:gd name="T7" fmla="*/ 0 h 183"/>
                    <a:gd name="T8" fmla="*/ 0 w 128"/>
                    <a:gd name="T9" fmla="*/ 0 h 183"/>
                    <a:gd name="T10" fmla="*/ 0 w 128"/>
                    <a:gd name="T11" fmla="*/ 0 h 183"/>
                    <a:gd name="T12" fmla="*/ 0 w 128"/>
                    <a:gd name="T13" fmla="*/ 0 h 183"/>
                    <a:gd name="T14" fmla="*/ 0 w 128"/>
                    <a:gd name="T15" fmla="*/ 0 h 183"/>
                    <a:gd name="T16" fmla="*/ 0 w 128"/>
                    <a:gd name="T17" fmla="*/ 0 h 183"/>
                    <a:gd name="T18" fmla="*/ 0 w 128"/>
                    <a:gd name="T19" fmla="*/ 0 h 183"/>
                    <a:gd name="T20" fmla="*/ 0 w 128"/>
                    <a:gd name="T21" fmla="*/ 0 h 183"/>
                    <a:gd name="T22" fmla="*/ 0 w 128"/>
                    <a:gd name="T23" fmla="*/ 0 h 183"/>
                    <a:gd name="T24" fmla="*/ 0 w 128"/>
                    <a:gd name="T25" fmla="*/ 0 h 183"/>
                    <a:gd name="T26" fmla="*/ 0 w 128"/>
                    <a:gd name="T27" fmla="*/ 0 h 183"/>
                    <a:gd name="T28" fmla="*/ 0 w 128"/>
                    <a:gd name="T29" fmla="*/ 0 h 183"/>
                    <a:gd name="T30" fmla="*/ 0 w 128"/>
                    <a:gd name="T31" fmla="*/ 0 h 183"/>
                    <a:gd name="T32" fmla="*/ 0 w 128"/>
                    <a:gd name="T33" fmla="*/ 0 h 183"/>
                    <a:gd name="T34" fmla="*/ 0 w 128"/>
                    <a:gd name="T35" fmla="*/ 0 h 183"/>
                    <a:gd name="T36" fmla="*/ 0 w 128"/>
                    <a:gd name="T37" fmla="*/ 0 h 183"/>
                    <a:gd name="T38" fmla="*/ 0 w 128"/>
                    <a:gd name="T39" fmla="*/ 0 h 183"/>
                    <a:gd name="T40" fmla="*/ 0 w 128"/>
                    <a:gd name="T41" fmla="*/ 0 h 183"/>
                    <a:gd name="T42" fmla="*/ 0 w 128"/>
                    <a:gd name="T43" fmla="*/ 0 h 183"/>
                    <a:gd name="T44" fmla="*/ 0 w 128"/>
                    <a:gd name="T45" fmla="*/ 0 h 183"/>
                    <a:gd name="T46" fmla="*/ 0 w 128"/>
                    <a:gd name="T47" fmla="*/ 0 h 183"/>
                    <a:gd name="T48" fmla="*/ 0 w 128"/>
                    <a:gd name="T49" fmla="*/ 0 h 183"/>
                    <a:gd name="T50" fmla="*/ 0 w 128"/>
                    <a:gd name="T51" fmla="*/ 0 h 183"/>
                    <a:gd name="T52" fmla="*/ 0 w 128"/>
                    <a:gd name="T53" fmla="*/ 0 h 183"/>
                    <a:gd name="T54" fmla="*/ 0 w 128"/>
                    <a:gd name="T55" fmla="*/ 0 h 183"/>
                    <a:gd name="T56" fmla="*/ 0 w 128"/>
                    <a:gd name="T57" fmla="*/ 0 h 183"/>
                    <a:gd name="T58" fmla="*/ 0 w 128"/>
                    <a:gd name="T59" fmla="*/ 0 h 183"/>
                    <a:gd name="T60" fmla="*/ 0 w 128"/>
                    <a:gd name="T61" fmla="*/ 0 h 183"/>
                    <a:gd name="T62" fmla="*/ 0 w 128"/>
                    <a:gd name="T63" fmla="*/ 0 h 183"/>
                    <a:gd name="T64" fmla="*/ 0 w 128"/>
                    <a:gd name="T65" fmla="*/ 0 h 183"/>
                    <a:gd name="T66" fmla="*/ 0 w 128"/>
                    <a:gd name="T67" fmla="*/ 0 h 183"/>
                    <a:gd name="T68" fmla="*/ 0 w 128"/>
                    <a:gd name="T69" fmla="*/ 0 h 183"/>
                    <a:gd name="T70" fmla="*/ 0 w 128"/>
                    <a:gd name="T71" fmla="*/ 0 h 183"/>
                    <a:gd name="T72" fmla="*/ 0 w 128"/>
                    <a:gd name="T73" fmla="*/ 0 h 183"/>
                    <a:gd name="T74" fmla="*/ 0 w 128"/>
                    <a:gd name="T75" fmla="*/ 0 h 183"/>
                    <a:gd name="T76" fmla="*/ 0 w 128"/>
                    <a:gd name="T77" fmla="*/ 0 h 183"/>
                    <a:gd name="T78" fmla="*/ 0 w 128"/>
                    <a:gd name="T79" fmla="*/ 0 h 183"/>
                    <a:gd name="T80" fmla="*/ 0 w 128"/>
                    <a:gd name="T81" fmla="*/ 0 h 183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28"/>
                    <a:gd name="T124" fmla="*/ 0 h 183"/>
                    <a:gd name="T125" fmla="*/ 128 w 128"/>
                    <a:gd name="T126" fmla="*/ 183 h 183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28" h="183">
                      <a:moveTo>
                        <a:pt x="108" y="61"/>
                      </a:moveTo>
                      <a:lnTo>
                        <a:pt x="111" y="80"/>
                      </a:lnTo>
                      <a:lnTo>
                        <a:pt x="109" y="97"/>
                      </a:lnTo>
                      <a:lnTo>
                        <a:pt x="101" y="110"/>
                      </a:lnTo>
                      <a:lnTo>
                        <a:pt x="89" y="123"/>
                      </a:lnTo>
                      <a:lnTo>
                        <a:pt x="75" y="134"/>
                      </a:lnTo>
                      <a:lnTo>
                        <a:pt x="60" y="145"/>
                      </a:lnTo>
                      <a:lnTo>
                        <a:pt x="43" y="156"/>
                      </a:lnTo>
                      <a:lnTo>
                        <a:pt x="29" y="167"/>
                      </a:lnTo>
                      <a:lnTo>
                        <a:pt x="27" y="170"/>
                      </a:lnTo>
                      <a:lnTo>
                        <a:pt x="26" y="172"/>
                      </a:lnTo>
                      <a:lnTo>
                        <a:pt x="26" y="176"/>
                      </a:lnTo>
                      <a:lnTo>
                        <a:pt x="28" y="179"/>
                      </a:lnTo>
                      <a:lnTo>
                        <a:pt x="30" y="182"/>
                      </a:lnTo>
                      <a:lnTo>
                        <a:pt x="34" y="183"/>
                      </a:lnTo>
                      <a:lnTo>
                        <a:pt x="37" y="183"/>
                      </a:lnTo>
                      <a:lnTo>
                        <a:pt x="41" y="182"/>
                      </a:lnTo>
                      <a:lnTo>
                        <a:pt x="58" y="171"/>
                      </a:lnTo>
                      <a:lnTo>
                        <a:pt x="76" y="160"/>
                      </a:lnTo>
                      <a:lnTo>
                        <a:pt x="92" y="147"/>
                      </a:lnTo>
                      <a:lnTo>
                        <a:pt x="108" y="132"/>
                      </a:lnTo>
                      <a:lnTo>
                        <a:pt x="118" y="116"/>
                      </a:lnTo>
                      <a:lnTo>
                        <a:pt x="125" y="98"/>
                      </a:lnTo>
                      <a:lnTo>
                        <a:pt x="128" y="78"/>
                      </a:lnTo>
                      <a:lnTo>
                        <a:pt x="123" y="58"/>
                      </a:lnTo>
                      <a:lnTo>
                        <a:pt x="112" y="41"/>
                      </a:lnTo>
                      <a:lnTo>
                        <a:pt x="98" y="28"/>
                      </a:lnTo>
                      <a:lnTo>
                        <a:pt x="80" y="16"/>
                      </a:lnTo>
                      <a:lnTo>
                        <a:pt x="61" y="8"/>
                      </a:lnTo>
                      <a:lnTo>
                        <a:pt x="41" y="2"/>
                      </a:lnTo>
                      <a:lnTo>
                        <a:pt x="23" y="0"/>
                      </a:lnTo>
                      <a:lnTo>
                        <a:pt x="9" y="1"/>
                      </a:lnTo>
                      <a:lnTo>
                        <a:pt x="0" y="6"/>
                      </a:lnTo>
                      <a:lnTo>
                        <a:pt x="16" y="10"/>
                      </a:lnTo>
                      <a:lnTo>
                        <a:pt x="33" y="14"/>
                      </a:lnTo>
                      <a:lnTo>
                        <a:pt x="48" y="17"/>
                      </a:lnTo>
                      <a:lnTo>
                        <a:pt x="63" y="22"/>
                      </a:lnTo>
                      <a:lnTo>
                        <a:pt x="77" y="28"/>
                      </a:lnTo>
                      <a:lnTo>
                        <a:pt x="90" y="36"/>
                      </a:lnTo>
                      <a:lnTo>
                        <a:pt x="101" y="46"/>
                      </a:lnTo>
                      <a:lnTo>
                        <a:pt x="108" y="61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51" name="Freeform 777"/>
                <p:cNvSpPr>
                  <a:spLocks/>
                </p:cNvSpPr>
                <p:nvPr/>
              </p:nvSpPr>
              <p:spPr bwMode="auto">
                <a:xfrm>
                  <a:off x="5070" y="2650"/>
                  <a:ext cx="112" cy="88"/>
                </a:xfrm>
                <a:custGeom>
                  <a:avLst/>
                  <a:gdLst>
                    <a:gd name="T0" fmla="*/ 0 w 323"/>
                    <a:gd name="T1" fmla="*/ 0 h 379"/>
                    <a:gd name="T2" fmla="*/ 0 w 323"/>
                    <a:gd name="T3" fmla="*/ 0 h 379"/>
                    <a:gd name="T4" fmla="*/ 0 w 323"/>
                    <a:gd name="T5" fmla="*/ 0 h 379"/>
                    <a:gd name="T6" fmla="*/ 0 w 323"/>
                    <a:gd name="T7" fmla="*/ 0 h 379"/>
                    <a:gd name="T8" fmla="*/ 0 w 323"/>
                    <a:gd name="T9" fmla="*/ 0 h 379"/>
                    <a:gd name="T10" fmla="*/ 0 w 323"/>
                    <a:gd name="T11" fmla="*/ 0 h 379"/>
                    <a:gd name="T12" fmla="*/ 0 w 323"/>
                    <a:gd name="T13" fmla="*/ 0 h 379"/>
                    <a:gd name="T14" fmla="*/ 0 w 323"/>
                    <a:gd name="T15" fmla="*/ 0 h 379"/>
                    <a:gd name="T16" fmla="*/ 0 w 323"/>
                    <a:gd name="T17" fmla="*/ 0 h 379"/>
                    <a:gd name="T18" fmla="*/ 0 w 323"/>
                    <a:gd name="T19" fmla="*/ 0 h 379"/>
                    <a:gd name="T20" fmla="*/ 0 w 323"/>
                    <a:gd name="T21" fmla="*/ 0 h 379"/>
                    <a:gd name="T22" fmla="*/ 0 w 323"/>
                    <a:gd name="T23" fmla="*/ 0 h 379"/>
                    <a:gd name="T24" fmla="*/ 0 w 323"/>
                    <a:gd name="T25" fmla="*/ 0 h 379"/>
                    <a:gd name="T26" fmla="*/ 0 w 323"/>
                    <a:gd name="T27" fmla="*/ 0 h 379"/>
                    <a:gd name="T28" fmla="*/ 0 w 323"/>
                    <a:gd name="T29" fmla="*/ 0 h 379"/>
                    <a:gd name="T30" fmla="*/ 0 w 323"/>
                    <a:gd name="T31" fmla="*/ 0 h 379"/>
                    <a:gd name="T32" fmla="*/ 0 w 323"/>
                    <a:gd name="T33" fmla="*/ 0 h 379"/>
                    <a:gd name="T34" fmla="*/ 0 w 323"/>
                    <a:gd name="T35" fmla="*/ 0 h 379"/>
                    <a:gd name="T36" fmla="*/ 0 w 323"/>
                    <a:gd name="T37" fmla="*/ 0 h 379"/>
                    <a:gd name="T38" fmla="*/ 0 w 323"/>
                    <a:gd name="T39" fmla="*/ 0 h 379"/>
                    <a:gd name="T40" fmla="*/ 0 w 323"/>
                    <a:gd name="T41" fmla="*/ 0 h 379"/>
                    <a:gd name="T42" fmla="*/ 0 w 323"/>
                    <a:gd name="T43" fmla="*/ 0 h 379"/>
                    <a:gd name="T44" fmla="*/ 0 w 323"/>
                    <a:gd name="T45" fmla="*/ 0 h 379"/>
                    <a:gd name="T46" fmla="*/ 0 w 323"/>
                    <a:gd name="T47" fmla="*/ 0 h 379"/>
                    <a:gd name="T48" fmla="*/ 0 w 323"/>
                    <a:gd name="T49" fmla="*/ 0 h 379"/>
                    <a:gd name="T50" fmla="*/ 0 w 323"/>
                    <a:gd name="T51" fmla="*/ 0 h 379"/>
                    <a:gd name="T52" fmla="*/ 0 w 323"/>
                    <a:gd name="T53" fmla="*/ 0 h 379"/>
                    <a:gd name="T54" fmla="*/ 0 w 323"/>
                    <a:gd name="T55" fmla="*/ 0 h 379"/>
                    <a:gd name="T56" fmla="*/ 0 w 323"/>
                    <a:gd name="T57" fmla="*/ 0 h 379"/>
                    <a:gd name="T58" fmla="*/ 0 w 323"/>
                    <a:gd name="T59" fmla="*/ 0 h 379"/>
                    <a:gd name="T60" fmla="*/ 0 w 323"/>
                    <a:gd name="T61" fmla="*/ 0 h 379"/>
                    <a:gd name="T62" fmla="*/ 0 w 323"/>
                    <a:gd name="T63" fmla="*/ 0 h 379"/>
                    <a:gd name="T64" fmla="*/ 0 w 323"/>
                    <a:gd name="T65" fmla="*/ 0 h 379"/>
                    <a:gd name="T66" fmla="*/ 0 w 323"/>
                    <a:gd name="T67" fmla="*/ 0 h 379"/>
                    <a:gd name="T68" fmla="*/ 0 w 323"/>
                    <a:gd name="T69" fmla="*/ 0 h 379"/>
                    <a:gd name="T70" fmla="*/ 0 w 323"/>
                    <a:gd name="T71" fmla="*/ 0 h 379"/>
                    <a:gd name="T72" fmla="*/ 0 w 323"/>
                    <a:gd name="T73" fmla="*/ 0 h 379"/>
                    <a:gd name="T74" fmla="*/ 0 w 323"/>
                    <a:gd name="T75" fmla="*/ 0 h 379"/>
                    <a:gd name="T76" fmla="*/ 0 w 323"/>
                    <a:gd name="T77" fmla="*/ 0 h 379"/>
                    <a:gd name="T78" fmla="*/ 0 w 323"/>
                    <a:gd name="T79" fmla="*/ 0 h 379"/>
                    <a:gd name="T80" fmla="*/ 0 w 323"/>
                    <a:gd name="T81" fmla="*/ 0 h 379"/>
                    <a:gd name="T82" fmla="*/ 0 w 323"/>
                    <a:gd name="T83" fmla="*/ 0 h 379"/>
                    <a:gd name="T84" fmla="*/ 0 w 323"/>
                    <a:gd name="T85" fmla="*/ 0 h 379"/>
                    <a:gd name="T86" fmla="*/ 0 w 323"/>
                    <a:gd name="T87" fmla="*/ 0 h 379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w 323"/>
                    <a:gd name="T133" fmla="*/ 0 h 379"/>
                    <a:gd name="T134" fmla="*/ 323 w 323"/>
                    <a:gd name="T135" fmla="*/ 379 h 379"/>
                  </a:gdLst>
                  <a:ahLst/>
                  <a:cxnLst>
                    <a:cxn ang="T88">
                      <a:pos x="T0" y="T1"/>
                    </a:cxn>
                    <a:cxn ang="T89">
                      <a:pos x="T2" y="T3"/>
                    </a:cxn>
                    <a:cxn ang="T90">
                      <a:pos x="T4" y="T5"/>
                    </a:cxn>
                    <a:cxn ang="T91">
                      <a:pos x="T6" y="T7"/>
                    </a:cxn>
                    <a:cxn ang="T92">
                      <a:pos x="T8" y="T9"/>
                    </a:cxn>
                    <a:cxn ang="T93">
                      <a:pos x="T10" y="T11"/>
                    </a:cxn>
                    <a:cxn ang="T94">
                      <a:pos x="T12" y="T13"/>
                    </a:cxn>
                    <a:cxn ang="T95">
                      <a:pos x="T14" y="T15"/>
                    </a:cxn>
                    <a:cxn ang="T96">
                      <a:pos x="T16" y="T17"/>
                    </a:cxn>
                    <a:cxn ang="T97">
                      <a:pos x="T18" y="T19"/>
                    </a:cxn>
                    <a:cxn ang="T98">
                      <a:pos x="T20" y="T21"/>
                    </a:cxn>
                    <a:cxn ang="T99">
                      <a:pos x="T22" y="T23"/>
                    </a:cxn>
                    <a:cxn ang="T100">
                      <a:pos x="T24" y="T25"/>
                    </a:cxn>
                    <a:cxn ang="T101">
                      <a:pos x="T26" y="T27"/>
                    </a:cxn>
                    <a:cxn ang="T102">
                      <a:pos x="T28" y="T29"/>
                    </a:cxn>
                    <a:cxn ang="T103">
                      <a:pos x="T30" y="T31"/>
                    </a:cxn>
                    <a:cxn ang="T104">
                      <a:pos x="T32" y="T33"/>
                    </a:cxn>
                    <a:cxn ang="T105">
                      <a:pos x="T34" y="T35"/>
                    </a:cxn>
                    <a:cxn ang="T106">
                      <a:pos x="T36" y="T37"/>
                    </a:cxn>
                    <a:cxn ang="T107">
                      <a:pos x="T38" y="T39"/>
                    </a:cxn>
                    <a:cxn ang="T108">
                      <a:pos x="T40" y="T41"/>
                    </a:cxn>
                    <a:cxn ang="T109">
                      <a:pos x="T42" y="T43"/>
                    </a:cxn>
                    <a:cxn ang="T110">
                      <a:pos x="T44" y="T45"/>
                    </a:cxn>
                    <a:cxn ang="T111">
                      <a:pos x="T46" y="T47"/>
                    </a:cxn>
                    <a:cxn ang="T112">
                      <a:pos x="T48" y="T49"/>
                    </a:cxn>
                    <a:cxn ang="T113">
                      <a:pos x="T50" y="T51"/>
                    </a:cxn>
                    <a:cxn ang="T114">
                      <a:pos x="T52" y="T53"/>
                    </a:cxn>
                    <a:cxn ang="T115">
                      <a:pos x="T54" y="T55"/>
                    </a:cxn>
                    <a:cxn ang="T116">
                      <a:pos x="T56" y="T57"/>
                    </a:cxn>
                    <a:cxn ang="T117">
                      <a:pos x="T58" y="T59"/>
                    </a:cxn>
                    <a:cxn ang="T118">
                      <a:pos x="T60" y="T61"/>
                    </a:cxn>
                    <a:cxn ang="T119">
                      <a:pos x="T62" y="T63"/>
                    </a:cxn>
                    <a:cxn ang="T120">
                      <a:pos x="T64" y="T65"/>
                    </a:cxn>
                    <a:cxn ang="T121">
                      <a:pos x="T66" y="T67"/>
                    </a:cxn>
                    <a:cxn ang="T122">
                      <a:pos x="T68" y="T69"/>
                    </a:cxn>
                    <a:cxn ang="T123">
                      <a:pos x="T70" y="T71"/>
                    </a:cxn>
                    <a:cxn ang="T124">
                      <a:pos x="T72" y="T73"/>
                    </a:cxn>
                    <a:cxn ang="T125">
                      <a:pos x="T74" y="T75"/>
                    </a:cxn>
                    <a:cxn ang="T126">
                      <a:pos x="T76" y="T77"/>
                    </a:cxn>
                    <a:cxn ang="T127">
                      <a:pos x="T78" y="T79"/>
                    </a:cxn>
                    <a:cxn ang="T128">
                      <a:pos x="T80" y="T81"/>
                    </a:cxn>
                    <a:cxn ang="T129">
                      <a:pos x="T82" y="T83"/>
                    </a:cxn>
                    <a:cxn ang="T130">
                      <a:pos x="T84" y="T85"/>
                    </a:cxn>
                    <a:cxn ang="T131">
                      <a:pos x="T86" y="T87"/>
                    </a:cxn>
                  </a:cxnLst>
                  <a:rect l="T132" t="T133" r="T134" b="T135"/>
                  <a:pathLst>
                    <a:path w="323" h="379">
                      <a:moveTo>
                        <a:pt x="126" y="50"/>
                      </a:moveTo>
                      <a:lnTo>
                        <a:pt x="101" y="70"/>
                      </a:lnTo>
                      <a:lnTo>
                        <a:pt x="76" y="92"/>
                      </a:lnTo>
                      <a:lnTo>
                        <a:pt x="54" y="115"/>
                      </a:lnTo>
                      <a:lnTo>
                        <a:pt x="34" y="140"/>
                      </a:lnTo>
                      <a:lnTo>
                        <a:pt x="18" y="167"/>
                      </a:lnTo>
                      <a:lnTo>
                        <a:pt x="6" y="196"/>
                      </a:lnTo>
                      <a:lnTo>
                        <a:pt x="0" y="227"/>
                      </a:lnTo>
                      <a:lnTo>
                        <a:pt x="1" y="259"/>
                      </a:lnTo>
                      <a:lnTo>
                        <a:pt x="4" y="267"/>
                      </a:lnTo>
                      <a:lnTo>
                        <a:pt x="7" y="277"/>
                      </a:lnTo>
                      <a:lnTo>
                        <a:pt x="11" y="283"/>
                      </a:lnTo>
                      <a:lnTo>
                        <a:pt x="15" y="291"/>
                      </a:lnTo>
                      <a:lnTo>
                        <a:pt x="21" y="298"/>
                      </a:lnTo>
                      <a:lnTo>
                        <a:pt x="27" y="305"/>
                      </a:lnTo>
                      <a:lnTo>
                        <a:pt x="34" y="311"/>
                      </a:lnTo>
                      <a:lnTo>
                        <a:pt x="41" y="316"/>
                      </a:lnTo>
                      <a:lnTo>
                        <a:pt x="57" y="325"/>
                      </a:lnTo>
                      <a:lnTo>
                        <a:pt x="72" y="333"/>
                      </a:lnTo>
                      <a:lnTo>
                        <a:pt x="87" y="340"/>
                      </a:lnTo>
                      <a:lnTo>
                        <a:pt x="103" y="345"/>
                      </a:lnTo>
                      <a:lnTo>
                        <a:pt x="120" y="351"/>
                      </a:lnTo>
                      <a:lnTo>
                        <a:pt x="136" y="356"/>
                      </a:lnTo>
                      <a:lnTo>
                        <a:pt x="153" y="360"/>
                      </a:lnTo>
                      <a:lnTo>
                        <a:pt x="169" y="364"/>
                      </a:lnTo>
                      <a:lnTo>
                        <a:pt x="187" y="367"/>
                      </a:lnTo>
                      <a:lnTo>
                        <a:pt x="204" y="370"/>
                      </a:lnTo>
                      <a:lnTo>
                        <a:pt x="221" y="372"/>
                      </a:lnTo>
                      <a:lnTo>
                        <a:pt x="238" y="374"/>
                      </a:lnTo>
                      <a:lnTo>
                        <a:pt x="256" y="375"/>
                      </a:lnTo>
                      <a:lnTo>
                        <a:pt x="273" y="376"/>
                      </a:lnTo>
                      <a:lnTo>
                        <a:pt x="290" y="378"/>
                      </a:lnTo>
                      <a:lnTo>
                        <a:pt x="307" y="379"/>
                      </a:lnTo>
                      <a:lnTo>
                        <a:pt x="312" y="379"/>
                      </a:lnTo>
                      <a:lnTo>
                        <a:pt x="317" y="375"/>
                      </a:lnTo>
                      <a:lnTo>
                        <a:pt x="320" y="372"/>
                      </a:lnTo>
                      <a:lnTo>
                        <a:pt x="323" y="366"/>
                      </a:lnTo>
                      <a:lnTo>
                        <a:pt x="323" y="360"/>
                      </a:lnTo>
                      <a:lnTo>
                        <a:pt x="320" y="356"/>
                      </a:lnTo>
                      <a:lnTo>
                        <a:pt x="316" y="352"/>
                      </a:lnTo>
                      <a:lnTo>
                        <a:pt x="311" y="351"/>
                      </a:lnTo>
                      <a:lnTo>
                        <a:pt x="295" y="351"/>
                      </a:lnTo>
                      <a:lnTo>
                        <a:pt x="279" y="351"/>
                      </a:lnTo>
                      <a:lnTo>
                        <a:pt x="263" y="350"/>
                      </a:lnTo>
                      <a:lnTo>
                        <a:pt x="248" y="349"/>
                      </a:lnTo>
                      <a:lnTo>
                        <a:pt x="231" y="348"/>
                      </a:lnTo>
                      <a:lnTo>
                        <a:pt x="215" y="345"/>
                      </a:lnTo>
                      <a:lnTo>
                        <a:pt x="200" y="343"/>
                      </a:lnTo>
                      <a:lnTo>
                        <a:pt x="183" y="341"/>
                      </a:lnTo>
                      <a:lnTo>
                        <a:pt x="168" y="337"/>
                      </a:lnTo>
                      <a:lnTo>
                        <a:pt x="151" y="334"/>
                      </a:lnTo>
                      <a:lnTo>
                        <a:pt x="136" y="329"/>
                      </a:lnTo>
                      <a:lnTo>
                        <a:pt x="121" y="325"/>
                      </a:lnTo>
                      <a:lnTo>
                        <a:pt x="106" y="320"/>
                      </a:lnTo>
                      <a:lnTo>
                        <a:pt x="92" y="313"/>
                      </a:lnTo>
                      <a:lnTo>
                        <a:pt x="76" y="306"/>
                      </a:lnTo>
                      <a:lnTo>
                        <a:pt x="62" y="300"/>
                      </a:lnTo>
                      <a:lnTo>
                        <a:pt x="51" y="291"/>
                      </a:lnTo>
                      <a:lnTo>
                        <a:pt x="41" y="280"/>
                      </a:lnTo>
                      <a:lnTo>
                        <a:pt x="35" y="269"/>
                      </a:lnTo>
                      <a:lnTo>
                        <a:pt x="31" y="255"/>
                      </a:lnTo>
                      <a:lnTo>
                        <a:pt x="31" y="239"/>
                      </a:lnTo>
                      <a:lnTo>
                        <a:pt x="33" y="218"/>
                      </a:lnTo>
                      <a:lnTo>
                        <a:pt x="38" y="197"/>
                      </a:lnTo>
                      <a:lnTo>
                        <a:pt x="42" y="182"/>
                      </a:lnTo>
                      <a:lnTo>
                        <a:pt x="51" y="165"/>
                      </a:lnTo>
                      <a:lnTo>
                        <a:pt x="60" y="150"/>
                      </a:lnTo>
                      <a:lnTo>
                        <a:pt x="68" y="136"/>
                      </a:lnTo>
                      <a:lnTo>
                        <a:pt x="79" y="124"/>
                      </a:lnTo>
                      <a:lnTo>
                        <a:pt x="89" y="111"/>
                      </a:lnTo>
                      <a:lnTo>
                        <a:pt x="101" y="100"/>
                      </a:lnTo>
                      <a:lnTo>
                        <a:pt x="114" y="88"/>
                      </a:lnTo>
                      <a:lnTo>
                        <a:pt x="129" y="76"/>
                      </a:lnTo>
                      <a:lnTo>
                        <a:pt x="144" y="64"/>
                      </a:lnTo>
                      <a:lnTo>
                        <a:pt x="162" y="53"/>
                      </a:lnTo>
                      <a:lnTo>
                        <a:pt x="181" y="41"/>
                      </a:lnTo>
                      <a:lnTo>
                        <a:pt x="201" y="31"/>
                      </a:lnTo>
                      <a:lnTo>
                        <a:pt x="219" y="22"/>
                      </a:lnTo>
                      <a:lnTo>
                        <a:pt x="237" y="14"/>
                      </a:lnTo>
                      <a:lnTo>
                        <a:pt x="253" y="7"/>
                      </a:lnTo>
                      <a:lnTo>
                        <a:pt x="268" y="1"/>
                      </a:lnTo>
                      <a:lnTo>
                        <a:pt x="255" y="0"/>
                      </a:lnTo>
                      <a:lnTo>
                        <a:pt x="238" y="1"/>
                      </a:lnTo>
                      <a:lnTo>
                        <a:pt x="221" y="5"/>
                      </a:lnTo>
                      <a:lnTo>
                        <a:pt x="201" y="11"/>
                      </a:lnTo>
                      <a:lnTo>
                        <a:pt x="181" y="19"/>
                      </a:lnTo>
                      <a:lnTo>
                        <a:pt x="161" y="28"/>
                      </a:lnTo>
                      <a:lnTo>
                        <a:pt x="142" y="39"/>
                      </a:lnTo>
                      <a:lnTo>
                        <a:pt x="126" y="50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52" name="Freeform 778"/>
                <p:cNvSpPr>
                  <a:spLocks/>
                </p:cNvSpPr>
                <p:nvPr/>
              </p:nvSpPr>
              <p:spPr bwMode="auto">
                <a:xfrm>
                  <a:off x="5229" y="2647"/>
                  <a:ext cx="99" cy="59"/>
                </a:xfrm>
                <a:custGeom>
                  <a:avLst/>
                  <a:gdLst>
                    <a:gd name="T0" fmla="*/ 0 w 282"/>
                    <a:gd name="T1" fmla="*/ 0 h 253"/>
                    <a:gd name="T2" fmla="*/ 0 w 282"/>
                    <a:gd name="T3" fmla="*/ 0 h 253"/>
                    <a:gd name="T4" fmla="*/ 0 w 282"/>
                    <a:gd name="T5" fmla="*/ 0 h 253"/>
                    <a:gd name="T6" fmla="*/ 0 w 282"/>
                    <a:gd name="T7" fmla="*/ 0 h 253"/>
                    <a:gd name="T8" fmla="*/ 0 w 282"/>
                    <a:gd name="T9" fmla="*/ 0 h 253"/>
                    <a:gd name="T10" fmla="*/ 0 w 282"/>
                    <a:gd name="T11" fmla="*/ 0 h 253"/>
                    <a:gd name="T12" fmla="*/ 0 w 282"/>
                    <a:gd name="T13" fmla="*/ 0 h 253"/>
                    <a:gd name="T14" fmla="*/ 0 w 282"/>
                    <a:gd name="T15" fmla="*/ 0 h 253"/>
                    <a:gd name="T16" fmla="*/ 0 w 282"/>
                    <a:gd name="T17" fmla="*/ 0 h 253"/>
                    <a:gd name="T18" fmla="*/ 0 w 282"/>
                    <a:gd name="T19" fmla="*/ 0 h 253"/>
                    <a:gd name="T20" fmla="*/ 0 w 282"/>
                    <a:gd name="T21" fmla="*/ 0 h 253"/>
                    <a:gd name="T22" fmla="*/ 0 w 282"/>
                    <a:gd name="T23" fmla="*/ 0 h 253"/>
                    <a:gd name="T24" fmla="*/ 0 w 282"/>
                    <a:gd name="T25" fmla="*/ 0 h 253"/>
                    <a:gd name="T26" fmla="*/ 0 w 282"/>
                    <a:gd name="T27" fmla="*/ 0 h 253"/>
                    <a:gd name="T28" fmla="*/ 0 w 282"/>
                    <a:gd name="T29" fmla="*/ 0 h 253"/>
                    <a:gd name="T30" fmla="*/ 0 w 282"/>
                    <a:gd name="T31" fmla="*/ 0 h 253"/>
                    <a:gd name="T32" fmla="*/ 0 w 282"/>
                    <a:gd name="T33" fmla="*/ 0 h 253"/>
                    <a:gd name="T34" fmla="*/ 0 w 282"/>
                    <a:gd name="T35" fmla="*/ 0 h 253"/>
                    <a:gd name="T36" fmla="*/ 0 w 282"/>
                    <a:gd name="T37" fmla="*/ 0 h 253"/>
                    <a:gd name="T38" fmla="*/ 0 w 282"/>
                    <a:gd name="T39" fmla="*/ 0 h 253"/>
                    <a:gd name="T40" fmla="*/ 0 w 282"/>
                    <a:gd name="T41" fmla="*/ 0 h 253"/>
                    <a:gd name="T42" fmla="*/ 0 w 282"/>
                    <a:gd name="T43" fmla="*/ 0 h 253"/>
                    <a:gd name="T44" fmla="*/ 0 w 282"/>
                    <a:gd name="T45" fmla="*/ 0 h 253"/>
                    <a:gd name="T46" fmla="*/ 0 w 282"/>
                    <a:gd name="T47" fmla="*/ 0 h 253"/>
                    <a:gd name="T48" fmla="*/ 0 w 282"/>
                    <a:gd name="T49" fmla="*/ 0 h 253"/>
                    <a:gd name="T50" fmla="*/ 0 w 282"/>
                    <a:gd name="T51" fmla="*/ 0 h 253"/>
                    <a:gd name="T52" fmla="*/ 0 w 282"/>
                    <a:gd name="T53" fmla="*/ 0 h 253"/>
                    <a:gd name="T54" fmla="*/ 0 w 282"/>
                    <a:gd name="T55" fmla="*/ 0 h 253"/>
                    <a:gd name="T56" fmla="*/ 0 w 282"/>
                    <a:gd name="T57" fmla="*/ 0 h 253"/>
                    <a:gd name="T58" fmla="*/ 0 w 282"/>
                    <a:gd name="T59" fmla="*/ 0 h 253"/>
                    <a:gd name="T60" fmla="*/ 0 w 282"/>
                    <a:gd name="T61" fmla="*/ 0 h 253"/>
                    <a:gd name="T62" fmla="*/ 0 w 282"/>
                    <a:gd name="T63" fmla="*/ 0 h 253"/>
                    <a:gd name="T64" fmla="*/ 0 w 282"/>
                    <a:gd name="T65" fmla="*/ 0 h 253"/>
                    <a:gd name="T66" fmla="*/ 0 w 282"/>
                    <a:gd name="T67" fmla="*/ 0 h 253"/>
                    <a:gd name="T68" fmla="*/ 0 w 282"/>
                    <a:gd name="T69" fmla="*/ 0 h 253"/>
                    <a:gd name="T70" fmla="*/ 0 w 282"/>
                    <a:gd name="T71" fmla="*/ 0 h 253"/>
                    <a:gd name="T72" fmla="*/ 0 w 282"/>
                    <a:gd name="T73" fmla="*/ 0 h 253"/>
                    <a:gd name="T74" fmla="*/ 0 w 282"/>
                    <a:gd name="T75" fmla="*/ 0 h 253"/>
                    <a:gd name="T76" fmla="*/ 0 w 282"/>
                    <a:gd name="T77" fmla="*/ 0 h 253"/>
                    <a:gd name="T78" fmla="*/ 0 w 282"/>
                    <a:gd name="T79" fmla="*/ 0 h 253"/>
                    <a:gd name="T80" fmla="*/ 0 w 282"/>
                    <a:gd name="T81" fmla="*/ 0 h 253"/>
                    <a:gd name="T82" fmla="*/ 0 w 282"/>
                    <a:gd name="T83" fmla="*/ 0 h 253"/>
                    <a:gd name="T84" fmla="*/ 0 w 282"/>
                    <a:gd name="T85" fmla="*/ 0 h 253"/>
                    <a:gd name="T86" fmla="*/ 0 w 282"/>
                    <a:gd name="T87" fmla="*/ 0 h 253"/>
                    <a:gd name="T88" fmla="*/ 0 w 282"/>
                    <a:gd name="T89" fmla="*/ 0 h 253"/>
                    <a:gd name="T90" fmla="*/ 0 w 282"/>
                    <a:gd name="T91" fmla="*/ 0 h 253"/>
                    <a:gd name="T92" fmla="*/ 0 w 282"/>
                    <a:gd name="T93" fmla="*/ 0 h 253"/>
                    <a:gd name="T94" fmla="*/ 0 w 282"/>
                    <a:gd name="T95" fmla="*/ 0 h 253"/>
                    <a:gd name="T96" fmla="*/ 0 w 282"/>
                    <a:gd name="T97" fmla="*/ 0 h 253"/>
                    <a:gd name="T98" fmla="*/ 0 w 282"/>
                    <a:gd name="T99" fmla="*/ 0 h 253"/>
                    <a:gd name="T100" fmla="*/ 0 w 282"/>
                    <a:gd name="T101" fmla="*/ 0 h 253"/>
                    <a:gd name="T102" fmla="*/ 0 w 282"/>
                    <a:gd name="T103" fmla="*/ 0 h 253"/>
                    <a:gd name="T104" fmla="*/ 0 w 282"/>
                    <a:gd name="T105" fmla="*/ 0 h 253"/>
                    <a:gd name="T106" fmla="*/ 0 w 282"/>
                    <a:gd name="T107" fmla="*/ 0 h 253"/>
                    <a:gd name="T108" fmla="*/ 0 w 282"/>
                    <a:gd name="T109" fmla="*/ 0 h 253"/>
                    <a:gd name="T110" fmla="*/ 0 w 282"/>
                    <a:gd name="T111" fmla="*/ 0 h 253"/>
                    <a:gd name="T112" fmla="*/ 0 w 282"/>
                    <a:gd name="T113" fmla="*/ 0 h 253"/>
                    <a:gd name="T114" fmla="*/ 0 w 282"/>
                    <a:gd name="T115" fmla="*/ 0 h 253"/>
                    <a:gd name="T116" fmla="*/ 0 w 282"/>
                    <a:gd name="T117" fmla="*/ 0 h 253"/>
                    <a:gd name="T118" fmla="*/ 0 w 282"/>
                    <a:gd name="T119" fmla="*/ 0 h 253"/>
                    <a:gd name="T120" fmla="*/ 0 w 282"/>
                    <a:gd name="T121" fmla="*/ 0 h 253"/>
                    <a:gd name="T122" fmla="*/ 0 60000 65536"/>
                    <a:gd name="T123" fmla="*/ 0 60000 65536"/>
                    <a:gd name="T124" fmla="*/ 0 60000 65536"/>
                    <a:gd name="T125" fmla="*/ 0 60000 65536"/>
                    <a:gd name="T126" fmla="*/ 0 60000 65536"/>
                    <a:gd name="T127" fmla="*/ 0 60000 65536"/>
                    <a:gd name="T128" fmla="*/ 0 60000 65536"/>
                    <a:gd name="T129" fmla="*/ 0 60000 65536"/>
                    <a:gd name="T130" fmla="*/ 0 60000 65536"/>
                    <a:gd name="T131" fmla="*/ 0 60000 65536"/>
                    <a:gd name="T132" fmla="*/ 0 60000 65536"/>
                    <a:gd name="T133" fmla="*/ 0 60000 65536"/>
                    <a:gd name="T134" fmla="*/ 0 60000 65536"/>
                    <a:gd name="T135" fmla="*/ 0 60000 65536"/>
                    <a:gd name="T136" fmla="*/ 0 60000 65536"/>
                    <a:gd name="T137" fmla="*/ 0 60000 65536"/>
                    <a:gd name="T138" fmla="*/ 0 60000 65536"/>
                    <a:gd name="T139" fmla="*/ 0 60000 65536"/>
                    <a:gd name="T140" fmla="*/ 0 60000 65536"/>
                    <a:gd name="T141" fmla="*/ 0 60000 65536"/>
                    <a:gd name="T142" fmla="*/ 0 60000 65536"/>
                    <a:gd name="T143" fmla="*/ 0 60000 65536"/>
                    <a:gd name="T144" fmla="*/ 0 60000 65536"/>
                    <a:gd name="T145" fmla="*/ 0 60000 65536"/>
                    <a:gd name="T146" fmla="*/ 0 60000 65536"/>
                    <a:gd name="T147" fmla="*/ 0 60000 65536"/>
                    <a:gd name="T148" fmla="*/ 0 60000 65536"/>
                    <a:gd name="T149" fmla="*/ 0 60000 65536"/>
                    <a:gd name="T150" fmla="*/ 0 60000 65536"/>
                    <a:gd name="T151" fmla="*/ 0 60000 65536"/>
                    <a:gd name="T152" fmla="*/ 0 60000 65536"/>
                    <a:gd name="T153" fmla="*/ 0 60000 65536"/>
                    <a:gd name="T154" fmla="*/ 0 60000 65536"/>
                    <a:gd name="T155" fmla="*/ 0 60000 65536"/>
                    <a:gd name="T156" fmla="*/ 0 60000 65536"/>
                    <a:gd name="T157" fmla="*/ 0 60000 65536"/>
                    <a:gd name="T158" fmla="*/ 0 60000 65536"/>
                    <a:gd name="T159" fmla="*/ 0 60000 65536"/>
                    <a:gd name="T160" fmla="*/ 0 60000 65536"/>
                    <a:gd name="T161" fmla="*/ 0 60000 65536"/>
                    <a:gd name="T162" fmla="*/ 0 60000 65536"/>
                    <a:gd name="T163" fmla="*/ 0 60000 65536"/>
                    <a:gd name="T164" fmla="*/ 0 60000 65536"/>
                    <a:gd name="T165" fmla="*/ 0 60000 65536"/>
                    <a:gd name="T166" fmla="*/ 0 60000 65536"/>
                    <a:gd name="T167" fmla="*/ 0 60000 65536"/>
                    <a:gd name="T168" fmla="*/ 0 60000 65536"/>
                    <a:gd name="T169" fmla="*/ 0 60000 65536"/>
                    <a:gd name="T170" fmla="*/ 0 60000 65536"/>
                    <a:gd name="T171" fmla="*/ 0 60000 65536"/>
                    <a:gd name="T172" fmla="*/ 0 60000 65536"/>
                    <a:gd name="T173" fmla="*/ 0 60000 65536"/>
                    <a:gd name="T174" fmla="*/ 0 60000 65536"/>
                    <a:gd name="T175" fmla="*/ 0 60000 65536"/>
                    <a:gd name="T176" fmla="*/ 0 60000 65536"/>
                    <a:gd name="T177" fmla="*/ 0 60000 65536"/>
                    <a:gd name="T178" fmla="*/ 0 60000 65536"/>
                    <a:gd name="T179" fmla="*/ 0 60000 65536"/>
                    <a:gd name="T180" fmla="*/ 0 60000 65536"/>
                    <a:gd name="T181" fmla="*/ 0 60000 65536"/>
                    <a:gd name="T182" fmla="*/ 0 60000 65536"/>
                    <a:gd name="T183" fmla="*/ 0 w 282"/>
                    <a:gd name="T184" fmla="*/ 0 h 253"/>
                    <a:gd name="T185" fmla="*/ 282 w 282"/>
                    <a:gd name="T186" fmla="*/ 253 h 253"/>
                  </a:gdLst>
                  <a:ahLst/>
                  <a:cxnLst>
                    <a:cxn ang="T122">
                      <a:pos x="T0" y="T1"/>
                    </a:cxn>
                    <a:cxn ang="T123">
                      <a:pos x="T2" y="T3"/>
                    </a:cxn>
                    <a:cxn ang="T124">
                      <a:pos x="T4" y="T5"/>
                    </a:cxn>
                    <a:cxn ang="T125">
                      <a:pos x="T6" y="T7"/>
                    </a:cxn>
                    <a:cxn ang="T126">
                      <a:pos x="T8" y="T9"/>
                    </a:cxn>
                    <a:cxn ang="T127">
                      <a:pos x="T10" y="T11"/>
                    </a:cxn>
                    <a:cxn ang="T128">
                      <a:pos x="T12" y="T13"/>
                    </a:cxn>
                    <a:cxn ang="T129">
                      <a:pos x="T14" y="T15"/>
                    </a:cxn>
                    <a:cxn ang="T130">
                      <a:pos x="T16" y="T17"/>
                    </a:cxn>
                    <a:cxn ang="T131">
                      <a:pos x="T18" y="T19"/>
                    </a:cxn>
                    <a:cxn ang="T132">
                      <a:pos x="T20" y="T21"/>
                    </a:cxn>
                    <a:cxn ang="T133">
                      <a:pos x="T22" y="T23"/>
                    </a:cxn>
                    <a:cxn ang="T134">
                      <a:pos x="T24" y="T25"/>
                    </a:cxn>
                    <a:cxn ang="T135">
                      <a:pos x="T26" y="T27"/>
                    </a:cxn>
                    <a:cxn ang="T136">
                      <a:pos x="T28" y="T29"/>
                    </a:cxn>
                    <a:cxn ang="T137">
                      <a:pos x="T30" y="T31"/>
                    </a:cxn>
                    <a:cxn ang="T138">
                      <a:pos x="T32" y="T33"/>
                    </a:cxn>
                    <a:cxn ang="T139">
                      <a:pos x="T34" y="T35"/>
                    </a:cxn>
                    <a:cxn ang="T140">
                      <a:pos x="T36" y="T37"/>
                    </a:cxn>
                    <a:cxn ang="T141">
                      <a:pos x="T38" y="T39"/>
                    </a:cxn>
                    <a:cxn ang="T142">
                      <a:pos x="T40" y="T41"/>
                    </a:cxn>
                    <a:cxn ang="T143">
                      <a:pos x="T42" y="T43"/>
                    </a:cxn>
                    <a:cxn ang="T144">
                      <a:pos x="T44" y="T45"/>
                    </a:cxn>
                    <a:cxn ang="T145">
                      <a:pos x="T46" y="T47"/>
                    </a:cxn>
                    <a:cxn ang="T146">
                      <a:pos x="T48" y="T49"/>
                    </a:cxn>
                    <a:cxn ang="T147">
                      <a:pos x="T50" y="T51"/>
                    </a:cxn>
                    <a:cxn ang="T148">
                      <a:pos x="T52" y="T53"/>
                    </a:cxn>
                    <a:cxn ang="T149">
                      <a:pos x="T54" y="T55"/>
                    </a:cxn>
                    <a:cxn ang="T150">
                      <a:pos x="T56" y="T57"/>
                    </a:cxn>
                    <a:cxn ang="T151">
                      <a:pos x="T58" y="T59"/>
                    </a:cxn>
                    <a:cxn ang="T152">
                      <a:pos x="T60" y="T61"/>
                    </a:cxn>
                    <a:cxn ang="T153">
                      <a:pos x="T62" y="T63"/>
                    </a:cxn>
                    <a:cxn ang="T154">
                      <a:pos x="T64" y="T65"/>
                    </a:cxn>
                    <a:cxn ang="T155">
                      <a:pos x="T66" y="T67"/>
                    </a:cxn>
                    <a:cxn ang="T156">
                      <a:pos x="T68" y="T69"/>
                    </a:cxn>
                    <a:cxn ang="T157">
                      <a:pos x="T70" y="T71"/>
                    </a:cxn>
                    <a:cxn ang="T158">
                      <a:pos x="T72" y="T73"/>
                    </a:cxn>
                    <a:cxn ang="T159">
                      <a:pos x="T74" y="T75"/>
                    </a:cxn>
                    <a:cxn ang="T160">
                      <a:pos x="T76" y="T77"/>
                    </a:cxn>
                    <a:cxn ang="T161">
                      <a:pos x="T78" y="T79"/>
                    </a:cxn>
                    <a:cxn ang="T162">
                      <a:pos x="T80" y="T81"/>
                    </a:cxn>
                    <a:cxn ang="T163">
                      <a:pos x="T82" y="T83"/>
                    </a:cxn>
                    <a:cxn ang="T164">
                      <a:pos x="T84" y="T85"/>
                    </a:cxn>
                    <a:cxn ang="T165">
                      <a:pos x="T86" y="T87"/>
                    </a:cxn>
                    <a:cxn ang="T166">
                      <a:pos x="T88" y="T89"/>
                    </a:cxn>
                    <a:cxn ang="T167">
                      <a:pos x="T90" y="T91"/>
                    </a:cxn>
                    <a:cxn ang="T168">
                      <a:pos x="T92" y="T93"/>
                    </a:cxn>
                    <a:cxn ang="T169">
                      <a:pos x="T94" y="T95"/>
                    </a:cxn>
                    <a:cxn ang="T170">
                      <a:pos x="T96" y="T97"/>
                    </a:cxn>
                    <a:cxn ang="T171">
                      <a:pos x="T98" y="T99"/>
                    </a:cxn>
                    <a:cxn ang="T172">
                      <a:pos x="T100" y="T101"/>
                    </a:cxn>
                    <a:cxn ang="T173">
                      <a:pos x="T102" y="T103"/>
                    </a:cxn>
                    <a:cxn ang="T174">
                      <a:pos x="T104" y="T105"/>
                    </a:cxn>
                    <a:cxn ang="T175">
                      <a:pos x="T106" y="T107"/>
                    </a:cxn>
                    <a:cxn ang="T176">
                      <a:pos x="T108" y="T109"/>
                    </a:cxn>
                    <a:cxn ang="T177">
                      <a:pos x="T110" y="T111"/>
                    </a:cxn>
                    <a:cxn ang="T178">
                      <a:pos x="T112" y="T113"/>
                    </a:cxn>
                    <a:cxn ang="T179">
                      <a:pos x="T114" y="T115"/>
                    </a:cxn>
                    <a:cxn ang="T180">
                      <a:pos x="T116" y="T117"/>
                    </a:cxn>
                    <a:cxn ang="T181">
                      <a:pos x="T118" y="T119"/>
                    </a:cxn>
                    <a:cxn ang="T182">
                      <a:pos x="T120" y="T121"/>
                    </a:cxn>
                  </a:cxnLst>
                  <a:rect l="T183" t="T184" r="T185" b="T186"/>
                  <a:pathLst>
                    <a:path w="282" h="253">
                      <a:moveTo>
                        <a:pt x="235" y="78"/>
                      </a:moveTo>
                      <a:lnTo>
                        <a:pt x="248" y="92"/>
                      </a:lnTo>
                      <a:lnTo>
                        <a:pt x="255" y="108"/>
                      </a:lnTo>
                      <a:lnTo>
                        <a:pt x="259" y="125"/>
                      </a:lnTo>
                      <a:lnTo>
                        <a:pt x="259" y="144"/>
                      </a:lnTo>
                      <a:lnTo>
                        <a:pt x="257" y="159"/>
                      </a:lnTo>
                      <a:lnTo>
                        <a:pt x="252" y="171"/>
                      </a:lnTo>
                      <a:lnTo>
                        <a:pt x="244" y="184"/>
                      </a:lnTo>
                      <a:lnTo>
                        <a:pt x="236" y="194"/>
                      </a:lnTo>
                      <a:lnTo>
                        <a:pt x="225" y="206"/>
                      </a:lnTo>
                      <a:lnTo>
                        <a:pt x="215" y="215"/>
                      </a:lnTo>
                      <a:lnTo>
                        <a:pt x="204" y="225"/>
                      </a:lnTo>
                      <a:lnTo>
                        <a:pt x="194" y="236"/>
                      </a:lnTo>
                      <a:lnTo>
                        <a:pt x="191" y="239"/>
                      </a:lnTo>
                      <a:lnTo>
                        <a:pt x="190" y="242"/>
                      </a:lnTo>
                      <a:lnTo>
                        <a:pt x="191" y="246"/>
                      </a:lnTo>
                      <a:lnTo>
                        <a:pt x="194" y="249"/>
                      </a:lnTo>
                      <a:lnTo>
                        <a:pt x="197" y="252"/>
                      </a:lnTo>
                      <a:lnTo>
                        <a:pt x="201" y="253"/>
                      </a:lnTo>
                      <a:lnTo>
                        <a:pt x="205" y="252"/>
                      </a:lnTo>
                      <a:lnTo>
                        <a:pt x="209" y="249"/>
                      </a:lnTo>
                      <a:lnTo>
                        <a:pt x="232" y="234"/>
                      </a:lnTo>
                      <a:lnTo>
                        <a:pt x="251" y="215"/>
                      </a:lnTo>
                      <a:lnTo>
                        <a:pt x="267" y="192"/>
                      </a:lnTo>
                      <a:lnTo>
                        <a:pt x="278" y="168"/>
                      </a:lnTo>
                      <a:lnTo>
                        <a:pt x="282" y="141"/>
                      </a:lnTo>
                      <a:lnTo>
                        <a:pt x="279" y="116"/>
                      </a:lnTo>
                      <a:lnTo>
                        <a:pt x="270" y="92"/>
                      </a:lnTo>
                      <a:lnTo>
                        <a:pt x="251" y="70"/>
                      </a:lnTo>
                      <a:lnTo>
                        <a:pt x="237" y="59"/>
                      </a:lnTo>
                      <a:lnTo>
                        <a:pt x="221" y="48"/>
                      </a:lnTo>
                      <a:lnTo>
                        <a:pt x="202" y="39"/>
                      </a:lnTo>
                      <a:lnTo>
                        <a:pt x="183" y="31"/>
                      </a:lnTo>
                      <a:lnTo>
                        <a:pt x="163" y="24"/>
                      </a:lnTo>
                      <a:lnTo>
                        <a:pt x="142" y="18"/>
                      </a:lnTo>
                      <a:lnTo>
                        <a:pt x="122" y="13"/>
                      </a:lnTo>
                      <a:lnTo>
                        <a:pt x="101" y="8"/>
                      </a:lnTo>
                      <a:lnTo>
                        <a:pt x="82" y="5"/>
                      </a:lnTo>
                      <a:lnTo>
                        <a:pt x="63" y="2"/>
                      </a:lnTo>
                      <a:lnTo>
                        <a:pt x="47" y="0"/>
                      </a:lnTo>
                      <a:lnTo>
                        <a:pt x="32" y="0"/>
                      </a:lnTo>
                      <a:lnTo>
                        <a:pt x="19" y="0"/>
                      </a:lnTo>
                      <a:lnTo>
                        <a:pt x="10" y="1"/>
                      </a:lnTo>
                      <a:lnTo>
                        <a:pt x="4" y="4"/>
                      </a:lnTo>
                      <a:lnTo>
                        <a:pt x="0" y="6"/>
                      </a:lnTo>
                      <a:lnTo>
                        <a:pt x="12" y="8"/>
                      </a:lnTo>
                      <a:lnTo>
                        <a:pt x="25" y="9"/>
                      </a:lnTo>
                      <a:lnTo>
                        <a:pt x="38" y="12"/>
                      </a:lnTo>
                      <a:lnTo>
                        <a:pt x="52" y="14"/>
                      </a:lnTo>
                      <a:lnTo>
                        <a:pt x="67" y="16"/>
                      </a:lnTo>
                      <a:lnTo>
                        <a:pt x="82" y="18"/>
                      </a:lnTo>
                      <a:lnTo>
                        <a:pt x="97" y="22"/>
                      </a:lnTo>
                      <a:lnTo>
                        <a:pt x="114" y="25"/>
                      </a:lnTo>
                      <a:lnTo>
                        <a:pt x="129" y="30"/>
                      </a:lnTo>
                      <a:lnTo>
                        <a:pt x="146" y="35"/>
                      </a:lnTo>
                      <a:lnTo>
                        <a:pt x="162" y="40"/>
                      </a:lnTo>
                      <a:lnTo>
                        <a:pt x="177" y="46"/>
                      </a:lnTo>
                      <a:lnTo>
                        <a:pt x="192" y="53"/>
                      </a:lnTo>
                      <a:lnTo>
                        <a:pt x="208" y="60"/>
                      </a:lnTo>
                      <a:lnTo>
                        <a:pt x="222" y="69"/>
                      </a:lnTo>
                      <a:lnTo>
                        <a:pt x="235" y="78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53" name="Freeform 779"/>
                <p:cNvSpPr>
                  <a:spLocks/>
                </p:cNvSpPr>
                <p:nvPr/>
              </p:nvSpPr>
              <p:spPr bwMode="auto">
                <a:xfrm>
                  <a:off x="5030" y="2680"/>
                  <a:ext cx="40" cy="54"/>
                </a:xfrm>
                <a:custGeom>
                  <a:avLst/>
                  <a:gdLst>
                    <a:gd name="T0" fmla="*/ 0 w 115"/>
                    <a:gd name="T1" fmla="*/ 0 h 236"/>
                    <a:gd name="T2" fmla="*/ 0 w 115"/>
                    <a:gd name="T3" fmla="*/ 0 h 236"/>
                    <a:gd name="T4" fmla="*/ 0 w 115"/>
                    <a:gd name="T5" fmla="*/ 0 h 236"/>
                    <a:gd name="T6" fmla="*/ 0 w 115"/>
                    <a:gd name="T7" fmla="*/ 0 h 236"/>
                    <a:gd name="T8" fmla="*/ 0 w 115"/>
                    <a:gd name="T9" fmla="*/ 0 h 236"/>
                    <a:gd name="T10" fmla="*/ 0 w 115"/>
                    <a:gd name="T11" fmla="*/ 0 h 236"/>
                    <a:gd name="T12" fmla="*/ 0 w 115"/>
                    <a:gd name="T13" fmla="*/ 0 h 236"/>
                    <a:gd name="T14" fmla="*/ 0 w 115"/>
                    <a:gd name="T15" fmla="*/ 0 h 236"/>
                    <a:gd name="T16" fmla="*/ 0 w 115"/>
                    <a:gd name="T17" fmla="*/ 0 h 236"/>
                    <a:gd name="T18" fmla="*/ 0 w 115"/>
                    <a:gd name="T19" fmla="*/ 0 h 236"/>
                    <a:gd name="T20" fmla="*/ 0 w 115"/>
                    <a:gd name="T21" fmla="*/ 0 h 236"/>
                    <a:gd name="T22" fmla="*/ 0 w 115"/>
                    <a:gd name="T23" fmla="*/ 0 h 236"/>
                    <a:gd name="T24" fmla="*/ 0 w 115"/>
                    <a:gd name="T25" fmla="*/ 0 h 236"/>
                    <a:gd name="T26" fmla="*/ 0 w 115"/>
                    <a:gd name="T27" fmla="*/ 0 h 236"/>
                    <a:gd name="T28" fmla="*/ 0 w 115"/>
                    <a:gd name="T29" fmla="*/ 0 h 236"/>
                    <a:gd name="T30" fmla="*/ 0 w 115"/>
                    <a:gd name="T31" fmla="*/ 0 h 236"/>
                    <a:gd name="T32" fmla="*/ 0 w 115"/>
                    <a:gd name="T33" fmla="*/ 0 h 236"/>
                    <a:gd name="T34" fmla="*/ 0 w 115"/>
                    <a:gd name="T35" fmla="*/ 0 h 236"/>
                    <a:gd name="T36" fmla="*/ 0 w 115"/>
                    <a:gd name="T37" fmla="*/ 0 h 236"/>
                    <a:gd name="T38" fmla="*/ 0 w 115"/>
                    <a:gd name="T39" fmla="*/ 0 h 236"/>
                    <a:gd name="T40" fmla="*/ 0 w 115"/>
                    <a:gd name="T41" fmla="*/ 0 h 236"/>
                    <a:gd name="T42" fmla="*/ 0 w 115"/>
                    <a:gd name="T43" fmla="*/ 0 h 236"/>
                    <a:gd name="T44" fmla="*/ 0 w 115"/>
                    <a:gd name="T45" fmla="*/ 0 h 236"/>
                    <a:gd name="T46" fmla="*/ 0 w 115"/>
                    <a:gd name="T47" fmla="*/ 0 h 236"/>
                    <a:gd name="T48" fmla="*/ 0 w 115"/>
                    <a:gd name="T49" fmla="*/ 0 h 236"/>
                    <a:gd name="T50" fmla="*/ 0 w 115"/>
                    <a:gd name="T51" fmla="*/ 0 h 236"/>
                    <a:gd name="T52" fmla="*/ 0 w 115"/>
                    <a:gd name="T53" fmla="*/ 0 h 236"/>
                    <a:gd name="T54" fmla="*/ 0 w 115"/>
                    <a:gd name="T55" fmla="*/ 0 h 236"/>
                    <a:gd name="T56" fmla="*/ 0 w 115"/>
                    <a:gd name="T57" fmla="*/ 0 h 236"/>
                    <a:gd name="T58" fmla="*/ 0 w 115"/>
                    <a:gd name="T59" fmla="*/ 0 h 236"/>
                    <a:gd name="T60" fmla="*/ 0 w 115"/>
                    <a:gd name="T61" fmla="*/ 0 h 236"/>
                    <a:gd name="T62" fmla="*/ 0 w 115"/>
                    <a:gd name="T63" fmla="*/ 0 h 236"/>
                    <a:gd name="T64" fmla="*/ 0 w 115"/>
                    <a:gd name="T65" fmla="*/ 0 h 236"/>
                    <a:gd name="T66" fmla="*/ 0 w 115"/>
                    <a:gd name="T67" fmla="*/ 0 h 236"/>
                    <a:gd name="T68" fmla="*/ 0 w 115"/>
                    <a:gd name="T69" fmla="*/ 0 h 236"/>
                    <a:gd name="T70" fmla="*/ 0 w 115"/>
                    <a:gd name="T71" fmla="*/ 0 h 236"/>
                    <a:gd name="T72" fmla="*/ 0 w 115"/>
                    <a:gd name="T73" fmla="*/ 0 h 236"/>
                    <a:gd name="T74" fmla="*/ 0 w 115"/>
                    <a:gd name="T75" fmla="*/ 0 h 236"/>
                    <a:gd name="T76" fmla="*/ 0 w 115"/>
                    <a:gd name="T77" fmla="*/ 0 h 236"/>
                    <a:gd name="T78" fmla="*/ 0 w 115"/>
                    <a:gd name="T79" fmla="*/ 0 h 236"/>
                    <a:gd name="T80" fmla="*/ 0 w 115"/>
                    <a:gd name="T81" fmla="*/ 0 h 2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60000 65536"/>
                    <a:gd name="T115" fmla="*/ 0 60000 65536"/>
                    <a:gd name="T116" fmla="*/ 0 60000 65536"/>
                    <a:gd name="T117" fmla="*/ 0 60000 65536"/>
                    <a:gd name="T118" fmla="*/ 0 60000 65536"/>
                    <a:gd name="T119" fmla="*/ 0 60000 65536"/>
                    <a:gd name="T120" fmla="*/ 0 60000 65536"/>
                    <a:gd name="T121" fmla="*/ 0 60000 65536"/>
                    <a:gd name="T122" fmla="*/ 0 60000 65536"/>
                    <a:gd name="T123" fmla="*/ 0 w 115"/>
                    <a:gd name="T124" fmla="*/ 0 h 236"/>
                    <a:gd name="T125" fmla="*/ 115 w 115"/>
                    <a:gd name="T126" fmla="*/ 236 h 236"/>
                  </a:gdLst>
                  <a:ahLst/>
                  <a:cxnLst>
                    <a:cxn ang="T82">
                      <a:pos x="T0" y="T1"/>
                    </a:cxn>
                    <a:cxn ang="T83">
                      <a:pos x="T2" y="T3"/>
                    </a:cxn>
                    <a:cxn ang="T84">
                      <a:pos x="T4" y="T5"/>
                    </a:cxn>
                    <a:cxn ang="T85">
                      <a:pos x="T6" y="T7"/>
                    </a:cxn>
                    <a:cxn ang="T86">
                      <a:pos x="T8" y="T9"/>
                    </a:cxn>
                    <a:cxn ang="T87">
                      <a:pos x="T10" y="T11"/>
                    </a:cxn>
                    <a:cxn ang="T88">
                      <a:pos x="T12" y="T13"/>
                    </a:cxn>
                    <a:cxn ang="T89">
                      <a:pos x="T14" y="T15"/>
                    </a:cxn>
                    <a:cxn ang="T90">
                      <a:pos x="T16" y="T17"/>
                    </a:cxn>
                    <a:cxn ang="T91">
                      <a:pos x="T18" y="T19"/>
                    </a:cxn>
                    <a:cxn ang="T92">
                      <a:pos x="T20" y="T21"/>
                    </a:cxn>
                    <a:cxn ang="T93">
                      <a:pos x="T22" y="T23"/>
                    </a:cxn>
                    <a:cxn ang="T94">
                      <a:pos x="T24" y="T25"/>
                    </a:cxn>
                    <a:cxn ang="T95">
                      <a:pos x="T26" y="T27"/>
                    </a:cxn>
                    <a:cxn ang="T96">
                      <a:pos x="T28" y="T29"/>
                    </a:cxn>
                    <a:cxn ang="T97">
                      <a:pos x="T30" y="T31"/>
                    </a:cxn>
                    <a:cxn ang="T98">
                      <a:pos x="T32" y="T33"/>
                    </a:cxn>
                    <a:cxn ang="T99">
                      <a:pos x="T34" y="T35"/>
                    </a:cxn>
                    <a:cxn ang="T100">
                      <a:pos x="T36" y="T37"/>
                    </a:cxn>
                    <a:cxn ang="T101">
                      <a:pos x="T38" y="T39"/>
                    </a:cxn>
                    <a:cxn ang="T102">
                      <a:pos x="T40" y="T41"/>
                    </a:cxn>
                    <a:cxn ang="T103">
                      <a:pos x="T42" y="T43"/>
                    </a:cxn>
                    <a:cxn ang="T104">
                      <a:pos x="T44" y="T45"/>
                    </a:cxn>
                    <a:cxn ang="T105">
                      <a:pos x="T46" y="T47"/>
                    </a:cxn>
                    <a:cxn ang="T106">
                      <a:pos x="T48" y="T49"/>
                    </a:cxn>
                    <a:cxn ang="T107">
                      <a:pos x="T50" y="T51"/>
                    </a:cxn>
                    <a:cxn ang="T108">
                      <a:pos x="T52" y="T53"/>
                    </a:cxn>
                    <a:cxn ang="T109">
                      <a:pos x="T54" y="T55"/>
                    </a:cxn>
                    <a:cxn ang="T110">
                      <a:pos x="T56" y="T57"/>
                    </a:cxn>
                    <a:cxn ang="T111">
                      <a:pos x="T58" y="T59"/>
                    </a:cxn>
                    <a:cxn ang="T112">
                      <a:pos x="T60" y="T61"/>
                    </a:cxn>
                    <a:cxn ang="T113">
                      <a:pos x="T62" y="T63"/>
                    </a:cxn>
                    <a:cxn ang="T114">
                      <a:pos x="T64" y="T65"/>
                    </a:cxn>
                    <a:cxn ang="T115">
                      <a:pos x="T66" y="T67"/>
                    </a:cxn>
                    <a:cxn ang="T116">
                      <a:pos x="T68" y="T69"/>
                    </a:cxn>
                    <a:cxn ang="T117">
                      <a:pos x="T70" y="T71"/>
                    </a:cxn>
                    <a:cxn ang="T118">
                      <a:pos x="T72" y="T73"/>
                    </a:cxn>
                    <a:cxn ang="T119">
                      <a:pos x="T74" y="T75"/>
                    </a:cxn>
                    <a:cxn ang="T120">
                      <a:pos x="T76" y="T77"/>
                    </a:cxn>
                    <a:cxn ang="T121">
                      <a:pos x="T78" y="T79"/>
                    </a:cxn>
                    <a:cxn ang="T122">
                      <a:pos x="T80" y="T81"/>
                    </a:cxn>
                  </a:cxnLst>
                  <a:rect l="T123" t="T124" r="T125" b="T126"/>
                  <a:pathLst>
                    <a:path w="115" h="236">
                      <a:moveTo>
                        <a:pt x="0" y="128"/>
                      </a:moveTo>
                      <a:lnTo>
                        <a:pt x="0" y="148"/>
                      </a:lnTo>
                      <a:lnTo>
                        <a:pt x="5" y="166"/>
                      </a:lnTo>
                      <a:lnTo>
                        <a:pt x="13" y="184"/>
                      </a:lnTo>
                      <a:lnTo>
                        <a:pt x="24" y="198"/>
                      </a:lnTo>
                      <a:lnTo>
                        <a:pt x="39" y="211"/>
                      </a:lnTo>
                      <a:lnTo>
                        <a:pt x="55" y="223"/>
                      </a:lnTo>
                      <a:lnTo>
                        <a:pt x="74" y="231"/>
                      </a:lnTo>
                      <a:lnTo>
                        <a:pt x="92" y="235"/>
                      </a:lnTo>
                      <a:lnTo>
                        <a:pt x="98" y="236"/>
                      </a:lnTo>
                      <a:lnTo>
                        <a:pt x="104" y="234"/>
                      </a:lnTo>
                      <a:lnTo>
                        <a:pt x="109" y="231"/>
                      </a:lnTo>
                      <a:lnTo>
                        <a:pt x="111" y="226"/>
                      </a:lnTo>
                      <a:lnTo>
                        <a:pt x="111" y="220"/>
                      </a:lnTo>
                      <a:lnTo>
                        <a:pt x="110" y="215"/>
                      </a:lnTo>
                      <a:lnTo>
                        <a:pt x="107" y="210"/>
                      </a:lnTo>
                      <a:lnTo>
                        <a:pt x="101" y="208"/>
                      </a:lnTo>
                      <a:lnTo>
                        <a:pt x="82" y="201"/>
                      </a:lnTo>
                      <a:lnTo>
                        <a:pt x="64" y="192"/>
                      </a:lnTo>
                      <a:lnTo>
                        <a:pt x="50" y="179"/>
                      </a:lnTo>
                      <a:lnTo>
                        <a:pt x="40" y="165"/>
                      </a:lnTo>
                      <a:lnTo>
                        <a:pt x="33" y="148"/>
                      </a:lnTo>
                      <a:lnTo>
                        <a:pt x="29" y="130"/>
                      </a:lnTo>
                      <a:lnTo>
                        <a:pt x="29" y="110"/>
                      </a:lnTo>
                      <a:lnTo>
                        <a:pt x="35" y="89"/>
                      </a:lnTo>
                      <a:lnTo>
                        <a:pt x="43" y="74"/>
                      </a:lnTo>
                      <a:lnTo>
                        <a:pt x="56" y="60"/>
                      </a:lnTo>
                      <a:lnTo>
                        <a:pt x="70" y="46"/>
                      </a:lnTo>
                      <a:lnTo>
                        <a:pt x="85" y="33"/>
                      </a:lnTo>
                      <a:lnTo>
                        <a:pt x="98" y="23"/>
                      </a:lnTo>
                      <a:lnTo>
                        <a:pt x="109" y="12"/>
                      </a:lnTo>
                      <a:lnTo>
                        <a:pt x="115" y="6"/>
                      </a:lnTo>
                      <a:lnTo>
                        <a:pt x="115" y="0"/>
                      </a:lnTo>
                      <a:lnTo>
                        <a:pt x="102" y="4"/>
                      </a:lnTo>
                      <a:lnTo>
                        <a:pt x="85" y="12"/>
                      </a:lnTo>
                      <a:lnTo>
                        <a:pt x="68" y="26"/>
                      </a:lnTo>
                      <a:lnTo>
                        <a:pt x="49" y="42"/>
                      </a:lnTo>
                      <a:lnTo>
                        <a:pt x="32" y="61"/>
                      </a:lnTo>
                      <a:lnTo>
                        <a:pt x="17" y="82"/>
                      </a:lnTo>
                      <a:lnTo>
                        <a:pt x="6" y="105"/>
                      </a:lnTo>
                      <a:lnTo>
                        <a:pt x="0" y="128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7054" name="Freeform 780"/>
                <p:cNvSpPr>
                  <a:spLocks/>
                </p:cNvSpPr>
                <p:nvPr/>
              </p:nvSpPr>
              <p:spPr bwMode="auto">
                <a:xfrm>
                  <a:off x="5311" y="2643"/>
                  <a:ext cx="87" cy="73"/>
                </a:xfrm>
                <a:custGeom>
                  <a:avLst/>
                  <a:gdLst>
                    <a:gd name="T0" fmla="*/ 0 w 245"/>
                    <a:gd name="T1" fmla="*/ 0 h 310"/>
                    <a:gd name="T2" fmla="*/ 0 w 245"/>
                    <a:gd name="T3" fmla="*/ 0 h 310"/>
                    <a:gd name="T4" fmla="*/ 0 w 245"/>
                    <a:gd name="T5" fmla="*/ 0 h 310"/>
                    <a:gd name="T6" fmla="*/ 0 w 245"/>
                    <a:gd name="T7" fmla="*/ 0 h 310"/>
                    <a:gd name="T8" fmla="*/ 0 w 245"/>
                    <a:gd name="T9" fmla="*/ 0 h 310"/>
                    <a:gd name="T10" fmla="*/ 0 w 245"/>
                    <a:gd name="T11" fmla="*/ 0 h 310"/>
                    <a:gd name="T12" fmla="*/ 0 w 245"/>
                    <a:gd name="T13" fmla="*/ 0 h 310"/>
                    <a:gd name="T14" fmla="*/ 0 w 245"/>
                    <a:gd name="T15" fmla="*/ 0 h 310"/>
                    <a:gd name="T16" fmla="*/ 0 w 245"/>
                    <a:gd name="T17" fmla="*/ 0 h 310"/>
                    <a:gd name="T18" fmla="*/ 0 w 245"/>
                    <a:gd name="T19" fmla="*/ 0 h 310"/>
                    <a:gd name="T20" fmla="*/ 0 w 245"/>
                    <a:gd name="T21" fmla="*/ 0 h 310"/>
                    <a:gd name="T22" fmla="*/ 0 w 245"/>
                    <a:gd name="T23" fmla="*/ 0 h 310"/>
                    <a:gd name="T24" fmla="*/ 0 w 245"/>
                    <a:gd name="T25" fmla="*/ 0 h 310"/>
                    <a:gd name="T26" fmla="*/ 0 w 245"/>
                    <a:gd name="T27" fmla="*/ 0 h 310"/>
                    <a:gd name="T28" fmla="*/ 0 w 245"/>
                    <a:gd name="T29" fmla="*/ 0 h 310"/>
                    <a:gd name="T30" fmla="*/ 0 w 245"/>
                    <a:gd name="T31" fmla="*/ 0 h 310"/>
                    <a:gd name="T32" fmla="*/ 0 w 245"/>
                    <a:gd name="T33" fmla="*/ 0 h 310"/>
                    <a:gd name="T34" fmla="*/ 0 w 245"/>
                    <a:gd name="T35" fmla="*/ 0 h 310"/>
                    <a:gd name="T36" fmla="*/ 0 w 245"/>
                    <a:gd name="T37" fmla="*/ 0 h 310"/>
                    <a:gd name="T38" fmla="*/ 0 w 245"/>
                    <a:gd name="T39" fmla="*/ 0 h 310"/>
                    <a:gd name="T40" fmla="*/ 0 w 245"/>
                    <a:gd name="T41" fmla="*/ 0 h 310"/>
                    <a:gd name="T42" fmla="*/ 0 w 245"/>
                    <a:gd name="T43" fmla="*/ 0 h 310"/>
                    <a:gd name="T44" fmla="*/ 0 w 245"/>
                    <a:gd name="T45" fmla="*/ 0 h 310"/>
                    <a:gd name="T46" fmla="*/ 0 w 245"/>
                    <a:gd name="T47" fmla="*/ 0 h 310"/>
                    <a:gd name="T48" fmla="*/ 0 w 245"/>
                    <a:gd name="T49" fmla="*/ 0 h 310"/>
                    <a:gd name="T50" fmla="*/ 0 w 245"/>
                    <a:gd name="T51" fmla="*/ 0 h 310"/>
                    <a:gd name="T52" fmla="*/ 0 w 245"/>
                    <a:gd name="T53" fmla="*/ 0 h 310"/>
                    <a:gd name="T54" fmla="*/ 0 w 245"/>
                    <a:gd name="T55" fmla="*/ 0 h 310"/>
                    <a:gd name="T56" fmla="*/ 0 w 245"/>
                    <a:gd name="T57" fmla="*/ 0 h 310"/>
                    <a:gd name="T58" fmla="*/ 0 w 245"/>
                    <a:gd name="T59" fmla="*/ 0 h 310"/>
                    <a:gd name="T60" fmla="*/ 0 w 245"/>
                    <a:gd name="T61" fmla="*/ 0 h 310"/>
                    <a:gd name="T62" fmla="*/ 0 w 245"/>
                    <a:gd name="T63" fmla="*/ 0 h 310"/>
                    <a:gd name="T64" fmla="*/ 0 w 245"/>
                    <a:gd name="T65" fmla="*/ 0 h 310"/>
                    <a:gd name="T66" fmla="*/ 0 w 245"/>
                    <a:gd name="T67" fmla="*/ 0 h 310"/>
                    <a:gd name="T68" fmla="*/ 0 w 245"/>
                    <a:gd name="T69" fmla="*/ 0 h 310"/>
                    <a:gd name="T70" fmla="*/ 0 w 245"/>
                    <a:gd name="T71" fmla="*/ 0 h 310"/>
                    <a:gd name="T72" fmla="*/ 0 w 245"/>
                    <a:gd name="T73" fmla="*/ 0 h 310"/>
                    <a:gd name="T74" fmla="*/ 0 w 245"/>
                    <a:gd name="T75" fmla="*/ 0 h 310"/>
                    <a:gd name="T76" fmla="*/ 0 60000 65536"/>
                    <a:gd name="T77" fmla="*/ 0 60000 65536"/>
                    <a:gd name="T78" fmla="*/ 0 60000 65536"/>
                    <a:gd name="T79" fmla="*/ 0 60000 65536"/>
                    <a:gd name="T80" fmla="*/ 0 60000 65536"/>
                    <a:gd name="T81" fmla="*/ 0 60000 65536"/>
                    <a:gd name="T82" fmla="*/ 0 60000 65536"/>
                    <a:gd name="T83" fmla="*/ 0 60000 65536"/>
                    <a:gd name="T84" fmla="*/ 0 60000 65536"/>
                    <a:gd name="T85" fmla="*/ 0 60000 65536"/>
                    <a:gd name="T86" fmla="*/ 0 60000 65536"/>
                    <a:gd name="T87" fmla="*/ 0 60000 65536"/>
                    <a:gd name="T88" fmla="*/ 0 60000 65536"/>
                    <a:gd name="T89" fmla="*/ 0 60000 65536"/>
                    <a:gd name="T90" fmla="*/ 0 60000 65536"/>
                    <a:gd name="T91" fmla="*/ 0 60000 65536"/>
                    <a:gd name="T92" fmla="*/ 0 60000 65536"/>
                    <a:gd name="T93" fmla="*/ 0 60000 65536"/>
                    <a:gd name="T94" fmla="*/ 0 60000 65536"/>
                    <a:gd name="T95" fmla="*/ 0 60000 65536"/>
                    <a:gd name="T96" fmla="*/ 0 60000 65536"/>
                    <a:gd name="T97" fmla="*/ 0 60000 65536"/>
                    <a:gd name="T98" fmla="*/ 0 60000 65536"/>
                    <a:gd name="T99" fmla="*/ 0 60000 65536"/>
                    <a:gd name="T100" fmla="*/ 0 60000 65536"/>
                    <a:gd name="T101" fmla="*/ 0 60000 65536"/>
                    <a:gd name="T102" fmla="*/ 0 60000 65536"/>
                    <a:gd name="T103" fmla="*/ 0 60000 65536"/>
                    <a:gd name="T104" fmla="*/ 0 60000 65536"/>
                    <a:gd name="T105" fmla="*/ 0 60000 65536"/>
                    <a:gd name="T106" fmla="*/ 0 60000 65536"/>
                    <a:gd name="T107" fmla="*/ 0 60000 65536"/>
                    <a:gd name="T108" fmla="*/ 0 60000 65536"/>
                    <a:gd name="T109" fmla="*/ 0 60000 65536"/>
                    <a:gd name="T110" fmla="*/ 0 60000 65536"/>
                    <a:gd name="T111" fmla="*/ 0 60000 65536"/>
                    <a:gd name="T112" fmla="*/ 0 60000 65536"/>
                    <a:gd name="T113" fmla="*/ 0 60000 65536"/>
                    <a:gd name="T114" fmla="*/ 0 w 245"/>
                    <a:gd name="T115" fmla="*/ 0 h 310"/>
                    <a:gd name="T116" fmla="*/ 245 w 245"/>
                    <a:gd name="T117" fmla="*/ 310 h 310"/>
                  </a:gdLst>
                  <a:ahLst/>
                  <a:cxnLst>
                    <a:cxn ang="T76">
                      <a:pos x="T0" y="T1"/>
                    </a:cxn>
                    <a:cxn ang="T77">
                      <a:pos x="T2" y="T3"/>
                    </a:cxn>
                    <a:cxn ang="T78">
                      <a:pos x="T4" y="T5"/>
                    </a:cxn>
                    <a:cxn ang="T79">
                      <a:pos x="T6" y="T7"/>
                    </a:cxn>
                    <a:cxn ang="T80">
                      <a:pos x="T8" y="T9"/>
                    </a:cxn>
                    <a:cxn ang="T81">
                      <a:pos x="T10" y="T11"/>
                    </a:cxn>
                    <a:cxn ang="T82">
                      <a:pos x="T12" y="T13"/>
                    </a:cxn>
                    <a:cxn ang="T83">
                      <a:pos x="T14" y="T15"/>
                    </a:cxn>
                    <a:cxn ang="T84">
                      <a:pos x="T16" y="T17"/>
                    </a:cxn>
                    <a:cxn ang="T85">
                      <a:pos x="T18" y="T19"/>
                    </a:cxn>
                    <a:cxn ang="T86">
                      <a:pos x="T20" y="T21"/>
                    </a:cxn>
                    <a:cxn ang="T87">
                      <a:pos x="T22" y="T23"/>
                    </a:cxn>
                    <a:cxn ang="T88">
                      <a:pos x="T24" y="T25"/>
                    </a:cxn>
                    <a:cxn ang="T89">
                      <a:pos x="T26" y="T27"/>
                    </a:cxn>
                    <a:cxn ang="T90">
                      <a:pos x="T28" y="T29"/>
                    </a:cxn>
                    <a:cxn ang="T91">
                      <a:pos x="T30" y="T31"/>
                    </a:cxn>
                    <a:cxn ang="T92">
                      <a:pos x="T32" y="T33"/>
                    </a:cxn>
                    <a:cxn ang="T93">
                      <a:pos x="T34" y="T35"/>
                    </a:cxn>
                    <a:cxn ang="T94">
                      <a:pos x="T36" y="T37"/>
                    </a:cxn>
                    <a:cxn ang="T95">
                      <a:pos x="T38" y="T39"/>
                    </a:cxn>
                    <a:cxn ang="T96">
                      <a:pos x="T40" y="T41"/>
                    </a:cxn>
                    <a:cxn ang="T97">
                      <a:pos x="T42" y="T43"/>
                    </a:cxn>
                    <a:cxn ang="T98">
                      <a:pos x="T44" y="T45"/>
                    </a:cxn>
                    <a:cxn ang="T99">
                      <a:pos x="T46" y="T47"/>
                    </a:cxn>
                    <a:cxn ang="T100">
                      <a:pos x="T48" y="T49"/>
                    </a:cxn>
                    <a:cxn ang="T101">
                      <a:pos x="T50" y="T51"/>
                    </a:cxn>
                    <a:cxn ang="T102">
                      <a:pos x="T52" y="T53"/>
                    </a:cxn>
                    <a:cxn ang="T103">
                      <a:pos x="T54" y="T55"/>
                    </a:cxn>
                    <a:cxn ang="T104">
                      <a:pos x="T56" y="T57"/>
                    </a:cxn>
                    <a:cxn ang="T105">
                      <a:pos x="T58" y="T59"/>
                    </a:cxn>
                    <a:cxn ang="T106">
                      <a:pos x="T60" y="T61"/>
                    </a:cxn>
                    <a:cxn ang="T107">
                      <a:pos x="T62" y="T63"/>
                    </a:cxn>
                    <a:cxn ang="T108">
                      <a:pos x="T64" y="T65"/>
                    </a:cxn>
                    <a:cxn ang="T109">
                      <a:pos x="T66" y="T67"/>
                    </a:cxn>
                    <a:cxn ang="T110">
                      <a:pos x="T68" y="T69"/>
                    </a:cxn>
                    <a:cxn ang="T111">
                      <a:pos x="T70" y="T71"/>
                    </a:cxn>
                    <a:cxn ang="T112">
                      <a:pos x="T72" y="T73"/>
                    </a:cxn>
                    <a:cxn ang="T113">
                      <a:pos x="T74" y="T75"/>
                    </a:cxn>
                  </a:cxnLst>
                  <a:rect l="T114" t="T115" r="T116" b="T117"/>
                  <a:pathLst>
                    <a:path w="245" h="310">
                      <a:moveTo>
                        <a:pt x="200" y="116"/>
                      </a:moveTo>
                      <a:lnTo>
                        <a:pt x="208" y="124"/>
                      </a:lnTo>
                      <a:lnTo>
                        <a:pt x="214" y="133"/>
                      </a:lnTo>
                      <a:lnTo>
                        <a:pt x="220" y="144"/>
                      </a:lnTo>
                      <a:lnTo>
                        <a:pt x="223" y="154"/>
                      </a:lnTo>
                      <a:lnTo>
                        <a:pt x="226" y="164"/>
                      </a:lnTo>
                      <a:lnTo>
                        <a:pt x="224" y="176"/>
                      </a:lnTo>
                      <a:lnTo>
                        <a:pt x="222" y="187"/>
                      </a:lnTo>
                      <a:lnTo>
                        <a:pt x="216" y="198"/>
                      </a:lnTo>
                      <a:lnTo>
                        <a:pt x="208" y="209"/>
                      </a:lnTo>
                      <a:lnTo>
                        <a:pt x="199" y="219"/>
                      </a:lnTo>
                      <a:lnTo>
                        <a:pt x="188" y="229"/>
                      </a:lnTo>
                      <a:lnTo>
                        <a:pt x="177" y="238"/>
                      </a:lnTo>
                      <a:lnTo>
                        <a:pt x="166" y="246"/>
                      </a:lnTo>
                      <a:lnTo>
                        <a:pt x="154" y="255"/>
                      </a:lnTo>
                      <a:lnTo>
                        <a:pt x="142" y="264"/>
                      </a:lnTo>
                      <a:lnTo>
                        <a:pt x="132" y="275"/>
                      </a:lnTo>
                      <a:lnTo>
                        <a:pt x="128" y="278"/>
                      </a:lnTo>
                      <a:lnTo>
                        <a:pt x="126" y="283"/>
                      </a:lnTo>
                      <a:lnTo>
                        <a:pt x="124" y="287"/>
                      </a:lnTo>
                      <a:lnTo>
                        <a:pt x="121" y="292"/>
                      </a:lnTo>
                      <a:lnTo>
                        <a:pt x="120" y="296"/>
                      </a:lnTo>
                      <a:lnTo>
                        <a:pt x="120" y="301"/>
                      </a:lnTo>
                      <a:lnTo>
                        <a:pt x="122" y="306"/>
                      </a:lnTo>
                      <a:lnTo>
                        <a:pt x="126" y="309"/>
                      </a:lnTo>
                      <a:lnTo>
                        <a:pt x="131" y="310"/>
                      </a:lnTo>
                      <a:lnTo>
                        <a:pt x="135" y="310"/>
                      </a:lnTo>
                      <a:lnTo>
                        <a:pt x="139" y="309"/>
                      </a:lnTo>
                      <a:lnTo>
                        <a:pt x="142" y="306"/>
                      </a:lnTo>
                      <a:lnTo>
                        <a:pt x="154" y="292"/>
                      </a:lnTo>
                      <a:lnTo>
                        <a:pt x="167" y="280"/>
                      </a:lnTo>
                      <a:lnTo>
                        <a:pt x="180" y="269"/>
                      </a:lnTo>
                      <a:lnTo>
                        <a:pt x="194" y="257"/>
                      </a:lnTo>
                      <a:lnTo>
                        <a:pt x="207" y="246"/>
                      </a:lnTo>
                      <a:lnTo>
                        <a:pt x="220" y="233"/>
                      </a:lnTo>
                      <a:lnTo>
                        <a:pt x="230" y="219"/>
                      </a:lnTo>
                      <a:lnTo>
                        <a:pt x="238" y="204"/>
                      </a:lnTo>
                      <a:lnTo>
                        <a:pt x="244" y="186"/>
                      </a:lnTo>
                      <a:lnTo>
                        <a:pt x="245" y="169"/>
                      </a:lnTo>
                      <a:lnTo>
                        <a:pt x="243" y="152"/>
                      </a:lnTo>
                      <a:lnTo>
                        <a:pt x="237" y="134"/>
                      </a:lnTo>
                      <a:lnTo>
                        <a:pt x="228" y="119"/>
                      </a:lnTo>
                      <a:lnTo>
                        <a:pt x="217" y="105"/>
                      </a:lnTo>
                      <a:lnTo>
                        <a:pt x="203" y="93"/>
                      </a:lnTo>
                      <a:lnTo>
                        <a:pt x="188" y="83"/>
                      </a:lnTo>
                      <a:lnTo>
                        <a:pt x="176" y="76"/>
                      </a:lnTo>
                      <a:lnTo>
                        <a:pt x="163" y="69"/>
                      </a:lnTo>
                      <a:lnTo>
                        <a:pt x="151" y="61"/>
                      </a:lnTo>
                      <a:lnTo>
                        <a:pt x="136" y="54"/>
                      </a:lnTo>
                      <a:lnTo>
                        <a:pt x="122" y="46"/>
                      </a:lnTo>
                      <a:lnTo>
                        <a:pt x="107" y="39"/>
                      </a:lnTo>
                      <a:lnTo>
                        <a:pt x="93" y="31"/>
                      </a:lnTo>
                      <a:lnTo>
                        <a:pt x="79" y="24"/>
                      </a:lnTo>
                      <a:lnTo>
                        <a:pt x="66" y="18"/>
                      </a:lnTo>
                      <a:lnTo>
                        <a:pt x="53" y="13"/>
                      </a:lnTo>
                      <a:lnTo>
                        <a:pt x="40" y="8"/>
                      </a:lnTo>
                      <a:lnTo>
                        <a:pt x="30" y="5"/>
                      </a:lnTo>
                      <a:lnTo>
                        <a:pt x="20" y="1"/>
                      </a:lnTo>
                      <a:lnTo>
                        <a:pt x="12" y="0"/>
                      </a:lnTo>
                      <a:lnTo>
                        <a:pt x="5" y="0"/>
                      </a:lnTo>
                      <a:lnTo>
                        <a:pt x="0" y="2"/>
                      </a:lnTo>
                      <a:lnTo>
                        <a:pt x="11" y="8"/>
                      </a:lnTo>
                      <a:lnTo>
                        <a:pt x="23" y="14"/>
                      </a:lnTo>
                      <a:lnTo>
                        <a:pt x="36" y="20"/>
                      </a:lnTo>
                      <a:lnTo>
                        <a:pt x="47" y="25"/>
                      </a:lnTo>
                      <a:lnTo>
                        <a:pt x="60" y="31"/>
                      </a:lnTo>
                      <a:lnTo>
                        <a:pt x="73" y="37"/>
                      </a:lnTo>
                      <a:lnTo>
                        <a:pt x="86" y="44"/>
                      </a:lnTo>
                      <a:lnTo>
                        <a:pt x="99" y="51"/>
                      </a:lnTo>
                      <a:lnTo>
                        <a:pt x="113" y="57"/>
                      </a:lnTo>
                      <a:lnTo>
                        <a:pt x="126" y="64"/>
                      </a:lnTo>
                      <a:lnTo>
                        <a:pt x="139" y="71"/>
                      </a:lnTo>
                      <a:lnTo>
                        <a:pt x="152" y="79"/>
                      </a:lnTo>
                      <a:lnTo>
                        <a:pt x="165" y="88"/>
                      </a:lnTo>
                      <a:lnTo>
                        <a:pt x="176" y="96"/>
                      </a:lnTo>
                      <a:lnTo>
                        <a:pt x="188" y="106"/>
                      </a:lnTo>
                      <a:lnTo>
                        <a:pt x="200" y="116"/>
                      </a:lnTo>
                      <a:close/>
                    </a:path>
                  </a:pathLst>
                </a:custGeom>
                <a:solidFill>
                  <a:srgbClr val="000000"/>
                </a:solidFill>
                <a:ln w="9525">
                  <a:solidFill>
                    <a:schemeClr val="bg2"/>
                  </a:solidFill>
                  <a:round/>
                  <a:headEnd/>
                  <a:tailEnd/>
                </a:ln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pic>
            <p:nvPicPr>
              <p:cNvPr id="77042" name="Picture 781" descr="access_point_stylized_gray_small"/>
              <p:cNvPicPr>
                <a:picLocks noChangeAspect="1" noChangeArrowheads="1"/>
              </p:cNvPicPr>
              <p:nvPr/>
            </p:nvPicPr>
            <p:blipFill>
              <a:blip r:embed="rId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072" y="3642"/>
                <a:ext cx="430" cy="349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sp>
          <p:nvSpPr>
            <p:cNvPr id="76859" name="Line 782"/>
            <p:cNvSpPr>
              <a:spLocks noChangeShapeType="1"/>
            </p:cNvSpPr>
            <p:nvPr/>
          </p:nvSpPr>
          <p:spPr bwMode="auto">
            <a:xfrm rot="5400000" flipV="1">
              <a:off x="5034" y="3427"/>
              <a:ext cx="2" cy="54"/>
            </a:xfrm>
            <a:prstGeom prst="line">
              <a:avLst/>
            </a:prstGeom>
            <a:noFill/>
            <a:ln w="12700">
              <a:solidFill>
                <a:schemeClr val="bg2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grpSp>
          <p:nvGrpSpPr>
            <p:cNvPr id="76860" name="Group 783"/>
            <p:cNvGrpSpPr>
              <a:grpSpLocks/>
            </p:cNvGrpSpPr>
            <p:nvPr/>
          </p:nvGrpSpPr>
          <p:grpSpPr bwMode="auto">
            <a:xfrm flipH="1">
              <a:off x="3638" y="2856"/>
              <a:ext cx="261" cy="235"/>
              <a:chOff x="2839" y="3501"/>
              <a:chExt cx="755" cy="803"/>
            </a:xfrm>
          </p:grpSpPr>
          <p:pic>
            <p:nvPicPr>
              <p:cNvPr id="77039" name="Picture 784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7040" name="Freeform 785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6861" name="Group 786"/>
            <p:cNvGrpSpPr>
              <a:grpSpLocks/>
            </p:cNvGrpSpPr>
            <p:nvPr/>
          </p:nvGrpSpPr>
          <p:grpSpPr bwMode="auto">
            <a:xfrm flipH="1">
              <a:off x="3438" y="3121"/>
              <a:ext cx="304" cy="256"/>
              <a:chOff x="2839" y="3501"/>
              <a:chExt cx="755" cy="803"/>
            </a:xfrm>
          </p:grpSpPr>
          <p:pic>
            <p:nvPicPr>
              <p:cNvPr id="77037" name="Picture 787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7038" name="Freeform 788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6862" name="Group 789"/>
            <p:cNvGrpSpPr>
              <a:grpSpLocks/>
            </p:cNvGrpSpPr>
            <p:nvPr/>
          </p:nvGrpSpPr>
          <p:grpSpPr bwMode="auto">
            <a:xfrm flipH="1">
              <a:off x="3739" y="3311"/>
              <a:ext cx="269" cy="220"/>
              <a:chOff x="2839" y="3501"/>
              <a:chExt cx="755" cy="803"/>
            </a:xfrm>
          </p:grpSpPr>
          <p:pic>
            <p:nvPicPr>
              <p:cNvPr id="77035" name="Picture 790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7036" name="Freeform 791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6863" name="Group 792"/>
            <p:cNvGrpSpPr>
              <a:grpSpLocks/>
            </p:cNvGrpSpPr>
            <p:nvPr/>
          </p:nvGrpSpPr>
          <p:grpSpPr bwMode="auto">
            <a:xfrm>
              <a:off x="4126" y="3300"/>
              <a:ext cx="269" cy="221"/>
              <a:chOff x="2839" y="3501"/>
              <a:chExt cx="755" cy="803"/>
            </a:xfrm>
          </p:grpSpPr>
          <p:pic>
            <p:nvPicPr>
              <p:cNvPr id="77033" name="Picture 793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7034" name="Freeform 794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pic>
          <p:nvPicPr>
            <p:cNvPr id="76864" name="Picture 795" descr="car_icon_small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95" y="1084"/>
              <a:ext cx="535" cy="10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grpSp>
          <p:nvGrpSpPr>
            <p:cNvPr id="76865" name="Group 796"/>
            <p:cNvGrpSpPr>
              <a:grpSpLocks/>
            </p:cNvGrpSpPr>
            <p:nvPr/>
          </p:nvGrpSpPr>
          <p:grpSpPr bwMode="auto">
            <a:xfrm>
              <a:off x="3536" y="974"/>
              <a:ext cx="262" cy="243"/>
              <a:chOff x="2751" y="1851"/>
              <a:chExt cx="462" cy="478"/>
            </a:xfrm>
          </p:grpSpPr>
          <p:pic>
            <p:nvPicPr>
              <p:cNvPr id="77031" name="Picture 797" descr="iphone_stylized_small"/>
              <p:cNvPicPr>
                <a:picLocks noChangeAspect="1" noChangeArrowheads="1"/>
              </p:cNvPicPr>
              <p:nvPr/>
            </p:nvPicPr>
            <p:blipFill>
              <a:blip r:embed="rId1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928" y="1922"/>
                <a:ext cx="152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7032" name="Picture 798" descr="antenna_radiation_stylized"/>
              <p:cNvPicPr>
                <a:picLocks noChangeAspect="1" noChangeArrowheads="1"/>
              </p:cNvPicPr>
              <p:nvPr/>
            </p:nvPicPr>
            <p:blipFill>
              <a:blip r:embed="rId1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751" y="1851"/>
                <a:ext cx="462" cy="110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</p:grpSp>
        <p:grpSp>
          <p:nvGrpSpPr>
            <p:cNvPr id="76866" name="Group 799"/>
            <p:cNvGrpSpPr>
              <a:grpSpLocks/>
            </p:cNvGrpSpPr>
            <p:nvPr/>
          </p:nvGrpSpPr>
          <p:grpSpPr bwMode="auto">
            <a:xfrm>
              <a:off x="5191" y="3151"/>
              <a:ext cx="143" cy="303"/>
              <a:chOff x="4140" y="429"/>
              <a:chExt cx="1425" cy="2396"/>
            </a:xfrm>
          </p:grpSpPr>
          <p:sp>
            <p:nvSpPr>
              <p:cNvPr id="76999" name="Freeform 800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00" name="Rectangle 801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001" name="Freeform 802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02" name="Freeform 803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03" name="Rectangle 804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7004" name="Group 805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77029" name="AutoShape 806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7030" name="AutoShape 807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7005" name="Rectangle 808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7006" name="Group 809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77027" name="AutoShape 810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7028" name="AutoShape 811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7007" name="Rectangle 812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008" name="Rectangle 813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7009" name="Group 814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77025" name="AutoShape 815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7026" name="AutoShape 816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7010" name="Freeform 817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7011" name="Group 818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77023" name="AutoShape 819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7024" name="AutoShape 820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7012" name="Rectangle 821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013" name="Freeform 822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14" name="Freeform 823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15" name="Oval 824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016" name="Freeform 825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7017" name="AutoShape 826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018" name="AutoShape 827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019" name="Oval 828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020" name="Oval 829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1800">
                  <a:solidFill>
                    <a:srgbClr val="FF0000"/>
                  </a:solidFill>
                  <a:cs typeface="Arial" panose="020B0604020202020204" pitchFamily="34" charset="0"/>
                </a:endParaRPr>
              </a:p>
            </p:txBody>
          </p:sp>
          <p:sp>
            <p:nvSpPr>
              <p:cNvPr id="77021" name="Oval 830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7022" name="Rectangle 831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76867" name="Group 832"/>
            <p:cNvGrpSpPr>
              <a:grpSpLocks/>
            </p:cNvGrpSpPr>
            <p:nvPr/>
          </p:nvGrpSpPr>
          <p:grpSpPr bwMode="auto">
            <a:xfrm>
              <a:off x="4992" y="3341"/>
              <a:ext cx="143" cy="303"/>
              <a:chOff x="4140" y="429"/>
              <a:chExt cx="1425" cy="2396"/>
            </a:xfrm>
          </p:grpSpPr>
          <p:sp>
            <p:nvSpPr>
              <p:cNvPr id="76967" name="Freeform 833"/>
              <p:cNvSpPr>
                <a:spLocks/>
              </p:cNvSpPr>
              <p:nvPr/>
            </p:nvSpPr>
            <p:spPr bwMode="auto">
              <a:xfrm>
                <a:off x="5268" y="433"/>
                <a:ext cx="283" cy="2286"/>
              </a:xfrm>
              <a:custGeom>
                <a:avLst/>
                <a:gdLst>
                  <a:gd name="T0" fmla="*/ 7 w 354"/>
                  <a:gd name="T1" fmla="*/ 0 h 2742"/>
                  <a:gd name="T2" fmla="*/ 38 w 354"/>
                  <a:gd name="T3" fmla="*/ 55 h 2742"/>
                  <a:gd name="T4" fmla="*/ 37 w 354"/>
                  <a:gd name="T5" fmla="*/ 425 h 2742"/>
                  <a:gd name="T6" fmla="*/ 0 w 354"/>
                  <a:gd name="T7" fmla="*/ 445 h 2742"/>
                  <a:gd name="T8" fmla="*/ 7 w 354"/>
                  <a:gd name="T9" fmla="*/ 0 h 27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4"/>
                  <a:gd name="T16" fmla="*/ 0 h 2742"/>
                  <a:gd name="T17" fmla="*/ 354 w 354"/>
                  <a:gd name="T18" fmla="*/ 2742 h 27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4" h="2742">
                    <a:moveTo>
                      <a:pt x="63" y="0"/>
                    </a:moveTo>
                    <a:lnTo>
                      <a:pt x="354" y="339"/>
                    </a:lnTo>
                    <a:lnTo>
                      <a:pt x="346" y="2624"/>
                    </a:lnTo>
                    <a:lnTo>
                      <a:pt x="0" y="2742"/>
                    </a:lnTo>
                    <a:lnTo>
                      <a:pt x="6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68" name="Rectangle 834"/>
              <p:cNvSpPr>
                <a:spLocks noChangeArrowheads="1"/>
              </p:cNvSpPr>
              <p:nvPr/>
            </p:nvSpPr>
            <p:spPr bwMode="auto">
              <a:xfrm>
                <a:off x="4210" y="429"/>
                <a:ext cx="1046" cy="2285"/>
              </a:xfrm>
              <a:prstGeom prst="rect">
                <a:avLst/>
              </a:pr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6969" name="Freeform 835"/>
              <p:cNvSpPr>
                <a:spLocks/>
              </p:cNvSpPr>
              <p:nvPr/>
            </p:nvSpPr>
            <p:spPr bwMode="auto">
              <a:xfrm>
                <a:off x="5321" y="570"/>
                <a:ext cx="169" cy="2115"/>
              </a:xfrm>
              <a:custGeom>
                <a:avLst/>
                <a:gdLst>
                  <a:gd name="T0" fmla="*/ 2 w 211"/>
                  <a:gd name="T1" fmla="*/ 0 h 2537"/>
                  <a:gd name="T2" fmla="*/ 23 w 211"/>
                  <a:gd name="T3" fmla="*/ 36 h 2537"/>
                  <a:gd name="T4" fmla="*/ 2 w 211"/>
                  <a:gd name="T5" fmla="*/ 405 h 2537"/>
                  <a:gd name="T6" fmla="*/ 2 w 211"/>
                  <a:gd name="T7" fmla="*/ 0 h 2537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11"/>
                  <a:gd name="T13" fmla="*/ 0 h 2537"/>
                  <a:gd name="T14" fmla="*/ 211 w 211"/>
                  <a:gd name="T15" fmla="*/ 2537 h 2537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11" h="2537">
                    <a:moveTo>
                      <a:pt x="7" y="0"/>
                    </a:moveTo>
                    <a:cubicBezTo>
                      <a:pt x="7" y="0"/>
                      <a:pt x="57" y="28"/>
                      <a:pt x="211" y="218"/>
                    </a:cubicBezTo>
                    <a:cubicBezTo>
                      <a:pt x="0" y="1229"/>
                      <a:pt x="41" y="2537"/>
                      <a:pt x="7" y="2501"/>
                    </a:cubicBezTo>
                    <a:lnTo>
                      <a:pt x="7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808080"/>
                  </a:gs>
                  <a:gs pos="100000">
                    <a:srgbClr val="F8F8F8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70" name="Freeform 836"/>
              <p:cNvSpPr>
                <a:spLocks/>
              </p:cNvSpPr>
              <p:nvPr/>
            </p:nvSpPr>
            <p:spPr bwMode="auto">
              <a:xfrm>
                <a:off x="5284" y="1640"/>
                <a:ext cx="263" cy="189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1 h 226"/>
                  <a:gd name="T4" fmla="*/ 36 w 328"/>
                  <a:gd name="T5" fmla="*/ 38 h 226"/>
                  <a:gd name="T6" fmla="*/ 0 w 328"/>
                  <a:gd name="T7" fmla="*/ 16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71" name="Rectangle 837"/>
              <p:cNvSpPr>
                <a:spLocks noChangeArrowheads="1"/>
              </p:cNvSpPr>
              <p:nvPr/>
            </p:nvSpPr>
            <p:spPr bwMode="auto">
              <a:xfrm>
                <a:off x="4210" y="690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6972" name="Group 838"/>
              <p:cNvGrpSpPr>
                <a:grpSpLocks/>
              </p:cNvGrpSpPr>
              <p:nvPr/>
            </p:nvGrpSpPr>
            <p:grpSpPr bwMode="auto">
              <a:xfrm>
                <a:off x="4749" y="668"/>
                <a:ext cx="581" cy="145"/>
                <a:chOff x="614" y="2568"/>
                <a:chExt cx="725" cy="139"/>
              </a:xfrm>
            </p:grpSpPr>
            <p:sp>
              <p:nvSpPr>
                <p:cNvPr id="76997" name="AutoShape 839"/>
                <p:cNvSpPr>
                  <a:spLocks noChangeArrowheads="1"/>
                </p:cNvSpPr>
                <p:nvPr/>
              </p:nvSpPr>
              <p:spPr bwMode="auto">
                <a:xfrm>
                  <a:off x="613" y="2566"/>
                  <a:ext cx="721" cy="14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6998" name="AutoShape 840"/>
                <p:cNvSpPr>
                  <a:spLocks noChangeArrowheads="1"/>
                </p:cNvSpPr>
                <p:nvPr/>
              </p:nvSpPr>
              <p:spPr bwMode="auto">
                <a:xfrm>
                  <a:off x="625" y="2581"/>
                  <a:ext cx="696" cy="114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6973" name="Rectangle 841"/>
              <p:cNvSpPr>
                <a:spLocks noChangeArrowheads="1"/>
              </p:cNvSpPr>
              <p:nvPr/>
            </p:nvSpPr>
            <p:spPr bwMode="auto">
              <a:xfrm>
                <a:off x="4220" y="1022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6974" name="Group 842"/>
              <p:cNvGrpSpPr>
                <a:grpSpLocks/>
              </p:cNvGrpSpPr>
              <p:nvPr/>
            </p:nvGrpSpPr>
            <p:grpSpPr bwMode="auto">
              <a:xfrm>
                <a:off x="4747" y="994"/>
                <a:ext cx="581" cy="134"/>
                <a:chOff x="614" y="2568"/>
                <a:chExt cx="725" cy="139"/>
              </a:xfrm>
            </p:grpSpPr>
            <p:sp>
              <p:nvSpPr>
                <p:cNvPr id="76995" name="AutoShape 843"/>
                <p:cNvSpPr>
                  <a:spLocks noChangeArrowheads="1"/>
                </p:cNvSpPr>
                <p:nvPr/>
              </p:nvSpPr>
              <p:spPr bwMode="auto">
                <a:xfrm>
                  <a:off x="615" y="2564"/>
                  <a:ext cx="721" cy="139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6996" name="AutoShape 844"/>
                <p:cNvSpPr>
                  <a:spLocks noChangeArrowheads="1"/>
                </p:cNvSpPr>
                <p:nvPr/>
              </p:nvSpPr>
              <p:spPr bwMode="auto">
                <a:xfrm>
                  <a:off x="628" y="2581"/>
                  <a:ext cx="696" cy="107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6975" name="Rectangle 845"/>
              <p:cNvSpPr>
                <a:spLocks noChangeArrowheads="1"/>
              </p:cNvSpPr>
              <p:nvPr/>
            </p:nvSpPr>
            <p:spPr bwMode="auto">
              <a:xfrm>
                <a:off x="4220" y="1354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6976" name="Rectangle 846"/>
              <p:cNvSpPr>
                <a:spLocks noChangeArrowheads="1"/>
              </p:cNvSpPr>
              <p:nvPr/>
            </p:nvSpPr>
            <p:spPr bwMode="auto">
              <a:xfrm>
                <a:off x="4230" y="1655"/>
                <a:ext cx="598" cy="47"/>
              </a:xfrm>
              <a:prstGeom prst="rect">
                <a:avLst/>
              </a:prstGeom>
              <a:solidFill>
                <a:schemeClr val="tx1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grpSp>
            <p:nvGrpSpPr>
              <p:cNvPr id="76977" name="Group 847"/>
              <p:cNvGrpSpPr>
                <a:grpSpLocks/>
              </p:cNvGrpSpPr>
              <p:nvPr/>
            </p:nvGrpSpPr>
            <p:grpSpPr bwMode="auto">
              <a:xfrm>
                <a:off x="4735" y="1627"/>
                <a:ext cx="582" cy="151"/>
                <a:chOff x="614" y="2568"/>
                <a:chExt cx="725" cy="139"/>
              </a:xfrm>
            </p:grpSpPr>
            <p:sp>
              <p:nvSpPr>
                <p:cNvPr id="76993" name="AutoShape 848"/>
                <p:cNvSpPr>
                  <a:spLocks noChangeArrowheads="1"/>
                </p:cNvSpPr>
                <p:nvPr/>
              </p:nvSpPr>
              <p:spPr bwMode="auto">
                <a:xfrm>
                  <a:off x="618" y="2586"/>
                  <a:ext cx="720" cy="12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6994" name="AutoShape 849"/>
                <p:cNvSpPr>
                  <a:spLocks noChangeArrowheads="1"/>
                </p:cNvSpPr>
                <p:nvPr/>
              </p:nvSpPr>
              <p:spPr bwMode="auto">
                <a:xfrm>
                  <a:off x="630" y="2586"/>
                  <a:ext cx="695" cy="109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6978" name="Freeform 850"/>
              <p:cNvSpPr>
                <a:spLocks/>
              </p:cNvSpPr>
              <p:nvPr/>
            </p:nvSpPr>
            <p:spPr bwMode="auto">
              <a:xfrm>
                <a:off x="5288" y="1354"/>
                <a:ext cx="263" cy="188"/>
              </a:xfrm>
              <a:custGeom>
                <a:avLst/>
                <a:gdLst>
                  <a:gd name="T0" fmla="*/ 2 w 328"/>
                  <a:gd name="T1" fmla="*/ 0 h 226"/>
                  <a:gd name="T2" fmla="*/ 36 w 328"/>
                  <a:gd name="T3" fmla="*/ 20 h 226"/>
                  <a:gd name="T4" fmla="*/ 36 w 328"/>
                  <a:gd name="T5" fmla="*/ 36 h 226"/>
                  <a:gd name="T6" fmla="*/ 0 w 328"/>
                  <a:gd name="T7" fmla="*/ 15 h 226"/>
                  <a:gd name="T8" fmla="*/ 2 w 328"/>
                  <a:gd name="T9" fmla="*/ 0 h 22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28"/>
                  <a:gd name="T16" fmla="*/ 0 h 226"/>
                  <a:gd name="T17" fmla="*/ 328 w 328"/>
                  <a:gd name="T18" fmla="*/ 226 h 22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28" h="226">
                    <a:moveTo>
                      <a:pt x="4" y="0"/>
                    </a:moveTo>
                    <a:cubicBezTo>
                      <a:pt x="60" y="10"/>
                      <a:pt x="182" y="74"/>
                      <a:pt x="328" y="128"/>
                    </a:cubicBezTo>
                    <a:cubicBezTo>
                      <a:pt x="326" y="162"/>
                      <a:pt x="326" y="158"/>
                      <a:pt x="326" y="226"/>
                    </a:cubicBezTo>
                    <a:cubicBezTo>
                      <a:pt x="326" y="226"/>
                      <a:pt x="169" y="155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6979" name="Group 851"/>
              <p:cNvGrpSpPr>
                <a:grpSpLocks/>
              </p:cNvGrpSpPr>
              <p:nvPr/>
            </p:nvGrpSpPr>
            <p:grpSpPr bwMode="auto">
              <a:xfrm>
                <a:off x="4739" y="1327"/>
                <a:ext cx="582" cy="139"/>
                <a:chOff x="614" y="2568"/>
                <a:chExt cx="725" cy="139"/>
              </a:xfrm>
            </p:grpSpPr>
            <p:sp>
              <p:nvSpPr>
                <p:cNvPr id="76991" name="AutoShape 852"/>
                <p:cNvSpPr>
                  <a:spLocks noChangeArrowheads="1"/>
                </p:cNvSpPr>
                <p:nvPr/>
              </p:nvSpPr>
              <p:spPr bwMode="auto">
                <a:xfrm>
                  <a:off x="613" y="2571"/>
                  <a:ext cx="732" cy="134"/>
                </a:xfrm>
                <a:prstGeom prst="roundRect">
                  <a:avLst>
                    <a:gd name="adj" fmla="val 50000"/>
                  </a:avLst>
                </a:prstGeom>
                <a:solidFill>
                  <a:schemeClr val="tx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  <p:sp>
              <p:nvSpPr>
                <p:cNvPr id="76992" name="AutoShape 853"/>
                <p:cNvSpPr>
                  <a:spLocks noChangeArrowheads="1"/>
                </p:cNvSpPr>
                <p:nvPr/>
              </p:nvSpPr>
              <p:spPr bwMode="auto">
                <a:xfrm>
                  <a:off x="625" y="2587"/>
                  <a:ext cx="720" cy="103"/>
                </a:xfrm>
                <a:prstGeom prst="roundRect">
                  <a:avLst>
                    <a:gd name="adj" fmla="val 50000"/>
                  </a:avLst>
                </a:prstGeom>
                <a:gradFill rotWithShape="1">
                  <a:gsLst>
                    <a:gs pos="0">
                      <a:srgbClr val="0000FF"/>
                    </a:gs>
                    <a:gs pos="50000">
                      <a:srgbClr val="99CCFF"/>
                    </a:gs>
                    <a:gs pos="100000">
                      <a:srgbClr val="0000FF"/>
                    </a:gs>
                  </a:gsLst>
                  <a:lin ang="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 wrap="none" anchor="ctr"/>
                <a:lstStyle>
                  <a:lvl1pPr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1pPr>
                  <a:lvl2pPr marL="742950" indent="-28575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2pPr>
                  <a:lvl3pPr marL="11430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3pPr>
                  <a:lvl4pPr marL="16002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4pPr>
                  <a:lvl5pPr marL="2057400" indent="-228600"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5pPr>
                  <a:lvl6pPr marL="25146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6pPr>
                  <a:lvl7pPr marL="29718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7pPr>
                  <a:lvl8pPr marL="34290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8pPr>
                  <a:lvl9pPr marL="3886200" indent="-228600" eaLnBrk="0" fontAlgn="base" hangingPunct="0">
                    <a:spcBef>
                      <a:spcPct val="20000"/>
                    </a:spcBef>
                    <a:spcAft>
                      <a:spcPct val="0"/>
                    </a:spcAft>
                    <a:buClr>
                      <a:schemeClr val="accent2"/>
                    </a:buClr>
                    <a:buSzPct val="85000"/>
                    <a:buFont typeface="ZapfDingbats" pitchFamily="82" charset="2"/>
                    <a:defRPr sz="2000">
                      <a:solidFill>
                        <a:schemeClr val="tx1"/>
                      </a:solidFill>
                      <a:latin typeface="Arial" panose="020B0604020202020204" pitchFamily="34" charset="0"/>
                      <a:ea typeface="MS PGothic" panose="020B0600070205080204" pitchFamily="34" charset="-128"/>
                    </a:defRPr>
                  </a:lvl9pPr>
                </a:lstStyle>
                <a:p>
                  <a:endParaRPr lang="en-US" altLang="en-US"/>
                </a:p>
              </p:txBody>
            </p:sp>
          </p:grpSp>
          <p:sp>
            <p:nvSpPr>
              <p:cNvPr id="76980" name="Rectangle 854"/>
              <p:cNvSpPr>
                <a:spLocks noChangeArrowheads="1"/>
              </p:cNvSpPr>
              <p:nvPr/>
            </p:nvSpPr>
            <p:spPr bwMode="auto">
              <a:xfrm>
                <a:off x="5246" y="429"/>
                <a:ext cx="70" cy="2285"/>
              </a:xfrm>
              <a:prstGeom prst="rect">
                <a:avLst/>
              </a:prstGeom>
              <a:gradFill rotWithShape="1">
                <a:gsLst>
                  <a:gs pos="0">
                    <a:srgbClr val="333333"/>
                  </a:gs>
                  <a:gs pos="50000">
                    <a:srgbClr val="DDDDDD"/>
                  </a:gs>
                  <a:gs pos="100000">
                    <a:srgbClr val="333333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6981" name="Freeform 855"/>
              <p:cNvSpPr>
                <a:spLocks/>
              </p:cNvSpPr>
              <p:nvPr/>
            </p:nvSpPr>
            <p:spPr bwMode="auto">
              <a:xfrm>
                <a:off x="5312" y="1007"/>
                <a:ext cx="237" cy="213"/>
              </a:xfrm>
              <a:custGeom>
                <a:avLst/>
                <a:gdLst>
                  <a:gd name="T0" fmla="*/ 2 w 296"/>
                  <a:gd name="T1" fmla="*/ 0 h 256"/>
                  <a:gd name="T2" fmla="*/ 32 w 296"/>
                  <a:gd name="T3" fmla="*/ 22 h 256"/>
                  <a:gd name="T4" fmla="*/ 32 w 296"/>
                  <a:gd name="T5" fmla="*/ 41 h 256"/>
                  <a:gd name="T6" fmla="*/ 0 w 296"/>
                  <a:gd name="T7" fmla="*/ 15 h 256"/>
                  <a:gd name="T8" fmla="*/ 2 w 296"/>
                  <a:gd name="T9" fmla="*/ 0 h 2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6"/>
                  <a:gd name="T16" fmla="*/ 0 h 256"/>
                  <a:gd name="T17" fmla="*/ 296 w 296"/>
                  <a:gd name="T18" fmla="*/ 256 h 25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6" h="256">
                    <a:moveTo>
                      <a:pt x="4" y="0"/>
                    </a:moveTo>
                    <a:cubicBezTo>
                      <a:pt x="55" y="10"/>
                      <a:pt x="144" y="68"/>
                      <a:pt x="292" y="144"/>
                    </a:cubicBezTo>
                    <a:cubicBezTo>
                      <a:pt x="290" y="178"/>
                      <a:pt x="296" y="188"/>
                      <a:pt x="296" y="256"/>
                    </a:cubicBezTo>
                    <a:cubicBezTo>
                      <a:pt x="296" y="256"/>
                      <a:pt x="160" y="176"/>
                      <a:pt x="0" y="100"/>
                    </a:cubicBezTo>
                    <a:cubicBezTo>
                      <a:pt x="0" y="48"/>
                      <a:pt x="4" y="17"/>
                      <a:pt x="4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82" name="Freeform 856"/>
              <p:cNvSpPr>
                <a:spLocks/>
              </p:cNvSpPr>
              <p:nvPr/>
            </p:nvSpPr>
            <p:spPr bwMode="auto">
              <a:xfrm>
                <a:off x="5315" y="680"/>
                <a:ext cx="244" cy="240"/>
              </a:xfrm>
              <a:custGeom>
                <a:avLst/>
                <a:gdLst>
                  <a:gd name="T0" fmla="*/ 0 w 304"/>
                  <a:gd name="T1" fmla="*/ 0 h 288"/>
                  <a:gd name="T2" fmla="*/ 34 w 304"/>
                  <a:gd name="T3" fmla="*/ 27 h 288"/>
                  <a:gd name="T4" fmla="*/ 31 w 304"/>
                  <a:gd name="T5" fmla="*/ 47 h 288"/>
                  <a:gd name="T6" fmla="*/ 2 w 304"/>
                  <a:gd name="T7" fmla="*/ 20 h 288"/>
                  <a:gd name="T8" fmla="*/ 0 w 304"/>
                  <a:gd name="T9" fmla="*/ 0 h 28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4"/>
                  <a:gd name="T16" fmla="*/ 0 h 288"/>
                  <a:gd name="T17" fmla="*/ 304 w 304"/>
                  <a:gd name="T18" fmla="*/ 288 h 28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4" h="288">
                    <a:moveTo>
                      <a:pt x="0" y="0"/>
                    </a:moveTo>
                    <a:cubicBezTo>
                      <a:pt x="51" y="10"/>
                      <a:pt x="148" y="76"/>
                      <a:pt x="304" y="164"/>
                    </a:cubicBezTo>
                    <a:cubicBezTo>
                      <a:pt x="302" y="198"/>
                      <a:pt x="284" y="220"/>
                      <a:pt x="284" y="288"/>
                    </a:cubicBezTo>
                    <a:cubicBezTo>
                      <a:pt x="284" y="288"/>
                      <a:pt x="163" y="179"/>
                      <a:pt x="8" y="124"/>
                    </a:cubicBezTo>
                    <a:cubicBezTo>
                      <a:pt x="8" y="72"/>
                      <a:pt x="0" y="17"/>
                      <a:pt x="0" y="0"/>
                    </a:cubicBezTo>
                    <a:close/>
                  </a:path>
                </a:pathLst>
              </a:custGeom>
              <a:gradFill rotWithShape="1">
                <a:gsLst>
                  <a:gs pos="0">
                    <a:srgbClr val="29292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83" name="Oval 857"/>
              <p:cNvSpPr>
                <a:spLocks noChangeArrowheads="1"/>
              </p:cNvSpPr>
              <p:nvPr/>
            </p:nvSpPr>
            <p:spPr bwMode="auto">
              <a:xfrm>
                <a:off x="5515" y="2611"/>
                <a:ext cx="50" cy="95"/>
              </a:xfrm>
              <a:prstGeom prst="ellipse">
                <a:avLst/>
              </a:pr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6984" name="Freeform 858"/>
              <p:cNvSpPr>
                <a:spLocks/>
              </p:cNvSpPr>
              <p:nvPr/>
            </p:nvSpPr>
            <p:spPr bwMode="auto">
              <a:xfrm>
                <a:off x="5302" y="2614"/>
                <a:ext cx="245" cy="200"/>
              </a:xfrm>
              <a:custGeom>
                <a:avLst/>
                <a:gdLst>
                  <a:gd name="T0" fmla="*/ 0 w 306"/>
                  <a:gd name="T1" fmla="*/ 18 h 240"/>
                  <a:gd name="T2" fmla="*/ 2 w 306"/>
                  <a:gd name="T3" fmla="*/ 40 h 240"/>
                  <a:gd name="T4" fmla="*/ 34 w 306"/>
                  <a:gd name="T5" fmla="*/ 18 h 240"/>
                  <a:gd name="T6" fmla="*/ 32 w 306"/>
                  <a:gd name="T7" fmla="*/ 0 h 240"/>
                  <a:gd name="T8" fmla="*/ 0 w 306"/>
                  <a:gd name="T9" fmla="*/ 18 h 24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06"/>
                  <a:gd name="T16" fmla="*/ 0 h 240"/>
                  <a:gd name="T17" fmla="*/ 306 w 306"/>
                  <a:gd name="T18" fmla="*/ 240 h 24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06" h="240">
                    <a:moveTo>
                      <a:pt x="0" y="106"/>
                    </a:moveTo>
                    <a:lnTo>
                      <a:pt x="2" y="240"/>
                    </a:lnTo>
                    <a:lnTo>
                      <a:pt x="306" y="110"/>
                    </a:lnTo>
                    <a:lnTo>
                      <a:pt x="300" y="0"/>
                    </a:lnTo>
                    <a:lnTo>
                      <a:pt x="0" y="106"/>
                    </a:lnTo>
                    <a:close/>
                  </a:path>
                </a:pathLst>
              </a:custGeom>
              <a:solidFill>
                <a:srgbClr val="3333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85" name="AutoShape 859"/>
              <p:cNvSpPr>
                <a:spLocks noChangeArrowheads="1"/>
              </p:cNvSpPr>
              <p:nvPr/>
            </p:nvSpPr>
            <p:spPr bwMode="auto">
              <a:xfrm>
                <a:off x="4140" y="2675"/>
                <a:ext cx="1196" cy="150"/>
              </a:xfrm>
              <a:prstGeom prst="roundRect">
                <a:avLst>
                  <a:gd name="adj" fmla="val 50000"/>
                </a:avLst>
              </a:prstGeom>
              <a:solidFill>
                <a:srgbClr val="DDDDDD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6986" name="AutoShape 860"/>
              <p:cNvSpPr>
                <a:spLocks noChangeArrowheads="1"/>
              </p:cNvSpPr>
              <p:nvPr/>
            </p:nvSpPr>
            <p:spPr bwMode="auto">
              <a:xfrm>
                <a:off x="4210" y="2714"/>
                <a:ext cx="1066" cy="79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chemeClr val="tx2"/>
                  </a:gs>
                  <a:gs pos="100000">
                    <a:schemeClr val="bg2"/>
                  </a:gs>
                </a:gsLst>
                <a:lin ang="0" scaled="1"/>
              </a:gra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6987" name="Oval 861"/>
              <p:cNvSpPr>
                <a:spLocks noChangeArrowheads="1"/>
              </p:cNvSpPr>
              <p:nvPr/>
            </p:nvSpPr>
            <p:spPr bwMode="auto">
              <a:xfrm>
                <a:off x="4309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6988" name="Oval 862"/>
              <p:cNvSpPr>
                <a:spLocks noChangeArrowheads="1"/>
              </p:cNvSpPr>
              <p:nvPr/>
            </p:nvSpPr>
            <p:spPr bwMode="auto">
              <a:xfrm>
                <a:off x="4489" y="2382"/>
                <a:ext cx="159" cy="142"/>
              </a:xfrm>
              <a:prstGeom prst="ellipse">
                <a:avLst/>
              </a:prstGeom>
              <a:solidFill>
                <a:srgbClr val="FF0000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 algn="ctr" eaLnBrk="1" hangingPunct="1"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1800">
                  <a:solidFill>
                    <a:srgbClr val="FF0000"/>
                  </a:solidFill>
                  <a:cs typeface="Arial" panose="020B0604020202020204" pitchFamily="34" charset="0"/>
                </a:endParaRPr>
              </a:p>
            </p:txBody>
          </p:sp>
          <p:sp>
            <p:nvSpPr>
              <p:cNvPr id="76989" name="Oval 863"/>
              <p:cNvSpPr>
                <a:spLocks noChangeArrowheads="1"/>
              </p:cNvSpPr>
              <p:nvPr/>
            </p:nvSpPr>
            <p:spPr bwMode="auto">
              <a:xfrm>
                <a:off x="4658" y="2382"/>
                <a:ext cx="159" cy="142"/>
              </a:xfrm>
              <a:prstGeom prst="ellipse">
                <a:avLst/>
              </a:prstGeom>
              <a:solidFill>
                <a:srgbClr val="33CC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76990" name="Rectangle 864"/>
              <p:cNvSpPr>
                <a:spLocks noChangeArrowheads="1"/>
              </p:cNvSpPr>
              <p:nvPr/>
            </p:nvSpPr>
            <p:spPr bwMode="auto">
              <a:xfrm>
                <a:off x="5067" y="1837"/>
                <a:ext cx="80" cy="759"/>
              </a:xfrm>
              <a:prstGeom prst="rect">
                <a:avLst/>
              </a:prstGeom>
              <a:solidFill>
                <a:srgbClr val="292929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grpSp>
          <p:nvGrpSpPr>
            <p:cNvPr id="76868" name="Group 865"/>
            <p:cNvGrpSpPr>
              <a:grpSpLocks/>
            </p:cNvGrpSpPr>
            <p:nvPr/>
          </p:nvGrpSpPr>
          <p:grpSpPr bwMode="auto">
            <a:xfrm>
              <a:off x="3340" y="1287"/>
              <a:ext cx="337" cy="257"/>
              <a:chOff x="877" y="1008"/>
              <a:chExt cx="2747" cy="2591"/>
            </a:xfrm>
          </p:grpSpPr>
          <p:pic>
            <p:nvPicPr>
              <p:cNvPr id="76944" name="Picture 866" descr="antenna_stylized"/>
              <p:cNvPicPr>
                <a:picLocks noChangeAspect="1" noChangeArrowheads="1"/>
              </p:cNvPicPr>
              <p:nvPr/>
            </p:nvPicPr>
            <p:blipFill>
              <a:blip r:embed="rId13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6945" name="Picture 867" descr="laptop_keyboard"/>
              <p:cNvPicPr>
                <a:picLocks noChangeAspect="1" noChangeArrowheads="1"/>
              </p:cNvPicPr>
              <p:nvPr/>
            </p:nvPicPr>
            <p:blipFill>
              <a:blip r:embed="rId14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946" name="Freeform 868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76947" name="Picture 869" descr="screen"/>
              <p:cNvPicPr>
                <a:picLocks noChangeAspect="1" noChangeArrowheads="1"/>
              </p:cNvPicPr>
              <p:nvPr/>
            </p:nvPicPr>
            <p:blipFill>
              <a:blip r:embed="rId15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948" name="Freeform 870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49" name="Freeform 871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50" name="Freeform 872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51" name="Freeform 873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52" name="Freeform 874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53" name="Freeform 875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6954" name="Group 876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76961" name="Freeform 877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62" name="Freeform 878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63" name="Freeform 879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64" name="Freeform 880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65" name="Freeform 881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66" name="Freeform 882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6955" name="Freeform 883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56" name="Freeform 884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57" name="Freeform 885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58" name="Freeform 886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59" name="Freeform 887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60" name="Freeform 888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69" name="Group 889"/>
            <p:cNvGrpSpPr>
              <a:grpSpLocks/>
            </p:cNvGrpSpPr>
            <p:nvPr/>
          </p:nvGrpSpPr>
          <p:grpSpPr bwMode="auto">
            <a:xfrm>
              <a:off x="4329" y="3456"/>
              <a:ext cx="299" cy="257"/>
              <a:chOff x="877" y="1008"/>
              <a:chExt cx="2747" cy="2591"/>
            </a:xfrm>
          </p:grpSpPr>
          <p:pic>
            <p:nvPicPr>
              <p:cNvPr id="76921" name="Picture 890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6922" name="Picture 891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923" name="Freeform 892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76924" name="Picture 893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925" name="Freeform 894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26" name="Freeform 895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27" name="Freeform 896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28" name="Freeform 897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29" name="Freeform 898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30" name="Freeform 899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6931" name="Group 900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76938" name="Freeform 901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39" name="Freeform 902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40" name="Freeform 903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41" name="Freeform 904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42" name="Freeform 905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43" name="Freeform 906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6932" name="Freeform 907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33" name="Freeform 908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34" name="Freeform 909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35" name="Freeform 910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36" name="Freeform 911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37" name="Freeform 912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70" name="Group 913"/>
            <p:cNvGrpSpPr>
              <a:grpSpLocks/>
            </p:cNvGrpSpPr>
            <p:nvPr/>
          </p:nvGrpSpPr>
          <p:grpSpPr bwMode="auto">
            <a:xfrm>
              <a:off x="3503" y="1916"/>
              <a:ext cx="280" cy="257"/>
              <a:chOff x="877" y="1008"/>
              <a:chExt cx="2747" cy="2591"/>
            </a:xfrm>
          </p:grpSpPr>
          <p:pic>
            <p:nvPicPr>
              <p:cNvPr id="76898" name="Picture 914" descr="antenna_stylized"/>
              <p:cNvPicPr>
                <a:picLocks noChangeAspect="1" noChangeArrowheads="1"/>
              </p:cNvPicPr>
              <p:nvPr/>
            </p:nvPicPr>
            <p:blipFill>
              <a:blip r:embed="rId19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6899" name="Picture 915" descr="laptop_keyboard"/>
              <p:cNvPicPr>
                <a:picLocks noChangeAspect="1" noChangeArrowheads="1"/>
              </p:cNvPicPr>
              <p:nvPr/>
            </p:nvPicPr>
            <p:blipFill>
              <a:blip r:embed="rId20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900" name="Freeform 916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76901" name="Picture 917" descr="screen"/>
              <p:cNvPicPr>
                <a:picLocks noChangeAspect="1" noChangeArrowheads="1"/>
              </p:cNvPicPr>
              <p:nvPr/>
            </p:nvPicPr>
            <p:blipFill>
              <a:blip r:embed="rId21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902" name="Freeform 918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03" name="Freeform 919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04" name="Freeform 920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05" name="Freeform 921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06" name="Freeform 922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07" name="Freeform 923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6908" name="Group 924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76915" name="Freeform 925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16" name="Freeform 926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17" name="Freeform 927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18" name="Freeform 928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19" name="Freeform 929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920" name="Freeform 930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6909" name="Freeform 931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10" name="Freeform 932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11" name="Freeform 933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12" name="Freeform 934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13" name="Freeform 935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914" name="Freeform 936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grpSp>
          <p:nvGrpSpPr>
            <p:cNvPr id="76871" name="Group 937"/>
            <p:cNvGrpSpPr>
              <a:grpSpLocks/>
            </p:cNvGrpSpPr>
            <p:nvPr/>
          </p:nvGrpSpPr>
          <p:grpSpPr bwMode="auto">
            <a:xfrm flipH="1">
              <a:off x="3742" y="2030"/>
              <a:ext cx="261" cy="235"/>
              <a:chOff x="2839" y="3501"/>
              <a:chExt cx="755" cy="803"/>
            </a:xfrm>
          </p:grpSpPr>
          <p:pic>
            <p:nvPicPr>
              <p:cNvPr id="76896" name="Picture 938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2839" y="3501"/>
                <a:ext cx="755" cy="8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897" name="Freeform 939"/>
              <p:cNvSpPr>
                <a:spLocks/>
              </p:cNvSpPr>
              <p:nvPr/>
            </p:nvSpPr>
            <p:spPr bwMode="auto">
              <a:xfrm>
                <a:off x="2916" y="3578"/>
                <a:ext cx="356" cy="368"/>
              </a:xfrm>
              <a:custGeom>
                <a:avLst/>
                <a:gdLst>
                  <a:gd name="T0" fmla="*/ 0 w 356"/>
                  <a:gd name="T1" fmla="*/ 0 h 368"/>
                  <a:gd name="T2" fmla="*/ 300 w 356"/>
                  <a:gd name="T3" fmla="*/ 14 h 368"/>
                  <a:gd name="T4" fmla="*/ 356 w 356"/>
                  <a:gd name="T5" fmla="*/ 294 h 368"/>
                  <a:gd name="T6" fmla="*/ 78 w 356"/>
                  <a:gd name="T7" fmla="*/ 368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76872" name="Group 940"/>
            <p:cNvGrpSpPr>
              <a:grpSpLocks/>
            </p:cNvGrpSpPr>
            <p:nvPr/>
          </p:nvGrpSpPr>
          <p:grpSpPr bwMode="auto">
            <a:xfrm>
              <a:off x="4603" y="3416"/>
              <a:ext cx="299" cy="257"/>
              <a:chOff x="877" y="1008"/>
              <a:chExt cx="2747" cy="2591"/>
            </a:xfrm>
          </p:grpSpPr>
          <p:pic>
            <p:nvPicPr>
              <p:cNvPr id="76873" name="Picture 941" descr="antenna_stylized"/>
              <p:cNvPicPr>
                <a:picLocks noChangeAspect="1" noChangeArrowheads="1"/>
              </p:cNvPicPr>
              <p:nvPr/>
            </p:nvPicPr>
            <p:blipFill>
              <a:blip r:embed="rId16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877" y="1008"/>
                <a:ext cx="2725" cy="1421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pic>
            <p:nvPicPr>
              <p:cNvPr id="76874" name="Picture 942" descr="laptop_keyboard"/>
              <p:cNvPicPr>
                <a:picLocks noChangeAspect="1" noChangeArrowheads="1"/>
              </p:cNvPicPr>
              <p:nvPr/>
            </p:nvPicPr>
            <p:blipFill>
              <a:blip r:embed="rId17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rot="109064" flipH="1">
                <a:off x="1009" y="2586"/>
                <a:ext cx="2245" cy="101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875" name="Freeform 943"/>
              <p:cNvSpPr>
                <a:spLocks/>
              </p:cNvSpPr>
              <p:nvPr/>
            </p:nvSpPr>
            <p:spPr bwMode="auto">
              <a:xfrm>
                <a:off x="1753" y="1603"/>
                <a:ext cx="1807" cy="1322"/>
              </a:xfrm>
              <a:custGeom>
                <a:avLst/>
                <a:gdLst>
                  <a:gd name="T0" fmla="*/ 4 w 2982"/>
                  <a:gd name="T1" fmla="*/ 0 h 2442"/>
                  <a:gd name="T2" fmla="*/ 0 w 2982"/>
                  <a:gd name="T3" fmla="*/ 4 h 2442"/>
                  <a:gd name="T4" fmla="*/ 16 w 2982"/>
                  <a:gd name="T5" fmla="*/ 5 h 2442"/>
                  <a:gd name="T6" fmla="*/ 20 w 2982"/>
                  <a:gd name="T7" fmla="*/ 1 h 2442"/>
                  <a:gd name="T8" fmla="*/ 4 w 2982"/>
                  <a:gd name="T9" fmla="*/ 0 h 244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982"/>
                  <a:gd name="T16" fmla="*/ 0 h 2442"/>
                  <a:gd name="T17" fmla="*/ 2982 w 2982"/>
                  <a:gd name="T18" fmla="*/ 2442 h 244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982" h="2442">
                    <a:moveTo>
                      <a:pt x="540" y="0"/>
                    </a:moveTo>
                    <a:lnTo>
                      <a:pt x="0" y="1734"/>
                    </a:lnTo>
                    <a:lnTo>
                      <a:pt x="2394" y="2442"/>
                    </a:lnTo>
                    <a:lnTo>
                      <a:pt x="2982" y="318"/>
                    </a:lnTo>
                    <a:lnTo>
                      <a:pt x="540" y="0"/>
                    </a:lnTo>
                    <a:close/>
                  </a:path>
                </a:pathLst>
              </a:custGeom>
              <a:solidFill>
                <a:schemeClr val="tx1"/>
              </a:solidFill>
              <a:ln w="9525">
                <a:solidFill>
                  <a:schemeClr val="tx1"/>
                </a:solidFill>
                <a:round/>
                <a:headEnd/>
                <a:tailEnd/>
              </a:ln>
            </p:spPr>
            <p:txBody>
              <a:bodyPr/>
              <a:lstStyle/>
              <a:p>
                <a:endParaRPr lang="en-US"/>
              </a:p>
            </p:txBody>
          </p:sp>
          <p:pic>
            <p:nvPicPr>
              <p:cNvPr id="76876" name="Picture 944" descr="screen"/>
              <p:cNvPicPr>
                <a:picLocks noChangeAspect="1" noChangeArrowheads="1"/>
              </p:cNvPicPr>
              <p:nvPr/>
            </p:nvPicPr>
            <p:blipFill>
              <a:blip r:embed="rId18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1842" y="1637"/>
                <a:ext cx="1642" cy="1203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76877" name="Freeform 945"/>
              <p:cNvSpPr>
                <a:spLocks/>
              </p:cNvSpPr>
              <p:nvPr/>
            </p:nvSpPr>
            <p:spPr bwMode="auto">
              <a:xfrm>
                <a:off x="2082" y="1564"/>
                <a:ext cx="1531" cy="246"/>
              </a:xfrm>
              <a:custGeom>
                <a:avLst/>
                <a:gdLst>
                  <a:gd name="T0" fmla="*/ 1 w 2528"/>
                  <a:gd name="T1" fmla="*/ 0 h 455"/>
                  <a:gd name="T2" fmla="*/ 17 w 2528"/>
                  <a:gd name="T3" fmla="*/ 1 h 455"/>
                  <a:gd name="T4" fmla="*/ 16 w 2528"/>
                  <a:gd name="T5" fmla="*/ 1 h 455"/>
                  <a:gd name="T6" fmla="*/ 0 w 2528"/>
                  <a:gd name="T7" fmla="*/ 1 h 455"/>
                  <a:gd name="T8" fmla="*/ 1 w 2528"/>
                  <a:gd name="T9" fmla="*/ 0 h 455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528"/>
                  <a:gd name="T16" fmla="*/ 0 h 455"/>
                  <a:gd name="T17" fmla="*/ 2528 w 2528"/>
                  <a:gd name="T18" fmla="*/ 455 h 455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528" h="455">
                    <a:moveTo>
                      <a:pt x="14" y="0"/>
                    </a:moveTo>
                    <a:lnTo>
                      <a:pt x="2528" y="341"/>
                    </a:lnTo>
                    <a:lnTo>
                      <a:pt x="2480" y="455"/>
                    </a:lnTo>
                    <a:lnTo>
                      <a:pt x="0" y="86"/>
                    </a:lnTo>
                    <a:lnTo>
                      <a:pt x="14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EAEAEA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78" name="Freeform 946"/>
              <p:cNvSpPr>
                <a:spLocks/>
              </p:cNvSpPr>
              <p:nvPr/>
            </p:nvSpPr>
            <p:spPr bwMode="auto">
              <a:xfrm>
                <a:off x="1737" y="1562"/>
                <a:ext cx="425" cy="1024"/>
              </a:xfrm>
              <a:custGeom>
                <a:avLst/>
                <a:gdLst>
                  <a:gd name="T0" fmla="*/ 4 w 702"/>
                  <a:gd name="T1" fmla="*/ 0 h 1893"/>
                  <a:gd name="T2" fmla="*/ 0 w 702"/>
                  <a:gd name="T3" fmla="*/ 4 h 1893"/>
                  <a:gd name="T4" fmla="*/ 1 w 702"/>
                  <a:gd name="T5" fmla="*/ 4 h 1893"/>
                  <a:gd name="T6" fmla="*/ 5 w 702"/>
                  <a:gd name="T7" fmla="*/ 1 h 1893"/>
                  <a:gd name="T8" fmla="*/ 4 w 702"/>
                  <a:gd name="T9" fmla="*/ 0 h 1893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02"/>
                  <a:gd name="T16" fmla="*/ 0 h 1893"/>
                  <a:gd name="T17" fmla="*/ 702 w 702"/>
                  <a:gd name="T18" fmla="*/ 1893 h 1893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02" h="1893">
                    <a:moveTo>
                      <a:pt x="579" y="0"/>
                    </a:moveTo>
                    <a:lnTo>
                      <a:pt x="0" y="1869"/>
                    </a:lnTo>
                    <a:lnTo>
                      <a:pt x="114" y="1893"/>
                    </a:lnTo>
                    <a:lnTo>
                      <a:pt x="702" y="51"/>
                    </a:lnTo>
                    <a:lnTo>
                      <a:pt x="579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79" name="Freeform 947"/>
              <p:cNvSpPr>
                <a:spLocks/>
              </p:cNvSpPr>
              <p:nvPr/>
            </p:nvSpPr>
            <p:spPr bwMode="auto">
              <a:xfrm>
                <a:off x="3144" y="1745"/>
                <a:ext cx="458" cy="1182"/>
              </a:xfrm>
              <a:custGeom>
                <a:avLst/>
                <a:gdLst>
                  <a:gd name="T0" fmla="*/ 5 w 756"/>
                  <a:gd name="T1" fmla="*/ 0 h 2184"/>
                  <a:gd name="T2" fmla="*/ 1 w 756"/>
                  <a:gd name="T3" fmla="*/ 5 h 2184"/>
                  <a:gd name="T4" fmla="*/ 0 w 756"/>
                  <a:gd name="T5" fmla="*/ 5 h 2184"/>
                  <a:gd name="T6" fmla="*/ 4 w 756"/>
                  <a:gd name="T7" fmla="*/ 1 h 2184"/>
                  <a:gd name="T8" fmla="*/ 5 w 756"/>
                  <a:gd name="T9" fmla="*/ 0 h 2184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756"/>
                  <a:gd name="T16" fmla="*/ 0 h 2184"/>
                  <a:gd name="T17" fmla="*/ 756 w 756"/>
                  <a:gd name="T18" fmla="*/ 2184 h 2184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756" h="2184">
                    <a:moveTo>
                      <a:pt x="756" y="0"/>
                    </a:moveTo>
                    <a:lnTo>
                      <a:pt x="138" y="2184"/>
                    </a:lnTo>
                    <a:lnTo>
                      <a:pt x="0" y="2148"/>
                    </a:lnTo>
                    <a:lnTo>
                      <a:pt x="606" y="78"/>
                    </a:lnTo>
                    <a:lnTo>
                      <a:pt x="756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DDDDDD"/>
                  </a:gs>
                  <a:gs pos="100000">
                    <a:schemeClr val="bg1"/>
                  </a:gs>
                </a:gsLst>
                <a:lin ang="54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80" name="Freeform 948"/>
              <p:cNvSpPr>
                <a:spLocks/>
              </p:cNvSpPr>
              <p:nvPr/>
            </p:nvSpPr>
            <p:spPr bwMode="auto">
              <a:xfrm>
                <a:off x="1732" y="2534"/>
                <a:ext cx="1680" cy="399"/>
              </a:xfrm>
              <a:custGeom>
                <a:avLst/>
                <a:gdLst>
                  <a:gd name="T0" fmla="*/ 1 w 2773"/>
                  <a:gd name="T1" fmla="*/ 0 h 738"/>
                  <a:gd name="T2" fmla="*/ 0 w 2773"/>
                  <a:gd name="T3" fmla="*/ 1 h 738"/>
                  <a:gd name="T4" fmla="*/ 16 w 2773"/>
                  <a:gd name="T5" fmla="*/ 2 h 738"/>
                  <a:gd name="T6" fmla="*/ 16 w 2773"/>
                  <a:gd name="T7" fmla="*/ 1 h 738"/>
                  <a:gd name="T8" fmla="*/ 1 w 2773"/>
                  <a:gd name="T9" fmla="*/ 0 h 73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773"/>
                  <a:gd name="T16" fmla="*/ 0 h 738"/>
                  <a:gd name="T17" fmla="*/ 2773 w 2773"/>
                  <a:gd name="T18" fmla="*/ 738 h 73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773" h="738">
                    <a:moveTo>
                      <a:pt x="33" y="0"/>
                    </a:moveTo>
                    <a:lnTo>
                      <a:pt x="0" y="99"/>
                    </a:lnTo>
                    <a:lnTo>
                      <a:pt x="2436" y="738"/>
                    </a:lnTo>
                    <a:cubicBezTo>
                      <a:pt x="2499" y="501"/>
                      <a:pt x="2773" y="727"/>
                      <a:pt x="2373" y="603"/>
                    </a:cubicBezTo>
                    <a:lnTo>
                      <a:pt x="33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CC"/>
                  </a:gs>
                  <a:gs pos="100000">
                    <a:schemeClr val="bg1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81" name="Freeform 949"/>
              <p:cNvSpPr>
                <a:spLocks/>
              </p:cNvSpPr>
              <p:nvPr/>
            </p:nvSpPr>
            <p:spPr bwMode="auto">
              <a:xfrm>
                <a:off x="3195" y="1755"/>
                <a:ext cx="429" cy="1187"/>
              </a:xfrm>
              <a:custGeom>
                <a:avLst/>
                <a:gdLst>
                  <a:gd name="T0" fmla="*/ 12 w 637"/>
                  <a:gd name="T1" fmla="*/ 0 h 1659"/>
                  <a:gd name="T2" fmla="*/ 12 w 637"/>
                  <a:gd name="T3" fmla="*/ 0 h 1659"/>
                  <a:gd name="T4" fmla="*/ 1 w 637"/>
                  <a:gd name="T5" fmla="*/ 59 h 1659"/>
                  <a:gd name="T6" fmla="*/ 0 w 637"/>
                  <a:gd name="T7" fmla="*/ 57 h 1659"/>
                  <a:gd name="T8" fmla="*/ 12 w 637"/>
                  <a:gd name="T9" fmla="*/ 0 h 1659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637"/>
                  <a:gd name="T16" fmla="*/ 0 h 1659"/>
                  <a:gd name="T17" fmla="*/ 637 w 637"/>
                  <a:gd name="T18" fmla="*/ 1659 h 1659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637" h="1659">
                    <a:moveTo>
                      <a:pt x="615" y="0"/>
                    </a:moveTo>
                    <a:lnTo>
                      <a:pt x="637" y="0"/>
                    </a:lnTo>
                    <a:lnTo>
                      <a:pt x="68" y="1659"/>
                    </a:lnTo>
                    <a:lnTo>
                      <a:pt x="0" y="1647"/>
                    </a:lnTo>
                    <a:lnTo>
                      <a:pt x="615" y="0"/>
                    </a:lnTo>
                    <a:close/>
                  </a:path>
                </a:pathLst>
              </a:custGeom>
              <a:solidFill>
                <a:srgbClr val="4D4D4D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82" name="Freeform 950"/>
              <p:cNvSpPr>
                <a:spLocks/>
              </p:cNvSpPr>
              <p:nvPr/>
            </p:nvSpPr>
            <p:spPr bwMode="auto">
              <a:xfrm>
                <a:off x="1734" y="2587"/>
                <a:ext cx="1494" cy="394"/>
              </a:xfrm>
              <a:custGeom>
                <a:avLst/>
                <a:gdLst>
                  <a:gd name="T0" fmla="*/ 0 w 2216"/>
                  <a:gd name="T1" fmla="*/ 0 h 550"/>
                  <a:gd name="T2" fmla="*/ 1 w 2216"/>
                  <a:gd name="T3" fmla="*/ 2 h 550"/>
                  <a:gd name="T4" fmla="*/ 42 w 2216"/>
                  <a:gd name="T5" fmla="*/ 20 h 550"/>
                  <a:gd name="T6" fmla="*/ 42 w 2216"/>
                  <a:gd name="T7" fmla="*/ 17 h 550"/>
                  <a:gd name="T8" fmla="*/ 0 w 2216"/>
                  <a:gd name="T9" fmla="*/ 0 h 550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216"/>
                  <a:gd name="T16" fmla="*/ 0 h 550"/>
                  <a:gd name="T17" fmla="*/ 2216 w 2216"/>
                  <a:gd name="T18" fmla="*/ 550 h 550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216" h="550">
                    <a:moveTo>
                      <a:pt x="0" y="0"/>
                    </a:moveTo>
                    <a:lnTo>
                      <a:pt x="9" y="57"/>
                    </a:lnTo>
                    <a:lnTo>
                      <a:pt x="2164" y="550"/>
                    </a:lnTo>
                    <a:lnTo>
                      <a:pt x="2216" y="496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rgbClr val="808080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grpSp>
            <p:nvGrpSpPr>
              <p:cNvPr id="76883" name="Group 951"/>
              <p:cNvGrpSpPr>
                <a:grpSpLocks/>
              </p:cNvGrpSpPr>
              <p:nvPr/>
            </p:nvGrpSpPr>
            <p:grpSpPr bwMode="auto">
              <a:xfrm>
                <a:off x="1709" y="3008"/>
                <a:ext cx="507" cy="234"/>
                <a:chOff x="1740" y="2642"/>
                <a:chExt cx="752" cy="327"/>
              </a:xfrm>
            </p:grpSpPr>
            <p:sp>
              <p:nvSpPr>
                <p:cNvPr id="76890" name="Freeform 952"/>
                <p:cNvSpPr>
                  <a:spLocks/>
                </p:cNvSpPr>
                <p:nvPr/>
              </p:nvSpPr>
              <p:spPr bwMode="auto">
                <a:xfrm>
                  <a:off x="1740" y="2642"/>
                  <a:ext cx="752" cy="327"/>
                </a:xfrm>
                <a:custGeom>
                  <a:avLst/>
                  <a:gdLst>
                    <a:gd name="T0" fmla="*/ 293 w 752"/>
                    <a:gd name="T1" fmla="*/ 0 h 327"/>
                    <a:gd name="T2" fmla="*/ 752 w 752"/>
                    <a:gd name="T3" fmla="*/ 124 h 327"/>
                    <a:gd name="T4" fmla="*/ 470 w 752"/>
                    <a:gd name="T5" fmla="*/ 327 h 327"/>
                    <a:gd name="T6" fmla="*/ 0 w 752"/>
                    <a:gd name="T7" fmla="*/ 183 h 327"/>
                    <a:gd name="T8" fmla="*/ 293 w 752"/>
                    <a:gd name="T9" fmla="*/ 0 h 327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52"/>
                    <a:gd name="T16" fmla="*/ 0 h 327"/>
                    <a:gd name="T17" fmla="*/ 752 w 752"/>
                    <a:gd name="T18" fmla="*/ 327 h 327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52" h="327">
                      <a:moveTo>
                        <a:pt x="293" y="0"/>
                      </a:moveTo>
                      <a:lnTo>
                        <a:pt x="752" y="124"/>
                      </a:lnTo>
                      <a:lnTo>
                        <a:pt x="470" y="327"/>
                      </a:lnTo>
                      <a:lnTo>
                        <a:pt x="0" y="183"/>
                      </a:lnTo>
                      <a:lnTo>
                        <a:pt x="293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891" name="Freeform 953"/>
                <p:cNvSpPr>
                  <a:spLocks/>
                </p:cNvSpPr>
                <p:nvPr/>
              </p:nvSpPr>
              <p:spPr bwMode="auto">
                <a:xfrm>
                  <a:off x="1754" y="2649"/>
                  <a:ext cx="726" cy="311"/>
                </a:xfrm>
                <a:custGeom>
                  <a:avLst/>
                  <a:gdLst>
                    <a:gd name="T0" fmla="*/ 282 w 726"/>
                    <a:gd name="T1" fmla="*/ 0 h 311"/>
                    <a:gd name="T2" fmla="*/ 726 w 726"/>
                    <a:gd name="T3" fmla="*/ 119 h 311"/>
                    <a:gd name="T4" fmla="*/ 457 w 726"/>
                    <a:gd name="T5" fmla="*/ 311 h 311"/>
                    <a:gd name="T6" fmla="*/ 0 w 726"/>
                    <a:gd name="T7" fmla="*/ 173 h 311"/>
                    <a:gd name="T8" fmla="*/ 282 w 726"/>
                    <a:gd name="T9" fmla="*/ 0 h 311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726"/>
                    <a:gd name="T16" fmla="*/ 0 h 311"/>
                    <a:gd name="T17" fmla="*/ 726 w 726"/>
                    <a:gd name="T18" fmla="*/ 311 h 311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726" h="311">
                      <a:moveTo>
                        <a:pt x="282" y="0"/>
                      </a:moveTo>
                      <a:lnTo>
                        <a:pt x="726" y="119"/>
                      </a:lnTo>
                      <a:lnTo>
                        <a:pt x="457" y="311"/>
                      </a:lnTo>
                      <a:lnTo>
                        <a:pt x="0" y="173"/>
                      </a:lnTo>
                      <a:lnTo>
                        <a:pt x="282" y="0"/>
                      </a:lnTo>
                      <a:close/>
                    </a:path>
                  </a:pathLst>
                </a:custGeom>
                <a:gradFill rotWithShape="1">
                  <a:gsLst>
                    <a:gs pos="0">
                      <a:srgbClr val="4D4D4D"/>
                    </a:gs>
                    <a:gs pos="100000">
                      <a:srgbClr val="DDDDDD"/>
                    </a:gs>
                  </a:gsLst>
                  <a:lin ang="18900000" scaled="1"/>
                </a:gra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892" name="Freeform 954"/>
                <p:cNvSpPr>
                  <a:spLocks/>
                </p:cNvSpPr>
                <p:nvPr/>
              </p:nvSpPr>
              <p:spPr bwMode="auto">
                <a:xfrm>
                  <a:off x="1808" y="2770"/>
                  <a:ext cx="258" cy="100"/>
                </a:xfrm>
                <a:custGeom>
                  <a:avLst/>
                  <a:gdLst>
                    <a:gd name="T0" fmla="*/ 0 w 258"/>
                    <a:gd name="T1" fmla="*/ 44 h 100"/>
                    <a:gd name="T2" fmla="*/ 75 w 258"/>
                    <a:gd name="T3" fmla="*/ 0 h 100"/>
                    <a:gd name="T4" fmla="*/ 258 w 258"/>
                    <a:gd name="T5" fmla="*/ 50 h 100"/>
                    <a:gd name="T6" fmla="*/ 183 w 258"/>
                    <a:gd name="T7" fmla="*/ 100 h 100"/>
                    <a:gd name="T8" fmla="*/ 0 w 258"/>
                    <a:gd name="T9" fmla="*/ 44 h 100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0"/>
                    <a:gd name="T17" fmla="*/ 258 w 258"/>
                    <a:gd name="T18" fmla="*/ 100 h 100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0">
                      <a:moveTo>
                        <a:pt x="0" y="44"/>
                      </a:moveTo>
                      <a:lnTo>
                        <a:pt x="75" y="0"/>
                      </a:lnTo>
                      <a:lnTo>
                        <a:pt x="258" y="50"/>
                      </a:lnTo>
                      <a:lnTo>
                        <a:pt x="183" y="100"/>
                      </a:lnTo>
                      <a:lnTo>
                        <a:pt x="0" y="44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893" name="Freeform 955"/>
                <p:cNvSpPr>
                  <a:spLocks/>
                </p:cNvSpPr>
                <p:nvPr/>
              </p:nvSpPr>
              <p:spPr bwMode="auto">
                <a:xfrm>
                  <a:off x="1799" y="2816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894" name="Freeform 956"/>
                <p:cNvSpPr>
                  <a:spLocks/>
                </p:cNvSpPr>
                <p:nvPr/>
              </p:nvSpPr>
              <p:spPr bwMode="auto">
                <a:xfrm>
                  <a:off x="2020" y="2834"/>
                  <a:ext cx="258" cy="102"/>
                </a:xfrm>
                <a:custGeom>
                  <a:avLst/>
                  <a:gdLst>
                    <a:gd name="T0" fmla="*/ 0 w 258"/>
                    <a:gd name="T1" fmla="*/ 46 h 102"/>
                    <a:gd name="T2" fmla="*/ 71 w 258"/>
                    <a:gd name="T3" fmla="*/ 0 h 102"/>
                    <a:gd name="T4" fmla="*/ 258 w 258"/>
                    <a:gd name="T5" fmla="*/ 52 h 102"/>
                    <a:gd name="T6" fmla="*/ 183 w 258"/>
                    <a:gd name="T7" fmla="*/ 102 h 102"/>
                    <a:gd name="T8" fmla="*/ 0 w 258"/>
                    <a:gd name="T9" fmla="*/ 46 h 102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258"/>
                    <a:gd name="T16" fmla="*/ 0 h 102"/>
                    <a:gd name="T17" fmla="*/ 258 w 258"/>
                    <a:gd name="T18" fmla="*/ 102 h 102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258" h="102">
                      <a:moveTo>
                        <a:pt x="0" y="46"/>
                      </a:moveTo>
                      <a:lnTo>
                        <a:pt x="71" y="0"/>
                      </a:lnTo>
                      <a:lnTo>
                        <a:pt x="258" y="52"/>
                      </a:lnTo>
                      <a:lnTo>
                        <a:pt x="183" y="102"/>
                      </a:lnTo>
                      <a:lnTo>
                        <a:pt x="0" y="46"/>
                      </a:lnTo>
                      <a:close/>
                    </a:path>
                  </a:pathLst>
                </a:custGeom>
                <a:solidFill>
                  <a:schemeClr val="accent1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  <p:sp>
              <p:nvSpPr>
                <p:cNvPr id="76895" name="Freeform 957"/>
                <p:cNvSpPr>
                  <a:spLocks/>
                </p:cNvSpPr>
                <p:nvPr/>
              </p:nvSpPr>
              <p:spPr bwMode="auto">
                <a:xfrm>
                  <a:off x="2011" y="2882"/>
                  <a:ext cx="194" cy="63"/>
                </a:xfrm>
                <a:custGeom>
                  <a:avLst/>
                  <a:gdLst>
                    <a:gd name="T0" fmla="*/ 12 w 194"/>
                    <a:gd name="T1" fmla="*/ 0 h 63"/>
                    <a:gd name="T2" fmla="*/ 194 w 194"/>
                    <a:gd name="T3" fmla="*/ 53 h 63"/>
                    <a:gd name="T4" fmla="*/ 180 w 194"/>
                    <a:gd name="T5" fmla="*/ 63 h 63"/>
                    <a:gd name="T6" fmla="*/ 0 w 194"/>
                    <a:gd name="T7" fmla="*/ 9 h 63"/>
                    <a:gd name="T8" fmla="*/ 12 w 194"/>
                    <a:gd name="T9" fmla="*/ 0 h 63"/>
                    <a:gd name="T10" fmla="*/ 0 60000 65536"/>
                    <a:gd name="T11" fmla="*/ 0 60000 65536"/>
                    <a:gd name="T12" fmla="*/ 0 60000 65536"/>
                    <a:gd name="T13" fmla="*/ 0 60000 65536"/>
                    <a:gd name="T14" fmla="*/ 0 60000 65536"/>
                    <a:gd name="T15" fmla="*/ 0 w 194"/>
                    <a:gd name="T16" fmla="*/ 0 h 63"/>
                    <a:gd name="T17" fmla="*/ 194 w 194"/>
                    <a:gd name="T18" fmla="*/ 63 h 63"/>
                  </a:gdLst>
                  <a:ahLst/>
                  <a:cxnLst>
                    <a:cxn ang="T10">
                      <a:pos x="T0" y="T1"/>
                    </a:cxn>
                    <a:cxn ang="T11">
                      <a:pos x="T2" y="T3"/>
                    </a:cxn>
                    <a:cxn ang="T12">
                      <a:pos x="T4" y="T5"/>
                    </a:cxn>
                    <a:cxn ang="T13">
                      <a:pos x="T6" y="T7"/>
                    </a:cxn>
                    <a:cxn ang="T14">
                      <a:pos x="T8" y="T9"/>
                    </a:cxn>
                  </a:cxnLst>
                  <a:rect l="T15" t="T16" r="T17" b="T18"/>
                  <a:pathLst>
                    <a:path w="194" h="63">
                      <a:moveTo>
                        <a:pt x="12" y="0"/>
                      </a:moveTo>
                      <a:lnTo>
                        <a:pt x="194" y="53"/>
                      </a:lnTo>
                      <a:lnTo>
                        <a:pt x="180" y="63"/>
                      </a:lnTo>
                      <a:lnTo>
                        <a:pt x="0" y="9"/>
                      </a:lnTo>
                      <a:lnTo>
                        <a:pt x="12" y="0"/>
                      </a:lnTo>
                      <a:close/>
                    </a:path>
                  </a:pathLst>
                </a:custGeom>
                <a:solidFill>
                  <a:srgbClr val="000099"/>
                </a:solidFill>
                <a:ln>
                  <a:noFill/>
                </a:ln>
                <a:extLst>
                  <a:ext uri="{91240B29-F687-4F45-9708-019B960494DF}">
                    <a14:hiddenLine xmlns:a14="http://schemas.microsoft.com/office/drawing/2010/main" w="9525">
                      <a:solidFill>
                        <a:srgbClr val="000000"/>
                      </a:solidFill>
                      <a:round/>
                      <a:headEnd/>
                      <a:tailEnd/>
                    </a14:hiddenLine>
                  </a:ext>
                </a:extLst>
              </p:spPr>
              <p:txBody>
                <a:bodyPr/>
                <a:lstStyle/>
                <a:p>
                  <a:endParaRPr lang="en-US"/>
                </a:p>
              </p:txBody>
            </p:sp>
          </p:grpSp>
          <p:sp>
            <p:nvSpPr>
              <p:cNvPr id="76884" name="Freeform 958"/>
              <p:cNvSpPr>
                <a:spLocks/>
              </p:cNvSpPr>
              <p:nvPr/>
            </p:nvSpPr>
            <p:spPr bwMode="auto">
              <a:xfrm>
                <a:off x="2577" y="3043"/>
                <a:ext cx="614" cy="514"/>
              </a:xfrm>
              <a:custGeom>
                <a:avLst/>
                <a:gdLst>
                  <a:gd name="T0" fmla="*/ 1 w 990"/>
                  <a:gd name="T1" fmla="*/ 10 h 792"/>
                  <a:gd name="T2" fmla="*/ 9 w 990"/>
                  <a:gd name="T3" fmla="*/ 0 h 792"/>
                  <a:gd name="T4" fmla="*/ 9 w 990"/>
                  <a:gd name="T5" fmla="*/ 1 h 792"/>
                  <a:gd name="T6" fmla="*/ 0 w 990"/>
                  <a:gd name="T7" fmla="*/ 10 h 792"/>
                  <a:gd name="T8" fmla="*/ 1 w 990"/>
                  <a:gd name="T9" fmla="*/ 10 h 792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990"/>
                  <a:gd name="T16" fmla="*/ 0 h 792"/>
                  <a:gd name="T17" fmla="*/ 990 w 990"/>
                  <a:gd name="T18" fmla="*/ 792 h 792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990" h="792">
                    <a:moveTo>
                      <a:pt x="3" y="738"/>
                    </a:moveTo>
                    <a:lnTo>
                      <a:pt x="990" y="0"/>
                    </a:lnTo>
                    <a:lnTo>
                      <a:pt x="987" y="60"/>
                    </a:lnTo>
                    <a:lnTo>
                      <a:pt x="0" y="792"/>
                    </a:lnTo>
                    <a:lnTo>
                      <a:pt x="3" y="738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85" name="Freeform 959"/>
              <p:cNvSpPr>
                <a:spLocks/>
              </p:cNvSpPr>
              <p:nvPr/>
            </p:nvSpPr>
            <p:spPr bwMode="auto">
              <a:xfrm>
                <a:off x="1010" y="3084"/>
                <a:ext cx="1571" cy="469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22 w 2532"/>
                  <a:gd name="T5" fmla="*/ 9 h 723"/>
                  <a:gd name="T6" fmla="*/ 22 w 2532"/>
                  <a:gd name="T7" fmla="*/ 10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86" name="Freeform 960"/>
              <p:cNvSpPr>
                <a:spLocks/>
              </p:cNvSpPr>
              <p:nvPr/>
            </p:nvSpPr>
            <p:spPr bwMode="auto">
              <a:xfrm>
                <a:off x="1011" y="2998"/>
                <a:ext cx="17" cy="95"/>
              </a:xfrm>
              <a:custGeom>
                <a:avLst/>
                <a:gdLst>
                  <a:gd name="T0" fmla="*/ 1 w 26"/>
                  <a:gd name="T1" fmla="*/ 1 h 147"/>
                  <a:gd name="T2" fmla="*/ 1 w 26"/>
                  <a:gd name="T3" fmla="*/ 2 h 147"/>
                  <a:gd name="T4" fmla="*/ 0 w 26"/>
                  <a:gd name="T5" fmla="*/ 2 h 147"/>
                  <a:gd name="T6" fmla="*/ 1 w 26"/>
                  <a:gd name="T7" fmla="*/ 0 h 147"/>
                  <a:gd name="T8" fmla="*/ 1 w 26"/>
                  <a:gd name="T9" fmla="*/ 1 h 147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26"/>
                  <a:gd name="T16" fmla="*/ 0 h 147"/>
                  <a:gd name="T17" fmla="*/ 26 w 26"/>
                  <a:gd name="T18" fmla="*/ 147 h 147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26" h="147">
                    <a:moveTo>
                      <a:pt x="26" y="10"/>
                    </a:moveTo>
                    <a:lnTo>
                      <a:pt x="23" y="147"/>
                    </a:lnTo>
                    <a:lnTo>
                      <a:pt x="0" y="144"/>
                    </a:lnTo>
                    <a:lnTo>
                      <a:pt x="3" y="0"/>
                    </a:lnTo>
                    <a:lnTo>
                      <a:pt x="26" y="1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87" name="Freeform 961"/>
              <p:cNvSpPr>
                <a:spLocks/>
              </p:cNvSpPr>
              <p:nvPr/>
            </p:nvSpPr>
            <p:spPr bwMode="auto">
              <a:xfrm>
                <a:off x="1012" y="2611"/>
                <a:ext cx="730" cy="393"/>
              </a:xfrm>
              <a:custGeom>
                <a:avLst/>
                <a:gdLst>
                  <a:gd name="T0" fmla="*/ 10 w 1176"/>
                  <a:gd name="T1" fmla="*/ 0 h 606"/>
                  <a:gd name="T2" fmla="*/ 0 w 1176"/>
                  <a:gd name="T3" fmla="*/ 8 h 606"/>
                  <a:gd name="T4" fmla="*/ 1 w 1176"/>
                  <a:gd name="T5" fmla="*/ 8 h 606"/>
                  <a:gd name="T6" fmla="*/ 10 w 1176"/>
                  <a:gd name="T7" fmla="*/ 1 h 606"/>
                  <a:gd name="T8" fmla="*/ 10 w 1176"/>
                  <a:gd name="T9" fmla="*/ 0 h 60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1176"/>
                  <a:gd name="T16" fmla="*/ 0 h 606"/>
                  <a:gd name="T17" fmla="*/ 1176 w 1176"/>
                  <a:gd name="T18" fmla="*/ 606 h 60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1176" h="606">
                    <a:moveTo>
                      <a:pt x="1170" y="0"/>
                    </a:moveTo>
                    <a:lnTo>
                      <a:pt x="0" y="597"/>
                    </a:lnTo>
                    <a:lnTo>
                      <a:pt x="30" y="606"/>
                    </a:lnTo>
                    <a:lnTo>
                      <a:pt x="1176" y="18"/>
                    </a:lnTo>
                    <a:lnTo>
                      <a:pt x="1170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88" name="Freeform 962"/>
              <p:cNvSpPr>
                <a:spLocks/>
              </p:cNvSpPr>
              <p:nvPr/>
            </p:nvSpPr>
            <p:spPr bwMode="auto">
              <a:xfrm>
                <a:off x="1061" y="3018"/>
                <a:ext cx="1490" cy="451"/>
              </a:xfrm>
              <a:custGeom>
                <a:avLst/>
                <a:gdLst>
                  <a:gd name="T0" fmla="*/ 1 w 2532"/>
                  <a:gd name="T1" fmla="*/ 0 h 723"/>
                  <a:gd name="T2" fmla="*/ 1 w 2532"/>
                  <a:gd name="T3" fmla="*/ 0 h 723"/>
                  <a:gd name="T4" fmla="*/ 12 w 2532"/>
                  <a:gd name="T5" fmla="*/ 6 h 723"/>
                  <a:gd name="T6" fmla="*/ 12 w 2532"/>
                  <a:gd name="T7" fmla="*/ 6 h 723"/>
                  <a:gd name="T8" fmla="*/ 0 w 2532"/>
                  <a:gd name="T9" fmla="*/ 1 h 723"/>
                  <a:gd name="T10" fmla="*/ 1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76889" name="Freeform 963"/>
              <p:cNvSpPr>
                <a:spLocks/>
              </p:cNvSpPr>
              <p:nvPr/>
            </p:nvSpPr>
            <p:spPr bwMode="auto">
              <a:xfrm flipV="1">
                <a:off x="2549" y="2986"/>
                <a:ext cx="608" cy="467"/>
              </a:xfrm>
              <a:custGeom>
                <a:avLst/>
                <a:gdLst>
                  <a:gd name="T0" fmla="*/ 0 w 2532"/>
                  <a:gd name="T1" fmla="*/ 0 h 723"/>
                  <a:gd name="T2" fmla="*/ 0 w 2532"/>
                  <a:gd name="T3" fmla="*/ 0 h 723"/>
                  <a:gd name="T4" fmla="*/ 0 w 2532"/>
                  <a:gd name="T5" fmla="*/ 9 h 723"/>
                  <a:gd name="T6" fmla="*/ 0 w 2532"/>
                  <a:gd name="T7" fmla="*/ 9 h 723"/>
                  <a:gd name="T8" fmla="*/ 0 w 2532"/>
                  <a:gd name="T9" fmla="*/ 1 h 723"/>
                  <a:gd name="T10" fmla="*/ 0 w 2532"/>
                  <a:gd name="T11" fmla="*/ 0 h 723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w 2532"/>
                  <a:gd name="T19" fmla="*/ 0 h 723"/>
                  <a:gd name="T20" fmla="*/ 2532 w 2532"/>
                  <a:gd name="T21" fmla="*/ 723 h 723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T18" t="T19" r="T20" b="T21"/>
                <a:pathLst>
                  <a:path w="2532" h="723">
                    <a:moveTo>
                      <a:pt x="6" y="0"/>
                    </a:moveTo>
                    <a:cubicBezTo>
                      <a:pt x="16" y="0"/>
                      <a:pt x="26" y="0"/>
                      <a:pt x="36" y="0"/>
                    </a:cubicBezTo>
                    <a:lnTo>
                      <a:pt x="2532" y="678"/>
                    </a:lnTo>
                    <a:lnTo>
                      <a:pt x="2529" y="723"/>
                    </a:lnTo>
                    <a:lnTo>
                      <a:pt x="0" y="24"/>
                    </a:lnTo>
                    <a:lnTo>
                      <a:pt x="6" y="0"/>
                    </a:lnTo>
                    <a:close/>
                  </a:path>
                </a:pathLst>
              </a:custGeom>
              <a:solidFill>
                <a:srgbClr val="000099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</p:grpSp>
      <p:sp>
        <p:nvSpPr>
          <p:cNvPr id="76805" name="Rectangle 460"/>
          <p:cNvSpPr>
            <a:spLocks noGrp="1" noChangeArrowheads="1"/>
          </p:cNvSpPr>
          <p:nvPr>
            <p:ph type="body" sz="half" idx="2"/>
          </p:nvPr>
        </p:nvSpPr>
        <p:spPr>
          <a:xfrm>
            <a:off x="4752975" y="1416050"/>
            <a:ext cx="4143375" cy="4648200"/>
          </a:xfrm>
        </p:spPr>
        <p:txBody>
          <a:bodyPr>
            <a:normAutofit fontScale="92500"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dirty="0" smtClean="0">
                <a:solidFill>
                  <a:srgbClr val="CC0000"/>
                </a:solidFill>
              </a:rPr>
              <a:t>server: </a:t>
            </a:r>
          </a:p>
          <a:p>
            <a:r>
              <a:rPr lang="en-US" altLang="en-US" sz="2400" dirty="0" smtClean="0"/>
              <a:t>always-on host</a:t>
            </a:r>
          </a:p>
          <a:p>
            <a:r>
              <a:rPr lang="en-US" altLang="en-US" sz="2400" dirty="0" smtClean="0"/>
              <a:t>permanent IP address</a:t>
            </a:r>
          </a:p>
          <a:p>
            <a:r>
              <a:rPr lang="en-US" altLang="en-US" sz="2400" b="1" i="1" dirty="0" smtClean="0"/>
              <a:t>data centers for scaling</a:t>
            </a:r>
          </a:p>
          <a:p>
            <a:pPr>
              <a:spcBef>
                <a:spcPct val="75000"/>
              </a:spcBef>
              <a:buFont typeface="Wingdings" panose="05000000000000000000" pitchFamily="2" charset="2"/>
              <a:buNone/>
            </a:pPr>
            <a:r>
              <a:rPr lang="en-US" altLang="en-US" dirty="0" smtClean="0">
                <a:solidFill>
                  <a:srgbClr val="CC0000"/>
                </a:solidFill>
              </a:rPr>
              <a:t>clients:</a:t>
            </a:r>
          </a:p>
          <a:p>
            <a:r>
              <a:rPr lang="en-US" altLang="en-US" sz="2400" dirty="0" smtClean="0"/>
              <a:t>communicate with server</a:t>
            </a:r>
          </a:p>
          <a:p>
            <a:r>
              <a:rPr lang="en-US" altLang="en-US" sz="2400" dirty="0" smtClean="0"/>
              <a:t>may be intermittently connected</a:t>
            </a:r>
          </a:p>
          <a:p>
            <a:r>
              <a:rPr lang="en-US" altLang="en-US" sz="2400" dirty="0" smtClean="0"/>
              <a:t>may have dynamic IP addresses</a:t>
            </a:r>
          </a:p>
          <a:p>
            <a:r>
              <a:rPr lang="en-US" altLang="en-US" sz="2400" dirty="0" smtClean="0"/>
              <a:t>do not communicate directly with each other</a:t>
            </a:r>
          </a:p>
        </p:txBody>
      </p:sp>
      <p:sp>
        <p:nvSpPr>
          <p:cNvPr id="76807" name="Line 913"/>
          <p:cNvSpPr>
            <a:spLocks noChangeShapeType="1"/>
          </p:cNvSpPr>
          <p:nvPr/>
        </p:nvSpPr>
        <p:spPr bwMode="auto">
          <a:xfrm>
            <a:off x="1249363" y="3235325"/>
            <a:ext cx="2006600" cy="1978025"/>
          </a:xfrm>
          <a:prstGeom prst="line">
            <a:avLst/>
          </a:prstGeom>
          <a:noFill/>
          <a:ln w="76200">
            <a:solidFill>
              <a:srgbClr val="CC0000"/>
            </a:solidFill>
            <a:round/>
            <a:headEnd type="triangle" w="med" len="med"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6808" name="Line 800"/>
          <p:cNvSpPr>
            <a:spLocks noChangeShapeType="1"/>
          </p:cNvSpPr>
          <p:nvPr/>
        </p:nvSpPr>
        <p:spPr bwMode="auto">
          <a:xfrm>
            <a:off x="2211388" y="1844675"/>
            <a:ext cx="1481137" cy="3109913"/>
          </a:xfrm>
          <a:prstGeom prst="line">
            <a:avLst/>
          </a:prstGeom>
          <a:noFill/>
          <a:ln w="76200">
            <a:solidFill>
              <a:srgbClr val="CC0000"/>
            </a:solidFill>
            <a:round/>
            <a:headEnd type="triangle" w="med" len="med"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76809" name="Text Box 803"/>
          <p:cNvSpPr txBox="1">
            <a:spLocks noChangeArrowheads="1"/>
          </p:cNvSpPr>
          <p:nvPr/>
        </p:nvSpPr>
        <p:spPr bwMode="auto">
          <a:xfrm>
            <a:off x="254000" y="4067175"/>
            <a:ext cx="1552575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solidFill>
                  <a:srgbClr val="CC0000"/>
                </a:solidFill>
              </a:rPr>
              <a:t>client/server</a:t>
            </a:r>
          </a:p>
        </p:txBody>
      </p:sp>
      <p:sp>
        <p:nvSpPr>
          <p:cNvPr id="389" name="Rectangle 4"/>
          <p:cNvSpPr txBox="1">
            <a:spLocks noChangeArrowheads="1"/>
          </p:cNvSpPr>
          <p:nvPr/>
        </p:nvSpPr>
        <p:spPr>
          <a:xfrm>
            <a:off x="0" y="0"/>
            <a:ext cx="8001000" cy="685800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en-US" dirty="0" smtClean="0"/>
              <a:t>Client-Server Architecture</a:t>
            </a:r>
          </a:p>
        </p:txBody>
      </p:sp>
    </p:spTree>
    <p:extLst>
      <p:ext uri="{BB962C8B-B14F-4D97-AF65-F5344CB8AC3E}">
        <p14:creationId xmlns:p14="http://schemas.microsoft.com/office/powerpoint/2010/main" val="37030406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900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533400" y="1544638"/>
            <a:ext cx="3989388" cy="4648200"/>
          </a:xfrm>
        </p:spPr>
        <p:txBody>
          <a:bodyPr/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process:</a:t>
            </a:r>
            <a:r>
              <a:rPr lang="en-US" altLang="en-US" smtClean="0"/>
              <a:t> program running within a host</a:t>
            </a:r>
          </a:p>
          <a:p>
            <a:r>
              <a:rPr lang="en-US" altLang="en-US" sz="2400" smtClean="0"/>
              <a:t>within same host, two processes communicate using  </a:t>
            </a:r>
            <a:r>
              <a:rPr lang="en-US" altLang="en-US" sz="2400" smtClean="0">
                <a:solidFill>
                  <a:srgbClr val="CC0000"/>
                </a:solidFill>
              </a:rPr>
              <a:t>inter-process communication</a:t>
            </a:r>
            <a:r>
              <a:rPr lang="en-US" altLang="en-US" sz="2400" smtClean="0"/>
              <a:t> (defined by OS)</a:t>
            </a:r>
          </a:p>
          <a:p>
            <a:r>
              <a:rPr lang="en-US" altLang="en-US" sz="2400" smtClean="0"/>
              <a:t>processes in different hosts communicate by exchanging </a:t>
            </a:r>
            <a:r>
              <a:rPr lang="en-US" altLang="en-US" sz="2400" smtClean="0">
                <a:solidFill>
                  <a:srgbClr val="CC0000"/>
                </a:solidFill>
              </a:rPr>
              <a:t>messages</a:t>
            </a:r>
          </a:p>
        </p:txBody>
      </p:sp>
      <p:sp>
        <p:nvSpPr>
          <p:cNvPr id="80901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903788" y="1979613"/>
            <a:ext cx="3810000" cy="2033587"/>
          </a:xfrm>
          <a:noFill/>
        </p:spPr>
        <p:txBody>
          <a:bodyPr>
            <a:normAutofit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client process:</a:t>
            </a:r>
            <a:r>
              <a:rPr lang="en-US" altLang="en-US" smtClean="0"/>
              <a:t> </a:t>
            </a:r>
            <a:r>
              <a:rPr lang="en-US" altLang="en-US" sz="2400" smtClean="0"/>
              <a:t>process that initiates communication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server process:</a:t>
            </a:r>
            <a:r>
              <a:rPr lang="en-US" altLang="en-US" smtClean="0"/>
              <a:t> </a:t>
            </a:r>
            <a:r>
              <a:rPr lang="en-US" altLang="en-US" sz="2400" smtClean="0"/>
              <a:t>process that waits to be contacted</a:t>
            </a:r>
            <a:endParaRPr lang="en-US" altLang="en-US" smtClean="0"/>
          </a:p>
          <a:p>
            <a:pPr>
              <a:buFont typeface="Wingdings" panose="05000000000000000000" pitchFamily="2" charset="2"/>
              <a:buNone/>
            </a:pPr>
            <a:endParaRPr lang="en-US" altLang="en-US" smtClean="0"/>
          </a:p>
        </p:txBody>
      </p:sp>
      <p:sp>
        <p:nvSpPr>
          <p:cNvPr id="80902" name="Rectangle 7"/>
          <p:cNvSpPr>
            <a:spLocks noChangeArrowheads="1"/>
          </p:cNvSpPr>
          <p:nvPr/>
        </p:nvSpPr>
        <p:spPr bwMode="auto">
          <a:xfrm>
            <a:off x="4691063" y="4238625"/>
            <a:ext cx="3989387" cy="1839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aside: applications with P2P architectures have client processes &amp; server processes</a:t>
            </a:r>
          </a:p>
        </p:txBody>
      </p:sp>
      <p:sp>
        <p:nvSpPr>
          <p:cNvPr id="80904" name="Rectangle 13"/>
          <p:cNvSpPr>
            <a:spLocks noChangeArrowheads="1"/>
          </p:cNvSpPr>
          <p:nvPr/>
        </p:nvSpPr>
        <p:spPr bwMode="auto">
          <a:xfrm>
            <a:off x="4749800" y="1762125"/>
            <a:ext cx="4092575" cy="2062163"/>
          </a:xfrm>
          <a:prstGeom prst="rect">
            <a:avLst/>
          </a:prstGeom>
          <a:noFill/>
          <a:ln w="28575">
            <a:solidFill>
              <a:srgbClr val="CC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80905" name="Text Box 14"/>
          <p:cNvSpPr txBox="1">
            <a:spLocks noChangeArrowheads="1"/>
          </p:cNvSpPr>
          <p:nvPr/>
        </p:nvSpPr>
        <p:spPr bwMode="auto">
          <a:xfrm>
            <a:off x="4870450" y="1463675"/>
            <a:ext cx="2325688" cy="519113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800">
                <a:latin typeface="Gill Sans MT" panose="020B0502020104020203" pitchFamily="34" charset="0"/>
              </a:rPr>
              <a:t>clients, servers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Network Applications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984739" y="797981"/>
            <a:ext cx="4529445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Communicating Processes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770715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8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349250" y="1208088"/>
            <a:ext cx="8232775" cy="2328862"/>
          </a:xfrm>
        </p:spPr>
        <p:txBody>
          <a:bodyPr>
            <a:normAutofit fontScale="92500" lnSpcReduction="20000"/>
          </a:bodyPr>
          <a:lstStyle/>
          <a:p>
            <a:r>
              <a:rPr lang="en-US" altLang="en-US" sz="2400" dirty="0" smtClean="0"/>
              <a:t>process sends/receives messages to/from its </a:t>
            </a:r>
            <a:r>
              <a:rPr lang="en-US" altLang="en-US" sz="2400" b="1" i="1" dirty="0" smtClean="0">
                <a:solidFill>
                  <a:srgbClr val="CC0000"/>
                </a:solidFill>
              </a:rPr>
              <a:t>socket</a:t>
            </a:r>
          </a:p>
          <a:p>
            <a:r>
              <a:rPr lang="en-US" altLang="en-US" sz="2400" dirty="0" smtClean="0"/>
              <a:t>socket analogous to door</a:t>
            </a:r>
          </a:p>
          <a:p>
            <a:pPr lvl="1"/>
            <a:r>
              <a:rPr lang="en-US" altLang="en-US" dirty="0" smtClean="0"/>
              <a:t>sending process shoves message out door</a:t>
            </a:r>
          </a:p>
          <a:p>
            <a:pPr lvl="1"/>
            <a:r>
              <a:rPr lang="en-US" altLang="en-US" dirty="0" smtClean="0"/>
              <a:t>sending process relies on transport infrastructure on other side of door to deliver message to socket at receiving process</a:t>
            </a:r>
          </a:p>
        </p:txBody>
      </p:sp>
      <p:sp>
        <p:nvSpPr>
          <p:cNvPr id="82950" name="Freeform 66"/>
          <p:cNvSpPr>
            <a:spLocks/>
          </p:cNvSpPr>
          <p:nvPr/>
        </p:nvSpPr>
        <p:spPr bwMode="auto">
          <a:xfrm>
            <a:off x="6948488" y="3751263"/>
            <a:ext cx="736600" cy="1998662"/>
          </a:xfrm>
          <a:custGeom>
            <a:avLst/>
            <a:gdLst>
              <a:gd name="T0" fmla="*/ 2147483647 w 464"/>
              <a:gd name="T1" fmla="*/ 2147483647 h 1259"/>
              <a:gd name="T2" fmla="*/ 0 w 464"/>
              <a:gd name="T3" fmla="*/ 0 h 1259"/>
              <a:gd name="T4" fmla="*/ 2147483647 w 464"/>
              <a:gd name="T5" fmla="*/ 2147483647 h 1259"/>
              <a:gd name="T6" fmla="*/ 2147483647 w 464"/>
              <a:gd name="T7" fmla="*/ 2147483647 h 1259"/>
              <a:gd name="T8" fmla="*/ 2147483647 w 464"/>
              <a:gd name="T9" fmla="*/ 2147483647 h 1259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464"/>
              <a:gd name="T16" fmla="*/ 0 h 1259"/>
              <a:gd name="T17" fmla="*/ 464 w 464"/>
              <a:gd name="T18" fmla="*/ 1259 h 1259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464" h="1259">
                <a:moveTo>
                  <a:pt x="464" y="1060"/>
                </a:moveTo>
                <a:lnTo>
                  <a:pt x="0" y="0"/>
                </a:lnTo>
                <a:lnTo>
                  <a:pt x="6" y="1258"/>
                </a:lnTo>
                <a:lnTo>
                  <a:pt x="382" y="1259"/>
                </a:lnTo>
                <a:lnTo>
                  <a:pt x="464" y="1060"/>
                </a:lnTo>
                <a:close/>
              </a:path>
            </a:pathLst>
          </a:custGeom>
          <a:gradFill rotWithShape="1">
            <a:gsLst>
              <a:gs pos="0">
                <a:schemeClr val="bg1"/>
              </a:gs>
              <a:gs pos="100000">
                <a:schemeClr val="folHlink"/>
              </a:gs>
            </a:gsLst>
            <a:lin ang="0" scaled="1"/>
          </a:gradFill>
          <a:ln w="9525">
            <a:solidFill>
              <a:srgbClr val="DDDDDD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82951" name="Freeform 7"/>
          <p:cNvSpPr>
            <a:spLocks/>
          </p:cNvSpPr>
          <p:nvPr/>
        </p:nvSpPr>
        <p:spPr bwMode="auto">
          <a:xfrm>
            <a:off x="3633788" y="5048250"/>
            <a:ext cx="1808162" cy="1031875"/>
          </a:xfrm>
          <a:custGeom>
            <a:avLst/>
            <a:gdLst>
              <a:gd name="T0" fmla="*/ 2147483647 w 2135"/>
              <a:gd name="T1" fmla="*/ 2147483647 h 1662"/>
              <a:gd name="T2" fmla="*/ 2147483647 w 2135"/>
              <a:gd name="T3" fmla="*/ 2147483647 h 1662"/>
              <a:gd name="T4" fmla="*/ 2147483647 w 2135"/>
              <a:gd name="T5" fmla="*/ 2147483647 h 1662"/>
              <a:gd name="T6" fmla="*/ 2147483647 w 2135"/>
              <a:gd name="T7" fmla="*/ 2147483647 h 1662"/>
              <a:gd name="T8" fmla="*/ 2147483647 w 2135"/>
              <a:gd name="T9" fmla="*/ 2147483647 h 1662"/>
              <a:gd name="T10" fmla="*/ 2147483647 w 2135"/>
              <a:gd name="T11" fmla="*/ 2147483647 h 1662"/>
              <a:gd name="T12" fmla="*/ 2147483647 w 2135"/>
              <a:gd name="T13" fmla="*/ 2147483647 h 1662"/>
              <a:gd name="T14" fmla="*/ 2147483647 w 2135"/>
              <a:gd name="T15" fmla="*/ 2147483647 h 1662"/>
              <a:gd name="T16" fmla="*/ 2147483647 w 2135"/>
              <a:gd name="T17" fmla="*/ 2147483647 h 1662"/>
              <a:gd name="T18" fmla="*/ 2147483647 w 2135"/>
              <a:gd name="T19" fmla="*/ 2147483647 h 1662"/>
              <a:gd name="T20" fmla="*/ 2147483647 w 2135"/>
              <a:gd name="T21" fmla="*/ 2147483647 h 1662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2135"/>
              <a:gd name="T34" fmla="*/ 0 h 1662"/>
              <a:gd name="T35" fmla="*/ 2135 w 2135"/>
              <a:gd name="T36" fmla="*/ 1662 h 1662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2135" h="1662">
                <a:moveTo>
                  <a:pt x="27" y="652"/>
                </a:moveTo>
                <a:cubicBezTo>
                  <a:pt x="14" y="487"/>
                  <a:pt x="0" y="152"/>
                  <a:pt x="105" y="76"/>
                </a:cubicBezTo>
                <a:cubicBezTo>
                  <a:pt x="210" y="0"/>
                  <a:pt x="473" y="192"/>
                  <a:pt x="657" y="196"/>
                </a:cubicBezTo>
                <a:cubicBezTo>
                  <a:pt x="841" y="200"/>
                  <a:pt x="985" y="65"/>
                  <a:pt x="1209" y="100"/>
                </a:cubicBezTo>
                <a:cubicBezTo>
                  <a:pt x="1433" y="135"/>
                  <a:pt x="1867" y="232"/>
                  <a:pt x="2001" y="406"/>
                </a:cubicBezTo>
                <a:cubicBezTo>
                  <a:pt x="2135" y="580"/>
                  <a:pt x="2083" y="945"/>
                  <a:pt x="2013" y="1144"/>
                </a:cubicBezTo>
                <a:cubicBezTo>
                  <a:pt x="1943" y="1343"/>
                  <a:pt x="1781" y="1538"/>
                  <a:pt x="1581" y="1600"/>
                </a:cubicBezTo>
                <a:cubicBezTo>
                  <a:pt x="1381" y="1662"/>
                  <a:pt x="993" y="1571"/>
                  <a:pt x="813" y="1516"/>
                </a:cubicBezTo>
                <a:cubicBezTo>
                  <a:pt x="633" y="1461"/>
                  <a:pt x="606" y="1345"/>
                  <a:pt x="501" y="1270"/>
                </a:cubicBezTo>
                <a:cubicBezTo>
                  <a:pt x="396" y="1195"/>
                  <a:pt x="262" y="1169"/>
                  <a:pt x="183" y="1066"/>
                </a:cubicBezTo>
                <a:cubicBezTo>
                  <a:pt x="104" y="963"/>
                  <a:pt x="25" y="819"/>
                  <a:pt x="27" y="652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52" name="Text Box 51"/>
          <p:cNvSpPr txBox="1">
            <a:spLocks noChangeArrowheads="1"/>
          </p:cNvSpPr>
          <p:nvPr/>
        </p:nvSpPr>
        <p:spPr bwMode="auto">
          <a:xfrm>
            <a:off x="4071938" y="5180013"/>
            <a:ext cx="874712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Internet</a:t>
            </a:r>
          </a:p>
        </p:txBody>
      </p:sp>
      <p:sp>
        <p:nvSpPr>
          <p:cNvPr id="82953" name="Line 52"/>
          <p:cNvSpPr>
            <a:spLocks noChangeShapeType="1"/>
          </p:cNvSpPr>
          <p:nvPr/>
        </p:nvSpPr>
        <p:spPr bwMode="auto">
          <a:xfrm>
            <a:off x="3392488" y="5591175"/>
            <a:ext cx="2211387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 type="triangle" w="med" len="med"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54" name="Text Box 53"/>
          <p:cNvSpPr txBox="1">
            <a:spLocks noChangeArrowheads="1"/>
          </p:cNvSpPr>
          <p:nvPr/>
        </p:nvSpPr>
        <p:spPr bwMode="auto">
          <a:xfrm>
            <a:off x="7413625" y="4816475"/>
            <a:ext cx="1063625" cy="825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controlled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by OS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1600">
              <a:solidFill>
                <a:srgbClr val="CC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82955" name="Text Box 56"/>
          <p:cNvSpPr txBox="1">
            <a:spLocks noChangeArrowheads="1"/>
          </p:cNvSpPr>
          <p:nvPr/>
        </p:nvSpPr>
        <p:spPr bwMode="auto">
          <a:xfrm>
            <a:off x="7391400" y="3916363"/>
            <a:ext cx="1470025" cy="533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9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controlled by</a:t>
            </a:r>
          </a:p>
          <a:p>
            <a:pPr>
              <a:lnSpc>
                <a:spcPct val="9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app developer</a:t>
            </a:r>
          </a:p>
        </p:txBody>
      </p:sp>
      <p:sp>
        <p:nvSpPr>
          <p:cNvPr id="82956" name="Freeform 45"/>
          <p:cNvSpPr>
            <a:spLocks/>
          </p:cNvSpPr>
          <p:nvPr/>
        </p:nvSpPr>
        <p:spPr bwMode="auto">
          <a:xfrm>
            <a:off x="1208088" y="3814763"/>
            <a:ext cx="758825" cy="1997075"/>
          </a:xfrm>
          <a:custGeom>
            <a:avLst/>
            <a:gdLst>
              <a:gd name="T0" fmla="*/ 0 w 478"/>
              <a:gd name="T1" fmla="*/ 2147483647 h 1258"/>
              <a:gd name="T2" fmla="*/ 2147483647 w 478"/>
              <a:gd name="T3" fmla="*/ 0 h 1258"/>
              <a:gd name="T4" fmla="*/ 2147483647 w 478"/>
              <a:gd name="T5" fmla="*/ 2147483647 h 1258"/>
              <a:gd name="T6" fmla="*/ 2147483647 w 478"/>
              <a:gd name="T7" fmla="*/ 2147483647 h 1258"/>
              <a:gd name="T8" fmla="*/ 0 w 478"/>
              <a:gd name="T9" fmla="*/ 2147483647 h 1258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  <a:gd name="T15" fmla="*/ 0 w 478"/>
              <a:gd name="T16" fmla="*/ 0 h 1258"/>
              <a:gd name="T17" fmla="*/ 478 w 478"/>
              <a:gd name="T18" fmla="*/ 1258 h 1258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478" h="1258">
                <a:moveTo>
                  <a:pt x="0" y="1040"/>
                </a:moveTo>
                <a:lnTo>
                  <a:pt x="478" y="0"/>
                </a:lnTo>
                <a:lnTo>
                  <a:pt x="472" y="1258"/>
                </a:lnTo>
                <a:lnTo>
                  <a:pt x="41" y="1246"/>
                </a:lnTo>
                <a:lnTo>
                  <a:pt x="0" y="1040"/>
                </a:lnTo>
                <a:close/>
              </a:path>
            </a:pathLst>
          </a:custGeom>
          <a:gradFill rotWithShape="1">
            <a:gsLst>
              <a:gs pos="0">
                <a:schemeClr val="bg1"/>
              </a:gs>
              <a:gs pos="100000">
                <a:schemeClr val="folHlink"/>
              </a:gs>
            </a:gsLst>
            <a:lin ang="0" scaled="1"/>
          </a:gradFill>
          <a:ln w="9525">
            <a:solidFill>
              <a:srgbClr val="DDDDDD"/>
            </a:solidFill>
            <a:round/>
            <a:headEnd/>
            <a:tailEnd/>
          </a:ln>
        </p:spPr>
        <p:txBody>
          <a:bodyPr/>
          <a:lstStyle/>
          <a:p>
            <a:endParaRPr lang="en-US"/>
          </a:p>
        </p:txBody>
      </p:sp>
      <p:sp>
        <p:nvSpPr>
          <p:cNvPr id="82957" name="Rectangle 23"/>
          <p:cNvSpPr>
            <a:spLocks noChangeArrowheads="1"/>
          </p:cNvSpPr>
          <p:nvPr/>
        </p:nvSpPr>
        <p:spPr bwMode="auto">
          <a:xfrm>
            <a:off x="2011363" y="3770313"/>
            <a:ext cx="1296987" cy="1981200"/>
          </a:xfrm>
          <a:prstGeom prst="rect">
            <a:avLst/>
          </a:pr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82958" name="Rectangle 24"/>
          <p:cNvSpPr>
            <a:spLocks noChangeArrowheads="1"/>
          </p:cNvSpPr>
          <p:nvPr/>
        </p:nvSpPr>
        <p:spPr bwMode="auto">
          <a:xfrm>
            <a:off x="1973263" y="3824288"/>
            <a:ext cx="1273175" cy="1979612"/>
          </a:xfrm>
          <a:prstGeom prst="rect">
            <a:avLst/>
          </a:prstGeom>
          <a:solidFill>
            <a:schemeClr val="bg1"/>
          </a:solidFill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82959" name="Line 25"/>
          <p:cNvSpPr>
            <a:spLocks noChangeShapeType="1"/>
          </p:cNvSpPr>
          <p:nvPr/>
        </p:nvSpPr>
        <p:spPr bwMode="auto">
          <a:xfrm>
            <a:off x="1982788" y="4584700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60" name="Text Box 26"/>
          <p:cNvSpPr txBox="1">
            <a:spLocks noChangeArrowheads="1"/>
          </p:cNvSpPr>
          <p:nvPr/>
        </p:nvSpPr>
        <p:spPr bwMode="auto">
          <a:xfrm>
            <a:off x="1939925" y="4567238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solidFill>
                  <a:srgbClr val="969696"/>
                </a:solidFill>
                <a:latin typeface="Tahoma" panose="020B0604030504040204" pitchFamily="34" charset="0"/>
              </a:rPr>
              <a:t>transport</a:t>
            </a:r>
          </a:p>
        </p:txBody>
      </p:sp>
      <p:sp>
        <p:nvSpPr>
          <p:cNvPr id="82961" name="Line 27"/>
          <p:cNvSpPr>
            <a:spLocks noChangeShapeType="1"/>
          </p:cNvSpPr>
          <p:nvPr/>
        </p:nvSpPr>
        <p:spPr bwMode="auto">
          <a:xfrm>
            <a:off x="1990725" y="4905375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62" name="Line 28"/>
          <p:cNvSpPr>
            <a:spLocks noChangeShapeType="1"/>
          </p:cNvSpPr>
          <p:nvPr/>
        </p:nvSpPr>
        <p:spPr bwMode="auto">
          <a:xfrm>
            <a:off x="1976438" y="5214938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63" name="Line 29"/>
          <p:cNvSpPr>
            <a:spLocks noChangeShapeType="1"/>
          </p:cNvSpPr>
          <p:nvPr/>
        </p:nvSpPr>
        <p:spPr bwMode="auto">
          <a:xfrm>
            <a:off x="1976438" y="5500688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64" name="Text Box 26"/>
          <p:cNvSpPr txBox="1">
            <a:spLocks noChangeArrowheads="1"/>
          </p:cNvSpPr>
          <p:nvPr/>
        </p:nvSpPr>
        <p:spPr bwMode="auto">
          <a:xfrm>
            <a:off x="1974850" y="3814763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latin typeface="Tahoma" panose="020B0604030504040204" pitchFamily="34" charset="0"/>
              </a:rPr>
              <a:t>application</a:t>
            </a:r>
          </a:p>
        </p:txBody>
      </p:sp>
      <p:sp>
        <p:nvSpPr>
          <p:cNvPr id="82965" name="Text Box 26"/>
          <p:cNvSpPr txBox="1">
            <a:spLocks noChangeArrowheads="1"/>
          </p:cNvSpPr>
          <p:nvPr/>
        </p:nvSpPr>
        <p:spPr bwMode="auto">
          <a:xfrm>
            <a:off x="1930400" y="5472113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solidFill>
                  <a:srgbClr val="969696"/>
                </a:solidFill>
                <a:latin typeface="Tahoma" panose="020B0604030504040204" pitchFamily="34" charset="0"/>
              </a:rPr>
              <a:t>physical</a:t>
            </a:r>
          </a:p>
        </p:txBody>
      </p:sp>
      <p:sp>
        <p:nvSpPr>
          <p:cNvPr id="82966" name="Text Box 26"/>
          <p:cNvSpPr txBox="1">
            <a:spLocks noChangeArrowheads="1"/>
          </p:cNvSpPr>
          <p:nvPr/>
        </p:nvSpPr>
        <p:spPr bwMode="auto">
          <a:xfrm>
            <a:off x="1949450" y="5186363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solidFill>
                  <a:srgbClr val="969696"/>
                </a:solidFill>
                <a:latin typeface="Tahoma" panose="020B0604030504040204" pitchFamily="34" charset="0"/>
              </a:rPr>
              <a:t>link</a:t>
            </a:r>
          </a:p>
        </p:txBody>
      </p:sp>
      <p:sp>
        <p:nvSpPr>
          <p:cNvPr id="82967" name="Text Box 26"/>
          <p:cNvSpPr txBox="1">
            <a:spLocks noChangeArrowheads="1"/>
          </p:cNvSpPr>
          <p:nvPr/>
        </p:nvSpPr>
        <p:spPr bwMode="auto">
          <a:xfrm>
            <a:off x="1939925" y="4891088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solidFill>
                  <a:srgbClr val="969696"/>
                </a:solidFill>
                <a:latin typeface="Tahoma" panose="020B0604030504040204" pitchFamily="34" charset="0"/>
              </a:rPr>
              <a:t>network</a:t>
            </a:r>
          </a:p>
        </p:txBody>
      </p:sp>
      <p:sp>
        <p:nvSpPr>
          <p:cNvPr id="82968" name="Oval 57"/>
          <p:cNvSpPr>
            <a:spLocks noChangeArrowheads="1"/>
          </p:cNvSpPr>
          <p:nvPr/>
        </p:nvSpPr>
        <p:spPr bwMode="auto">
          <a:xfrm>
            <a:off x="2108200" y="4089400"/>
            <a:ext cx="990600" cy="304800"/>
          </a:xfrm>
          <a:prstGeom prst="ellipse">
            <a:avLst/>
          </a:prstGeom>
          <a:solidFill>
            <a:srgbClr val="CCFFFF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process</a:t>
            </a:r>
          </a:p>
        </p:txBody>
      </p:sp>
      <p:grpSp>
        <p:nvGrpSpPr>
          <p:cNvPr id="82969" name="Group 58"/>
          <p:cNvGrpSpPr>
            <a:grpSpLocks/>
          </p:cNvGrpSpPr>
          <p:nvPr/>
        </p:nvGrpSpPr>
        <p:grpSpPr bwMode="auto">
          <a:xfrm>
            <a:off x="2355850" y="4449763"/>
            <a:ext cx="546100" cy="225425"/>
            <a:chOff x="1287" y="2524"/>
            <a:chExt cx="260" cy="100"/>
          </a:xfrm>
        </p:grpSpPr>
        <p:sp>
          <p:nvSpPr>
            <p:cNvPr id="82999" name="Rectangle 59"/>
            <p:cNvSpPr>
              <a:spLocks noChangeArrowheads="1"/>
            </p:cNvSpPr>
            <p:nvPr/>
          </p:nvSpPr>
          <p:spPr bwMode="auto">
            <a:xfrm>
              <a:off x="1287" y="2524"/>
              <a:ext cx="260" cy="100"/>
            </a:xfrm>
            <a:prstGeom prst="rect">
              <a:avLst/>
            </a:prstGeom>
            <a:solidFill>
              <a:srgbClr val="FFFF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83000" name="Rectangle 60"/>
            <p:cNvSpPr>
              <a:spLocks noChangeArrowheads="1"/>
            </p:cNvSpPr>
            <p:nvPr/>
          </p:nvSpPr>
          <p:spPr bwMode="auto">
            <a:xfrm>
              <a:off x="1338" y="2537"/>
              <a:ext cx="156" cy="7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rgbClr val="CC9900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83001" name="Rectangle 61"/>
            <p:cNvSpPr>
              <a:spLocks noChangeArrowheads="1"/>
            </p:cNvSpPr>
            <p:nvPr/>
          </p:nvSpPr>
          <p:spPr bwMode="auto">
            <a:xfrm>
              <a:off x="1503" y="2582"/>
              <a:ext cx="27" cy="27"/>
            </a:xfrm>
            <a:prstGeom prst="rect">
              <a:avLst/>
            </a:prstGeom>
            <a:solidFill>
              <a:srgbClr val="CC9900"/>
            </a:solidFill>
            <a:ln w="9525">
              <a:solidFill>
                <a:srgbClr val="CC9900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83002" name="Rectangle 62"/>
            <p:cNvSpPr>
              <a:spLocks noChangeArrowheads="1"/>
            </p:cNvSpPr>
            <p:nvPr/>
          </p:nvSpPr>
          <p:spPr bwMode="auto">
            <a:xfrm>
              <a:off x="1298" y="2583"/>
              <a:ext cx="26" cy="27"/>
            </a:xfrm>
            <a:prstGeom prst="rect">
              <a:avLst/>
            </a:prstGeom>
            <a:solidFill>
              <a:srgbClr val="CC9900"/>
            </a:solidFill>
            <a:ln w="9525">
              <a:solidFill>
                <a:srgbClr val="CC9900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82970" name="Rectangle 23"/>
          <p:cNvSpPr>
            <a:spLocks noChangeArrowheads="1"/>
          </p:cNvSpPr>
          <p:nvPr/>
        </p:nvSpPr>
        <p:spPr bwMode="auto">
          <a:xfrm>
            <a:off x="5673725" y="3741738"/>
            <a:ext cx="1296988" cy="1981200"/>
          </a:xfrm>
          <a:prstGeom prst="rect">
            <a:avLst/>
          </a:prstGeom>
          <a:solidFill>
            <a:srgbClr val="00009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82971" name="Rectangle 24"/>
          <p:cNvSpPr>
            <a:spLocks noChangeArrowheads="1"/>
          </p:cNvSpPr>
          <p:nvPr/>
        </p:nvSpPr>
        <p:spPr bwMode="auto">
          <a:xfrm>
            <a:off x="5635625" y="3795713"/>
            <a:ext cx="1273175" cy="1979612"/>
          </a:xfrm>
          <a:prstGeom prst="rect">
            <a:avLst/>
          </a:prstGeom>
          <a:solidFill>
            <a:schemeClr val="bg1"/>
          </a:solidFill>
          <a:ln w="2857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82972" name="Line 25"/>
          <p:cNvSpPr>
            <a:spLocks noChangeShapeType="1"/>
          </p:cNvSpPr>
          <p:nvPr/>
        </p:nvSpPr>
        <p:spPr bwMode="auto">
          <a:xfrm>
            <a:off x="5645150" y="4556125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73" name="Text Box 26"/>
          <p:cNvSpPr txBox="1">
            <a:spLocks noChangeArrowheads="1"/>
          </p:cNvSpPr>
          <p:nvPr/>
        </p:nvSpPr>
        <p:spPr bwMode="auto">
          <a:xfrm>
            <a:off x="5602288" y="4538663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solidFill>
                  <a:srgbClr val="969696"/>
                </a:solidFill>
                <a:latin typeface="Tahoma" panose="020B0604030504040204" pitchFamily="34" charset="0"/>
              </a:rPr>
              <a:t>transport</a:t>
            </a:r>
          </a:p>
        </p:txBody>
      </p:sp>
      <p:sp>
        <p:nvSpPr>
          <p:cNvPr id="82974" name="Line 27"/>
          <p:cNvSpPr>
            <a:spLocks noChangeShapeType="1"/>
          </p:cNvSpPr>
          <p:nvPr/>
        </p:nvSpPr>
        <p:spPr bwMode="auto">
          <a:xfrm>
            <a:off x="5653088" y="4876800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75" name="Line 28"/>
          <p:cNvSpPr>
            <a:spLocks noChangeShapeType="1"/>
          </p:cNvSpPr>
          <p:nvPr/>
        </p:nvSpPr>
        <p:spPr bwMode="auto">
          <a:xfrm>
            <a:off x="5638800" y="5186363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76" name="Line 29"/>
          <p:cNvSpPr>
            <a:spLocks noChangeShapeType="1"/>
          </p:cNvSpPr>
          <p:nvPr/>
        </p:nvSpPr>
        <p:spPr bwMode="auto">
          <a:xfrm>
            <a:off x="5638800" y="5472113"/>
            <a:ext cx="1263650" cy="317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82977" name="Text Box 26"/>
          <p:cNvSpPr txBox="1">
            <a:spLocks noChangeArrowheads="1"/>
          </p:cNvSpPr>
          <p:nvPr/>
        </p:nvSpPr>
        <p:spPr bwMode="auto">
          <a:xfrm>
            <a:off x="5637213" y="3786188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latin typeface="Tahoma" panose="020B0604030504040204" pitchFamily="34" charset="0"/>
              </a:rPr>
              <a:t>application</a:t>
            </a:r>
          </a:p>
        </p:txBody>
      </p:sp>
      <p:sp>
        <p:nvSpPr>
          <p:cNvPr id="82978" name="Text Box 26"/>
          <p:cNvSpPr txBox="1">
            <a:spLocks noChangeArrowheads="1"/>
          </p:cNvSpPr>
          <p:nvPr/>
        </p:nvSpPr>
        <p:spPr bwMode="auto">
          <a:xfrm>
            <a:off x="5592763" y="5443538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solidFill>
                  <a:srgbClr val="969696"/>
                </a:solidFill>
                <a:latin typeface="Tahoma" panose="020B0604030504040204" pitchFamily="34" charset="0"/>
              </a:rPr>
              <a:t>physical</a:t>
            </a:r>
          </a:p>
        </p:txBody>
      </p:sp>
      <p:sp>
        <p:nvSpPr>
          <p:cNvPr id="82979" name="Text Box 26"/>
          <p:cNvSpPr txBox="1">
            <a:spLocks noChangeArrowheads="1"/>
          </p:cNvSpPr>
          <p:nvPr/>
        </p:nvSpPr>
        <p:spPr bwMode="auto">
          <a:xfrm>
            <a:off x="5611813" y="5157788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solidFill>
                  <a:srgbClr val="969696"/>
                </a:solidFill>
                <a:latin typeface="Tahoma" panose="020B0604030504040204" pitchFamily="34" charset="0"/>
              </a:rPr>
              <a:t>link</a:t>
            </a:r>
          </a:p>
        </p:txBody>
      </p:sp>
      <p:sp>
        <p:nvSpPr>
          <p:cNvPr id="82980" name="Text Box 26"/>
          <p:cNvSpPr txBox="1">
            <a:spLocks noChangeArrowheads="1"/>
          </p:cNvSpPr>
          <p:nvPr/>
        </p:nvSpPr>
        <p:spPr bwMode="auto">
          <a:xfrm>
            <a:off x="5602288" y="4862513"/>
            <a:ext cx="1317625" cy="3254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400">
                <a:solidFill>
                  <a:srgbClr val="969696"/>
                </a:solidFill>
                <a:latin typeface="Tahoma" panose="020B0604030504040204" pitchFamily="34" charset="0"/>
              </a:rPr>
              <a:t>network</a:t>
            </a:r>
          </a:p>
        </p:txBody>
      </p:sp>
      <p:sp>
        <p:nvSpPr>
          <p:cNvPr id="82981" name="Oval 78"/>
          <p:cNvSpPr>
            <a:spLocks noChangeArrowheads="1"/>
          </p:cNvSpPr>
          <p:nvPr/>
        </p:nvSpPr>
        <p:spPr bwMode="auto">
          <a:xfrm>
            <a:off x="5770563" y="4060825"/>
            <a:ext cx="990600" cy="304800"/>
          </a:xfrm>
          <a:prstGeom prst="ellipse">
            <a:avLst/>
          </a:prstGeom>
          <a:solidFill>
            <a:srgbClr val="CCFFFF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process</a:t>
            </a:r>
          </a:p>
        </p:txBody>
      </p:sp>
      <p:grpSp>
        <p:nvGrpSpPr>
          <p:cNvPr id="82982" name="Group 79"/>
          <p:cNvGrpSpPr>
            <a:grpSpLocks/>
          </p:cNvGrpSpPr>
          <p:nvPr/>
        </p:nvGrpSpPr>
        <p:grpSpPr bwMode="auto">
          <a:xfrm>
            <a:off x="6018213" y="4421188"/>
            <a:ext cx="546100" cy="225425"/>
            <a:chOff x="1287" y="2524"/>
            <a:chExt cx="260" cy="100"/>
          </a:xfrm>
        </p:grpSpPr>
        <p:sp>
          <p:nvSpPr>
            <p:cNvPr id="82995" name="Rectangle 80"/>
            <p:cNvSpPr>
              <a:spLocks noChangeArrowheads="1"/>
            </p:cNvSpPr>
            <p:nvPr/>
          </p:nvSpPr>
          <p:spPr bwMode="auto">
            <a:xfrm>
              <a:off x="1287" y="2524"/>
              <a:ext cx="260" cy="100"/>
            </a:xfrm>
            <a:prstGeom prst="rect">
              <a:avLst/>
            </a:prstGeom>
            <a:solidFill>
              <a:srgbClr val="FFFF00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82996" name="Rectangle 81"/>
            <p:cNvSpPr>
              <a:spLocks noChangeArrowheads="1"/>
            </p:cNvSpPr>
            <p:nvPr/>
          </p:nvSpPr>
          <p:spPr bwMode="auto">
            <a:xfrm>
              <a:off x="1338" y="2537"/>
              <a:ext cx="156" cy="76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rgbClr val="CC9900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82997" name="Rectangle 82"/>
            <p:cNvSpPr>
              <a:spLocks noChangeArrowheads="1"/>
            </p:cNvSpPr>
            <p:nvPr/>
          </p:nvSpPr>
          <p:spPr bwMode="auto">
            <a:xfrm>
              <a:off x="1503" y="2582"/>
              <a:ext cx="27" cy="27"/>
            </a:xfrm>
            <a:prstGeom prst="rect">
              <a:avLst/>
            </a:prstGeom>
            <a:solidFill>
              <a:srgbClr val="CC9900"/>
            </a:solidFill>
            <a:ln w="9525">
              <a:solidFill>
                <a:srgbClr val="CC9900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82998" name="Rectangle 83"/>
            <p:cNvSpPr>
              <a:spLocks noChangeArrowheads="1"/>
            </p:cNvSpPr>
            <p:nvPr/>
          </p:nvSpPr>
          <p:spPr bwMode="auto">
            <a:xfrm>
              <a:off x="1298" y="2583"/>
              <a:ext cx="26" cy="27"/>
            </a:xfrm>
            <a:prstGeom prst="rect">
              <a:avLst/>
            </a:prstGeom>
            <a:solidFill>
              <a:srgbClr val="CC9900"/>
            </a:solidFill>
            <a:ln w="9525">
              <a:solidFill>
                <a:srgbClr val="CC9900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82983" name="Line 88"/>
          <p:cNvSpPr>
            <a:spLocks noChangeShapeType="1"/>
          </p:cNvSpPr>
          <p:nvPr/>
        </p:nvSpPr>
        <p:spPr bwMode="auto">
          <a:xfrm flipH="1">
            <a:off x="6827838" y="4192588"/>
            <a:ext cx="609600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2984" name="Line 89"/>
          <p:cNvSpPr>
            <a:spLocks noChangeShapeType="1"/>
          </p:cNvSpPr>
          <p:nvPr/>
        </p:nvSpPr>
        <p:spPr bwMode="auto">
          <a:xfrm>
            <a:off x="7053263" y="4618038"/>
            <a:ext cx="0" cy="102235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2985" name="Line 90"/>
          <p:cNvSpPr>
            <a:spLocks noChangeShapeType="1"/>
          </p:cNvSpPr>
          <p:nvPr/>
        </p:nvSpPr>
        <p:spPr bwMode="auto">
          <a:xfrm flipH="1">
            <a:off x="7077075" y="5118100"/>
            <a:ext cx="609600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2986" name="Text Box 56"/>
          <p:cNvSpPr txBox="1">
            <a:spLocks noChangeArrowheads="1"/>
          </p:cNvSpPr>
          <p:nvPr/>
        </p:nvSpPr>
        <p:spPr bwMode="auto">
          <a:xfrm>
            <a:off x="3990975" y="3873500"/>
            <a:ext cx="917575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9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i="1">
                <a:solidFill>
                  <a:srgbClr val="CC0000"/>
                </a:solidFill>
              </a:rPr>
              <a:t>socket</a:t>
            </a:r>
          </a:p>
        </p:txBody>
      </p:sp>
      <p:sp>
        <p:nvSpPr>
          <p:cNvPr id="82987" name="Line 92"/>
          <p:cNvSpPr>
            <a:spLocks noChangeShapeType="1"/>
          </p:cNvSpPr>
          <p:nvPr/>
        </p:nvSpPr>
        <p:spPr bwMode="auto">
          <a:xfrm flipV="1">
            <a:off x="2994025" y="4073525"/>
            <a:ext cx="968375" cy="434975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82988" name="Line 93"/>
          <p:cNvSpPr>
            <a:spLocks noChangeShapeType="1"/>
          </p:cNvSpPr>
          <p:nvPr/>
        </p:nvSpPr>
        <p:spPr bwMode="auto">
          <a:xfrm flipH="1" flipV="1">
            <a:off x="4929188" y="4062413"/>
            <a:ext cx="968375" cy="434975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82989" name="Group 96"/>
          <p:cNvGrpSpPr>
            <a:grpSpLocks/>
          </p:cNvGrpSpPr>
          <p:nvPr/>
        </p:nvGrpSpPr>
        <p:grpSpPr bwMode="auto">
          <a:xfrm>
            <a:off x="784225" y="5127625"/>
            <a:ext cx="719138" cy="773113"/>
            <a:chOff x="-44" y="1473"/>
            <a:chExt cx="981" cy="1105"/>
          </a:xfrm>
        </p:grpSpPr>
        <p:pic>
          <p:nvPicPr>
            <p:cNvPr id="82993" name="Picture 97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82994" name="Freeform 98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82990" name="Group 99"/>
          <p:cNvGrpSpPr>
            <a:grpSpLocks/>
          </p:cNvGrpSpPr>
          <p:nvPr/>
        </p:nvGrpSpPr>
        <p:grpSpPr bwMode="auto">
          <a:xfrm flipH="1">
            <a:off x="7480300" y="5322888"/>
            <a:ext cx="719138" cy="773112"/>
            <a:chOff x="-44" y="1473"/>
            <a:chExt cx="981" cy="1105"/>
          </a:xfrm>
        </p:grpSpPr>
        <p:pic>
          <p:nvPicPr>
            <p:cNvPr id="82991" name="Picture 100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82992" name="Freeform 101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61" name="Rectangle 4"/>
          <p:cNvSpPr txBox="1">
            <a:spLocks noChangeArrowheads="1"/>
          </p:cNvSpPr>
          <p:nvPr/>
        </p:nvSpPr>
        <p:spPr>
          <a:xfrm>
            <a:off x="0" y="0"/>
            <a:ext cx="8001000" cy="685800"/>
          </a:xfrm>
          <a:prstGeom prst="rect">
            <a:avLst/>
          </a:prstGeom>
        </p:spPr>
        <p:txBody>
          <a:bodyPr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altLang="en-US" dirty="0" smtClean="0"/>
              <a:t>Network Applications</a:t>
            </a:r>
          </a:p>
        </p:txBody>
      </p:sp>
    </p:spTree>
    <p:extLst>
      <p:ext uri="{BB962C8B-B14F-4D97-AF65-F5344CB8AC3E}">
        <p14:creationId xmlns:p14="http://schemas.microsoft.com/office/powerpoint/2010/main" val="32949843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7" name="Rectangle 3"/>
          <p:cNvSpPr>
            <a:spLocks noGrp="1" noChangeArrowheads="1"/>
          </p:cNvSpPr>
          <p:nvPr>
            <p:ph type="body" sz="half" idx="2"/>
          </p:nvPr>
        </p:nvSpPr>
        <p:spPr>
          <a:xfrm>
            <a:off x="498475" y="1365250"/>
            <a:ext cx="4021138" cy="4648200"/>
          </a:xfrm>
        </p:spPr>
        <p:txBody>
          <a:bodyPr/>
          <a:lstStyle/>
          <a:p>
            <a:r>
              <a:rPr lang="en-US" altLang="en-US" sz="2400" smtClean="0"/>
              <a:t>to receive messages, process  must have </a:t>
            </a:r>
            <a:r>
              <a:rPr lang="en-US" altLang="en-US" sz="2400" i="1" smtClean="0">
                <a:solidFill>
                  <a:srgbClr val="CC0000"/>
                </a:solidFill>
              </a:rPr>
              <a:t>identifier</a:t>
            </a:r>
          </a:p>
          <a:p>
            <a:r>
              <a:rPr lang="en-US" altLang="en-US" sz="2400" smtClean="0"/>
              <a:t>host device has unique 32-bit IP address</a:t>
            </a:r>
          </a:p>
          <a:p>
            <a:r>
              <a:rPr lang="en-US" altLang="en-US" sz="2400" i="1" u="sng" smtClean="0">
                <a:solidFill>
                  <a:srgbClr val="CC0000"/>
                </a:solidFill>
              </a:rPr>
              <a:t>Q:</a:t>
            </a:r>
            <a:r>
              <a:rPr lang="en-US" altLang="en-US" sz="2400" smtClean="0"/>
              <a:t> does  IP address of host on which process runs suffice for identifying the process?</a:t>
            </a:r>
          </a:p>
        </p:txBody>
      </p:sp>
      <p:sp>
        <p:nvSpPr>
          <p:cNvPr id="237572" name="Rectangle 4"/>
          <p:cNvSpPr>
            <a:spLocks noGrp="1" noChangeArrowheads="1"/>
          </p:cNvSpPr>
          <p:nvPr>
            <p:ph type="body" sz="half" idx="1"/>
          </p:nvPr>
        </p:nvSpPr>
        <p:spPr>
          <a:xfrm>
            <a:off x="4719638" y="1357313"/>
            <a:ext cx="4125912" cy="5218112"/>
          </a:xfrm>
          <a:noFill/>
        </p:spPr>
        <p:txBody>
          <a:bodyPr/>
          <a:lstStyle/>
          <a:p>
            <a:r>
              <a:rPr lang="en-US" altLang="en-US" sz="2400" i="1" dirty="0" smtClean="0">
                <a:solidFill>
                  <a:srgbClr val="CC0000"/>
                </a:solidFill>
              </a:rPr>
              <a:t>identifier</a:t>
            </a:r>
            <a:r>
              <a:rPr lang="en-US" altLang="en-US" sz="2400" dirty="0" smtClean="0">
                <a:solidFill>
                  <a:srgbClr val="FF0000"/>
                </a:solidFill>
              </a:rPr>
              <a:t> </a:t>
            </a:r>
            <a:r>
              <a:rPr lang="en-US" altLang="en-US" sz="2400" dirty="0" smtClean="0"/>
              <a:t>includes both </a:t>
            </a:r>
            <a:r>
              <a:rPr lang="en-US" altLang="en-US" sz="2400" dirty="0" smtClean="0">
                <a:solidFill>
                  <a:srgbClr val="CC0000"/>
                </a:solidFill>
              </a:rPr>
              <a:t>IP address</a:t>
            </a:r>
            <a:r>
              <a:rPr lang="en-US" altLang="en-US" sz="2400" dirty="0" smtClean="0"/>
              <a:t> and </a:t>
            </a:r>
            <a:r>
              <a:rPr lang="en-US" altLang="en-US" sz="2400" dirty="0" smtClean="0">
                <a:solidFill>
                  <a:srgbClr val="CC0000"/>
                </a:solidFill>
              </a:rPr>
              <a:t>port numbers</a:t>
            </a:r>
            <a:r>
              <a:rPr lang="en-US" altLang="en-US" sz="2400" dirty="0" smtClean="0"/>
              <a:t> associated with process on host.</a:t>
            </a:r>
          </a:p>
          <a:p>
            <a:r>
              <a:rPr lang="en-US" altLang="en-US" sz="2400" dirty="0" smtClean="0"/>
              <a:t>example port numbers:</a:t>
            </a:r>
          </a:p>
          <a:p>
            <a:pPr lvl="1"/>
            <a:r>
              <a:rPr lang="en-US" altLang="en-US" sz="2000" dirty="0" smtClean="0"/>
              <a:t>HTTP server: 80</a:t>
            </a:r>
          </a:p>
          <a:p>
            <a:pPr lvl="1"/>
            <a:r>
              <a:rPr lang="en-US" altLang="en-US" sz="2000" dirty="0" smtClean="0"/>
              <a:t>mail server: 25</a:t>
            </a:r>
          </a:p>
          <a:p>
            <a:r>
              <a:rPr lang="en-US" altLang="en-US" sz="2400" dirty="0" smtClean="0"/>
              <a:t>to send HTTP message to www.cs.cornell.edu web server:</a:t>
            </a:r>
          </a:p>
          <a:p>
            <a:pPr lvl="1"/>
            <a:r>
              <a:rPr lang="en-US" altLang="en-US" sz="2000" dirty="0" smtClean="0">
                <a:solidFill>
                  <a:srgbClr val="CC0000"/>
                </a:solidFill>
              </a:rPr>
              <a:t>IP address:</a:t>
            </a:r>
            <a:r>
              <a:rPr lang="en-US" altLang="en-US" sz="2000" dirty="0" smtClean="0">
                <a:solidFill>
                  <a:schemeClr val="accent2"/>
                </a:solidFill>
              </a:rPr>
              <a:t> </a:t>
            </a:r>
            <a:r>
              <a:rPr lang="en-US" altLang="en-US" sz="2000" dirty="0" smtClean="0"/>
              <a:t>128.84.154.137</a:t>
            </a:r>
          </a:p>
          <a:p>
            <a:pPr lvl="1"/>
            <a:r>
              <a:rPr lang="en-US" altLang="en-US" sz="2000" dirty="0" smtClean="0">
                <a:solidFill>
                  <a:srgbClr val="CC0000"/>
                </a:solidFill>
              </a:rPr>
              <a:t>port number:</a:t>
            </a:r>
            <a:r>
              <a:rPr lang="en-US" altLang="en-US" sz="2000" dirty="0" smtClean="0">
                <a:solidFill>
                  <a:schemeClr val="accent2"/>
                </a:solidFill>
              </a:rPr>
              <a:t> </a:t>
            </a:r>
            <a:r>
              <a:rPr lang="en-US" altLang="en-US" sz="2000" dirty="0" smtClean="0"/>
              <a:t>80</a:t>
            </a:r>
          </a:p>
          <a:p>
            <a:pPr marL="0" indent="0">
              <a:buNone/>
            </a:pPr>
            <a:endParaRPr lang="en-US" altLang="en-US" sz="2400" dirty="0" smtClean="0"/>
          </a:p>
        </p:txBody>
      </p:sp>
      <p:sp>
        <p:nvSpPr>
          <p:cNvPr id="43020" name="Rectangle 3"/>
          <p:cNvSpPr>
            <a:spLocks noChangeArrowheads="1"/>
          </p:cNvSpPr>
          <p:nvPr/>
        </p:nvSpPr>
        <p:spPr bwMode="auto">
          <a:xfrm>
            <a:off x="5862" y="5087938"/>
            <a:ext cx="4021138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lvl="1">
              <a:lnSpc>
                <a:spcPct val="85000"/>
              </a:lnSpc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2400" i="1" u="sng" dirty="0">
                <a:solidFill>
                  <a:srgbClr val="CC0000"/>
                </a:solidFill>
                <a:latin typeface="Gill Sans MT" panose="020B0502020104020203" pitchFamily="34" charset="0"/>
              </a:rPr>
              <a:t>A:</a:t>
            </a:r>
            <a:r>
              <a:rPr lang="en-US" altLang="en-US" sz="2400" dirty="0">
                <a:latin typeface="Gill Sans MT" panose="020B0502020104020203" pitchFamily="34" charset="0"/>
              </a:rPr>
              <a:t> no, </a:t>
            </a:r>
            <a:r>
              <a:rPr lang="en-US" altLang="en-US" sz="2400" i="1" dirty="0">
                <a:latin typeface="Gill Sans MT" panose="020B0502020104020203" pitchFamily="34" charset="0"/>
              </a:rPr>
              <a:t>many</a:t>
            </a:r>
            <a:r>
              <a:rPr lang="en-US" altLang="en-US" sz="2400" dirty="0">
                <a:latin typeface="Gill Sans MT" panose="020B0502020104020203" pitchFamily="34" charset="0"/>
              </a:rPr>
              <a:t> processes can be running on same host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8190524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Network Applications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656492" y="848658"/>
            <a:ext cx="653281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How to identify network applications?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907672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30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2375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757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501650" y="1393825"/>
            <a:ext cx="3973513" cy="4648200"/>
          </a:xfrm>
        </p:spPr>
        <p:txBody>
          <a:bodyPr>
            <a:normAutofit fontScale="92500"/>
          </a:bodyPr>
          <a:lstStyle/>
          <a:p>
            <a:r>
              <a:rPr lang="en-US" altLang="en-US" sz="2400" smtClean="0">
                <a:solidFill>
                  <a:srgbClr val="CC0000"/>
                </a:solidFill>
              </a:rPr>
              <a:t>types of messages exchanged,</a:t>
            </a:r>
            <a:r>
              <a:rPr lang="en-US" altLang="en-US" sz="2400" smtClean="0"/>
              <a:t> </a:t>
            </a:r>
          </a:p>
          <a:p>
            <a:pPr lvl="1"/>
            <a:r>
              <a:rPr lang="en-US" altLang="en-US" smtClean="0"/>
              <a:t>e.g., request, response </a:t>
            </a:r>
          </a:p>
          <a:p>
            <a:r>
              <a:rPr lang="en-US" altLang="en-US" sz="2400" smtClean="0">
                <a:solidFill>
                  <a:srgbClr val="CC0000"/>
                </a:solidFill>
              </a:rPr>
              <a:t>message syntax:</a:t>
            </a:r>
          </a:p>
          <a:p>
            <a:pPr lvl="1"/>
            <a:r>
              <a:rPr lang="en-US" altLang="en-US" smtClean="0"/>
              <a:t>what fields in messages &amp; how fields are delineated</a:t>
            </a:r>
          </a:p>
          <a:p>
            <a:r>
              <a:rPr lang="en-US" altLang="en-US" sz="2400" smtClean="0">
                <a:solidFill>
                  <a:srgbClr val="CC0000"/>
                </a:solidFill>
              </a:rPr>
              <a:t>message semantics</a:t>
            </a:r>
            <a:r>
              <a:rPr lang="en-US" altLang="en-US" sz="2400" smtClean="0"/>
              <a:t> </a:t>
            </a:r>
          </a:p>
          <a:p>
            <a:pPr lvl="1"/>
            <a:r>
              <a:rPr lang="en-US" altLang="en-US" smtClean="0"/>
              <a:t>meaning of information in fields</a:t>
            </a:r>
          </a:p>
          <a:p>
            <a:r>
              <a:rPr lang="en-US" altLang="en-US" sz="2400" smtClean="0">
                <a:solidFill>
                  <a:srgbClr val="CC0000"/>
                </a:solidFill>
              </a:rPr>
              <a:t>rules</a:t>
            </a:r>
            <a:r>
              <a:rPr lang="en-US" altLang="en-US" sz="2400" smtClean="0"/>
              <a:t> for when and how processes send &amp; respond to messages</a:t>
            </a:r>
          </a:p>
        </p:txBody>
      </p:sp>
      <p:sp>
        <p:nvSpPr>
          <p:cNvPr id="44038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857750" y="1408113"/>
            <a:ext cx="3810000" cy="4648200"/>
          </a:xfrm>
        </p:spPr>
        <p:txBody>
          <a:bodyPr/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FF0000"/>
                </a:solidFill>
              </a:rPr>
              <a:t>open protocols:</a:t>
            </a:r>
          </a:p>
          <a:p>
            <a:r>
              <a:rPr lang="en-US" altLang="en-US" sz="2400" smtClean="0"/>
              <a:t>defined in RFCs</a:t>
            </a:r>
          </a:p>
          <a:p>
            <a:r>
              <a:rPr lang="en-US" altLang="en-US" sz="2400" smtClean="0"/>
              <a:t>allows for interoperability</a:t>
            </a:r>
          </a:p>
          <a:p>
            <a:r>
              <a:rPr lang="en-US" altLang="en-US" sz="2400" smtClean="0"/>
              <a:t>e.g., HTTP, SMTP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FF0000"/>
                </a:solidFill>
              </a:rPr>
              <a:t>proprietary protocols:</a:t>
            </a:r>
          </a:p>
          <a:p>
            <a:r>
              <a:rPr lang="en-US" altLang="en-US" sz="2400" smtClean="0"/>
              <a:t>e.g., Skype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Network Applications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1375508" y="738894"/>
            <a:ext cx="478227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App-Layer protocols define: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27016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0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40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4038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92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379413" y="1141413"/>
            <a:ext cx="4316412" cy="2797175"/>
          </a:xfrm>
        </p:spPr>
        <p:txBody>
          <a:bodyPr/>
          <a:lstStyle/>
          <a:p>
            <a:pPr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en-US" altLang="en-US" sz="2400" dirty="0" smtClean="0">
                <a:solidFill>
                  <a:srgbClr val="CC0000"/>
                </a:solidFill>
              </a:rPr>
              <a:t>data integrity</a:t>
            </a:r>
          </a:p>
          <a:p>
            <a:pPr>
              <a:lnSpc>
                <a:spcPct val="90000"/>
              </a:lnSpc>
            </a:pPr>
            <a:r>
              <a:rPr lang="en-US" altLang="en-US" sz="2400" dirty="0" smtClean="0"/>
              <a:t>some apps (e.g., file transfer, web transactions) require 100% reliable data transfer</a:t>
            </a:r>
            <a:r>
              <a:rPr lang="en-US" altLang="en-US" dirty="0" smtClean="0"/>
              <a:t> </a:t>
            </a:r>
          </a:p>
          <a:p>
            <a:pPr>
              <a:lnSpc>
                <a:spcPct val="90000"/>
              </a:lnSpc>
            </a:pPr>
            <a:r>
              <a:rPr lang="en-US" altLang="en-US" sz="2400" dirty="0" smtClean="0"/>
              <a:t>other apps (e.g., audio) can tolerate some loss</a:t>
            </a:r>
          </a:p>
          <a:p>
            <a:pPr>
              <a:lnSpc>
                <a:spcPct val="90000"/>
              </a:lnSpc>
            </a:pPr>
            <a:endParaRPr lang="en-US" altLang="en-US" dirty="0" smtClean="0"/>
          </a:p>
        </p:txBody>
      </p:sp>
      <p:sp>
        <p:nvSpPr>
          <p:cNvPr id="45062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04813" y="3724275"/>
            <a:ext cx="3810000" cy="2443163"/>
          </a:xfrm>
        </p:spPr>
        <p:txBody>
          <a:bodyPr/>
          <a:lstStyle/>
          <a:p>
            <a:pPr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CC0000"/>
                </a:solidFill>
              </a:rPr>
              <a:t>timing</a:t>
            </a:r>
          </a:p>
          <a:p>
            <a:pPr>
              <a:lnSpc>
                <a:spcPct val="90000"/>
              </a:lnSpc>
            </a:pPr>
            <a:r>
              <a:rPr lang="en-US" altLang="en-US" sz="2400" smtClean="0"/>
              <a:t>some apps (e.g., Internet telephony, interactive games) require low delay to be </a:t>
            </a:r>
            <a:r>
              <a:rPr lang="ja-JP" altLang="en-US" sz="2400" smtClean="0"/>
              <a:t>“</a:t>
            </a:r>
            <a:r>
              <a:rPr lang="en-US" altLang="ja-JP" sz="2400" smtClean="0"/>
              <a:t>effective</a:t>
            </a:r>
            <a:r>
              <a:rPr lang="ja-JP" altLang="en-US" sz="2400" smtClean="0"/>
              <a:t>”</a:t>
            </a:r>
            <a:endParaRPr lang="en-US" altLang="en-US" sz="2400" smtClean="0"/>
          </a:p>
        </p:txBody>
      </p:sp>
      <p:sp>
        <p:nvSpPr>
          <p:cNvPr id="45063" name="Rectangle 5"/>
          <p:cNvSpPr>
            <a:spLocks noChangeArrowheads="1"/>
          </p:cNvSpPr>
          <p:nvPr/>
        </p:nvSpPr>
        <p:spPr bwMode="auto">
          <a:xfrm>
            <a:off x="4905375" y="1101725"/>
            <a:ext cx="3935413" cy="3362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>
                <a:solidFill>
                  <a:srgbClr val="CC0000"/>
                </a:solidFill>
                <a:latin typeface="Gill Sans MT" panose="020B0502020104020203" pitchFamily="34" charset="0"/>
              </a:rPr>
              <a:t>throughput</a:t>
            </a:r>
          </a:p>
          <a:p>
            <a:pPr>
              <a:lnSpc>
                <a:spcPct val="90000"/>
              </a:lnSpc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some apps (e.g., multimedia) require minimum amount of throughput to be </a:t>
            </a:r>
            <a:r>
              <a:rPr lang="ja-JP" altLang="en-US" sz="2400">
                <a:latin typeface="Gill Sans MT" panose="020B0502020104020203" pitchFamily="34" charset="0"/>
              </a:rPr>
              <a:t>“</a:t>
            </a:r>
            <a:r>
              <a:rPr lang="en-US" altLang="ja-JP" sz="2400">
                <a:latin typeface="Gill Sans MT" panose="020B0502020104020203" pitchFamily="34" charset="0"/>
              </a:rPr>
              <a:t>effective</a:t>
            </a:r>
            <a:r>
              <a:rPr lang="ja-JP" altLang="en-US" sz="2400">
                <a:latin typeface="Gill Sans MT" panose="020B0502020104020203" pitchFamily="34" charset="0"/>
              </a:rPr>
              <a:t>”</a:t>
            </a:r>
            <a:endParaRPr lang="en-US" altLang="ja-JP" sz="2400">
              <a:latin typeface="Gill Sans MT" panose="020B0502020104020203" pitchFamily="34" charset="0"/>
            </a:endParaRPr>
          </a:p>
          <a:p>
            <a:pPr>
              <a:lnSpc>
                <a:spcPct val="90000"/>
              </a:lnSpc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other apps (</a:t>
            </a:r>
            <a:r>
              <a:rPr lang="ja-JP" altLang="en-US" sz="2400">
                <a:latin typeface="Gill Sans MT" panose="020B0502020104020203" pitchFamily="34" charset="0"/>
              </a:rPr>
              <a:t>“</a:t>
            </a:r>
            <a:r>
              <a:rPr lang="en-US" altLang="ja-JP" sz="2400">
                <a:latin typeface="Gill Sans MT" panose="020B0502020104020203" pitchFamily="34" charset="0"/>
              </a:rPr>
              <a:t>elastic apps</a:t>
            </a:r>
            <a:r>
              <a:rPr lang="ja-JP" altLang="en-US" sz="2400">
                <a:latin typeface="Gill Sans MT" panose="020B0502020104020203" pitchFamily="34" charset="0"/>
              </a:rPr>
              <a:t>”</a:t>
            </a:r>
            <a:r>
              <a:rPr lang="en-US" altLang="ja-JP" sz="2400">
                <a:latin typeface="Gill Sans MT" panose="020B0502020104020203" pitchFamily="34" charset="0"/>
              </a:rPr>
              <a:t>) make use of whatever throughput they get </a:t>
            </a:r>
            <a:endParaRPr lang="en-US" altLang="en-US" sz="2400">
              <a:latin typeface="Gill Sans MT" panose="020B0502020104020203" pitchFamily="34" charset="0"/>
            </a:endParaRPr>
          </a:p>
        </p:txBody>
      </p:sp>
      <p:sp>
        <p:nvSpPr>
          <p:cNvPr id="45070" name="Rectangle 5"/>
          <p:cNvSpPr>
            <a:spLocks noChangeArrowheads="1"/>
          </p:cNvSpPr>
          <p:nvPr/>
        </p:nvSpPr>
        <p:spPr bwMode="auto">
          <a:xfrm>
            <a:off x="4959350" y="4554538"/>
            <a:ext cx="3935413" cy="12715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>
                <a:solidFill>
                  <a:srgbClr val="CC0000"/>
                </a:solidFill>
                <a:latin typeface="Gill Sans MT" panose="020B0502020104020203" pitchFamily="34" charset="0"/>
              </a:rPr>
              <a:t>security</a:t>
            </a:r>
          </a:p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encryption, data integrity, …</a:t>
            </a:r>
          </a:p>
        </p:txBody>
      </p:sp>
      <p:sp>
        <p:nvSpPr>
          <p:cNvPr id="10" name="Title 1"/>
          <p:cNvSpPr txBox="1">
            <a:spLocks/>
          </p:cNvSpPr>
          <p:nvPr/>
        </p:nvSpPr>
        <p:spPr>
          <a:xfrm>
            <a:off x="0" y="0"/>
            <a:ext cx="8001000" cy="685800"/>
          </a:xfrm>
          <a:prstGeom prst="rect">
            <a:avLst/>
          </a:prstGeom>
          <a:solidFill>
            <a:srgbClr val="B41B1D"/>
          </a:solidFill>
        </p:spPr>
        <p:txBody>
          <a:bodyPr vert="horz" lIns="91440" tIns="45720" rIns="91440" bIns="45720" rtlCol="0" anchor="ctr">
            <a:normAutofit fontScale="900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mtClean="0"/>
              <a:t>Communicating Processes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Network Applications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-25026" y="711203"/>
            <a:ext cx="831811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What transport layer services does an app need?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816969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06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506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06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4506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0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450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07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0" dur="500"/>
                                        <p:tgtEl>
                                          <p:spTgt spid="4507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07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3" dur="500"/>
                                        <p:tgtEl>
                                          <p:spTgt spid="4507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5063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41" name="Text Box 3"/>
          <p:cNvSpPr txBox="1">
            <a:spLocks noChangeArrowheads="1"/>
          </p:cNvSpPr>
          <p:nvPr/>
        </p:nvSpPr>
        <p:spPr bwMode="auto">
          <a:xfrm>
            <a:off x="171450" y="1749425"/>
            <a:ext cx="2541588" cy="3140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application</a:t>
            </a:r>
            <a:endParaRPr lang="en-US" altLang="en-US"/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file transfer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e-mail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Web documents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real-time audio/video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stored audio/video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interactive games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text messaging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91142" name="Text Box 4"/>
          <p:cNvSpPr txBox="1">
            <a:spLocks noChangeArrowheads="1"/>
          </p:cNvSpPr>
          <p:nvPr/>
        </p:nvSpPr>
        <p:spPr bwMode="auto">
          <a:xfrm>
            <a:off x="2816225" y="1752600"/>
            <a:ext cx="1566863" cy="3140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data loss</a:t>
            </a: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no loss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no loss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no loss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loss-tolerant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loss-tolerant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loss-tolerant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no loss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91143" name="Text Box 5"/>
          <p:cNvSpPr txBox="1">
            <a:spLocks noChangeArrowheads="1"/>
          </p:cNvSpPr>
          <p:nvPr/>
        </p:nvSpPr>
        <p:spPr bwMode="auto">
          <a:xfrm>
            <a:off x="4535488" y="1751013"/>
            <a:ext cx="2574925" cy="3140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throughput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elastic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elastic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elastic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audio: 5kbps-1Mbps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video:10kbps-5Mbps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same as above 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few kbps up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elastic</a:t>
            </a:r>
          </a:p>
        </p:txBody>
      </p:sp>
      <p:sp>
        <p:nvSpPr>
          <p:cNvPr id="91144" name="Text Box 6"/>
          <p:cNvSpPr txBox="1">
            <a:spLocks noChangeArrowheads="1"/>
          </p:cNvSpPr>
          <p:nvPr/>
        </p:nvSpPr>
        <p:spPr bwMode="auto">
          <a:xfrm>
            <a:off x="6935788" y="1752600"/>
            <a:ext cx="2062162" cy="3140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time sensitive</a:t>
            </a: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no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no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no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yes, 100</a:t>
            </a:r>
            <a:r>
              <a:rPr lang="ja-JP" altLang="en-US"/>
              <a:t>’</a:t>
            </a:r>
            <a:r>
              <a:rPr lang="en-US" altLang="ja-JP"/>
              <a:t>s msec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yes, few secs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yes, 100</a:t>
            </a:r>
            <a:r>
              <a:rPr lang="ja-JP" altLang="en-US"/>
              <a:t>’</a:t>
            </a:r>
            <a:r>
              <a:rPr lang="en-US" altLang="ja-JP"/>
              <a:t>s msec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yes and no</a:t>
            </a:r>
          </a:p>
        </p:txBody>
      </p:sp>
      <p:sp>
        <p:nvSpPr>
          <p:cNvPr id="91145" name="Line 7"/>
          <p:cNvSpPr>
            <a:spLocks noChangeShapeType="1"/>
          </p:cNvSpPr>
          <p:nvPr/>
        </p:nvSpPr>
        <p:spPr bwMode="auto">
          <a:xfrm flipV="1">
            <a:off x="884238" y="2133600"/>
            <a:ext cx="7562850" cy="9525"/>
          </a:xfrm>
          <a:prstGeom prst="line">
            <a:avLst/>
          </a:prstGeom>
          <a:noFill/>
          <a:ln w="28575">
            <a:solidFill>
              <a:srgbClr val="000099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1146" name="Line 8"/>
          <p:cNvSpPr>
            <a:spLocks noChangeShapeType="1"/>
          </p:cNvSpPr>
          <p:nvPr/>
        </p:nvSpPr>
        <p:spPr bwMode="auto">
          <a:xfrm flipV="1">
            <a:off x="847725" y="2733675"/>
            <a:ext cx="762952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1147" name="Line 9"/>
          <p:cNvSpPr>
            <a:spLocks noChangeShapeType="1"/>
          </p:cNvSpPr>
          <p:nvPr/>
        </p:nvSpPr>
        <p:spPr bwMode="auto">
          <a:xfrm flipV="1">
            <a:off x="857250" y="3028950"/>
            <a:ext cx="762952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1148" name="Line 10"/>
          <p:cNvSpPr>
            <a:spLocks noChangeShapeType="1"/>
          </p:cNvSpPr>
          <p:nvPr/>
        </p:nvSpPr>
        <p:spPr bwMode="auto">
          <a:xfrm flipV="1">
            <a:off x="866775" y="3324225"/>
            <a:ext cx="762952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1149" name="Line 11"/>
          <p:cNvSpPr>
            <a:spLocks noChangeShapeType="1"/>
          </p:cNvSpPr>
          <p:nvPr/>
        </p:nvSpPr>
        <p:spPr bwMode="auto">
          <a:xfrm flipV="1">
            <a:off x="885825" y="3933825"/>
            <a:ext cx="762952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1150" name="Line 12"/>
          <p:cNvSpPr>
            <a:spLocks noChangeShapeType="1"/>
          </p:cNvSpPr>
          <p:nvPr/>
        </p:nvSpPr>
        <p:spPr bwMode="auto">
          <a:xfrm flipV="1">
            <a:off x="838200" y="4248150"/>
            <a:ext cx="762952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1151" name="Line 13"/>
          <p:cNvSpPr>
            <a:spLocks noChangeShapeType="1"/>
          </p:cNvSpPr>
          <p:nvPr/>
        </p:nvSpPr>
        <p:spPr bwMode="auto">
          <a:xfrm flipV="1">
            <a:off x="838200" y="4572000"/>
            <a:ext cx="762952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1152" name="Line 14"/>
          <p:cNvSpPr>
            <a:spLocks noChangeShapeType="1"/>
          </p:cNvSpPr>
          <p:nvPr/>
        </p:nvSpPr>
        <p:spPr bwMode="auto">
          <a:xfrm flipV="1">
            <a:off x="800100" y="4883150"/>
            <a:ext cx="762952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9" name="Title 2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Network Applications</a:t>
            </a:r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>
            <a:off x="-25026" y="711203"/>
            <a:ext cx="831811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What transport layer services does an app need?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868060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188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533400" y="1533525"/>
            <a:ext cx="4095750" cy="4648200"/>
          </a:xfrm>
        </p:spPr>
        <p:txBody>
          <a:bodyPr/>
          <a:lstStyle/>
          <a:p>
            <a:pPr>
              <a:lnSpc>
                <a:spcPct val="75000"/>
              </a:lnSpc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000099"/>
                </a:solidFill>
              </a:rPr>
              <a:t>TCP service:</a:t>
            </a:r>
          </a:p>
          <a:p>
            <a:pPr>
              <a:lnSpc>
                <a:spcPct val="75000"/>
              </a:lnSpc>
            </a:pPr>
            <a:r>
              <a:rPr lang="en-US" altLang="en-US" sz="2400" i="1" smtClean="0">
                <a:solidFill>
                  <a:srgbClr val="CC0000"/>
                </a:solidFill>
              </a:rPr>
              <a:t>reliable transport</a:t>
            </a:r>
            <a:r>
              <a:rPr lang="en-US" altLang="en-US" sz="2400" i="1" smtClean="0">
                <a:solidFill>
                  <a:schemeClr val="accent2"/>
                </a:solidFill>
              </a:rPr>
              <a:t> </a:t>
            </a:r>
            <a:r>
              <a:rPr lang="en-US" altLang="en-US" sz="2400" smtClean="0"/>
              <a:t>between sending and receiving process</a:t>
            </a:r>
            <a:endParaRPr lang="en-US" altLang="en-US" sz="2400" smtClean="0">
              <a:solidFill>
                <a:schemeClr val="accent2"/>
              </a:solidFill>
            </a:endParaRPr>
          </a:p>
          <a:p>
            <a:pPr>
              <a:lnSpc>
                <a:spcPct val="75000"/>
              </a:lnSpc>
            </a:pPr>
            <a:r>
              <a:rPr lang="en-US" altLang="en-US" sz="2400" i="1" smtClean="0">
                <a:solidFill>
                  <a:srgbClr val="CC0000"/>
                </a:solidFill>
              </a:rPr>
              <a:t>flow control:</a:t>
            </a:r>
            <a:r>
              <a:rPr lang="en-US" altLang="en-US" sz="2400" smtClean="0"/>
              <a:t> sender won</a:t>
            </a:r>
            <a:r>
              <a:rPr lang="ja-JP" altLang="en-US" sz="2400" smtClean="0"/>
              <a:t>’</a:t>
            </a:r>
            <a:r>
              <a:rPr lang="en-US" altLang="ja-JP" sz="2400" smtClean="0"/>
              <a:t>t overwhelm receiver </a:t>
            </a:r>
          </a:p>
          <a:p>
            <a:pPr>
              <a:lnSpc>
                <a:spcPct val="75000"/>
              </a:lnSpc>
            </a:pPr>
            <a:r>
              <a:rPr lang="en-US" altLang="en-US" sz="2400" i="1" smtClean="0">
                <a:solidFill>
                  <a:srgbClr val="CC0000"/>
                </a:solidFill>
              </a:rPr>
              <a:t>congestion control:</a:t>
            </a:r>
            <a:r>
              <a:rPr lang="en-US" altLang="en-US" sz="2400" smtClean="0"/>
              <a:t> throttle sender when network overloaded</a:t>
            </a:r>
          </a:p>
          <a:p>
            <a:pPr>
              <a:lnSpc>
                <a:spcPct val="75000"/>
              </a:lnSpc>
            </a:pPr>
            <a:r>
              <a:rPr lang="en-US" altLang="en-US" sz="2400" i="1" smtClean="0">
                <a:solidFill>
                  <a:srgbClr val="CC0000"/>
                </a:solidFill>
              </a:rPr>
              <a:t>does not provide:</a:t>
            </a:r>
            <a:r>
              <a:rPr lang="en-US" altLang="en-US" sz="2400" smtClean="0"/>
              <a:t> timing, minimum throughput guarantee, security</a:t>
            </a:r>
          </a:p>
          <a:p>
            <a:pPr>
              <a:lnSpc>
                <a:spcPct val="75000"/>
              </a:lnSpc>
            </a:pPr>
            <a:r>
              <a:rPr lang="en-US" altLang="en-US" sz="2400" i="1" smtClean="0">
                <a:solidFill>
                  <a:srgbClr val="CC0000"/>
                </a:solidFill>
              </a:rPr>
              <a:t>connection-oriented:</a:t>
            </a:r>
            <a:r>
              <a:rPr lang="en-US" altLang="en-US" sz="2400" smtClean="0"/>
              <a:t> setup required between client and server processes</a:t>
            </a:r>
          </a:p>
          <a:p>
            <a:pPr>
              <a:lnSpc>
                <a:spcPct val="75000"/>
              </a:lnSpc>
            </a:pPr>
            <a:endParaRPr lang="en-US" altLang="en-US" smtClean="0"/>
          </a:p>
        </p:txBody>
      </p:sp>
      <p:sp>
        <p:nvSpPr>
          <p:cNvPr id="93189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733925" y="1484313"/>
            <a:ext cx="3667125" cy="4648200"/>
          </a:xfrm>
        </p:spPr>
        <p:txBody>
          <a:bodyPr>
            <a:normAutofit fontScale="925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dirty="0" smtClean="0">
                <a:solidFill>
                  <a:srgbClr val="000099"/>
                </a:solidFill>
              </a:rPr>
              <a:t>UDP service:</a:t>
            </a:r>
          </a:p>
          <a:p>
            <a:r>
              <a:rPr lang="en-US" altLang="en-US" sz="2400" i="1" dirty="0" smtClean="0">
                <a:solidFill>
                  <a:srgbClr val="CC0000"/>
                </a:solidFill>
              </a:rPr>
              <a:t>unreliable data transfer</a:t>
            </a:r>
            <a:r>
              <a:rPr lang="en-US" altLang="en-US" sz="2400" dirty="0" smtClean="0"/>
              <a:t> between sending and receiving process</a:t>
            </a:r>
          </a:p>
          <a:p>
            <a:r>
              <a:rPr lang="en-US" altLang="en-US" sz="2400" i="1" dirty="0" smtClean="0">
                <a:solidFill>
                  <a:srgbClr val="CC0000"/>
                </a:solidFill>
              </a:rPr>
              <a:t>does not provide:</a:t>
            </a:r>
            <a:r>
              <a:rPr lang="en-US" altLang="en-US" sz="2400" dirty="0" smtClean="0"/>
              <a:t> reliability, flow control, congestion control, timing, throughput guarantee, security, or connection setup, </a:t>
            </a:r>
          </a:p>
          <a:p>
            <a:endParaRPr lang="en-US" altLang="en-US" sz="2400" dirty="0" smtClean="0"/>
          </a:p>
          <a:p>
            <a:pPr>
              <a:buFont typeface="Wingdings" panose="05000000000000000000" pitchFamily="2" charset="2"/>
              <a:buNone/>
            </a:pPr>
            <a:r>
              <a:rPr lang="en-US" altLang="en-US" sz="2400" u="sng" dirty="0" smtClean="0">
                <a:solidFill>
                  <a:srgbClr val="CC0000"/>
                </a:solidFill>
              </a:rPr>
              <a:t>Q:</a:t>
            </a:r>
            <a:r>
              <a:rPr lang="en-US" altLang="en-US" sz="2400" dirty="0" smtClean="0"/>
              <a:t> why bother?  Why is there a UDP?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Network Applications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1096108" y="784854"/>
            <a:ext cx="471872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Transport Protocol Services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996477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18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37" name="Text Box 3"/>
          <p:cNvSpPr txBox="1">
            <a:spLocks noChangeArrowheads="1"/>
          </p:cNvSpPr>
          <p:nvPr/>
        </p:nvSpPr>
        <p:spPr bwMode="auto">
          <a:xfrm>
            <a:off x="215900" y="1773238"/>
            <a:ext cx="2806700" cy="3200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application</a:t>
            </a:r>
            <a:endParaRPr lang="en-US" altLang="en-US"/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e-mail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remote terminal access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Web 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file transfer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streaming multimedia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Internet telephony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95238" name="Text Box 4"/>
          <p:cNvSpPr txBox="1">
            <a:spLocks noChangeArrowheads="1"/>
          </p:cNvSpPr>
          <p:nvPr/>
        </p:nvSpPr>
        <p:spPr bwMode="auto">
          <a:xfrm>
            <a:off x="3201988" y="1458913"/>
            <a:ext cx="2820987" cy="3444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application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layer protocol</a:t>
            </a: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SMTP [RFC 2821]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Telnet [RFC 854]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HTTP [RFC 2616]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FTP [RFC 959]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HTTP (e.g., YouTube), </a:t>
            </a:r>
            <a:br>
              <a:rPr lang="en-US" altLang="en-US"/>
            </a:br>
            <a:r>
              <a:rPr lang="en-US" altLang="en-US"/>
              <a:t>RTP [RFC 1889]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SIP, RTP, proprietary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(e.g., Skype)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95239" name="Text Box 5"/>
          <p:cNvSpPr txBox="1">
            <a:spLocks noChangeArrowheads="1"/>
          </p:cNvSpPr>
          <p:nvPr/>
        </p:nvSpPr>
        <p:spPr bwMode="auto">
          <a:xfrm>
            <a:off x="6030913" y="1477963"/>
            <a:ext cx="2624137" cy="3444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underlying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transport protocol</a:t>
            </a: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TCP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TCP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TCP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TCP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TCP or UDP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endParaRPr lang="en-US" altLang="en-US"/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TCP or UDP</a:t>
            </a:r>
          </a:p>
        </p:txBody>
      </p:sp>
      <p:sp>
        <p:nvSpPr>
          <p:cNvPr id="95240" name="Line 7"/>
          <p:cNvSpPr>
            <a:spLocks noChangeShapeType="1"/>
          </p:cNvSpPr>
          <p:nvPr/>
        </p:nvSpPr>
        <p:spPr bwMode="auto">
          <a:xfrm>
            <a:off x="1071563" y="2152650"/>
            <a:ext cx="7334250" cy="9525"/>
          </a:xfrm>
          <a:prstGeom prst="line">
            <a:avLst/>
          </a:prstGeom>
          <a:noFill/>
          <a:ln w="28575">
            <a:solidFill>
              <a:srgbClr val="000099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5241" name="Line 8"/>
          <p:cNvSpPr>
            <a:spLocks noChangeShapeType="1"/>
          </p:cNvSpPr>
          <p:nvPr/>
        </p:nvSpPr>
        <p:spPr bwMode="auto">
          <a:xfrm flipV="1">
            <a:off x="1023938" y="2743200"/>
            <a:ext cx="732472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5242" name="Line 9"/>
          <p:cNvSpPr>
            <a:spLocks noChangeShapeType="1"/>
          </p:cNvSpPr>
          <p:nvPr/>
        </p:nvSpPr>
        <p:spPr bwMode="auto">
          <a:xfrm flipV="1">
            <a:off x="1044575" y="3038475"/>
            <a:ext cx="7296150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5243" name="Line 10"/>
          <p:cNvSpPr>
            <a:spLocks noChangeShapeType="1"/>
          </p:cNvSpPr>
          <p:nvPr/>
        </p:nvSpPr>
        <p:spPr bwMode="auto">
          <a:xfrm flipV="1">
            <a:off x="1042988" y="3333750"/>
            <a:ext cx="7277100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5244" name="Line 11"/>
          <p:cNvSpPr>
            <a:spLocks noChangeShapeType="1"/>
          </p:cNvSpPr>
          <p:nvPr/>
        </p:nvSpPr>
        <p:spPr bwMode="auto">
          <a:xfrm flipV="1">
            <a:off x="1073150" y="3657600"/>
            <a:ext cx="7258050" cy="9525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5245" name="Line 12"/>
          <p:cNvSpPr>
            <a:spLocks noChangeShapeType="1"/>
          </p:cNvSpPr>
          <p:nvPr/>
        </p:nvSpPr>
        <p:spPr bwMode="auto">
          <a:xfrm flipV="1">
            <a:off x="1014413" y="4257675"/>
            <a:ext cx="7315200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5246" name="Line 14"/>
          <p:cNvSpPr>
            <a:spLocks noChangeShapeType="1"/>
          </p:cNvSpPr>
          <p:nvPr/>
        </p:nvSpPr>
        <p:spPr bwMode="auto">
          <a:xfrm flipV="1">
            <a:off x="839788" y="4881563"/>
            <a:ext cx="7343775" cy="0"/>
          </a:xfrm>
          <a:prstGeom prst="line">
            <a:avLst/>
          </a:prstGeom>
          <a:noFill/>
          <a:ln w="12700">
            <a:solidFill>
              <a:schemeClr val="bg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7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Network Applications</a:t>
            </a:r>
            <a:endParaRPr lang="en-US" dirty="0"/>
          </a:p>
        </p:txBody>
      </p:sp>
      <p:sp>
        <p:nvSpPr>
          <p:cNvPr id="18" name="TextBox 17"/>
          <p:cNvSpPr txBox="1"/>
          <p:nvPr/>
        </p:nvSpPr>
        <p:spPr>
          <a:xfrm>
            <a:off x="1096108" y="784854"/>
            <a:ext cx="471872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Transport Protocol Services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253248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1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en-US" sz="3600" dirty="0" smtClean="0"/>
              <a:t>Network Applications: Securing TCP</a:t>
            </a:r>
          </a:p>
        </p:txBody>
      </p:sp>
      <p:sp>
        <p:nvSpPr>
          <p:cNvPr id="7" name="Content Placeholder 6"/>
          <p:cNvSpPr>
            <a:spLocks noGrp="1"/>
          </p:cNvSpPr>
          <p:nvPr>
            <p:ph sz="half" idx="1"/>
          </p:nvPr>
        </p:nvSpPr>
        <p:spPr/>
        <p:txBody>
          <a:bodyPr>
            <a:normAutofit fontScale="92500" lnSpcReduction="10000"/>
          </a:bodyPr>
          <a:lstStyle/>
          <a:p>
            <a:pPr>
              <a:buFont typeface="Wingdings" panose="05000000000000000000" pitchFamily="2" charset="2"/>
              <a:buNone/>
              <a:defRPr/>
            </a:pPr>
            <a:r>
              <a:rPr lang="en-US" dirty="0" smtClean="0">
                <a:solidFill>
                  <a:schemeClr val="accent6">
                    <a:lumMod val="75000"/>
                  </a:schemeClr>
                </a:solidFill>
                <a:ea typeface="ＭＳ Ｐゴシック" charset="0"/>
              </a:rPr>
              <a:t>TCP &amp; UDP </a:t>
            </a:r>
          </a:p>
          <a:p>
            <a:pPr>
              <a:defRPr/>
            </a:pPr>
            <a:r>
              <a:rPr lang="en-US" dirty="0" smtClean="0">
                <a:ea typeface="ＭＳ Ｐゴシック" charset="0"/>
              </a:rPr>
              <a:t>no encryption</a:t>
            </a:r>
          </a:p>
          <a:p>
            <a:pPr>
              <a:defRPr/>
            </a:pPr>
            <a:r>
              <a:rPr lang="en-US" dirty="0" err="1" smtClean="0">
                <a:ea typeface="ＭＳ Ｐゴシック" charset="0"/>
              </a:rPr>
              <a:t>cleartext</a:t>
            </a:r>
            <a:r>
              <a:rPr lang="en-US" dirty="0" smtClean="0">
                <a:ea typeface="ＭＳ Ｐゴシック" charset="0"/>
              </a:rPr>
              <a:t> </a:t>
            </a:r>
            <a:r>
              <a:rPr lang="en-US" dirty="0" err="1" smtClean="0">
                <a:ea typeface="ＭＳ Ｐゴシック" charset="0"/>
              </a:rPr>
              <a:t>passwds</a:t>
            </a:r>
            <a:r>
              <a:rPr lang="en-US" dirty="0" smtClean="0">
                <a:ea typeface="ＭＳ Ｐゴシック" charset="0"/>
              </a:rPr>
              <a:t> sent into socket traverse Internet  in </a:t>
            </a:r>
            <a:r>
              <a:rPr lang="en-US" dirty="0" err="1" smtClean="0">
                <a:ea typeface="ＭＳ Ｐゴシック" charset="0"/>
              </a:rPr>
              <a:t>cleartext</a:t>
            </a:r>
            <a:endParaRPr lang="en-US" dirty="0" smtClean="0">
              <a:ea typeface="ＭＳ Ｐゴシック" charset="0"/>
            </a:endParaRPr>
          </a:p>
          <a:p>
            <a:pPr>
              <a:buFont typeface="Wingdings" panose="05000000000000000000" pitchFamily="2" charset="2"/>
              <a:buNone/>
              <a:defRPr/>
            </a:pPr>
            <a:r>
              <a:rPr lang="en-US" dirty="0" smtClean="0">
                <a:solidFill>
                  <a:schemeClr val="accent6">
                    <a:lumMod val="75000"/>
                  </a:schemeClr>
                </a:solidFill>
                <a:ea typeface="ＭＳ Ｐゴシック" charset="0"/>
              </a:rPr>
              <a:t>SSL</a:t>
            </a:r>
            <a:r>
              <a:rPr lang="en-US" dirty="0" smtClean="0">
                <a:ea typeface="ＭＳ Ｐゴシック" charset="0"/>
              </a:rPr>
              <a:t> </a:t>
            </a:r>
          </a:p>
          <a:p>
            <a:pPr>
              <a:defRPr/>
            </a:pPr>
            <a:r>
              <a:rPr lang="en-US" dirty="0" smtClean="0">
                <a:ea typeface="ＭＳ Ｐゴシック" charset="0"/>
              </a:rPr>
              <a:t>provides encrypted TCP connection</a:t>
            </a:r>
          </a:p>
          <a:p>
            <a:pPr>
              <a:defRPr/>
            </a:pPr>
            <a:r>
              <a:rPr lang="en-US" dirty="0" smtClean="0">
                <a:ea typeface="ＭＳ Ｐゴシック" charset="0"/>
              </a:rPr>
              <a:t>data integrity</a:t>
            </a:r>
          </a:p>
          <a:p>
            <a:pPr>
              <a:defRPr/>
            </a:pPr>
            <a:r>
              <a:rPr lang="en-US" dirty="0" smtClean="0">
                <a:ea typeface="ＭＳ Ｐゴシック" charset="0"/>
              </a:rPr>
              <a:t>end-point authentication</a:t>
            </a:r>
            <a:endParaRPr lang="en-US" dirty="0">
              <a:ea typeface="ＭＳ Ｐゴシック" charset="0"/>
            </a:endParaRPr>
          </a:p>
        </p:txBody>
      </p:sp>
      <p:sp>
        <p:nvSpPr>
          <p:cNvPr id="97283" name="Content Placeholder 7"/>
          <p:cNvSpPr>
            <a:spLocks noGrp="1"/>
          </p:cNvSpPr>
          <p:nvPr>
            <p:ph sz="half" idx="2"/>
          </p:nvPr>
        </p:nvSpPr>
        <p:spPr/>
        <p:txBody>
          <a:bodyPr>
            <a:normAutofit fontScale="92500"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smtClean="0">
                <a:solidFill>
                  <a:srgbClr val="22228B"/>
                </a:solidFill>
              </a:rPr>
              <a:t>SSL is at app layer</a:t>
            </a:r>
          </a:p>
          <a:p>
            <a:r>
              <a:rPr lang="en-US" altLang="en-US" smtClean="0"/>
              <a:t>Apps use SSL libraries, which </a:t>
            </a:r>
            <a:r>
              <a:rPr lang="ja-JP" altLang="en-US" smtClean="0"/>
              <a:t>“</a:t>
            </a:r>
            <a:r>
              <a:rPr lang="en-US" altLang="ja-JP" smtClean="0"/>
              <a:t>talk</a:t>
            </a:r>
            <a:r>
              <a:rPr lang="ja-JP" altLang="en-US" smtClean="0"/>
              <a:t>”</a:t>
            </a:r>
            <a:r>
              <a:rPr lang="en-US" altLang="ja-JP" smtClean="0"/>
              <a:t> to TCP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smtClean="0">
                <a:solidFill>
                  <a:srgbClr val="22228B"/>
                </a:solidFill>
              </a:rPr>
              <a:t>SSL socket API</a:t>
            </a:r>
          </a:p>
          <a:p>
            <a:pPr marL="342900" lvl="1" indent="-342900">
              <a:buSzPct val="65000"/>
              <a:buFont typeface="Wingdings" panose="05000000000000000000" pitchFamily="2" charset="2"/>
              <a:buChar char="v"/>
            </a:pPr>
            <a:r>
              <a:rPr lang="en-US" altLang="en-US" sz="2800" smtClean="0"/>
              <a:t>cleartext passwds sent into socket traverse Internet  encrypted </a:t>
            </a:r>
          </a:p>
          <a:p>
            <a:pPr marL="342900" lvl="1" indent="-342900">
              <a:buSzPct val="65000"/>
              <a:buFont typeface="Wingdings" panose="05000000000000000000" pitchFamily="2" charset="2"/>
              <a:buChar char="v"/>
            </a:pPr>
            <a:r>
              <a:rPr lang="en-US" altLang="en-US" sz="2800" smtClean="0"/>
              <a:t>See Chapter 7</a:t>
            </a:r>
          </a:p>
          <a:p>
            <a:pPr marL="342900" lvl="1" indent="-342900"/>
            <a:endParaRPr lang="en-US" altLang="en-US" smtClean="0"/>
          </a:p>
          <a:p>
            <a:endParaRPr lang="en-US" altLang="en-US" smtClean="0"/>
          </a:p>
        </p:txBody>
      </p:sp>
    </p:spTree>
    <p:extLst>
      <p:ext uri="{BB962C8B-B14F-4D97-AF65-F5344CB8AC3E}">
        <p14:creationId xmlns:p14="http://schemas.microsoft.com/office/powerpoint/2010/main" val="32615745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Goals for Today</a:t>
            </a:r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63285" y="852714"/>
            <a:ext cx="8799285" cy="5790363"/>
          </a:xfrm>
        </p:spPr>
        <p:txBody>
          <a:bodyPr>
            <a:normAutofit lnSpcReduction="10000"/>
          </a:bodyPr>
          <a:lstStyle/>
          <a:p>
            <a:r>
              <a:rPr lang="en-US" sz="2800" dirty="0" smtClean="0"/>
              <a:t>Application Layer</a:t>
            </a:r>
          </a:p>
          <a:p>
            <a:pPr lvl="1"/>
            <a:r>
              <a:rPr lang="en-US" sz="2400" dirty="0" smtClean="0"/>
              <a:t>Example network applications</a:t>
            </a:r>
          </a:p>
          <a:p>
            <a:pPr lvl="1"/>
            <a:r>
              <a:rPr lang="en-US" sz="2400" dirty="0" smtClean="0"/>
              <a:t>conceptual</a:t>
            </a:r>
            <a:r>
              <a:rPr lang="en-US" sz="2400" dirty="0"/>
              <a:t>, implementation aspects of network application protocols</a:t>
            </a:r>
          </a:p>
          <a:p>
            <a:pPr lvl="1"/>
            <a:r>
              <a:rPr lang="en-US" sz="2400" dirty="0"/>
              <a:t>client-server paradigm</a:t>
            </a:r>
          </a:p>
          <a:p>
            <a:pPr lvl="1"/>
            <a:r>
              <a:rPr lang="en-US" sz="2400" dirty="0" smtClean="0"/>
              <a:t>transport-layer </a:t>
            </a:r>
            <a:r>
              <a:rPr lang="en-US" sz="2400" dirty="0"/>
              <a:t>service models</a:t>
            </a:r>
          </a:p>
          <a:p>
            <a:pPr lvl="1"/>
            <a:endParaRPr lang="en-US" sz="2400" dirty="0" smtClean="0"/>
          </a:p>
          <a:p>
            <a:r>
              <a:rPr lang="en-US" sz="2800" dirty="0" smtClean="0"/>
              <a:t>Socket Programming</a:t>
            </a:r>
          </a:p>
          <a:p>
            <a:pPr lvl="1"/>
            <a:r>
              <a:rPr lang="en-US" sz="2400" dirty="0" smtClean="0"/>
              <a:t>Client-Server Example</a:t>
            </a:r>
          </a:p>
          <a:p>
            <a:endParaRPr lang="en-US" sz="2800" dirty="0" smtClean="0"/>
          </a:p>
          <a:p>
            <a:r>
              <a:rPr lang="en-US" sz="2800" dirty="0" smtClean="0"/>
              <a:t>Backup Slides</a:t>
            </a:r>
          </a:p>
          <a:p>
            <a:pPr lvl="1"/>
            <a:r>
              <a:rPr lang="en-US" sz="2400" dirty="0" smtClean="0"/>
              <a:t>Web Caching</a:t>
            </a:r>
          </a:p>
          <a:p>
            <a:pPr lvl="1"/>
            <a:r>
              <a:rPr lang="en-US" sz="2400" dirty="0" smtClean="0"/>
              <a:t>DNS (Domain Name System)</a:t>
            </a:r>
          </a:p>
          <a:p>
            <a:endParaRPr lang="en-US" sz="2800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1826465655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3716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92125" y="1395413"/>
            <a:ext cx="8021638" cy="1533525"/>
          </a:xfrm>
        </p:spPr>
        <p:txBody>
          <a:bodyPr>
            <a:normAutofit fontScale="85000" lnSpcReduction="2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goal:</a:t>
            </a:r>
            <a:r>
              <a:rPr lang="en-US" altLang="en-US" smtClean="0">
                <a:solidFill>
                  <a:srgbClr val="000000"/>
                </a:solidFill>
              </a:rPr>
              <a:t> learn how to build client/server applications that communicate using sockets</a:t>
            </a:r>
            <a:endParaRPr lang="en-US" altLang="en-US" i="1" smtClean="0">
              <a:solidFill>
                <a:srgbClr val="CC0000"/>
              </a:solidFill>
            </a:endParaRPr>
          </a:p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socket:</a:t>
            </a:r>
            <a:r>
              <a:rPr lang="en-US" altLang="en-US" smtClean="0"/>
              <a:t> door between application process and end-end-transport protocol </a:t>
            </a:r>
          </a:p>
        </p:txBody>
      </p:sp>
      <p:grpSp>
        <p:nvGrpSpPr>
          <p:cNvPr id="243717" name="Group 60"/>
          <p:cNvGrpSpPr>
            <a:grpSpLocks/>
          </p:cNvGrpSpPr>
          <p:nvPr/>
        </p:nvGrpSpPr>
        <p:grpSpPr bwMode="auto">
          <a:xfrm>
            <a:off x="296863" y="3335338"/>
            <a:ext cx="8208962" cy="2536825"/>
            <a:chOff x="358775" y="3459163"/>
            <a:chExt cx="8208963" cy="2536825"/>
          </a:xfrm>
        </p:grpSpPr>
        <p:sp>
          <p:nvSpPr>
            <p:cNvPr id="243719" name="Freeform 44"/>
            <p:cNvSpPr>
              <a:spLocks/>
            </p:cNvSpPr>
            <p:nvPr/>
          </p:nvSpPr>
          <p:spPr bwMode="auto">
            <a:xfrm>
              <a:off x="6654800" y="3468688"/>
              <a:ext cx="736600" cy="1998662"/>
            </a:xfrm>
            <a:custGeom>
              <a:avLst/>
              <a:gdLst>
                <a:gd name="T0" fmla="*/ 2147483647 w 464"/>
                <a:gd name="T1" fmla="*/ 2147483647 h 1259"/>
                <a:gd name="T2" fmla="*/ 0 w 464"/>
                <a:gd name="T3" fmla="*/ 0 h 1259"/>
                <a:gd name="T4" fmla="*/ 2147483647 w 464"/>
                <a:gd name="T5" fmla="*/ 2147483647 h 1259"/>
                <a:gd name="T6" fmla="*/ 2147483647 w 464"/>
                <a:gd name="T7" fmla="*/ 2147483647 h 1259"/>
                <a:gd name="T8" fmla="*/ 2147483647 w 464"/>
                <a:gd name="T9" fmla="*/ 2147483647 h 1259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464"/>
                <a:gd name="T16" fmla="*/ 0 h 1259"/>
                <a:gd name="T17" fmla="*/ 464 w 464"/>
                <a:gd name="T18" fmla="*/ 1259 h 1259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464" h="1259">
                  <a:moveTo>
                    <a:pt x="464" y="1060"/>
                  </a:moveTo>
                  <a:lnTo>
                    <a:pt x="0" y="0"/>
                  </a:lnTo>
                  <a:lnTo>
                    <a:pt x="6" y="1258"/>
                  </a:lnTo>
                  <a:lnTo>
                    <a:pt x="382" y="1259"/>
                  </a:lnTo>
                  <a:lnTo>
                    <a:pt x="464" y="1060"/>
                  </a:lnTo>
                  <a:close/>
                </a:path>
              </a:pathLst>
            </a:custGeom>
            <a:gradFill rotWithShape="1">
              <a:gsLst>
                <a:gs pos="0">
                  <a:schemeClr val="bg1"/>
                </a:gs>
                <a:gs pos="100000">
                  <a:schemeClr val="folHlink"/>
                </a:gs>
              </a:gsLst>
              <a:lin ang="0" scaled="1"/>
            </a:gradFill>
            <a:ln w="9525">
              <a:solidFill>
                <a:srgbClr val="DDDDDD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243720" name="Freeform 7"/>
            <p:cNvSpPr>
              <a:spLocks/>
            </p:cNvSpPr>
            <p:nvPr/>
          </p:nvSpPr>
          <p:spPr bwMode="auto">
            <a:xfrm>
              <a:off x="3340100" y="4765675"/>
              <a:ext cx="1808163" cy="1031875"/>
            </a:xfrm>
            <a:custGeom>
              <a:avLst/>
              <a:gdLst>
                <a:gd name="T0" fmla="*/ 2147483647 w 2135"/>
                <a:gd name="T1" fmla="*/ 2147483647 h 1662"/>
                <a:gd name="T2" fmla="*/ 2147483647 w 2135"/>
                <a:gd name="T3" fmla="*/ 2147483647 h 1662"/>
                <a:gd name="T4" fmla="*/ 2147483647 w 2135"/>
                <a:gd name="T5" fmla="*/ 2147483647 h 1662"/>
                <a:gd name="T6" fmla="*/ 2147483647 w 2135"/>
                <a:gd name="T7" fmla="*/ 2147483647 h 1662"/>
                <a:gd name="T8" fmla="*/ 2147483647 w 2135"/>
                <a:gd name="T9" fmla="*/ 2147483647 h 1662"/>
                <a:gd name="T10" fmla="*/ 2147483647 w 2135"/>
                <a:gd name="T11" fmla="*/ 2147483647 h 1662"/>
                <a:gd name="T12" fmla="*/ 2147483647 w 2135"/>
                <a:gd name="T13" fmla="*/ 2147483647 h 1662"/>
                <a:gd name="T14" fmla="*/ 2147483647 w 2135"/>
                <a:gd name="T15" fmla="*/ 2147483647 h 1662"/>
                <a:gd name="T16" fmla="*/ 2147483647 w 2135"/>
                <a:gd name="T17" fmla="*/ 2147483647 h 1662"/>
                <a:gd name="T18" fmla="*/ 2147483647 w 2135"/>
                <a:gd name="T19" fmla="*/ 2147483647 h 1662"/>
                <a:gd name="T20" fmla="*/ 2147483647 w 2135"/>
                <a:gd name="T21" fmla="*/ 2147483647 h 1662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w 2135"/>
                <a:gd name="T34" fmla="*/ 0 h 1662"/>
                <a:gd name="T35" fmla="*/ 2135 w 2135"/>
                <a:gd name="T36" fmla="*/ 1662 h 1662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T33" t="T34" r="T35" b="T36"/>
              <a:pathLst>
                <a:path w="2135" h="1662">
                  <a:moveTo>
                    <a:pt x="27" y="652"/>
                  </a:moveTo>
                  <a:cubicBezTo>
                    <a:pt x="14" y="487"/>
                    <a:pt x="0" y="152"/>
                    <a:pt x="105" y="76"/>
                  </a:cubicBezTo>
                  <a:cubicBezTo>
                    <a:pt x="210" y="0"/>
                    <a:pt x="473" y="192"/>
                    <a:pt x="657" y="196"/>
                  </a:cubicBezTo>
                  <a:cubicBezTo>
                    <a:pt x="841" y="200"/>
                    <a:pt x="985" y="65"/>
                    <a:pt x="1209" y="100"/>
                  </a:cubicBezTo>
                  <a:cubicBezTo>
                    <a:pt x="1433" y="135"/>
                    <a:pt x="1867" y="232"/>
                    <a:pt x="2001" y="406"/>
                  </a:cubicBezTo>
                  <a:cubicBezTo>
                    <a:pt x="2135" y="580"/>
                    <a:pt x="2083" y="945"/>
                    <a:pt x="2013" y="1144"/>
                  </a:cubicBezTo>
                  <a:cubicBezTo>
                    <a:pt x="1943" y="1343"/>
                    <a:pt x="1781" y="1538"/>
                    <a:pt x="1581" y="1600"/>
                  </a:cubicBezTo>
                  <a:cubicBezTo>
                    <a:pt x="1381" y="1662"/>
                    <a:pt x="993" y="1571"/>
                    <a:pt x="813" y="1516"/>
                  </a:cubicBezTo>
                  <a:cubicBezTo>
                    <a:pt x="633" y="1461"/>
                    <a:pt x="606" y="1345"/>
                    <a:pt x="501" y="1270"/>
                  </a:cubicBezTo>
                  <a:cubicBezTo>
                    <a:pt x="396" y="1195"/>
                    <a:pt x="262" y="1169"/>
                    <a:pt x="183" y="1066"/>
                  </a:cubicBezTo>
                  <a:cubicBezTo>
                    <a:pt x="104" y="963"/>
                    <a:pt x="25" y="819"/>
                    <a:pt x="27" y="652"/>
                  </a:cubicBezTo>
                  <a:close/>
                </a:path>
              </a:pathLst>
            </a:custGeom>
            <a:solidFill>
              <a:srgbClr val="33CCC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21" name="Text Box 51"/>
            <p:cNvSpPr txBox="1">
              <a:spLocks noChangeArrowheads="1"/>
            </p:cNvSpPr>
            <p:nvPr/>
          </p:nvSpPr>
          <p:spPr bwMode="auto">
            <a:xfrm>
              <a:off x="3778250" y="4897438"/>
              <a:ext cx="874713" cy="33655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000000"/>
                  </a:solidFill>
                </a:rPr>
                <a:t>Internet</a:t>
              </a:r>
            </a:p>
          </p:txBody>
        </p:sp>
        <p:sp>
          <p:nvSpPr>
            <p:cNvPr id="243722" name="Line 52"/>
            <p:cNvSpPr>
              <a:spLocks noChangeShapeType="1"/>
            </p:cNvSpPr>
            <p:nvPr/>
          </p:nvSpPr>
          <p:spPr bwMode="auto">
            <a:xfrm>
              <a:off x="3098800" y="5308600"/>
              <a:ext cx="2211388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 type="triangle" w="med" len="med"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23" name="Text Box 53"/>
            <p:cNvSpPr txBox="1">
              <a:spLocks noChangeArrowheads="1"/>
            </p:cNvSpPr>
            <p:nvPr/>
          </p:nvSpPr>
          <p:spPr bwMode="auto">
            <a:xfrm>
              <a:off x="7119938" y="4533900"/>
              <a:ext cx="1063625" cy="8255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controlled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by OS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600">
                <a:solidFill>
                  <a:srgbClr val="CC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43724" name="Text Box 56"/>
            <p:cNvSpPr txBox="1">
              <a:spLocks noChangeArrowheads="1"/>
            </p:cNvSpPr>
            <p:nvPr/>
          </p:nvSpPr>
          <p:spPr bwMode="auto">
            <a:xfrm>
              <a:off x="7097713" y="3633788"/>
              <a:ext cx="1470025" cy="5334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controlled by</a:t>
              </a:r>
            </a:p>
            <a:p>
              <a:pPr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app developer</a:t>
              </a:r>
            </a:p>
          </p:txBody>
        </p:sp>
        <p:sp>
          <p:nvSpPr>
            <p:cNvPr id="243725" name="Freeform 50"/>
            <p:cNvSpPr>
              <a:spLocks/>
            </p:cNvSpPr>
            <p:nvPr/>
          </p:nvSpPr>
          <p:spPr bwMode="auto">
            <a:xfrm>
              <a:off x="914400" y="3532188"/>
              <a:ext cx="758825" cy="1997075"/>
            </a:xfrm>
            <a:custGeom>
              <a:avLst/>
              <a:gdLst>
                <a:gd name="T0" fmla="*/ 0 w 478"/>
                <a:gd name="T1" fmla="*/ 2147483647 h 1258"/>
                <a:gd name="T2" fmla="*/ 2147483647 w 478"/>
                <a:gd name="T3" fmla="*/ 0 h 1258"/>
                <a:gd name="T4" fmla="*/ 2147483647 w 478"/>
                <a:gd name="T5" fmla="*/ 2147483647 h 1258"/>
                <a:gd name="T6" fmla="*/ 2147483647 w 478"/>
                <a:gd name="T7" fmla="*/ 2147483647 h 1258"/>
                <a:gd name="T8" fmla="*/ 0 w 478"/>
                <a:gd name="T9" fmla="*/ 2147483647 h 125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478"/>
                <a:gd name="T16" fmla="*/ 0 h 1258"/>
                <a:gd name="T17" fmla="*/ 478 w 478"/>
                <a:gd name="T18" fmla="*/ 1258 h 125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478" h="1258">
                  <a:moveTo>
                    <a:pt x="0" y="1040"/>
                  </a:moveTo>
                  <a:lnTo>
                    <a:pt x="478" y="0"/>
                  </a:lnTo>
                  <a:lnTo>
                    <a:pt x="472" y="1258"/>
                  </a:lnTo>
                  <a:lnTo>
                    <a:pt x="41" y="1246"/>
                  </a:lnTo>
                  <a:lnTo>
                    <a:pt x="0" y="1040"/>
                  </a:lnTo>
                  <a:close/>
                </a:path>
              </a:pathLst>
            </a:custGeom>
            <a:gradFill rotWithShape="1">
              <a:gsLst>
                <a:gs pos="0">
                  <a:schemeClr val="bg1"/>
                </a:gs>
                <a:gs pos="100000">
                  <a:schemeClr val="folHlink"/>
                </a:gs>
              </a:gsLst>
              <a:lin ang="0" scaled="1"/>
            </a:gradFill>
            <a:ln w="9525">
              <a:solidFill>
                <a:srgbClr val="DDDDDD"/>
              </a:solidFill>
              <a:round/>
              <a:headEnd/>
              <a:tailEnd/>
            </a:ln>
          </p:spPr>
          <p:txBody>
            <a:bodyPr/>
            <a:lstStyle/>
            <a:p>
              <a:endParaRPr lang="en-US"/>
            </a:p>
          </p:txBody>
        </p:sp>
        <p:sp>
          <p:nvSpPr>
            <p:cNvPr id="243726" name="Rectangle 23"/>
            <p:cNvSpPr>
              <a:spLocks noChangeArrowheads="1"/>
            </p:cNvSpPr>
            <p:nvPr/>
          </p:nvSpPr>
          <p:spPr bwMode="auto">
            <a:xfrm>
              <a:off x="1717675" y="3487738"/>
              <a:ext cx="1296988" cy="1981200"/>
            </a:xfrm>
            <a:prstGeom prst="rect">
              <a:avLst/>
            </a:pr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43727" name="Rectangle 24"/>
            <p:cNvSpPr>
              <a:spLocks noChangeArrowheads="1"/>
            </p:cNvSpPr>
            <p:nvPr/>
          </p:nvSpPr>
          <p:spPr bwMode="auto">
            <a:xfrm>
              <a:off x="1679575" y="3541713"/>
              <a:ext cx="1273175" cy="1979612"/>
            </a:xfrm>
            <a:prstGeom prst="rect">
              <a:avLst/>
            </a:prstGeom>
            <a:solidFill>
              <a:schemeClr val="bg1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43728" name="Line 25"/>
            <p:cNvSpPr>
              <a:spLocks noChangeShapeType="1"/>
            </p:cNvSpPr>
            <p:nvPr/>
          </p:nvSpPr>
          <p:spPr bwMode="auto">
            <a:xfrm>
              <a:off x="1689100" y="4302125"/>
              <a:ext cx="1263650" cy="3175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29" name="Text Box 26"/>
            <p:cNvSpPr txBox="1">
              <a:spLocks noChangeArrowheads="1"/>
            </p:cNvSpPr>
            <p:nvPr/>
          </p:nvSpPr>
          <p:spPr bwMode="auto">
            <a:xfrm>
              <a:off x="1646238" y="4284663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969696"/>
                  </a:solidFill>
                  <a:latin typeface="Tahoma" panose="020B0604030504040204" pitchFamily="34" charset="0"/>
                </a:rPr>
                <a:t>transport</a:t>
              </a:r>
            </a:p>
          </p:txBody>
        </p:sp>
        <p:sp>
          <p:nvSpPr>
            <p:cNvPr id="243730" name="Line 27"/>
            <p:cNvSpPr>
              <a:spLocks noChangeShapeType="1"/>
            </p:cNvSpPr>
            <p:nvPr/>
          </p:nvSpPr>
          <p:spPr bwMode="auto">
            <a:xfrm>
              <a:off x="1697038" y="4622800"/>
              <a:ext cx="1263650" cy="3175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31" name="Line 28"/>
            <p:cNvSpPr>
              <a:spLocks noChangeShapeType="1"/>
            </p:cNvSpPr>
            <p:nvPr/>
          </p:nvSpPr>
          <p:spPr bwMode="auto">
            <a:xfrm>
              <a:off x="1682750" y="4932363"/>
              <a:ext cx="1263650" cy="3175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32" name="Line 29"/>
            <p:cNvSpPr>
              <a:spLocks noChangeShapeType="1"/>
            </p:cNvSpPr>
            <p:nvPr/>
          </p:nvSpPr>
          <p:spPr bwMode="auto">
            <a:xfrm>
              <a:off x="1682750" y="5218113"/>
              <a:ext cx="1263650" cy="3175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33" name="Text Box 26"/>
            <p:cNvSpPr txBox="1">
              <a:spLocks noChangeArrowheads="1"/>
            </p:cNvSpPr>
            <p:nvPr/>
          </p:nvSpPr>
          <p:spPr bwMode="auto">
            <a:xfrm>
              <a:off x="1681163" y="3532188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  <a:latin typeface="Tahoma" panose="020B0604030504040204" pitchFamily="34" charset="0"/>
                </a:rPr>
                <a:t>application</a:t>
              </a:r>
            </a:p>
          </p:txBody>
        </p:sp>
        <p:sp>
          <p:nvSpPr>
            <p:cNvPr id="243734" name="Text Box 26"/>
            <p:cNvSpPr txBox="1">
              <a:spLocks noChangeArrowheads="1"/>
            </p:cNvSpPr>
            <p:nvPr/>
          </p:nvSpPr>
          <p:spPr bwMode="auto">
            <a:xfrm>
              <a:off x="1636713" y="5189538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969696"/>
                  </a:solidFill>
                  <a:latin typeface="Tahoma" panose="020B0604030504040204" pitchFamily="34" charset="0"/>
                </a:rPr>
                <a:t>physical</a:t>
              </a:r>
            </a:p>
          </p:txBody>
        </p:sp>
        <p:sp>
          <p:nvSpPr>
            <p:cNvPr id="243735" name="Text Box 26"/>
            <p:cNvSpPr txBox="1">
              <a:spLocks noChangeArrowheads="1"/>
            </p:cNvSpPr>
            <p:nvPr/>
          </p:nvSpPr>
          <p:spPr bwMode="auto">
            <a:xfrm>
              <a:off x="1655763" y="4903788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969696"/>
                  </a:solidFill>
                  <a:latin typeface="Tahoma" panose="020B0604030504040204" pitchFamily="34" charset="0"/>
                </a:rPr>
                <a:t>link</a:t>
              </a:r>
            </a:p>
          </p:txBody>
        </p:sp>
        <p:sp>
          <p:nvSpPr>
            <p:cNvPr id="243736" name="Text Box 26"/>
            <p:cNvSpPr txBox="1">
              <a:spLocks noChangeArrowheads="1"/>
            </p:cNvSpPr>
            <p:nvPr/>
          </p:nvSpPr>
          <p:spPr bwMode="auto">
            <a:xfrm>
              <a:off x="1646238" y="4608513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969696"/>
                  </a:solidFill>
                  <a:latin typeface="Tahoma" panose="020B0604030504040204" pitchFamily="34" charset="0"/>
                </a:rPr>
                <a:t>network</a:t>
              </a:r>
            </a:p>
          </p:txBody>
        </p:sp>
        <p:sp>
          <p:nvSpPr>
            <p:cNvPr id="243737" name="Oval 62"/>
            <p:cNvSpPr>
              <a:spLocks noChangeArrowheads="1"/>
            </p:cNvSpPr>
            <p:nvPr/>
          </p:nvSpPr>
          <p:spPr bwMode="auto">
            <a:xfrm>
              <a:off x="1814513" y="3806825"/>
              <a:ext cx="990600" cy="304800"/>
            </a:xfrm>
            <a:prstGeom prst="ellipse">
              <a:avLst/>
            </a:prstGeom>
            <a:solidFill>
              <a:srgbClr val="CC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000000"/>
                  </a:solidFill>
                </a:rPr>
                <a:t>process</a:t>
              </a:r>
            </a:p>
          </p:txBody>
        </p:sp>
        <p:grpSp>
          <p:nvGrpSpPr>
            <p:cNvPr id="243738" name="Group 63"/>
            <p:cNvGrpSpPr>
              <a:grpSpLocks/>
            </p:cNvGrpSpPr>
            <p:nvPr/>
          </p:nvGrpSpPr>
          <p:grpSpPr bwMode="auto">
            <a:xfrm>
              <a:off x="2062163" y="4167188"/>
              <a:ext cx="546100" cy="225425"/>
              <a:chOff x="1287" y="2524"/>
              <a:chExt cx="260" cy="100"/>
            </a:xfrm>
          </p:grpSpPr>
          <p:sp>
            <p:nvSpPr>
              <p:cNvPr id="243768" name="Rectangle 64"/>
              <p:cNvSpPr>
                <a:spLocks noChangeArrowheads="1"/>
              </p:cNvSpPr>
              <p:nvPr/>
            </p:nvSpPr>
            <p:spPr bwMode="auto">
              <a:xfrm>
                <a:off x="1287" y="2524"/>
                <a:ext cx="260" cy="100"/>
              </a:xfrm>
              <a:prstGeom prst="rect">
                <a:avLst/>
              </a:prstGeom>
              <a:solidFill>
                <a:srgbClr val="FFFF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buClr>
                    <a:srgbClr val="3333CC"/>
                  </a:buClr>
                </a:pPr>
                <a:endParaRPr lang="en-US" altLang="en-US">
                  <a:solidFill>
                    <a:srgbClr val="000000"/>
                  </a:solidFill>
                </a:endParaRPr>
              </a:p>
            </p:txBody>
          </p:sp>
          <p:sp>
            <p:nvSpPr>
              <p:cNvPr id="243769" name="Rectangle 65"/>
              <p:cNvSpPr>
                <a:spLocks noChangeArrowheads="1"/>
              </p:cNvSpPr>
              <p:nvPr/>
            </p:nvSpPr>
            <p:spPr bwMode="auto">
              <a:xfrm>
                <a:off x="1338" y="2537"/>
                <a:ext cx="156" cy="7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rgbClr val="CC9900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buClr>
                    <a:srgbClr val="3333CC"/>
                  </a:buClr>
                </a:pPr>
                <a:endParaRPr lang="en-US" altLang="en-US">
                  <a:solidFill>
                    <a:srgbClr val="000000"/>
                  </a:solidFill>
                </a:endParaRPr>
              </a:p>
            </p:txBody>
          </p:sp>
          <p:sp>
            <p:nvSpPr>
              <p:cNvPr id="243770" name="Rectangle 66"/>
              <p:cNvSpPr>
                <a:spLocks noChangeArrowheads="1"/>
              </p:cNvSpPr>
              <p:nvPr/>
            </p:nvSpPr>
            <p:spPr bwMode="auto">
              <a:xfrm>
                <a:off x="1503" y="2582"/>
                <a:ext cx="27" cy="27"/>
              </a:xfrm>
              <a:prstGeom prst="rect">
                <a:avLst/>
              </a:prstGeom>
              <a:solidFill>
                <a:srgbClr val="CC9900"/>
              </a:solidFill>
              <a:ln w="9525">
                <a:solidFill>
                  <a:srgbClr val="CC9900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buClr>
                    <a:srgbClr val="3333CC"/>
                  </a:buClr>
                </a:pPr>
                <a:endParaRPr lang="en-US" altLang="en-US">
                  <a:solidFill>
                    <a:srgbClr val="000000"/>
                  </a:solidFill>
                </a:endParaRPr>
              </a:p>
            </p:txBody>
          </p:sp>
          <p:sp>
            <p:nvSpPr>
              <p:cNvPr id="243771" name="Rectangle 67"/>
              <p:cNvSpPr>
                <a:spLocks noChangeArrowheads="1"/>
              </p:cNvSpPr>
              <p:nvPr/>
            </p:nvSpPr>
            <p:spPr bwMode="auto">
              <a:xfrm>
                <a:off x="1298" y="2583"/>
                <a:ext cx="26" cy="27"/>
              </a:xfrm>
              <a:prstGeom prst="rect">
                <a:avLst/>
              </a:prstGeom>
              <a:solidFill>
                <a:srgbClr val="CC9900"/>
              </a:solidFill>
              <a:ln w="9525">
                <a:solidFill>
                  <a:srgbClr val="CC9900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buClr>
                    <a:srgbClr val="3333CC"/>
                  </a:buClr>
                </a:pPr>
                <a:endParaRPr lang="en-US" altLang="en-US">
                  <a:solidFill>
                    <a:srgbClr val="000000"/>
                  </a:solidFill>
                </a:endParaRPr>
              </a:p>
            </p:txBody>
          </p:sp>
        </p:grpSp>
        <p:sp>
          <p:nvSpPr>
            <p:cNvPr id="243739" name="Rectangle 23"/>
            <p:cNvSpPr>
              <a:spLocks noChangeArrowheads="1"/>
            </p:cNvSpPr>
            <p:nvPr/>
          </p:nvSpPr>
          <p:spPr bwMode="auto">
            <a:xfrm>
              <a:off x="5380038" y="3459163"/>
              <a:ext cx="1296987" cy="1981200"/>
            </a:xfrm>
            <a:prstGeom prst="rect">
              <a:avLst/>
            </a:pr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43740" name="Rectangle 24"/>
            <p:cNvSpPr>
              <a:spLocks noChangeArrowheads="1"/>
            </p:cNvSpPr>
            <p:nvPr/>
          </p:nvSpPr>
          <p:spPr bwMode="auto">
            <a:xfrm>
              <a:off x="5341938" y="3513138"/>
              <a:ext cx="1273175" cy="1979612"/>
            </a:xfrm>
            <a:prstGeom prst="rect">
              <a:avLst/>
            </a:prstGeom>
            <a:solidFill>
              <a:schemeClr val="bg1"/>
            </a:solidFill>
            <a:ln w="2857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43741" name="Line 25"/>
            <p:cNvSpPr>
              <a:spLocks noChangeShapeType="1"/>
            </p:cNvSpPr>
            <p:nvPr/>
          </p:nvSpPr>
          <p:spPr bwMode="auto">
            <a:xfrm>
              <a:off x="5351463" y="4273550"/>
              <a:ext cx="1263650" cy="3175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42" name="Text Box 26"/>
            <p:cNvSpPr txBox="1">
              <a:spLocks noChangeArrowheads="1"/>
            </p:cNvSpPr>
            <p:nvPr/>
          </p:nvSpPr>
          <p:spPr bwMode="auto">
            <a:xfrm>
              <a:off x="5308600" y="4256088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969696"/>
                  </a:solidFill>
                  <a:latin typeface="Tahoma" panose="020B0604030504040204" pitchFamily="34" charset="0"/>
                </a:rPr>
                <a:t>transport</a:t>
              </a:r>
            </a:p>
          </p:txBody>
        </p:sp>
        <p:sp>
          <p:nvSpPr>
            <p:cNvPr id="243743" name="Line 27"/>
            <p:cNvSpPr>
              <a:spLocks noChangeShapeType="1"/>
            </p:cNvSpPr>
            <p:nvPr/>
          </p:nvSpPr>
          <p:spPr bwMode="auto">
            <a:xfrm>
              <a:off x="5359400" y="4594225"/>
              <a:ext cx="1263650" cy="3175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44" name="Line 28"/>
            <p:cNvSpPr>
              <a:spLocks noChangeShapeType="1"/>
            </p:cNvSpPr>
            <p:nvPr/>
          </p:nvSpPr>
          <p:spPr bwMode="auto">
            <a:xfrm>
              <a:off x="5345113" y="4903788"/>
              <a:ext cx="1263650" cy="3175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45" name="Line 29"/>
            <p:cNvSpPr>
              <a:spLocks noChangeShapeType="1"/>
            </p:cNvSpPr>
            <p:nvPr/>
          </p:nvSpPr>
          <p:spPr bwMode="auto">
            <a:xfrm>
              <a:off x="5345113" y="5189538"/>
              <a:ext cx="1263650" cy="3175"/>
            </a:xfrm>
            <a:prstGeom prst="line">
              <a:avLst/>
            </a:prstGeom>
            <a:noFill/>
            <a:ln w="2857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43746" name="Text Box 26"/>
            <p:cNvSpPr txBox="1">
              <a:spLocks noChangeArrowheads="1"/>
            </p:cNvSpPr>
            <p:nvPr/>
          </p:nvSpPr>
          <p:spPr bwMode="auto">
            <a:xfrm>
              <a:off x="5343525" y="3503613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  <a:latin typeface="Tahoma" panose="020B0604030504040204" pitchFamily="34" charset="0"/>
                </a:rPr>
                <a:t>application</a:t>
              </a:r>
            </a:p>
          </p:txBody>
        </p:sp>
        <p:sp>
          <p:nvSpPr>
            <p:cNvPr id="243747" name="Text Box 26"/>
            <p:cNvSpPr txBox="1">
              <a:spLocks noChangeArrowheads="1"/>
            </p:cNvSpPr>
            <p:nvPr/>
          </p:nvSpPr>
          <p:spPr bwMode="auto">
            <a:xfrm>
              <a:off x="5299075" y="5160963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969696"/>
                  </a:solidFill>
                  <a:latin typeface="Tahoma" panose="020B0604030504040204" pitchFamily="34" charset="0"/>
                </a:rPr>
                <a:t>physical</a:t>
              </a:r>
            </a:p>
          </p:txBody>
        </p:sp>
        <p:sp>
          <p:nvSpPr>
            <p:cNvPr id="243748" name="Text Box 26"/>
            <p:cNvSpPr txBox="1">
              <a:spLocks noChangeArrowheads="1"/>
            </p:cNvSpPr>
            <p:nvPr/>
          </p:nvSpPr>
          <p:spPr bwMode="auto">
            <a:xfrm>
              <a:off x="5318125" y="4875213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969696"/>
                  </a:solidFill>
                  <a:latin typeface="Tahoma" panose="020B0604030504040204" pitchFamily="34" charset="0"/>
                </a:rPr>
                <a:t>link</a:t>
              </a:r>
            </a:p>
          </p:txBody>
        </p:sp>
        <p:sp>
          <p:nvSpPr>
            <p:cNvPr id="243749" name="Text Box 26"/>
            <p:cNvSpPr txBox="1">
              <a:spLocks noChangeArrowheads="1"/>
            </p:cNvSpPr>
            <p:nvPr/>
          </p:nvSpPr>
          <p:spPr bwMode="auto">
            <a:xfrm>
              <a:off x="5308600" y="4579938"/>
              <a:ext cx="1317625" cy="32543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11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969696"/>
                  </a:solidFill>
                  <a:latin typeface="Tahoma" panose="020B0604030504040204" pitchFamily="34" charset="0"/>
                </a:rPr>
                <a:t>network</a:t>
              </a:r>
            </a:p>
          </p:txBody>
        </p:sp>
        <p:sp>
          <p:nvSpPr>
            <p:cNvPr id="243750" name="Oval 80"/>
            <p:cNvSpPr>
              <a:spLocks noChangeArrowheads="1"/>
            </p:cNvSpPr>
            <p:nvPr/>
          </p:nvSpPr>
          <p:spPr bwMode="auto">
            <a:xfrm>
              <a:off x="5476875" y="3778250"/>
              <a:ext cx="990600" cy="304800"/>
            </a:xfrm>
            <a:prstGeom prst="ellipse">
              <a:avLst/>
            </a:prstGeom>
            <a:solidFill>
              <a:srgbClr val="CCFFFF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000000"/>
                  </a:solidFill>
                </a:rPr>
                <a:t>process</a:t>
              </a:r>
            </a:p>
          </p:txBody>
        </p:sp>
        <p:grpSp>
          <p:nvGrpSpPr>
            <p:cNvPr id="243751" name="Group 81"/>
            <p:cNvGrpSpPr>
              <a:grpSpLocks/>
            </p:cNvGrpSpPr>
            <p:nvPr/>
          </p:nvGrpSpPr>
          <p:grpSpPr bwMode="auto">
            <a:xfrm>
              <a:off x="5724525" y="4138613"/>
              <a:ext cx="546100" cy="225425"/>
              <a:chOff x="1287" y="2524"/>
              <a:chExt cx="260" cy="100"/>
            </a:xfrm>
          </p:grpSpPr>
          <p:sp>
            <p:nvSpPr>
              <p:cNvPr id="243764" name="Rectangle 82"/>
              <p:cNvSpPr>
                <a:spLocks noChangeArrowheads="1"/>
              </p:cNvSpPr>
              <p:nvPr/>
            </p:nvSpPr>
            <p:spPr bwMode="auto">
              <a:xfrm>
                <a:off x="1287" y="2524"/>
                <a:ext cx="260" cy="100"/>
              </a:xfrm>
              <a:prstGeom prst="rect">
                <a:avLst/>
              </a:prstGeom>
              <a:solidFill>
                <a:srgbClr val="FFFF00"/>
              </a:solidFill>
              <a:ln w="9525">
                <a:solidFill>
                  <a:schemeClr val="tx1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buClr>
                    <a:srgbClr val="3333CC"/>
                  </a:buClr>
                </a:pPr>
                <a:endParaRPr lang="en-US" altLang="en-US">
                  <a:solidFill>
                    <a:srgbClr val="000000"/>
                  </a:solidFill>
                </a:endParaRPr>
              </a:p>
            </p:txBody>
          </p:sp>
          <p:sp>
            <p:nvSpPr>
              <p:cNvPr id="243765" name="Rectangle 83"/>
              <p:cNvSpPr>
                <a:spLocks noChangeArrowheads="1"/>
              </p:cNvSpPr>
              <p:nvPr/>
            </p:nvSpPr>
            <p:spPr bwMode="auto">
              <a:xfrm>
                <a:off x="1338" y="2537"/>
                <a:ext cx="156" cy="76"/>
              </a:xfrm>
              <a:prstGeom prst="rect">
                <a:avLst/>
              </a:prstGeom>
              <a:solidFill>
                <a:schemeClr val="bg1"/>
              </a:solidFill>
              <a:ln w="9525">
                <a:solidFill>
                  <a:srgbClr val="CC9900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buClr>
                    <a:srgbClr val="3333CC"/>
                  </a:buClr>
                </a:pPr>
                <a:endParaRPr lang="en-US" altLang="en-US">
                  <a:solidFill>
                    <a:srgbClr val="000000"/>
                  </a:solidFill>
                </a:endParaRPr>
              </a:p>
            </p:txBody>
          </p:sp>
          <p:sp>
            <p:nvSpPr>
              <p:cNvPr id="243766" name="Rectangle 84"/>
              <p:cNvSpPr>
                <a:spLocks noChangeArrowheads="1"/>
              </p:cNvSpPr>
              <p:nvPr/>
            </p:nvSpPr>
            <p:spPr bwMode="auto">
              <a:xfrm>
                <a:off x="1503" y="2582"/>
                <a:ext cx="27" cy="27"/>
              </a:xfrm>
              <a:prstGeom prst="rect">
                <a:avLst/>
              </a:prstGeom>
              <a:solidFill>
                <a:srgbClr val="CC9900"/>
              </a:solidFill>
              <a:ln w="9525">
                <a:solidFill>
                  <a:srgbClr val="CC9900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buClr>
                    <a:srgbClr val="3333CC"/>
                  </a:buClr>
                </a:pPr>
                <a:endParaRPr lang="en-US" altLang="en-US">
                  <a:solidFill>
                    <a:srgbClr val="000000"/>
                  </a:solidFill>
                </a:endParaRPr>
              </a:p>
            </p:txBody>
          </p:sp>
          <p:sp>
            <p:nvSpPr>
              <p:cNvPr id="243767" name="Rectangle 85"/>
              <p:cNvSpPr>
                <a:spLocks noChangeArrowheads="1"/>
              </p:cNvSpPr>
              <p:nvPr/>
            </p:nvSpPr>
            <p:spPr bwMode="auto">
              <a:xfrm>
                <a:off x="1298" y="2583"/>
                <a:ext cx="26" cy="27"/>
              </a:xfrm>
              <a:prstGeom prst="rect">
                <a:avLst/>
              </a:prstGeom>
              <a:solidFill>
                <a:srgbClr val="CC9900"/>
              </a:solidFill>
              <a:ln w="9525">
                <a:solidFill>
                  <a:srgbClr val="CC9900"/>
                </a:solidFill>
                <a:miter lim="800000"/>
                <a:headEnd/>
                <a:tailEnd/>
              </a:ln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buClr>
                    <a:srgbClr val="3333CC"/>
                  </a:buClr>
                </a:pPr>
                <a:endParaRPr lang="en-US" altLang="en-US">
                  <a:solidFill>
                    <a:srgbClr val="000000"/>
                  </a:solidFill>
                </a:endParaRPr>
              </a:p>
            </p:txBody>
          </p:sp>
        </p:grpSp>
        <p:sp>
          <p:nvSpPr>
            <p:cNvPr id="243752" name="Line 87"/>
            <p:cNvSpPr>
              <a:spLocks noChangeShapeType="1"/>
            </p:cNvSpPr>
            <p:nvPr/>
          </p:nvSpPr>
          <p:spPr bwMode="auto">
            <a:xfrm flipH="1">
              <a:off x="6534150" y="3910013"/>
              <a:ext cx="609600" cy="0"/>
            </a:xfrm>
            <a:prstGeom prst="line">
              <a:avLst/>
            </a:prstGeom>
            <a:noFill/>
            <a:ln w="1905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43753" name="Line 88"/>
            <p:cNvSpPr>
              <a:spLocks noChangeShapeType="1"/>
            </p:cNvSpPr>
            <p:nvPr/>
          </p:nvSpPr>
          <p:spPr bwMode="auto">
            <a:xfrm>
              <a:off x="6759575" y="4335463"/>
              <a:ext cx="0" cy="1022350"/>
            </a:xfrm>
            <a:prstGeom prst="line">
              <a:avLst/>
            </a:prstGeom>
            <a:noFill/>
            <a:ln w="1905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43754" name="Line 89"/>
            <p:cNvSpPr>
              <a:spLocks noChangeShapeType="1"/>
            </p:cNvSpPr>
            <p:nvPr/>
          </p:nvSpPr>
          <p:spPr bwMode="auto">
            <a:xfrm flipH="1">
              <a:off x="6783388" y="4835525"/>
              <a:ext cx="609600" cy="0"/>
            </a:xfrm>
            <a:prstGeom prst="line">
              <a:avLst/>
            </a:prstGeom>
            <a:noFill/>
            <a:ln w="1905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43755" name="Text Box 56"/>
            <p:cNvSpPr txBox="1">
              <a:spLocks noChangeArrowheads="1"/>
            </p:cNvSpPr>
            <p:nvPr/>
          </p:nvSpPr>
          <p:spPr bwMode="auto">
            <a:xfrm>
              <a:off x="3697288" y="3590925"/>
              <a:ext cx="917575" cy="36671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i="1">
                  <a:solidFill>
                    <a:srgbClr val="CC0000"/>
                  </a:solidFill>
                </a:rPr>
                <a:t>socket</a:t>
              </a:r>
            </a:p>
          </p:txBody>
        </p:sp>
        <p:sp>
          <p:nvSpPr>
            <p:cNvPr id="243756" name="Line 91"/>
            <p:cNvSpPr>
              <a:spLocks noChangeShapeType="1"/>
            </p:cNvSpPr>
            <p:nvPr/>
          </p:nvSpPr>
          <p:spPr bwMode="auto">
            <a:xfrm flipV="1">
              <a:off x="2700338" y="3790950"/>
              <a:ext cx="968375" cy="434975"/>
            </a:xfrm>
            <a:prstGeom prst="line">
              <a:avLst/>
            </a:prstGeom>
            <a:noFill/>
            <a:ln w="1905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43757" name="Line 92"/>
            <p:cNvSpPr>
              <a:spLocks noChangeShapeType="1"/>
            </p:cNvSpPr>
            <p:nvPr/>
          </p:nvSpPr>
          <p:spPr bwMode="auto">
            <a:xfrm flipH="1" flipV="1">
              <a:off x="4635500" y="3779838"/>
              <a:ext cx="968375" cy="434975"/>
            </a:xfrm>
            <a:prstGeom prst="line">
              <a:avLst/>
            </a:prstGeom>
            <a:noFill/>
            <a:ln w="19050">
              <a:solidFill>
                <a:srgbClr val="CC000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243758" name="Group 93"/>
            <p:cNvGrpSpPr>
              <a:grpSpLocks/>
            </p:cNvGrpSpPr>
            <p:nvPr/>
          </p:nvGrpSpPr>
          <p:grpSpPr bwMode="auto">
            <a:xfrm>
              <a:off x="358775" y="4808538"/>
              <a:ext cx="1035050" cy="904875"/>
              <a:chOff x="-44" y="1473"/>
              <a:chExt cx="981" cy="1105"/>
            </a:xfrm>
          </p:grpSpPr>
          <p:pic>
            <p:nvPicPr>
              <p:cNvPr id="243762" name="Picture 94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flipH="1">
                <a:off x="-44" y="1473"/>
                <a:ext cx="981" cy="110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243763" name="Freeform 95"/>
              <p:cNvSpPr>
                <a:spLocks/>
              </p:cNvSpPr>
              <p:nvPr/>
            </p:nvSpPr>
            <p:spPr bwMode="auto">
              <a:xfrm flipH="1">
                <a:off x="374" y="1579"/>
                <a:ext cx="477" cy="506"/>
              </a:xfrm>
              <a:custGeom>
                <a:avLst/>
                <a:gdLst>
                  <a:gd name="T0" fmla="*/ 0 w 356"/>
                  <a:gd name="T1" fmla="*/ 0 h 368"/>
                  <a:gd name="T2" fmla="*/ 3117 w 356"/>
                  <a:gd name="T3" fmla="*/ 180 h 368"/>
                  <a:gd name="T4" fmla="*/ 3697 w 356"/>
                  <a:gd name="T5" fmla="*/ 3762 h 368"/>
                  <a:gd name="T6" fmla="*/ 815 w 356"/>
                  <a:gd name="T7" fmla="*/ 4705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  <p:grpSp>
          <p:nvGrpSpPr>
            <p:cNvPr id="243759" name="Group 96"/>
            <p:cNvGrpSpPr>
              <a:grpSpLocks/>
            </p:cNvGrpSpPr>
            <p:nvPr/>
          </p:nvGrpSpPr>
          <p:grpSpPr bwMode="auto">
            <a:xfrm flipH="1">
              <a:off x="7075488" y="5091113"/>
              <a:ext cx="1035050" cy="904875"/>
              <a:chOff x="-44" y="1473"/>
              <a:chExt cx="981" cy="1105"/>
            </a:xfrm>
          </p:grpSpPr>
          <p:pic>
            <p:nvPicPr>
              <p:cNvPr id="243760" name="Picture 97" descr="desktop_computer_stylized_medium"/>
              <p:cNvPicPr>
                <a:picLocks noChangeAspect="1" noChangeArrowheads="1"/>
              </p:cNvPicPr>
              <p:nvPr/>
            </p:nvPicPr>
            <p:blipFill>
              <a:blip r:embed="rId2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 flipH="1">
                <a:off x="-44" y="1473"/>
                <a:ext cx="981" cy="110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243761" name="Freeform 98"/>
              <p:cNvSpPr>
                <a:spLocks/>
              </p:cNvSpPr>
              <p:nvPr/>
            </p:nvSpPr>
            <p:spPr bwMode="auto">
              <a:xfrm flipH="1">
                <a:off x="374" y="1579"/>
                <a:ext cx="477" cy="506"/>
              </a:xfrm>
              <a:custGeom>
                <a:avLst/>
                <a:gdLst>
                  <a:gd name="T0" fmla="*/ 0 w 356"/>
                  <a:gd name="T1" fmla="*/ 0 h 368"/>
                  <a:gd name="T2" fmla="*/ 3117 w 356"/>
                  <a:gd name="T3" fmla="*/ 180 h 368"/>
                  <a:gd name="T4" fmla="*/ 3697 w 356"/>
                  <a:gd name="T5" fmla="*/ 3762 h 368"/>
                  <a:gd name="T6" fmla="*/ 815 w 356"/>
                  <a:gd name="T7" fmla="*/ 4705 h 368"/>
                  <a:gd name="T8" fmla="*/ 0 w 356"/>
                  <a:gd name="T9" fmla="*/ 0 h 368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  <a:gd name="T15" fmla="*/ 0 w 356"/>
                  <a:gd name="T16" fmla="*/ 0 h 368"/>
                  <a:gd name="T17" fmla="*/ 356 w 356"/>
                  <a:gd name="T18" fmla="*/ 368 h 368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T15" t="T16" r="T17" b="T18"/>
                <a:pathLst>
                  <a:path w="356" h="368">
                    <a:moveTo>
                      <a:pt x="0" y="0"/>
                    </a:moveTo>
                    <a:lnTo>
                      <a:pt x="300" y="14"/>
                    </a:lnTo>
                    <a:lnTo>
                      <a:pt x="356" y="294"/>
                    </a:lnTo>
                    <a:lnTo>
                      <a:pt x="78" y="368"/>
                    </a:lnTo>
                    <a:lnTo>
                      <a:pt x="0" y="0"/>
                    </a:lnTo>
                    <a:close/>
                  </a:path>
                </a:pathLst>
              </a:custGeom>
              <a:gradFill rotWithShape="1">
                <a:gsLst>
                  <a:gs pos="0">
                    <a:srgbClr val="000099"/>
                  </a:gs>
                  <a:gs pos="100000">
                    <a:schemeClr val="bg1"/>
                  </a:gs>
                </a:gsLst>
                <a:lin ang="270000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 cap="flat" cmpd="sng">
                    <a:solidFill>
                      <a:srgbClr val="000000"/>
                    </a:solidFill>
                    <a:prstDash val="solid"/>
                    <a:round/>
                    <a:headEnd/>
                    <a:tailEnd/>
                  </a14:hiddenLine>
                </a:ext>
              </a:extLst>
            </p:spPr>
            <p:txBody>
              <a:bodyPr wrap="none"/>
              <a:lstStyle/>
              <a:p>
                <a:endParaRPr lang="en-US"/>
              </a:p>
            </p:txBody>
          </p:sp>
        </p:grp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Socket Programming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110976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4740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92125" y="1395413"/>
            <a:ext cx="8021638" cy="1533525"/>
          </a:xfrm>
        </p:spPr>
        <p:txBody>
          <a:bodyPr>
            <a:normAutofit lnSpcReduction="10000"/>
          </a:bodyPr>
          <a:lstStyle/>
          <a:p>
            <a:pPr marL="342900" lvl="1" indent="-342900">
              <a:buSzPct val="65000"/>
              <a:buFont typeface="Wingdings" panose="05000000000000000000" pitchFamily="2" charset="2"/>
              <a:buNone/>
            </a:pPr>
            <a:r>
              <a:rPr lang="en-US" altLang="en-US" sz="2800" i="1" smtClean="0">
                <a:solidFill>
                  <a:srgbClr val="22228B"/>
                </a:solidFill>
              </a:rPr>
              <a:t>Two socket types for two transport services:</a:t>
            </a:r>
          </a:p>
          <a:p>
            <a:pPr marL="342900" lvl="1" indent="-342900">
              <a:buSzPct val="65000"/>
            </a:pPr>
            <a:r>
              <a:rPr lang="en-US" altLang="en-US" sz="2800" i="1" smtClean="0">
                <a:solidFill>
                  <a:srgbClr val="CC0000"/>
                </a:solidFill>
              </a:rPr>
              <a:t>UDP:</a:t>
            </a:r>
            <a:r>
              <a:rPr lang="en-US" altLang="en-US" sz="2800" smtClean="0">
                <a:solidFill>
                  <a:srgbClr val="000000"/>
                </a:solidFill>
              </a:rPr>
              <a:t> </a:t>
            </a:r>
            <a:r>
              <a:rPr lang="en-US" altLang="en-US" sz="2800" smtClean="0"/>
              <a:t>unreliable datagram</a:t>
            </a:r>
            <a:endParaRPr lang="en-US" altLang="en-US" i="1" smtClean="0">
              <a:solidFill>
                <a:srgbClr val="CC0000"/>
              </a:solidFill>
            </a:endParaRPr>
          </a:p>
          <a:p>
            <a:pPr marL="342900" lvl="1" indent="-342900">
              <a:buSzPct val="65000"/>
            </a:pPr>
            <a:r>
              <a:rPr lang="en-US" altLang="en-US" sz="2800" i="1" smtClean="0">
                <a:solidFill>
                  <a:srgbClr val="CC0000"/>
                </a:solidFill>
              </a:rPr>
              <a:t>TCP:</a:t>
            </a:r>
            <a:r>
              <a:rPr lang="en-US" altLang="en-US" sz="2800" smtClean="0"/>
              <a:t> reliable, byte stream-oriented </a:t>
            </a:r>
          </a:p>
          <a:p>
            <a:pPr>
              <a:buFont typeface="Wingdings" panose="05000000000000000000" pitchFamily="2" charset="2"/>
              <a:buNone/>
            </a:pPr>
            <a:endParaRPr lang="en-US" altLang="en-US" smtClean="0"/>
          </a:p>
        </p:txBody>
      </p:sp>
      <p:sp>
        <p:nvSpPr>
          <p:cNvPr id="61" name="Rectangle 3"/>
          <p:cNvSpPr txBox="1">
            <a:spLocks noChangeArrowheads="1"/>
          </p:cNvSpPr>
          <p:nvPr/>
        </p:nvSpPr>
        <p:spPr bwMode="auto">
          <a:xfrm>
            <a:off x="285750" y="2981325"/>
            <a:ext cx="8021638" cy="1533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lvl="1" indent="-342900">
              <a:lnSpc>
                <a:spcPct val="85000"/>
              </a:lnSpc>
              <a:buClr>
                <a:srgbClr val="000099"/>
              </a:buClr>
              <a:buSzPct val="65000"/>
              <a:buFont typeface="Wingdings" pitchFamily="2" charset="2"/>
              <a:buNone/>
              <a:defRPr/>
            </a:pPr>
            <a:r>
              <a:rPr lang="en-US" sz="2800" i="1" kern="0" dirty="0">
                <a:solidFill>
                  <a:schemeClr val="accent6">
                    <a:lumMod val="75000"/>
                  </a:schemeClr>
                </a:solidFill>
                <a:latin typeface="Gill Sans MT" pitchFamily="34" charset="0"/>
                <a:ea typeface="ＭＳ Ｐゴシック" charset="0"/>
              </a:rPr>
              <a:t>A</a:t>
            </a:r>
            <a:r>
              <a:rPr lang="en-US" sz="2800" i="1" kern="0" dirty="0" err="1">
                <a:solidFill>
                  <a:schemeClr val="accent6">
                    <a:lumMod val="75000"/>
                  </a:schemeClr>
                </a:solidFill>
                <a:latin typeface="Gill Sans MT" pitchFamily="34" charset="0"/>
                <a:ea typeface="ＭＳ Ｐゴシック" charset="0"/>
              </a:rPr>
              <a:t>pplication</a:t>
            </a:r>
            <a:r>
              <a:rPr lang="en-US" sz="2800" i="1" kern="0" dirty="0">
                <a:solidFill>
                  <a:schemeClr val="accent6">
                    <a:lumMod val="75000"/>
                  </a:schemeClr>
                </a:solidFill>
                <a:latin typeface="Gill Sans MT" pitchFamily="34" charset="0"/>
                <a:ea typeface="ＭＳ Ｐゴシック" charset="0"/>
              </a:rPr>
              <a:t> Example:</a:t>
            </a:r>
          </a:p>
          <a:p>
            <a:pPr marL="514350" indent="-514350">
              <a:lnSpc>
                <a:spcPct val="85000"/>
              </a:lnSpc>
              <a:buClr>
                <a:srgbClr val="000099"/>
              </a:buClr>
              <a:buSzPct val="65000"/>
              <a:buFont typeface="+mj-lt"/>
              <a:buAutoNum type="arabicPeriod"/>
              <a:defRPr/>
            </a:pPr>
            <a:r>
              <a:rPr lang="en-US" sz="2800" kern="0" dirty="0">
                <a:latin typeface="Gill Sans MT" pitchFamily="34" charset="0"/>
                <a:ea typeface="ＭＳ Ｐゴシック" pitchFamily="34" charset="-128"/>
                <a:cs typeface="ＭＳ Ｐゴシック" charset="0"/>
              </a:rPr>
              <a:t>Client reads a line of characters (data) from its keyboard and sends the data to the server.</a:t>
            </a:r>
          </a:p>
          <a:p>
            <a:pPr marL="514350" indent="-514350">
              <a:lnSpc>
                <a:spcPct val="85000"/>
              </a:lnSpc>
              <a:buClr>
                <a:srgbClr val="000099"/>
              </a:buClr>
              <a:buSzPct val="65000"/>
              <a:buFont typeface="+mj-lt"/>
              <a:buAutoNum type="arabicPeriod"/>
              <a:defRPr/>
            </a:pPr>
            <a:r>
              <a:rPr lang="en-US" sz="2800" kern="0" dirty="0">
                <a:latin typeface="Gill Sans MT" pitchFamily="34" charset="0"/>
                <a:ea typeface="ＭＳ Ｐゴシック" pitchFamily="34" charset="-128"/>
                <a:cs typeface="ＭＳ Ｐゴシック" charset="0"/>
              </a:rPr>
              <a:t>The server receives the data and converts characters to uppercase.</a:t>
            </a:r>
          </a:p>
          <a:p>
            <a:pPr marL="514350" indent="-514350">
              <a:lnSpc>
                <a:spcPct val="85000"/>
              </a:lnSpc>
              <a:buClr>
                <a:srgbClr val="000099"/>
              </a:buClr>
              <a:buSzPct val="65000"/>
              <a:buFont typeface="+mj-lt"/>
              <a:buAutoNum type="arabicPeriod"/>
              <a:defRPr/>
            </a:pPr>
            <a:r>
              <a:rPr lang="en-US" sz="2800" kern="0" dirty="0">
                <a:latin typeface="Gill Sans MT" pitchFamily="34" charset="0"/>
                <a:ea typeface="ＭＳ Ｐゴシック" pitchFamily="34" charset="-128"/>
                <a:cs typeface="ＭＳ Ｐゴシック" charset="0"/>
              </a:rPr>
              <a:t>The server sends the modified data to the client.</a:t>
            </a:r>
          </a:p>
          <a:p>
            <a:pPr marL="514350" indent="-514350">
              <a:lnSpc>
                <a:spcPct val="85000"/>
              </a:lnSpc>
              <a:buClr>
                <a:srgbClr val="000099"/>
              </a:buClr>
              <a:buSzPct val="65000"/>
              <a:buFont typeface="+mj-lt"/>
              <a:buAutoNum type="arabicPeriod"/>
              <a:defRPr/>
            </a:pPr>
            <a:r>
              <a:rPr lang="en-US" sz="2800" kern="0" dirty="0">
                <a:latin typeface="Gill Sans MT" pitchFamily="34" charset="0"/>
                <a:ea typeface="ＭＳ Ｐゴシック" pitchFamily="34" charset="-128"/>
                <a:cs typeface="ＭＳ Ｐゴシック" charset="0"/>
              </a:rPr>
              <a:t>The client receives the modified data and displays the line on its screen.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Socket Programming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79218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6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55613" y="1354138"/>
            <a:ext cx="7265987" cy="4648200"/>
          </a:xfrm>
        </p:spPr>
        <p:txBody>
          <a:bodyPr>
            <a:normAutofit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smtClean="0">
                <a:solidFill>
                  <a:srgbClr val="CC0000"/>
                </a:solidFill>
              </a:rPr>
              <a:t>UDP: no </a:t>
            </a:r>
            <a:r>
              <a:rPr lang="ja-JP" altLang="en-US" smtClean="0">
                <a:solidFill>
                  <a:srgbClr val="CC0000"/>
                </a:solidFill>
              </a:rPr>
              <a:t>“</a:t>
            </a:r>
            <a:r>
              <a:rPr lang="en-US" altLang="ja-JP" smtClean="0">
                <a:solidFill>
                  <a:srgbClr val="CC0000"/>
                </a:solidFill>
              </a:rPr>
              <a:t>connection</a:t>
            </a:r>
            <a:r>
              <a:rPr lang="ja-JP" altLang="en-US" smtClean="0">
                <a:solidFill>
                  <a:srgbClr val="CC0000"/>
                </a:solidFill>
              </a:rPr>
              <a:t>”</a:t>
            </a:r>
            <a:r>
              <a:rPr lang="en-US" altLang="ja-JP" smtClean="0">
                <a:solidFill>
                  <a:srgbClr val="CC0000"/>
                </a:solidFill>
              </a:rPr>
              <a:t> between client &amp; server</a:t>
            </a:r>
          </a:p>
          <a:p>
            <a:r>
              <a:rPr lang="en-US" altLang="en-US" sz="2400" smtClean="0"/>
              <a:t>no handshaking before sending data</a:t>
            </a:r>
          </a:p>
          <a:p>
            <a:r>
              <a:rPr lang="en-US" altLang="en-US" sz="2400" smtClean="0"/>
              <a:t>sender explicitly attaches IP destination address and port # to each packet</a:t>
            </a:r>
          </a:p>
          <a:p>
            <a:r>
              <a:rPr lang="en-US" altLang="en-US" sz="2400" smtClean="0"/>
              <a:t>rcvr extracts sender IP address and port# from received packet</a:t>
            </a: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r>
              <a:rPr lang="en-US" altLang="en-US" smtClean="0">
                <a:solidFill>
                  <a:srgbClr val="CC0000"/>
                </a:solidFill>
              </a:rPr>
              <a:t>UDP: transmitted data may be lost or received out-of-order</a:t>
            </a: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r>
              <a:rPr lang="en-US" altLang="en-US" smtClean="0">
                <a:solidFill>
                  <a:srgbClr val="CC0000"/>
                </a:solidFill>
              </a:rPr>
              <a:t>Application viewpoint:</a:t>
            </a:r>
          </a:p>
          <a:p>
            <a:pPr>
              <a:lnSpc>
                <a:spcPts val="2800"/>
              </a:lnSpc>
              <a:spcBef>
                <a:spcPct val="0"/>
              </a:spcBef>
              <a:buClrTx/>
              <a:buSzTx/>
            </a:pPr>
            <a:r>
              <a:rPr lang="en-US" altLang="en-US" sz="2400" smtClean="0"/>
              <a:t>UDP provides </a:t>
            </a:r>
            <a:r>
              <a:rPr lang="en-US" altLang="en-US" sz="2400" i="1" smtClean="0"/>
              <a:t>unreliable</a:t>
            </a:r>
            <a:r>
              <a:rPr lang="en-US" altLang="en-US" sz="2400" smtClean="0"/>
              <a:t> transfer  of groups of bytes (</a:t>
            </a:r>
            <a:r>
              <a:rPr lang="ja-JP" altLang="en-US" sz="2400" smtClean="0"/>
              <a:t>“</a:t>
            </a:r>
            <a:r>
              <a:rPr lang="en-US" altLang="ja-JP" sz="2400" smtClean="0"/>
              <a:t>datagrams</a:t>
            </a:r>
            <a:r>
              <a:rPr lang="ja-JP" altLang="en-US" sz="2400" smtClean="0"/>
              <a:t>”</a:t>
            </a:r>
            <a:r>
              <a:rPr lang="en-US" altLang="ja-JP" sz="2400" smtClean="0"/>
              <a:t>)  between client and server</a:t>
            </a: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endParaRPr lang="en-US" altLang="en-US" smtClean="0">
              <a:solidFill>
                <a:srgbClr val="CC0000"/>
              </a:solidFill>
            </a:endParaRPr>
          </a:p>
        </p:txBody>
      </p:sp>
      <p:sp>
        <p:nvSpPr>
          <p:cNvPr id="245766" name="Rectangle 7"/>
          <p:cNvSpPr>
            <a:spLocks noChangeArrowheads="1"/>
          </p:cNvSpPr>
          <p:nvPr/>
        </p:nvSpPr>
        <p:spPr bwMode="auto">
          <a:xfrm>
            <a:off x="4995863" y="3198813"/>
            <a:ext cx="184150" cy="457200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buClr>
                <a:srgbClr val="3333CC"/>
              </a:buClr>
            </a:pPr>
            <a:endParaRPr lang="en-US" altLang="en-US" sz="2400">
              <a:solidFill>
                <a:srgbClr val="00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Socket Programming w/ UDP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72084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4"/>
          <p:cNvGrpSpPr>
            <a:grpSpLocks/>
          </p:cNvGrpSpPr>
          <p:nvPr/>
        </p:nvGrpSpPr>
        <p:grpSpPr bwMode="auto">
          <a:xfrm>
            <a:off x="5510213" y="4081463"/>
            <a:ext cx="2211387" cy="2111375"/>
            <a:chOff x="3485" y="2550"/>
            <a:chExt cx="1393" cy="1330"/>
          </a:xfrm>
        </p:grpSpPr>
        <p:grpSp>
          <p:nvGrpSpPr>
            <p:cNvPr id="246810" name="Group 5"/>
            <p:cNvGrpSpPr>
              <a:grpSpLocks/>
            </p:cNvGrpSpPr>
            <p:nvPr/>
          </p:nvGrpSpPr>
          <p:grpSpPr bwMode="auto">
            <a:xfrm>
              <a:off x="3485" y="2964"/>
              <a:ext cx="1393" cy="916"/>
              <a:chOff x="3485" y="2964"/>
              <a:chExt cx="1393" cy="916"/>
            </a:xfrm>
          </p:grpSpPr>
          <p:sp>
            <p:nvSpPr>
              <p:cNvPr id="246812" name="Text Box 6"/>
              <p:cNvSpPr txBox="1">
                <a:spLocks noChangeArrowheads="1"/>
              </p:cNvSpPr>
              <p:nvPr/>
            </p:nvSpPr>
            <p:spPr bwMode="auto">
              <a:xfrm>
                <a:off x="3509" y="3473"/>
                <a:ext cx="900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800">
                    <a:solidFill>
                      <a:srgbClr val="000000"/>
                    </a:solidFill>
                  </a:rPr>
                  <a:t>close</a:t>
                </a:r>
              </a:p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800">
                    <a:solidFill>
                      <a:srgbClr val="CC0000"/>
                    </a:solidFill>
                  </a:rPr>
                  <a:t>clientSocke</a:t>
                </a:r>
                <a:r>
                  <a:rPr lang="en-US" altLang="en-US" sz="1800">
                    <a:solidFill>
                      <a:srgbClr val="FF0000"/>
                    </a:solidFill>
                  </a:rPr>
                  <a:t>t</a:t>
                </a:r>
                <a:endParaRPr lang="en-US" altLang="en-US" sz="1800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246813" name="Line 7"/>
              <p:cNvSpPr>
                <a:spLocks noChangeShapeType="1"/>
              </p:cNvSpPr>
              <p:nvPr/>
            </p:nvSpPr>
            <p:spPr bwMode="auto">
              <a:xfrm>
                <a:off x="3936" y="3318"/>
                <a:ext cx="0" cy="204"/>
              </a:xfrm>
              <a:prstGeom prst="line">
                <a:avLst/>
              </a:prstGeom>
              <a:noFill/>
              <a:ln w="28575">
                <a:solidFill>
                  <a:srgbClr val="000099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anchor="ctr">
                <a:spAutoFit/>
              </a:bodyPr>
              <a:lstStyle/>
              <a:p>
                <a:endParaRPr lang="en-US"/>
              </a:p>
            </p:txBody>
          </p:sp>
          <p:sp>
            <p:nvSpPr>
              <p:cNvPr id="246814" name="Text Box 8"/>
              <p:cNvSpPr txBox="1">
                <a:spLocks noChangeArrowheads="1"/>
              </p:cNvSpPr>
              <p:nvPr/>
            </p:nvSpPr>
            <p:spPr bwMode="auto">
              <a:xfrm>
                <a:off x="3485" y="2964"/>
                <a:ext cx="1393" cy="40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800">
                    <a:solidFill>
                      <a:srgbClr val="000000"/>
                    </a:solidFill>
                  </a:rPr>
                  <a:t>read datagram from</a:t>
                </a:r>
              </a:p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800">
                    <a:solidFill>
                      <a:srgbClr val="CC0000"/>
                    </a:solidFill>
                  </a:rPr>
                  <a:t>clientSocket</a:t>
                </a:r>
                <a:endParaRPr lang="en-US" altLang="en-US" sz="1800">
                  <a:solidFill>
                    <a:srgbClr val="CC0000"/>
                  </a:solidFill>
                  <a:latin typeface="Times New Roman" panose="02020603050405020304" pitchFamily="18" charset="0"/>
                </a:endParaRPr>
              </a:p>
            </p:txBody>
          </p:sp>
        </p:grpSp>
        <p:sp>
          <p:nvSpPr>
            <p:cNvPr id="246811" name="Line 9"/>
            <p:cNvSpPr>
              <a:spLocks noChangeShapeType="1"/>
            </p:cNvSpPr>
            <p:nvPr/>
          </p:nvSpPr>
          <p:spPr bwMode="auto">
            <a:xfrm>
              <a:off x="3864" y="2550"/>
              <a:ext cx="0" cy="522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</p:grpSp>
      <p:grpSp>
        <p:nvGrpSpPr>
          <p:cNvPr id="4" name="Group 10"/>
          <p:cNvGrpSpPr>
            <a:grpSpLocks/>
          </p:cNvGrpSpPr>
          <p:nvPr/>
        </p:nvGrpSpPr>
        <p:grpSpPr bwMode="auto">
          <a:xfrm>
            <a:off x="3000375" y="1333500"/>
            <a:ext cx="6203950" cy="2690813"/>
            <a:chOff x="1890" y="840"/>
            <a:chExt cx="3908" cy="1695"/>
          </a:xfrm>
        </p:grpSpPr>
        <p:grpSp>
          <p:nvGrpSpPr>
            <p:cNvPr id="246803" name="Group 11"/>
            <p:cNvGrpSpPr>
              <a:grpSpLocks/>
            </p:cNvGrpSpPr>
            <p:nvPr/>
          </p:nvGrpSpPr>
          <p:grpSpPr bwMode="auto">
            <a:xfrm>
              <a:off x="3397" y="1240"/>
              <a:ext cx="2290" cy="612"/>
              <a:chOff x="3241" y="1750"/>
              <a:chExt cx="2290" cy="612"/>
            </a:xfrm>
          </p:grpSpPr>
          <p:sp>
            <p:nvSpPr>
              <p:cNvPr id="246808" name="Text Box 12"/>
              <p:cNvSpPr txBox="1">
                <a:spLocks noChangeArrowheads="1"/>
              </p:cNvSpPr>
              <p:nvPr/>
            </p:nvSpPr>
            <p:spPr bwMode="auto">
              <a:xfrm>
                <a:off x="3241" y="1750"/>
                <a:ext cx="1021" cy="46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800">
                    <a:solidFill>
                      <a:srgbClr val="000000"/>
                    </a:solidFill>
                  </a:rPr>
                  <a:t>create socket:</a:t>
                </a:r>
              </a:p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endParaRPr lang="en-US" altLang="en-US" sz="2400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246809" name="Text Box 13"/>
              <p:cNvSpPr txBox="1">
                <a:spLocks noChangeArrowheads="1"/>
              </p:cNvSpPr>
              <p:nvPr/>
            </p:nvSpPr>
            <p:spPr bwMode="auto">
              <a:xfrm>
                <a:off x="3241" y="1944"/>
                <a:ext cx="2290" cy="41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lnSpc>
                    <a:spcPts val="2000"/>
                  </a:lnSpc>
                </a:pPr>
                <a:r>
                  <a:rPr lang="en-US" altLang="en-US" sz="1800">
                    <a:solidFill>
                      <a:srgbClr val="CC0000"/>
                    </a:solidFill>
                  </a:rPr>
                  <a:t>clientSocket =</a:t>
                </a:r>
              </a:p>
              <a:p>
                <a:pPr>
                  <a:lnSpc>
                    <a:spcPts val="2000"/>
                  </a:lnSpc>
                </a:pPr>
                <a:r>
                  <a:rPr lang="en-US" altLang="en-US" sz="1800">
                    <a:solidFill>
                      <a:srgbClr val="CC0000"/>
                    </a:solidFill>
                  </a:rPr>
                  <a:t>socket(AF_INET,SOCK_DGRAM)</a:t>
                </a:r>
                <a:endParaRPr lang="en-US" altLang="en-US" sz="1800">
                  <a:solidFill>
                    <a:srgbClr val="CC0000"/>
                  </a:solidFill>
                  <a:latin typeface="Times New Roman" panose="02020603050405020304" pitchFamily="18" charset="0"/>
                </a:endParaRPr>
              </a:p>
            </p:txBody>
          </p:sp>
        </p:grpSp>
        <p:sp>
          <p:nvSpPr>
            <p:cNvPr id="246804" name="Text Box 14"/>
            <p:cNvSpPr txBox="1">
              <a:spLocks noChangeArrowheads="1"/>
            </p:cNvSpPr>
            <p:nvPr/>
          </p:nvSpPr>
          <p:spPr bwMode="auto">
            <a:xfrm>
              <a:off x="3570" y="840"/>
              <a:ext cx="116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50000"/>
                </a:spcBef>
                <a:buClrTx/>
                <a:buSzTx/>
                <a:buFontTx/>
                <a:buNone/>
              </a:pPr>
              <a:endParaRPr lang="en-US" altLang="en-US" sz="24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46805" name="Text Box 15"/>
            <p:cNvSpPr txBox="1">
              <a:spLocks noChangeArrowheads="1"/>
            </p:cNvSpPr>
            <p:nvPr/>
          </p:nvSpPr>
          <p:spPr bwMode="auto">
            <a:xfrm>
              <a:off x="3389" y="1953"/>
              <a:ext cx="2409" cy="58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000000"/>
                  </a:solidFill>
                </a:rPr>
                <a:t>Create datagram with server IP and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000000"/>
                  </a:solidFill>
                </a:rPr>
                <a:t>port=x; send datagram via</a:t>
              </a:r>
              <a:r>
                <a:rPr lang="en-US" altLang="en-US" sz="1800">
                  <a:solidFill>
                    <a:srgbClr val="CC0000"/>
                  </a:solidFill>
                </a:rPr>
                <a:t/>
              </a:r>
              <a:br>
                <a:rPr lang="en-US" altLang="en-US" sz="1800">
                  <a:solidFill>
                    <a:srgbClr val="CC0000"/>
                  </a:solidFill>
                </a:rPr>
              </a:br>
              <a:r>
                <a:rPr lang="en-US" altLang="en-US" sz="1800">
                  <a:solidFill>
                    <a:srgbClr val="CC0000"/>
                  </a:solidFill>
                </a:rPr>
                <a:t>clientSocket</a:t>
              </a:r>
              <a:endParaRPr lang="en-US" altLang="en-US" sz="1800">
                <a:solidFill>
                  <a:srgbClr val="CC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46806" name="Line 16"/>
            <p:cNvSpPr>
              <a:spLocks noChangeShapeType="1"/>
            </p:cNvSpPr>
            <p:nvPr/>
          </p:nvSpPr>
          <p:spPr bwMode="auto">
            <a:xfrm>
              <a:off x="3828" y="1830"/>
              <a:ext cx="0" cy="204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46807" name="Line 17"/>
            <p:cNvSpPr>
              <a:spLocks noChangeShapeType="1"/>
            </p:cNvSpPr>
            <p:nvPr/>
          </p:nvSpPr>
          <p:spPr bwMode="auto">
            <a:xfrm flipH="1">
              <a:off x="1890" y="2208"/>
              <a:ext cx="1518" cy="252"/>
            </a:xfrm>
            <a:prstGeom prst="line">
              <a:avLst/>
            </a:prstGeom>
            <a:noFill/>
            <a:ln w="28575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>
              <a:spAutoFit/>
            </a:bodyPr>
            <a:lstStyle/>
            <a:p>
              <a:endParaRPr lang="en-US"/>
            </a:p>
          </p:txBody>
        </p:sp>
      </p:grpSp>
      <p:sp>
        <p:nvSpPr>
          <p:cNvPr id="246788" name="Text Box 18"/>
          <p:cNvSpPr txBox="1">
            <a:spLocks noChangeArrowheads="1"/>
          </p:cNvSpPr>
          <p:nvPr/>
        </p:nvSpPr>
        <p:spPr bwMode="auto">
          <a:xfrm>
            <a:off x="820738" y="2187575"/>
            <a:ext cx="2462212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00"/>
                </a:solidFill>
              </a:rPr>
              <a:t>create socket, port= x:</a:t>
            </a:r>
            <a:endParaRPr lang="en-US" altLang="en-US" sz="1800">
              <a:solidFill>
                <a:srgbClr val="000000"/>
              </a:solidFill>
              <a:latin typeface="Times New Roman" panose="02020603050405020304" pitchFamily="18" charset="0"/>
            </a:endParaRPr>
          </a:p>
        </p:txBody>
      </p:sp>
      <p:sp>
        <p:nvSpPr>
          <p:cNvPr id="246789" name="Text Box 19"/>
          <p:cNvSpPr txBox="1">
            <a:spLocks noChangeArrowheads="1"/>
          </p:cNvSpPr>
          <p:nvPr/>
        </p:nvSpPr>
        <p:spPr bwMode="auto">
          <a:xfrm>
            <a:off x="833438" y="2482850"/>
            <a:ext cx="3635375" cy="663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ts val="2000"/>
              </a:lnSpc>
            </a:pPr>
            <a:r>
              <a:rPr lang="en-US" altLang="en-US" sz="1800">
                <a:solidFill>
                  <a:srgbClr val="CC0000"/>
                </a:solidFill>
              </a:rPr>
              <a:t>serverSocket =</a:t>
            </a:r>
          </a:p>
          <a:p>
            <a:pPr>
              <a:lnSpc>
                <a:spcPts val="2000"/>
              </a:lnSpc>
            </a:pPr>
            <a:r>
              <a:rPr lang="en-US" altLang="en-US" sz="1800">
                <a:solidFill>
                  <a:srgbClr val="CC0000"/>
                </a:solidFill>
              </a:rPr>
              <a:t>socket(AF_INET,SOCK_DGRAM)</a:t>
            </a:r>
            <a:endParaRPr lang="en-US" altLang="en-US" sz="1800">
              <a:solidFill>
                <a:srgbClr val="CC0000"/>
              </a:solidFill>
              <a:latin typeface="Times New Roman" panose="02020603050405020304" pitchFamily="18" charset="0"/>
            </a:endParaRPr>
          </a:p>
        </p:txBody>
      </p:sp>
      <p:grpSp>
        <p:nvGrpSpPr>
          <p:cNvPr id="6" name="Group 20"/>
          <p:cNvGrpSpPr>
            <a:grpSpLocks/>
          </p:cNvGrpSpPr>
          <p:nvPr/>
        </p:nvGrpSpPr>
        <p:grpSpPr bwMode="auto">
          <a:xfrm>
            <a:off x="1316038" y="3146425"/>
            <a:ext cx="2211387" cy="1122363"/>
            <a:chOff x="885" y="1982"/>
            <a:chExt cx="1393" cy="707"/>
          </a:xfrm>
        </p:grpSpPr>
        <p:sp>
          <p:nvSpPr>
            <p:cNvPr id="246801" name="Line 21"/>
            <p:cNvSpPr>
              <a:spLocks noChangeShapeType="1"/>
            </p:cNvSpPr>
            <p:nvPr/>
          </p:nvSpPr>
          <p:spPr bwMode="auto">
            <a:xfrm>
              <a:off x="1276" y="1982"/>
              <a:ext cx="0" cy="366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46802" name="Text Box 22"/>
            <p:cNvSpPr txBox="1">
              <a:spLocks noChangeArrowheads="1"/>
            </p:cNvSpPr>
            <p:nvPr/>
          </p:nvSpPr>
          <p:spPr bwMode="auto">
            <a:xfrm>
              <a:off x="885" y="2282"/>
              <a:ext cx="1393" cy="40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000000"/>
                  </a:solidFill>
                </a:rPr>
                <a:t>read datagram from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CC0000"/>
                  </a:solidFill>
                </a:rPr>
                <a:t>serverSocke</a:t>
              </a:r>
              <a:r>
                <a:rPr lang="en-US" altLang="en-US" sz="1800">
                  <a:solidFill>
                    <a:srgbClr val="FF0000"/>
                  </a:solidFill>
                </a:rPr>
                <a:t>t</a:t>
              </a:r>
              <a:endParaRPr lang="en-US" altLang="en-US" sz="18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</p:grpSp>
      <p:grpSp>
        <p:nvGrpSpPr>
          <p:cNvPr id="7" name="Group 23"/>
          <p:cNvGrpSpPr>
            <a:grpSpLocks/>
          </p:cNvGrpSpPr>
          <p:nvPr/>
        </p:nvGrpSpPr>
        <p:grpSpPr bwMode="auto">
          <a:xfrm>
            <a:off x="1338263" y="4295775"/>
            <a:ext cx="3973512" cy="1660525"/>
            <a:chOff x="899" y="2720"/>
            <a:chExt cx="2503" cy="1046"/>
          </a:xfrm>
        </p:grpSpPr>
        <p:sp>
          <p:nvSpPr>
            <p:cNvPr id="246798" name="Text Box 24"/>
            <p:cNvSpPr txBox="1">
              <a:spLocks noChangeArrowheads="1"/>
            </p:cNvSpPr>
            <p:nvPr/>
          </p:nvSpPr>
          <p:spPr bwMode="auto">
            <a:xfrm>
              <a:off x="899" y="2835"/>
              <a:ext cx="1062" cy="93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000000"/>
                  </a:solidFill>
                </a:rPr>
                <a:t>write reply to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CC0000"/>
                  </a:solidFill>
                </a:rPr>
                <a:t>serverSocket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000000"/>
                  </a:solidFill>
                </a:rPr>
                <a:t>specifying </a:t>
              </a:r>
              <a:br>
                <a:rPr lang="en-US" altLang="en-US" sz="1800">
                  <a:solidFill>
                    <a:srgbClr val="000000"/>
                  </a:solidFill>
                </a:rPr>
              </a:br>
              <a:r>
                <a:rPr lang="en-US" altLang="en-US" sz="1800">
                  <a:solidFill>
                    <a:srgbClr val="000000"/>
                  </a:solidFill>
                </a:rPr>
                <a:t>client address,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000000"/>
                  </a:solidFill>
                </a:rPr>
                <a:t>port number</a:t>
              </a:r>
              <a:endParaRPr lang="en-US" altLang="en-US" sz="18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46799" name="Line 25"/>
            <p:cNvSpPr>
              <a:spLocks noChangeShapeType="1"/>
            </p:cNvSpPr>
            <p:nvPr/>
          </p:nvSpPr>
          <p:spPr bwMode="auto">
            <a:xfrm>
              <a:off x="1302" y="2720"/>
              <a:ext cx="0" cy="198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46800" name="Line 26"/>
            <p:cNvSpPr>
              <a:spLocks noChangeShapeType="1"/>
            </p:cNvSpPr>
            <p:nvPr/>
          </p:nvSpPr>
          <p:spPr bwMode="auto">
            <a:xfrm>
              <a:off x="1866" y="2970"/>
              <a:ext cx="1536" cy="180"/>
            </a:xfrm>
            <a:prstGeom prst="line">
              <a:avLst/>
            </a:prstGeom>
            <a:noFill/>
            <a:ln w="28575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</p:grpSp>
      <p:sp>
        <p:nvSpPr>
          <p:cNvPr id="246794" name="Text Box 22"/>
          <p:cNvSpPr txBox="1">
            <a:spLocks noChangeArrowheads="1"/>
          </p:cNvSpPr>
          <p:nvPr/>
        </p:nvSpPr>
        <p:spPr bwMode="auto">
          <a:xfrm>
            <a:off x="647700" y="1304925"/>
            <a:ext cx="3686175" cy="52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800">
                <a:solidFill>
                  <a:srgbClr val="000000"/>
                </a:solidFill>
                <a:latin typeface="Gill Sans MT" panose="020B0502020104020203" pitchFamily="34" charset="0"/>
              </a:rPr>
              <a:t>server</a:t>
            </a: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 (running</a:t>
            </a:r>
            <a:r>
              <a:rPr lang="en-US" altLang="en-US">
                <a:solidFill>
                  <a:srgbClr val="000000"/>
                </a:solidFill>
                <a:latin typeface="Gill Sans MT" panose="020B0502020104020203" pitchFamily="34" charset="0"/>
              </a:rPr>
              <a:t> on</a:t>
            </a:r>
            <a:r>
              <a:rPr lang="en-US" altLang="en-US" sz="1800">
                <a:solidFill>
                  <a:srgbClr val="000000"/>
                </a:solidFill>
                <a:latin typeface="Comic Sans MS" panose="030F0702030302020204" pitchFamily="66" charset="0"/>
              </a:rPr>
              <a:t> serverIP</a:t>
            </a: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)</a:t>
            </a:r>
          </a:p>
        </p:txBody>
      </p:sp>
      <p:sp>
        <p:nvSpPr>
          <p:cNvPr id="246795" name="Text Box 23"/>
          <p:cNvSpPr txBox="1">
            <a:spLocks noChangeArrowheads="1"/>
          </p:cNvSpPr>
          <p:nvPr/>
        </p:nvSpPr>
        <p:spPr bwMode="auto">
          <a:xfrm>
            <a:off x="5411788" y="1301750"/>
            <a:ext cx="962025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800">
                <a:solidFill>
                  <a:srgbClr val="000000"/>
                </a:solidFill>
                <a:latin typeface="Gill Sans MT" panose="020B0502020104020203" pitchFamily="34" charset="0"/>
              </a:rPr>
              <a:t>client</a:t>
            </a:r>
          </a:p>
        </p:txBody>
      </p:sp>
      <p:sp>
        <p:nvSpPr>
          <p:cNvPr id="246796" name="Line 35"/>
          <p:cNvSpPr>
            <a:spLocks noChangeShapeType="1"/>
          </p:cNvSpPr>
          <p:nvPr/>
        </p:nvSpPr>
        <p:spPr bwMode="auto">
          <a:xfrm>
            <a:off x="804863" y="1755775"/>
            <a:ext cx="3341687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46797" name="Line 36"/>
          <p:cNvSpPr>
            <a:spLocks noChangeShapeType="1"/>
          </p:cNvSpPr>
          <p:nvPr/>
        </p:nvSpPr>
        <p:spPr bwMode="auto">
          <a:xfrm>
            <a:off x="5545138" y="1766888"/>
            <a:ext cx="676275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Socket Programming w/ UDP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08172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812" name="TextBox 1"/>
          <p:cNvSpPr txBox="1">
            <a:spLocks noChangeArrowheads="1"/>
          </p:cNvSpPr>
          <p:nvPr/>
        </p:nvSpPr>
        <p:spPr bwMode="auto">
          <a:xfrm>
            <a:off x="2705100" y="1651000"/>
            <a:ext cx="6167438" cy="4649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altLang="en-US"/>
              <a:t>from socket import *</a:t>
            </a:r>
          </a:p>
          <a:p>
            <a:pPr>
              <a:lnSpc>
                <a:spcPts val="2800"/>
              </a:lnSpc>
            </a:pPr>
            <a:r>
              <a:rPr lang="en-US" altLang="en-US"/>
              <a:t>serverName = ‘hostname’</a:t>
            </a:r>
          </a:p>
          <a:p>
            <a:pPr>
              <a:lnSpc>
                <a:spcPts val="2800"/>
              </a:lnSpc>
            </a:pPr>
            <a:r>
              <a:rPr lang="en-US" altLang="en-US"/>
              <a:t>serverPort = 12000</a:t>
            </a:r>
          </a:p>
          <a:p>
            <a:pPr>
              <a:lnSpc>
                <a:spcPts val="2800"/>
              </a:lnSpc>
            </a:pPr>
            <a:r>
              <a:rPr lang="en-US" altLang="en-US"/>
              <a:t>clientSocket = socket(socket.AF_INET, </a:t>
            </a:r>
          </a:p>
          <a:p>
            <a:pPr>
              <a:lnSpc>
                <a:spcPts val="2800"/>
              </a:lnSpc>
            </a:pPr>
            <a:r>
              <a:rPr lang="en-US" altLang="en-US"/>
              <a:t>                                   socket.SOCK_DGRAM)</a:t>
            </a:r>
          </a:p>
          <a:p>
            <a:pPr>
              <a:lnSpc>
                <a:spcPts val="2800"/>
              </a:lnSpc>
            </a:pPr>
            <a:r>
              <a:rPr lang="en-US" altLang="en-US"/>
              <a:t>message = raw_input(’Input lowercase sentence:’)</a:t>
            </a:r>
          </a:p>
          <a:p>
            <a:pPr>
              <a:lnSpc>
                <a:spcPts val="2800"/>
              </a:lnSpc>
            </a:pPr>
            <a:r>
              <a:rPr lang="en-US" altLang="en-US"/>
              <a:t>clientSocket.sendto</a:t>
            </a:r>
            <a:r>
              <a:rPr lang="en-US" altLang="en-US" sz="1800"/>
              <a:t>(message,(serverName, serverPort))</a:t>
            </a:r>
          </a:p>
          <a:p>
            <a:pPr>
              <a:lnSpc>
                <a:spcPts val="2800"/>
              </a:lnSpc>
            </a:pPr>
            <a:r>
              <a:rPr lang="en-US" altLang="en-US"/>
              <a:t>modifiedMessage, serverAddress = </a:t>
            </a:r>
          </a:p>
          <a:p>
            <a:pPr>
              <a:lnSpc>
                <a:spcPts val="2800"/>
              </a:lnSpc>
            </a:pPr>
            <a:r>
              <a:rPr lang="en-US" altLang="en-US"/>
              <a:t>                                   clientSocket.recvfrom(2048)</a:t>
            </a:r>
          </a:p>
          <a:p>
            <a:pPr>
              <a:lnSpc>
                <a:spcPts val="2800"/>
              </a:lnSpc>
            </a:pPr>
            <a:r>
              <a:rPr lang="en-US" altLang="en-US"/>
              <a:t>print modifiedMessage</a:t>
            </a:r>
          </a:p>
          <a:p>
            <a:pPr>
              <a:lnSpc>
                <a:spcPts val="2800"/>
              </a:lnSpc>
            </a:pPr>
            <a:r>
              <a:rPr lang="en-US" altLang="en-US"/>
              <a:t>clientSocket.close()</a:t>
            </a:r>
          </a:p>
        </p:txBody>
      </p:sp>
      <p:sp>
        <p:nvSpPr>
          <p:cNvPr id="247813" name="TextBox 2"/>
          <p:cNvSpPr txBox="1">
            <a:spLocks noChangeArrowheads="1"/>
          </p:cNvSpPr>
          <p:nvPr/>
        </p:nvSpPr>
        <p:spPr bwMode="auto">
          <a:xfrm>
            <a:off x="2717800" y="1168400"/>
            <a:ext cx="2741613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 i="1">
                <a:solidFill>
                  <a:srgbClr val="CC0000"/>
                </a:solidFill>
              </a:rPr>
              <a:t>Python UDPClient</a:t>
            </a:r>
          </a:p>
        </p:txBody>
      </p:sp>
      <p:grpSp>
        <p:nvGrpSpPr>
          <p:cNvPr id="2" name="Group 46"/>
          <p:cNvGrpSpPr>
            <a:grpSpLocks/>
          </p:cNvGrpSpPr>
          <p:nvPr/>
        </p:nvGrpSpPr>
        <p:grpSpPr bwMode="auto">
          <a:xfrm>
            <a:off x="228600" y="1606550"/>
            <a:ext cx="2451100" cy="546100"/>
            <a:chOff x="228727" y="1605758"/>
            <a:chExt cx="2450973" cy="547500"/>
          </a:xfrm>
        </p:grpSpPr>
        <p:sp>
          <p:nvSpPr>
            <p:cNvPr id="247832" name="TextBox 3"/>
            <p:cNvSpPr txBox="1">
              <a:spLocks noChangeArrowheads="1"/>
            </p:cNvSpPr>
            <p:nvPr/>
          </p:nvSpPr>
          <p:spPr bwMode="auto">
            <a:xfrm>
              <a:off x="228727" y="1605758"/>
              <a:ext cx="2057612" cy="5475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include Python’s socket </a:t>
              </a:r>
            </a:p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library</a:t>
              </a:r>
            </a:p>
          </p:txBody>
        </p:sp>
        <p:cxnSp>
          <p:nvCxnSpPr>
            <p:cNvPr id="247833" name="Straight Connector 10"/>
            <p:cNvCxnSpPr>
              <a:cxnSpLocks noChangeShapeType="1"/>
            </p:cNvCxnSpPr>
            <p:nvPr/>
          </p:nvCxnSpPr>
          <p:spPr bwMode="auto">
            <a:xfrm flipV="1">
              <a:off x="952522" y="1930400"/>
              <a:ext cx="1727178" cy="813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3" name="Group 47"/>
          <p:cNvGrpSpPr>
            <a:grpSpLocks/>
          </p:cNvGrpSpPr>
          <p:nvPr/>
        </p:nvGrpSpPr>
        <p:grpSpPr bwMode="auto">
          <a:xfrm>
            <a:off x="190500" y="2917825"/>
            <a:ext cx="2587625" cy="523875"/>
            <a:chOff x="189714" y="2918150"/>
            <a:chExt cx="2587958" cy="523220"/>
          </a:xfrm>
        </p:grpSpPr>
        <p:sp>
          <p:nvSpPr>
            <p:cNvPr id="247830" name="TextBox 31"/>
            <p:cNvSpPr txBox="1">
              <a:spLocks noChangeArrowheads="1"/>
            </p:cNvSpPr>
            <p:nvPr/>
          </p:nvSpPr>
          <p:spPr bwMode="auto">
            <a:xfrm>
              <a:off x="189714" y="2918150"/>
              <a:ext cx="2271818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create UDP socket for server</a:t>
              </a:r>
            </a:p>
          </p:txBody>
        </p:sp>
        <p:cxnSp>
          <p:nvCxnSpPr>
            <p:cNvPr id="247831" name="Straight Connector 32"/>
            <p:cNvCxnSpPr>
              <a:cxnSpLocks noChangeShapeType="1"/>
            </p:cNvCxnSpPr>
            <p:nvPr/>
          </p:nvCxnSpPr>
          <p:spPr bwMode="auto">
            <a:xfrm>
              <a:off x="2050143" y="3165929"/>
              <a:ext cx="727529" cy="2721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4" name="Group 48"/>
          <p:cNvGrpSpPr>
            <a:grpSpLocks/>
          </p:cNvGrpSpPr>
          <p:nvPr/>
        </p:nvGrpSpPr>
        <p:grpSpPr bwMode="auto">
          <a:xfrm>
            <a:off x="215900" y="3530600"/>
            <a:ext cx="2505075" cy="547688"/>
            <a:chOff x="215900" y="3530600"/>
            <a:chExt cx="2505529" cy="547500"/>
          </a:xfrm>
        </p:grpSpPr>
        <p:sp>
          <p:nvSpPr>
            <p:cNvPr id="247828" name="TextBox 34"/>
            <p:cNvSpPr txBox="1">
              <a:spLocks noChangeArrowheads="1"/>
            </p:cNvSpPr>
            <p:nvPr/>
          </p:nvSpPr>
          <p:spPr bwMode="auto">
            <a:xfrm>
              <a:off x="215900" y="3530600"/>
              <a:ext cx="1621833" cy="5475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get user keyboard</a:t>
              </a:r>
            </a:p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input </a:t>
              </a:r>
            </a:p>
          </p:txBody>
        </p:sp>
        <p:cxnSp>
          <p:nvCxnSpPr>
            <p:cNvPr id="247829" name="Straight Connector 35"/>
            <p:cNvCxnSpPr>
              <a:cxnSpLocks noChangeShapeType="1"/>
            </p:cNvCxnSpPr>
            <p:nvPr/>
          </p:nvCxnSpPr>
          <p:spPr bwMode="auto">
            <a:xfrm flipV="1">
              <a:off x="762000" y="3968752"/>
              <a:ext cx="1959429" cy="4534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5" name="Group 49"/>
          <p:cNvGrpSpPr>
            <a:grpSpLocks/>
          </p:cNvGrpSpPr>
          <p:nvPr/>
        </p:nvGrpSpPr>
        <p:grpSpPr bwMode="auto">
          <a:xfrm>
            <a:off x="166688" y="4064000"/>
            <a:ext cx="2568575" cy="523875"/>
            <a:chOff x="166472" y="4064002"/>
            <a:chExt cx="2568858" cy="522566"/>
          </a:xfrm>
        </p:grpSpPr>
        <p:sp>
          <p:nvSpPr>
            <p:cNvPr id="247826" name="TextBox 36"/>
            <p:cNvSpPr txBox="1">
              <a:spLocks noChangeArrowheads="1"/>
            </p:cNvSpPr>
            <p:nvPr/>
          </p:nvSpPr>
          <p:spPr bwMode="auto">
            <a:xfrm>
              <a:off x="166472" y="4064002"/>
              <a:ext cx="2349500" cy="52256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Attach server name, port to message; send into socket</a:t>
              </a:r>
            </a:p>
          </p:txBody>
        </p:sp>
        <p:cxnSp>
          <p:nvCxnSpPr>
            <p:cNvPr id="247827" name="Straight Connector 39"/>
            <p:cNvCxnSpPr>
              <a:cxnSpLocks noChangeShapeType="1"/>
            </p:cNvCxnSpPr>
            <p:nvPr/>
          </p:nvCxnSpPr>
          <p:spPr bwMode="auto">
            <a:xfrm>
              <a:off x="2069589" y="4443249"/>
              <a:ext cx="665741" cy="0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6" name="Group 55"/>
          <p:cNvGrpSpPr>
            <a:grpSpLocks/>
          </p:cNvGrpSpPr>
          <p:nvPr/>
        </p:nvGrpSpPr>
        <p:grpSpPr bwMode="auto">
          <a:xfrm>
            <a:off x="214313" y="5472113"/>
            <a:ext cx="2511425" cy="523875"/>
            <a:chOff x="214386" y="5472277"/>
            <a:chExt cx="2511708" cy="523220"/>
          </a:xfrm>
        </p:grpSpPr>
        <p:sp>
          <p:nvSpPr>
            <p:cNvPr id="247824" name="TextBox 61"/>
            <p:cNvSpPr txBox="1">
              <a:spLocks noChangeArrowheads="1"/>
            </p:cNvSpPr>
            <p:nvPr/>
          </p:nvSpPr>
          <p:spPr bwMode="auto">
            <a:xfrm>
              <a:off x="214386" y="5472277"/>
              <a:ext cx="2349500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print out received string and close socket</a:t>
              </a:r>
            </a:p>
          </p:txBody>
        </p:sp>
        <p:cxnSp>
          <p:nvCxnSpPr>
            <p:cNvPr id="247825" name="Straight Connector 62"/>
            <p:cNvCxnSpPr>
              <a:cxnSpLocks noChangeShapeType="1"/>
            </p:cNvCxnSpPr>
            <p:nvPr/>
          </p:nvCxnSpPr>
          <p:spPr bwMode="auto">
            <a:xfrm>
              <a:off x="2230329" y="5657589"/>
              <a:ext cx="495765" cy="242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7" name="Group 54"/>
          <p:cNvGrpSpPr>
            <a:grpSpLocks/>
          </p:cNvGrpSpPr>
          <p:nvPr/>
        </p:nvGrpSpPr>
        <p:grpSpPr bwMode="auto">
          <a:xfrm>
            <a:off x="-157163" y="4530725"/>
            <a:ext cx="2900363" cy="677863"/>
            <a:chOff x="-157119" y="4530536"/>
            <a:chExt cx="2900123" cy="678317"/>
          </a:xfrm>
        </p:grpSpPr>
        <p:sp>
          <p:nvSpPr>
            <p:cNvPr id="247821" name="TextBox 56"/>
            <p:cNvSpPr txBox="1">
              <a:spLocks noChangeArrowheads="1"/>
            </p:cNvSpPr>
            <p:nvPr/>
          </p:nvSpPr>
          <p:spPr bwMode="auto">
            <a:xfrm>
              <a:off x="192835" y="4642544"/>
              <a:ext cx="2349500" cy="5663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read reply characters from</a:t>
              </a:r>
            </a:p>
            <a:p>
              <a:r>
                <a:rPr lang="en-US" altLang="en-US" sz="1400">
                  <a:solidFill>
                    <a:srgbClr val="000099"/>
                  </a:solidFill>
                </a:rPr>
                <a:t>socket into string</a:t>
              </a:r>
            </a:p>
          </p:txBody>
        </p:sp>
        <p:cxnSp>
          <p:nvCxnSpPr>
            <p:cNvPr id="247822" name="Straight Connector 59"/>
            <p:cNvCxnSpPr>
              <a:cxnSpLocks noChangeShapeType="1"/>
            </p:cNvCxnSpPr>
            <p:nvPr/>
          </p:nvCxnSpPr>
          <p:spPr bwMode="auto">
            <a:xfrm flipV="1">
              <a:off x="2415586" y="4830837"/>
              <a:ext cx="327418" cy="416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247823" name="TextBox 53"/>
            <p:cNvSpPr txBox="1">
              <a:spLocks noChangeArrowheads="1"/>
            </p:cNvSpPr>
            <p:nvPr/>
          </p:nvSpPr>
          <p:spPr bwMode="auto">
            <a:xfrm>
              <a:off x="-157119" y="4530536"/>
              <a:ext cx="184666" cy="40011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27" name="Title 2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Socket Programming w/ UDP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852480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11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19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2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3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 nodeType="clickPar">
                      <p:stCondLst>
                        <p:cond delay="indefinite"/>
                      </p:stCondLst>
                      <p:childTnLst>
                        <p:par>
                          <p:cTn id="4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2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43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836" name="TextBox 1"/>
          <p:cNvSpPr txBox="1">
            <a:spLocks noChangeArrowheads="1"/>
          </p:cNvSpPr>
          <p:nvPr/>
        </p:nvSpPr>
        <p:spPr bwMode="auto">
          <a:xfrm>
            <a:off x="2717800" y="1651000"/>
            <a:ext cx="6143625" cy="3638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altLang="en-US"/>
              <a:t>from socket import *</a:t>
            </a:r>
          </a:p>
          <a:p>
            <a:pPr>
              <a:lnSpc>
                <a:spcPts val="2800"/>
              </a:lnSpc>
            </a:pPr>
            <a:r>
              <a:rPr lang="en-US" altLang="en-US"/>
              <a:t>serverPort = 12000</a:t>
            </a:r>
          </a:p>
          <a:p>
            <a:pPr>
              <a:lnSpc>
                <a:spcPts val="2800"/>
              </a:lnSpc>
            </a:pPr>
            <a:r>
              <a:rPr lang="en-US" altLang="en-US"/>
              <a:t>serverSocket = socket(AF_INET, SOCK_DGRAM)</a:t>
            </a:r>
          </a:p>
          <a:p>
            <a:pPr>
              <a:lnSpc>
                <a:spcPts val="2800"/>
              </a:lnSpc>
            </a:pPr>
            <a:r>
              <a:rPr lang="en-US" altLang="en-US"/>
              <a:t>serverSocket.bind((</a:t>
            </a:r>
            <a:r>
              <a:rPr lang="fr-FR" altLang="en-US"/>
              <a:t>''</a:t>
            </a:r>
            <a:r>
              <a:rPr lang="en-US" altLang="en-US"/>
              <a:t>, serverPort))</a:t>
            </a:r>
          </a:p>
          <a:p>
            <a:pPr>
              <a:lnSpc>
                <a:spcPts val="2800"/>
              </a:lnSpc>
            </a:pPr>
            <a:r>
              <a:rPr lang="en-US" altLang="en-US"/>
              <a:t>print </a:t>
            </a:r>
            <a:r>
              <a:rPr lang="ja-JP" altLang="en-US"/>
              <a:t>“</a:t>
            </a:r>
            <a:r>
              <a:rPr lang="en-US" altLang="ja-JP" i="1"/>
              <a:t>The server is ready to receive</a:t>
            </a:r>
            <a:r>
              <a:rPr lang="en-US" altLang="en-US"/>
              <a:t>”</a:t>
            </a:r>
            <a:endParaRPr lang="en-US" altLang="ja-JP"/>
          </a:p>
          <a:p>
            <a:pPr>
              <a:lnSpc>
                <a:spcPts val="2800"/>
              </a:lnSpc>
            </a:pPr>
            <a:r>
              <a:rPr lang="en-US" altLang="en-US"/>
              <a:t>while 1:</a:t>
            </a:r>
          </a:p>
          <a:p>
            <a:pPr>
              <a:lnSpc>
                <a:spcPts val="2400"/>
              </a:lnSpc>
            </a:pPr>
            <a:r>
              <a:rPr lang="en-US" altLang="en-US" sz="1800"/>
              <a:t>    message, clientAddress = serverSocket.recvfrom(2048)</a:t>
            </a:r>
          </a:p>
          <a:p>
            <a:pPr>
              <a:lnSpc>
                <a:spcPts val="2400"/>
              </a:lnSpc>
            </a:pPr>
            <a:r>
              <a:rPr lang="en-US" altLang="en-US" sz="1800"/>
              <a:t>    modifiedMessage = message.upper()</a:t>
            </a:r>
          </a:p>
          <a:p>
            <a:pPr>
              <a:lnSpc>
                <a:spcPts val="2400"/>
              </a:lnSpc>
            </a:pPr>
            <a:r>
              <a:rPr lang="en-US" altLang="en-US" sz="1800"/>
              <a:t>    serverSocket.sendto(modifiedMessage, clientAddress)</a:t>
            </a:r>
          </a:p>
        </p:txBody>
      </p:sp>
      <p:sp>
        <p:nvSpPr>
          <p:cNvPr id="248837" name="TextBox 2"/>
          <p:cNvSpPr txBox="1">
            <a:spLocks noChangeArrowheads="1"/>
          </p:cNvSpPr>
          <p:nvPr/>
        </p:nvSpPr>
        <p:spPr bwMode="auto">
          <a:xfrm>
            <a:off x="2717800" y="1168400"/>
            <a:ext cx="2860675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 i="1">
                <a:solidFill>
                  <a:srgbClr val="CC0000"/>
                </a:solidFill>
              </a:rPr>
              <a:t>Python UDPServer</a:t>
            </a:r>
          </a:p>
        </p:txBody>
      </p:sp>
      <p:grpSp>
        <p:nvGrpSpPr>
          <p:cNvPr id="2" name="Group 13"/>
          <p:cNvGrpSpPr>
            <a:grpSpLocks/>
          </p:cNvGrpSpPr>
          <p:nvPr/>
        </p:nvGrpSpPr>
        <p:grpSpPr bwMode="auto">
          <a:xfrm>
            <a:off x="165100" y="2374532"/>
            <a:ext cx="2587625" cy="307975"/>
            <a:chOff x="164314" y="2554972"/>
            <a:chExt cx="2587958" cy="307777"/>
          </a:xfrm>
        </p:grpSpPr>
        <p:sp>
          <p:nvSpPr>
            <p:cNvPr id="248852" name="TextBox 31"/>
            <p:cNvSpPr txBox="1">
              <a:spLocks noChangeArrowheads="1"/>
            </p:cNvSpPr>
            <p:nvPr/>
          </p:nvSpPr>
          <p:spPr bwMode="auto">
            <a:xfrm>
              <a:off x="164314" y="2554972"/>
              <a:ext cx="2559082" cy="30777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create UDP socket</a:t>
              </a:r>
            </a:p>
          </p:txBody>
        </p:sp>
        <p:cxnSp>
          <p:nvCxnSpPr>
            <p:cNvPr id="248853" name="Straight Connector 32"/>
            <p:cNvCxnSpPr>
              <a:cxnSpLocks noChangeShapeType="1"/>
            </p:cNvCxnSpPr>
            <p:nvPr/>
          </p:nvCxnSpPr>
          <p:spPr bwMode="auto">
            <a:xfrm>
              <a:off x="1822045" y="2748411"/>
              <a:ext cx="930227" cy="113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3" name="Group 14"/>
          <p:cNvGrpSpPr>
            <a:grpSpLocks/>
          </p:cNvGrpSpPr>
          <p:nvPr/>
        </p:nvGrpSpPr>
        <p:grpSpPr bwMode="auto">
          <a:xfrm>
            <a:off x="169863" y="2704732"/>
            <a:ext cx="2540000" cy="523875"/>
            <a:chOff x="169076" y="2884812"/>
            <a:chExt cx="2541127" cy="523220"/>
          </a:xfrm>
        </p:grpSpPr>
        <p:sp>
          <p:nvSpPr>
            <p:cNvPr id="248850" name="TextBox 26"/>
            <p:cNvSpPr txBox="1">
              <a:spLocks noChangeArrowheads="1"/>
            </p:cNvSpPr>
            <p:nvPr/>
          </p:nvSpPr>
          <p:spPr bwMode="auto">
            <a:xfrm>
              <a:off x="169076" y="2884812"/>
              <a:ext cx="2271818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bind socket to local port number 12000</a:t>
              </a:r>
            </a:p>
          </p:txBody>
        </p:sp>
        <p:cxnSp>
          <p:nvCxnSpPr>
            <p:cNvPr id="248851" name="Straight Connector 30"/>
            <p:cNvCxnSpPr>
              <a:cxnSpLocks noChangeShapeType="1"/>
            </p:cNvCxnSpPr>
            <p:nvPr/>
          </p:nvCxnSpPr>
          <p:spPr bwMode="auto">
            <a:xfrm>
              <a:off x="1982674" y="3169104"/>
              <a:ext cx="727529" cy="2721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4" name="Group 15"/>
          <p:cNvGrpSpPr>
            <a:grpSpLocks/>
          </p:cNvGrpSpPr>
          <p:nvPr/>
        </p:nvGrpSpPr>
        <p:grpSpPr bwMode="auto">
          <a:xfrm>
            <a:off x="182563" y="3468932"/>
            <a:ext cx="2527300" cy="298450"/>
            <a:chOff x="182564" y="3788573"/>
            <a:chExt cx="2528092" cy="299227"/>
          </a:xfrm>
        </p:grpSpPr>
        <p:sp>
          <p:nvSpPr>
            <p:cNvPr id="248848" name="TextBox 34"/>
            <p:cNvSpPr txBox="1">
              <a:spLocks noChangeArrowheads="1"/>
            </p:cNvSpPr>
            <p:nvPr/>
          </p:nvSpPr>
          <p:spPr bwMode="auto">
            <a:xfrm>
              <a:off x="182564" y="3788573"/>
              <a:ext cx="1194763" cy="29922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loop forever</a:t>
              </a:r>
            </a:p>
          </p:txBody>
        </p:sp>
        <p:cxnSp>
          <p:nvCxnSpPr>
            <p:cNvPr id="248849" name="Straight Connector 35"/>
            <p:cNvCxnSpPr>
              <a:cxnSpLocks noChangeShapeType="1"/>
            </p:cNvCxnSpPr>
            <p:nvPr/>
          </p:nvCxnSpPr>
          <p:spPr bwMode="auto">
            <a:xfrm flipV="1">
              <a:off x="1266031" y="3964781"/>
              <a:ext cx="1444625" cy="396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5" name="Group 17"/>
          <p:cNvGrpSpPr>
            <a:grpSpLocks/>
          </p:cNvGrpSpPr>
          <p:nvPr/>
        </p:nvGrpSpPr>
        <p:grpSpPr bwMode="auto">
          <a:xfrm>
            <a:off x="176213" y="3729287"/>
            <a:ext cx="2743200" cy="708025"/>
            <a:chOff x="176621" y="4151971"/>
            <a:chExt cx="2743174" cy="707869"/>
          </a:xfrm>
        </p:grpSpPr>
        <p:sp>
          <p:nvSpPr>
            <p:cNvPr id="248846" name="TextBox 36"/>
            <p:cNvSpPr txBox="1">
              <a:spLocks noChangeArrowheads="1"/>
            </p:cNvSpPr>
            <p:nvPr/>
          </p:nvSpPr>
          <p:spPr bwMode="auto">
            <a:xfrm>
              <a:off x="176621" y="4151971"/>
              <a:ext cx="2349500" cy="70786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Read from UDP socket into message, getting client’s address (client IP and port)</a:t>
              </a:r>
            </a:p>
          </p:txBody>
        </p:sp>
        <p:cxnSp>
          <p:nvCxnSpPr>
            <p:cNvPr id="248847" name="Straight Connector 39"/>
            <p:cNvCxnSpPr>
              <a:cxnSpLocks noChangeShapeType="1"/>
            </p:cNvCxnSpPr>
            <p:nvPr/>
          </p:nvCxnSpPr>
          <p:spPr bwMode="auto">
            <a:xfrm flipV="1">
              <a:off x="1981317" y="4399595"/>
              <a:ext cx="938478" cy="1261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6" name="Group 18"/>
          <p:cNvGrpSpPr>
            <a:grpSpLocks/>
          </p:cNvGrpSpPr>
          <p:nvPr/>
        </p:nvGrpSpPr>
        <p:grpSpPr bwMode="auto">
          <a:xfrm>
            <a:off x="312738" y="4526212"/>
            <a:ext cx="2695575" cy="523875"/>
            <a:chOff x="212916" y="4997129"/>
            <a:chExt cx="2696483" cy="523220"/>
          </a:xfrm>
        </p:grpSpPr>
        <p:sp>
          <p:nvSpPr>
            <p:cNvPr id="248844" name="TextBox 61"/>
            <p:cNvSpPr txBox="1">
              <a:spLocks noChangeArrowheads="1"/>
            </p:cNvSpPr>
            <p:nvPr/>
          </p:nvSpPr>
          <p:spPr bwMode="auto">
            <a:xfrm>
              <a:off x="212916" y="4997129"/>
              <a:ext cx="2349500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send upper case string back to this client</a:t>
              </a:r>
            </a:p>
          </p:txBody>
        </p:sp>
        <p:cxnSp>
          <p:nvCxnSpPr>
            <p:cNvPr id="248845" name="Straight Connector 62"/>
            <p:cNvCxnSpPr>
              <a:cxnSpLocks noChangeShapeType="1"/>
            </p:cNvCxnSpPr>
            <p:nvPr/>
          </p:nvCxnSpPr>
          <p:spPr bwMode="auto">
            <a:xfrm>
              <a:off x="2147293" y="5106673"/>
              <a:ext cx="762106" cy="120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23" name="Title 2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Socket Programming w/ UDP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51260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11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19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2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3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861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514350" y="1352550"/>
            <a:ext cx="3810000" cy="4648200"/>
          </a:xfrm>
        </p:spPr>
        <p:txBody>
          <a:bodyPr>
            <a:normAutofit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CC0000"/>
                </a:solidFill>
              </a:rPr>
              <a:t>client must contact server</a:t>
            </a:r>
          </a:p>
          <a:p>
            <a:r>
              <a:rPr lang="en-US" altLang="en-US" sz="2200" smtClean="0"/>
              <a:t>server process must first be running</a:t>
            </a:r>
          </a:p>
          <a:p>
            <a:r>
              <a:rPr lang="en-US" altLang="en-US" sz="2200" smtClean="0"/>
              <a:t>server must have created socket (door) that welcomes client</a:t>
            </a:r>
            <a:r>
              <a:rPr lang="ja-JP" altLang="en-US" sz="2200" smtClean="0"/>
              <a:t>’</a:t>
            </a:r>
            <a:r>
              <a:rPr lang="en-US" altLang="ja-JP" sz="2200" smtClean="0"/>
              <a:t>s contact</a:t>
            </a:r>
          </a:p>
          <a:p>
            <a:pPr>
              <a:spcBef>
                <a:spcPct val="50000"/>
              </a:spcBef>
              <a:buFont typeface="Wingdings" panose="05000000000000000000" pitchFamily="2" charset="2"/>
              <a:buNone/>
            </a:pPr>
            <a:r>
              <a:rPr lang="en-US" altLang="en-US" sz="2400" smtClean="0">
                <a:solidFill>
                  <a:srgbClr val="CC0000"/>
                </a:solidFill>
              </a:rPr>
              <a:t>client contacts server by:</a:t>
            </a:r>
          </a:p>
          <a:p>
            <a:r>
              <a:rPr lang="en-US" altLang="en-US" sz="2200" smtClean="0"/>
              <a:t>Creating TCP socket, specifying IP address, port number of server process</a:t>
            </a:r>
          </a:p>
          <a:p>
            <a:r>
              <a:rPr lang="en-US" altLang="en-US" sz="2200" i="1" smtClean="0">
                <a:solidFill>
                  <a:srgbClr val="CC0000"/>
                </a:solidFill>
              </a:rPr>
              <a:t>when client creates socket:</a:t>
            </a:r>
            <a:r>
              <a:rPr lang="en-US" altLang="en-US" sz="2200" smtClean="0"/>
              <a:t> client TCP establishes connection to server TCP</a:t>
            </a:r>
          </a:p>
          <a:p>
            <a:endParaRPr lang="en-US" altLang="en-US" sz="2000" smtClean="0"/>
          </a:p>
        </p:txBody>
      </p:sp>
      <p:sp>
        <p:nvSpPr>
          <p:cNvPr id="249862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495800" y="1390650"/>
            <a:ext cx="3962400" cy="3000375"/>
          </a:xfrm>
        </p:spPr>
        <p:txBody>
          <a:bodyPr>
            <a:normAutofit fontScale="92500"/>
          </a:bodyPr>
          <a:lstStyle/>
          <a:p>
            <a:r>
              <a:rPr lang="en-US" altLang="en-US" sz="2200" smtClean="0"/>
              <a:t>when contacted by client, </a:t>
            </a:r>
            <a:r>
              <a:rPr lang="en-US" altLang="en-US" sz="2200" i="1" smtClean="0">
                <a:solidFill>
                  <a:srgbClr val="CC0000"/>
                </a:solidFill>
              </a:rPr>
              <a:t>server TCP creates new socket</a:t>
            </a:r>
            <a:r>
              <a:rPr lang="en-US" altLang="en-US" sz="2200" smtClean="0"/>
              <a:t> for server process to communicate with that particular client</a:t>
            </a:r>
          </a:p>
          <a:p>
            <a:pPr lvl="1"/>
            <a:r>
              <a:rPr lang="en-US" altLang="en-US" sz="2200" smtClean="0"/>
              <a:t>allows server to talk with multiple clients</a:t>
            </a:r>
          </a:p>
          <a:p>
            <a:pPr lvl="1"/>
            <a:r>
              <a:rPr lang="en-US" altLang="en-US" sz="2200" smtClean="0"/>
              <a:t>source port numbers used to distinguish clients (more in Chap 3)</a:t>
            </a:r>
            <a:endParaRPr lang="en-US" altLang="en-US" sz="2200" i="1" smtClean="0"/>
          </a:p>
        </p:txBody>
      </p:sp>
      <p:sp>
        <p:nvSpPr>
          <p:cNvPr id="249863" name="Text Box 6"/>
          <p:cNvSpPr txBox="1">
            <a:spLocks noChangeArrowheads="1"/>
          </p:cNvSpPr>
          <p:nvPr/>
        </p:nvSpPr>
        <p:spPr bwMode="auto">
          <a:xfrm>
            <a:off x="4733925" y="4964113"/>
            <a:ext cx="4043363" cy="1025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>
                <a:solidFill>
                  <a:srgbClr val="000099"/>
                </a:solidFill>
                <a:latin typeface="Gill Sans MT" panose="020B0502020104020203" pitchFamily="34" charset="0"/>
              </a:rPr>
              <a:t>TCP provides reliable, in-order</a:t>
            </a:r>
          </a:p>
          <a:p>
            <a:pPr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>
                <a:solidFill>
                  <a:srgbClr val="000099"/>
                </a:solidFill>
                <a:latin typeface="Gill Sans MT" panose="020B0502020104020203" pitchFamily="34" charset="0"/>
              </a:rPr>
              <a:t>byte-stream transfer (</a:t>
            </a:r>
            <a:r>
              <a:rPr lang="ja-JP" altLang="en-US" sz="2400">
                <a:solidFill>
                  <a:srgbClr val="000099"/>
                </a:solidFill>
                <a:latin typeface="Gill Sans MT" panose="020B0502020104020203" pitchFamily="34" charset="0"/>
              </a:rPr>
              <a:t>“</a:t>
            </a:r>
            <a:r>
              <a:rPr lang="en-US" altLang="ja-JP" sz="2400">
                <a:solidFill>
                  <a:srgbClr val="000099"/>
                </a:solidFill>
                <a:latin typeface="Gill Sans MT" panose="020B0502020104020203" pitchFamily="34" charset="0"/>
              </a:rPr>
              <a:t>pipe</a:t>
            </a:r>
            <a:r>
              <a:rPr lang="ja-JP" altLang="en-US" sz="2400">
                <a:solidFill>
                  <a:srgbClr val="000099"/>
                </a:solidFill>
                <a:latin typeface="Gill Sans MT" panose="020B0502020104020203" pitchFamily="34" charset="0"/>
              </a:rPr>
              <a:t>”</a:t>
            </a:r>
            <a:r>
              <a:rPr lang="en-US" altLang="ja-JP" sz="2400">
                <a:solidFill>
                  <a:srgbClr val="000099"/>
                </a:solidFill>
                <a:latin typeface="Gill Sans MT" panose="020B0502020104020203" pitchFamily="34" charset="0"/>
              </a:rPr>
              <a:t>) </a:t>
            </a:r>
          </a:p>
          <a:p>
            <a:pPr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>
                <a:solidFill>
                  <a:srgbClr val="000099"/>
                </a:solidFill>
                <a:latin typeface="Gill Sans MT" panose="020B0502020104020203" pitchFamily="34" charset="0"/>
              </a:rPr>
              <a:t>between client and server</a:t>
            </a:r>
          </a:p>
        </p:txBody>
      </p:sp>
      <p:grpSp>
        <p:nvGrpSpPr>
          <p:cNvPr id="249864" name="Group 8"/>
          <p:cNvGrpSpPr>
            <a:grpSpLocks/>
          </p:cNvGrpSpPr>
          <p:nvPr/>
        </p:nvGrpSpPr>
        <p:grpSpPr bwMode="auto">
          <a:xfrm>
            <a:off x="4605338" y="4521200"/>
            <a:ext cx="2862262" cy="460375"/>
            <a:chOff x="-9" y="3823"/>
            <a:chExt cx="1803" cy="290"/>
          </a:xfrm>
        </p:grpSpPr>
        <p:sp>
          <p:nvSpPr>
            <p:cNvPr id="249865" name="Rectangle 9"/>
            <p:cNvSpPr>
              <a:spLocks noChangeArrowheads="1"/>
            </p:cNvSpPr>
            <p:nvPr/>
          </p:nvSpPr>
          <p:spPr bwMode="auto">
            <a:xfrm>
              <a:off x="96" y="3825"/>
              <a:ext cx="116" cy="288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buClr>
                  <a:srgbClr val="3333CC"/>
                </a:buClr>
              </a:pPr>
              <a:endParaRPr lang="en-US" altLang="en-US" sz="2400">
                <a:solidFill>
                  <a:srgbClr val="000000"/>
                </a:solidFill>
                <a:latin typeface="Comic Sans MS" panose="030F0702030302020204" pitchFamily="66" charset="0"/>
              </a:endParaRPr>
            </a:p>
          </p:txBody>
        </p:sp>
        <p:sp>
          <p:nvSpPr>
            <p:cNvPr id="249866" name="Text Box 10"/>
            <p:cNvSpPr txBox="1">
              <a:spLocks noChangeArrowheads="1"/>
            </p:cNvSpPr>
            <p:nvPr/>
          </p:nvSpPr>
          <p:spPr bwMode="auto">
            <a:xfrm>
              <a:off x="-9" y="3823"/>
              <a:ext cx="1803" cy="28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2400">
                  <a:solidFill>
                    <a:srgbClr val="CC0000"/>
                  </a:solidFill>
                  <a:latin typeface="Gill Sans MT" panose="020B0502020104020203" pitchFamily="34" charset="0"/>
                </a:rPr>
                <a:t>application viewpoint:</a:t>
              </a:r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Socket Programming w/ TCP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902957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3"/>
          <p:cNvGrpSpPr>
            <a:grpSpLocks/>
          </p:cNvGrpSpPr>
          <p:nvPr/>
        </p:nvGrpSpPr>
        <p:grpSpPr bwMode="auto">
          <a:xfrm>
            <a:off x="1357313" y="3016250"/>
            <a:ext cx="1931987" cy="930275"/>
            <a:chOff x="827" y="2027"/>
            <a:chExt cx="1217" cy="586"/>
          </a:xfrm>
        </p:grpSpPr>
        <p:sp>
          <p:nvSpPr>
            <p:cNvPr id="250921" name="Text Box 4"/>
            <p:cNvSpPr txBox="1">
              <a:spLocks noChangeArrowheads="1"/>
            </p:cNvSpPr>
            <p:nvPr/>
          </p:nvSpPr>
          <p:spPr bwMode="auto">
            <a:xfrm>
              <a:off x="827" y="2027"/>
              <a:ext cx="1059" cy="32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</a:rPr>
                <a:t>wait for incoming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</a:rPr>
                <a:t>connection request</a:t>
              </a:r>
              <a:endParaRPr lang="en-US" altLang="en-US" sz="24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50922" name="Text Box 5"/>
            <p:cNvSpPr txBox="1">
              <a:spLocks noChangeArrowheads="1"/>
            </p:cNvSpPr>
            <p:nvPr/>
          </p:nvSpPr>
          <p:spPr bwMode="auto">
            <a:xfrm>
              <a:off x="828" y="2283"/>
              <a:ext cx="1216" cy="33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CC0000"/>
                  </a:solidFill>
                </a:rPr>
                <a:t>connectionSocket =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CC0000"/>
                  </a:solidFill>
                </a:rPr>
                <a:t>serverSocket.accept()</a:t>
              </a:r>
              <a:endParaRPr lang="en-US" altLang="en-US" sz="2400">
                <a:solidFill>
                  <a:srgbClr val="CC0000"/>
                </a:solidFill>
                <a:latin typeface="Times New Roman" panose="02020603050405020304" pitchFamily="18" charset="0"/>
              </a:endParaRPr>
            </a:p>
          </p:txBody>
        </p:sp>
      </p:grpSp>
      <p:grpSp>
        <p:nvGrpSpPr>
          <p:cNvPr id="3" name="Group 6"/>
          <p:cNvGrpSpPr>
            <a:grpSpLocks/>
          </p:cNvGrpSpPr>
          <p:nvPr/>
        </p:nvGrpSpPr>
        <p:grpSpPr bwMode="auto">
          <a:xfrm>
            <a:off x="1338263" y="1776413"/>
            <a:ext cx="2357437" cy="1317625"/>
            <a:chOff x="821" y="1246"/>
            <a:chExt cx="1485" cy="830"/>
          </a:xfrm>
        </p:grpSpPr>
        <p:grpSp>
          <p:nvGrpSpPr>
            <p:cNvPr id="250917" name="Group 7"/>
            <p:cNvGrpSpPr>
              <a:grpSpLocks/>
            </p:cNvGrpSpPr>
            <p:nvPr/>
          </p:nvGrpSpPr>
          <p:grpSpPr bwMode="auto">
            <a:xfrm>
              <a:off x="821" y="1246"/>
              <a:ext cx="1485" cy="586"/>
              <a:chOff x="329" y="1270"/>
              <a:chExt cx="1485" cy="586"/>
            </a:xfrm>
          </p:grpSpPr>
          <p:sp>
            <p:nvSpPr>
              <p:cNvPr id="250919" name="Text Box 8"/>
              <p:cNvSpPr txBox="1">
                <a:spLocks noChangeArrowheads="1"/>
              </p:cNvSpPr>
              <p:nvPr/>
            </p:nvSpPr>
            <p:spPr bwMode="auto">
              <a:xfrm>
                <a:off x="329" y="1270"/>
                <a:ext cx="1213" cy="465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400">
                    <a:solidFill>
                      <a:srgbClr val="000000"/>
                    </a:solidFill>
                  </a:rPr>
                  <a:t>create socket,</a:t>
                </a:r>
              </a:p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400">
                    <a:solidFill>
                      <a:srgbClr val="000000"/>
                    </a:solidFill>
                  </a:rPr>
                  <a:t>port=</a:t>
                </a:r>
                <a:r>
                  <a:rPr lang="en-US" altLang="en-US" sz="1400" b="1">
                    <a:solidFill>
                      <a:srgbClr val="000000"/>
                    </a:solidFill>
                    <a:latin typeface="Courier New" panose="02070309020205020404" pitchFamily="49" charset="0"/>
                  </a:rPr>
                  <a:t>x</a:t>
                </a:r>
                <a:r>
                  <a:rPr lang="en-US" altLang="en-US" sz="1400">
                    <a:solidFill>
                      <a:srgbClr val="000000"/>
                    </a:solidFill>
                  </a:rPr>
                  <a:t>, for incoming request:</a:t>
                </a:r>
                <a:endParaRPr lang="en-US" altLang="en-US" sz="2400">
                  <a:solidFill>
                    <a:srgbClr val="00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250920" name="Text Box 9"/>
              <p:cNvSpPr txBox="1">
                <a:spLocks noChangeArrowheads="1"/>
              </p:cNvSpPr>
              <p:nvPr/>
            </p:nvSpPr>
            <p:spPr bwMode="auto">
              <a:xfrm>
                <a:off x="333" y="1662"/>
                <a:ext cx="1481" cy="194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r>
                  <a:rPr lang="en-US" altLang="en-US" sz="1400">
                    <a:solidFill>
                      <a:srgbClr val="CC0000"/>
                    </a:solidFill>
                  </a:rPr>
                  <a:t>serverSocket = socket()</a:t>
                </a:r>
                <a:endParaRPr lang="en-US" altLang="en-US" sz="2400">
                  <a:solidFill>
                    <a:srgbClr val="CC0000"/>
                  </a:solidFill>
                  <a:latin typeface="Times New Roman" panose="02020603050405020304" pitchFamily="18" charset="0"/>
                </a:endParaRPr>
              </a:p>
            </p:txBody>
          </p:sp>
        </p:grpSp>
        <p:sp>
          <p:nvSpPr>
            <p:cNvPr id="250918" name="Line 10"/>
            <p:cNvSpPr>
              <a:spLocks noChangeShapeType="1"/>
            </p:cNvSpPr>
            <p:nvPr/>
          </p:nvSpPr>
          <p:spPr bwMode="auto">
            <a:xfrm>
              <a:off x="1284" y="1872"/>
              <a:ext cx="0" cy="204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</p:grpSp>
      <p:grpSp>
        <p:nvGrpSpPr>
          <p:cNvPr id="5" name="Group 11"/>
          <p:cNvGrpSpPr>
            <a:grpSpLocks/>
          </p:cNvGrpSpPr>
          <p:nvPr/>
        </p:nvGrpSpPr>
        <p:grpSpPr bwMode="auto">
          <a:xfrm>
            <a:off x="5135563" y="3024188"/>
            <a:ext cx="2357437" cy="728662"/>
            <a:chOff x="3333" y="1204"/>
            <a:chExt cx="1485" cy="459"/>
          </a:xfrm>
        </p:grpSpPr>
        <p:sp>
          <p:nvSpPr>
            <p:cNvPr id="250915" name="Text Box 12"/>
            <p:cNvSpPr txBox="1">
              <a:spLocks noChangeArrowheads="1"/>
            </p:cNvSpPr>
            <p:nvPr/>
          </p:nvSpPr>
          <p:spPr bwMode="auto">
            <a:xfrm>
              <a:off x="3335" y="1204"/>
              <a:ext cx="1450" cy="32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</a:rPr>
                <a:t>create socket,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</a:rPr>
                <a:t>connect to </a:t>
              </a:r>
              <a:r>
                <a:rPr lang="en-US" altLang="en-US" sz="1400" b="1">
                  <a:solidFill>
                    <a:srgbClr val="000000"/>
                  </a:solidFill>
                  <a:latin typeface="Courier New" panose="02070309020205020404" pitchFamily="49" charset="0"/>
                </a:rPr>
                <a:t>hostid</a:t>
              </a:r>
              <a:r>
                <a:rPr lang="en-US" altLang="en-US" sz="1400">
                  <a:solidFill>
                    <a:srgbClr val="000000"/>
                  </a:solidFill>
                </a:rPr>
                <a:t>, port=</a:t>
              </a:r>
              <a:r>
                <a:rPr lang="en-US" altLang="en-US" sz="1400" b="1">
                  <a:solidFill>
                    <a:srgbClr val="000000"/>
                  </a:solidFill>
                  <a:latin typeface="Courier New" panose="02070309020205020404" pitchFamily="49" charset="0"/>
                </a:rPr>
                <a:t>x</a:t>
              </a:r>
              <a:endParaRPr lang="en-US" altLang="en-US" sz="24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50916" name="Text Box 13"/>
            <p:cNvSpPr txBox="1">
              <a:spLocks noChangeArrowheads="1"/>
            </p:cNvSpPr>
            <p:nvPr/>
          </p:nvSpPr>
          <p:spPr bwMode="auto">
            <a:xfrm>
              <a:off x="3333" y="1469"/>
              <a:ext cx="1485" cy="19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CC0000"/>
                  </a:solidFill>
                </a:rPr>
                <a:t>clientSocket = socket()</a:t>
              </a:r>
              <a:endParaRPr lang="en-US" altLang="en-US" sz="2400">
                <a:solidFill>
                  <a:srgbClr val="CC0000"/>
                </a:solidFill>
                <a:latin typeface="Times New Roman" panose="02020603050405020304" pitchFamily="18" charset="0"/>
              </a:endParaRPr>
            </a:p>
          </p:txBody>
        </p:sp>
      </p:grpSp>
      <p:sp>
        <p:nvSpPr>
          <p:cNvPr id="250887" name="Text Box 22"/>
          <p:cNvSpPr txBox="1">
            <a:spLocks noChangeArrowheads="1"/>
          </p:cNvSpPr>
          <p:nvPr/>
        </p:nvSpPr>
        <p:spPr bwMode="auto">
          <a:xfrm>
            <a:off x="725488" y="1139825"/>
            <a:ext cx="3530600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800">
                <a:solidFill>
                  <a:srgbClr val="000000"/>
                </a:solidFill>
                <a:latin typeface="Gill Sans MT" panose="020B0502020104020203" pitchFamily="34" charset="0"/>
              </a:rPr>
              <a:t>server</a:t>
            </a: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 (running</a:t>
            </a:r>
            <a:r>
              <a:rPr lang="en-US" altLang="en-US">
                <a:solidFill>
                  <a:srgbClr val="000000"/>
                </a:solidFill>
                <a:latin typeface="Gill Sans MT" panose="020B0502020104020203" pitchFamily="34" charset="0"/>
              </a:rPr>
              <a:t> on</a:t>
            </a:r>
            <a:r>
              <a:rPr lang="en-US" altLang="en-US" sz="1800">
                <a:solidFill>
                  <a:srgbClr val="000000"/>
                </a:solidFill>
                <a:latin typeface="Comic Sans MS" panose="030F0702030302020204" pitchFamily="66" charset="0"/>
              </a:rPr>
              <a:t> </a:t>
            </a:r>
            <a:r>
              <a:rPr lang="en-US" altLang="en-US" sz="1800" b="1">
                <a:solidFill>
                  <a:srgbClr val="000000"/>
                </a:solidFill>
                <a:latin typeface="Courier New" panose="02070309020205020404" pitchFamily="49" charset="0"/>
              </a:rPr>
              <a:t>hostid</a:t>
            </a: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)</a:t>
            </a:r>
          </a:p>
        </p:txBody>
      </p:sp>
      <p:sp>
        <p:nvSpPr>
          <p:cNvPr id="250888" name="Text Box 23"/>
          <p:cNvSpPr txBox="1">
            <a:spLocks noChangeArrowheads="1"/>
          </p:cNvSpPr>
          <p:nvPr/>
        </p:nvSpPr>
        <p:spPr bwMode="auto">
          <a:xfrm>
            <a:off x="5411788" y="1135063"/>
            <a:ext cx="962025" cy="519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n-US" sz="2800">
                <a:solidFill>
                  <a:srgbClr val="000000"/>
                </a:solidFill>
                <a:latin typeface="Gill Sans MT" panose="020B0502020104020203" pitchFamily="34" charset="0"/>
              </a:rPr>
              <a:t>client</a:t>
            </a:r>
          </a:p>
        </p:txBody>
      </p:sp>
      <p:grpSp>
        <p:nvGrpSpPr>
          <p:cNvPr id="6" name="Group 24"/>
          <p:cNvGrpSpPr>
            <a:grpSpLocks/>
          </p:cNvGrpSpPr>
          <p:nvPr/>
        </p:nvGrpSpPr>
        <p:grpSpPr bwMode="auto">
          <a:xfrm>
            <a:off x="2978150" y="3808413"/>
            <a:ext cx="4041775" cy="1371600"/>
            <a:chOff x="1848" y="2526"/>
            <a:chExt cx="2546" cy="864"/>
          </a:xfrm>
        </p:grpSpPr>
        <p:sp>
          <p:nvSpPr>
            <p:cNvPr id="250910" name="Line 25"/>
            <p:cNvSpPr>
              <a:spLocks noChangeShapeType="1"/>
            </p:cNvSpPr>
            <p:nvPr/>
          </p:nvSpPr>
          <p:spPr bwMode="auto">
            <a:xfrm flipH="1">
              <a:off x="3792" y="2964"/>
              <a:ext cx="6" cy="426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grpSp>
          <p:nvGrpSpPr>
            <p:cNvPr id="250911" name="Group 26"/>
            <p:cNvGrpSpPr>
              <a:grpSpLocks/>
            </p:cNvGrpSpPr>
            <p:nvPr/>
          </p:nvGrpSpPr>
          <p:grpSpPr bwMode="auto">
            <a:xfrm>
              <a:off x="1848" y="2526"/>
              <a:ext cx="2546" cy="516"/>
              <a:chOff x="1848" y="2526"/>
              <a:chExt cx="2546" cy="516"/>
            </a:xfrm>
          </p:grpSpPr>
          <p:sp>
            <p:nvSpPr>
              <p:cNvPr id="250912" name="Text Box 27"/>
              <p:cNvSpPr txBox="1">
                <a:spLocks noChangeArrowheads="1"/>
              </p:cNvSpPr>
              <p:nvPr/>
            </p:nvSpPr>
            <p:spPr bwMode="auto">
              <a:xfrm>
                <a:off x="3335" y="2675"/>
                <a:ext cx="1059" cy="3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400">
                    <a:solidFill>
                      <a:srgbClr val="000000"/>
                    </a:solidFill>
                  </a:rPr>
                  <a:t>send request using</a:t>
                </a:r>
              </a:p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400">
                    <a:solidFill>
                      <a:srgbClr val="CC0000"/>
                    </a:solidFill>
                  </a:rPr>
                  <a:t>clientSocket</a:t>
                </a:r>
                <a:endParaRPr lang="en-US" altLang="en-US" sz="2400">
                  <a:solidFill>
                    <a:srgbClr val="CC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250913" name="Line 28"/>
              <p:cNvSpPr>
                <a:spLocks noChangeShapeType="1"/>
              </p:cNvSpPr>
              <p:nvPr/>
            </p:nvSpPr>
            <p:spPr bwMode="auto">
              <a:xfrm>
                <a:off x="3792" y="2526"/>
                <a:ext cx="0" cy="204"/>
              </a:xfrm>
              <a:prstGeom prst="line">
                <a:avLst/>
              </a:prstGeom>
              <a:noFill/>
              <a:ln w="28575">
                <a:solidFill>
                  <a:srgbClr val="000099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anchor="ctr">
                <a:spAutoFit/>
              </a:bodyPr>
              <a:lstStyle/>
              <a:p>
                <a:endParaRPr lang="en-US"/>
              </a:p>
            </p:txBody>
          </p:sp>
          <p:sp>
            <p:nvSpPr>
              <p:cNvPr id="250914" name="Line 29"/>
              <p:cNvSpPr>
                <a:spLocks noChangeShapeType="1"/>
              </p:cNvSpPr>
              <p:nvPr/>
            </p:nvSpPr>
            <p:spPr bwMode="auto">
              <a:xfrm flipH="1">
                <a:off x="1848" y="2790"/>
                <a:ext cx="1518" cy="252"/>
              </a:xfrm>
              <a:prstGeom prst="line">
                <a:avLst/>
              </a:prstGeom>
              <a:noFill/>
              <a:ln w="28575">
                <a:solidFill>
                  <a:srgbClr val="CC0000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wrap="none" anchor="ctr">
                <a:spAutoFit/>
              </a:bodyPr>
              <a:lstStyle/>
              <a:p>
                <a:endParaRPr lang="en-US"/>
              </a:p>
            </p:txBody>
          </p:sp>
        </p:grpSp>
      </p:grpSp>
      <p:grpSp>
        <p:nvGrpSpPr>
          <p:cNvPr id="8" name="Group 30"/>
          <p:cNvGrpSpPr>
            <a:grpSpLocks/>
          </p:cNvGrpSpPr>
          <p:nvPr/>
        </p:nvGrpSpPr>
        <p:grpSpPr bwMode="auto">
          <a:xfrm>
            <a:off x="1347788" y="3903663"/>
            <a:ext cx="4097337" cy="1487487"/>
            <a:chOff x="821" y="2586"/>
            <a:chExt cx="2581" cy="937"/>
          </a:xfrm>
        </p:grpSpPr>
        <p:sp>
          <p:nvSpPr>
            <p:cNvPr id="250905" name="Text Box 31"/>
            <p:cNvSpPr txBox="1">
              <a:spLocks noChangeArrowheads="1"/>
            </p:cNvSpPr>
            <p:nvPr/>
          </p:nvSpPr>
          <p:spPr bwMode="auto">
            <a:xfrm>
              <a:off x="821" y="2789"/>
              <a:ext cx="998" cy="32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</a:rPr>
                <a:t>read request from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CC0000"/>
                  </a:solidFill>
                </a:rPr>
                <a:t>connectionSocke</a:t>
              </a:r>
              <a:r>
                <a:rPr lang="en-US" altLang="en-US" sz="1400">
                  <a:solidFill>
                    <a:srgbClr val="FF0000"/>
                  </a:solidFill>
                </a:rPr>
                <a:t>t</a:t>
              </a:r>
              <a:endParaRPr lang="en-US" altLang="en-US" sz="2400">
                <a:solidFill>
                  <a:srgbClr val="00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50906" name="Text Box 32"/>
            <p:cNvSpPr txBox="1">
              <a:spLocks noChangeArrowheads="1"/>
            </p:cNvSpPr>
            <p:nvPr/>
          </p:nvSpPr>
          <p:spPr bwMode="auto">
            <a:xfrm>
              <a:off x="851" y="3197"/>
              <a:ext cx="998" cy="32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</a:rPr>
                <a:t>write reply to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CC0000"/>
                  </a:solidFill>
                </a:rPr>
                <a:t>connectionSocket</a:t>
              </a:r>
              <a:endParaRPr lang="en-US" altLang="en-US" sz="2400">
                <a:solidFill>
                  <a:srgbClr val="CC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50907" name="Line 33"/>
            <p:cNvSpPr>
              <a:spLocks noChangeShapeType="1"/>
            </p:cNvSpPr>
            <p:nvPr/>
          </p:nvSpPr>
          <p:spPr bwMode="auto">
            <a:xfrm>
              <a:off x="1278" y="2586"/>
              <a:ext cx="0" cy="240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50908" name="Line 34"/>
            <p:cNvSpPr>
              <a:spLocks noChangeShapeType="1"/>
            </p:cNvSpPr>
            <p:nvPr/>
          </p:nvSpPr>
          <p:spPr bwMode="auto">
            <a:xfrm flipH="1">
              <a:off x="1284" y="3090"/>
              <a:ext cx="6" cy="156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50909" name="Line 35"/>
            <p:cNvSpPr>
              <a:spLocks noChangeShapeType="1"/>
            </p:cNvSpPr>
            <p:nvPr/>
          </p:nvSpPr>
          <p:spPr bwMode="auto">
            <a:xfrm>
              <a:off x="1866" y="3306"/>
              <a:ext cx="1536" cy="180"/>
            </a:xfrm>
            <a:prstGeom prst="line">
              <a:avLst/>
            </a:prstGeom>
            <a:noFill/>
            <a:ln w="28575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</p:grpSp>
      <p:sp>
        <p:nvSpPr>
          <p:cNvPr id="250892" name="Line 49"/>
          <p:cNvSpPr>
            <a:spLocks noChangeShapeType="1"/>
          </p:cNvSpPr>
          <p:nvPr/>
        </p:nvSpPr>
        <p:spPr bwMode="auto">
          <a:xfrm>
            <a:off x="804863" y="1589088"/>
            <a:ext cx="3341687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9" name="Group 52"/>
          <p:cNvGrpSpPr>
            <a:grpSpLocks/>
          </p:cNvGrpSpPr>
          <p:nvPr/>
        </p:nvGrpSpPr>
        <p:grpSpPr bwMode="auto">
          <a:xfrm>
            <a:off x="2967038" y="3103563"/>
            <a:ext cx="2200275" cy="587375"/>
            <a:chOff x="3043" y="1189"/>
            <a:chExt cx="1386" cy="370"/>
          </a:xfrm>
        </p:grpSpPr>
        <p:sp>
          <p:nvSpPr>
            <p:cNvPr id="250903" name="Line 37"/>
            <p:cNvSpPr>
              <a:spLocks noChangeShapeType="1"/>
            </p:cNvSpPr>
            <p:nvPr/>
          </p:nvSpPr>
          <p:spPr bwMode="auto">
            <a:xfrm>
              <a:off x="3043" y="1372"/>
              <a:ext cx="1386" cy="0"/>
            </a:xfrm>
            <a:prstGeom prst="line">
              <a:avLst/>
            </a:prstGeom>
            <a:noFill/>
            <a:ln w="38100">
              <a:solidFill>
                <a:srgbClr val="CC0000"/>
              </a:solidFill>
              <a:prstDash val="dash"/>
              <a:round/>
              <a:headEnd type="triangle" w="med" len="med"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>
              <a:spAutoFit/>
            </a:bodyPr>
            <a:lstStyle/>
            <a:p>
              <a:endParaRPr lang="en-US"/>
            </a:p>
          </p:txBody>
        </p:sp>
        <p:sp>
          <p:nvSpPr>
            <p:cNvPr id="250904" name="Text Box 38"/>
            <p:cNvSpPr txBox="1">
              <a:spLocks noChangeArrowheads="1"/>
            </p:cNvSpPr>
            <p:nvPr/>
          </p:nvSpPr>
          <p:spPr bwMode="auto">
            <a:xfrm>
              <a:off x="3106" y="1189"/>
              <a:ext cx="1204" cy="37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CC0000"/>
                  </a:solidFill>
                </a:rPr>
                <a:t>TCP </a:t>
              </a:r>
            </a:p>
            <a:p>
              <a:pPr algn="ctr"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>
                  <a:solidFill>
                    <a:srgbClr val="CC0000"/>
                  </a:solidFill>
                </a:rPr>
                <a:t>connection setup</a:t>
              </a:r>
              <a:endParaRPr lang="en-US" altLang="en-US" sz="2400">
                <a:solidFill>
                  <a:srgbClr val="CC0000"/>
                </a:solidFill>
              </a:endParaRPr>
            </a:p>
          </p:txBody>
        </p:sp>
      </p:grpSp>
      <p:sp>
        <p:nvSpPr>
          <p:cNvPr id="250894" name="Line 50"/>
          <p:cNvSpPr>
            <a:spLocks noChangeShapeType="1"/>
          </p:cNvSpPr>
          <p:nvPr/>
        </p:nvSpPr>
        <p:spPr bwMode="auto">
          <a:xfrm>
            <a:off x="5545138" y="1600200"/>
            <a:ext cx="676275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10" name="Group 53"/>
          <p:cNvGrpSpPr>
            <a:grpSpLocks/>
          </p:cNvGrpSpPr>
          <p:nvPr/>
        </p:nvGrpSpPr>
        <p:grpSpPr bwMode="auto">
          <a:xfrm>
            <a:off x="1298575" y="4251325"/>
            <a:ext cx="5440363" cy="1951038"/>
            <a:chOff x="832" y="2713"/>
            <a:chExt cx="3427" cy="1229"/>
          </a:xfrm>
        </p:grpSpPr>
        <p:sp>
          <p:nvSpPr>
            <p:cNvPr id="250896" name="Text Box 15"/>
            <p:cNvSpPr txBox="1">
              <a:spLocks noChangeArrowheads="1"/>
            </p:cNvSpPr>
            <p:nvPr/>
          </p:nvSpPr>
          <p:spPr bwMode="auto">
            <a:xfrm>
              <a:off x="867" y="3514"/>
              <a:ext cx="998" cy="32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000000"/>
                  </a:solidFill>
                </a:rPr>
                <a:t>close</a:t>
              </a:r>
            </a:p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400">
                  <a:solidFill>
                    <a:srgbClr val="CC0000"/>
                  </a:solidFill>
                </a:rPr>
                <a:t>connectionSocket</a:t>
              </a:r>
              <a:endParaRPr lang="en-US" altLang="en-US" sz="2400">
                <a:solidFill>
                  <a:srgbClr val="CC0000"/>
                </a:solidFill>
                <a:latin typeface="Times New Roman" panose="02020603050405020304" pitchFamily="18" charset="0"/>
              </a:endParaRPr>
            </a:p>
          </p:txBody>
        </p:sp>
        <p:sp>
          <p:nvSpPr>
            <p:cNvPr id="250897" name="Line 16"/>
            <p:cNvSpPr>
              <a:spLocks noChangeShapeType="1"/>
            </p:cNvSpPr>
            <p:nvPr/>
          </p:nvSpPr>
          <p:spPr bwMode="auto">
            <a:xfrm>
              <a:off x="1318" y="3437"/>
              <a:ext cx="0" cy="204"/>
            </a:xfrm>
            <a:prstGeom prst="line">
              <a:avLst/>
            </a:pr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sp>
          <p:nvSpPr>
            <p:cNvPr id="250898" name="Freeform 17"/>
            <p:cNvSpPr>
              <a:spLocks/>
            </p:cNvSpPr>
            <p:nvPr/>
          </p:nvSpPr>
          <p:spPr bwMode="auto">
            <a:xfrm>
              <a:off x="832" y="2713"/>
              <a:ext cx="492" cy="306"/>
            </a:xfrm>
            <a:custGeom>
              <a:avLst/>
              <a:gdLst>
                <a:gd name="T0" fmla="*/ 492 w 492"/>
                <a:gd name="T1" fmla="*/ 0 h 2112"/>
                <a:gd name="T2" fmla="*/ 492 w 492"/>
                <a:gd name="T3" fmla="*/ 0 h 2112"/>
                <a:gd name="T4" fmla="*/ 0 w 492"/>
                <a:gd name="T5" fmla="*/ 0 h 2112"/>
                <a:gd name="T6" fmla="*/ 0 w 492"/>
                <a:gd name="T7" fmla="*/ 0 h 2112"/>
                <a:gd name="T8" fmla="*/ 402 w 492"/>
                <a:gd name="T9" fmla="*/ 0 h 211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492"/>
                <a:gd name="T16" fmla="*/ 0 h 2112"/>
                <a:gd name="T17" fmla="*/ 492 w 492"/>
                <a:gd name="T18" fmla="*/ 2112 h 211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492" h="2112">
                  <a:moveTo>
                    <a:pt x="492" y="1968"/>
                  </a:moveTo>
                  <a:lnTo>
                    <a:pt x="492" y="2112"/>
                  </a:lnTo>
                  <a:lnTo>
                    <a:pt x="0" y="2112"/>
                  </a:lnTo>
                  <a:lnTo>
                    <a:pt x="0" y="0"/>
                  </a:lnTo>
                  <a:lnTo>
                    <a:pt x="402" y="0"/>
                  </a:lnTo>
                </a:path>
              </a:pathLst>
            </a:custGeom>
            <a:noFill/>
            <a:ln w="28575">
              <a:solidFill>
                <a:srgbClr val="000099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anchor="ctr">
              <a:spAutoFit/>
            </a:bodyPr>
            <a:lstStyle/>
            <a:p>
              <a:endParaRPr lang="en-US"/>
            </a:p>
          </p:txBody>
        </p:sp>
        <p:grpSp>
          <p:nvGrpSpPr>
            <p:cNvPr id="250899" name="Group 18"/>
            <p:cNvGrpSpPr>
              <a:grpSpLocks/>
            </p:cNvGrpSpPr>
            <p:nvPr/>
          </p:nvGrpSpPr>
          <p:grpSpPr bwMode="auto">
            <a:xfrm>
              <a:off x="3393" y="3250"/>
              <a:ext cx="866" cy="692"/>
              <a:chOff x="3365" y="3377"/>
              <a:chExt cx="866" cy="692"/>
            </a:xfrm>
          </p:grpSpPr>
          <p:sp>
            <p:nvSpPr>
              <p:cNvPr id="250900" name="Text Box 19"/>
              <p:cNvSpPr txBox="1">
                <a:spLocks noChangeArrowheads="1"/>
              </p:cNvSpPr>
              <p:nvPr/>
            </p:nvSpPr>
            <p:spPr bwMode="auto">
              <a:xfrm>
                <a:off x="3365" y="3377"/>
                <a:ext cx="866" cy="3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400">
                    <a:solidFill>
                      <a:srgbClr val="000000"/>
                    </a:solidFill>
                  </a:rPr>
                  <a:t>read reply from</a:t>
                </a:r>
              </a:p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400">
                    <a:solidFill>
                      <a:srgbClr val="CC0000"/>
                    </a:solidFill>
                  </a:rPr>
                  <a:t>clientSocket</a:t>
                </a:r>
                <a:endParaRPr lang="en-US" altLang="en-US" sz="2400">
                  <a:solidFill>
                    <a:srgbClr val="CC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250901" name="Text Box 20"/>
              <p:cNvSpPr txBox="1">
                <a:spLocks noChangeArrowheads="1"/>
              </p:cNvSpPr>
              <p:nvPr/>
            </p:nvSpPr>
            <p:spPr bwMode="auto">
              <a:xfrm>
                <a:off x="3389" y="3743"/>
                <a:ext cx="719" cy="326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none" anchor="ctr">
                <a:spAutoFit/>
              </a:bodyPr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400">
                    <a:solidFill>
                      <a:srgbClr val="000000"/>
                    </a:solidFill>
                  </a:rPr>
                  <a:t>close</a:t>
                </a:r>
              </a:p>
              <a:p>
                <a:pPr>
                  <a:spcBef>
                    <a:spcPct val="0"/>
                  </a:spcBef>
                  <a:buClrTx/>
                  <a:buSzTx/>
                  <a:buFontTx/>
                  <a:buNone/>
                </a:pPr>
                <a:r>
                  <a:rPr lang="en-US" altLang="en-US" sz="1400">
                    <a:solidFill>
                      <a:srgbClr val="CC0000"/>
                    </a:solidFill>
                  </a:rPr>
                  <a:t>clientSocket</a:t>
                </a:r>
                <a:endParaRPr lang="en-US" altLang="en-US" sz="2400">
                  <a:solidFill>
                    <a:srgbClr val="CC0000"/>
                  </a:solidFill>
                  <a:latin typeface="Times New Roman" panose="02020603050405020304" pitchFamily="18" charset="0"/>
                </a:endParaRPr>
              </a:p>
            </p:txBody>
          </p:sp>
          <p:sp>
            <p:nvSpPr>
              <p:cNvPr id="250902" name="Line 21"/>
              <p:cNvSpPr>
                <a:spLocks noChangeShapeType="1"/>
              </p:cNvSpPr>
              <p:nvPr/>
            </p:nvSpPr>
            <p:spPr bwMode="auto">
              <a:xfrm>
                <a:off x="3816" y="3690"/>
                <a:ext cx="0" cy="204"/>
              </a:xfrm>
              <a:prstGeom prst="line">
                <a:avLst/>
              </a:prstGeom>
              <a:noFill/>
              <a:ln w="28575">
                <a:solidFill>
                  <a:srgbClr val="000099"/>
                </a:solidFill>
                <a:round/>
                <a:headEnd/>
                <a:tailEnd type="triangle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  <p:txBody>
              <a:bodyPr anchor="ctr">
                <a:spAutoFit/>
              </a:bodyPr>
              <a:lstStyle/>
              <a:p>
                <a:endParaRPr lang="en-US"/>
              </a:p>
            </p:txBody>
          </p:sp>
        </p:grpSp>
      </p:grpSp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Socket Programming w/ TCP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210597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2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 nodeType="clickPar">
                      <p:stCondLst>
                        <p:cond delay="indefinite"/>
                      </p:stCondLst>
                      <p:childTnLst>
                        <p:par>
                          <p:cTn id="3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3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5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 nodeType="clickPar">
                      <p:stCondLst>
                        <p:cond delay="indefinite"/>
                      </p:stCondLst>
                      <p:childTnLst>
                        <p:par>
                          <p:cTn id="3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8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1908" name="TextBox 1"/>
          <p:cNvSpPr txBox="1">
            <a:spLocks noChangeArrowheads="1"/>
          </p:cNvSpPr>
          <p:nvPr/>
        </p:nvSpPr>
        <p:spPr bwMode="auto">
          <a:xfrm>
            <a:off x="2705100" y="1651000"/>
            <a:ext cx="5894388" cy="4229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ts val="2800"/>
              </a:lnSpc>
            </a:pPr>
            <a:r>
              <a:rPr lang="en-US" altLang="en-US"/>
              <a:t>from socket import *</a:t>
            </a:r>
          </a:p>
          <a:p>
            <a:pPr>
              <a:lnSpc>
                <a:spcPts val="2800"/>
              </a:lnSpc>
            </a:pPr>
            <a:r>
              <a:rPr lang="en-US" altLang="en-US"/>
              <a:t>serverName = ’</a:t>
            </a:r>
            <a:r>
              <a:rPr lang="en-US" altLang="ja-JP"/>
              <a:t>servername</a:t>
            </a:r>
            <a:r>
              <a:rPr lang="en-US" altLang="en-US"/>
              <a:t>’</a:t>
            </a:r>
            <a:endParaRPr lang="en-US" altLang="ja-JP"/>
          </a:p>
          <a:p>
            <a:pPr>
              <a:lnSpc>
                <a:spcPts val="2800"/>
              </a:lnSpc>
            </a:pPr>
            <a:r>
              <a:rPr lang="en-US" altLang="en-US"/>
              <a:t>serverPort = 12000</a:t>
            </a:r>
          </a:p>
          <a:p>
            <a:pPr>
              <a:lnSpc>
                <a:spcPts val="2800"/>
              </a:lnSpc>
            </a:pPr>
            <a:r>
              <a:rPr lang="en-US" altLang="en-US"/>
              <a:t>clientSocket = socket(AF_INET, SOCK_STREAM)</a:t>
            </a:r>
          </a:p>
          <a:p>
            <a:pPr>
              <a:lnSpc>
                <a:spcPts val="2800"/>
              </a:lnSpc>
            </a:pPr>
            <a:r>
              <a:rPr lang="en-US" altLang="en-US"/>
              <a:t>clientSocket.connect((serverName,serverPort))</a:t>
            </a:r>
          </a:p>
          <a:p>
            <a:pPr>
              <a:lnSpc>
                <a:spcPts val="2800"/>
              </a:lnSpc>
            </a:pPr>
            <a:r>
              <a:rPr lang="en-US" altLang="en-US"/>
              <a:t>sentence = raw_input(‘Input lowercase sentence:’)</a:t>
            </a:r>
          </a:p>
          <a:p>
            <a:pPr>
              <a:lnSpc>
                <a:spcPts val="2800"/>
              </a:lnSpc>
            </a:pPr>
            <a:r>
              <a:rPr lang="en-US" altLang="en-US"/>
              <a:t>clientSocket.send(sentence)</a:t>
            </a:r>
          </a:p>
          <a:p>
            <a:pPr>
              <a:lnSpc>
                <a:spcPts val="2800"/>
              </a:lnSpc>
            </a:pPr>
            <a:r>
              <a:rPr lang="en-US" altLang="en-US"/>
              <a:t>modifiedSentence = clientSocket.recv(1024)</a:t>
            </a:r>
          </a:p>
          <a:p>
            <a:pPr>
              <a:lnSpc>
                <a:spcPts val="2800"/>
              </a:lnSpc>
            </a:pPr>
            <a:r>
              <a:rPr lang="en-US" altLang="en-US"/>
              <a:t>print ‘From Server:’, modifiedSentence</a:t>
            </a:r>
          </a:p>
          <a:p>
            <a:pPr>
              <a:lnSpc>
                <a:spcPts val="2800"/>
              </a:lnSpc>
            </a:pPr>
            <a:r>
              <a:rPr lang="en-US" altLang="en-US"/>
              <a:t>clientSocket.close()</a:t>
            </a:r>
          </a:p>
        </p:txBody>
      </p:sp>
      <p:sp>
        <p:nvSpPr>
          <p:cNvPr id="251909" name="TextBox 2"/>
          <p:cNvSpPr txBox="1">
            <a:spLocks noChangeArrowheads="1"/>
          </p:cNvSpPr>
          <p:nvPr/>
        </p:nvSpPr>
        <p:spPr bwMode="auto">
          <a:xfrm>
            <a:off x="2717800" y="1168400"/>
            <a:ext cx="2706688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 i="1">
                <a:solidFill>
                  <a:srgbClr val="CC0000"/>
                </a:solidFill>
              </a:rPr>
              <a:t>Python TCPClient</a:t>
            </a:r>
          </a:p>
        </p:txBody>
      </p:sp>
      <p:grpSp>
        <p:nvGrpSpPr>
          <p:cNvPr id="2" name="Group 47"/>
          <p:cNvGrpSpPr>
            <a:grpSpLocks/>
          </p:cNvGrpSpPr>
          <p:nvPr/>
        </p:nvGrpSpPr>
        <p:grpSpPr bwMode="auto">
          <a:xfrm>
            <a:off x="0" y="2474786"/>
            <a:ext cx="2778125" cy="523875"/>
            <a:chOff x="-811" y="2671324"/>
            <a:chExt cx="2778483" cy="523220"/>
          </a:xfrm>
        </p:grpSpPr>
        <p:sp>
          <p:nvSpPr>
            <p:cNvPr id="251916" name="TextBox 31"/>
            <p:cNvSpPr txBox="1">
              <a:spLocks noChangeArrowheads="1"/>
            </p:cNvSpPr>
            <p:nvPr/>
          </p:nvSpPr>
          <p:spPr bwMode="auto">
            <a:xfrm>
              <a:off x="-811" y="2671324"/>
              <a:ext cx="2271818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create TCP socket for server, remote port 12000</a:t>
              </a:r>
            </a:p>
          </p:txBody>
        </p:sp>
        <p:cxnSp>
          <p:nvCxnSpPr>
            <p:cNvPr id="251917" name="Straight Connector 32"/>
            <p:cNvCxnSpPr>
              <a:cxnSpLocks noChangeShapeType="1"/>
            </p:cNvCxnSpPr>
            <p:nvPr/>
          </p:nvCxnSpPr>
          <p:spPr bwMode="auto">
            <a:xfrm>
              <a:off x="2050143" y="3165929"/>
              <a:ext cx="727529" cy="2721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5" name="Oval 4"/>
          <p:cNvSpPr>
            <a:spLocks noChangeArrowheads="1"/>
          </p:cNvSpPr>
          <p:nvPr/>
        </p:nvSpPr>
        <p:spPr bwMode="auto">
          <a:xfrm>
            <a:off x="6286500" y="2700211"/>
            <a:ext cx="2247900" cy="508000"/>
          </a:xfrm>
          <a:prstGeom prst="ellipse">
            <a:avLst/>
          </a:prstGeom>
          <a:noFill/>
          <a:ln w="19050">
            <a:solidFill>
              <a:srgbClr val="000099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endParaRPr lang="en-US" altLang="en-US" sz="2400">
              <a:latin typeface="Comic Sans MS" panose="030F0702030302020204" pitchFamily="66" charset="0"/>
            </a:endParaRPr>
          </a:p>
        </p:txBody>
      </p:sp>
      <p:grpSp>
        <p:nvGrpSpPr>
          <p:cNvPr id="3" name="Group 47"/>
          <p:cNvGrpSpPr>
            <a:grpSpLocks/>
          </p:cNvGrpSpPr>
          <p:nvPr/>
        </p:nvGrpSpPr>
        <p:grpSpPr bwMode="auto">
          <a:xfrm>
            <a:off x="0" y="3790340"/>
            <a:ext cx="2794000" cy="523875"/>
            <a:chOff x="-17288" y="2918148"/>
            <a:chExt cx="2794960" cy="522566"/>
          </a:xfrm>
        </p:grpSpPr>
        <p:sp>
          <p:nvSpPr>
            <p:cNvPr id="251914" name="TextBox 31"/>
            <p:cNvSpPr txBox="1">
              <a:spLocks noChangeArrowheads="1"/>
            </p:cNvSpPr>
            <p:nvPr/>
          </p:nvSpPr>
          <p:spPr bwMode="auto">
            <a:xfrm>
              <a:off x="-17288" y="2918148"/>
              <a:ext cx="2271818" cy="52256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No need to attach server name, port </a:t>
              </a:r>
            </a:p>
          </p:txBody>
        </p:sp>
        <p:cxnSp>
          <p:nvCxnSpPr>
            <p:cNvPr id="251915" name="Straight Connector 32"/>
            <p:cNvCxnSpPr>
              <a:cxnSpLocks noChangeShapeType="1"/>
            </p:cNvCxnSpPr>
            <p:nvPr/>
          </p:nvCxnSpPr>
          <p:spPr bwMode="auto">
            <a:xfrm>
              <a:off x="2050143" y="3165929"/>
              <a:ext cx="727529" cy="2721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15" name="Title 3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Socket Programming w/ TCP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608105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932" name="TextBox 1"/>
          <p:cNvSpPr txBox="1">
            <a:spLocks noChangeArrowheads="1"/>
          </p:cNvSpPr>
          <p:nvPr/>
        </p:nvSpPr>
        <p:spPr bwMode="auto">
          <a:xfrm>
            <a:off x="2717800" y="1651000"/>
            <a:ext cx="5997575" cy="4832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dirty="0"/>
              <a:t> from socket import *</a:t>
            </a:r>
          </a:p>
          <a:p>
            <a:r>
              <a:rPr lang="en-US" altLang="en-US" dirty="0" err="1"/>
              <a:t>serverPort</a:t>
            </a:r>
            <a:r>
              <a:rPr lang="en-US" altLang="en-US" dirty="0"/>
              <a:t> = 12000</a:t>
            </a:r>
          </a:p>
          <a:p>
            <a:r>
              <a:rPr lang="en-US" altLang="en-US" dirty="0" err="1"/>
              <a:t>serverSocket</a:t>
            </a:r>
            <a:r>
              <a:rPr lang="en-US" altLang="en-US" dirty="0"/>
              <a:t> = socket(AF_INET,SOCK_STREAM)</a:t>
            </a:r>
          </a:p>
          <a:p>
            <a:r>
              <a:rPr lang="en-US" altLang="en-US" dirty="0" err="1"/>
              <a:t>serverSocket.bind</a:t>
            </a:r>
            <a:r>
              <a:rPr lang="en-US" altLang="en-US" dirty="0"/>
              <a:t>((‘’,</a:t>
            </a:r>
            <a:r>
              <a:rPr lang="en-US" altLang="en-US" dirty="0" err="1"/>
              <a:t>serverPort</a:t>
            </a:r>
            <a:r>
              <a:rPr lang="en-US" altLang="en-US" dirty="0"/>
              <a:t>))</a:t>
            </a:r>
          </a:p>
          <a:p>
            <a:r>
              <a:rPr lang="en-US" altLang="en-US" dirty="0" err="1"/>
              <a:t>serverSocket.listen</a:t>
            </a:r>
            <a:r>
              <a:rPr lang="en-US" altLang="en-US" dirty="0"/>
              <a:t>(1)</a:t>
            </a:r>
          </a:p>
          <a:p>
            <a:r>
              <a:rPr lang="en-US" altLang="en-US" dirty="0"/>
              <a:t>print ‘The server is ready to receive’</a:t>
            </a:r>
          </a:p>
          <a:p>
            <a:r>
              <a:rPr lang="en-US" altLang="en-US" dirty="0"/>
              <a:t>while 1:</a:t>
            </a:r>
          </a:p>
          <a:p>
            <a:r>
              <a:rPr lang="en-US" altLang="en-US" dirty="0"/>
              <a:t>     </a:t>
            </a:r>
            <a:r>
              <a:rPr lang="en-US" altLang="en-US" dirty="0" err="1"/>
              <a:t>connectionSocket</a:t>
            </a:r>
            <a:r>
              <a:rPr lang="en-US" altLang="en-US" dirty="0"/>
              <a:t>, </a:t>
            </a:r>
            <a:r>
              <a:rPr lang="en-US" altLang="en-US" dirty="0" err="1"/>
              <a:t>addr</a:t>
            </a:r>
            <a:r>
              <a:rPr lang="en-US" altLang="en-US" dirty="0"/>
              <a:t> = </a:t>
            </a:r>
            <a:r>
              <a:rPr lang="en-US" altLang="en-US" dirty="0" err="1"/>
              <a:t>serverSocket.accept</a:t>
            </a:r>
            <a:r>
              <a:rPr lang="en-US" altLang="en-US" dirty="0"/>
              <a:t>()</a:t>
            </a:r>
          </a:p>
          <a:p>
            <a:r>
              <a:rPr lang="en-US" altLang="en-US" dirty="0"/>
              <a:t>     </a:t>
            </a:r>
          </a:p>
          <a:p>
            <a:r>
              <a:rPr lang="en-US" altLang="en-US" dirty="0"/>
              <a:t>     sentence = </a:t>
            </a:r>
            <a:r>
              <a:rPr lang="en-US" altLang="en-US" dirty="0" err="1"/>
              <a:t>connectionSocket.recv</a:t>
            </a:r>
            <a:r>
              <a:rPr lang="en-US" altLang="en-US" dirty="0"/>
              <a:t>(1024)</a:t>
            </a:r>
          </a:p>
          <a:p>
            <a:r>
              <a:rPr lang="en-US" altLang="en-US" dirty="0"/>
              <a:t>     </a:t>
            </a:r>
            <a:r>
              <a:rPr lang="en-US" altLang="en-US" dirty="0" err="1"/>
              <a:t>capitalizedSentence</a:t>
            </a:r>
            <a:r>
              <a:rPr lang="en-US" altLang="en-US" dirty="0"/>
              <a:t> = </a:t>
            </a:r>
            <a:r>
              <a:rPr lang="en-US" altLang="en-US" dirty="0" err="1"/>
              <a:t>sentence.upper</a:t>
            </a:r>
            <a:r>
              <a:rPr lang="en-US" altLang="en-US" dirty="0"/>
              <a:t>()</a:t>
            </a:r>
          </a:p>
          <a:p>
            <a:r>
              <a:rPr lang="en-US" altLang="en-US" dirty="0"/>
              <a:t>     </a:t>
            </a:r>
            <a:r>
              <a:rPr lang="en-US" altLang="en-US" dirty="0" err="1"/>
              <a:t>connectionSocket.send</a:t>
            </a:r>
            <a:r>
              <a:rPr lang="en-US" altLang="en-US" dirty="0"/>
              <a:t>(</a:t>
            </a:r>
            <a:r>
              <a:rPr lang="en-US" altLang="en-US" dirty="0" err="1"/>
              <a:t>capitalizedSentence</a:t>
            </a:r>
            <a:r>
              <a:rPr lang="en-US" altLang="en-US" dirty="0"/>
              <a:t>)</a:t>
            </a:r>
          </a:p>
          <a:p>
            <a:r>
              <a:rPr lang="en-US" altLang="en-US" dirty="0"/>
              <a:t>     </a:t>
            </a:r>
            <a:r>
              <a:rPr lang="en-US" altLang="en-US" dirty="0" err="1"/>
              <a:t>connectionSocket.close</a:t>
            </a:r>
            <a:r>
              <a:rPr lang="en-US" altLang="en-US" dirty="0"/>
              <a:t>()</a:t>
            </a:r>
            <a:endParaRPr lang="en-US" altLang="en-US" sz="1800" dirty="0"/>
          </a:p>
        </p:txBody>
      </p:sp>
      <p:sp>
        <p:nvSpPr>
          <p:cNvPr id="252933" name="TextBox 2"/>
          <p:cNvSpPr txBox="1">
            <a:spLocks noChangeArrowheads="1"/>
          </p:cNvSpPr>
          <p:nvPr/>
        </p:nvSpPr>
        <p:spPr bwMode="auto">
          <a:xfrm>
            <a:off x="2717800" y="1168400"/>
            <a:ext cx="2827338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 i="1">
                <a:solidFill>
                  <a:srgbClr val="CC0000"/>
                </a:solidFill>
              </a:rPr>
              <a:t>Python TCPServer</a:t>
            </a:r>
          </a:p>
        </p:txBody>
      </p:sp>
      <p:grpSp>
        <p:nvGrpSpPr>
          <p:cNvPr id="2" name="Group 13"/>
          <p:cNvGrpSpPr>
            <a:grpSpLocks/>
          </p:cNvGrpSpPr>
          <p:nvPr/>
        </p:nvGrpSpPr>
        <p:grpSpPr bwMode="auto">
          <a:xfrm>
            <a:off x="152400" y="2071693"/>
            <a:ext cx="2559050" cy="566737"/>
            <a:chOff x="151614" y="2173972"/>
            <a:chExt cx="2559082" cy="566309"/>
          </a:xfrm>
        </p:grpSpPr>
        <p:sp>
          <p:nvSpPr>
            <p:cNvPr id="252951" name="TextBox 31"/>
            <p:cNvSpPr txBox="1">
              <a:spLocks noChangeArrowheads="1"/>
            </p:cNvSpPr>
            <p:nvPr/>
          </p:nvSpPr>
          <p:spPr bwMode="auto">
            <a:xfrm>
              <a:off x="151614" y="2173972"/>
              <a:ext cx="2559082" cy="5663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create TCP welcoming</a:t>
              </a:r>
            </a:p>
            <a:p>
              <a:r>
                <a:rPr lang="en-US" altLang="en-US" sz="1400">
                  <a:solidFill>
                    <a:srgbClr val="000099"/>
                  </a:solidFill>
                </a:rPr>
                <a:t>socket</a:t>
              </a:r>
            </a:p>
          </p:txBody>
        </p:sp>
        <p:cxnSp>
          <p:nvCxnSpPr>
            <p:cNvPr id="252952" name="Straight Connector 32"/>
            <p:cNvCxnSpPr>
              <a:cxnSpLocks noChangeShapeType="1"/>
            </p:cNvCxnSpPr>
            <p:nvPr/>
          </p:nvCxnSpPr>
          <p:spPr bwMode="auto">
            <a:xfrm>
              <a:off x="1695045" y="2596011"/>
              <a:ext cx="930227" cy="113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3" name="Group 14"/>
          <p:cNvGrpSpPr>
            <a:grpSpLocks/>
          </p:cNvGrpSpPr>
          <p:nvPr/>
        </p:nvGrpSpPr>
        <p:grpSpPr bwMode="auto">
          <a:xfrm>
            <a:off x="131763" y="2841513"/>
            <a:ext cx="2540000" cy="523875"/>
            <a:chOff x="169076" y="2884812"/>
            <a:chExt cx="2541127" cy="523220"/>
          </a:xfrm>
        </p:grpSpPr>
        <p:sp>
          <p:nvSpPr>
            <p:cNvPr id="252949" name="TextBox 26"/>
            <p:cNvSpPr txBox="1">
              <a:spLocks noChangeArrowheads="1"/>
            </p:cNvSpPr>
            <p:nvPr/>
          </p:nvSpPr>
          <p:spPr bwMode="auto">
            <a:xfrm>
              <a:off x="169076" y="2884812"/>
              <a:ext cx="2271818" cy="52322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server begins listening for  incoming TCP requests</a:t>
              </a:r>
            </a:p>
          </p:txBody>
        </p:sp>
        <p:cxnSp>
          <p:nvCxnSpPr>
            <p:cNvPr id="252950" name="Straight Connector 30"/>
            <p:cNvCxnSpPr>
              <a:cxnSpLocks noChangeShapeType="1"/>
            </p:cNvCxnSpPr>
            <p:nvPr/>
          </p:nvCxnSpPr>
          <p:spPr bwMode="auto">
            <a:xfrm>
              <a:off x="1982674" y="3169104"/>
              <a:ext cx="727529" cy="2721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4" name="Group 15"/>
          <p:cNvGrpSpPr>
            <a:grpSpLocks/>
          </p:cNvGrpSpPr>
          <p:nvPr/>
        </p:nvGrpSpPr>
        <p:grpSpPr bwMode="auto">
          <a:xfrm>
            <a:off x="528638" y="3409950"/>
            <a:ext cx="2155825" cy="298450"/>
            <a:chOff x="553383" y="3714241"/>
            <a:chExt cx="2157273" cy="299227"/>
          </a:xfrm>
        </p:grpSpPr>
        <p:sp>
          <p:nvSpPr>
            <p:cNvPr id="252947" name="TextBox 34"/>
            <p:cNvSpPr txBox="1">
              <a:spLocks noChangeArrowheads="1"/>
            </p:cNvSpPr>
            <p:nvPr/>
          </p:nvSpPr>
          <p:spPr bwMode="auto">
            <a:xfrm>
              <a:off x="553383" y="3714241"/>
              <a:ext cx="1194763" cy="29922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loop forever</a:t>
              </a:r>
            </a:p>
          </p:txBody>
        </p:sp>
        <p:cxnSp>
          <p:nvCxnSpPr>
            <p:cNvPr id="252948" name="Straight Connector 35"/>
            <p:cNvCxnSpPr>
              <a:cxnSpLocks noChangeShapeType="1"/>
            </p:cNvCxnSpPr>
            <p:nvPr/>
          </p:nvCxnSpPr>
          <p:spPr bwMode="auto">
            <a:xfrm flipV="1">
              <a:off x="1266031" y="3964781"/>
              <a:ext cx="1444625" cy="396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5" name="Group 17"/>
          <p:cNvGrpSpPr>
            <a:grpSpLocks/>
          </p:cNvGrpSpPr>
          <p:nvPr/>
        </p:nvGrpSpPr>
        <p:grpSpPr bwMode="auto">
          <a:xfrm>
            <a:off x="198438" y="3770313"/>
            <a:ext cx="2813050" cy="752475"/>
            <a:chOff x="380319" y="3965998"/>
            <a:chExt cx="2392469" cy="752685"/>
          </a:xfrm>
        </p:grpSpPr>
        <p:sp>
          <p:nvSpPr>
            <p:cNvPr id="252945" name="TextBox 36"/>
            <p:cNvSpPr txBox="1">
              <a:spLocks noChangeArrowheads="1"/>
            </p:cNvSpPr>
            <p:nvPr/>
          </p:nvSpPr>
          <p:spPr bwMode="auto">
            <a:xfrm>
              <a:off x="380319" y="3965998"/>
              <a:ext cx="2184910" cy="75268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server waits on accept()</a:t>
              </a:r>
            </a:p>
            <a:p>
              <a:pPr>
                <a:lnSpc>
                  <a:spcPts val="1600"/>
                </a:lnSpc>
              </a:pPr>
              <a:r>
                <a:rPr lang="en-US" altLang="en-US" sz="1400">
                  <a:solidFill>
                    <a:srgbClr val="000099"/>
                  </a:solidFill>
                </a:rPr>
                <a:t>for incoming requests, new socket created on return</a:t>
              </a:r>
            </a:p>
          </p:txBody>
        </p:sp>
        <p:cxnSp>
          <p:nvCxnSpPr>
            <p:cNvPr id="252946" name="Straight Connector 39"/>
            <p:cNvCxnSpPr>
              <a:cxnSpLocks noChangeShapeType="1"/>
            </p:cNvCxnSpPr>
            <p:nvPr/>
          </p:nvCxnSpPr>
          <p:spPr bwMode="auto">
            <a:xfrm flipV="1">
              <a:off x="2231565" y="4229808"/>
              <a:ext cx="541223" cy="586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6" name="Group 18"/>
          <p:cNvGrpSpPr>
            <a:grpSpLocks/>
          </p:cNvGrpSpPr>
          <p:nvPr/>
        </p:nvGrpSpPr>
        <p:grpSpPr bwMode="auto">
          <a:xfrm>
            <a:off x="258763" y="4587150"/>
            <a:ext cx="2860675" cy="523875"/>
            <a:chOff x="316741" y="4661874"/>
            <a:chExt cx="2859521" cy="524153"/>
          </a:xfrm>
        </p:grpSpPr>
        <p:sp>
          <p:nvSpPr>
            <p:cNvPr id="252943" name="TextBox 61"/>
            <p:cNvSpPr txBox="1">
              <a:spLocks noChangeArrowheads="1"/>
            </p:cNvSpPr>
            <p:nvPr/>
          </p:nvSpPr>
          <p:spPr bwMode="auto">
            <a:xfrm>
              <a:off x="316741" y="4661874"/>
              <a:ext cx="2349500" cy="52415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read bytes from socket (but not address as in UDP)</a:t>
              </a:r>
            </a:p>
          </p:txBody>
        </p:sp>
        <p:cxnSp>
          <p:nvCxnSpPr>
            <p:cNvPr id="252944" name="Straight Connector 62"/>
            <p:cNvCxnSpPr>
              <a:cxnSpLocks noChangeShapeType="1"/>
            </p:cNvCxnSpPr>
            <p:nvPr/>
          </p:nvCxnSpPr>
          <p:spPr bwMode="auto">
            <a:xfrm>
              <a:off x="1875609" y="4682209"/>
              <a:ext cx="1300653" cy="49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grpSp>
        <p:nvGrpSpPr>
          <p:cNvPr id="7" name="Group 28"/>
          <p:cNvGrpSpPr>
            <a:grpSpLocks/>
          </p:cNvGrpSpPr>
          <p:nvPr/>
        </p:nvGrpSpPr>
        <p:grpSpPr bwMode="auto">
          <a:xfrm>
            <a:off x="127000" y="5360867"/>
            <a:ext cx="2878138" cy="738188"/>
            <a:chOff x="162014" y="4686636"/>
            <a:chExt cx="2878315" cy="738664"/>
          </a:xfrm>
        </p:grpSpPr>
        <p:sp>
          <p:nvSpPr>
            <p:cNvPr id="252941" name="TextBox 29"/>
            <p:cNvSpPr txBox="1">
              <a:spLocks noChangeArrowheads="1"/>
            </p:cNvSpPr>
            <p:nvPr/>
          </p:nvSpPr>
          <p:spPr bwMode="auto">
            <a:xfrm>
              <a:off x="162014" y="4686636"/>
              <a:ext cx="2349500" cy="73866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400">
                  <a:solidFill>
                    <a:srgbClr val="000099"/>
                  </a:solidFill>
                </a:rPr>
                <a:t>close connection to this client (but </a:t>
              </a:r>
              <a:r>
                <a:rPr lang="en-US" altLang="en-US" sz="1400" i="1">
                  <a:solidFill>
                    <a:srgbClr val="000099"/>
                  </a:solidFill>
                </a:rPr>
                <a:t>not</a:t>
              </a:r>
              <a:r>
                <a:rPr lang="en-US" altLang="en-US" sz="1400">
                  <a:solidFill>
                    <a:srgbClr val="000099"/>
                  </a:solidFill>
                </a:rPr>
                <a:t> welcoming socket)</a:t>
              </a:r>
            </a:p>
          </p:txBody>
        </p:sp>
        <p:cxnSp>
          <p:nvCxnSpPr>
            <p:cNvPr id="252942" name="Straight Connector 33"/>
            <p:cNvCxnSpPr>
              <a:cxnSpLocks noChangeShapeType="1"/>
            </p:cNvCxnSpPr>
            <p:nvPr/>
          </p:nvCxnSpPr>
          <p:spPr bwMode="auto">
            <a:xfrm>
              <a:off x="2184198" y="4843734"/>
              <a:ext cx="856131" cy="2269"/>
            </a:xfrm>
            <a:prstGeom prst="line">
              <a:avLst/>
            </a:prstGeom>
            <a:noFill/>
            <a:ln w="12700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26" name="Title 3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Socket Programming w/ TCP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455686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11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 nodeType="clickPar">
                      <p:stCondLst>
                        <p:cond delay="indefinite"/>
                      </p:stCondLst>
                      <p:childTnLst>
                        <p:par>
                          <p:cTn id="17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8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19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 nodeType="clickPar">
                      <p:stCondLst>
                        <p:cond delay="indefinite"/>
                      </p:stCondLst>
                      <p:childTnLst>
                        <p:par>
                          <p:cTn id="25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6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2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3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 nodeType="clickPar">
                      <p:stCondLst>
                        <p:cond delay="indefinite"/>
                      </p:stCondLst>
                      <p:childTnLst>
                        <p:par>
                          <p:cTn id="41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2" presetID="9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dissolve">
                                      <p:cBhvr>
                                        <p:cTn id="4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395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514350" y="1854200"/>
            <a:ext cx="4313238" cy="3676650"/>
          </a:xfrm>
        </p:spPr>
        <p:txBody>
          <a:bodyPr>
            <a:normAutofit fontScale="92500"/>
          </a:bodyPr>
          <a:lstStyle/>
          <a:p>
            <a:r>
              <a:rPr lang="en-US" altLang="en-US" sz="2400" dirty="0" smtClean="0"/>
              <a:t>application architectures</a:t>
            </a:r>
          </a:p>
          <a:p>
            <a:pPr lvl="1"/>
            <a:r>
              <a:rPr lang="en-US" altLang="en-US" dirty="0" smtClean="0"/>
              <a:t>client-server</a:t>
            </a:r>
          </a:p>
          <a:p>
            <a:pPr lvl="1"/>
            <a:r>
              <a:rPr lang="en-US" altLang="en-US" dirty="0" smtClean="0"/>
              <a:t>P2P</a:t>
            </a:r>
          </a:p>
          <a:p>
            <a:r>
              <a:rPr lang="en-US" altLang="en-US" sz="2400" dirty="0" smtClean="0"/>
              <a:t>application service requirements:</a:t>
            </a:r>
          </a:p>
          <a:p>
            <a:pPr lvl="1"/>
            <a:r>
              <a:rPr lang="en-US" altLang="en-US" dirty="0" smtClean="0"/>
              <a:t>reliability, bandwidth, delay</a:t>
            </a:r>
          </a:p>
          <a:p>
            <a:r>
              <a:rPr lang="en-US" altLang="en-US" sz="2400" dirty="0" smtClean="0"/>
              <a:t>Internet transport service model</a:t>
            </a:r>
          </a:p>
          <a:p>
            <a:pPr lvl="1"/>
            <a:r>
              <a:rPr lang="en-US" altLang="en-US" dirty="0" smtClean="0"/>
              <a:t>connection-oriented, reliable: TCP</a:t>
            </a:r>
          </a:p>
          <a:p>
            <a:pPr lvl="1"/>
            <a:r>
              <a:rPr lang="en-US" altLang="en-US" dirty="0" smtClean="0"/>
              <a:t>unreliable, datagrams: UDP</a:t>
            </a:r>
          </a:p>
        </p:txBody>
      </p:sp>
      <p:sp>
        <p:nvSpPr>
          <p:cNvPr id="253958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781050" y="5693875"/>
            <a:ext cx="7581900" cy="676275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dirty="0" smtClean="0">
                <a:solidFill>
                  <a:srgbClr val="CC0000"/>
                </a:solidFill>
              </a:rPr>
              <a:t>Application Layer is the same in a data center!</a:t>
            </a:r>
          </a:p>
        </p:txBody>
      </p:sp>
      <p:sp>
        <p:nvSpPr>
          <p:cNvPr id="253959" name="Rectangle 5"/>
          <p:cNvSpPr>
            <a:spLocks noChangeArrowheads="1"/>
          </p:cNvSpPr>
          <p:nvPr/>
        </p:nvSpPr>
        <p:spPr bwMode="auto">
          <a:xfrm>
            <a:off x="4967288" y="1809750"/>
            <a:ext cx="3962400" cy="3676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specific protocols: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HTTP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FTP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SMTP, POP, IMAP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DNS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P2P: BitTorrent, DHT </a:t>
            </a:r>
          </a:p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solidFill>
                  <a:srgbClr val="000000"/>
                </a:solidFill>
                <a:latin typeface="Gill Sans MT" panose="020B0502020104020203" pitchFamily="34" charset="0"/>
              </a:rPr>
              <a:t>socket programming: TCP, UDP sockets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Perspective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017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395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3958" grpId="0" build="p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i="1" dirty="0" smtClean="0"/>
              <a:t>Before</a:t>
            </a:r>
            <a:r>
              <a:rPr lang="en-US" dirty="0" smtClean="0"/>
              <a:t> Next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42900" y="953478"/>
            <a:ext cx="8458200" cy="5556738"/>
          </a:xfrm>
        </p:spPr>
        <p:txBody>
          <a:bodyPr>
            <a:normAutofit lnSpcReduction="10000"/>
          </a:bodyPr>
          <a:lstStyle/>
          <a:p>
            <a:r>
              <a:rPr lang="en-US" sz="2800" dirty="0" smtClean="0"/>
              <a:t>Project Group: Make sure that you are part of one</a:t>
            </a:r>
          </a:p>
          <a:p>
            <a:r>
              <a:rPr lang="en-US" sz="2800" dirty="0" smtClean="0"/>
              <a:t>Finish Lab0</a:t>
            </a:r>
          </a:p>
          <a:p>
            <a:endParaRPr lang="en-US" sz="2800" dirty="0" smtClean="0"/>
          </a:p>
          <a:p>
            <a:r>
              <a:rPr lang="en-US" sz="2800" dirty="0" smtClean="0"/>
              <a:t>No required reading and review due</a:t>
            </a:r>
          </a:p>
          <a:p>
            <a:r>
              <a:rPr lang="en-US" sz="2800" dirty="0" smtClean="0"/>
              <a:t>But, review chapter 3 from the book, Transport Layer</a:t>
            </a:r>
          </a:p>
          <a:p>
            <a:pPr lvl="1"/>
            <a:r>
              <a:rPr lang="en-US" sz="2400" dirty="0" smtClean="0"/>
              <a:t>We will also briefly discuss </a:t>
            </a:r>
          </a:p>
          <a:p>
            <a:pPr lvl="1"/>
            <a:r>
              <a:rPr lang="en-US" sz="2400" i="1" dirty="0"/>
              <a:t>Data center TCP (DCTCP</a:t>
            </a:r>
            <a:r>
              <a:rPr lang="en-US" sz="2400" i="1" dirty="0" smtClean="0"/>
              <a:t>)</a:t>
            </a:r>
            <a:r>
              <a:rPr lang="en-US" sz="2400" dirty="0" smtClean="0"/>
              <a:t>, Mohammad </a:t>
            </a:r>
            <a:r>
              <a:rPr lang="en-US" sz="2400" dirty="0"/>
              <a:t>Alizadeh, Albert Greenberg, David A. </a:t>
            </a:r>
            <a:r>
              <a:rPr lang="en-US" sz="2400" dirty="0" err="1"/>
              <a:t>Maltz</a:t>
            </a:r>
            <a:r>
              <a:rPr lang="en-US" sz="2400" dirty="0"/>
              <a:t>, </a:t>
            </a:r>
            <a:r>
              <a:rPr lang="en-US" sz="2400" dirty="0" err="1"/>
              <a:t>Jitendra</a:t>
            </a:r>
            <a:r>
              <a:rPr lang="en-US" sz="2400" dirty="0"/>
              <a:t> </a:t>
            </a:r>
            <a:r>
              <a:rPr lang="en-US" sz="2400" dirty="0" err="1"/>
              <a:t>Padhye</a:t>
            </a:r>
            <a:r>
              <a:rPr lang="en-US" sz="2400" dirty="0"/>
              <a:t>, </a:t>
            </a:r>
            <a:r>
              <a:rPr lang="en-US" sz="2400" dirty="0" err="1"/>
              <a:t>Parveen</a:t>
            </a:r>
            <a:r>
              <a:rPr lang="en-US" sz="2400" dirty="0"/>
              <a:t> Patel, Balaji Prabhakar, </a:t>
            </a:r>
            <a:r>
              <a:rPr lang="en-US" sz="2400" dirty="0" err="1"/>
              <a:t>Sudipta</a:t>
            </a:r>
            <a:r>
              <a:rPr lang="en-US" sz="2400" dirty="0"/>
              <a:t> </a:t>
            </a:r>
            <a:r>
              <a:rPr lang="en-US" sz="2400" dirty="0" err="1"/>
              <a:t>Sengupta</a:t>
            </a:r>
            <a:r>
              <a:rPr lang="en-US" sz="2400" dirty="0"/>
              <a:t>, and </a:t>
            </a:r>
            <a:r>
              <a:rPr lang="en-US" sz="2400" dirty="0" err="1"/>
              <a:t>Murari</a:t>
            </a:r>
            <a:r>
              <a:rPr lang="en-US" sz="2400" dirty="0"/>
              <a:t> </a:t>
            </a:r>
            <a:r>
              <a:rPr lang="en-US" sz="2400" dirty="0" err="1"/>
              <a:t>Sridharan</a:t>
            </a:r>
            <a:r>
              <a:rPr lang="en-US" sz="2400" dirty="0"/>
              <a:t>. </a:t>
            </a:r>
            <a:r>
              <a:rPr lang="en-US" sz="2400" dirty="0" smtClean="0"/>
              <a:t>ACM SIGCOMM Computer Communications Review, </a:t>
            </a:r>
            <a:r>
              <a:rPr lang="en-US" sz="2400" dirty="0" err="1" smtClean="0"/>
              <a:t>Volumne</a:t>
            </a:r>
            <a:r>
              <a:rPr lang="en-US" sz="2400" dirty="0" smtClean="0"/>
              <a:t> </a:t>
            </a:r>
            <a:r>
              <a:rPr lang="en-US" sz="2400" dirty="0"/>
              <a:t>40, </a:t>
            </a:r>
            <a:r>
              <a:rPr lang="en-US" sz="2400" dirty="0" smtClean="0"/>
              <a:t>Issue 4 </a:t>
            </a:r>
            <a:r>
              <a:rPr lang="en-US" sz="2400" dirty="0"/>
              <a:t>(August 2010), </a:t>
            </a:r>
            <a:r>
              <a:rPr lang="en-US" sz="2400" dirty="0" smtClean="0"/>
              <a:t>pages 63-74. </a:t>
            </a:r>
          </a:p>
          <a:p>
            <a:pPr lvl="1">
              <a:buNone/>
            </a:pPr>
            <a:r>
              <a:rPr lang="en-US" sz="2000" dirty="0" smtClean="0"/>
              <a:t>	</a:t>
            </a:r>
          </a:p>
          <a:p>
            <a:r>
              <a:rPr lang="en-US" sz="2800" dirty="0" smtClean="0"/>
              <a:t>Check website for updated schedule</a:t>
            </a:r>
          </a:p>
          <a:p>
            <a:pPr lvl="1"/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42358212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Goals for Today</a:t>
            </a:r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63285" y="852714"/>
            <a:ext cx="8799285" cy="5790363"/>
          </a:xfrm>
        </p:spPr>
        <p:txBody>
          <a:bodyPr>
            <a:normAutofit lnSpcReduction="10000"/>
          </a:bodyPr>
          <a:lstStyle/>
          <a:p>
            <a:r>
              <a:rPr lang="en-US" sz="2800" dirty="0" smtClean="0"/>
              <a:t>Application Layer</a:t>
            </a:r>
          </a:p>
          <a:p>
            <a:pPr lvl="1"/>
            <a:r>
              <a:rPr lang="en-US" sz="2400" dirty="0" smtClean="0"/>
              <a:t>Example network applications</a:t>
            </a:r>
          </a:p>
          <a:p>
            <a:pPr lvl="1"/>
            <a:r>
              <a:rPr lang="en-US" sz="2400" dirty="0" smtClean="0"/>
              <a:t>conceptual</a:t>
            </a:r>
            <a:r>
              <a:rPr lang="en-US" sz="2400" dirty="0"/>
              <a:t>, implementation aspects of network application protocols</a:t>
            </a:r>
          </a:p>
          <a:p>
            <a:pPr lvl="1"/>
            <a:r>
              <a:rPr lang="en-US" sz="2400" dirty="0"/>
              <a:t>client-server paradigm</a:t>
            </a:r>
          </a:p>
          <a:p>
            <a:pPr lvl="1"/>
            <a:r>
              <a:rPr lang="en-US" sz="2400" dirty="0" smtClean="0"/>
              <a:t>transport-layer </a:t>
            </a:r>
            <a:r>
              <a:rPr lang="en-US" sz="2400" dirty="0"/>
              <a:t>service models</a:t>
            </a:r>
          </a:p>
          <a:p>
            <a:pPr lvl="1"/>
            <a:endParaRPr lang="en-US" sz="2400" dirty="0" smtClean="0"/>
          </a:p>
          <a:p>
            <a:r>
              <a:rPr lang="en-US" sz="2800" dirty="0" smtClean="0"/>
              <a:t>Socket Programming</a:t>
            </a:r>
          </a:p>
          <a:p>
            <a:pPr lvl="1"/>
            <a:r>
              <a:rPr lang="en-US" sz="2400" dirty="0" smtClean="0"/>
              <a:t>Client-Server Example</a:t>
            </a:r>
          </a:p>
          <a:p>
            <a:endParaRPr lang="en-US" sz="2800" dirty="0" smtClean="0"/>
          </a:p>
          <a:p>
            <a:r>
              <a:rPr lang="en-US" sz="2800" dirty="0" smtClean="0"/>
              <a:t>Backup Slides</a:t>
            </a:r>
          </a:p>
          <a:p>
            <a:pPr lvl="1"/>
            <a:r>
              <a:rPr lang="en-US" sz="2400" dirty="0" smtClean="0"/>
              <a:t>Web Caching</a:t>
            </a:r>
          </a:p>
          <a:p>
            <a:pPr lvl="1"/>
            <a:r>
              <a:rPr lang="en-US" sz="2400" dirty="0" smtClean="0"/>
              <a:t>DNS (Domain Name System)</a:t>
            </a:r>
          </a:p>
          <a:p>
            <a:endParaRPr lang="en-US" sz="2800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857221660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7219" name="Group 171"/>
          <p:cNvGrpSpPr>
            <a:grpSpLocks/>
          </p:cNvGrpSpPr>
          <p:nvPr/>
        </p:nvGrpSpPr>
        <p:grpSpPr bwMode="auto">
          <a:xfrm>
            <a:off x="4027488" y="2695575"/>
            <a:ext cx="687387" cy="763588"/>
            <a:chOff x="-44" y="1473"/>
            <a:chExt cx="981" cy="1105"/>
          </a:xfrm>
        </p:grpSpPr>
        <p:pic>
          <p:nvPicPr>
            <p:cNvPr id="137350" name="Picture 172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7351" name="Freeform 173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37220" name="Group 102"/>
          <p:cNvGrpSpPr>
            <a:grpSpLocks/>
          </p:cNvGrpSpPr>
          <p:nvPr/>
        </p:nvGrpSpPr>
        <p:grpSpPr bwMode="auto">
          <a:xfrm>
            <a:off x="4092575" y="4568825"/>
            <a:ext cx="687388" cy="763588"/>
            <a:chOff x="-44" y="1473"/>
            <a:chExt cx="981" cy="1105"/>
          </a:xfrm>
        </p:grpSpPr>
        <p:pic>
          <p:nvPicPr>
            <p:cNvPr id="137348" name="Picture 103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7349" name="Freeform 104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37221" name="Group 138"/>
          <p:cNvGrpSpPr>
            <a:grpSpLocks/>
          </p:cNvGrpSpPr>
          <p:nvPr/>
        </p:nvGrpSpPr>
        <p:grpSpPr bwMode="auto">
          <a:xfrm>
            <a:off x="6230938" y="3457575"/>
            <a:ext cx="400050" cy="715963"/>
            <a:chOff x="4140" y="429"/>
            <a:chExt cx="1425" cy="2396"/>
          </a:xfrm>
        </p:grpSpPr>
        <p:sp>
          <p:nvSpPr>
            <p:cNvPr id="137316" name="Freeform 139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317" name="Rectangle 140"/>
            <p:cNvSpPr>
              <a:spLocks noChangeArrowheads="1"/>
            </p:cNvSpPr>
            <p:nvPr/>
          </p:nvSpPr>
          <p:spPr bwMode="auto">
            <a:xfrm>
              <a:off x="4208" y="429"/>
              <a:ext cx="1046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18" name="Freeform 141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319" name="Freeform 142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320" name="Rectangle 143"/>
            <p:cNvSpPr>
              <a:spLocks noChangeArrowheads="1"/>
            </p:cNvSpPr>
            <p:nvPr/>
          </p:nvSpPr>
          <p:spPr bwMode="auto">
            <a:xfrm>
              <a:off x="4214" y="695"/>
              <a:ext cx="594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321" name="Group 144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37346" name="AutoShape 145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0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347" name="AutoShape 146"/>
              <p:cNvSpPr>
                <a:spLocks noChangeArrowheads="1"/>
              </p:cNvSpPr>
              <p:nvPr/>
            </p:nvSpPr>
            <p:spPr bwMode="auto">
              <a:xfrm>
                <a:off x="630" y="2583"/>
                <a:ext cx="670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322" name="Rectangle 147"/>
            <p:cNvSpPr>
              <a:spLocks noChangeArrowheads="1"/>
            </p:cNvSpPr>
            <p:nvPr/>
          </p:nvSpPr>
          <p:spPr bwMode="auto">
            <a:xfrm>
              <a:off x="4225" y="1019"/>
              <a:ext cx="594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323" name="Group 148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37344" name="AutoShape 149"/>
              <p:cNvSpPr>
                <a:spLocks noChangeArrowheads="1"/>
              </p:cNvSpPr>
              <p:nvPr/>
            </p:nvSpPr>
            <p:spPr bwMode="auto">
              <a:xfrm>
                <a:off x="612" y="2566"/>
                <a:ext cx="727" cy="143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345" name="AutoShape 150"/>
              <p:cNvSpPr>
                <a:spLocks noChangeArrowheads="1"/>
              </p:cNvSpPr>
              <p:nvPr/>
            </p:nvSpPr>
            <p:spPr bwMode="auto">
              <a:xfrm>
                <a:off x="626" y="2583"/>
                <a:ext cx="692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324" name="Rectangle 151"/>
            <p:cNvSpPr>
              <a:spLocks noChangeArrowheads="1"/>
            </p:cNvSpPr>
            <p:nvPr/>
          </p:nvSpPr>
          <p:spPr bwMode="auto">
            <a:xfrm>
              <a:off x="4219" y="1359"/>
              <a:ext cx="594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25" name="Rectangle 152"/>
            <p:cNvSpPr>
              <a:spLocks noChangeArrowheads="1"/>
            </p:cNvSpPr>
            <p:nvPr/>
          </p:nvSpPr>
          <p:spPr bwMode="auto">
            <a:xfrm>
              <a:off x="4230" y="1656"/>
              <a:ext cx="594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326" name="Group 153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37342" name="AutoShape 154"/>
              <p:cNvSpPr>
                <a:spLocks noChangeArrowheads="1"/>
              </p:cNvSpPr>
              <p:nvPr/>
            </p:nvSpPr>
            <p:spPr bwMode="auto">
              <a:xfrm>
                <a:off x="612" y="2570"/>
                <a:ext cx="726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343" name="AutoShape 155"/>
              <p:cNvSpPr>
                <a:spLocks noChangeArrowheads="1"/>
              </p:cNvSpPr>
              <p:nvPr/>
            </p:nvSpPr>
            <p:spPr bwMode="auto">
              <a:xfrm>
                <a:off x="627" y="2585"/>
                <a:ext cx="690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327" name="Freeform 156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37328" name="Group 157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37340" name="AutoShape 158"/>
              <p:cNvSpPr>
                <a:spLocks noChangeArrowheads="1"/>
              </p:cNvSpPr>
              <p:nvPr/>
            </p:nvSpPr>
            <p:spPr bwMode="auto">
              <a:xfrm>
                <a:off x="615" y="2568"/>
                <a:ext cx="726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341" name="AutoShape 159"/>
              <p:cNvSpPr>
                <a:spLocks noChangeArrowheads="1"/>
              </p:cNvSpPr>
              <p:nvPr/>
            </p:nvSpPr>
            <p:spPr bwMode="auto">
              <a:xfrm>
                <a:off x="629" y="2584"/>
                <a:ext cx="690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329" name="Rectangle 160"/>
            <p:cNvSpPr>
              <a:spLocks noChangeArrowheads="1"/>
            </p:cNvSpPr>
            <p:nvPr/>
          </p:nvSpPr>
          <p:spPr bwMode="auto">
            <a:xfrm>
              <a:off x="5248" y="429"/>
              <a:ext cx="68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30" name="Freeform 161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331" name="Freeform 162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332" name="Oval 163"/>
            <p:cNvSpPr>
              <a:spLocks noChangeArrowheads="1"/>
            </p:cNvSpPr>
            <p:nvPr/>
          </p:nvSpPr>
          <p:spPr bwMode="auto">
            <a:xfrm>
              <a:off x="5520" y="2612"/>
              <a:ext cx="45" cy="96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33" name="Freeform 164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334" name="AutoShape 165"/>
            <p:cNvSpPr>
              <a:spLocks noChangeArrowheads="1"/>
            </p:cNvSpPr>
            <p:nvPr/>
          </p:nvSpPr>
          <p:spPr bwMode="auto">
            <a:xfrm>
              <a:off x="4140" y="2676"/>
              <a:ext cx="1199" cy="149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35" name="AutoShape 166"/>
            <p:cNvSpPr>
              <a:spLocks noChangeArrowheads="1"/>
            </p:cNvSpPr>
            <p:nvPr/>
          </p:nvSpPr>
          <p:spPr bwMode="auto">
            <a:xfrm>
              <a:off x="4208" y="2713"/>
              <a:ext cx="1069" cy="80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36" name="Oval 167"/>
            <p:cNvSpPr>
              <a:spLocks noChangeArrowheads="1"/>
            </p:cNvSpPr>
            <p:nvPr/>
          </p:nvSpPr>
          <p:spPr bwMode="auto">
            <a:xfrm>
              <a:off x="4310" y="2384"/>
              <a:ext cx="158" cy="143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37" name="Oval 168"/>
            <p:cNvSpPr>
              <a:spLocks noChangeArrowheads="1"/>
            </p:cNvSpPr>
            <p:nvPr/>
          </p:nvSpPr>
          <p:spPr bwMode="auto">
            <a:xfrm>
              <a:off x="4485" y="2384"/>
              <a:ext cx="158" cy="14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37338" name="Oval 169"/>
            <p:cNvSpPr>
              <a:spLocks noChangeArrowheads="1"/>
            </p:cNvSpPr>
            <p:nvPr/>
          </p:nvSpPr>
          <p:spPr bwMode="auto">
            <a:xfrm>
              <a:off x="4660" y="2379"/>
              <a:ext cx="158" cy="143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39" name="Rectangle 170"/>
            <p:cNvSpPr>
              <a:spLocks noChangeArrowheads="1"/>
            </p:cNvSpPr>
            <p:nvPr/>
          </p:nvSpPr>
          <p:spPr bwMode="auto">
            <a:xfrm>
              <a:off x="5062" y="1837"/>
              <a:ext cx="85" cy="760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37222" name="Group 105"/>
          <p:cNvGrpSpPr>
            <a:grpSpLocks/>
          </p:cNvGrpSpPr>
          <p:nvPr/>
        </p:nvGrpSpPr>
        <p:grpSpPr bwMode="auto">
          <a:xfrm>
            <a:off x="8178800" y="2836863"/>
            <a:ext cx="433388" cy="715962"/>
            <a:chOff x="4140" y="429"/>
            <a:chExt cx="1425" cy="2396"/>
          </a:xfrm>
        </p:grpSpPr>
        <p:sp>
          <p:nvSpPr>
            <p:cNvPr id="137284" name="Freeform 106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85" name="Rectangle 107"/>
            <p:cNvSpPr>
              <a:spLocks noChangeArrowheads="1"/>
            </p:cNvSpPr>
            <p:nvPr/>
          </p:nvSpPr>
          <p:spPr bwMode="auto">
            <a:xfrm>
              <a:off x="4208" y="429"/>
              <a:ext cx="1044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86" name="Freeform 108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87" name="Freeform 109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88" name="Rectangle 110"/>
            <p:cNvSpPr>
              <a:spLocks noChangeArrowheads="1"/>
            </p:cNvSpPr>
            <p:nvPr/>
          </p:nvSpPr>
          <p:spPr bwMode="auto">
            <a:xfrm>
              <a:off x="4213" y="695"/>
              <a:ext cx="595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289" name="Group 111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37314" name="AutoShape 112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3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315" name="AutoShape 113"/>
              <p:cNvSpPr>
                <a:spLocks noChangeArrowheads="1"/>
              </p:cNvSpPr>
              <p:nvPr/>
            </p:nvSpPr>
            <p:spPr bwMode="auto">
              <a:xfrm>
                <a:off x="629" y="2583"/>
                <a:ext cx="690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290" name="Rectangle 114"/>
            <p:cNvSpPr>
              <a:spLocks noChangeArrowheads="1"/>
            </p:cNvSpPr>
            <p:nvPr/>
          </p:nvSpPr>
          <p:spPr bwMode="auto">
            <a:xfrm>
              <a:off x="4224" y="1019"/>
              <a:ext cx="595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291" name="Group 115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37312" name="AutoShape 116"/>
              <p:cNvSpPr>
                <a:spLocks noChangeArrowheads="1"/>
              </p:cNvSpPr>
              <p:nvPr/>
            </p:nvSpPr>
            <p:spPr bwMode="auto">
              <a:xfrm>
                <a:off x="612" y="2566"/>
                <a:ext cx="730" cy="143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313" name="AutoShape 117"/>
              <p:cNvSpPr>
                <a:spLocks noChangeArrowheads="1"/>
              </p:cNvSpPr>
              <p:nvPr/>
            </p:nvSpPr>
            <p:spPr bwMode="auto">
              <a:xfrm>
                <a:off x="625" y="2583"/>
                <a:ext cx="697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292" name="Rectangle 118"/>
            <p:cNvSpPr>
              <a:spLocks noChangeArrowheads="1"/>
            </p:cNvSpPr>
            <p:nvPr/>
          </p:nvSpPr>
          <p:spPr bwMode="auto">
            <a:xfrm>
              <a:off x="4218" y="1359"/>
              <a:ext cx="595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93" name="Rectangle 119"/>
            <p:cNvSpPr>
              <a:spLocks noChangeArrowheads="1"/>
            </p:cNvSpPr>
            <p:nvPr/>
          </p:nvSpPr>
          <p:spPr bwMode="auto">
            <a:xfrm>
              <a:off x="4229" y="1656"/>
              <a:ext cx="595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294" name="Group 120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37310" name="AutoShape 121"/>
              <p:cNvSpPr>
                <a:spLocks noChangeArrowheads="1"/>
              </p:cNvSpPr>
              <p:nvPr/>
            </p:nvSpPr>
            <p:spPr bwMode="auto">
              <a:xfrm>
                <a:off x="614" y="2570"/>
                <a:ext cx="722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311" name="AutoShape 122"/>
              <p:cNvSpPr>
                <a:spLocks noChangeArrowheads="1"/>
              </p:cNvSpPr>
              <p:nvPr/>
            </p:nvSpPr>
            <p:spPr bwMode="auto">
              <a:xfrm>
                <a:off x="627" y="2585"/>
                <a:ext cx="683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295" name="Freeform 123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37296" name="Group 124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37308" name="AutoShape 125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309" name="AutoShape 126"/>
              <p:cNvSpPr>
                <a:spLocks noChangeArrowheads="1"/>
              </p:cNvSpPr>
              <p:nvPr/>
            </p:nvSpPr>
            <p:spPr bwMode="auto">
              <a:xfrm>
                <a:off x="629" y="2584"/>
                <a:ext cx="689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297" name="Rectangle 127"/>
            <p:cNvSpPr>
              <a:spLocks noChangeArrowheads="1"/>
            </p:cNvSpPr>
            <p:nvPr/>
          </p:nvSpPr>
          <p:spPr bwMode="auto">
            <a:xfrm>
              <a:off x="5252" y="429"/>
              <a:ext cx="68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98" name="Freeform 128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99" name="Freeform 129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300" name="Oval 130"/>
            <p:cNvSpPr>
              <a:spLocks noChangeArrowheads="1"/>
            </p:cNvSpPr>
            <p:nvPr/>
          </p:nvSpPr>
          <p:spPr bwMode="auto">
            <a:xfrm>
              <a:off x="5518" y="2612"/>
              <a:ext cx="47" cy="96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01" name="Freeform 131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302" name="AutoShape 132"/>
            <p:cNvSpPr>
              <a:spLocks noChangeArrowheads="1"/>
            </p:cNvSpPr>
            <p:nvPr/>
          </p:nvSpPr>
          <p:spPr bwMode="auto">
            <a:xfrm>
              <a:off x="4140" y="2676"/>
              <a:ext cx="1201" cy="149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03" name="AutoShape 133"/>
            <p:cNvSpPr>
              <a:spLocks noChangeArrowheads="1"/>
            </p:cNvSpPr>
            <p:nvPr/>
          </p:nvSpPr>
          <p:spPr bwMode="auto">
            <a:xfrm>
              <a:off x="4208" y="2713"/>
              <a:ext cx="1070" cy="80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04" name="Oval 134"/>
            <p:cNvSpPr>
              <a:spLocks noChangeArrowheads="1"/>
            </p:cNvSpPr>
            <p:nvPr/>
          </p:nvSpPr>
          <p:spPr bwMode="auto">
            <a:xfrm>
              <a:off x="4307" y="2384"/>
              <a:ext cx="157" cy="143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05" name="Oval 135"/>
            <p:cNvSpPr>
              <a:spLocks noChangeArrowheads="1"/>
            </p:cNvSpPr>
            <p:nvPr/>
          </p:nvSpPr>
          <p:spPr bwMode="auto">
            <a:xfrm>
              <a:off x="4485" y="2384"/>
              <a:ext cx="162" cy="14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37306" name="Oval 136"/>
            <p:cNvSpPr>
              <a:spLocks noChangeArrowheads="1"/>
            </p:cNvSpPr>
            <p:nvPr/>
          </p:nvSpPr>
          <p:spPr bwMode="auto">
            <a:xfrm>
              <a:off x="4662" y="2379"/>
              <a:ext cx="157" cy="143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307" name="Rectangle 137"/>
            <p:cNvSpPr>
              <a:spLocks noChangeArrowheads="1"/>
            </p:cNvSpPr>
            <p:nvPr/>
          </p:nvSpPr>
          <p:spPr bwMode="auto">
            <a:xfrm>
              <a:off x="5064" y="1837"/>
              <a:ext cx="84" cy="760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137225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279400" y="1957388"/>
            <a:ext cx="3767138" cy="3762375"/>
          </a:xfrm>
        </p:spPr>
        <p:txBody>
          <a:bodyPr>
            <a:normAutofit lnSpcReduction="10000"/>
          </a:bodyPr>
          <a:lstStyle/>
          <a:p>
            <a:r>
              <a:rPr lang="en-US" altLang="en-US" sz="2400" smtClean="0"/>
              <a:t>user sets browser: Web accesses via  cache</a:t>
            </a:r>
          </a:p>
          <a:p>
            <a:r>
              <a:rPr lang="en-US" altLang="en-US" sz="2400" smtClean="0"/>
              <a:t>browser sends all HTTP requests to cache</a:t>
            </a:r>
          </a:p>
          <a:p>
            <a:pPr lvl="1"/>
            <a:r>
              <a:rPr lang="en-US" altLang="en-US" smtClean="0"/>
              <a:t>object in cache: cache returns object </a:t>
            </a:r>
          </a:p>
          <a:p>
            <a:pPr lvl="1"/>
            <a:r>
              <a:rPr lang="en-US" altLang="en-US" smtClean="0"/>
              <a:t>else cache requests object from origin server, then returns object to client</a:t>
            </a:r>
          </a:p>
        </p:txBody>
      </p:sp>
      <p:sp>
        <p:nvSpPr>
          <p:cNvPr id="137226" name="Rectangle 4"/>
          <p:cNvSpPr>
            <a:spLocks noChangeArrowheads="1"/>
          </p:cNvSpPr>
          <p:nvPr/>
        </p:nvSpPr>
        <p:spPr bwMode="auto">
          <a:xfrm>
            <a:off x="393700" y="1265238"/>
            <a:ext cx="8750300" cy="596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goal:</a:t>
            </a:r>
            <a:r>
              <a:rPr lang="en-US" altLang="en-US" sz="2800">
                <a:latin typeface="Gill Sans MT" panose="020B0502020104020203" pitchFamily="34" charset="0"/>
              </a:rPr>
              <a:t> satisfy client request without involving origin server</a:t>
            </a:r>
          </a:p>
        </p:txBody>
      </p:sp>
      <p:sp>
        <p:nvSpPr>
          <p:cNvPr id="137227" name="Text Box 6"/>
          <p:cNvSpPr txBox="1">
            <a:spLocks noChangeArrowheads="1"/>
          </p:cNvSpPr>
          <p:nvPr/>
        </p:nvSpPr>
        <p:spPr bwMode="auto">
          <a:xfrm>
            <a:off x="4171950" y="3368675"/>
            <a:ext cx="657225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client</a:t>
            </a:r>
            <a:endParaRPr lang="en-US" altLang="en-US" sz="2400"/>
          </a:p>
        </p:txBody>
      </p:sp>
      <p:sp>
        <p:nvSpPr>
          <p:cNvPr id="137228" name="Text Box 8"/>
          <p:cNvSpPr txBox="1">
            <a:spLocks noChangeArrowheads="1"/>
          </p:cNvSpPr>
          <p:nvPr/>
        </p:nvSpPr>
        <p:spPr bwMode="auto">
          <a:xfrm>
            <a:off x="5957888" y="2774950"/>
            <a:ext cx="889000" cy="701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proxy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/>
              <a:t>server</a:t>
            </a:r>
            <a:endParaRPr lang="en-US" altLang="en-US" sz="2400"/>
          </a:p>
        </p:txBody>
      </p:sp>
      <p:sp>
        <p:nvSpPr>
          <p:cNvPr id="137229" name="Text Box 21"/>
          <p:cNvSpPr txBox="1">
            <a:spLocks noChangeArrowheads="1"/>
          </p:cNvSpPr>
          <p:nvPr/>
        </p:nvSpPr>
        <p:spPr bwMode="auto">
          <a:xfrm>
            <a:off x="4294188" y="5340350"/>
            <a:ext cx="657225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client</a:t>
            </a:r>
            <a:endParaRPr lang="en-US" altLang="en-US" sz="2400"/>
          </a:p>
        </p:txBody>
      </p:sp>
      <p:grpSp>
        <p:nvGrpSpPr>
          <p:cNvPr id="14" name="Group 53"/>
          <p:cNvGrpSpPr>
            <a:grpSpLocks/>
          </p:cNvGrpSpPr>
          <p:nvPr/>
        </p:nvGrpSpPr>
        <p:grpSpPr bwMode="auto">
          <a:xfrm>
            <a:off x="4597400" y="4095750"/>
            <a:ext cx="1563688" cy="760413"/>
            <a:chOff x="2896" y="2580"/>
            <a:chExt cx="985" cy="479"/>
          </a:xfrm>
        </p:grpSpPr>
        <p:sp>
          <p:nvSpPr>
            <p:cNvPr id="137282" name="Line 19"/>
            <p:cNvSpPr>
              <a:spLocks noChangeShapeType="1"/>
            </p:cNvSpPr>
            <p:nvPr/>
          </p:nvSpPr>
          <p:spPr bwMode="auto">
            <a:xfrm flipV="1">
              <a:off x="2998" y="2580"/>
              <a:ext cx="883" cy="479"/>
            </a:xfrm>
            <a:prstGeom prst="line">
              <a:avLst/>
            </a:prstGeom>
            <a:noFill/>
            <a:ln w="28575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37283" name="Text Box 23"/>
            <p:cNvSpPr txBox="1">
              <a:spLocks noChangeArrowheads="1"/>
            </p:cNvSpPr>
            <p:nvPr/>
          </p:nvSpPr>
          <p:spPr bwMode="auto">
            <a:xfrm rot="-1692639">
              <a:off x="2896" y="2646"/>
              <a:ext cx="912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HTTP request</a:t>
              </a:r>
              <a:endParaRPr lang="en-US" altLang="en-US" sz="2400">
                <a:solidFill>
                  <a:srgbClr val="CC0000"/>
                </a:solidFill>
              </a:endParaRPr>
            </a:p>
          </p:txBody>
        </p:sp>
      </p:grpSp>
      <p:grpSp>
        <p:nvGrpSpPr>
          <p:cNvPr id="15" name="Group 54"/>
          <p:cNvGrpSpPr>
            <a:grpSpLocks/>
          </p:cNvGrpSpPr>
          <p:nvPr/>
        </p:nvGrpSpPr>
        <p:grpSpPr bwMode="auto">
          <a:xfrm>
            <a:off x="4781550" y="4183063"/>
            <a:ext cx="1604963" cy="785812"/>
            <a:chOff x="3012" y="2635"/>
            <a:chExt cx="1011" cy="495"/>
          </a:xfrm>
        </p:grpSpPr>
        <p:sp>
          <p:nvSpPr>
            <p:cNvPr id="137280" name="Line 20"/>
            <p:cNvSpPr>
              <a:spLocks noChangeShapeType="1"/>
            </p:cNvSpPr>
            <p:nvPr/>
          </p:nvSpPr>
          <p:spPr bwMode="auto">
            <a:xfrm flipH="1">
              <a:off x="3030" y="2635"/>
              <a:ext cx="884" cy="495"/>
            </a:xfrm>
            <a:prstGeom prst="line">
              <a:avLst/>
            </a:prstGeom>
            <a:noFill/>
            <a:ln w="28575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37281" name="Text Box 25"/>
            <p:cNvSpPr txBox="1">
              <a:spLocks noChangeArrowheads="1"/>
            </p:cNvSpPr>
            <p:nvPr/>
          </p:nvSpPr>
          <p:spPr bwMode="auto">
            <a:xfrm rot="-1737783">
              <a:off x="3012" y="2847"/>
              <a:ext cx="1011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HTTP response</a:t>
              </a:r>
              <a:endParaRPr lang="en-US" altLang="en-US" sz="2400">
                <a:solidFill>
                  <a:srgbClr val="CC0000"/>
                </a:solidFill>
              </a:endParaRPr>
            </a:p>
          </p:txBody>
        </p:sp>
      </p:grpSp>
      <p:grpSp>
        <p:nvGrpSpPr>
          <p:cNvPr id="16" name="Group 49"/>
          <p:cNvGrpSpPr>
            <a:grpSpLocks/>
          </p:cNvGrpSpPr>
          <p:nvPr/>
        </p:nvGrpSpPr>
        <p:grpSpPr bwMode="auto">
          <a:xfrm>
            <a:off x="4765675" y="3124200"/>
            <a:ext cx="3251200" cy="730250"/>
            <a:chOff x="3002" y="1979"/>
            <a:chExt cx="2048" cy="460"/>
          </a:xfrm>
        </p:grpSpPr>
        <p:sp>
          <p:nvSpPr>
            <p:cNvPr id="137277" name="Freeform 18"/>
            <p:cNvSpPr>
              <a:spLocks/>
            </p:cNvSpPr>
            <p:nvPr/>
          </p:nvSpPr>
          <p:spPr bwMode="auto">
            <a:xfrm>
              <a:off x="3002" y="1979"/>
              <a:ext cx="2048" cy="460"/>
            </a:xfrm>
            <a:custGeom>
              <a:avLst/>
              <a:gdLst>
                <a:gd name="T0" fmla="*/ 0 w 2048"/>
                <a:gd name="T1" fmla="*/ 2 h 460"/>
                <a:gd name="T2" fmla="*/ 1011 w 2048"/>
                <a:gd name="T3" fmla="*/ 460 h 460"/>
                <a:gd name="T4" fmla="*/ 2048 w 2048"/>
                <a:gd name="T5" fmla="*/ 0 h 460"/>
                <a:gd name="T6" fmla="*/ 0 60000 65536"/>
                <a:gd name="T7" fmla="*/ 0 60000 65536"/>
                <a:gd name="T8" fmla="*/ 0 60000 65536"/>
                <a:gd name="T9" fmla="*/ 0 w 2048"/>
                <a:gd name="T10" fmla="*/ 0 h 460"/>
                <a:gd name="T11" fmla="*/ 2048 w 2048"/>
                <a:gd name="T12" fmla="*/ 460 h 460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2048" h="460">
                  <a:moveTo>
                    <a:pt x="0" y="2"/>
                  </a:moveTo>
                  <a:lnTo>
                    <a:pt x="1011" y="460"/>
                  </a:lnTo>
                  <a:lnTo>
                    <a:pt x="2048" y="0"/>
                  </a:lnTo>
                </a:path>
              </a:pathLst>
            </a:custGeom>
            <a:noFill/>
            <a:ln w="28575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37278" name="Text Box 22"/>
            <p:cNvSpPr txBox="1">
              <a:spLocks noChangeArrowheads="1"/>
            </p:cNvSpPr>
            <p:nvPr/>
          </p:nvSpPr>
          <p:spPr bwMode="auto">
            <a:xfrm rot="1422049">
              <a:off x="3083" y="2006"/>
              <a:ext cx="912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HTTP request</a:t>
              </a:r>
              <a:endParaRPr lang="en-US" altLang="en-US" sz="2400">
                <a:solidFill>
                  <a:srgbClr val="CC0000"/>
                </a:solidFill>
              </a:endParaRPr>
            </a:p>
          </p:txBody>
        </p:sp>
        <p:sp>
          <p:nvSpPr>
            <p:cNvPr id="137279" name="Text Box 45"/>
            <p:cNvSpPr txBox="1">
              <a:spLocks noChangeArrowheads="1"/>
            </p:cNvSpPr>
            <p:nvPr/>
          </p:nvSpPr>
          <p:spPr bwMode="auto">
            <a:xfrm rot="-1419968">
              <a:off x="4114" y="2016"/>
              <a:ext cx="912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HTTP request</a:t>
              </a:r>
              <a:endParaRPr lang="en-US" altLang="en-US" sz="2400">
                <a:solidFill>
                  <a:srgbClr val="CC0000"/>
                </a:solidFill>
              </a:endParaRPr>
            </a:p>
          </p:txBody>
        </p:sp>
      </p:grpSp>
      <p:sp>
        <p:nvSpPr>
          <p:cNvPr id="137233" name="Text Box 47"/>
          <p:cNvSpPr txBox="1">
            <a:spLocks noChangeArrowheads="1"/>
          </p:cNvSpPr>
          <p:nvPr/>
        </p:nvSpPr>
        <p:spPr bwMode="auto">
          <a:xfrm>
            <a:off x="7999413" y="5421313"/>
            <a:ext cx="749300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origin 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server</a:t>
            </a:r>
            <a:endParaRPr lang="en-US" altLang="en-US" sz="2400"/>
          </a:p>
        </p:txBody>
      </p:sp>
      <p:sp>
        <p:nvSpPr>
          <p:cNvPr id="137234" name="Text Box 48"/>
          <p:cNvSpPr txBox="1">
            <a:spLocks noChangeArrowheads="1"/>
          </p:cNvSpPr>
          <p:nvPr/>
        </p:nvSpPr>
        <p:spPr bwMode="auto">
          <a:xfrm>
            <a:off x="8016875" y="3484563"/>
            <a:ext cx="749300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origin 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server</a:t>
            </a:r>
            <a:endParaRPr lang="en-US" altLang="en-US" sz="2400"/>
          </a:p>
        </p:txBody>
      </p:sp>
      <p:sp>
        <p:nvSpPr>
          <p:cNvPr id="137235" name="Rectangle 55"/>
          <p:cNvSpPr>
            <a:spLocks noChangeArrowheads="1"/>
          </p:cNvSpPr>
          <p:nvPr/>
        </p:nvSpPr>
        <p:spPr bwMode="auto">
          <a:xfrm>
            <a:off x="6946900" y="4349750"/>
            <a:ext cx="406400" cy="393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endParaRPr lang="en-US" altLang="en-US" sz="2400">
              <a:latin typeface="Comic Sans MS" panose="030F0702030302020204" pitchFamily="66" charset="0"/>
            </a:endParaRPr>
          </a:p>
        </p:txBody>
      </p:sp>
      <p:pic>
        <p:nvPicPr>
          <p:cNvPr id="137236" name="Picture 56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97863" y="2632075"/>
            <a:ext cx="527050" cy="433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7" name="Group 60"/>
          <p:cNvGrpSpPr>
            <a:grpSpLocks/>
          </p:cNvGrpSpPr>
          <p:nvPr/>
        </p:nvGrpSpPr>
        <p:grpSpPr bwMode="auto">
          <a:xfrm>
            <a:off x="3992563" y="2671763"/>
            <a:ext cx="4178300" cy="1814512"/>
            <a:chOff x="2515" y="1687"/>
            <a:chExt cx="2632" cy="1143"/>
          </a:xfrm>
        </p:grpSpPr>
        <p:sp>
          <p:nvSpPr>
            <p:cNvPr id="137272" name="Freeform 44"/>
            <p:cNvSpPr>
              <a:spLocks/>
            </p:cNvSpPr>
            <p:nvPr/>
          </p:nvSpPr>
          <p:spPr bwMode="auto">
            <a:xfrm>
              <a:off x="2985" y="2026"/>
              <a:ext cx="2119" cy="476"/>
            </a:xfrm>
            <a:custGeom>
              <a:avLst/>
              <a:gdLst>
                <a:gd name="T0" fmla="*/ 2119 w 2119"/>
                <a:gd name="T1" fmla="*/ 0 h 476"/>
                <a:gd name="T2" fmla="*/ 1020 w 2119"/>
                <a:gd name="T3" fmla="*/ 476 h 476"/>
                <a:gd name="T4" fmla="*/ 0 w 2119"/>
                <a:gd name="T5" fmla="*/ 8 h 476"/>
                <a:gd name="T6" fmla="*/ 0 60000 65536"/>
                <a:gd name="T7" fmla="*/ 0 60000 65536"/>
                <a:gd name="T8" fmla="*/ 0 60000 65536"/>
                <a:gd name="T9" fmla="*/ 0 w 2119"/>
                <a:gd name="T10" fmla="*/ 0 h 476"/>
                <a:gd name="T11" fmla="*/ 2119 w 2119"/>
                <a:gd name="T12" fmla="*/ 476 h 476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T9" t="T10" r="T11" b="T12"/>
              <a:pathLst>
                <a:path w="2119" h="476">
                  <a:moveTo>
                    <a:pt x="2119" y="0"/>
                  </a:moveTo>
                  <a:lnTo>
                    <a:pt x="1020" y="476"/>
                  </a:lnTo>
                  <a:lnTo>
                    <a:pt x="0" y="8"/>
                  </a:lnTo>
                </a:path>
              </a:pathLst>
            </a:custGeom>
            <a:noFill/>
            <a:ln w="28575">
              <a:solidFill>
                <a:srgbClr val="CC0000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37273" name="Text Box 24"/>
            <p:cNvSpPr txBox="1">
              <a:spLocks noChangeArrowheads="1"/>
            </p:cNvSpPr>
            <p:nvPr/>
          </p:nvSpPr>
          <p:spPr bwMode="auto">
            <a:xfrm rot="1411598">
              <a:off x="2906" y="2244"/>
              <a:ext cx="1011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HTTP response</a:t>
              </a:r>
              <a:endParaRPr lang="en-US" altLang="en-US" sz="2400">
                <a:solidFill>
                  <a:srgbClr val="CC0000"/>
                </a:solidFill>
              </a:endParaRPr>
            </a:p>
          </p:txBody>
        </p:sp>
        <p:sp>
          <p:nvSpPr>
            <p:cNvPr id="137274" name="Text Box 46"/>
            <p:cNvSpPr txBox="1">
              <a:spLocks noChangeArrowheads="1"/>
            </p:cNvSpPr>
            <p:nvPr/>
          </p:nvSpPr>
          <p:spPr bwMode="auto">
            <a:xfrm rot="-1415789">
              <a:off x="4136" y="2232"/>
              <a:ext cx="1011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>
                  <a:solidFill>
                    <a:srgbClr val="CC0000"/>
                  </a:solidFill>
                </a:rPr>
                <a:t>HTTP response</a:t>
              </a:r>
              <a:endParaRPr lang="en-US" altLang="en-US" sz="2400">
                <a:solidFill>
                  <a:srgbClr val="CC0000"/>
                </a:solidFill>
              </a:endParaRPr>
            </a:p>
          </p:txBody>
        </p:sp>
        <p:pic>
          <p:nvPicPr>
            <p:cNvPr id="137275" name="Picture 57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979" y="2557"/>
              <a:ext cx="332" cy="2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137276" name="Picture 59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5" y="1687"/>
              <a:ext cx="332" cy="2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171069" name="Picture 6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40188" y="4613275"/>
            <a:ext cx="527050" cy="433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37239" name="Group 69"/>
          <p:cNvGrpSpPr>
            <a:grpSpLocks/>
          </p:cNvGrpSpPr>
          <p:nvPr/>
        </p:nvGrpSpPr>
        <p:grpSpPr bwMode="auto">
          <a:xfrm>
            <a:off x="8112125" y="4764088"/>
            <a:ext cx="433388" cy="715962"/>
            <a:chOff x="4140" y="429"/>
            <a:chExt cx="1425" cy="2396"/>
          </a:xfrm>
        </p:grpSpPr>
        <p:sp>
          <p:nvSpPr>
            <p:cNvPr id="137240" name="Freeform 70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41" name="Rectangle 71"/>
            <p:cNvSpPr>
              <a:spLocks noChangeArrowheads="1"/>
            </p:cNvSpPr>
            <p:nvPr/>
          </p:nvSpPr>
          <p:spPr bwMode="auto">
            <a:xfrm>
              <a:off x="4208" y="429"/>
              <a:ext cx="1044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42" name="Freeform 72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43" name="Freeform 73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44" name="Rectangle 74"/>
            <p:cNvSpPr>
              <a:spLocks noChangeArrowheads="1"/>
            </p:cNvSpPr>
            <p:nvPr/>
          </p:nvSpPr>
          <p:spPr bwMode="auto">
            <a:xfrm>
              <a:off x="4213" y="695"/>
              <a:ext cx="595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245" name="Group 75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37270" name="AutoShape 76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3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271" name="AutoShape 77"/>
              <p:cNvSpPr>
                <a:spLocks noChangeArrowheads="1"/>
              </p:cNvSpPr>
              <p:nvPr/>
            </p:nvSpPr>
            <p:spPr bwMode="auto">
              <a:xfrm>
                <a:off x="629" y="2583"/>
                <a:ext cx="690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246" name="Rectangle 78"/>
            <p:cNvSpPr>
              <a:spLocks noChangeArrowheads="1"/>
            </p:cNvSpPr>
            <p:nvPr/>
          </p:nvSpPr>
          <p:spPr bwMode="auto">
            <a:xfrm>
              <a:off x="4224" y="1019"/>
              <a:ext cx="595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247" name="Group 79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37268" name="AutoShape 80"/>
              <p:cNvSpPr>
                <a:spLocks noChangeArrowheads="1"/>
              </p:cNvSpPr>
              <p:nvPr/>
            </p:nvSpPr>
            <p:spPr bwMode="auto">
              <a:xfrm>
                <a:off x="612" y="2566"/>
                <a:ext cx="730" cy="143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269" name="AutoShape 81"/>
              <p:cNvSpPr>
                <a:spLocks noChangeArrowheads="1"/>
              </p:cNvSpPr>
              <p:nvPr/>
            </p:nvSpPr>
            <p:spPr bwMode="auto">
              <a:xfrm>
                <a:off x="625" y="2583"/>
                <a:ext cx="697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248" name="Rectangle 82"/>
            <p:cNvSpPr>
              <a:spLocks noChangeArrowheads="1"/>
            </p:cNvSpPr>
            <p:nvPr/>
          </p:nvSpPr>
          <p:spPr bwMode="auto">
            <a:xfrm>
              <a:off x="4218" y="1359"/>
              <a:ext cx="595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49" name="Rectangle 83"/>
            <p:cNvSpPr>
              <a:spLocks noChangeArrowheads="1"/>
            </p:cNvSpPr>
            <p:nvPr/>
          </p:nvSpPr>
          <p:spPr bwMode="auto">
            <a:xfrm>
              <a:off x="4229" y="1656"/>
              <a:ext cx="595" cy="48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37250" name="Group 84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37266" name="AutoShape 85"/>
              <p:cNvSpPr>
                <a:spLocks noChangeArrowheads="1"/>
              </p:cNvSpPr>
              <p:nvPr/>
            </p:nvSpPr>
            <p:spPr bwMode="auto">
              <a:xfrm>
                <a:off x="614" y="2570"/>
                <a:ext cx="722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267" name="AutoShape 86"/>
              <p:cNvSpPr>
                <a:spLocks noChangeArrowheads="1"/>
              </p:cNvSpPr>
              <p:nvPr/>
            </p:nvSpPr>
            <p:spPr bwMode="auto">
              <a:xfrm>
                <a:off x="627" y="2585"/>
                <a:ext cx="683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251" name="Freeform 87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37252" name="Group 88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37264" name="AutoShape 89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37265" name="AutoShape 90"/>
              <p:cNvSpPr>
                <a:spLocks noChangeArrowheads="1"/>
              </p:cNvSpPr>
              <p:nvPr/>
            </p:nvSpPr>
            <p:spPr bwMode="auto">
              <a:xfrm>
                <a:off x="629" y="2584"/>
                <a:ext cx="689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37253" name="Rectangle 91"/>
            <p:cNvSpPr>
              <a:spLocks noChangeArrowheads="1"/>
            </p:cNvSpPr>
            <p:nvPr/>
          </p:nvSpPr>
          <p:spPr bwMode="auto">
            <a:xfrm>
              <a:off x="5252" y="429"/>
              <a:ext cx="68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54" name="Freeform 92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55" name="Freeform 93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56" name="Oval 94"/>
            <p:cNvSpPr>
              <a:spLocks noChangeArrowheads="1"/>
            </p:cNvSpPr>
            <p:nvPr/>
          </p:nvSpPr>
          <p:spPr bwMode="auto">
            <a:xfrm>
              <a:off x="5518" y="2612"/>
              <a:ext cx="47" cy="96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57" name="Freeform 95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37258" name="AutoShape 96"/>
            <p:cNvSpPr>
              <a:spLocks noChangeArrowheads="1"/>
            </p:cNvSpPr>
            <p:nvPr/>
          </p:nvSpPr>
          <p:spPr bwMode="auto">
            <a:xfrm>
              <a:off x="4140" y="2676"/>
              <a:ext cx="1201" cy="149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59" name="AutoShape 97"/>
            <p:cNvSpPr>
              <a:spLocks noChangeArrowheads="1"/>
            </p:cNvSpPr>
            <p:nvPr/>
          </p:nvSpPr>
          <p:spPr bwMode="auto">
            <a:xfrm>
              <a:off x="4208" y="2713"/>
              <a:ext cx="1070" cy="80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60" name="Oval 98"/>
            <p:cNvSpPr>
              <a:spLocks noChangeArrowheads="1"/>
            </p:cNvSpPr>
            <p:nvPr/>
          </p:nvSpPr>
          <p:spPr bwMode="auto">
            <a:xfrm>
              <a:off x="4307" y="2384"/>
              <a:ext cx="157" cy="143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61" name="Oval 99"/>
            <p:cNvSpPr>
              <a:spLocks noChangeArrowheads="1"/>
            </p:cNvSpPr>
            <p:nvPr/>
          </p:nvSpPr>
          <p:spPr bwMode="auto">
            <a:xfrm>
              <a:off x="4485" y="2384"/>
              <a:ext cx="162" cy="143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37262" name="Oval 100"/>
            <p:cNvSpPr>
              <a:spLocks noChangeArrowheads="1"/>
            </p:cNvSpPr>
            <p:nvPr/>
          </p:nvSpPr>
          <p:spPr bwMode="auto">
            <a:xfrm>
              <a:off x="4662" y="2379"/>
              <a:ext cx="157" cy="143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37263" name="Rectangle 101"/>
            <p:cNvSpPr>
              <a:spLocks noChangeArrowheads="1"/>
            </p:cNvSpPr>
            <p:nvPr/>
          </p:nvSpPr>
          <p:spPr bwMode="auto">
            <a:xfrm>
              <a:off x="5064" y="1837"/>
              <a:ext cx="84" cy="760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Web Caches (proxies)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825470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2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9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1" dur="2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 nodeType="clickPar">
                      <p:stCondLst>
                        <p:cond delay="indefinite"/>
                      </p:stCondLst>
                      <p:childTnLst>
                        <p:par>
                          <p:cTn id="1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4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6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18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0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 nodeType="afterGroup">
                            <p:stCondLst>
                              <p:cond delay="4000"/>
                            </p:stCondLst>
                            <p:childTnLst>
                              <p:par>
                                <p:cTn id="22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10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4" dur="500"/>
                                        <p:tgtEl>
                                          <p:spTgt spid="1710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9269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533400" y="1611313"/>
            <a:ext cx="3810000" cy="4648200"/>
          </a:xfrm>
        </p:spPr>
        <p:txBody>
          <a:bodyPr/>
          <a:lstStyle/>
          <a:p>
            <a:r>
              <a:rPr lang="en-US" altLang="en-US" smtClean="0"/>
              <a:t>cache acts as both client and server</a:t>
            </a:r>
          </a:p>
          <a:p>
            <a:pPr lvl="1"/>
            <a:r>
              <a:rPr lang="en-US" altLang="en-US" sz="2000" smtClean="0"/>
              <a:t>server for original requesting client</a:t>
            </a:r>
          </a:p>
          <a:p>
            <a:pPr lvl="1"/>
            <a:r>
              <a:rPr lang="en-US" altLang="en-US" sz="2000" smtClean="0"/>
              <a:t>client to origin server</a:t>
            </a:r>
          </a:p>
          <a:p>
            <a:r>
              <a:rPr lang="en-US" altLang="en-US" smtClean="0"/>
              <a:t>typically cache is installed by ISP (university, company, residential ISP)</a:t>
            </a:r>
          </a:p>
        </p:txBody>
      </p:sp>
      <p:sp>
        <p:nvSpPr>
          <p:cNvPr id="139270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495800" y="1611313"/>
            <a:ext cx="4159250" cy="4648200"/>
          </a:xfrm>
        </p:spPr>
        <p:txBody>
          <a:bodyPr>
            <a:normAutofit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why Web caching?</a:t>
            </a:r>
          </a:p>
          <a:p>
            <a:r>
              <a:rPr lang="en-US" altLang="en-US" smtClean="0"/>
              <a:t>reduce response time for client request</a:t>
            </a:r>
          </a:p>
          <a:p>
            <a:r>
              <a:rPr lang="en-US" altLang="en-US" smtClean="0"/>
              <a:t>reduce traffic on an institution</a:t>
            </a:r>
            <a:r>
              <a:rPr lang="ja-JP" altLang="en-US" smtClean="0"/>
              <a:t>’</a:t>
            </a:r>
            <a:r>
              <a:rPr lang="en-US" altLang="ja-JP" smtClean="0"/>
              <a:t>s access link</a:t>
            </a:r>
          </a:p>
          <a:p>
            <a:r>
              <a:rPr lang="en-US" altLang="en-US" smtClean="0"/>
              <a:t>Internet dense with caches: enables </a:t>
            </a:r>
            <a:r>
              <a:rPr lang="ja-JP" altLang="en-US" smtClean="0"/>
              <a:t>“</a:t>
            </a:r>
            <a:r>
              <a:rPr lang="en-US" altLang="ja-JP" smtClean="0"/>
              <a:t>poor</a:t>
            </a:r>
            <a:r>
              <a:rPr lang="ja-JP" altLang="en-US" smtClean="0"/>
              <a:t>”</a:t>
            </a:r>
            <a:r>
              <a:rPr lang="en-US" altLang="ja-JP" smtClean="0"/>
              <a:t> content providers to effectively deliver content (so too does P2P file sharing)</a:t>
            </a:r>
            <a:endParaRPr lang="en-US" altLang="en-US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Web Caches (proxies)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1443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1316" name="Line 2"/>
          <p:cNvSpPr>
            <a:spLocks noChangeShapeType="1"/>
          </p:cNvSpPr>
          <p:nvPr/>
        </p:nvSpPr>
        <p:spPr bwMode="auto">
          <a:xfrm>
            <a:off x="5267325" y="2409825"/>
            <a:ext cx="285750" cy="11430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18" name="Text Box 50"/>
          <p:cNvSpPr txBox="1">
            <a:spLocks noChangeArrowheads="1"/>
          </p:cNvSpPr>
          <p:nvPr/>
        </p:nvSpPr>
        <p:spPr bwMode="auto">
          <a:xfrm>
            <a:off x="7696200" y="1824038"/>
            <a:ext cx="93345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origin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servers</a:t>
            </a:r>
          </a:p>
        </p:txBody>
      </p:sp>
      <p:sp>
        <p:nvSpPr>
          <p:cNvPr id="141319" name="Line 51"/>
          <p:cNvSpPr>
            <a:spLocks noChangeShapeType="1"/>
          </p:cNvSpPr>
          <p:nvPr/>
        </p:nvSpPr>
        <p:spPr bwMode="auto">
          <a:xfrm>
            <a:off x="6076950" y="2028825"/>
            <a:ext cx="66675" cy="276225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0" name="Line 52"/>
          <p:cNvSpPr>
            <a:spLocks noChangeShapeType="1"/>
          </p:cNvSpPr>
          <p:nvPr/>
        </p:nvSpPr>
        <p:spPr bwMode="auto">
          <a:xfrm flipH="1">
            <a:off x="6705600" y="2066925"/>
            <a:ext cx="9525" cy="238125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1" name="Line 53"/>
          <p:cNvSpPr>
            <a:spLocks noChangeShapeType="1"/>
          </p:cNvSpPr>
          <p:nvPr/>
        </p:nvSpPr>
        <p:spPr bwMode="auto">
          <a:xfrm flipH="1">
            <a:off x="7162800" y="2228850"/>
            <a:ext cx="133350" cy="20955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2" name="Line 54"/>
          <p:cNvSpPr>
            <a:spLocks noChangeShapeType="1"/>
          </p:cNvSpPr>
          <p:nvPr/>
        </p:nvSpPr>
        <p:spPr bwMode="auto">
          <a:xfrm flipH="1" flipV="1">
            <a:off x="7324725" y="2990850"/>
            <a:ext cx="247650" cy="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3" name="Freeform 55"/>
          <p:cNvSpPr>
            <a:spLocks/>
          </p:cNvSpPr>
          <p:nvPr/>
        </p:nvSpPr>
        <p:spPr bwMode="auto">
          <a:xfrm>
            <a:off x="5351463" y="2022475"/>
            <a:ext cx="2174875" cy="1581150"/>
          </a:xfrm>
          <a:custGeom>
            <a:avLst/>
            <a:gdLst>
              <a:gd name="T0" fmla="*/ 2147483647 w 2135"/>
              <a:gd name="T1" fmla="*/ 2147483647 h 1662"/>
              <a:gd name="T2" fmla="*/ 2147483647 w 2135"/>
              <a:gd name="T3" fmla="*/ 2147483647 h 1662"/>
              <a:gd name="T4" fmla="*/ 2147483647 w 2135"/>
              <a:gd name="T5" fmla="*/ 2147483647 h 1662"/>
              <a:gd name="T6" fmla="*/ 2147483647 w 2135"/>
              <a:gd name="T7" fmla="*/ 2147483647 h 1662"/>
              <a:gd name="T8" fmla="*/ 2147483647 w 2135"/>
              <a:gd name="T9" fmla="*/ 2147483647 h 1662"/>
              <a:gd name="T10" fmla="*/ 2147483647 w 2135"/>
              <a:gd name="T11" fmla="*/ 2147483647 h 1662"/>
              <a:gd name="T12" fmla="*/ 2147483647 w 2135"/>
              <a:gd name="T13" fmla="*/ 2147483647 h 1662"/>
              <a:gd name="T14" fmla="*/ 2147483647 w 2135"/>
              <a:gd name="T15" fmla="*/ 2147483647 h 1662"/>
              <a:gd name="T16" fmla="*/ 2147483647 w 2135"/>
              <a:gd name="T17" fmla="*/ 2147483647 h 1662"/>
              <a:gd name="T18" fmla="*/ 2147483647 w 2135"/>
              <a:gd name="T19" fmla="*/ 2147483647 h 1662"/>
              <a:gd name="T20" fmla="*/ 2147483647 w 2135"/>
              <a:gd name="T21" fmla="*/ 2147483647 h 1662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2135"/>
              <a:gd name="T34" fmla="*/ 0 h 1662"/>
              <a:gd name="T35" fmla="*/ 2135 w 2135"/>
              <a:gd name="T36" fmla="*/ 1662 h 1662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2135" h="1662">
                <a:moveTo>
                  <a:pt x="27" y="652"/>
                </a:moveTo>
                <a:cubicBezTo>
                  <a:pt x="14" y="487"/>
                  <a:pt x="0" y="152"/>
                  <a:pt x="105" y="76"/>
                </a:cubicBezTo>
                <a:cubicBezTo>
                  <a:pt x="210" y="0"/>
                  <a:pt x="473" y="192"/>
                  <a:pt x="657" y="196"/>
                </a:cubicBezTo>
                <a:cubicBezTo>
                  <a:pt x="841" y="200"/>
                  <a:pt x="985" y="65"/>
                  <a:pt x="1209" y="100"/>
                </a:cubicBezTo>
                <a:cubicBezTo>
                  <a:pt x="1433" y="135"/>
                  <a:pt x="1867" y="232"/>
                  <a:pt x="2001" y="406"/>
                </a:cubicBezTo>
                <a:cubicBezTo>
                  <a:pt x="2135" y="580"/>
                  <a:pt x="2083" y="945"/>
                  <a:pt x="2013" y="1144"/>
                </a:cubicBezTo>
                <a:cubicBezTo>
                  <a:pt x="1943" y="1343"/>
                  <a:pt x="1781" y="1538"/>
                  <a:pt x="1581" y="1600"/>
                </a:cubicBezTo>
                <a:cubicBezTo>
                  <a:pt x="1381" y="1662"/>
                  <a:pt x="993" y="1571"/>
                  <a:pt x="813" y="1516"/>
                </a:cubicBezTo>
                <a:cubicBezTo>
                  <a:pt x="633" y="1461"/>
                  <a:pt x="606" y="1345"/>
                  <a:pt x="501" y="1270"/>
                </a:cubicBezTo>
                <a:cubicBezTo>
                  <a:pt x="396" y="1195"/>
                  <a:pt x="262" y="1169"/>
                  <a:pt x="183" y="1066"/>
                </a:cubicBezTo>
                <a:cubicBezTo>
                  <a:pt x="104" y="963"/>
                  <a:pt x="25" y="819"/>
                  <a:pt x="27" y="652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4" name="Text Box 70"/>
          <p:cNvSpPr txBox="1">
            <a:spLocks noChangeArrowheads="1"/>
          </p:cNvSpPr>
          <p:nvPr/>
        </p:nvSpPr>
        <p:spPr bwMode="auto">
          <a:xfrm>
            <a:off x="6057900" y="2354263"/>
            <a:ext cx="93186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public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 Internet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141325" name="Freeform 71"/>
          <p:cNvSpPr>
            <a:spLocks/>
          </p:cNvSpPr>
          <p:nvPr/>
        </p:nvSpPr>
        <p:spPr bwMode="auto">
          <a:xfrm>
            <a:off x="4932363" y="4392613"/>
            <a:ext cx="2965450" cy="1390650"/>
          </a:xfrm>
          <a:custGeom>
            <a:avLst/>
            <a:gdLst>
              <a:gd name="T0" fmla="*/ 2147483647 w 1868"/>
              <a:gd name="T1" fmla="*/ 2147483647 h 876"/>
              <a:gd name="T2" fmla="*/ 2147483647 w 1868"/>
              <a:gd name="T3" fmla="*/ 2147483647 h 876"/>
              <a:gd name="T4" fmla="*/ 2147483647 w 1868"/>
              <a:gd name="T5" fmla="*/ 2147483647 h 876"/>
              <a:gd name="T6" fmla="*/ 2147483647 w 1868"/>
              <a:gd name="T7" fmla="*/ 2147483647 h 876"/>
              <a:gd name="T8" fmla="*/ 2147483647 w 1868"/>
              <a:gd name="T9" fmla="*/ 2147483647 h 876"/>
              <a:gd name="T10" fmla="*/ 2147483647 w 1868"/>
              <a:gd name="T11" fmla="*/ 2147483647 h 876"/>
              <a:gd name="T12" fmla="*/ 2147483647 w 1868"/>
              <a:gd name="T13" fmla="*/ 2147483647 h 876"/>
              <a:gd name="T14" fmla="*/ 2147483647 w 1868"/>
              <a:gd name="T15" fmla="*/ 2147483647 h 876"/>
              <a:gd name="T16" fmla="*/ 2147483647 w 1868"/>
              <a:gd name="T17" fmla="*/ 2147483647 h 876"/>
              <a:gd name="T18" fmla="*/ 2147483647 w 1868"/>
              <a:gd name="T19" fmla="*/ 2147483647 h 876"/>
              <a:gd name="T20" fmla="*/ 2147483647 w 1868"/>
              <a:gd name="T21" fmla="*/ 2147483647 h 87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1868"/>
              <a:gd name="T34" fmla="*/ 0 h 876"/>
              <a:gd name="T35" fmla="*/ 1868 w 1868"/>
              <a:gd name="T36" fmla="*/ 876 h 87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1868" h="876">
                <a:moveTo>
                  <a:pt x="31" y="327"/>
                </a:moveTo>
                <a:cubicBezTo>
                  <a:pt x="20" y="237"/>
                  <a:pt x="0" y="189"/>
                  <a:pt x="103" y="137"/>
                </a:cubicBezTo>
                <a:cubicBezTo>
                  <a:pt x="206" y="85"/>
                  <a:pt x="476" y="34"/>
                  <a:pt x="649" y="17"/>
                </a:cubicBezTo>
                <a:cubicBezTo>
                  <a:pt x="822" y="0"/>
                  <a:pt x="955" y="18"/>
                  <a:pt x="1141" y="35"/>
                </a:cubicBezTo>
                <a:cubicBezTo>
                  <a:pt x="1327" y="52"/>
                  <a:pt x="1658" y="3"/>
                  <a:pt x="1763" y="121"/>
                </a:cubicBezTo>
                <a:cubicBezTo>
                  <a:pt x="1868" y="239"/>
                  <a:pt x="1840" y="621"/>
                  <a:pt x="1774" y="741"/>
                </a:cubicBezTo>
                <a:cubicBezTo>
                  <a:pt x="1708" y="861"/>
                  <a:pt x="1534" y="827"/>
                  <a:pt x="1369" y="845"/>
                </a:cubicBezTo>
                <a:cubicBezTo>
                  <a:pt x="1204" y="863"/>
                  <a:pt x="935" y="851"/>
                  <a:pt x="781" y="851"/>
                </a:cubicBezTo>
                <a:cubicBezTo>
                  <a:pt x="627" y="851"/>
                  <a:pt x="549" y="876"/>
                  <a:pt x="447" y="847"/>
                </a:cubicBezTo>
                <a:cubicBezTo>
                  <a:pt x="345" y="818"/>
                  <a:pt x="237" y="762"/>
                  <a:pt x="168" y="676"/>
                </a:cubicBezTo>
                <a:cubicBezTo>
                  <a:pt x="98" y="589"/>
                  <a:pt x="29" y="468"/>
                  <a:pt x="31" y="327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6" name="Line 77"/>
          <p:cNvSpPr>
            <a:spLocks noChangeShapeType="1"/>
          </p:cNvSpPr>
          <p:nvPr/>
        </p:nvSpPr>
        <p:spPr bwMode="auto">
          <a:xfrm flipH="1">
            <a:off x="5381625" y="4702175"/>
            <a:ext cx="855663" cy="4318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7" name="Line 78"/>
          <p:cNvSpPr>
            <a:spLocks noChangeShapeType="1"/>
          </p:cNvSpPr>
          <p:nvPr/>
        </p:nvSpPr>
        <p:spPr bwMode="auto">
          <a:xfrm flipH="1">
            <a:off x="5891213" y="4749800"/>
            <a:ext cx="563562" cy="3937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8" name="Line 79"/>
          <p:cNvSpPr>
            <a:spLocks noChangeShapeType="1"/>
          </p:cNvSpPr>
          <p:nvPr/>
        </p:nvSpPr>
        <p:spPr bwMode="auto">
          <a:xfrm flipH="1">
            <a:off x="6429375" y="4756150"/>
            <a:ext cx="149225" cy="3825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29" name="Line 80"/>
          <p:cNvSpPr>
            <a:spLocks noChangeShapeType="1"/>
          </p:cNvSpPr>
          <p:nvPr/>
        </p:nvSpPr>
        <p:spPr bwMode="auto">
          <a:xfrm>
            <a:off x="6796088" y="4735513"/>
            <a:ext cx="123825" cy="4127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30" name="Line 95"/>
          <p:cNvSpPr>
            <a:spLocks noChangeShapeType="1"/>
          </p:cNvSpPr>
          <p:nvPr/>
        </p:nvSpPr>
        <p:spPr bwMode="auto">
          <a:xfrm>
            <a:off x="6591300" y="3467100"/>
            <a:ext cx="0" cy="106203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1331" name="Text Box 97"/>
          <p:cNvSpPr txBox="1">
            <a:spLocks noChangeArrowheads="1"/>
          </p:cNvSpPr>
          <p:nvPr/>
        </p:nvSpPr>
        <p:spPr bwMode="auto">
          <a:xfrm>
            <a:off x="4959350" y="4279900"/>
            <a:ext cx="119856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institutional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network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141332" name="Text Box 98"/>
          <p:cNvSpPr txBox="1">
            <a:spLocks noChangeArrowheads="1"/>
          </p:cNvSpPr>
          <p:nvPr/>
        </p:nvSpPr>
        <p:spPr bwMode="auto">
          <a:xfrm>
            <a:off x="6967538" y="4660900"/>
            <a:ext cx="1290637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1 Gbps LAN</a:t>
            </a:r>
            <a:endParaRPr lang="en-US" altLang="en-US" sz="2400">
              <a:solidFill>
                <a:schemeClr val="accent2"/>
              </a:solidFill>
            </a:endParaRPr>
          </a:p>
        </p:txBody>
      </p:sp>
      <p:sp>
        <p:nvSpPr>
          <p:cNvPr id="141333" name="Text Box 99"/>
          <p:cNvSpPr txBox="1">
            <a:spLocks noChangeArrowheads="1"/>
          </p:cNvSpPr>
          <p:nvPr/>
        </p:nvSpPr>
        <p:spPr bwMode="auto">
          <a:xfrm>
            <a:off x="6592888" y="3656013"/>
            <a:ext cx="1190625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1.54 Mbps 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access link</a:t>
            </a:r>
            <a:endParaRPr lang="en-US" altLang="en-US" sz="2400">
              <a:solidFill>
                <a:schemeClr val="accent2"/>
              </a:solidFill>
            </a:endParaRPr>
          </a:p>
        </p:txBody>
      </p:sp>
      <p:grpSp>
        <p:nvGrpSpPr>
          <p:cNvPr id="141334" name="Group 111"/>
          <p:cNvGrpSpPr>
            <a:grpSpLocks/>
          </p:cNvGrpSpPr>
          <p:nvPr/>
        </p:nvGrpSpPr>
        <p:grpSpPr bwMode="auto">
          <a:xfrm>
            <a:off x="6175375" y="3165475"/>
            <a:ext cx="881063" cy="307975"/>
            <a:chOff x="2356" y="1300"/>
            <a:chExt cx="555" cy="194"/>
          </a:xfrm>
        </p:grpSpPr>
        <p:sp>
          <p:nvSpPr>
            <p:cNvPr id="141554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1555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1556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grpSp>
          <p:nvGrpSpPr>
            <p:cNvPr id="141557" name="Group 115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1560" name="Freeform 116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1561" name="Freeform 117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1558" name="Line 118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559" name="Line 119"/>
            <p:cNvSpPr>
              <a:spLocks noChangeShapeType="1"/>
            </p:cNvSpPr>
            <p:nvPr/>
          </p:nvSpPr>
          <p:spPr bwMode="auto">
            <a:xfrm>
              <a:off x="2907" y="1363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1335" name="Group 120"/>
          <p:cNvGrpSpPr>
            <a:grpSpLocks/>
          </p:cNvGrpSpPr>
          <p:nvPr/>
        </p:nvGrpSpPr>
        <p:grpSpPr bwMode="auto">
          <a:xfrm>
            <a:off x="6154738" y="4460875"/>
            <a:ext cx="881062" cy="307975"/>
            <a:chOff x="2356" y="1300"/>
            <a:chExt cx="555" cy="194"/>
          </a:xfrm>
        </p:grpSpPr>
        <p:sp>
          <p:nvSpPr>
            <p:cNvPr id="141546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1547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1548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grpSp>
          <p:nvGrpSpPr>
            <p:cNvPr id="141549" name="Group 124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1552" name="Freeform 125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1553" name="Freeform 126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1550" name="Line 127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551" name="Line 128"/>
            <p:cNvSpPr>
              <a:spLocks noChangeShapeType="1"/>
            </p:cNvSpPr>
            <p:nvPr/>
          </p:nvSpPr>
          <p:spPr bwMode="auto">
            <a:xfrm>
              <a:off x="2907" y="1363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41336" name="Rectangle 4"/>
          <p:cNvSpPr>
            <a:spLocks noChangeArrowheads="1"/>
          </p:cNvSpPr>
          <p:nvPr/>
        </p:nvSpPr>
        <p:spPr bwMode="auto">
          <a:xfrm>
            <a:off x="398463" y="1335088"/>
            <a:ext cx="4370387" cy="5170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2800" i="1" dirty="0">
                <a:solidFill>
                  <a:srgbClr val="CC0000"/>
                </a:solidFill>
                <a:latin typeface="Gill Sans MT" panose="020B0502020104020203" pitchFamily="34" charset="0"/>
              </a:rPr>
              <a:t>assumptions: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 err="1">
                <a:latin typeface="Gill Sans MT" panose="020B0502020104020203" pitchFamily="34" charset="0"/>
              </a:rPr>
              <a:t>avg</a:t>
            </a:r>
            <a:r>
              <a:rPr lang="en-US" altLang="en-US" dirty="0">
                <a:latin typeface="Gill Sans MT" panose="020B0502020104020203" pitchFamily="34" charset="0"/>
              </a:rPr>
              <a:t> object size: 100K bits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 err="1">
                <a:latin typeface="Gill Sans MT" panose="020B0502020104020203" pitchFamily="34" charset="0"/>
              </a:rPr>
              <a:t>avg</a:t>
            </a:r>
            <a:r>
              <a:rPr lang="en-US" altLang="en-US" dirty="0">
                <a:latin typeface="Gill Sans MT" panose="020B0502020104020203" pitchFamily="34" charset="0"/>
              </a:rPr>
              <a:t> request rate from browsers to origin servers:15/sec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 err="1">
                <a:latin typeface="Gill Sans MT" panose="020B0502020104020203" pitchFamily="34" charset="0"/>
              </a:rPr>
              <a:t>avg</a:t>
            </a:r>
            <a:r>
              <a:rPr lang="en-US" altLang="en-US" dirty="0">
                <a:latin typeface="Gill Sans MT" panose="020B0502020104020203" pitchFamily="34" charset="0"/>
              </a:rPr>
              <a:t> data rate to browsers: 1.50 Mbps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>
                <a:latin typeface="Gill Sans MT" panose="020B0502020104020203" pitchFamily="34" charset="0"/>
              </a:rPr>
              <a:t>RTT from institutional router to any origin server: 2 sec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>
                <a:latin typeface="Gill Sans MT" panose="020B0502020104020203" pitchFamily="34" charset="0"/>
              </a:rPr>
              <a:t>access link rate: 1.54 Mbps</a:t>
            </a:r>
          </a:p>
          <a:p>
            <a:pPr>
              <a:lnSpc>
                <a:spcPct val="85000"/>
              </a:lnSpc>
              <a:spcBef>
                <a:spcPct val="45000"/>
              </a:spcBef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2400" i="1" dirty="0">
                <a:solidFill>
                  <a:srgbClr val="CC0000"/>
                </a:solidFill>
                <a:latin typeface="Gill Sans MT" panose="020B0502020104020203" pitchFamily="34" charset="0"/>
              </a:rPr>
              <a:t>consequences: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>
                <a:latin typeface="Gill Sans MT" panose="020B0502020104020203" pitchFamily="34" charset="0"/>
              </a:rPr>
              <a:t>LAN utilization: 15%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>
                <a:latin typeface="Gill Sans MT" panose="020B0502020104020203" pitchFamily="34" charset="0"/>
              </a:rPr>
              <a:t>access link utilization = </a:t>
            </a:r>
            <a:r>
              <a:rPr lang="en-US" altLang="en-US" dirty="0">
                <a:solidFill>
                  <a:srgbClr val="CC0000"/>
                </a:solidFill>
                <a:latin typeface="Gill Sans MT" panose="020B0502020104020203" pitchFamily="34" charset="0"/>
              </a:rPr>
              <a:t>99%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>
                <a:latin typeface="Gill Sans MT" panose="020B0502020104020203" pitchFamily="34" charset="0"/>
              </a:rPr>
              <a:t>total delay   = Internet delay + access delay + LAN delay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dirty="0">
                <a:latin typeface="Gill Sans MT" panose="020B0502020104020203" pitchFamily="34" charset="0"/>
              </a:rPr>
              <a:t>     =  2 sec + minutes + </a:t>
            </a:r>
            <a:r>
              <a:rPr lang="en-US" altLang="en-US" dirty="0" err="1">
                <a:latin typeface="Gill Sans MT" panose="020B0502020104020203" pitchFamily="34" charset="0"/>
              </a:rPr>
              <a:t>usecs</a:t>
            </a:r>
            <a:endParaRPr lang="en-US" altLang="en-US" dirty="0">
              <a:latin typeface="Gill Sans MT" panose="020B0502020104020203" pitchFamily="34" charset="0"/>
            </a:endParaRP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endParaRPr lang="en-US" altLang="en-US" dirty="0">
              <a:latin typeface="Gill Sans MT" panose="020B0502020104020203" pitchFamily="34" charset="0"/>
            </a:endParaRP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endParaRPr lang="en-US" altLang="en-US" dirty="0">
              <a:latin typeface="Gill Sans MT" panose="020B0502020104020203" pitchFamily="34" charset="0"/>
            </a:endParaRPr>
          </a:p>
        </p:txBody>
      </p:sp>
      <p:sp>
        <p:nvSpPr>
          <p:cNvPr id="8329" name="Oval 137"/>
          <p:cNvSpPr>
            <a:spLocks noChangeArrowheads="1"/>
          </p:cNvSpPr>
          <p:nvPr/>
        </p:nvSpPr>
        <p:spPr bwMode="auto">
          <a:xfrm>
            <a:off x="3025775" y="4177444"/>
            <a:ext cx="838200" cy="392112"/>
          </a:xfrm>
          <a:prstGeom prst="ellips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endParaRPr lang="en-US" altLang="en-US"/>
          </a:p>
        </p:txBody>
      </p:sp>
      <p:sp>
        <p:nvSpPr>
          <p:cNvPr id="8330" name="Text Box 138"/>
          <p:cNvSpPr txBox="1">
            <a:spLocks noChangeArrowheads="1"/>
          </p:cNvSpPr>
          <p:nvPr/>
        </p:nvSpPr>
        <p:spPr bwMode="auto">
          <a:xfrm>
            <a:off x="3379788" y="3823431"/>
            <a:ext cx="1171575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i="1" dirty="0">
                <a:solidFill>
                  <a:srgbClr val="CC0000"/>
                </a:solidFill>
              </a:rPr>
              <a:t>problem!</a:t>
            </a:r>
          </a:p>
        </p:txBody>
      </p:sp>
      <p:grpSp>
        <p:nvGrpSpPr>
          <p:cNvPr id="141339" name="Group 139"/>
          <p:cNvGrpSpPr>
            <a:grpSpLocks/>
          </p:cNvGrpSpPr>
          <p:nvPr/>
        </p:nvGrpSpPr>
        <p:grpSpPr bwMode="auto">
          <a:xfrm>
            <a:off x="4919663" y="1957388"/>
            <a:ext cx="377825" cy="576262"/>
            <a:chOff x="4140" y="429"/>
            <a:chExt cx="1425" cy="2396"/>
          </a:xfrm>
        </p:grpSpPr>
        <p:sp>
          <p:nvSpPr>
            <p:cNvPr id="141514" name="Freeform 140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515" name="Rectangle 141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16" name="Freeform 142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517" name="Freeform 143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518" name="Rectangle 144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519" name="Group 145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1544" name="AutoShape 146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545" name="AutoShape 147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520" name="Rectangle 148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521" name="Group 149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1542" name="AutoShape 150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543" name="AutoShape 151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522" name="Rectangle 152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23" name="Rectangle 153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524" name="Group 154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1540" name="AutoShape 155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541" name="AutoShape 156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525" name="Freeform 157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1526" name="Group 158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1538" name="AutoShape 159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539" name="AutoShape 160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527" name="Rectangle 161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28" name="Freeform 162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529" name="Freeform 163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530" name="Oval 164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31" name="Freeform 165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532" name="AutoShape 166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33" name="AutoShape 167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34" name="Oval 168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35" name="Oval 169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1536" name="Oval 170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37" name="Rectangle 171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1340" name="Group 172"/>
          <p:cNvGrpSpPr>
            <a:grpSpLocks/>
          </p:cNvGrpSpPr>
          <p:nvPr/>
        </p:nvGrpSpPr>
        <p:grpSpPr bwMode="auto">
          <a:xfrm>
            <a:off x="5068888" y="5070475"/>
            <a:ext cx="525462" cy="557213"/>
            <a:chOff x="-44" y="1473"/>
            <a:chExt cx="981" cy="1105"/>
          </a:xfrm>
        </p:grpSpPr>
        <p:pic>
          <p:nvPicPr>
            <p:cNvPr id="141512" name="Picture 173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1513" name="Freeform 174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1341" name="Group 175"/>
          <p:cNvGrpSpPr>
            <a:grpSpLocks/>
          </p:cNvGrpSpPr>
          <p:nvPr/>
        </p:nvGrpSpPr>
        <p:grpSpPr bwMode="auto">
          <a:xfrm>
            <a:off x="5834063" y="1479550"/>
            <a:ext cx="377825" cy="576263"/>
            <a:chOff x="4140" y="429"/>
            <a:chExt cx="1425" cy="2396"/>
          </a:xfrm>
        </p:grpSpPr>
        <p:sp>
          <p:nvSpPr>
            <p:cNvPr id="141480" name="Freeform 176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81" name="Rectangle 177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82" name="Freeform 178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83" name="Freeform 179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84" name="Rectangle 180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85" name="Group 181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1510" name="AutoShape 182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511" name="AutoShape 183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86" name="Rectangle 184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87" name="Group 185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1508" name="AutoShape 186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509" name="AutoShape 187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88" name="Rectangle 188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89" name="Rectangle 189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90" name="Group 190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1506" name="AutoShape 191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507" name="AutoShape 192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91" name="Freeform 193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1492" name="Group 194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1504" name="AutoShape 195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505" name="AutoShape 196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93" name="Rectangle 197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94" name="Freeform 198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95" name="Freeform 199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96" name="Oval 200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97" name="Freeform 201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98" name="AutoShape 202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99" name="AutoShape 203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00" name="Oval 204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01" name="Oval 205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1502" name="Oval 206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503" name="Rectangle 207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1342" name="Group 208"/>
          <p:cNvGrpSpPr>
            <a:grpSpLocks/>
          </p:cNvGrpSpPr>
          <p:nvPr/>
        </p:nvGrpSpPr>
        <p:grpSpPr bwMode="auto">
          <a:xfrm>
            <a:off x="6586538" y="1511300"/>
            <a:ext cx="377825" cy="576263"/>
            <a:chOff x="4140" y="429"/>
            <a:chExt cx="1425" cy="2396"/>
          </a:xfrm>
        </p:grpSpPr>
        <p:sp>
          <p:nvSpPr>
            <p:cNvPr id="141448" name="Freeform 209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49" name="Rectangle 210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50" name="Freeform 211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51" name="Freeform 212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52" name="Rectangle 213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53" name="Group 214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1478" name="AutoShape 215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79" name="AutoShape 216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54" name="Rectangle 217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55" name="Group 218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1476" name="AutoShape 219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77" name="AutoShape 220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56" name="Rectangle 221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57" name="Rectangle 222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58" name="Group 223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1474" name="AutoShape 224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75" name="AutoShape 225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59" name="Freeform 226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1460" name="Group 227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1472" name="AutoShape 228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73" name="AutoShape 229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61" name="Rectangle 230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62" name="Freeform 231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63" name="Freeform 232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64" name="Oval 233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65" name="Freeform 234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66" name="AutoShape 235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67" name="AutoShape 236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68" name="Oval 237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69" name="Oval 238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1470" name="Oval 239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71" name="Rectangle 240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1343" name="Group 241"/>
          <p:cNvGrpSpPr>
            <a:grpSpLocks/>
          </p:cNvGrpSpPr>
          <p:nvPr/>
        </p:nvGrpSpPr>
        <p:grpSpPr bwMode="auto">
          <a:xfrm>
            <a:off x="7196138" y="1663700"/>
            <a:ext cx="377825" cy="576263"/>
            <a:chOff x="4140" y="429"/>
            <a:chExt cx="1425" cy="2396"/>
          </a:xfrm>
        </p:grpSpPr>
        <p:sp>
          <p:nvSpPr>
            <p:cNvPr id="141416" name="Freeform 242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17" name="Rectangle 243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18" name="Freeform 244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19" name="Freeform 245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20" name="Rectangle 246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21" name="Group 247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1446" name="AutoShape 248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47" name="AutoShape 249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22" name="Rectangle 250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23" name="Group 251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1444" name="AutoShape 252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45" name="AutoShape 253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24" name="Rectangle 254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25" name="Rectangle 255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426" name="Group 256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1442" name="AutoShape 257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43" name="AutoShape 258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27" name="Freeform 259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1428" name="Group 260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1440" name="AutoShape 261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41" name="AutoShape 262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429" name="Rectangle 263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30" name="Freeform 264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31" name="Freeform 265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32" name="Oval 266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33" name="Freeform 267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34" name="AutoShape 268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35" name="AutoShape 269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36" name="Oval 270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37" name="Oval 271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1438" name="Oval 272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39" name="Rectangle 273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1344" name="Group 274"/>
          <p:cNvGrpSpPr>
            <a:grpSpLocks/>
          </p:cNvGrpSpPr>
          <p:nvPr/>
        </p:nvGrpSpPr>
        <p:grpSpPr bwMode="auto">
          <a:xfrm>
            <a:off x="7524750" y="2609850"/>
            <a:ext cx="377825" cy="576263"/>
            <a:chOff x="4140" y="429"/>
            <a:chExt cx="1425" cy="2396"/>
          </a:xfrm>
        </p:grpSpPr>
        <p:sp>
          <p:nvSpPr>
            <p:cNvPr id="141384" name="Freeform 275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85" name="Rectangle 276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86" name="Freeform 277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87" name="Freeform 278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88" name="Rectangle 279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389" name="Group 280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1414" name="AutoShape 281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15" name="AutoShape 282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390" name="Rectangle 283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391" name="Group 284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1412" name="AutoShape 285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13" name="AutoShape 286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392" name="Rectangle 287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93" name="Rectangle 288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394" name="Group 289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1410" name="AutoShape 290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11" name="AutoShape 291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395" name="Freeform 292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1396" name="Group 293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1408" name="AutoShape 294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409" name="AutoShape 295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397" name="Rectangle 296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98" name="Freeform 297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99" name="Freeform 298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00" name="Oval 299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01" name="Freeform 300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402" name="AutoShape 301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03" name="AutoShape 302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04" name="Oval 303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05" name="Oval 304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1406" name="Oval 305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407" name="Rectangle 306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1345" name="Group 307"/>
          <p:cNvGrpSpPr>
            <a:grpSpLocks/>
          </p:cNvGrpSpPr>
          <p:nvPr/>
        </p:nvGrpSpPr>
        <p:grpSpPr bwMode="auto">
          <a:xfrm>
            <a:off x="6784975" y="5027613"/>
            <a:ext cx="377825" cy="576262"/>
            <a:chOff x="4140" y="429"/>
            <a:chExt cx="1425" cy="2396"/>
          </a:xfrm>
        </p:grpSpPr>
        <p:sp>
          <p:nvSpPr>
            <p:cNvPr id="141352" name="Freeform 308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53" name="Rectangle 309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54" name="Freeform 310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55" name="Freeform 311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56" name="Rectangle 312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357" name="Group 313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1382" name="AutoShape 314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383" name="AutoShape 315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358" name="Rectangle 316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359" name="Group 317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1380" name="AutoShape 318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381" name="AutoShape 319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360" name="Rectangle 320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61" name="Rectangle 321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1362" name="Group 322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1378" name="AutoShape 323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379" name="AutoShape 324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363" name="Freeform 325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1364" name="Group 326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1376" name="AutoShape 327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1377" name="AutoShape 328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1365" name="Rectangle 329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66" name="Freeform 330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67" name="Freeform 331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68" name="Oval 332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69" name="Freeform 333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1370" name="AutoShape 334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71" name="AutoShape 335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72" name="Oval 336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73" name="Oval 337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1374" name="Oval 338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1375" name="Rectangle 339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1346" name="Group 340"/>
          <p:cNvGrpSpPr>
            <a:grpSpLocks/>
          </p:cNvGrpSpPr>
          <p:nvPr/>
        </p:nvGrpSpPr>
        <p:grpSpPr bwMode="auto">
          <a:xfrm>
            <a:off x="5580063" y="5092700"/>
            <a:ext cx="525462" cy="557213"/>
            <a:chOff x="-44" y="1473"/>
            <a:chExt cx="981" cy="1105"/>
          </a:xfrm>
        </p:grpSpPr>
        <p:pic>
          <p:nvPicPr>
            <p:cNvPr id="141350" name="Picture 341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1351" name="Freeform 342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1347" name="Group 343"/>
          <p:cNvGrpSpPr>
            <a:grpSpLocks/>
          </p:cNvGrpSpPr>
          <p:nvPr/>
        </p:nvGrpSpPr>
        <p:grpSpPr bwMode="auto">
          <a:xfrm>
            <a:off x="6103938" y="5081588"/>
            <a:ext cx="525462" cy="557212"/>
            <a:chOff x="-44" y="1473"/>
            <a:chExt cx="981" cy="1105"/>
          </a:xfrm>
        </p:grpSpPr>
        <p:pic>
          <p:nvPicPr>
            <p:cNvPr id="141348" name="Picture 344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1349" name="Freeform 345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Web Caching Example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6036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83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500"/>
                                        <p:tgtEl>
                                          <p:spTgt spid="83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329" grpId="0" animBg="1"/>
      <p:bldP spid="8330" grpId="0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63" name="Rectangle 4"/>
          <p:cNvSpPr>
            <a:spLocks noChangeArrowheads="1"/>
          </p:cNvSpPr>
          <p:nvPr/>
        </p:nvSpPr>
        <p:spPr bwMode="auto">
          <a:xfrm>
            <a:off x="398463" y="1335088"/>
            <a:ext cx="4370387" cy="464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2800" i="1" dirty="0">
                <a:solidFill>
                  <a:srgbClr val="CC0000"/>
                </a:solidFill>
                <a:latin typeface="Gill Sans MT" panose="020B0502020104020203" pitchFamily="34" charset="0"/>
              </a:rPr>
              <a:t>assumptions: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 err="1">
                <a:latin typeface="Gill Sans MT" panose="020B0502020104020203" pitchFamily="34" charset="0"/>
              </a:rPr>
              <a:t>avg</a:t>
            </a:r>
            <a:r>
              <a:rPr lang="en-US" altLang="en-US" dirty="0">
                <a:latin typeface="Gill Sans MT" panose="020B0502020104020203" pitchFamily="34" charset="0"/>
              </a:rPr>
              <a:t> object size: 100K bits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 err="1">
                <a:latin typeface="Gill Sans MT" panose="020B0502020104020203" pitchFamily="34" charset="0"/>
              </a:rPr>
              <a:t>avg</a:t>
            </a:r>
            <a:r>
              <a:rPr lang="en-US" altLang="en-US" dirty="0">
                <a:latin typeface="Gill Sans MT" panose="020B0502020104020203" pitchFamily="34" charset="0"/>
              </a:rPr>
              <a:t> request rate from browsers to origin servers:15/sec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 err="1">
                <a:latin typeface="Gill Sans MT" panose="020B0502020104020203" pitchFamily="34" charset="0"/>
              </a:rPr>
              <a:t>avg</a:t>
            </a:r>
            <a:r>
              <a:rPr lang="en-US" altLang="en-US" dirty="0">
                <a:latin typeface="Gill Sans MT" panose="020B0502020104020203" pitchFamily="34" charset="0"/>
              </a:rPr>
              <a:t> data rate to browsers: 1.50 Mbps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>
                <a:latin typeface="Gill Sans MT" panose="020B0502020104020203" pitchFamily="34" charset="0"/>
              </a:rPr>
              <a:t>RTT from institutional router to any origin server: 2 sec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dirty="0">
                <a:latin typeface="Gill Sans MT" panose="020B0502020104020203" pitchFamily="34" charset="0"/>
              </a:rPr>
              <a:t>access link rate: 1.54 Mbps</a:t>
            </a:r>
          </a:p>
          <a:p>
            <a:pPr>
              <a:lnSpc>
                <a:spcPct val="85000"/>
              </a:lnSpc>
              <a:spcBef>
                <a:spcPct val="45000"/>
              </a:spcBef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2400" i="1" dirty="0">
                <a:solidFill>
                  <a:srgbClr val="CC0000"/>
                </a:solidFill>
                <a:latin typeface="Gill Sans MT" panose="020B0502020104020203" pitchFamily="34" charset="0"/>
              </a:rPr>
              <a:t>consequences: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1800" dirty="0">
                <a:latin typeface="Gill Sans MT" panose="020B0502020104020203" pitchFamily="34" charset="0"/>
              </a:rPr>
              <a:t>LAN utilization: 15%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1800" dirty="0">
                <a:latin typeface="Gill Sans MT" panose="020B0502020104020203" pitchFamily="34" charset="0"/>
              </a:rPr>
              <a:t>access link utilization = </a:t>
            </a:r>
            <a:r>
              <a:rPr lang="en-US" altLang="en-US" sz="1800" dirty="0">
                <a:solidFill>
                  <a:srgbClr val="CC0000"/>
                </a:solidFill>
                <a:latin typeface="Gill Sans MT" panose="020B0502020104020203" pitchFamily="34" charset="0"/>
              </a:rPr>
              <a:t>99%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1800" dirty="0">
                <a:latin typeface="Gill Sans MT" panose="020B0502020104020203" pitchFamily="34" charset="0"/>
              </a:rPr>
              <a:t>total delay   = Internet delay + access delay + LAN delay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1800" dirty="0">
                <a:latin typeface="Gill Sans MT" panose="020B0502020104020203" pitchFamily="34" charset="0"/>
              </a:rPr>
              <a:t>     =  2 sec + minutes + </a:t>
            </a:r>
            <a:r>
              <a:rPr lang="en-US" altLang="en-US" sz="1800" dirty="0" err="1">
                <a:latin typeface="Gill Sans MT" panose="020B0502020104020203" pitchFamily="34" charset="0"/>
              </a:rPr>
              <a:t>usecs</a:t>
            </a:r>
            <a:endParaRPr lang="en-US" altLang="en-US" sz="1800" dirty="0">
              <a:latin typeface="Gill Sans MT" panose="020B0502020104020203" pitchFamily="34" charset="0"/>
            </a:endParaRP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endParaRPr lang="en-US" altLang="en-US" dirty="0">
              <a:latin typeface="Gill Sans MT" panose="020B0502020104020203" pitchFamily="34" charset="0"/>
            </a:endParaRP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endParaRPr lang="en-US" altLang="en-US" dirty="0">
              <a:latin typeface="Gill Sans MT" panose="020B0502020104020203" pitchFamily="34" charset="0"/>
            </a:endParaRPr>
          </a:p>
        </p:txBody>
      </p:sp>
      <p:sp>
        <p:nvSpPr>
          <p:cNvPr id="143366" name="Text Box 50"/>
          <p:cNvSpPr txBox="1">
            <a:spLocks noChangeArrowheads="1"/>
          </p:cNvSpPr>
          <p:nvPr/>
        </p:nvSpPr>
        <p:spPr bwMode="auto">
          <a:xfrm>
            <a:off x="7696200" y="1824038"/>
            <a:ext cx="93345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origin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servers</a:t>
            </a:r>
          </a:p>
        </p:txBody>
      </p:sp>
      <p:sp>
        <p:nvSpPr>
          <p:cNvPr id="143367" name="Text Box 99"/>
          <p:cNvSpPr txBox="1">
            <a:spLocks noChangeArrowheads="1"/>
          </p:cNvSpPr>
          <p:nvPr/>
        </p:nvSpPr>
        <p:spPr bwMode="auto">
          <a:xfrm>
            <a:off x="6592888" y="3656013"/>
            <a:ext cx="1190625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1.54 Mbps 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access link</a:t>
            </a:r>
            <a:endParaRPr lang="en-US" altLang="en-US" sz="2400">
              <a:solidFill>
                <a:schemeClr val="accent2"/>
              </a:solidFill>
            </a:endParaRPr>
          </a:p>
        </p:txBody>
      </p:sp>
      <p:sp>
        <p:nvSpPr>
          <p:cNvPr id="147507" name="Line 51"/>
          <p:cNvSpPr>
            <a:spLocks noChangeShapeType="1"/>
          </p:cNvSpPr>
          <p:nvPr/>
        </p:nvSpPr>
        <p:spPr bwMode="auto">
          <a:xfrm>
            <a:off x="2581275" y="3498352"/>
            <a:ext cx="990600" cy="150813"/>
          </a:xfrm>
          <a:prstGeom prst="line">
            <a:avLst/>
          </a:prstGeom>
          <a:noFill/>
          <a:ln w="38100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7508" name="Text Box 52"/>
          <p:cNvSpPr txBox="1">
            <a:spLocks noChangeArrowheads="1"/>
          </p:cNvSpPr>
          <p:nvPr/>
        </p:nvSpPr>
        <p:spPr bwMode="auto">
          <a:xfrm>
            <a:off x="3509963" y="3487240"/>
            <a:ext cx="120015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dirty="0">
                <a:latin typeface="Gill Sans MT" panose="020B0502020104020203" pitchFamily="34" charset="0"/>
              </a:rPr>
              <a:t>154 Mbps</a:t>
            </a:r>
          </a:p>
        </p:txBody>
      </p:sp>
      <p:sp>
        <p:nvSpPr>
          <p:cNvPr id="147509" name="Line 53"/>
          <p:cNvSpPr>
            <a:spLocks noChangeShapeType="1"/>
          </p:cNvSpPr>
          <p:nvPr/>
        </p:nvSpPr>
        <p:spPr bwMode="auto">
          <a:xfrm>
            <a:off x="6705600" y="3789363"/>
            <a:ext cx="1154113" cy="174625"/>
          </a:xfrm>
          <a:prstGeom prst="line">
            <a:avLst/>
          </a:prstGeom>
          <a:noFill/>
          <a:ln w="38100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7510" name="Text Box 54"/>
          <p:cNvSpPr txBox="1">
            <a:spLocks noChangeArrowheads="1"/>
          </p:cNvSpPr>
          <p:nvPr/>
        </p:nvSpPr>
        <p:spPr bwMode="auto">
          <a:xfrm>
            <a:off x="7788275" y="3779838"/>
            <a:ext cx="1076325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1600"/>
              <a:t>154 Mbps</a:t>
            </a:r>
          </a:p>
        </p:txBody>
      </p:sp>
      <p:sp>
        <p:nvSpPr>
          <p:cNvPr id="147511" name="Line 55"/>
          <p:cNvSpPr>
            <a:spLocks noChangeShapeType="1"/>
          </p:cNvSpPr>
          <p:nvPr/>
        </p:nvSpPr>
        <p:spPr bwMode="auto">
          <a:xfrm>
            <a:off x="1762125" y="5096486"/>
            <a:ext cx="969963" cy="239712"/>
          </a:xfrm>
          <a:prstGeom prst="line">
            <a:avLst/>
          </a:prstGeom>
          <a:noFill/>
          <a:ln w="38100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7512" name="Text Box 56"/>
          <p:cNvSpPr txBox="1">
            <a:spLocks noChangeArrowheads="1"/>
          </p:cNvSpPr>
          <p:nvPr/>
        </p:nvSpPr>
        <p:spPr bwMode="auto">
          <a:xfrm>
            <a:off x="2616200" y="5199673"/>
            <a:ext cx="809625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>
                <a:latin typeface="Gill Sans MT" panose="020B0502020104020203" pitchFamily="34" charset="0"/>
              </a:rPr>
              <a:t>msecs</a:t>
            </a:r>
          </a:p>
        </p:txBody>
      </p:sp>
      <p:sp>
        <p:nvSpPr>
          <p:cNvPr id="147513" name="Text Box 57"/>
          <p:cNvSpPr txBox="1">
            <a:spLocks noChangeArrowheads="1"/>
          </p:cNvSpPr>
          <p:nvPr/>
        </p:nvSpPr>
        <p:spPr bwMode="auto">
          <a:xfrm>
            <a:off x="598488" y="6051550"/>
            <a:ext cx="6507162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 i="1">
                <a:solidFill>
                  <a:srgbClr val="CC0000"/>
                </a:solidFill>
              </a:rPr>
              <a:t>Cost:</a:t>
            </a:r>
            <a:r>
              <a:rPr lang="en-US" altLang="en-US" sz="2400"/>
              <a:t> increased access link speed (not cheap!)</a:t>
            </a:r>
          </a:p>
        </p:txBody>
      </p:sp>
      <p:sp>
        <p:nvSpPr>
          <p:cNvPr id="147515" name="Line 59"/>
          <p:cNvSpPr>
            <a:spLocks noChangeShapeType="1"/>
          </p:cNvSpPr>
          <p:nvPr/>
        </p:nvSpPr>
        <p:spPr bwMode="auto">
          <a:xfrm>
            <a:off x="2928938" y="4175128"/>
            <a:ext cx="706437" cy="117475"/>
          </a:xfrm>
          <a:prstGeom prst="line">
            <a:avLst/>
          </a:prstGeom>
          <a:noFill/>
          <a:ln w="38100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7516" name="Text Box 60"/>
          <p:cNvSpPr txBox="1">
            <a:spLocks noChangeArrowheads="1"/>
          </p:cNvSpPr>
          <p:nvPr/>
        </p:nvSpPr>
        <p:spPr bwMode="auto">
          <a:xfrm>
            <a:off x="3529013" y="4092578"/>
            <a:ext cx="665162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>
                <a:latin typeface="Gill Sans MT" panose="020B0502020104020203" pitchFamily="34" charset="0"/>
              </a:rPr>
              <a:t>9.9%</a:t>
            </a:r>
          </a:p>
        </p:txBody>
      </p:sp>
      <p:sp>
        <p:nvSpPr>
          <p:cNvPr id="143377" name="Line 2"/>
          <p:cNvSpPr>
            <a:spLocks noChangeShapeType="1"/>
          </p:cNvSpPr>
          <p:nvPr/>
        </p:nvSpPr>
        <p:spPr bwMode="auto">
          <a:xfrm>
            <a:off x="5267325" y="2409825"/>
            <a:ext cx="285750" cy="11430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78" name="Line 51"/>
          <p:cNvSpPr>
            <a:spLocks noChangeShapeType="1"/>
          </p:cNvSpPr>
          <p:nvPr/>
        </p:nvSpPr>
        <p:spPr bwMode="auto">
          <a:xfrm>
            <a:off x="6076950" y="2028825"/>
            <a:ext cx="66675" cy="276225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79" name="Line 52"/>
          <p:cNvSpPr>
            <a:spLocks noChangeShapeType="1"/>
          </p:cNvSpPr>
          <p:nvPr/>
        </p:nvSpPr>
        <p:spPr bwMode="auto">
          <a:xfrm flipH="1">
            <a:off x="6705600" y="2066925"/>
            <a:ext cx="9525" cy="238125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80" name="Line 53"/>
          <p:cNvSpPr>
            <a:spLocks noChangeShapeType="1"/>
          </p:cNvSpPr>
          <p:nvPr/>
        </p:nvSpPr>
        <p:spPr bwMode="auto">
          <a:xfrm flipH="1">
            <a:off x="7162800" y="2228850"/>
            <a:ext cx="133350" cy="20955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81" name="Line 54"/>
          <p:cNvSpPr>
            <a:spLocks noChangeShapeType="1"/>
          </p:cNvSpPr>
          <p:nvPr/>
        </p:nvSpPr>
        <p:spPr bwMode="auto">
          <a:xfrm flipH="1" flipV="1">
            <a:off x="7324725" y="2990850"/>
            <a:ext cx="247650" cy="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82" name="Freeform 55"/>
          <p:cNvSpPr>
            <a:spLocks/>
          </p:cNvSpPr>
          <p:nvPr/>
        </p:nvSpPr>
        <p:spPr bwMode="auto">
          <a:xfrm>
            <a:off x="5351463" y="2022475"/>
            <a:ext cx="2174875" cy="1581150"/>
          </a:xfrm>
          <a:custGeom>
            <a:avLst/>
            <a:gdLst>
              <a:gd name="T0" fmla="*/ 2147483647 w 2135"/>
              <a:gd name="T1" fmla="*/ 2147483647 h 1662"/>
              <a:gd name="T2" fmla="*/ 2147483647 w 2135"/>
              <a:gd name="T3" fmla="*/ 2147483647 h 1662"/>
              <a:gd name="T4" fmla="*/ 2147483647 w 2135"/>
              <a:gd name="T5" fmla="*/ 2147483647 h 1662"/>
              <a:gd name="T6" fmla="*/ 2147483647 w 2135"/>
              <a:gd name="T7" fmla="*/ 2147483647 h 1662"/>
              <a:gd name="T8" fmla="*/ 2147483647 w 2135"/>
              <a:gd name="T9" fmla="*/ 2147483647 h 1662"/>
              <a:gd name="T10" fmla="*/ 2147483647 w 2135"/>
              <a:gd name="T11" fmla="*/ 2147483647 h 1662"/>
              <a:gd name="T12" fmla="*/ 2147483647 w 2135"/>
              <a:gd name="T13" fmla="*/ 2147483647 h 1662"/>
              <a:gd name="T14" fmla="*/ 2147483647 w 2135"/>
              <a:gd name="T15" fmla="*/ 2147483647 h 1662"/>
              <a:gd name="T16" fmla="*/ 2147483647 w 2135"/>
              <a:gd name="T17" fmla="*/ 2147483647 h 1662"/>
              <a:gd name="T18" fmla="*/ 2147483647 w 2135"/>
              <a:gd name="T19" fmla="*/ 2147483647 h 1662"/>
              <a:gd name="T20" fmla="*/ 2147483647 w 2135"/>
              <a:gd name="T21" fmla="*/ 2147483647 h 1662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2135"/>
              <a:gd name="T34" fmla="*/ 0 h 1662"/>
              <a:gd name="T35" fmla="*/ 2135 w 2135"/>
              <a:gd name="T36" fmla="*/ 1662 h 1662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2135" h="1662">
                <a:moveTo>
                  <a:pt x="27" y="652"/>
                </a:moveTo>
                <a:cubicBezTo>
                  <a:pt x="14" y="487"/>
                  <a:pt x="0" y="152"/>
                  <a:pt x="105" y="76"/>
                </a:cubicBezTo>
                <a:cubicBezTo>
                  <a:pt x="210" y="0"/>
                  <a:pt x="473" y="192"/>
                  <a:pt x="657" y="196"/>
                </a:cubicBezTo>
                <a:cubicBezTo>
                  <a:pt x="841" y="200"/>
                  <a:pt x="985" y="65"/>
                  <a:pt x="1209" y="100"/>
                </a:cubicBezTo>
                <a:cubicBezTo>
                  <a:pt x="1433" y="135"/>
                  <a:pt x="1867" y="232"/>
                  <a:pt x="2001" y="406"/>
                </a:cubicBezTo>
                <a:cubicBezTo>
                  <a:pt x="2135" y="580"/>
                  <a:pt x="2083" y="945"/>
                  <a:pt x="2013" y="1144"/>
                </a:cubicBezTo>
                <a:cubicBezTo>
                  <a:pt x="1943" y="1343"/>
                  <a:pt x="1781" y="1538"/>
                  <a:pt x="1581" y="1600"/>
                </a:cubicBezTo>
                <a:cubicBezTo>
                  <a:pt x="1381" y="1662"/>
                  <a:pt x="993" y="1571"/>
                  <a:pt x="813" y="1516"/>
                </a:cubicBezTo>
                <a:cubicBezTo>
                  <a:pt x="633" y="1461"/>
                  <a:pt x="606" y="1345"/>
                  <a:pt x="501" y="1270"/>
                </a:cubicBezTo>
                <a:cubicBezTo>
                  <a:pt x="396" y="1195"/>
                  <a:pt x="262" y="1169"/>
                  <a:pt x="183" y="1066"/>
                </a:cubicBezTo>
                <a:cubicBezTo>
                  <a:pt x="104" y="963"/>
                  <a:pt x="25" y="819"/>
                  <a:pt x="27" y="652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83" name="Text Box 70"/>
          <p:cNvSpPr txBox="1">
            <a:spLocks noChangeArrowheads="1"/>
          </p:cNvSpPr>
          <p:nvPr/>
        </p:nvSpPr>
        <p:spPr bwMode="auto">
          <a:xfrm>
            <a:off x="6057900" y="2354263"/>
            <a:ext cx="93186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public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 Internet</a:t>
            </a:r>
            <a:endParaRPr lang="en-US" altLang="en-US" sz="2400">
              <a:solidFill>
                <a:srgbClr val="CC0000"/>
              </a:solidFill>
            </a:endParaRPr>
          </a:p>
        </p:txBody>
      </p:sp>
      <p:grpSp>
        <p:nvGrpSpPr>
          <p:cNvPr id="143384" name="Group 68"/>
          <p:cNvGrpSpPr>
            <a:grpSpLocks/>
          </p:cNvGrpSpPr>
          <p:nvPr/>
        </p:nvGrpSpPr>
        <p:grpSpPr bwMode="auto">
          <a:xfrm>
            <a:off x="6175375" y="3165475"/>
            <a:ext cx="881063" cy="307975"/>
            <a:chOff x="2356" y="1300"/>
            <a:chExt cx="555" cy="194"/>
          </a:xfrm>
        </p:grpSpPr>
        <p:sp>
          <p:nvSpPr>
            <p:cNvPr id="143609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3610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3611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grpSp>
          <p:nvGrpSpPr>
            <p:cNvPr id="143612" name="Group 72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3615" name="Freeform 73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3616" name="Freeform 74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3613" name="Line 75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614" name="Line 76"/>
            <p:cNvSpPr>
              <a:spLocks noChangeShapeType="1"/>
            </p:cNvSpPr>
            <p:nvPr/>
          </p:nvSpPr>
          <p:spPr bwMode="auto">
            <a:xfrm>
              <a:off x="2907" y="1363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3385" name="Group 77"/>
          <p:cNvGrpSpPr>
            <a:grpSpLocks/>
          </p:cNvGrpSpPr>
          <p:nvPr/>
        </p:nvGrpSpPr>
        <p:grpSpPr bwMode="auto">
          <a:xfrm>
            <a:off x="4919663" y="1957388"/>
            <a:ext cx="377825" cy="576262"/>
            <a:chOff x="4140" y="429"/>
            <a:chExt cx="1425" cy="2396"/>
          </a:xfrm>
        </p:grpSpPr>
        <p:sp>
          <p:nvSpPr>
            <p:cNvPr id="143577" name="Freeform 78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78" name="Rectangle 79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79" name="Freeform 80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80" name="Freeform 81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81" name="Rectangle 82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82" name="Group 83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3607" name="AutoShape 84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608" name="AutoShape 85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83" name="Rectangle 86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84" name="Group 87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3605" name="AutoShape 88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606" name="AutoShape 89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85" name="Rectangle 90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86" name="Rectangle 91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87" name="Group 92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3603" name="AutoShape 93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604" name="AutoShape 94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88" name="Freeform 95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3589" name="Group 96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3601" name="AutoShape 97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602" name="AutoShape 98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90" name="Rectangle 99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91" name="Freeform 100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92" name="Freeform 101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93" name="Oval 102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94" name="Freeform 103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95" name="AutoShape 104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96" name="AutoShape 105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97" name="Oval 106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98" name="Oval 107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3599" name="Oval 108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600" name="Rectangle 109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3386" name="Group 110"/>
          <p:cNvGrpSpPr>
            <a:grpSpLocks/>
          </p:cNvGrpSpPr>
          <p:nvPr/>
        </p:nvGrpSpPr>
        <p:grpSpPr bwMode="auto">
          <a:xfrm>
            <a:off x="5834063" y="1479550"/>
            <a:ext cx="377825" cy="576263"/>
            <a:chOff x="4140" y="429"/>
            <a:chExt cx="1425" cy="2396"/>
          </a:xfrm>
        </p:grpSpPr>
        <p:sp>
          <p:nvSpPr>
            <p:cNvPr id="143545" name="Freeform 111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46" name="Rectangle 112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47" name="Freeform 113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48" name="Freeform 114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49" name="Rectangle 115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50" name="Group 116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3575" name="AutoShape 117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76" name="AutoShape 118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51" name="Rectangle 119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52" name="Group 120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3573" name="AutoShape 121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74" name="AutoShape 122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53" name="Rectangle 123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54" name="Rectangle 124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55" name="Group 125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3571" name="AutoShape 126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72" name="AutoShape 127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56" name="Freeform 128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3557" name="Group 129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3569" name="AutoShape 130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70" name="AutoShape 131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58" name="Rectangle 132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59" name="Freeform 133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60" name="Freeform 134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61" name="Oval 135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62" name="Freeform 136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63" name="AutoShape 137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64" name="AutoShape 138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65" name="Oval 139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66" name="Oval 140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3567" name="Oval 141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68" name="Rectangle 142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3387" name="Group 143"/>
          <p:cNvGrpSpPr>
            <a:grpSpLocks/>
          </p:cNvGrpSpPr>
          <p:nvPr/>
        </p:nvGrpSpPr>
        <p:grpSpPr bwMode="auto">
          <a:xfrm>
            <a:off x="6586538" y="1511300"/>
            <a:ext cx="377825" cy="576263"/>
            <a:chOff x="4140" y="429"/>
            <a:chExt cx="1425" cy="2396"/>
          </a:xfrm>
        </p:grpSpPr>
        <p:sp>
          <p:nvSpPr>
            <p:cNvPr id="143513" name="Freeform 144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14" name="Rectangle 145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15" name="Freeform 146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16" name="Freeform 147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17" name="Rectangle 148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18" name="Group 149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3543" name="AutoShape 150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44" name="AutoShape 151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19" name="Rectangle 152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20" name="Group 153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3541" name="AutoShape 154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42" name="AutoShape 155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21" name="Rectangle 156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22" name="Rectangle 157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523" name="Group 158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3539" name="AutoShape 159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40" name="AutoShape 160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24" name="Freeform 161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3525" name="Group 162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3537" name="AutoShape 163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38" name="AutoShape 164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526" name="Rectangle 165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27" name="Freeform 166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28" name="Freeform 167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29" name="Oval 168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30" name="Freeform 169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531" name="AutoShape 170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32" name="AutoShape 171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33" name="Oval 172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34" name="Oval 173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3535" name="Oval 174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36" name="Rectangle 175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3388" name="Group 176"/>
          <p:cNvGrpSpPr>
            <a:grpSpLocks/>
          </p:cNvGrpSpPr>
          <p:nvPr/>
        </p:nvGrpSpPr>
        <p:grpSpPr bwMode="auto">
          <a:xfrm>
            <a:off x="7196138" y="1663700"/>
            <a:ext cx="377825" cy="576263"/>
            <a:chOff x="4140" y="429"/>
            <a:chExt cx="1425" cy="2396"/>
          </a:xfrm>
        </p:grpSpPr>
        <p:sp>
          <p:nvSpPr>
            <p:cNvPr id="143481" name="Freeform 177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82" name="Rectangle 178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83" name="Freeform 179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84" name="Freeform 180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85" name="Rectangle 181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86" name="Group 182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3511" name="AutoShape 183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12" name="AutoShape 184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87" name="Rectangle 185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88" name="Group 186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3509" name="AutoShape 187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10" name="AutoShape 188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89" name="Rectangle 189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90" name="Rectangle 190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91" name="Group 191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3507" name="AutoShape 192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08" name="AutoShape 193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92" name="Freeform 194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3493" name="Group 195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3505" name="AutoShape 196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506" name="AutoShape 197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94" name="Rectangle 198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95" name="Freeform 199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96" name="Freeform 200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97" name="Oval 201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98" name="Freeform 202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99" name="AutoShape 203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00" name="AutoShape 204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01" name="Oval 205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02" name="Oval 206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3503" name="Oval 207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504" name="Rectangle 208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3389" name="Group 209"/>
          <p:cNvGrpSpPr>
            <a:grpSpLocks/>
          </p:cNvGrpSpPr>
          <p:nvPr/>
        </p:nvGrpSpPr>
        <p:grpSpPr bwMode="auto">
          <a:xfrm>
            <a:off x="7524750" y="2609850"/>
            <a:ext cx="377825" cy="576263"/>
            <a:chOff x="4140" y="429"/>
            <a:chExt cx="1425" cy="2396"/>
          </a:xfrm>
        </p:grpSpPr>
        <p:sp>
          <p:nvSpPr>
            <p:cNvPr id="143449" name="Freeform 210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50" name="Rectangle 211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51" name="Freeform 212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52" name="Freeform 213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53" name="Rectangle 214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54" name="Group 215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3479" name="AutoShape 216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480" name="AutoShape 217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55" name="Rectangle 218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56" name="Group 219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3477" name="AutoShape 220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478" name="AutoShape 221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57" name="Rectangle 222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58" name="Rectangle 223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59" name="Group 224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3475" name="AutoShape 225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476" name="AutoShape 226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60" name="Freeform 227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3461" name="Group 228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3473" name="AutoShape 229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474" name="AutoShape 230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62" name="Rectangle 231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63" name="Freeform 232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64" name="Freeform 233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65" name="Oval 234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66" name="Freeform 235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67" name="AutoShape 236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68" name="AutoShape 237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69" name="Oval 238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70" name="Oval 239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3471" name="Oval 240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72" name="Rectangle 241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143390" name="Freeform 71"/>
          <p:cNvSpPr>
            <a:spLocks/>
          </p:cNvSpPr>
          <p:nvPr/>
        </p:nvSpPr>
        <p:spPr bwMode="auto">
          <a:xfrm>
            <a:off x="4932363" y="4392613"/>
            <a:ext cx="2965450" cy="1390650"/>
          </a:xfrm>
          <a:custGeom>
            <a:avLst/>
            <a:gdLst>
              <a:gd name="T0" fmla="*/ 2147483647 w 1868"/>
              <a:gd name="T1" fmla="*/ 2147483647 h 876"/>
              <a:gd name="T2" fmla="*/ 2147483647 w 1868"/>
              <a:gd name="T3" fmla="*/ 2147483647 h 876"/>
              <a:gd name="T4" fmla="*/ 2147483647 w 1868"/>
              <a:gd name="T5" fmla="*/ 2147483647 h 876"/>
              <a:gd name="T6" fmla="*/ 2147483647 w 1868"/>
              <a:gd name="T7" fmla="*/ 2147483647 h 876"/>
              <a:gd name="T8" fmla="*/ 2147483647 w 1868"/>
              <a:gd name="T9" fmla="*/ 2147483647 h 876"/>
              <a:gd name="T10" fmla="*/ 2147483647 w 1868"/>
              <a:gd name="T11" fmla="*/ 2147483647 h 876"/>
              <a:gd name="T12" fmla="*/ 2147483647 w 1868"/>
              <a:gd name="T13" fmla="*/ 2147483647 h 876"/>
              <a:gd name="T14" fmla="*/ 2147483647 w 1868"/>
              <a:gd name="T15" fmla="*/ 2147483647 h 876"/>
              <a:gd name="T16" fmla="*/ 2147483647 w 1868"/>
              <a:gd name="T17" fmla="*/ 2147483647 h 876"/>
              <a:gd name="T18" fmla="*/ 2147483647 w 1868"/>
              <a:gd name="T19" fmla="*/ 2147483647 h 876"/>
              <a:gd name="T20" fmla="*/ 2147483647 w 1868"/>
              <a:gd name="T21" fmla="*/ 2147483647 h 87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1868"/>
              <a:gd name="T34" fmla="*/ 0 h 876"/>
              <a:gd name="T35" fmla="*/ 1868 w 1868"/>
              <a:gd name="T36" fmla="*/ 876 h 87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1868" h="876">
                <a:moveTo>
                  <a:pt x="31" y="327"/>
                </a:moveTo>
                <a:cubicBezTo>
                  <a:pt x="20" y="237"/>
                  <a:pt x="0" y="189"/>
                  <a:pt x="103" y="137"/>
                </a:cubicBezTo>
                <a:cubicBezTo>
                  <a:pt x="206" y="85"/>
                  <a:pt x="476" y="34"/>
                  <a:pt x="649" y="17"/>
                </a:cubicBezTo>
                <a:cubicBezTo>
                  <a:pt x="822" y="0"/>
                  <a:pt x="955" y="18"/>
                  <a:pt x="1141" y="35"/>
                </a:cubicBezTo>
                <a:cubicBezTo>
                  <a:pt x="1327" y="52"/>
                  <a:pt x="1658" y="3"/>
                  <a:pt x="1763" y="121"/>
                </a:cubicBezTo>
                <a:cubicBezTo>
                  <a:pt x="1868" y="239"/>
                  <a:pt x="1840" y="621"/>
                  <a:pt x="1774" y="741"/>
                </a:cubicBezTo>
                <a:cubicBezTo>
                  <a:pt x="1708" y="861"/>
                  <a:pt x="1534" y="827"/>
                  <a:pt x="1369" y="845"/>
                </a:cubicBezTo>
                <a:cubicBezTo>
                  <a:pt x="1204" y="863"/>
                  <a:pt x="935" y="851"/>
                  <a:pt x="781" y="851"/>
                </a:cubicBezTo>
                <a:cubicBezTo>
                  <a:pt x="627" y="851"/>
                  <a:pt x="549" y="876"/>
                  <a:pt x="447" y="847"/>
                </a:cubicBezTo>
                <a:cubicBezTo>
                  <a:pt x="345" y="818"/>
                  <a:pt x="237" y="762"/>
                  <a:pt x="168" y="676"/>
                </a:cubicBezTo>
                <a:cubicBezTo>
                  <a:pt x="98" y="589"/>
                  <a:pt x="29" y="468"/>
                  <a:pt x="31" y="327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91" name="Line 77"/>
          <p:cNvSpPr>
            <a:spLocks noChangeShapeType="1"/>
          </p:cNvSpPr>
          <p:nvPr/>
        </p:nvSpPr>
        <p:spPr bwMode="auto">
          <a:xfrm flipH="1">
            <a:off x="5381625" y="4702175"/>
            <a:ext cx="855663" cy="4318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92" name="Line 78"/>
          <p:cNvSpPr>
            <a:spLocks noChangeShapeType="1"/>
          </p:cNvSpPr>
          <p:nvPr/>
        </p:nvSpPr>
        <p:spPr bwMode="auto">
          <a:xfrm flipH="1">
            <a:off x="5891213" y="4749800"/>
            <a:ext cx="563562" cy="3937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93" name="Line 79"/>
          <p:cNvSpPr>
            <a:spLocks noChangeShapeType="1"/>
          </p:cNvSpPr>
          <p:nvPr/>
        </p:nvSpPr>
        <p:spPr bwMode="auto">
          <a:xfrm flipH="1">
            <a:off x="6429375" y="4756150"/>
            <a:ext cx="149225" cy="3825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94" name="Line 80"/>
          <p:cNvSpPr>
            <a:spLocks noChangeShapeType="1"/>
          </p:cNvSpPr>
          <p:nvPr/>
        </p:nvSpPr>
        <p:spPr bwMode="auto">
          <a:xfrm>
            <a:off x="6796088" y="4735513"/>
            <a:ext cx="123825" cy="4127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3395" name="Text Box 97"/>
          <p:cNvSpPr txBox="1">
            <a:spLocks noChangeArrowheads="1"/>
          </p:cNvSpPr>
          <p:nvPr/>
        </p:nvSpPr>
        <p:spPr bwMode="auto">
          <a:xfrm>
            <a:off x="4959350" y="4279900"/>
            <a:ext cx="119856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institutional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network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143396" name="Text Box 98"/>
          <p:cNvSpPr txBox="1">
            <a:spLocks noChangeArrowheads="1"/>
          </p:cNvSpPr>
          <p:nvPr/>
        </p:nvSpPr>
        <p:spPr bwMode="auto">
          <a:xfrm>
            <a:off x="6967538" y="4660900"/>
            <a:ext cx="1290637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1 Gbps LAN</a:t>
            </a:r>
            <a:endParaRPr lang="en-US" altLang="en-US" sz="2400">
              <a:solidFill>
                <a:schemeClr val="accent2"/>
              </a:solidFill>
            </a:endParaRPr>
          </a:p>
        </p:txBody>
      </p:sp>
      <p:grpSp>
        <p:nvGrpSpPr>
          <p:cNvPr id="143397" name="Group 120"/>
          <p:cNvGrpSpPr>
            <a:grpSpLocks/>
          </p:cNvGrpSpPr>
          <p:nvPr/>
        </p:nvGrpSpPr>
        <p:grpSpPr bwMode="auto">
          <a:xfrm>
            <a:off x="6154738" y="4460875"/>
            <a:ext cx="881062" cy="307975"/>
            <a:chOff x="2356" y="1300"/>
            <a:chExt cx="555" cy="194"/>
          </a:xfrm>
        </p:grpSpPr>
        <p:sp>
          <p:nvSpPr>
            <p:cNvPr id="143441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3442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3443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grpSp>
          <p:nvGrpSpPr>
            <p:cNvPr id="143444" name="Group 124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3447" name="Freeform 125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3448" name="Freeform 126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3445" name="Line 127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46" name="Line 128"/>
            <p:cNvSpPr>
              <a:spLocks noChangeShapeType="1"/>
            </p:cNvSpPr>
            <p:nvPr/>
          </p:nvSpPr>
          <p:spPr bwMode="auto">
            <a:xfrm>
              <a:off x="2907" y="1363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3398" name="Group 172"/>
          <p:cNvGrpSpPr>
            <a:grpSpLocks/>
          </p:cNvGrpSpPr>
          <p:nvPr/>
        </p:nvGrpSpPr>
        <p:grpSpPr bwMode="auto">
          <a:xfrm>
            <a:off x="5068888" y="5070475"/>
            <a:ext cx="525462" cy="557213"/>
            <a:chOff x="-44" y="1473"/>
            <a:chExt cx="981" cy="1105"/>
          </a:xfrm>
        </p:grpSpPr>
        <p:pic>
          <p:nvPicPr>
            <p:cNvPr id="143439" name="Picture 173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3440" name="Freeform 174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3399" name="Group 307"/>
          <p:cNvGrpSpPr>
            <a:grpSpLocks/>
          </p:cNvGrpSpPr>
          <p:nvPr/>
        </p:nvGrpSpPr>
        <p:grpSpPr bwMode="auto">
          <a:xfrm>
            <a:off x="6784975" y="5027613"/>
            <a:ext cx="377825" cy="576262"/>
            <a:chOff x="4140" y="429"/>
            <a:chExt cx="1425" cy="2396"/>
          </a:xfrm>
        </p:grpSpPr>
        <p:sp>
          <p:nvSpPr>
            <p:cNvPr id="143407" name="Freeform 308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08" name="Rectangle 309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09" name="Freeform 310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10" name="Freeform 311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11" name="Rectangle 312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12" name="Group 313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3437" name="AutoShape 314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438" name="AutoShape 315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13" name="Rectangle 316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14" name="Group 317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3435" name="AutoShape 318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436" name="AutoShape 319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15" name="Rectangle 320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16" name="Rectangle 321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3417" name="Group 322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3433" name="AutoShape 323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434" name="AutoShape 324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18" name="Freeform 325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3419" name="Group 326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3431" name="AutoShape 327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3432" name="AutoShape 328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3420" name="Rectangle 329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21" name="Freeform 330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22" name="Freeform 331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23" name="Oval 332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24" name="Freeform 333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3425" name="AutoShape 334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26" name="AutoShape 335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27" name="Oval 336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28" name="Oval 337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3429" name="Oval 338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3430" name="Rectangle 339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3400" name="Group 340"/>
          <p:cNvGrpSpPr>
            <a:grpSpLocks/>
          </p:cNvGrpSpPr>
          <p:nvPr/>
        </p:nvGrpSpPr>
        <p:grpSpPr bwMode="auto">
          <a:xfrm>
            <a:off x="5580063" y="5092700"/>
            <a:ext cx="525462" cy="557213"/>
            <a:chOff x="-44" y="1473"/>
            <a:chExt cx="981" cy="1105"/>
          </a:xfrm>
        </p:grpSpPr>
        <p:pic>
          <p:nvPicPr>
            <p:cNvPr id="143405" name="Picture 341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3406" name="Freeform 342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3401" name="Group 343"/>
          <p:cNvGrpSpPr>
            <a:grpSpLocks/>
          </p:cNvGrpSpPr>
          <p:nvPr/>
        </p:nvGrpSpPr>
        <p:grpSpPr bwMode="auto">
          <a:xfrm>
            <a:off x="6103938" y="5081588"/>
            <a:ext cx="525462" cy="557212"/>
            <a:chOff x="-44" y="1473"/>
            <a:chExt cx="981" cy="1105"/>
          </a:xfrm>
        </p:grpSpPr>
        <p:pic>
          <p:nvPicPr>
            <p:cNvPr id="143403" name="Picture 344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3404" name="Freeform 345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143402" name="Line 95"/>
          <p:cNvSpPr>
            <a:spLocks noChangeShapeType="1"/>
          </p:cNvSpPr>
          <p:nvPr/>
        </p:nvSpPr>
        <p:spPr bwMode="auto">
          <a:xfrm>
            <a:off x="6591300" y="3467100"/>
            <a:ext cx="19050" cy="989013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58" name="Title 1"/>
          <p:cNvSpPr txBox="1">
            <a:spLocks/>
          </p:cNvSpPr>
          <p:nvPr/>
        </p:nvSpPr>
        <p:spPr>
          <a:xfrm>
            <a:off x="0" y="0"/>
            <a:ext cx="8001000" cy="685800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Web Caching Example: Fatter access Link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0034837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1000"/>
                                        <p:tgtEl>
                                          <p:spTgt spid="1475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0" dur="1000"/>
                                        <p:tgtEl>
                                          <p:spTgt spid="1475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 nodeType="afterGroup">
                            <p:stCondLst>
                              <p:cond delay="1000"/>
                            </p:stCondLst>
                            <p:childTnLst>
                              <p:par>
                                <p:cTn id="12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4" dur="1000"/>
                                        <p:tgtEl>
                                          <p:spTgt spid="1475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14750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 nodeType="afterGroup">
                            <p:stCondLst>
                              <p:cond delay="2000"/>
                            </p:stCondLst>
                            <p:childTnLst>
                              <p:par>
                                <p:cTn id="19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1" dur="1000"/>
                                        <p:tgtEl>
                                          <p:spTgt spid="1475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4" dur="1000"/>
                                        <p:tgtEl>
                                          <p:spTgt spid="1475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 nodeType="afterGroup">
                            <p:stCondLst>
                              <p:cond delay="3000"/>
                            </p:stCondLst>
                            <p:childTnLst>
                              <p:par>
                                <p:cTn id="26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8" dur="1000"/>
                                        <p:tgtEl>
                                          <p:spTgt spid="1475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1" dur="1000"/>
                                        <p:tgtEl>
                                          <p:spTgt spid="1475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 nodeType="clickPar">
                      <p:stCondLst>
                        <p:cond delay="indefinite"/>
                      </p:stCondLst>
                      <p:childTnLst>
                        <p:par>
                          <p:cTn id="33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4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5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6" dur="500"/>
                                        <p:tgtEl>
                                          <p:spTgt spid="1475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7507" grpId="0" animBg="1"/>
      <p:bldP spid="147509" grpId="0" animBg="1"/>
      <p:bldP spid="147510" grpId="0"/>
      <p:bldP spid="147511" grpId="0" animBg="1"/>
      <p:bldP spid="147512" grpId="0"/>
      <p:bldP spid="147513" grpId="0"/>
      <p:bldP spid="147515" grpId="0" animBg="1"/>
      <p:bldP spid="147516" grpId="0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5409" name="Freeform 71"/>
          <p:cNvSpPr>
            <a:spLocks/>
          </p:cNvSpPr>
          <p:nvPr/>
        </p:nvSpPr>
        <p:spPr bwMode="auto">
          <a:xfrm>
            <a:off x="4932363" y="4392613"/>
            <a:ext cx="2965450" cy="1390650"/>
          </a:xfrm>
          <a:custGeom>
            <a:avLst/>
            <a:gdLst>
              <a:gd name="T0" fmla="*/ 2147483647 w 1868"/>
              <a:gd name="T1" fmla="*/ 2147483647 h 876"/>
              <a:gd name="T2" fmla="*/ 2147483647 w 1868"/>
              <a:gd name="T3" fmla="*/ 2147483647 h 876"/>
              <a:gd name="T4" fmla="*/ 2147483647 w 1868"/>
              <a:gd name="T5" fmla="*/ 2147483647 h 876"/>
              <a:gd name="T6" fmla="*/ 2147483647 w 1868"/>
              <a:gd name="T7" fmla="*/ 2147483647 h 876"/>
              <a:gd name="T8" fmla="*/ 2147483647 w 1868"/>
              <a:gd name="T9" fmla="*/ 2147483647 h 876"/>
              <a:gd name="T10" fmla="*/ 2147483647 w 1868"/>
              <a:gd name="T11" fmla="*/ 2147483647 h 876"/>
              <a:gd name="T12" fmla="*/ 2147483647 w 1868"/>
              <a:gd name="T13" fmla="*/ 2147483647 h 876"/>
              <a:gd name="T14" fmla="*/ 2147483647 w 1868"/>
              <a:gd name="T15" fmla="*/ 2147483647 h 876"/>
              <a:gd name="T16" fmla="*/ 2147483647 w 1868"/>
              <a:gd name="T17" fmla="*/ 2147483647 h 876"/>
              <a:gd name="T18" fmla="*/ 2147483647 w 1868"/>
              <a:gd name="T19" fmla="*/ 2147483647 h 876"/>
              <a:gd name="T20" fmla="*/ 2147483647 w 1868"/>
              <a:gd name="T21" fmla="*/ 2147483647 h 87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1868"/>
              <a:gd name="T34" fmla="*/ 0 h 876"/>
              <a:gd name="T35" fmla="*/ 1868 w 1868"/>
              <a:gd name="T36" fmla="*/ 876 h 87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1868" h="876">
                <a:moveTo>
                  <a:pt x="31" y="327"/>
                </a:moveTo>
                <a:cubicBezTo>
                  <a:pt x="20" y="237"/>
                  <a:pt x="0" y="189"/>
                  <a:pt x="103" y="137"/>
                </a:cubicBezTo>
                <a:cubicBezTo>
                  <a:pt x="206" y="85"/>
                  <a:pt x="476" y="34"/>
                  <a:pt x="649" y="17"/>
                </a:cubicBezTo>
                <a:cubicBezTo>
                  <a:pt x="822" y="0"/>
                  <a:pt x="955" y="18"/>
                  <a:pt x="1141" y="35"/>
                </a:cubicBezTo>
                <a:cubicBezTo>
                  <a:pt x="1327" y="52"/>
                  <a:pt x="1658" y="3"/>
                  <a:pt x="1763" y="121"/>
                </a:cubicBezTo>
                <a:cubicBezTo>
                  <a:pt x="1868" y="239"/>
                  <a:pt x="1840" y="621"/>
                  <a:pt x="1774" y="741"/>
                </a:cubicBezTo>
                <a:cubicBezTo>
                  <a:pt x="1708" y="861"/>
                  <a:pt x="1534" y="827"/>
                  <a:pt x="1369" y="845"/>
                </a:cubicBezTo>
                <a:cubicBezTo>
                  <a:pt x="1204" y="863"/>
                  <a:pt x="935" y="851"/>
                  <a:pt x="781" y="851"/>
                </a:cubicBezTo>
                <a:cubicBezTo>
                  <a:pt x="627" y="851"/>
                  <a:pt x="549" y="876"/>
                  <a:pt x="447" y="847"/>
                </a:cubicBezTo>
                <a:cubicBezTo>
                  <a:pt x="345" y="818"/>
                  <a:pt x="237" y="762"/>
                  <a:pt x="168" y="676"/>
                </a:cubicBezTo>
                <a:cubicBezTo>
                  <a:pt x="98" y="589"/>
                  <a:pt x="29" y="468"/>
                  <a:pt x="31" y="327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10" name="Line 77"/>
          <p:cNvSpPr>
            <a:spLocks noChangeShapeType="1"/>
          </p:cNvSpPr>
          <p:nvPr/>
        </p:nvSpPr>
        <p:spPr bwMode="auto">
          <a:xfrm flipH="1">
            <a:off x="5381625" y="4702175"/>
            <a:ext cx="855663" cy="4318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11" name="Line 78"/>
          <p:cNvSpPr>
            <a:spLocks noChangeShapeType="1"/>
          </p:cNvSpPr>
          <p:nvPr/>
        </p:nvSpPr>
        <p:spPr bwMode="auto">
          <a:xfrm flipH="1">
            <a:off x="5891213" y="4749800"/>
            <a:ext cx="563562" cy="3937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12" name="Line 79"/>
          <p:cNvSpPr>
            <a:spLocks noChangeShapeType="1"/>
          </p:cNvSpPr>
          <p:nvPr/>
        </p:nvSpPr>
        <p:spPr bwMode="auto">
          <a:xfrm flipH="1">
            <a:off x="6429375" y="4756150"/>
            <a:ext cx="149225" cy="3825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13" name="Line 80"/>
          <p:cNvSpPr>
            <a:spLocks noChangeShapeType="1"/>
          </p:cNvSpPr>
          <p:nvPr/>
        </p:nvSpPr>
        <p:spPr bwMode="auto">
          <a:xfrm>
            <a:off x="6796088" y="4735513"/>
            <a:ext cx="123825" cy="4127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14" name="Text Box 97"/>
          <p:cNvSpPr txBox="1">
            <a:spLocks noChangeArrowheads="1"/>
          </p:cNvSpPr>
          <p:nvPr/>
        </p:nvSpPr>
        <p:spPr bwMode="auto">
          <a:xfrm>
            <a:off x="4959350" y="4279900"/>
            <a:ext cx="119856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institutional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network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145415" name="Text Box 98"/>
          <p:cNvSpPr txBox="1">
            <a:spLocks noChangeArrowheads="1"/>
          </p:cNvSpPr>
          <p:nvPr/>
        </p:nvSpPr>
        <p:spPr bwMode="auto">
          <a:xfrm>
            <a:off x="6967538" y="4660900"/>
            <a:ext cx="1290637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1 Gbps LAN</a:t>
            </a:r>
            <a:endParaRPr lang="en-US" altLang="en-US" sz="2400">
              <a:solidFill>
                <a:schemeClr val="accent2"/>
              </a:solidFill>
            </a:endParaRPr>
          </a:p>
        </p:txBody>
      </p:sp>
      <p:grpSp>
        <p:nvGrpSpPr>
          <p:cNvPr id="145416" name="Group 120"/>
          <p:cNvGrpSpPr>
            <a:grpSpLocks/>
          </p:cNvGrpSpPr>
          <p:nvPr/>
        </p:nvGrpSpPr>
        <p:grpSpPr bwMode="auto">
          <a:xfrm>
            <a:off x="6154738" y="4460875"/>
            <a:ext cx="881062" cy="307975"/>
            <a:chOff x="2356" y="1300"/>
            <a:chExt cx="555" cy="194"/>
          </a:xfrm>
        </p:grpSpPr>
        <p:sp>
          <p:nvSpPr>
            <p:cNvPr id="145656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5657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5658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grpSp>
          <p:nvGrpSpPr>
            <p:cNvPr id="145659" name="Group 124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5662" name="Freeform 125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5663" name="Freeform 126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5660" name="Line 127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661" name="Line 128"/>
            <p:cNvSpPr>
              <a:spLocks noChangeShapeType="1"/>
            </p:cNvSpPr>
            <p:nvPr/>
          </p:nvSpPr>
          <p:spPr bwMode="auto">
            <a:xfrm>
              <a:off x="2907" y="1363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5417" name="Group 172"/>
          <p:cNvGrpSpPr>
            <a:grpSpLocks/>
          </p:cNvGrpSpPr>
          <p:nvPr/>
        </p:nvGrpSpPr>
        <p:grpSpPr bwMode="auto">
          <a:xfrm>
            <a:off x="5068888" y="5070475"/>
            <a:ext cx="525462" cy="557213"/>
            <a:chOff x="-44" y="1473"/>
            <a:chExt cx="981" cy="1105"/>
          </a:xfrm>
        </p:grpSpPr>
        <p:pic>
          <p:nvPicPr>
            <p:cNvPr id="145654" name="Picture 173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5655" name="Freeform 174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5418" name="Group 340"/>
          <p:cNvGrpSpPr>
            <a:grpSpLocks/>
          </p:cNvGrpSpPr>
          <p:nvPr/>
        </p:nvGrpSpPr>
        <p:grpSpPr bwMode="auto">
          <a:xfrm>
            <a:off x="5580063" y="5092700"/>
            <a:ext cx="525462" cy="557213"/>
            <a:chOff x="-44" y="1473"/>
            <a:chExt cx="981" cy="1105"/>
          </a:xfrm>
        </p:grpSpPr>
        <p:pic>
          <p:nvPicPr>
            <p:cNvPr id="145652" name="Picture 341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5653" name="Freeform 342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5419" name="Group 343"/>
          <p:cNvGrpSpPr>
            <a:grpSpLocks/>
          </p:cNvGrpSpPr>
          <p:nvPr/>
        </p:nvGrpSpPr>
        <p:grpSpPr bwMode="auto">
          <a:xfrm>
            <a:off x="6103938" y="5081588"/>
            <a:ext cx="525462" cy="557212"/>
            <a:chOff x="-44" y="1473"/>
            <a:chExt cx="981" cy="1105"/>
          </a:xfrm>
        </p:grpSpPr>
        <p:pic>
          <p:nvPicPr>
            <p:cNvPr id="145650" name="Picture 344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5651" name="Freeform 345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145424" name="Text Box 50"/>
          <p:cNvSpPr txBox="1">
            <a:spLocks noChangeArrowheads="1"/>
          </p:cNvSpPr>
          <p:nvPr/>
        </p:nvSpPr>
        <p:spPr bwMode="auto">
          <a:xfrm>
            <a:off x="7696200" y="1824038"/>
            <a:ext cx="93345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origin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servers</a:t>
            </a:r>
          </a:p>
        </p:txBody>
      </p:sp>
      <p:sp>
        <p:nvSpPr>
          <p:cNvPr id="145425" name="Line 95"/>
          <p:cNvSpPr>
            <a:spLocks noChangeShapeType="1"/>
          </p:cNvSpPr>
          <p:nvPr/>
        </p:nvSpPr>
        <p:spPr bwMode="auto">
          <a:xfrm>
            <a:off x="6591300" y="3467100"/>
            <a:ext cx="0" cy="106203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26" name="Text Box 99"/>
          <p:cNvSpPr txBox="1">
            <a:spLocks noChangeArrowheads="1"/>
          </p:cNvSpPr>
          <p:nvPr/>
        </p:nvSpPr>
        <p:spPr bwMode="auto">
          <a:xfrm>
            <a:off x="6592888" y="3656013"/>
            <a:ext cx="1190625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1.54 Mbps 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access link</a:t>
            </a:r>
            <a:endParaRPr lang="en-US" altLang="en-US" sz="2400">
              <a:solidFill>
                <a:schemeClr val="accent2"/>
              </a:solidFill>
            </a:endParaRPr>
          </a:p>
        </p:txBody>
      </p:sp>
      <p:grpSp>
        <p:nvGrpSpPr>
          <p:cNvPr id="7" name="Group 308"/>
          <p:cNvGrpSpPr>
            <a:grpSpLocks/>
          </p:cNvGrpSpPr>
          <p:nvPr/>
        </p:nvGrpSpPr>
        <p:grpSpPr bwMode="auto">
          <a:xfrm>
            <a:off x="6719888" y="4941888"/>
            <a:ext cx="1860550" cy="809625"/>
            <a:chOff x="4217" y="3611"/>
            <a:chExt cx="1172" cy="510"/>
          </a:xfrm>
        </p:grpSpPr>
        <p:sp>
          <p:nvSpPr>
            <p:cNvPr id="145648" name="Rectangle 307"/>
            <p:cNvSpPr>
              <a:spLocks noChangeArrowheads="1"/>
            </p:cNvSpPr>
            <p:nvPr/>
          </p:nvSpPr>
          <p:spPr bwMode="auto">
            <a:xfrm>
              <a:off x="4217" y="3611"/>
              <a:ext cx="329" cy="473"/>
            </a:xfrm>
            <a:prstGeom prst="rect">
              <a:avLst/>
            </a:prstGeom>
            <a:solidFill>
              <a:srgbClr val="CC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49" name="Text Box 97"/>
            <p:cNvSpPr txBox="1">
              <a:spLocks noChangeArrowheads="1"/>
            </p:cNvSpPr>
            <p:nvPr/>
          </p:nvSpPr>
          <p:spPr bwMode="auto">
            <a:xfrm>
              <a:off x="4561" y="3717"/>
              <a:ext cx="828" cy="40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>
                  <a:solidFill>
                    <a:srgbClr val="CC0000"/>
                  </a:solidFill>
                </a:rPr>
                <a:t>local web </a:t>
              </a:r>
            </a:p>
            <a:p>
              <a:pPr algn="ctr"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>
                  <a:solidFill>
                    <a:srgbClr val="CC0000"/>
                  </a:solidFill>
                </a:rPr>
                <a:t>cache</a:t>
              </a:r>
            </a:p>
          </p:txBody>
        </p:sp>
      </p:grpSp>
      <p:sp>
        <p:nvSpPr>
          <p:cNvPr id="145428" name="Rectangle 4"/>
          <p:cNvSpPr>
            <a:spLocks noChangeArrowheads="1"/>
          </p:cNvSpPr>
          <p:nvPr/>
        </p:nvSpPr>
        <p:spPr bwMode="auto">
          <a:xfrm>
            <a:off x="398463" y="1335088"/>
            <a:ext cx="4370387" cy="4648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assumptions: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avg object size: 100K bits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avg request rate from browsers to origin servers:15/sec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avg data rate to browsers: 1.50 Mbps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RTT from institutional router to any origin server: 2 sec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access link rate: 1.54 Mbps</a:t>
            </a:r>
          </a:p>
          <a:p>
            <a:pPr>
              <a:lnSpc>
                <a:spcPct val="85000"/>
              </a:lnSpc>
              <a:spcBef>
                <a:spcPct val="45000"/>
              </a:spcBef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2400" i="1">
                <a:solidFill>
                  <a:srgbClr val="CC0000"/>
                </a:solidFill>
                <a:latin typeface="Gill Sans MT" panose="020B0502020104020203" pitchFamily="34" charset="0"/>
              </a:rPr>
              <a:t>consequences: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1800">
                <a:latin typeface="Gill Sans MT" panose="020B0502020104020203" pitchFamily="34" charset="0"/>
              </a:rPr>
              <a:t>LAN utilization: 15%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1800">
                <a:latin typeface="Gill Sans MT" panose="020B0502020104020203" pitchFamily="34" charset="0"/>
              </a:rPr>
              <a:t>access link utilization = </a:t>
            </a:r>
            <a:r>
              <a:rPr lang="en-US" altLang="en-US" sz="1800">
                <a:solidFill>
                  <a:srgbClr val="FF0000"/>
                </a:solidFill>
                <a:latin typeface="Gill Sans MT" panose="020B0502020104020203" pitchFamily="34" charset="0"/>
              </a:rPr>
              <a:t>100%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1800">
                <a:latin typeface="Gill Sans MT" panose="020B0502020104020203" pitchFamily="34" charset="0"/>
              </a:rPr>
              <a:t>total delay   = Internet delay + access delay + LAN delay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1800">
                <a:latin typeface="Gill Sans MT" panose="020B0502020104020203" pitchFamily="34" charset="0"/>
              </a:rPr>
              <a:t>     =  2 sec + minutes + usecs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endParaRPr lang="en-US" altLang="en-US">
              <a:latin typeface="Gill Sans MT" panose="020B0502020104020203" pitchFamily="34" charset="0"/>
            </a:endParaRPr>
          </a:p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endParaRPr lang="en-US" altLang="en-US">
              <a:latin typeface="Gill Sans MT" panose="020B0502020104020203" pitchFamily="34" charset="0"/>
            </a:endParaRPr>
          </a:p>
        </p:txBody>
      </p:sp>
      <p:sp>
        <p:nvSpPr>
          <p:cNvPr id="145429" name="Freeform 82"/>
          <p:cNvSpPr>
            <a:spLocks/>
          </p:cNvSpPr>
          <p:nvPr/>
        </p:nvSpPr>
        <p:spPr bwMode="auto">
          <a:xfrm>
            <a:off x="663575" y="4605338"/>
            <a:ext cx="3973513" cy="1163637"/>
          </a:xfrm>
          <a:custGeom>
            <a:avLst/>
            <a:gdLst>
              <a:gd name="T0" fmla="*/ 2147483647 w 2503"/>
              <a:gd name="T1" fmla="*/ 0 h 733"/>
              <a:gd name="T2" fmla="*/ 2147483647 w 2503"/>
              <a:gd name="T3" fmla="*/ 2147483647 h 733"/>
              <a:gd name="T4" fmla="*/ 2147483647 w 2503"/>
              <a:gd name="T5" fmla="*/ 2147483647 h 733"/>
              <a:gd name="T6" fmla="*/ 2147483647 w 2503"/>
              <a:gd name="T7" fmla="*/ 2147483647 h 733"/>
              <a:gd name="T8" fmla="*/ 0 w 2503"/>
              <a:gd name="T9" fmla="*/ 2147483647 h 733"/>
              <a:gd name="T10" fmla="*/ 2147483647 w 2503"/>
              <a:gd name="T11" fmla="*/ 2147483647 h 733"/>
              <a:gd name="T12" fmla="*/ 2147483647 w 2503"/>
              <a:gd name="T13" fmla="*/ 2147483647 h 733"/>
              <a:gd name="T14" fmla="*/ 2147483647 w 2503"/>
              <a:gd name="T15" fmla="*/ 2147483647 h 733"/>
              <a:gd name="T16" fmla="*/ 2147483647 w 2503"/>
              <a:gd name="T17" fmla="*/ 0 h 733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w 2503"/>
              <a:gd name="T28" fmla="*/ 0 h 733"/>
              <a:gd name="T29" fmla="*/ 2503 w 2503"/>
              <a:gd name="T30" fmla="*/ 733 h 733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T27" t="T28" r="T29" b="T30"/>
            <a:pathLst>
              <a:path w="2503" h="733">
                <a:moveTo>
                  <a:pt x="1481" y="0"/>
                </a:moveTo>
                <a:lnTo>
                  <a:pt x="1481" y="198"/>
                </a:lnTo>
                <a:lnTo>
                  <a:pt x="953" y="198"/>
                </a:lnTo>
                <a:lnTo>
                  <a:pt x="953" y="370"/>
                </a:lnTo>
                <a:lnTo>
                  <a:pt x="0" y="370"/>
                </a:lnTo>
                <a:lnTo>
                  <a:pt x="14" y="733"/>
                </a:lnTo>
                <a:lnTo>
                  <a:pt x="2503" y="713"/>
                </a:lnTo>
                <a:lnTo>
                  <a:pt x="2455" y="6"/>
                </a:lnTo>
                <a:lnTo>
                  <a:pt x="1481" y="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 cap="flat" cmpd="sng">
                <a:solidFill>
                  <a:srgbClr val="000000"/>
                </a:solidFill>
                <a:prstDash val="solid"/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48559" name="Text Box 79"/>
          <p:cNvSpPr txBox="1">
            <a:spLocks noChangeArrowheads="1"/>
          </p:cNvSpPr>
          <p:nvPr/>
        </p:nvSpPr>
        <p:spPr bwMode="auto">
          <a:xfrm>
            <a:off x="2986088" y="4589463"/>
            <a:ext cx="325437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>
                <a:solidFill>
                  <a:srgbClr val="CC0000"/>
                </a:solidFill>
              </a:rPr>
              <a:t>?</a:t>
            </a:r>
          </a:p>
        </p:txBody>
      </p:sp>
      <p:sp>
        <p:nvSpPr>
          <p:cNvPr id="148557" name="Text Box 77"/>
          <p:cNvSpPr txBox="1">
            <a:spLocks noChangeArrowheads="1"/>
          </p:cNvSpPr>
          <p:nvPr/>
        </p:nvSpPr>
        <p:spPr bwMode="auto">
          <a:xfrm>
            <a:off x="2149475" y="4862513"/>
            <a:ext cx="325438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>
                <a:solidFill>
                  <a:srgbClr val="CC0000"/>
                </a:solidFill>
              </a:rPr>
              <a:t>?</a:t>
            </a:r>
          </a:p>
        </p:txBody>
      </p:sp>
      <p:sp>
        <p:nvSpPr>
          <p:cNvPr id="148556" name="Text Box 76"/>
          <p:cNvSpPr txBox="1">
            <a:spLocks noChangeArrowheads="1"/>
          </p:cNvSpPr>
          <p:nvPr/>
        </p:nvSpPr>
        <p:spPr bwMode="auto">
          <a:xfrm>
            <a:off x="1123950" y="5262563"/>
            <a:ext cx="2667000" cy="676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lnSpc>
                <a:spcPct val="80000"/>
              </a:lnSpc>
              <a:spcBef>
                <a:spcPct val="0"/>
              </a:spcBef>
            </a:pPr>
            <a:r>
              <a:rPr lang="en-US" altLang="en-US" sz="2400" i="1">
                <a:solidFill>
                  <a:srgbClr val="CC0000"/>
                </a:solidFill>
                <a:latin typeface="Gill Sans MT" panose="020B0502020104020203" pitchFamily="34" charset="0"/>
              </a:rPr>
              <a:t>How to compute link </a:t>
            </a:r>
          </a:p>
          <a:p>
            <a:pPr algn="ctr">
              <a:lnSpc>
                <a:spcPct val="80000"/>
              </a:lnSpc>
              <a:spcBef>
                <a:spcPct val="0"/>
              </a:spcBef>
            </a:pPr>
            <a:r>
              <a:rPr lang="en-US" altLang="en-US" sz="2400" i="1">
                <a:solidFill>
                  <a:srgbClr val="CC0000"/>
                </a:solidFill>
                <a:latin typeface="Gill Sans MT" panose="020B0502020104020203" pitchFamily="34" charset="0"/>
              </a:rPr>
              <a:t>utilization, delay?</a:t>
            </a:r>
          </a:p>
        </p:txBody>
      </p:sp>
      <p:sp>
        <p:nvSpPr>
          <p:cNvPr id="148563" name="Text Box 83"/>
          <p:cNvSpPr txBox="1">
            <a:spLocks noChangeArrowheads="1"/>
          </p:cNvSpPr>
          <p:nvPr/>
        </p:nvSpPr>
        <p:spPr bwMode="auto">
          <a:xfrm>
            <a:off x="598488" y="6051550"/>
            <a:ext cx="364172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 i="1">
                <a:solidFill>
                  <a:srgbClr val="CC0000"/>
                </a:solidFill>
              </a:rPr>
              <a:t>Cost:</a:t>
            </a:r>
            <a:r>
              <a:rPr lang="en-US" altLang="en-US" sz="2400"/>
              <a:t> web cache (cheap!)</a:t>
            </a:r>
          </a:p>
        </p:txBody>
      </p:sp>
      <p:sp>
        <p:nvSpPr>
          <p:cNvPr id="145434" name="Line 2"/>
          <p:cNvSpPr>
            <a:spLocks noChangeShapeType="1"/>
          </p:cNvSpPr>
          <p:nvPr/>
        </p:nvSpPr>
        <p:spPr bwMode="auto">
          <a:xfrm>
            <a:off x="5267325" y="2409825"/>
            <a:ext cx="285750" cy="11430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35" name="Line 51"/>
          <p:cNvSpPr>
            <a:spLocks noChangeShapeType="1"/>
          </p:cNvSpPr>
          <p:nvPr/>
        </p:nvSpPr>
        <p:spPr bwMode="auto">
          <a:xfrm>
            <a:off x="6076950" y="2028825"/>
            <a:ext cx="66675" cy="276225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36" name="Line 52"/>
          <p:cNvSpPr>
            <a:spLocks noChangeShapeType="1"/>
          </p:cNvSpPr>
          <p:nvPr/>
        </p:nvSpPr>
        <p:spPr bwMode="auto">
          <a:xfrm flipH="1">
            <a:off x="6705600" y="2066925"/>
            <a:ext cx="9525" cy="238125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37" name="Line 53"/>
          <p:cNvSpPr>
            <a:spLocks noChangeShapeType="1"/>
          </p:cNvSpPr>
          <p:nvPr/>
        </p:nvSpPr>
        <p:spPr bwMode="auto">
          <a:xfrm flipH="1">
            <a:off x="7162800" y="2228850"/>
            <a:ext cx="133350" cy="20955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38" name="Line 54"/>
          <p:cNvSpPr>
            <a:spLocks noChangeShapeType="1"/>
          </p:cNvSpPr>
          <p:nvPr/>
        </p:nvSpPr>
        <p:spPr bwMode="auto">
          <a:xfrm flipH="1" flipV="1">
            <a:off x="7324725" y="2990850"/>
            <a:ext cx="247650" cy="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39" name="Freeform 55"/>
          <p:cNvSpPr>
            <a:spLocks/>
          </p:cNvSpPr>
          <p:nvPr/>
        </p:nvSpPr>
        <p:spPr bwMode="auto">
          <a:xfrm>
            <a:off x="5351463" y="2022475"/>
            <a:ext cx="2174875" cy="1581150"/>
          </a:xfrm>
          <a:custGeom>
            <a:avLst/>
            <a:gdLst>
              <a:gd name="T0" fmla="*/ 2147483647 w 2135"/>
              <a:gd name="T1" fmla="*/ 2147483647 h 1662"/>
              <a:gd name="T2" fmla="*/ 2147483647 w 2135"/>
              <a:gd name="T3" fmla="*/ 2147483647 h 1662"/>
              <a:gd name="T4" fmla="*/ 2147483647 w 2135"/>
              <a:gd name="T5" fmla="*/ 2147483647 h 1662"/>
              <a:gd name="T6" fmla="*/ 2147483647 w 2135"/>
              <a:gd name="T7" fmla="*/ 2147483647 h 1662"/>
              <a:gd name="T8" fmla="*/ 2147483647 w 2135"/>
              <a:gd name="T9" fmla="*/ 2147483647 h 1662"/>
              <a:gd name="T10" fmla="*/ 2147483647 w 2135"/>
              <a:gd name="T11" fmla="*/ 2147483647 h 1662"/>
              <a:gd name="T12" fmla="*/ 2147483647 w 2135"/>
              <a:gd name="T13" fmla="*/ 2147483647 h 1662"/>
              <a:gd name="T14" fmla="*/ 2147483647 w 2135"/>
              <a:gd name="T15" fmla="*/ 2147483647 h 1662"/>
              <a:gd name="T16" fmla="*/ 2147483647 w 2135"/>
              <a:gd name="T17" fmla="*/ 2147483647 h 1662"/>
              <a:gd name="T18" fmla="*/ 2147483647 w 2135"/>
              <a:gd name="T19" fmla="*/ 2147483647 h 1662"/>
              <a:gd name="T20" fmla="*/ 2147483647 w 2135"/>
              <a:gd name="T21" fmla="*/ 2147483647 h 1662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2135"/>
              <a:gd name="T34" fmla="*/ 0 h 1662"/>
              <a:gd name="T35" fmla="*/ 2135 w 2135"/>
              <a:gd name="T36" fmla="*/ 1662 h 1662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2135" h="1662">
                <a:moveTo>
                  <a:pt x="27" y="652"/>
                </a:moveTo>
                <a:cubicBezTo>
                  <a:pt x="14" y="487"/>
                  <a:pt x="0" y="152"/>
                  <a:pt x="105" y="76"/>
                </a:cubicBezTo>
                <a:cubicBezTo>
                  <a:pt x="210" y="0"/>
                  <a:pt x="473" y="192"/>
                  <a:pt x="657" y="196"/>
                </a:cubicBezTo>
                <a:cubicBezTo>
                  <a:pt x="841" y="200"/>
                  <a:pt x="985" y="65"/>
                  <a:pt x="1209" y="100"/>
                </a:cubicBezTo>
                <a:cubicBezTo>
                  <a:pt x="1433" y="135"/>
                  <a:pt x="1867" y="232"/>
                  <a:pt x="2001" y="406"/>
                </a:cubicBezTo>
                <a:cubicBezTo>
                  <a:pt x="2135" y="580"/>
                  <a:pt x="2083" y="945"/>
                  <a:pt x="2013" y="1144"/>
                </a:cubicBezTo>
                <a:cubicBezTo>
                  <a:pt x="1943" y="1343"/>
                  <a:pt x="1781" y="1538"/>
                  <a:pt x="1581" y="1600"/>
                </a:cubicBezTo>
                <a:cubicBezTo>
                  <a:pt x="1381" y="1662"/>
                  <a:pt x="993" y="1571"/>
                  <a:pt x="813" y="1516"/>
                </a:cubicBezTo>
                <a:cubicBezTo>
                  <a:pt x="633" y="1461"/>
                  <a:pt x="606" y="1345"/>
                  <a:pt x="501" y="1270"/>
                </a:cubicBezTo>
                <a:cubicBezTo>
                  <a:pt x="396" y="1195"/>
                  <a:pt x="262" y="1169"/>
                  <a:pt x="183" y="1066"/>
                </a:cubicBezTo>
                <a:cubicBezTo>
                  <a:pt x="104" y="963"/>
                  <a:pt x="25" y="819"/>
                  <a:pt x="27" y="652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5440" name="Text Box 70"/>
          <p:cNvSpPr txBox="1">
            <a:spLocks noChangeArrowheads="1"/>
          </p:cNvSpPr>
          <p:nvPr/>
        </p:nvSpPr>
        <p:spPr bwMode="auto">
          <a:xfrm>
            <a:off x="6057900" y="2354263"/>
            <a:ext cx="93186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public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 Internet</a:t>
            </a:r>
            <a:endParaRPr lang="en-US" altLang="en-US" sz="2400">
              <a:solidFill>
                <a:srgbClr val="CC0000"/>
              </a:solidFill>
            </a:endParaRPr>
          </a:p>
        </p:txBody>
      </p:sp>
      <p:grpSp>
        <p:nvGrpSpPr>
          <p:cNvPr id="145441" name="Group 91"/>
          <p:cNvGrpSpPr>
            <a:grpSpLocks/>
          </p:cNvGrpSpPr>
          <p:nvPr/>
        </p:nvGrpSpPr>
        <p:grpSpPr bwMode="auto">
          <a:xfrm>
            <a:off x="6175375" y="3165475"/>
            <a:ext cx="881063" cy="307975"/>
            <a:chOff x="2356" y="1300"/>
            <a:chExt cx="555" cy="194"/>
          </a:xfrm>
        </p:grpSpPr>
        <p:sp>
          <p:nvSpPr>
            <p:cNvPr id="145640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5641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5642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grpSp>
          <p:nvGrpSpPr>
            <p:cNvPr id="145643" name="Group 95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5646" name="Freeform 96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5647" name="Freeform 97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5644" name="Line 98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645" name="Line 99"/>
            <p:cNvSpPr>
              <a:spLocks noChangeShapeType="1"/>
            </p:cNvSpPr>
            <p:nvPr/>
          </p:nvSpPr>
          <p:spPr bwMode="auto">
            <a:xfrm>
              <a:off x="2907" y="1363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5442" name="Group 100"/>
          <p:cNvGrpSpPr>
            <a:grpSpLocks/>
          </p:cNvGrpSpPr>
          <p:nvPr/>
        </p:nvGrpSpPr>
        <p:grpSpPr bwMode="auto">
          <a:xfrm>
            <a:off x="4919663" y="1957388"/>
            <a:ext cx="377825" cy="576262"/>
            <a:chOff x="4140" y="429"/>
            <a:chExt cx="1425" cy="2396"/>
          </a:xfrm>
        </p:grpSpPr>
        <p:sp>
          <p:nvSpPr>
            <p:cNvPr id="145608" name="Freeform 101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609" name="Rectangle 102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10" name="Freeform 103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611" name="Freeform 104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612" name="Rectangle 105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613" name="Group 106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5638" name="AutoShape 107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639" name="AutoShape 108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614" name="Rectangle 109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615" name="Group 110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5636" name="AutoShape 111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637" name="AutoShape 112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616" name="Rectangle 113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17" name="Rectangle 114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618" name="Group 115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5634" name="AutoShape 116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635" name="AutoShape 117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619" name="Freeform 118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5620" name="Group 119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5632" name="AutoShape 120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633" name="AutoShape 121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621" name="Rectangle 122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22" name="Freeform 123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623" name="Freeform 124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624" name="Oval 125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25" name="Freeform 126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626" name="AutoShape 127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27" name="AutoShape 128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28" name="Oval 129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29" name="Oval 130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5630" name="Oval 131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631" name="Rectangle 132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5443" name="Group 133"/>
          <p:cNvGrpSpPr>
            <a:grpSpLocks/>
          </p:cNvGrpSpPr>
          <p:nvPr/>
        </p:nvGrpSpPr>
        <p:grpSpPr bwMode="auto">
          <a:xfrm>
            <a:off x="5834063" y="1479550"/>
            <a:ext cx="377825" cy="576263"/>
            <a:chOff x="4140" y="429"/>
            <a:chExt cx="1425" cy="2396"/>
          </a:xfrm>
        </p:grpSpPr>
        <p:sp>
          <p:nvSpPr>
            <p:cNvPr id="145576" name="Freeform 134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77" name="Rectangle 135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78" name="Freeform 136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79" name="Freeform 137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80" name="Rectangle 138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81" name="Group 139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5606" name="AutoShape 140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607" name="AutoShape 141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82" name="Rectangle 142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83" name="Group 143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5604" name="AutoShape 144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605" name="AutoShape 145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84" name="Rectangle 146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85" name="Rectangle 147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86" name="Group 148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5602" name="AutoShape 149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603" name="AutoShape 150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87" name="Freeform 151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5588" name="Group 152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5600" name="AutoShape 153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601" name="AutoShape 154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89" name="Rectangle 155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90" name="Freeform 156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91" name="Freeform 157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92" name="Oval 158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93" name="Freeform 159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94" name="AutoShape 160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95" name="AutoShape 161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96" name="Oval 162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97" name="Oval 163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5598" name="Oval 164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99" name="Rectangle 165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5444" name="Group 166"/>
          <p:cNvGrpSpPr>
            <a:grpSpLocks/>
          </p:cNvGrpSpPr>
          <p:nvPr/>
        </p:nvGrpSpPr>
        <p:grpSpPr bwMode="auto">
          <a:xfrm>
            <a:off x="6586538" y="1511300"/>
            <a:ext cx="377825" cy="576263"/>
            <a:chOff x="4140" y="429"/>
            <a:chExt cx="1425" cy="2396"/>
          </a:xfrm>
        </p:grpSpPr>
        <p:sp>
          <p:nvSpPr>
            <p:cNvPr id="145544" name="Freeform 167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45" name="Rectangle 168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46" name="Freeform 169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47" name="Freeform 170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48" name="Rectangle 171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49" name="Group 172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5574" name="AutoShape 173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75" name="AutoShape 174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50" name="Rectangle 175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51" name="Group 176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5572" name="AutoShape 177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73" name="AutoShape 178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52" name="Rectangle 179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53" name="Rectangle 180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54" name="Group 181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5570" name="AutoShape 182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71" name="AutoShape 183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55" name="Freeform 184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5556" name="Group 185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5568" name="AutoShape 186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69" name="AutoShape 187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57" name="Rectangle 188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58" name="Freeform 189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59" name="Freeform 190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60" name="Oval 191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61" name="Freeform 192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62" name="AutoShape 193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63" name="AutoShape 194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64" name="Oval 195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65" name="Oval 196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5566" name="Oval 197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67" name="Rectangle 198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5445" name="Group 199"/>
          <p:cNvGrpSpPr>
            <a:grpSpLocks/>
          </p:cNvGrpSpPr>
          <p:nvPr/>
        </p:nvGrpSpPr>
        <p:grpSpPr bwMode="auto">
          <a:xfrm>
            <a:off x="7196138" y="1663700"/>
            <a:ext cx="377825" cy="576263"/>
            <a:chOff x="4140" y="429"/>
            <a:chExt cx="1425" cy="2396"/>
          </a:xfrm>
        </p:grpSpPr>
        <p:sp>
          <p:nvSpPr>
            <p:cNvPr id="145512" name="Freeform 200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13" name="Rectangle 201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14" name="Freeform 202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15" name="Freeform 203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16" name="Rectangle 204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17" name="Group 205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5542" name="AutoShape 206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43" name="AutoShape 207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18" name="Rectangle 208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19" name="Group 209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5540" name="AutoShape 210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41" name="AutoShape 211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20" name="Rectangle 212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21" name="Rectangle 213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522" name="Group 214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5538" name="AutoShape 215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39" name="AutoShape 216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23" name="Freeform 217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5524" name="Group 218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5536" name="AutoShape 219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37" name="AutoShape 220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525" name="Rectangle 221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26" name="Freeform 222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27" name="Freeform 223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28" name="Oval 224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29" name="Freeform 225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530" name="AutoShape 226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31" name="AutoShape 227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32" name="Oval 228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33" name="Oval 229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5534" name="Oval 230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35" name="Rectangle 231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5446" name="Group 232"/>
          <p:cNvGrpSpPr>
            <a:grpSpLocks/>
          </p:cNvGrpSpPr>
          <p:nvPr/>
        </p:nvGrpSpPr>
        <p:grpSpPr bwMode="auto">
          <a:xfrm>
            <a:off x="7524750" y="2609850"/>
            <a:ext cx="377825" cy="576263"/>
            <a:chOff x="4140" y="429"/>
            <a:chExt cx="1425" cy="2396"/>
          </a:xfrm>
        </p:grpSpPr>
        <p:sp>
          <p:nvSpPr>
            <p:cNvPr id="145480" name="Freeform 233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81" name="Rectangle 234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82" name="Freeform 235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83" name="Freeform 236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84" name="Rectangle 237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485" name="Group 238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5510" name="AutoShape 239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11" name="AutoShape 240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486" name="Rectangle 241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487" name="Group 242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5508" name="AutoShape 243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09" name="AutoShape 244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488" name="Rectangle 245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89" name="Rectangle 246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490" name="Group 247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5506" name="AutoShape 248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07" name="AutoShape 249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491" name="Freeform 250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5492" name="Group 251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5504" name="AutoShape 252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505" name="AutoShape 253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493" name="Rectangle 254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94" name="Freeform 255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95" name="Freeform 256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96" name="Oval 257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97" name="Freeform 258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98" name="AutoShape 259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99" name="AutoShape 260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00" name="Oval 261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01" name="Oval 262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5502" name="Oval 263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503" name="Rectangle 264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5447" name="Group 307"/>
          <p:cNvGrpSpPr>
            <a:grpSpLocks/>
          </p:cNvGrpSpPr>
          <p:nvPr/>
        </p:nvGrpSpPr>
        <p:grpSpPr bwMode="auto">
          <a:xfrm>
            <a:off x="6784975" y="5027613"/>
            <a:ext cx="377825" cy="576262"/>
            <a:chOff x="4140" y="429"/>
            <a:chExt cx="1425" cy="2396"/>
          </a:xfrm>
        </p:grpSpPr>
        <p:sp>
          <p:nvSpPr>
            <p:cNvPr id="145448" name="Freeform 308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49" name="Rectangle 309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50" name="Freeform 310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51" name="Freeform 311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52" name="Rectangle 312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453" name="Group 313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5478" name="AutoShape 314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479" name="AutoShape 315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454" name="Rectangle 316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455" name="Group 317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5476" name="AutoShape 318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477" name="AutoShape 319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456" name="Rectangle 320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57" name="Rectangle 321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5458" name="Group 322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5474" name="AutoShape 323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475" name="AutoShape 324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459" name="Freeform 325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5460" name="Group 326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5472" name="AutoShape 327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5473" name="AutoShape 328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5461" name="Rectangle 329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62" name="Freeform 330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63" name="Freeform 331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64" name="Oval 332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65" name="Freeform 333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5466" name="AutoShape 334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67" name="AutoShape 335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68" name="Oval 336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69" name="Oval 337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5470" name="Oval 338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5471" name="Rectangle 339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257" name="Title 1"/>
          <p:cNvSpPr txBox="1">
            <a:spLocks/>
          </p:cNvSpPr>
          <p:nvPr/>
        </p:nvSpPr>
        <p:spPr>
          <a:xfrm>
            <a:off x="0" y="0"/>
            <a:ext cx="8001000" cy="685800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Web Caching Example: Install Local Cache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20094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5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1485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55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14855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55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0" dur="500"/>
                                        <p:tgtEl>
                                          <p:spTgt spid="14855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55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3" dur="500"/>
                                        <p:tgtEl>
                                          <p:spTgt spid="14855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5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6" dur="500"/>
                                        <p:tgtEl>
                                          <p:spTgt spid="14855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8563" grpId="0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461" name="Rectangle 4"/>
          <p:cNvSpPr>
            <a:spLocks noGrp="1" noChangeArrowheads="1"/>
          </p:cNvSpPr>
          <p:nvPr>
            <p:ph type="body" sz="half" idx="4294967295"/>
          </p:nvPr>
        </p:nvSpPr>
        <p:spPr>
          <a:xfrm>
            <a:off x="509588" y="1290638"/>
            <a:ext cx="4459287" cy="1882775"/>
          </a:xfrm>
        </p:spPr>
        <p:txBody>
          <a:bodyPr>
            <a:normAutofit fontScale="85000" lnSpcReduction="20000"/>
          </a:bodyPr>
          <a:lstStyle/>
          <a:p>
            <a:pPr marL="228600" indent="-228600">
              <a:buFont typeface="Wingdings" panose="05000000000000000000" pitchFamily="2" charset="2"/>
              <a:buNone/>
              <a:tabLst>
                <a:tab pos="576263" algn="l"/>
              </a:tabLst>
            </a:pPr>
            <a:r>
              <a:rPr lang="en-US" altLang="en-US" i="1" smtClean="0">
                <a:solidFill>
                  <a:srgbClr val="CC0000"/>
                </a:solidFill>
              </a:rPr>
              <a:t>Calculating access link utilization, delay with cache:</a:t>
            </a:r>
          </a:p>
          <a:p>
            <a:pPr marL="228600" indent="-228600">
              <a:lnSpc>
                <a:spcPct val="80000"/>
              </a:lnSpc>
              <a:tabLst>
                <a:tab pos="576263" algn="l"/>
              </a:tabLst>
            </a:pPr>
            <a:r>
              <a:rPr lang="en-US" altLang="en-US" sz="2400" smtClean="0"/>
              <a:t>suppose cache hit rate is 0.4</a:t>
            </a:r>
          </a:p>
          <a:p>
            <a:pPr marL="576263" lvl="1" indent="-233363">
              <a:tabLst>
                <a:tab pos="576263" algn="l"/>
              </a:tabLst>
            </a:pPr>
            <a:r>
              <a:rPr lang="en-US" altLang="en-US" sz="2000" smtClean="0"/>
              <a:t>40% requests satisfied at cache, 60% requests satisfied at origin </a:t>
            </a:r>
          </a:p>
          <a:p>
            <a:pPr marL="228600" indent="-228600">
              <a:lnSpc>
                <a:spcPct val="80000"/>
              </a:lnSpc>
              <a:buFont typeface="Wingdings" panose="05000000000000000000" pitchFamily="2" charset="2"/>
              <a:buNone/>
              <a:tabLst>
                <a:tab pos="576263" algn="l"/>
              </a:tabLst>
            </a:pPr>
            <a:r>
              <a:rPr lang="en-US" altLang="en-US" sz="2400" smtClean="0"/>
              <a:t>  </a:t>
            </a:r>
          </a:p>
        </p:txBody>
      </p:sp>
      <p:sp>
        <p:nvSpPr>
          <p:cNvPr id="147462" name="Text Box 50"/>
          <p:cNvSpPr txBox="1">
            <a:spLocks noChangeArrowheads="1"/>
          </p:cNvSpPr>
          <p:nvPr/>
        </p:nvSpPr>
        <p:spPr bwMode="auto">
          <a:xfrm>
            <a:off x="7696200" y="1824038"/>
            <a:ext cx="93345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origin</a:t>
            </a:r>
          </a:p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servers</a:t>
            </a:r>
          </a:p>
        </p:txBody>
      </p:sp>
      <p:sp>
        <p:nvSpPr>
          <p:cNvPr id="147463" name="Line 95"/>
          <p:cNvSpPr>
            <a:spLocks noChangeShapeType="1"/>
          </p:cNvSpPr>
          <p:nvPr/>
        </p:nvSpPr>
        <p:spPr bwMode="auto">
          <a:xfrm>
            <a:off x="6591300" y="3467100"/>
            <a:ext cx="0" cy="106203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64" name="Text Box 99"/>
          <p:cNvSpPr txBox="1">
            <a:spLocks noChangeArrowheads="1"/>
          </p:cNvSpPr>
          <p:nvPr/>
        </p:nvSpPr>
        <p:spPr bwMode="auto">
          <a:xfrm>
            <a:off x="6592888" y="3656013"/>
            <a:ext cx="1190625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1.54 Mbps 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access link</a:t>
            </a:r>
            <a:endParaRPr lang="en-US" altLang="en-US" sz="2400">
              <a:solidFill>
                <a:schemeClr val="accent2"/>
              </a:solidFill>
            </a:endParaRPr>
          </a:p>
        </p:txBody>
      </p:sp>
      <p:sp>
        <p:nvSpPr>
          <p:cNvPr id="149566" name="Rectangle 4"/>
          <p:cNvSpPr>
            <a:spLocks noChangeArrowheads="1"/>
          </p:cNvSpPr>
          <p:nvPr/>
        </p:nvSpPr>
        <p:spPr bwMode="auto">
          <a:xfrm>
            <a:off x="506413" y="3057525"/>
            <a:ext cx="4459287" cy="1570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228600" indent="-228600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576263" indent="-233363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access link utilization: </a:t>
            </a:r>
          </a:p>
          <a:p>
            <a:pPr lvl="1">
              <a:lnSpc>
                <a:spcPct val="80000"/>
              </a:lnSpc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1800">
                <a:latin typeface="Gill Sans MT" panose="020B0502020104020203" pitchFamily="34" charset="0"/>
              </a:rPr>
              <a:t>60% of requests use access link </a:t>
            </a:r>
          </a:p>
          <a:p>
            <a:pPr>
              <a:lnSpc>
                <a:spcPct val="80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>
                <a:latin typeface="Gill Sans MT" panose="020B0502020104020203" pitchFamily="34" charset="0"/>
              </a:rPr>
              <a:t>data rate to browsers over access link = 0.6*1.50 Mbps = .9 Mbps </a:t>
            </a:r>
          </a:p>
          <a:p>
            <a:pPr lvl="1">
              <a:lnSpc>
                <a:spcPct val="80000"/>
              </a:lnSpc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1800">
                <a:latin typeface="Gill Sans MT" panose="020B0502020104020203" pitchFamily="34" charset="0"/>
              </a:rPr>
              <a:t>utilization = 0.9/1.54 = .58</a:t>
            </a:r>
          </a:p>
        </p:txBody>
      </p:sp>
      <p:sp>
        <p:nvSpPr>
          <p:cNvPr id="149567" name="Rectangle 4"/>
          <p:cNvSpPr>
            <a:spLocks noChangeArrowheads="1"/>
          </p:cNvSpPr>
          <p:nvPr/>
        </p:nvSpPr>
        <p:spPr bwMode="auto">
          <a:xfrm>
            <a:off x="538163" y="4557713"/>
            <a:ext cx="4459287" cy="1492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228600" indent="-228600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576263" indent="-233363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tabLst>
                <a:tab pos="576263" algn="l"/>
              </a:tabLst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total delay</a:t>
            </a:r>
          </a:p>
          <a:p>
            <a:pPr lvl="1">
              <a:lnSpc>
                <a:spcPct val="80000"/>
              </a:lnSpc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1800">
                <a:latin typeface="Gill Sans MT" panose="020B0502020104020203" pitchFamily="34" charset="0"/>
              </a:rPr>
              <a:t>= 0.6 * (delay from origin servers) +0.4 * (delay when satisfied at cache)</a:t>
            </a:r>
          </a:p>
          <a:p>
            <a:pPr lvl="1">
              <a:lnSpc>
                <a:spcPct val="80000"/>
              </a:lnSpc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1800">
                <a:latin typeface="Gill Sans MT" panose="020B0502020104020203" pitchFamily="34" charset="0"/>
              </a:rPr>
              <a:t>= 0.6 (2.01) + 0.4 (~msecs) </a:t>
            </a:r>
          </a:p>
          <a:p>
            <a:pPr lvl="1">
              <a:lnSpc>
                <a:spcPct val="80000"/>
              </a:lnSpc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1800">
                <a:latin typeface="Gill Sans MT" panose="020B0502020104020203" pitchFamily="34" charset="0"/>
              </a:rPr>
              <a:t>= ~ 1.2 secs</a:t>
            </a:r>
          </a:p>
          <a:p>
            <a:pPr lvl="1">
              <a:lnSpc>
                <a:spcPct val="80000"/>
              </a:lnSpc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1800">
                <a:latin typeface="Gill Sans MT" panose="020B0502020104020203" pitchFamily="34" charset="0"/>
              </a:rPr>
              <a:t>less than with 154 Mbps link (and cheaper too!)</a:t>
            </a:r>
          </a:p>
          <a:p>
            <a:pPr>
              <a:lnSpc>
                <a:spcPct val="80000"/>
              </a:lnSpc>
              <a:buClr>
                <a:srgbClr val="000099"/>
              </a:buClr>
              <a:buSzPct val="65000"/>
              <a:buFont typeface="Wingdings" panose="05000000000000000000" pitchFamily="2" charset="2"/>
              <a:buNone/>
            </a:pPr>
            <a:r>
              <a:rPr lang="en-US" altLang="en-US" sz="2400">
                <a:latin typeface="Gill Sans MT" panose="020B0502020104020203" pitchFamily="34" charset="0"/>
              </a:rPr>
              <a:t>  </a:t>
            </a:r>
          </a:p>
        </p:txBody>
      </p:sp>
      <p:sp>
        <p:nvSpPr>
          <p:cNvPr id="147467" name="Line 2"/>
          <p:cNvSpPr>
            <a:spLocks noChangeShapeType="1"/>
          </p:cNvSpPr>
          <p:nvPr/>
        </p:nvSpPr>
        <p:spPr bwMode="auto">
          <a:xfrm>
            <a:off x="5267325" y="2409825"/>
            <a:ext cx="285750" cy="11430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68" name="Line 51"/>
          <p:cNvSpPr>
            <a:spLocks noChangeShapeType="1"/>
          </p:cNvSpPr>
          <p:nvPr/>
        </p:nvSpPr>
        <p:spPr bwMode="auto">
          <a:xfrm>
            <a:off x="6076950" y="2028825"/>
            <a:ext cx="66675" cy="276225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69" name="Line 52"/>
          <p:cNvSpPr>
            <a:spLocks noChangeShapeType="1"/>
          </p:cNvSpPr>
          <p:nvPr/>
        </p:nvSpPr>
        <p:spPr bwMode="auto">
          <a:xfrm flipH="1">
            <a:off x="6705600" y="2066925"/>
            <a:ext cx="9525" cy="238125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70" name="Line 53"/>
          <p:cNvSpPr>
            <a:spLocks noChangeShapeType="1"/>
          </p:cNvSpPr>
          <p:nvPr/>
        </p:nvSpPr>
        <p:spPr bwMode="auto">
          <a:xfrm flipH="1">
            <a:off x="7162800" y="2228850"/>
            <a:ext cx="133350" cy="20955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71" name="Line 54"/>
          <p:cNvSpPr>
            <a:spLocks noChangeShapeType="1"/>
          </p:cNvSpPr>
          <p:nvPr/>
        </p:nvSpPr>
        <p:spPr bwMode="auto">
          <a:xfrm flipH="1" flipV="1">
            <a:off x="7324725" y="2990850"/>
            <a:ext cx="247650" cy="0"/>
          </a:xfrm>
          <a:prstGeom prst="line">
            <a:avLst/>
          </a:prstGeom>
          <a:noFill/>
          <a:ln w="28575">
            <a:solidFill>
              <a:schemeClr val="accent2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72" name="Freeform 55"/>
          <p:cNvSpPr>
            <a:spLocks/>
          </p:cNvSpPr>
          <p:nvPr/>
        </p:nvSpPr>
        <p:spPr bwMode="auto">
          <a:xfrm>
            <a:off x="5351463" y="2022475"/>
            <a:ext cx="2174875" cy="1581150"/>
          </a:xfrm>
          <a:custGeom>
            <a:avLst/>
            <a:gdLst>
              <a:gd name="T0" fmla="*/ 2147483647 w 2135"/>
              <a:gd name="T1" fmla="*/ 2147483647 h 1662"/>
              <a:gd name="T2" fmla="*/ 2147483647 w 2135"/>
              <a:gd name="T3" fmla="*/ 2147483647 h 1662"/>
              <a:gd name="T4" fmla="*/ 2147483647 w 2135"/>
              <a:gd name="T5" fmla="*/ 2147483647 h 1662"/>
              <a:gd name="T6" fmla="*/ 2147483647 w 2135"/>
              <a:gd name="T7" fmla="*/ 2147483647 h 1662"/>
              <a:gd name="T8" fmla="*/ 2147483647 w 2135"/>
              <a:gd name="T9" fmla="*/ 2147483647 h 1662"/>
              <a:gd name="T10" fmla="*/ 2147483647 w 2135"/>
              <a:gd name="T11" fmla="*/ 2147483647 h 1662"/>
              <a:gd name="T12" fmla="*/ 2147483647 w 2135"/>
              <a:gd name="T13" fmla="*/ 2147483647 h 1662"/>
              <a:gd name="T14" fmla="*/ 2147483647 w 2135"/>
              <a:gd name="T15" fmla="*/ 2147483647 h 1662"/>
              <a:gd name="T16" fmla="*/ 2147483647 w 2135"/>
              <a:gd name="T17" fmla="*/ 2147483647 h 1662"/>
              <a:gd name="T18" fmla="*/ 2147483647 w 2135"/>
              <a:gd name="T19" fmla="*/ 2147483647 h 1662"/>
              <a:gd name="T20" fmla="*/ 2147483647 w 2135"/>
              <a:gd name="T21" fmla="*/ 2147483647 h 1662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2135"/>
              <a:gd name="T34" fmla="*/ 0 h 1662"/>
              <a:gd name="T35" fmla="*/ 2135 w 2135"/>
              <a:gd name="T36" fmla="*/ 1662 h 1662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2135" h="1662">
                <a:moveTo>
                  <a:pt x="27" y="652"/>
                </a:moveTo>
                <a:cubicBezTo>
                  <a:pt x="14" y="487"/>
                  <a:pt x="0" y="152"/>
                  <a:pt x="105" y="76"/>
                </a:cubicBezTo>
                <a:cubicBezTo>
                  <a:pt x="210" y="0"/>
                  <a:pt x="473" y="192"/>
                  <a:pt x="657" y="196"/>
                </a:cubicBezTo>
                <a:cubicBezTo>
                  <a:pt x="841" y="200"/>
                  <a:pt x="985" y="65"/>
                  <a:pt x="1209" y="100"/>
                </a:cubicBezTo>
                <a:cubicBezTo>
                  <a:pt x="1433" y="135"/>
                  <a:pt x="1867" y="232"/>
                  <a:pt x="2001" y="406"/>
                </a:cubicBezTo>
                <a:cubicBezTo>
                  <a:pt x="2135" y="580"/>
                  <a:pt x="2083" y="945"/>
                  <a:pt x="2013" y="1144"/>
                </a:cubicBezTo>
                <a:cubicBezTo>
                  <a:pt x="1943" y="1343"/>
                  <a:pt x="1781" y="1538"/>
                  <a:pt x="1581" y="1600"/>
                </a:cubicBezTo>
                <a:cubicBezTo>
                  <a:pt x="1381" y="1662"/>
                  <a:pt x="993" y="1571"/>
                  <a:pt x="813" y="1516"/>
                </a:cubicBezTo>
                <a:cubicBezTo>
                  <a:pt x="633" y="1461"/>
                  <a:pt x="606" y="1345"/>
                  <a:pt x="501" y="1270"/>
                </a:cubicBezTo>
                <a:cubicBezTo>
                  <a:pt x="396" y="1195"/>
                  <a:pt x="262" y="1169"/>
                  <a:pt x="183" y="1066"/>
                </a:cubicBezTo>
                <a:cubicBezTo>
                  <a:pt x="104" y="963"/>
                  <a:pt x="25" y="819"/>
                  <a:pt x="27" y="652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73" name="Text Box 70"/>
          <p:cNvSpPr txBox="1">
            <a:spLocks noChangeArrowheads="1"/>
          </p:cNvSpPr>
          <p:nvPr/>
        </p:nvSpPr>
        <p:spPr bwMode="auto">
          <a:xfrm>
            <a:off x="6057900" y="2354263"/>
            <a:ext cx="93186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public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 Internet</a:t>
            </a:r>
            <a:endParaRPr lang="en-US" altLang="en-US" sz="2400">
              <a:solidFill>
                <a:srgbClr val="CC0000"/>
              </a:solidFill>
            </a:endParaRPr>
          </a:p>
        </p:txBody>
      </p:sp>
      <p:grpSp>
        <p:nvGrpSpPr>
          <p:cNvPr id="147474" name="Group 71"/>
          <p:cNvGrpSpPr>
            <a:grpSpLocks/>
          </p:cNvGrpSpPr>
          <p:nvPr/>
        </p:nvGrpSpPr>
        <p:grpSpPr bwMode="auto">
          <a:xfrm>
            <a:off x="6175375" y="3165475"/>
            <a:ext cx="881063" cy="307975"/>
            <a:chOff x="2356" y="1300"/>
            <a:chExt cx="555" cy="194"/>
          </a:xfrm>
        </p:grpSpPr>
        <p:sp>
          <p:nvSpPr>
            <p:cNvPr id="147701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7702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7703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grpSp>
          <p:nvGrpSpPr>
            <p:cNvPr id="147704" name="Group 75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7707" name="Freeform 76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7708" name="Freeform 77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7705" name="Line 78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706" name="Line 79"/>
            <p:cNvSpPr>
              <a:spLocks noChangeShapeType="1"/>
            </p:cNvSpPr>
            <p:nvPr/>
          </p:nvSpPr>
          <p:spPr bwMode="auto">
            <a:xfrm>
              <a:off x="2907" y="1363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7475" name="Group 80"/>
          <p:cNvGrpSpPr>
            <a:grpSpLocks/>
          </p:cNvGrpSpPr>
          <p:nvPr/>
        </p:nvGrpSpPr>
        <p:grpSpPr bwMode="auto">
          <a:xfrm>
            <a:off x="4919663" y="1957388"/>
            <a:ext cx="377825" cy="576262"/>
            <a:chOff x="4140" y="429"/>
            <a:chExt cx="1425" cy="2396"/>
          </a:xfrm>
        </p:grpSpPr>
        <p:sp>
          <p:nvSpPr>
            <p:cNvPr id="147669" name="Freeform 81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70" name="Rectangle 82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71" name="Freeform 83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72" name="Freeform 84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73" name="Rectangle 85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74" name="Group 86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7699" name="AutoShape 87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700" name="AutoShape 88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75" name="Rectangle 89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76" name="Group 90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7697" name="AutoShape 91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98" name="AutoShape 92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77" name="Rectangle 93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78" name="Rectangle 94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79" name="Group 95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7695" name="AutoShape 96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96" name="AutoShape 97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80" name="Freeform 98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7681" name="Group 99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7693" name="AutoShape 100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94" name="AutoShape 101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82" name="Rectangle 102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83" name="Freeform 103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84" name="Freeform 104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85" name="Oval 105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86" name="Freeform 106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87" name="AutoShape 107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88" name="AutoShape 108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89" name="Oval 109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90" name="Oval 110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7691" name="Oval 111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92" name="Rectangle 112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7476" name="Group 113"/>
          <p:cNvGrpSpPr>
            <a:grpSpLocks/>
          </p:cNvGrpSpPr>
          <p:nvPr/>
        </p:nvGrpSpPr>
        <p:grpSpPr bwMode="auto">
          <a:xfrm>
            <a:off x="5834063" y="1479550"/>
            <a:ext cx="377825" cy="576263"/>
            <a:chOff x="4140" y="429"/>
            <a:chExt cx="1425" cy="2396"/>
          </a:xfrm>
        </p:grpSpPr>
        <p:sp>
          <p:nvSpPr>
            <p:cNvPr id="147637" name="Freeform 114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38" name="Rectangle 115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39" name="Freeform 116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40" name="Freeform 117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41" name="Rectangle 118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42" name="Group 119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7667" name="AutoShape 120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68" name="AutoShape 121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43" name="Rectangle 122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44" name="Group 123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7665" name="AutoShape 124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66" name="AutoShape 125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45" name="Rectangle 126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46" name="Rectangle 127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47" name="Group 128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7663" name="AutoShape 129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64" name="AutoShape 130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48" name="Freeform 131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7649" name="Group 132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7661" name="AutoShape 133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62" name="AutoShape 134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50" name="Rectangle 135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51" name="Freeform 136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52" name="Freeform 137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53" name="Oval 138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54" name="Freeform 139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55" name="AutoShape 140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56" name="AutoShape 141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57" name="Oval 142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58" name="Oval 143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7659" name="Oval 144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60" name="Rectangle 145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7477" name="Group 146"/>
          <p:cNvGrpSpPr>
            <a:grpSpLocks/>
          </p:cNvGrpSpPr>
          <p:nvPr/>
        </p:nvGrpSpPr>
        <p:grpSpPr bwMode="auto">
          <a:xfrm>
            <a:off x="6586538" y="1511300"/>
            <a:ext cx="377825" cy="576263"/>
            <a:chOff x="4140" y="429"/>
            <a:chExt cx="1425" cy="2396"/>
          </a:xfrm>
        </p:grpSpPr>
        <p:sp>
          <p:nvSpPr>
            <p:cNvPr id="147605" name="Freeform 147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06" name="Rectangle 148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07" name="Freeform 149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08" name="Freeform 150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09" name="Rectangle 151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10" name="Group 152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7635" name="AutoShape 153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36" name="AutoShape 154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11" name="Rectangle 155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12" name="Group 156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7633" name="AutoShape 157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34" name="AutoShape 158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13" name="Rectangle 159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14" name="Rectangle 160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615" name="Group 161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7631" name="AutoShape 162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32" name="AutoShape 163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16" name="Freeform 164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7617" name="Group 165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7629" name="AutoShape 166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30" name="AutoShape 167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618" name="Rectangle 168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19" name="Freeform 169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20" name="Freeform 170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21" name="Oval 171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22" name="Freeform 172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623" name="AutoShape 173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24" name="AutoShape 174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25" name="Oval 175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26" name="Oval 176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7627" name="Oval 177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628" name="Rectangle 178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7478" name="Group 179"/>
          <p:cNvGrpSpPr>
            <a:grpSpLocks/>
          </p:cNvGrpSpPr>
          <p:nvPr/>
        </p:nvGrpSpPr>
        <p:grpSpPr bwMode="auto">
          <a:xfrm>
            <a:off x="7196138" y="1663700"/>
            <a:ext cx="377825" cy="576263"/>
            <a:chOff x="4140" y="429"/>
            <a:chExt cx="1425" cy="2396"/>
          </a:xfrm>
        </p:grpSpPr>
        <p:sp>
          <p:nvSpPr>
            <p:cNvPr id="147573" name="Freeform 180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74" name="Rectangle 181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75" name="Freeform 182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76" name="Freeform 183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77" name="Rectangle 184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578" name="Group 185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7603" name="AutoShape 186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04" name="AutoShape 187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79" name="Rectangle 188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580" name="Group 189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7601" name="AutoShape 190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02" name="AutoShape 191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81" name="Rectangle 192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82" name="Rectangle 193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583" name="Group 194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7599" name="AutoShape 195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600" name="AutoShape 196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84" name="Freeform 197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7585" name="Group 198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7597" name="AutoShape 199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98" name="AutoShape 200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86" name="Rectangle 201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87" name="Freeform 202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88" name="Freeform 203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89" name="Oval 204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90" name="Freeform 205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91" name="AutoShape 206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92" name="AutoShape 207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93" name="Oval 208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94" name="Oval 209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7595" name="Oval 210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96" name="Rectangle 211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7479" name="Group 212"/>
          <p:cNvGrpSpPr>
            <a:grpSpLocks/>
          </p:cNvGrpSpPr>
          <p:nvPr/>
        </p:nvGrpSpPr>
        <p:grpSpPr bwMode="auto">
          <a:xfrm>
            <a:off x="7524750" y="2609850"/>
            <a:ext cx="377825" cy="576263"/>
            <a:chOff x="4140" y="429"/>
            <a:chExt cx="1425" cy="2396"/>
          </a:xfrm>
        </p:grpSpPr>
        <p:sp>
          <p:nvSpPr>
            <p:cNvPr id="147541" name="Freeform 213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42" name="Rectangle 214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43" name="Freeform 215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44" name="Freeform 216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45" name="Rectangle 217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546" name="Group 218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7571" name="AutoShape 219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72" name="AutoShape 220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47" name="Rectangle 221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548" name="Group 222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7569" name="AutoShape 223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70" name="AutoShape 224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49" name="Rectangle 225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50" name="Rectangle 226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551" name="Group 227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7567" name="AutoShape 228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68" name="AutoShape 229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52" name="Freeform 230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7553" name="Group 231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7565" name="AutoShape 232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66" name="AutoShape 233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54" name="Rectangle 234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55" name="Freeform 235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56" name="Freeform 236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57" name="Oval 237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58" name="Freeform 238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59" name="AutoShape 239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60" name="AutoShape 240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61" name="Oval 241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62" name="Oval 242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7563" name="Oval 243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64" name="Rectangle 244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147480" name="Freeform 71"/>
          <p:cNvSpPr>
            <a:spLocks/>
          </p:cNvSpPr>
          <p:nvPr/>
        </p:nvSpPr>
        <p:spPr bwMode="auto">
          <a:xfrm>
            <a:off x="4932363" y="4392613"/>
            <a:ext cx="2965450" cy="1390650"/>
          </a:xfrm>
          <a:custGeom>
            <a:avLst/>
            <a:gdLst>
              <a:gd name="T0" fmla="*/ 2147483647 w 1868"/>
              <a:gd name="T1" fmla="*/ 2147483647 h 876"/>
              <a:gd name="T2" fmla="*/ 2147483647 w 1868"/>
              <a:gd name="T3" fmla="*/ 2147483647 h 876"/>
              <a:gd name="T4" fmla="*/ 2147483647 w 1868"/>
              <a:gd name="T5" fmla="*/ 2147483647 h 876"/>
              <a:gd name="T6" fmla="*/ 2147483647 w 1868"/>
              <a:gd name="T7" fmla="*/ 2147483647 h 876"/>
              <a:gd name="T8" fmla="*/ 2147483647 w 1868"/>
              <a:gd name="T9" fmla="*/ 2147483647 h 876"/>
              <a:gd name="T10" fmla="*/ 2147483647 w 1868"/>
              <a:gd name="T11" fmla="*/ 2147483647 h 876"/>
              <a:gd name="T12" fmla="*/ 2147483647 w 1868"/>
              <a:gd name="T13" fmla="*/ 2147483647 h 876"/>
              <a:gd name="T14" fmla="*/ 2147483647 w 1868"/>
              <a:gd name="T15" fmla="*/ 2147483647 h 876"/>
              <a:gd name="T16" fmla="*/ 2147483647 w 1868"/>
              <a:gd name="T17" fmla="*/ 2147483647 h 876"/>
              <a:gd name="T18" fmla="*/ 2147483647 w 1868"/>
              <a:gd name="T19" fmla="*/ 2147483647 h 876"/>
              <a:gd name="T20" fmla="*/ 2147483647 w 1868"/>
              <a:gd name="T21" fmla="*/ 2147483647 h 87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w 1868"/>
              <a:gd name="T34" fmla="*/ 0 h 876"/>
              <a:gd name="T35" fmla="*/ 1868 w 1868"/>
              <a:gd name="T36" fmla="*/ 876 h 87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T33" t="T34" r="T35" b="T36"/>
            <a:pathLst>
              <a:path w="1868" h="876">
                <a:moveTo>
                  <a:pt x="31" y="327"/>
                </a:moveTo>
                <a:cubicBezTo>
                  <a:pt x="20" y="237"/>
                  <a:pt x="0" y="189"/>
                  <a:pt x="103" y="137"/>
                </a:cubicBezTo>
                <a:cubicBezTo>
                  <a:pt x="206" y="85"/>
                  <a:pt x="476" y="34"/>
                  <a:pt x="649" y="17"/>
                </a:cubicBezTo>
                <a:cubicBezTo>
                  <a:pt x="822" y="0"/>
                  <a:pt x="955" y="18"/>
                  <a:pt x="1141" y="35"/>
                </a:cubicBezTo>
                <a:cubicBezTo>
                  <a:pt x="1327" y="52"/>
                  <a:pt x="1658" y="3"/>
                  <a:pt x="1763" y="121"/>
                </a:cubicBezTo>
                <a:cubicBezTo>
                  <a:pt x="1868" y="239"/>
                  <a:pt x="1840" y="621"/>
                  <a:pt x="1774" y="741"/>
                </a:cubicBezTo>
                <a:cubicBezTo>
                  <a:pt x="1708" y="861"/>
                  <a:pt x="1534" y="827"/>
                  <a:pt x="1369" y="845"/>
                </a:cubicBezTo>
                <a:cubicBezTo>
                  <a:pt x="1204" y="863"/>
                  <a:pt x="935" y="851"/>
                  <a:pt x="781" y="851"/>
                </a:cubicBezTo>
                <a:cubicBezTo>
                  <a:pt x="627" y="851"/>
                  <a:pt x="549" y="876"/>
                  <a:pt x="447" y="847"/>
                </a:cubicBezTo>
                <a:cubicBezTo>
                  <a:pt x="345" y="818"/>
                  <a:pt x="237" y="762"/>
                  <a:pt x="168" y="676"/>
                </a:cubicBezTo>
                <a:cubicBezTo>
                  <a:pt x="98" y="589"/>
                  <a:pt x="29" y="468"/>
                  <a:pt x="31" y="327"/>
                </a:cubicBezTo>
                <a:close/>
              </a:path>
            </a:pathLst>
          </a:custGeom>
          <a:solidFill>
            <a:srgbClr val="33CC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81" name="Line 77"/>
          <p:cNvSpPr>
            <a:spLocks noChangeShapeType="1"/>
          </p:cNvSpPr>
          <p:nvPr/>
        </p:nvSpPr>
        <p:spPr bwMode="auto">
          <a:xfrm flipH="1">
            <a:off x="5381625" y="4702175"/>
            <a:ext cx="855663" cy="4318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82" name="Line 78"/>
          <p:cNvSpPr>
            <a:spLocks noChangeShapeType="1"/>
          </p:cNvSpPr>
          <p:nvPr/>
        </p:nvSpPr>
        <p:spPr bwMode="auto">
          <a:xfrm flipH="1">
            <a:off x="5891213" y="4749800"/>
            <a:ext cx="563562" cy="3937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83" name="Line 79"/>
          <p:cNvSpPr>
            <a:spLocks noChangeShapeType="1"/>
          </p:cNvSpPr>
          <p:nvPr/>
        </p:nvSpPr>
        <p:spPr bwMode="auto">
          <a:xfrm flipH="1">
            <a:off x="6429375" y="4756150"/>
            <a:ext cx="149225" cy="382588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84" name="Line 80"/>
          <p:cNvSpPr>
            <a:spLocks noChangeShapeType="1"/>
          </p:cNvSpPr>
          <p:nvPr/>
        </p:nvSpPr>
        <p:spPr bwMode="auto">
          <a:xfrm>
            <a:off x="6796088" y="4735513"/>
            <a:ext cx="123825" cy="41275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147485" name="Text Box 97"/>
          <p:cNvSpPr txBox="1">
            <a:spLocks noChangeArrowheads="1"/>
          </p:cNvSpPr>
          <p:nvPr/>
        </p:nvSpPr>
        <p:spPr bwMode="auto">
          <a:xfrm>
            <a:off x="4959350" y="4279900"/>
            <a:ext cx="1198563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institutional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>
                <a:solidFill>
                  <a:srgbClr val="CC0000"/>
                </a:solidFill>
              </a:rPr>
              <a:t>network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147486" name="Text Box 98"/>
          <p:cNvSpPr txBox="1">
            <a:spLocks noChangeArrowheads="1"/>
          </p:cNvSpPr>
          <p:nvPr/>
        </p:nvSpPr>
        <p:spPr bwMode="auto">
          <a:xfrm>
            <a:off x="6967538" y="4660900"/>
            <a:ext cx="1290637" cy="33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/>
              <a:t>1 Gbps LAN</a:t>
            </a:r>
            <a:endParaRPr lang="en-US" altLang="en-US" sz="2400">
              <a:solidFill>
                <a:schemeClr val="accent2"/>
              </a:solidFill>
            </a:endParaRPr>
          </a:p>
        </p:txBody>
      </p:sp>
      <p:grpSp>
        <p:nvGrpSpPr>
          <p:cNvPr id="147487" name="Group 120"/>
          <p:cNvGrpSpPr>
            <a:grpSpLocks/>
          </p:cNvGrpSpPr>
          <p:nvPr/>
        </p:nvGrpSpPr>
        <p:grpSpPr bwMode="auto">
          <a:xfrm>
            <a:off x="6154738" y="4460875"/>
            <a:ext cx="881062" cy="307975"/>
            <a:chOff x="2356" y="1300"/>
            <a:chExt cx="555" cy="194"/>
          </a:xfrm>
        </p:grpSpPr>
        <p:sp>
          <p:nvSpPr>
            <p:cNvPr id="147533" name="Oval 407"/>
            <p:cNvSpPr>
              <a:spLocks noChangeArrowheads="1"/>
            </p:cNvSpPr>
            <p:nvPr/>
          </p:nvSpPr>
          <p:spPr bwMode="auto">
            <a:xfrm>
              <a:off x="2357" y="1385"/>
              <a:ext cx="551" cy="109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7534" name="Rectangle 410"/>
            <p:cNvSpPr>
              <a:spLocks noChangeArrowheads="1"/>
            </p:cNvSpPr>
            <p:nvPr/>
          </p:nvSpPr>
          <p:spPr bwMode="auto">
            <a:xfrm>
              <a:off x="2357" y="1374"/>
              <a:ext cx="554" cy="66"/>
            </a:xfrm>
            <a:prstGeom prst="rect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12700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sp>
          <p:nvSpPr>
            <p:cNvPr id="147535" name="Oval 411"/>
            <p:cNvSpPr>
              <a:spLocks noChangeArrowheads="1"/>
            </p:cNvSpPr>
            <p:nvPr/>
          </p:nvSpPr>
          <p:spPr bwMode="auto">
            <a:xfrm>
              <a:off x="2356" y="1300"/>
              <a:ext cx="551" cy="127"/>
            </a:xfrm>
            <a:prstGeom prst="ellipse">
              <a:avLst/>
            </a:prstGeom>
            <a:gradFill rotWithShape="1">
              <a:gsLst>
                <a:gs pos="0">
                  <a:schemeClr val="hlink"/>
                </a:gs>
                <a:gs pos="100000">
                  <a:srgbClr val="FFFFFF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2400">
                <a:latin typeface="Times New Roman" panose="02020603050405020304" pitchFamily="18" charset="0"/>
                <a:cs typeface="Arial" panose="020B0604020202020204" pitchFamily="34" charset="0"/>
              </a:endParaRPr>
            </a:p>
          </p:txBody>
        </p:sp>
        <p:grpSp>
          <p:nvGrpSpPr>
            <p:cNvPr id="147536" name="Group 124"/>
            <p:cNvGrpSpPr>
              <a:grpSpLocks/>
            </p:cNvGrpSpPr>
            <p:nvPr/>
          </p:nvGrpSpPr>
          <p:grpSpPr bwMode="auto">
            <a:xfrm>
              <a:off x="2468" y="1332"/>
              <a:ext cx="310" cy="60"/>
              <a:chOff x="2468" y="1332"/>
              <a:chExt cx="310" cy="60"/>
            </a:xfrm>
          </p:grpSpPr>
          <p:sp>
            <p:nvSpPr>
              <p:cNvPr id="147539" name="Freeform 125"/>
              <p:cNvSpPr>
                <a:spLocks/>
              </p:cNvSpPr>
              <p:nvPr/>
            </p:nvSpPr>
            <p:spPr bwMode="auto">
              <a:xfrm>
                <a:off x="2468" y="1332"/>
                <a:ext cx="310" cy="60"/>
              </a:xfrm>
              <a:custGeom>
                <a:avLst/>
                <a:gdLst>
                  <a:gd name="T0" fmla="*/ 0 w 310"/>
                  <a:gd name="T1" fmla="*/ 60 h 60"/>
                  <a:gd name="T2" fmla="*/ 96 w 310"/>
                  <a:gd name="T3" fmla="*/ 60 h 60"/>
                  <a:gd name="T4" fmla="*/ 192 w 310"/>
                  <a:gd name="T5" fmla="*/ 0 h 60"/>
                  <a:gd name="T6" fmla="*/ 310 w 310"/>
                  <a:gd name="T7" fmla="*/ 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310"/>
                  <a:gd name="T13" fmla="*/ 0 h 60"/>
                  <a:gd name="T14" fmla="*/ 310 w 310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310" h="60">
                    <a:moveTo>
                      <a:pt x="0" y="60"/>
                    </a:moveTo>
                    <a:lnTo>
                      <a:pt x="96" y="60"/>
                    </a:lnTo>
                    <a:lnTo>
                      <a:pt x="192" y="0"/>
                    </a:lnTo>
                    <a:lnTo>
                      <a:pt x="310" y="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  <p:sp>
            <p:nvSpPr>
              <p:cNvPr id="147540" name="Freeform 126"/>
              <p:cNvSpPr>
                <a:spLocks/>
              </p:cNvSpPr>
              <p:nvPr/>
            </p:nvSpPr>
            <p:spPr bwMode="auto">
              <a:xfrm>
                <a:off x="2482" y="1332"/>
                <a:ext cx="282" cy="60"/>
              </a:xfrm>
              <a:custGeom>
                <a:avLst/>
                <a:gdLst>
                  <a:gd name="T0" fmla="*/ 0 w 282"/>
                  <a:gd name="T1" fmla="*/ 0 h 60"/>
                  <a:gd name="T2" fmla="*/ 96 w 282"/>
                  <a:gd name="T3" fmla="*/ 0 h 60"/>
                  <a:gd name="T4" fmla="*/ 192 w 282"/>
                  <a:gd name="T5" fmla="*/ 60 h 60"/>
                  <a:gd name="T6" fmla="*/ 282 w 282"/>
                  <a:gd name="T7" fmla="*/ 60 h 60"/>
                  <a:gd name="T8" fmla="*/ 0 60000 65536"/>
                  <a:gd name="T9" fmla="*/ 0 60000 65536"/>
                  <a:gd name="T10" fmla="*/ 0 60000 65536"/>
                  <a:gd name="T11" fmla="*/ 0 60000 65536"/>
                  <a:gd name="T12" fmla="*/ 0 w 282"/>
                  <a:gd name="T13" fmla="*/ 0 h 60"/>
                  <a:gd name="T14" fmla="*/ 282 w 282"/>
                  <a:gd name="T15" fmla="*/ 60 h 60"/>
                </a:gdLst>
                <a:ahLst/>
                <a:cxnLst>
                  <a:cxn ang="T8">
                    <a:pos x="T0" y="T1"/>
                  </a:cxn>
                  <a:cxn ang="T9">
                    <a:pos x="T2" y="T3"/>
                  </a:cxn>
                  <a:cxn ang="T10">
                    <a:pos x="T4" y="T5"/>
                  </a:cxn>
                  <a:cxn ang="T11">
                    <a:pos x="T6" y="T7"/>
                  </a:cxn>
                </a:cxnLst>
                <a:rect l="T12" t="T13" r="T14" b="T15"/>
                <a:pathLst>
                  <a:path w="282" h="60">
                    <a:moveTo>
                      <a:pt x="0" y="0"/>
                    </a:moveTo>
                    <a:lnTo>
                      <a:pt x="96" y="0"/>
                    </a:lnTo>
                    <a:lnTo>
                      <a:pt x="192" y="60"/>
                    </a:lnTo>
                    <a:lnTo>
                      <a:pt x="282" y="60"/>
                    </a:lnTo>
                  </a:path>
                </a:pathLst>
              </a:custGeom>
              <a:noFill/>
              <a:ln w="28575" cmpd="sng">
                <a:solidFill>
                  <a:schemeClr val="tx1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  <p:txBody>
              <a:bodyPr/>
              <a:lstStyle/>
              <a:p>
                <a:endParaRPr lang="en-US"/>
              </a:p>
            </p:txBody>
          </p:sp>
        </p:grpSp>
        <p:sp>
          <p:nvSpPr>
            <p:cNvPr id="147537" name="Line 127"/>
            <p:cNvSpPr>
              <a:spLocks noChangeShapeType="1"/>
            </p:cNvSpPr>
            <p:nvPr/>
          </p:nvSpPr>
          <p:spPr bwMode="auto">
            <a:xfrm>
              <a:off x="2357" y="1361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38" name="Line 128"/>
            <p:cNvSpPr>
              <a:spLocks noChangeShapeType="1"/>
            </p:cNvSpPr>
            <p:nvPr/>
          </p:nvSpPr>
          <p:spPr bwMode="auto">
            <a:xfrm>
              <a:off x="2907" y="1363"/>
              <a:ext cx="0" cy="84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47488" name="Group 172"/>
          <p:cNvGrpSpPr>
            <a:grpSpLocks/>
          </p:cNvGrpSpPr>
          <p:nvPr/>
        </p:nvGrpSpPr>
        <p:grpSpPr bwMode="auto">
          <a:xfrm>
            <a:off x="5068888" y="5070475"/>
            <a:ext cx="525462" cy="557213"/>
            <a:chOff x="-44" y="1473"/>
            <a:chExt cx="981" cy="1105"/>
          </a:xfrm>
        </p:grpSpPr>
        <p:pic>
          <p:nvPicPr>
            <p:cNvPr id="147531" name="Picture 173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7532" name="Freeform 174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7489" name="Group 340"/>
          <p:cNvGrpSpPr>
            <a:grpSpLocks/>
          </p:cNvGrpSpPr>
          <p:nvPr/>
        </p:nvGrpSpPr>
        <p:grpSpPr bwMode="auto">
          <a:xfrm>
            <a:off x="5580063" y="5092700"/>
            <a:ext cx="525462" cy="557213"/>
            <a:chOff x="-44" y="1473"/>
            <a:chExt cx="981" cy="1105"/>
          </a:xfrm>
        </p:grpSpPr>
        <p:pic>
          <p:nvPicPr>
            <p:cNvPr id="147529" name="Picture 341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7530" name="Freeform 342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47490" name="Group 343"/>
          <p:cNvGrpSpPr>
            <a:grpSpLocks/>
          </p:cNvGrpSpPr>
          <p:nvPr/>
        </p:nvGrpSpPr>
        <p:grpSpPr bwMode="auto">
          <a:xfrm>
            <a:off x="6103938" y="5081588"/>
            <a:ext cx="525462" cy="557212"/>
            <a:chOff x="-44" y="1473"/>
            <a:chExt cx="981" cy="1105"/>
          </a:xfrm>
        </p:grpSpPr>
        <p:pic>
          <p:nvPicPr>
            <p:cNvPr id="147527" name="Picture 344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7528" name="Freeform 345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60509" name="Group 308"/>
          <p:cNvGrpSpPr>
            <a:grpSpLocks/>
          </p:cNvGrpSpPr>
          <p:nvPr/>
        </p:nvGrpSpPr>
        <p:grpSpPr bwMode="auto">
          <a:xfrm>
            <a:off x="6719888" y="4941888"/>
            <a:ext cx="1860550" cy="809625"/>
            <a:chOff x="4217" y="3611"/>
            <a:chExt cx="1172" cy="510"/>
          </a:xfrm>
        </p:grpSpPr>
        <p:sp>
          <p:nvSpPr>
            <p:cNvPr id="147525" name="Rectangle 307"/>
            <p:cNvSpPr>
              <a:spLocks noChangeArrowheads="1"/>
            </p:cNvSpPr>
            <p:nvPr/>
          </p:nvSpPr>
          <p:spPr bwMode="auto">
            <a:xfrm>
              <a:off x="4217" y="3611"/>
              <a:ext cx="329" cy="473"/>
            </a:xfrm>
            <a:prstGeom prst="rect">
              <a:avLst/>
            </a:prstGeom>
            <a:solidFill>
              <a:srgbClr val="CC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26" name="Text Box 97"/>
            <p:cNvSpPr txBox="1">
              <a:spLocks noChangeArrowheads="1"/>
            </p:cNvSpPr>
            <p:nvPr/>
          </p:nvSpPr>
          <p:spPr bwMode="auto">
            <a:xfrm>
              <a:off x="4561" y="3717"/>
              <a:ext cx="828" cy="40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>
                  <a:solidFill>
                    <a:srgbClr val="CC0000"/>
                  </a:solidFill>
                </a:rPr>
                <a:t>local web </a:t>
              </a:r>
            </a:p>
            <a:p>
              <a:pPr algn="ctr">
                <a:lnSpc>
                  <a:spcPct val="9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>
                  <a:solidFill>
                    <a:srgbClr val="CC0000"/>
                  </a:solidFill>
                </a:rPr>
                <a:t>cache</a:t>
              </a:r>
            </a:p>
          </p:txBody>
        </p:sp>
      </p:grpSp>
      <p:grpSp>
        <p:nvGrpSpPr>
          <p:cNvPr id="147492" name="Group 307"/>
          <p:cNvGrpSpPr>
            <a:grpSpLocks/>
          </p:cNvGrpSpPr>
          <p:nvPr/>
        </p:nvGrpSpPr>
        <p:grpSpPr bwMode="auto">
          <a:xfrm>
            <a:off x="6784975" y="5027613"/>
            <a:ext cx="377825" cy="576262"/>
            <a:chOff x="4140" y="429"/>
            <a:chExt cx="1425" cy="2396"/>
          </a:xfrm>
        </p:grpSpPr>
        <p:sp>
          <p:nvSpPr>
            <p:cNvPr id="147493" name="Freeform 308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494" name="Rectangle 309"/>
            <p:cNvSpPr>
              <a:spLocks noChangeArrowheads="1"/>
            </p:cNvSpPr>
            <p:nvPr/>
          </p:nvSpPr>
          <p:spPr bwMode="auto">
            <a:xfrm>
              <a:off x="4206" y="429"/>
              <a:ext cx="1048" cy="2284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495" name="Freeform 310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496" name="Freeform 311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497" name="Rectangle 312"/>
            <p:cNvSpPr>
              <a:spLocks noChangeArrowheads="1"/>
            </p:cNvSpPr>
            <p:nvPr/>
          </p:nvSpPr>
          <p:spPr bwMode="auto">
            <a:xfrm>
              <a:off x="4212" y="693"/>
              <a:ext cx="599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498" name="Group 313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7523" name="AutoShape 314"/>
              <p:cNvSpPr>
                <a:spLocks noChangeArrowheads="1"/>
              </p:cNvSpPr>
              <p:nvPr/>
            </p:nvSpPr>
            <p:spPr bwMode="auto">
              <a:xfrm>
                <a:off x="616" y="2567"/>
                <a:ext cx="725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24" name="AutoShape 315"/>
              <p:cNvSpPr>
                <a:spLocks noChangeArrowheads="1"/>
              </p:cNvSpPr>
              <p:nvPr/>
            </p:nvSpPr>
            <p:spPr bwMode="auto">
              <a:xfrm>
                <a:off x="631" y="2586"/>
                <a:ext cx="695" cy="101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499" name="Rectangle 316"/>
            <p:cNvSpPr>
              <a:spLocks noChangeArrowheads="1"/>
            </p:cNvSpPr>
            <p:nvPr/>
          </p:nvSpPr>
          <p:spPr bwMode="auto">
            <a:xfrm>
              <a:off x="4224" y="1016"/>
              <a:ext cx="599" cy="53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500" name="Group 317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7521" name="AutoShape 318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25" cy="137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22" name="AutoShape 319"/>
              <p:cNvSpPr>
                <a:spLocks noChangeArrowheads="1"/>
              </p:cNvSpPr>
              <p:nvPr/>
            </p:nvSpPr>
            <p:spPr bwMode="auto">
              <a:xfrm>
                <a:off x="626" y="2584"/>
                <a:ext cx="695" cy="110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01" name="Rectangle 320"/>
            <p:cNvSpPr>
              <a:spLocks noChangeArrowheads="1"/>
            </p:cNvSpPr>
            <p:nvPr/>
          </p:nvSpPr>
          <p:spPr bwMode="auto">
            <a:xfrm>
              <a:off x="4218" y="1360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02" name="Rectangle 321"/>
            <p:cNvSpPr>
              <a:spLocks noChangeArrowheads="1"/>
            </p:cNvSpPr>
            <p:nvPr/>
          </p:nvSpPr>
          <p:spPr bwMode="auto">
            <a:xfrm>
              <a:off x="4230" y="1657"/>
              <a:ext cx="593" cy="46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7503" name="Group 322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7519" name="AutoShape 323"/>
              <p:cNvSpPr>
                <a:spLocks noChangeArrowheads="1"/>
              </p:cNvSpPr>
              <p:nvPr/>
            </p:nvSpPr>
            <p:spPr bwMode="auto">
              <a:xfrm>
                <a:off x="611" y="2571"/>
                <a:ext cx="731" cy="134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20" name="AutoShape 324"/>
              <p:cNvSpPr>
                <a:spLocks noChangeArrowheads="1"/>
              </p:cNvSpPr>
              <p:nvPr/>
            </p:nvSpPr>
            <p:spPr bwMode="auto">
              <a:xfrm>
                <a:off x="626" y="2589"/>
                <a:ext cx="701" cy="9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04" name="Freeform 325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7505" name="Group 326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7517" name="AutoShape 327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3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7518" name="AutoShape 328"/>
              <p:cNvSpPr>
                <a:spLocks noChangeArrowheads="1"/>
              </p:cNvSpPr>
              <p:nvPr/>
            </p:nvSpPr>
            <p:spPr bwMode="auto">
              <a:xfrm>
                <a:off x="629" y="2581"/>
                <a:ext cx="694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7506" name="Rectangle 329"/>
            <p:cNvSpPr>
              <a:spLocks noChangeArrowheads="1"/>
            </p:cNvSpPr>
            <p:nvPr/>
          </p:nvSpPr>
          <p:spPr bwMode="auto">
            <a:xfrm>
              <a:off x="5248" y="429"/>
              <a:ext cx="72" cy="2290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07" name="Freeform 330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08" name="Freeform 331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09" name="Oval 332"/>
            <p:cNvSpPr>
              <a:spLocks noChangeArrowheads="1"/>
            </p:cNvSpPr>
            <p:nvPr/>
          </p:nvSpPr>
          <p:spPr bwMode="auto">
            <a:xfrm>
              <a:off x="5517" y="2614"/>
              <a:ext cx="48" cy="92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10" name="Freeform 333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7511" name="AutoShape 334"/>
            <p:cNvSpPr>
              <a:spLocks noChangeArrowheads="1"/>
            </p:cNvSpPr>
            <p:nvPr/>
          </p:nvSpPr>
          <p:spPr bwMode="auto">
            <a:xfrm>
              <a:off x="4140" y="2680"/>
              <a:ext cx="1197" cy="145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12" name="AutoShape 335"/>
            <p:cNvSpPr>
              <a:spLocks noChangeArrowheads="1"/>
            </p:cNvSpPr>
            <p:nvPr/>
          </p:nvSpPr>
          <p:spPr bwMode="auto">
            <a:xfrm>
              <a:off x="4206" y="2713"/>
              <a:ext cx="1072" cy="79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13" name="Oval 336"/>
            <p:cNvSpPr>
              <a:spLocks noChangeArrowheads="1"/>
            </p:cNvSpPr>
            <p:nvPr/>
          </p:nvSpPr>
          <p:spPr bwMode="auto">
            <a:xfrm>
              <a:off x="4308" y="2383"/>
              <a:ext cx="156" cy="145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14" name="Oval 337"/>
            <p:cNvSpPr>
              <a:spLocks noChangeArrowheads="1"/>
            </p:cNvSpPr>
            <p:nvPr/>
          </p:nvSpPr>
          <p:spPr bwMode="auto">
            <a:xfrm>
              <a:off x="4487" y="2383"/>
              <a:ext cx="162" cy="145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7515" name="Oval 338"/>
            <p:cNvSpPr>
              <a:spLocks noChangeArrowheads="1"/>
            </p:cNvSpPr>
            <p:nvPr/>
          </p:nvSpPr>
          <p:spPr bwMode="auto">
            <a:xfrm>
              <a:off x="4661" y="2383"/>
              <a:ext cx="162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7516" name="Rectangle 339"/>
            <p:cNvSpPr>
              <a:spLocks noChangeArrowheads="1"/>
            </p:cNvSpPr>
            <p:nvPr/>
          </p:nvSpPr>
          <p:spPr bwMode="auto">
            <a:xfrm>
              <a:off x="5062" y="1835"/>
              <a:ext cx="84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254" name="Title 1"/>
          <p:cNvSpPr txBox="1">
            <a:spLocks/>
          </p:cNvSpPr>
          <p:nvPr/>
        </p:nvSpPr>
        <p:spPr>
          <a:xfrm>
            <a:off x="0" y="0"/>
            <a:ext cx="8001000" cy="685800"/>
          </a:xfrm>
          <a:prstGeom prst="rect">
            <a:avLst/>
          </a:prstGeom>
        </p:spPr>
        <p:txBody>
          <a:bodyPr>
            <a:normAutofit fontScale="82500" lnSpcReduction="10000"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 smtClean="0"/>
              <a:t>Web Caching Example: Install Local Cache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314851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495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5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1495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9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5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5" dur="500"/>
                                        <p:tgtEl>
                                          <p:spTgt spid="605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9566" grpId="0"/>
      <p:bldP spid="149567" grpId="0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508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268288" y="1403350"/>
            <a:ext cx="3743325" cy="5132388"/>
          </a:xfrm>
        </p:spPr>
        <p:txBody>
          <a:bodyPr>
            <a:normAutofit fontScale="92500" lnSpcReduction="10000"/>
          </a:bodyPr>
          <a:lstStyle/>
          <a:p>
            <a:r>
              <a:rPr lang="en-US" altLang="en-US" sz="2400" i="1" smtClean="0">
                <a:solidFill>
                  <a:srgbClr val="CC0000"/>
                </a:solidFill>
              </a:rPr>
              <a:t>Goal:</a:t>
            </a:r>
            <a:r>
              <a:rPr lang="en-US" altLang="en-US" sz="2400" smtClean="0"/>
              <a:t> don</a:t>
            </a:r>
            <a:r>
              <a:rPr lang="ja-JP" altLang="en-US" sz="2400" smtClean="0"/>
              <a:t>’</a:t>
            </a:r>
            <a:r>
              <a:rPr lang="en-US" altLang="ja-JP" sz="2400" smtClean="0"/>
              <a:t>t send object if cache has up-to-date cached version</a:t>
            </a:r>
          </a:p>
          <a:p>
            <a:pPr lvl="1"/>
            <a:r>
              <a:rPr lang="en-US" altLang="en-US" sz="2000" smtClean="0"/>
              <a:t>no object transmission delay</a:t>
            </a:r>
          </a:p>
          <a:p>
            <a:pPr lvl="1"/>
            <a:r>
              <a:rPr lang="en-US" altLang="en-US" sz="2000" smtClean="0"/>
              <a:t>lower link utilization</a:t>
            </a:r>
          </a:p>
          <a:p>
            <a:r>
              <a:rPr lang="en-US" altLang="en-US" sz="2400" i="1" smtClean="0"/>
              <a:t>cache:</a:t>
            </a:r>
            <a:r>
              <a:rPr lang="en-US" altLang="en-US" sz="2400" smtClean="0"/>
              <a:t> specify date of cached copy in HTTP request</a:t>
            </a:r>
          </a:p>
          <a:p>
            <a:pPr lvl="1">
              <a:buFont typeface="Wingdings" panose="05000000000000000000" pitchFamily="2" charset="2"/>
              <a:buNone/>
            </a:pPr>
            <a:r>
              <a:rPr lang="en-US" altLang="en-US" sz="2000" b="1" smtClean="0">
                <a:latin typeface="Courier New" panose="02070309020205020404" pitchFamily="49" charset="0"/>
              </a:rPr>
              <a:t>If-modified-since: &lt;date&gt;</a:t>
            </a:r>
          </a:p>
          <a:p>
            <a:r>
              <a:rPr lang="en-US" altLang="en-US" sz="2400" i="1" smtClean="0"/>
              <a:t>server:</a:t>
            </a:r>
            <a:r>
              <a:rPr lang="en-US" altLang="en-US" sz="2400" smtClean="0"/>
              <a:t> response contains no object if cached copy is up-to-date: </a:t>
            </a:r>
          </a:p>
          <a:p>
            <a:pPr lvl="1">
              <a:buFont typeface="Wingdings" panose="05000000000000000000" pitchFamily="2" charset="2"/>
              <a:buNone/>
            </a:pPr>
            <a:r>
              <a:rPr lang="en-US" altLang="en-US" sz="2000" b="1" smtClean="0">
                <a:latin typeface="Courier New" panose="02070309020205020404" pitchFamily="49" charset="0"/>
              </a:rPr>
              <a:t>HTTP/1.0 304 Not Modified</a:t>
            </a:r>
            <a:endParaRPr lang="en-US" altLang="en-US" smtClean="0"/>
          </a:p>
        </p:txBody>
      </p:sp>
      <p:sp>
        <p:nvSpPr>
          <p:cNvPr id="67590" name="Line 4"/>
          <p:cNvSpPr>
            <a:spLocks noChangeShapeType="1"/>
          </p:cNvSpPr>
          <p:nvPr/>
        </p:nvSpPr>
        <p:spPr bwMode="auto">
          <a:xfrm>
            <a:off x="4521200" y="2114550"/>
            <a:ext cx="3305175" cy="38100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67593" name="Text Box 8"/>
          <p:cNvSpPr txBox="1">
            <a:spLocks noChangeArrowheads="1"/>
          </p:cNvSpPr>
          <p:nvPr/>
        </p:nvSpPr>
        <p:spPr bwMode="auto">
          <a:xfrm>
            <a:off x="4827588" y="1998663"/>
            <a:ext cx="2681287" cy="620712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HTTP request msg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b="1"/>
              <a:t>If-modified-since: &lt;date&gt;</a:t>
            </a:r>
            <a:endParaRPr lang="en-US" altLang="en-US" b="1"/>
          </a:p>
        </p:txBody>
      </p:sp>
      <p:sp>
        <p:nvSpPr>
          <p:cNvPr id="67594" name="Line 9"/>
          <p:cNvSpPr>
            <a:spLocks noChangeShapeType="1"/>
          </p:cNvSpPr>
          <p:nvPr/>
        </p:nvSpPr>
        <p:spPr bwMode="auto">
          <a:xfrm flipH="1">
            <a:off x="4540250" y="2860675"/>
            <a:ext cx="3305175" cy="38100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2" name="Group 30"/>
          <p:cNvGrpSpPr>
            <a:grpSpLocks/>
          </p:cNvGrpSpPr>
          <p:nvPr/>
        </p:nvGrpSpPr>
        <p:grpSpPr bwMode="auto">
          <a:xfrm>
            <a:off x="4808538" y="2854325"/>
            <a:ext cx="2643187" cy="865188"/>
            <a:chOff x="2698" y="2036"/>
            <a:chExt cx="1665" cy="545"/>
          </a:xfrm>
        </p:grpSpPr>
        <p:sp>
          <p:nvSpPr>
            <p:cNvPr id="149559" name="Rectangle 10"/>
            <p:cNvSpPr>
              <a:spLocks noChangeArrowheads="1"/>
            </p:cNvSpPr>
            <p:nvPr/>
          </p:nvSpPr>
          <p:spPr bwMode="auto">
            <a:xfrm>
              <a:off x="2760" y="2071"/>
              <a:ext cx="1578" cy="465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149560" name="Text Box 11"/>
            <p:cNvSpPr txBox="1">
              <a:spLocks noChangeArrowheads="1"/>
            </p:cNvSpPr>
            <p:nvPr/>
          </p:nvSpPr>
          <p:spPr bwMode="auto">
            <a:xfrm>
              <a:off x="2698" y="2036"/>
              <a:ext cx="1665" cy="545"/>
            </a:xfrm>
            <a:prstGeom prst="rect">
              <a:avLst/>
            </a:prstGeom>
            <a:solidFill>
              <a:schemeClr val="bg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HTTP response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 b="1"/>
                <a:t>HTTP/1.0 </a:t>
              </a:r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 b="1"/>
                <a:t>304 Not Modified</a:t>
              </a:r>
              <a:endParaRPr lang="en-US" altLang="en-US" b="1"/>
            </a:p>
          </p:txBody>
        </p:sp>
      </p:grpSp>
      <p:sp>
        <p:nvSpPr>
          <p:cNvPr id="67596" name="Text Box 28"/>
          <p:cNvSpPr txBox="1">
            <a:spLocks noChangeArrowheads="1"/>
          </p:cNvSpPr>
          <p:nvPr/>
        </p:nvSpPr>
        <p:spPr bwMode="auto">
          <a:xfrm>
            <a:off x="7905750" y="2149475"/>
            <a:ext cx="1047750" cy="14652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object 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not 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modified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before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&lt;date&gt;</a:t>
            </a:r>
          </a:p>
        </p:txBody>
      </p:sp>
      <p:sp>
        <p:nvSpPr>
          <p:cNvPr id="67597" name="Line 31"/>
          <p:cNvSpPr>
            <a:spLocks noChangeShapeType="1"/>
          </p:cNvSpPr>
          <p:nvPr/>
        </p:nvSpPr>
        <p:spPr bwMode="auto">
          <a:xfrm>
            <a:off x="4278313" y="4079875"/>
            <a:ext cx="3905250" cy="0"/>
          </a:xfrm>
          <a:prstGeom prst="line">
            <a:avLst/>
          </a:prstGeom>
          <a:noFill/>
          <a:ln w="28575">
            <a:solidFill>
              <a:srgbClr val="000099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67598" name="Line 32"/>
          <p:cNvSpPr>
            <a:spLocks noChangeShapeType="1"/>
          </p:cNvSpPr>
          <p:nvPr/>
        </p:nvSpPr>
        <p:spPr bwMode="auto">
          <a:xfrm>
            <a:off x="4587875" y="4678363"/>
            <a:ext cx="3305175" cy="38100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67599" name="Text Box 34"/>
          <p:cNvSpPr txBox="1">
            <a:spLocks noChangeArrowheads="1"/>
          </p:cNvSpPr>
          <p:nvPr/>
        </p:nvSpPr>
        <p:spPr bwMode="auto">
          <a:xfrm>
            <a:off x="4832350" y="4562475"/>
            <a:ext cx="2681288" cy="620713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HTTP request msg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b="1"/>
              <a:t>If-modified-since: &lt;date&gt;</a:t>
            </a:r>
            <a:endParaRPr lang="en-US" altLang="en-US" b="1"/>
          </a:p>
        </p:txBody>
      </p:sp>
      <p:sp>
        <p:nvSpPr>
          <p:cNvPr id="67600" name="Line 35"/>
          <p:cNvSpPr>
            <a:spLocks noChangeShapeType="1"/>
          </p:cNvSpPr>
          <p:nvPr/>
        </p:nvSpPr>
        <p:spPr bwMode="auto">
          <a:xfrm flipH="1">
            <a:off x="4606925" y="5457825"/>
            <a:ext cx="3305175" cy="38100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67601" name="Text Box 38"/>
          <p:cNvSpPr txBox="1">
            <a:spLocks noChangeArrowheads="1"/>
          </p:cNvSpPr>
          <p:nvPr/>
        </p:nvSpPr>
        <p:spPr bwMode="auto">
          <a:xfrm>
            <a:off x="4851400" y="5402263"/>
            <a:ext cx="2643188" cy="925512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HTTP response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b="1"/>
              <a:t>HTTP/1.0 200 OK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b="1"/>
              <a:t>&lt;data&gt;</a:t>
            </a:r>
          </a:p>
        </p:txBody>
      </p:sp>
      <p:sp>
        <p:nvSpPr>
          <p:cNvPr id="67602" name="Text Box 39"/>
          <p:cNvSpPr txBox="1">
            <a:spLocks noChangeArrowheads="1"/>
          </p:cNvSpPr>
          <p:nvPr/>
        </p:nvSpPr>
        <p:spPr bwMode="auto">
          <a:xfrm>
            <a:off x="7985125" y="4808538"/>
            <a:ext cx="1047750" cy="1190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object 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modified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after </a:t>
            </a:r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000099"/>
                </a:solidFill>
              </a:rPr>
              <a:t>&lt;date&gt;</a:t>
            </a:r>
          </a:p>
        </p:txBody>
      </p:sp>
      <p:sp>
        <p:nvSpPr>
          <p:cNvPr id="149520" name="Text Box 5"/>
          <p:cNvSpPr txBox="1">
            <a:spLocks noChangeArrowheads="1"/>
          </p:cNvSpPr>
          <p:nvPr/>
        </p:nvSpPr>
        <p:spPr bwMode="auto">
          <a:xfrm>
            <a:off x="3797300" y="1062038"/>
            <a:ext cx="777875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solidFill>
                  <a:srgbClr val="CC0000"/>
                </a:solidFill>
              </a:rPr>
              <a:t>client</a:t>
            </a:r>
          </a:p>
        </p:txBody>
      </p:sp>
      <p:sp>
        <p:nvSpPr>
          <p:cNvPr id="149521" name="Text Box 6"/>
          <p:cNvSpPr txBox="1">
            <a:spLocks noChangeArrowheads="1"/>
          </p:cNvSpPr>
          <p:nvPr/>
        </p:nvSpPr>
        <p:spPr bwMode="auto">
          <a:xfrm>
            <a:off x="7483475" y="1057275"/>
            <a:ext cx="88900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solidFill>
                  <a:srgbClr val="CC0000"/>
                </a:solidFill>
              </a:rPr>
              <a:t>server</a:t>
            </a:r>
          </a:p>
        </p:txBody>
      </p:sp>
      <p:grpSp>
        <p:nvGrpSpPr>
          <p:cNvPr id="149523" name="Group 34"/>
          <p:cNvGrpSpPr>
            <a:grpSpLocks/>
          </p:cNvGrpSpPr>
          <p:nvPr/>
        </p:nvGrpSpPr>
        <p:grpSpPr bwMode="auto">
          <a:xfrm>
            <a:off x="7073900" y="977900"/>
            <a:ext cx="422275" cy="685800"/>
            <a:chOff x="4140" y="429"/>
            <a:chExt cx="1425" cy="2396"/>
          </a:xfrm>
        </p:grpSpPr>
        <p:sp>
          <p:nvSpPr>
            <p:cNvPr id="149527" name="Freeform 35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9528" name="Rectangle 36"/>
            <p:cNvSpPr>
              <a:spLocks noChangeArrowheads="1"/>
            </p:cNvSpPr>
            <p:nvPr/>
          </p:nvSpPr>
          <p:spPr bwMode="auto">
            <a:xfrm>
              <a:off x="4204" y="429"/>
              <a:ext cx="1050" cy="2285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9529" name="Freeform 37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9530" name="Freeform 38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9531" name="Rectangle 39"/>
            <p:cNvSpPr>
              <a:spLocks noChangeArrowheads="1"/>
            </p:cNvSpPr>
            <p:nvPr/>
          </p:nvSpPr>
          <p:spPr bwMode="auto">
            <a:xfrm>
              <a:off x="4210" y="695"/>
              <a:ext cx="600" cy="44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9532" name="Group 40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49557" name="AutoShape 41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9558" name="AutoShape 42"/>
              <p:cNvSpPr>
                <a:spLocks noChangeArrowheads="1"/>
              </p:cNvSpPr>
              <p:nvPr/>
            </p:nvSpPr>
            <p:spPr bwMode="auto">
              <a:xfrm>
                <a:off x="630" y="2583"/>
                <a:ext cx="689" cy="106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9533" name="Rectangle 43"/>
            <p:cNvSpPr>
              <a:spLocks noChangeArrowheads="1"/>
            </p:cNvSpPr>
            <p:nvPr/>
          </p:nvSpPr>
          <p:spPr bwMode="auto">
            <a:xfrm>
              <a:off x="4226" y="1017"/>
              <a:ext cx="595" cy="5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9534" name="Group 44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49555" name="AutoShape 45"/>
              <p:cNvSpPr>
                <a:spLocks noChangeArrowheads="1"/>
              </p:cNvSpPr>
              <p:nvPr/>
            </p:nvSpPr>
            <p:spPr bwMode="auto">
              <a:xfrm>
                <a:off x="612" y="2569"/>
                <a:ext cx="729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9556" name="AutoShape 46"/>
              <p:cNvSpPr>
                <a:spLocks noChangeArrowheads="1"/>
              </p:cNvSpPr>
              <p:nvPr/>
            </p:nvSpPr>
            <p:spPr bwMode="auto">
              <a:xfrm>
                <a:off x="625" y="2586"/>
                <a:ext cx="695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9535" name="Rectangle 47"/>
            <p:cNvSpPr>
              <a:spLocks noChangeArrowheads="1"/>
            </p:cNvSpPr>
            <p:nvPr/>
          </p:nvSpPr>
          <p:spPr bwMode="auto">
            <a:xfrm>
              <a:off x="4215" y="1355"/>
              <a:ext cx="600" cy="5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9536" name="Rectangle 48"/>
            <p:cNvSpPr>
              <a:spLocks noChangeArrowheads="1"/>
            </p:cNvSpPr>
            <p:nvPr/>
          </p:nvSpPr>
          <p:spPr bwMode="auto">
            <a:xfrm>
              <a:off x="4226" y="1655"/>
              <a:ext cx="600" cy="50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49537" name="Group 49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49553" name="AutoShape 50"/>
              <p:cNvSpPr>
                <a:spLocks noChangeArrowheads="1"/>
              </p:cNvSpPr>
              <p:nvPr/>
            </p:nvSpPr>
            <p:spPr bwMode="auto">
              <a:xfrm>
                <a:off x="614" y="2568"/>
                <a:ext cx="727" cy="138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9554" name="AutoShape 51"/>
              <p:cNvSpPr>
                <a:spLocks noChangeArrowheads="1"/>
              </p:cNvSpPr>
              <p:nvPr/>
            </p:nvSpPr>
            <p:spPr bwMode="auto">
              <a:xfrm>
                <a:off x="627" y="2583"/>
                <a:ext cx="694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9538" name="Freeform 52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49539" name="Group 53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49551" name="AutoShape 54"/>
              <p:cNvSpPr>
                <a:spLocks noChangeArrowheads="1"/>
              </p:cNvSpPr>
              <p:nvPr/>
            </p:nvSpPr>
            <p:spPr bwMode="auto">
              <a:xfrm>
                <a:off x="615" y="2568"/>
                <a:ext cx="721" cy="139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49552" name="AutoShape 55"/>
              <p:cNvSpPr>
                <a:spLocks noChangeArrowheads="1"/>
              </p:cNvSpPr>
              <p:nvPr/>
            </p:nvSpPr>
            <p:spPr bwMode="auto">
              <a:xfrm>
                <a:off x="629" y="2585"/>
                <a:ext cx="687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49540" name="Rectangle 56"/>
            <p:cNvSpPr>
              <a:spLocks noChangeArrowheads="1"/>
            </p:cNvSpPr>
            <p:nvPr/>
          </p:nvSpPr>
          <p:spPr bwMode="auto">
            <a:xfrm>
              <a:off x="5249" y="429"/>
              <a:ext cx="70" cy="2291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9541" name="Freeform 57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9542" name="Freeform 58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9543" name="Oval 59"/>
            <p:cNvSpPr>
              <a:spLocks noChangeArrowheads="1"/>
            </p:cNvSpPr>
            <p:nvPr/>
          </p:nvSpPr>
          <p:spPr bwMode="auto">
            <a:xfrm>
              <a:off x="5517" y="2609"/>
              <a:ext cx="48" cy="100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9544" name="Freeform 60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49545" name="AutoShape 61"/>
            <p:cNvSpPr>
              <a:spLocks noChangeArrowheads="1"/>
            </p:cNvSpPr>
            <p:nvPr/>
          </p:nvSpPr>
          <p:spPr bwMode="auto">
            <a:xfrm>
              <a:off x="4140" y="2675"/>
              <a:ext cx="1200" cy="150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9546" name="AutoShape 62"/>
            <p:cNvSpPr>
              <a:spLocks noChangeArrowheads="1"/>
            </p:cNvSpPr>
            <p:nvPr/>
          </p:nvSpPr>
          <p:spPr bwMode="auto">
            <a:xfrm>
              <a:off x="4204" y="2709"/>
              <a:ext cx="1071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9547" name="Oval 63"/>
            <p:cNvSpPr>
              <a:spLocks noChangeArrowheads="1"/>
            </p:cNvSpPr>
            <p:nvPr/>
          </p:nvSpPr>
          <p:spPr bwMode="auto">
            <a:xfrm>
              <a:off x="4306" y="2381"/>
              <a:ext cx="161" cy="144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9548" name="Oval 64"/>
            <p:cNvSpPr>
              <a:spLocks noChangeArrowheads="1"/>
            </p:cNvSpPr>
            <p:nvPr/>
          </p:nvSpPr>
          <p:spPr bwMode="auto">
            <a:xfrm>
              <a:off x="4488" y="2381"/>
              <a:ext cx="155" cy="144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49549" name="Oval 65"/>
            <p:cNvSpPr>
              <a:spLocks noChangeArrowheads="1"/>
            </p:cNvSpPr>
            <p:nvPr/>
          </p:nvSpPr>
          <p:spPr bwMode="auto">
            <a:xfrm>
              <a:off x="4660" y="2381"/>
              <a:ext cx="161" cy="139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49550" name="Rectangle 66"/>
            <p:cNvSpPr>
              <a:spLocks noChangeArrowheads="1"/>
            </p:cNvSpPr>
            <p:nvPr/>
          </p:nvSpPr>
          <p:spPr bwMode="auto">
            <a:xfrm>
              <a:off x="5061" y="1838"/>
              <a:ext cx="86" cy="760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49524" name="Group 67"/>
          <p:cNvGrpSpPr>
            <a:grpSpLocks/>
          </p:cNvGrpSpPr>
          <p:nvPr/>
        </p:nvGrpSpPr>
        <p:grpSpPr bwMode="auto">
          <a:xfrm>
            <a:off x="4373563" y="1022350"/>
            <a:ext cx="742950" cy="742950"/>
            <a:chOff x="-44" y="1473"/>
            <a:chExt cx="981" cy="1105"/>
          </a:xfrm>
        </p:grpSpPr>
        <p:pic>
          <p:nvPicPr>
            <p:cNvPr id="149525" name="Picture 68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49526" name="Freeform 69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-93778" y="0"/>
            <a:ext cx="8417169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Web Caching Example: Conditional GET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50579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 nodeType="clickPar">
                      <p:stCondLst>
                        <p:cond delay="indefinite"/>
                      </p:stCondLst>
                      <p:childTnLst>
                        <p:par>
                          <p:cTn id="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9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500"/>
                                        <p:tgtEl>
                                          <p:spTgt spid="675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4" dur="500"/>
                                        <p:tgtEl>
                                          <p:spTgt spid="675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16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8" dur="500"/>
                                        <p:tgtEl>
                                          <p:spTgt spid="6759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3" dur="500"/>
                                        <p:tgtEl>
                                          <p:spTgt spid="675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26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1" dur="500"/>
                                        <p:tgtEl>
                                          <p:spTgt spid="675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5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4" dur="500"/>
                                        <p:tgtEl>
                                          <p:spTgt spid="675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36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8" dur="500"/>
                                        <p:tgtEl>
                                          <p:spTgt spid="676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6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43" dur="500"/>
                                        <p:tgtEl>
                                          <p:spTgt spid="676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2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6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46" dur="500"/>
                                        <p:tgtEl>
                                          <p:spTgt spid="676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7590" grpId="0" animBg="1"/>
      <p:bldP spid="67593" grpId="0" animBg="1"/>
      <p:bldP spid="67594" grpId="0" animBg="1"/>
      <p:bldP spid="67596" grpId="0"/>
      <p:bldP spid="67597" grpId="0" animBg="1"/>
      <p:bldP spid="67598" grpId="0" animBg="1"/>
      <p:bldP spid="67599" grpId="0" animBg="1"/>
      <p:bldP spid="67600" grpId="0" animBg="1"/>
      <p:bldP spid="67601" grpId="0" animBg="1"/>
      <p:bldP spid="67602" grpId="0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Goals for Today</a:t>
            </a:r>
          </a:p>
        </p:txBody>
      </p:sp>
      <p:sp>
        <p:nvSpPr>
          <p:cNvPr id="7168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63285" y="852714"/>
            <a:ext cx="8799285" cy="5790363"/>
          </a:xfrm>
        </p:spPr>
        <p:txBody>
          <a:bodyPr>
            <a:normAutofit lnSpcReduction="10000"/>
          </a:bodyPr>
          <a:lstStyle/>
          <a:p>
            <a:r>
              <a:rPr lang="en-US" sz="2800" dirty="0" smtClean="0"/>
              <a:t>Application Layer</a:t>
            </a:r>
          </a:p>
          <a:p>
            <a:pPr lvl="1"/>
            <a:r>
              <a:rPr lang="en-US" sz="2400" dirty="0" smtClean="0"/>
              <a:t>Example network applications</a:t>
            </a:r>
          </a:p>
          <a:p>
            <a:pPr lvl="1"/>
            <a:r>
              <a:rPr lang="en-US" sz="2400" dirty="0" smtClean="0"/>
              <a:t>conceptual</a:t>
            </a:r>
            <a:r>
              <a:rPr lang="en-US" sz="2400" dirty="0"/>
              <a:t>, implementation aspects of network application protocols</a:t>
            </a:r>
          </a:p>
          <a:p>
            <a:pPr lvl="1"/>
            <a:r>
              <a:rPr lang="en-US" sz="2400" dirty="0"/>
              <a:t>client-server paradigm</a:t>
            </a:r>
          </a:p>
          <a:p>
            <a:pPr lvl="1"/>
            <a:r>
              <a:rPr lang="en-US" sz="2400" dirty="0" smtClean="0"/>
              <a:t>transport-layer </a:t>
            </a:r>
            <a:r>
              <a:rPr lang="en-US" sz="2400" dirty="0"/>
              <a:t>service models</a:t>
            </a:r>
          </a:p>
          <a:p>
            <a:pPr lvl="1"/>
            <a:endParaRPr lang="en-US" sz="2400" dirty="0" smtClean="0"/>
          </a:p>
          <a:p>
            <a:r>
              <a:rPr lang="en-US" sz="2800" dirty="0" smtClean="0"/>
              <a:t>Socket Programming</a:t>
            </a:r>
          </a:p>
          <a:p>
            <a:pPr lvl="1"/>
            <a:r>
              <a:rPr lang="en-US" sz="2400" dirty="0" smtClean="0"/>
              <a:t>Client-Server Example</a:t>
            </a:r>
          </a:p>
          <a:p>
            <a:endParaRPr lang="en-US" sz="2800" dirty="0" smtClean="0"/>
          </a:p>
          <a:p>
            <a:r>
              <a:rPr lang="en-US" sz="2800" dirty="0" smtClean="0"/>
              <a:t>Backup Slides</a:t>
            </a:r>
          </a:p>
          <a:p>
            <a:pPr lvl="1"/>
            <a:r>
              <a:rPr lang="en-US" sz="2400" dirty="0" smtClean="0"/>
              <a:t>Web Caching</a:t>
            </a:r>
          </a:p>
          <a:p>
            <a:pPr lvl="1"/>
            <a:r>
              <a:rPr lang="en-US" sz="2400" dirty="0" smtClean="0"/>
              <a:t>DNS (Domain Name System)</a:t>
            </a:r>
          </a:p>
          <a:p>
            <a:endParaRPr lang="en-US" sz="2800" dirty="0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542784729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6373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68313" y="1511300"/>
            <a:ext cx="3810000" cy="4648200"/>
          </a:xfrm>
        </p:spPr>
        <p:txBody>
          <a:bodyPr>
            <a:normAutofit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sz="2400" i="1" smtClean="0">
                <a:solidFill>
                  <a:srgbClr val="000099"/>
                </a:solidFill>
              </a:rPr>
              <a:t>people:</a:t>
            </a:r>
            <a:r>
              <a:rPr lang="en-US" altLang="en-US" sz="2400" smtClean="0"/>
              <a:t> many identifiers:</a:t>
            </a:r>
          </a:p>
          <a:p>
            <a:pPr lvl="1"/>
            <a:r>
              <a:rPr lang="en-US" altLang="en-US" smtClean="0"/>
              <a:t>SSN, name, passport #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sz="2400" i="1" smtClean="0">
                <a:solidFill>
                  <a:srgbClr val="000099"/>
                </a:solidFill>
              </a:rPr>
              <a:t>Internet hosts, routers:</a:t>
            </a:r>
          </a:p>
          <a:p>
            <a:pPr lvl="1"/>
            <a:r>
              <a:rPr lang="en-US" altLang="en-US" smtClean="0"/>
              <a:t>IP address (32 bit) - used for addressing datagrams</a:t>
            </a:r>
          </a:p>
          <a:p>
            <a:pPr lvl="1"/>
            <a:r>
              <a:rPr lang="ja-JP" altLang="en-US" smtClean="0"/>
              <a:t>“</a:t>
            </a:r>
            <a:r>
              <a:rPr lang="en-US" altLang="ja-JP" smtClean="0"/>
              <a:t>name</a:t>
            </a:r>
            <a:r>
              <a:rPr lang="ja-JP" altLang="en-US" smtClean="0"/>
              <a:t>”</a:t>
            </a:r>
            <a:r>
              <a:rPr lang="en-US" altLang="ja-JP" smtClean="0"/>
              <a:t>, e.g., www.yahoo.com - used by humans</a:t>
            </a:r>
          </a:p>
          <a:p>
            <a:pPr>
              <a:buFont typeface="Wingdings" panose="05000000000000000000" pitchFamily="2" charset="2"/>
              <a:buNone/>
            </a:pPr>
            <a:r>
              <a:rPr lang="en-US" altLang="en-US" sz="2400" i="1" u="sng" smtClean="0">
                <a:solidFill>
                  <a:srgbClr val="CC0000"/>
                </a:solidFill>
              </a:rPr>
              <a:t>Q:</a:t>
            </a:r>
            <a:r>
              <a:rPr lang="en-US" altLang="en-US" sz="2400" smtClean="0"/>
              <a:t> how to map between IP address and name, and vice versa ?</a:t>
            </a:r>
          </a:p>
        </p:txBody>
      </p:sp>
      <p:sp>
        <p:nvSpPr>
          <p:cNvPr id="186374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495800" y="1489075"/>
            <a:ext cx="4283075" cy="5006975"/>
          </a:xfrm>
        </p:spPr>
        <p:txBody>
          <a:bodyPr>
            <a:normAutofit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Domain Name System:</a:t>
            </a:r>
          </a:p>
          <a:p>
            <a:r>
              <a:rPr lang="en-US" altLang="en-US" sz="2400" i="1" smtClean="0">
                <a:solidFill>
                  <a:srgbClr val="000099"/>
                </a:solidFill>
              </a:rPr>
              <a:t>distributed database</a:t>
            </a:r>
            <a:r>
              <a:rPr lang="en-US" altLang="en-US" sz="2400" smtClean="0"/>
              <a:t> implemented in hierarchy of many </a:t>
            </a:r>
            <a:r>
              <a:rPr lang="en-US" altLang="en-US" sz="2400" i="1" smtClean="0">
                <a:solidFill>
                  <a:srgbClr val="000099"/>
                </a:solidFill>
              </a:rPr>
              <a:t>name servers</a:t>
            </a:r>
            <a:endParaRPr lang="en-US" altLang="en-US" sz="2400" smtClean="0">
              <a:solidFill>
                <a:srgbClr val="000099"/>
              </a:solidFill>
            </a:endParaRPr>
          </a:p>
          <a:p>
            <a:r>
              <a:rPr lang="en-US" altLang="en-US" sz="2400" i="1" smtClean="0">
                <a:solidFill>
                  <a:srgbClr val="000099"/>
                </a:solidFill>
              </a:rPr>
              <a:t>application-layer protocol:</a:t>
            </a:r>
            <a:r>
              <a:rPr lang="en-US" altLang="en-US" sz="2400" smtClean="0"/>
              <a:t> hosts, name servers communicate to </a:t>
            </a:r>
            <a:r>
              <a:rPr lang="en-US" altLang="en-US" sz="2400" i="1" smtClean="0">
                <a:solidFill>
                  <a:srgbClr val="000099"/>
                </a:solidFill>
              </a:rPr>
              <a:t>resolve</a:t>
            </a:r>
            <a:r>
              <a:rPr lang="en-US" altLang="en-US" sz="2400" smtClean="0">
                <a:solidFill>
                  <a:srgbClr val="FF0000"/>
                </a:solidFill>
              </a:rPr>
              <a:t> </a:t>
            </a:r>
            <a:r>
              <a:rPr lang="en-US" altLang="en-US" sz="2400" smtClean="0"/>
              <a:t>names (address/name translation)</a:t>
            </a:r>
          </a:p>
          <a:p>
            <a:pPr lvl="1">
              <a:lnSpc>
                <a:spcPct val="90000"/>
              </a:lnSpc>
            </a:pPr>
            <a:r>
              <a:rPr lang="en-US" altLang="en-US" sz="2200" smtClean="0"/>
              <a:t>note: core Internet function, implemented as application-layer protocol</a:t>
            </a:r>
          </a:p>
          <a:p>
            <a:pPr lvl="1">
              <a:lnSpc>
                <a:spcPct val="90000"/>
              </a:lnSpc>
            </a:pPr>
            <a:r>
              <a:rPr lang="en-US" altLang="en-US" sz="2200" smtClean="0"/>
              <a:t>complexity at network</a:t>
            </a:r>
            <a:r>
              <a:rPr lang="ja-JP" altLang="en-US" sz="2200" smtClean="0"/>
              <a:t>’</a:t>
            </a:r>
            <a:r>
              <a:rPr lang="en-US" altLang="ja-JP" sz="2200" smtClean="0"/>
              <a:t>s </a:t>
            </a:r>
            <a:r>
              <a:rPr lang="ja-JP" altLang="en-US" sz="2200" smtClean="0"/>
              <a:t>“</a:t>
            </a:r>
            <a:r>
              <a:rPr lang="en-US" altLang="ja-JP" sz="2200" smtClean="0"/>
              <a:t>edge</a:t>
            </a:r>
            <a:r>
              <a:rPr lang="ja-JP" altLang="en-US" sz="2200" smtClean="0"/>
              <a:t>”</a:t>
            </a:r>
            <a:endParaRPr lang="en-US" altLang="en-US" sz="220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(Domain Name System)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782369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8420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4572000" y="1271588"/>
            <a:ext cx="4191000" cy="2263775"/>
          </a:xfrm>
        </p:spPr>
        <p:txBody>
          <a:bodyPr>
            <a:normAutofit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why not centralize DNS?</a:t>
            </a:r>
          </a:p>
          <a:p>
            <a:r>
              <a:rPr lang="en-US" altLang="en-US" sz="2400" smtClean="0"/>
              <a:t>single point of failure</a:t>
            </a:r>
          </a:p>
          <a:p>
            <a:r>
              <a:rPr lang="en-US" altLang="en-US" sz="2400" smtClean="0"/>
              <a:t>traffic volume</a:t>
            </a:r>
          </a:p>
          <a:p>
            <a:r>
              <a:rPr lang="en-US" altLang="en-US" sz="2400" smtClean="0"/>
              <a:t>distant centralized database</a:t>
            </a:r>
          </a:p>
          <a:p>
            <a:r>
              <a:rPr lang="en-US" altLang="en-US" sz="2400" smtClean="0"/>
              <a:t>maintenance</a:t>
            </a:r>
          </a:p>
          <a:p>
            <a:pPr>
              <a:buFont typeface="Wingdings" panose="05000000000000000000" pitchFamily="2" charset="2"/>
              <a:buNone/>
            </a:pPr>
            <a:endParaRPr lang="en-US" altLang="en-US" sz="2400" smtClean="0"/>
          </a:p>
        </p:txBody>
      </p:sp>
      <p:sp>
        <p:nvSpPr>
          <p:cNvPr id="188421" name="Rectangle 5"/>
          <p:cNvSpPr>
            <a:spLocks noGrp="1" noChangeArrowheads="1"/>
          </p:cNvSpPr>
          <p:nvPr>
            <p:ph type="body" sz="half" idx="1"/>
          </p:nvPr>
        </p:nvSpPr>
        <p:spPr>
          <a:xfrm>
            <a:off x="731838" y="1300163"/>
            <a:ext cx="3810000" cy="4648200"/>
          </a:xfrm>
        </p:spPr>
        <p:txBody>
          <a:bodyPr/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DNS services</a:t>
            </a:r>
          </a:p>
          <a:p>
            <a:r>
              <a:rPr lang="en-US" altLang="en-US" sz="2400" smtClean="0"/>
              <a:t>hostname to IP address translation</a:t>
            </a:r>
          </a:p>
          <a:p>
            <a:r>
              <a:rPr lang="en-US" altLang="en-US" sz="2400" smtClean="0"/>
              <a:t>host aliasing</a:t>
            </a:r>
          </a:p>
          <a:p>
            <a:pPr lvl="1"/>
            <a:r>
              <a:rPr lang="en-US" altLang="en-US" sz="2000" smtClean="0"/>
              <a:t>canonical, alias names</a:t>
            </a:r>
          </a:p>
          <a:p>
            <a:r>
              <a:rPr lang="en-US" altLang="en-US" sz="2400" smtClean="0"/>
              <a:t>mail server aliasing</a:t>
            </a:r>
          </a:p>
          <a:p>
            <a:r>
              <a:rPr lang="en-US" altLang="en-US" sz="2400" smtClean="0"/>
              <a:t>load distribution</a:t>
            </a:r>
          </a:p>
          <a:p>
            <a:pPr lvl="1"/>
            <a:r>
              <a:rPr lang="en-US" altLang="en-US" smtClean="0"/>
              <a:t>replicated Web servers: many IP addresses correspond to one name</a:t>
            </a:r>
          </a:p>
          <a:p>
            <a:endParaRPr lang="en-US" altLang="en-US" sz="2400" smtClean="0"/>
          </a:p>
        </p:txBody>
      </p:sp>
      <p:sp>
        <p:nvSpPr>
          <p:cNvPr id="80907" name="Text Box 11"/>
          <p:cNvSpPr txBox="1">
            <a:spLocks noChangeArrowheads="1"/>
          </p:cNvSpPr>
          <p:nvPr/>
        </p:nvSpPr>
        <p:spPr bwMode="auto">
          <a:xfrm>
            <a:off x="5208588" y="3429000"/>
            <a:ext cx="2795587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800" i="1"/>
              <a:t>A: </a:t>
            </a:r>
            <a:r>
              <a:rPr lang="en-US" altLang="en-US" sz="2800" i="1">
                <a:solidFill>
                  <a:srgbClr val="CC0000"/>
                </a:solidFill>
              </a:rPr>
              <a:t>doesn</a:t>
            </a:r>
            <a:r>
              <a:rPr lang="ja-JP" altLang="en-US" sz="2800" i="1">
                <a:solidFill>
                  <a:srgbClr val="CC0000"/>
                </a:solidFill>
              </a:rPr>
              <a:t>’</a:t>
            </a:r>
            <a:r>
              <a:rPr lang="en-US" altLang="ja-JP" sz="2800" i="1">
                <a:solidFill>
                  <a:srgbClr val="CC0000"/>
                </a:solidFill>
              </a:rPr>
              <a:t>t scale!</a:t>
            </a:r>
            <a:endParaRPr lang="en-US" altLang="en-US" sz="2800" i="1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56284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9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8090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0907" grpId="0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90467" name="Group 23"/>
          <p:cNvGrpSpPr>
            <a:grpSpLocks/>
          </p:cNvGrpSpPr>
          <p:nvPr/>
        </p:nvGrpSpPr>
        <p:grpSpPr bwMode="auto">
          <a:xfrm>
            <a:off x="438150" y="1193800"/>
            <a:ext cx="8205788" cy="2444750"/>
            <a:chOff x="230" y="576"/>
            <a:chExt cx="5504" cy="1757"/>
          </a:xfrm>
        </p:grpSpPr>
        <p:sp>
          <p:nvSpPr>
            <p:cNvPr id="190473" name="Text Box 2"/>
            <p:cNvSpPr txBox="1">
              <a:spLocks noChangeArrowheads="1"/>
            </p:cNvSpPr>
            <p:nvPr/>
          </p:nvSpPr>
          <p:spPr bwMode="auto">
            <a:xfrm>
              <a:off x="2256" y="576"/>
              <a:ext cx="1385" cy="26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Root DNS Servers</a:t>
              </a:r>
            </a:p>
          </p:txBody>
        </p:sp>
        <p:sp>
          <p:nvSpPr>
            <p:cNvPr id="190474" name="Text Box 4"/>
            <p:cNvSpPr txBox="1">
              <a:spLocks noChangeArrowheads="1"/>
            </p:cNvSpPr>
            <p:nvPr/>
          </p:nvSpPr>
          <p:spPr bwMode="auto">
            <a:xfrm>
              <a:off x="528" y="1344"/>
              <a:ext cx="1325" cy="26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com DNS servers</a:t>
              </a:r>
            </a:p>
          </p:txBody>
        </p:sp>
        <p:sp>
          <p:nvSpPr>
            <p:cNvPr id="190475" name="Text Box 5"/>
            <p:cNvSpPr txBox="1">
              <a:spLocks noChangeArrowheads="1"/>
            </p:cNvSpPr>
            <p:nvPr/>
          </p:nvSpPr>
          <p:spPr bwMode="auto">
            <a:xfrm>
              <a:off x="2304" y="1296"/>
              <a:ext cx="1257" cy="26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org DNS servers</a:t>
              </a:r>
            </a:p>
          </p:txBody>
        </p:sp>
        <p:sp>
          <p:nvSpPr>
            <p:cNvPr id="190476" name="Text Box 6"/>
            <p:cNvSpPr txBox="1">
              <a:spLocks noChangeArrowheads="1"/>
            </p:cNvSpPr>
            <p:nvPr/>
          </p:nvSpPr>
          <p:spPr bwMode="auto">
            <a:xfrm>
              <a:off x="4032" y="1296"/>
              <a:ext cx="1291" cy="26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edu DNS servers</a:t>
              </a:r>
            </a:p>
          </p:txBody>
        </p:sp>
        <p:sp>
          <p:nvSpPr>
            <p:cNvPr id="190477" name="Line 7"/>
            <p:cNvSpPr>
              <a:spLocks noChangeShapeType="1"/>
            </p:cNvSpPr>
            <p:nvPr/>
          </p:nvSpPr>
          <p:spPr bwMode="auto">
            <a:xfrm flipH="1">
              <a:off x="1344" y="864"/>
              <a:ext cx="1392" cy="432"/>
            </a:xfrm>
            <a:prstGeom prst="line">
              <a:avLst/>
            </a:prstGeom>
            <a:noFill/>
            <a:ln w="317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0478" name="Line 8"/>
            <p:cNvSpPr>
              <a:spLocks noChangeShapeType="1"/>
            </p:cNvSpPr>
            <p:nvPr/>
          </p:nvSpPr>
          <p:spPr bwMode="auto">
            <a:xfrm>
              <a:off x="2928" y="816"/>
              <a:ext cx="0" cy="480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0479" name="Line 9"/>
            <p:cNvSpPr>
              <a:spLocks noChangeShapeType="1"/>
            </p:cNvSpPr>
            <p:nvPr/>
          </p:nvSpPr>
          <p:spPr bwMode="auto">
            <a:xfrm>
              <a:off x="3168" y="864"/>
              <a:ext cx="1440" cy="432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0480" name="Text Box 10"/>
            <p:cNvSpPr txBox="1">
              <a:spLocks noChangeArrowheads="1"/>
            </p:cNvSpPr>
            <p:nvPr/>
          </p:nvSpPr>
          <p:spPr bwMode="auto">
            <a:xfrm>
              <a:off x="3878" y="1752"/>
              <a:ext cx="992" cy="46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 dirty="0" smtClean="0"/>
                <a:t>umass.edu</a:t>
              </a:r>
              <a:endParaRPr lang="en-US" altLang="en-US" sz="1800" dirty="0"/>
            </a:p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 dirty="0"/>
                <a:t>DNS servers</a:t>
              </a:r>
            </a:p>
          </p:txBody>
        </p:sp>
        <p:sp>
          <p:nvSpPr>
            <p:cNvPr id="190481" name="Text Box 11"/>
            <p:cNvSpPr txBox="1">
              <a:spLocks noChangeArrowheads="1"/>
            </p:cNvSpPr>
            <p:nvPr/>
          </p:nvSpPr>
          <p:spPr bwMode="auto">
            <a:xfrm>
              <a:off x="4742" y="1752"/>
              <a:ext cx="992" cy="46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 dirty="0" smtClean="0"/>
                <a:t>cornell.edu</a:t>
              </a:r>
              <a:endParaRPr lang="en-US" altLang="en-US" sz="1800" dirty="0"/>
            </a:p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 dirty="0"/>
                <a:t>DNS servers</a:t>
              </a:r>
            </a:p>
          </p:txBody>
        </p:sp>
        <p:sp>
          <p:nvSpPr>
            <p:cNvPr id="190482" name="Line 12"/>
            <p:cNvSpPr>
              <a:spLocks noChangeShapeType="1"/>
            </p:cNvSpPr>
            <p:nvPr/>
          </p:nvSpPr>
          <p:spPr bwMode="auto">
            <a:xfrm flipH="1">
              <a:off x="4224" y="1536"/>
              <a:ext cx="336" cy="240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0483" name="Line 13"/>
            <p:cNvSpPr>
              <a:spLocks noChangeShapeType="1"/>
            </p:cNvSpPr>
            <p:nvPr/>
          </p:nvSpPr>
          <p:spPr bwMode="auto">
            <a:xfrm>
              <a:off x="4848" y="1536"/>
              <a:ext cx="288" cy="240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0484" name="Text Box 14"/>
            <p:cNvSpPr txBox="1">
              <a:spLocks noChangeArrowheads="1"/>
            </p:cNvSpPr>
            <p:nvPr/>
          </p:nvSpPr>
          <p:spPr bwMode="auto">
            <a:xfrm>
              <a:off x="230" y="1848"/>
              <a:ext cx="992" cy="46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yahoo.com</a:t>
              </a:r>
            </a:p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DNS servers</a:t>
              </a:r>
            </a:p>
          </p:txBody>
        </p:sp>
        <p:sp>
          <p:nvSpPr>
            <p:cNvPr id="190485" name="Text Box 15"/>
            <p:cNvSpPr txBox="1">
              <a:spLocks noChangeArrowheads="1"/>
            </p:cNvSpPr>
            <p:nvPr/>
          </p:nvSpPr>
          <p:spPr bwMode="auto">
            <a:xfrm>
              <a:off x="1248" y="1872"/>
              <a:ext cx="1001" cy="46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amazon.com</a:t>
              </a:r>
            </a:p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DNS servers</a:t>
              </a:r>
            </a:p>
          </p:txBody>
        </p:sp>
        <p:sp>
          <p:nvSpPr>
            <p:cNvPr id="190486" name="Line 16"/>
            <p:cNvSpPr>
              <a:spLocks noChangeShapeType="1"/>
            </p:cNvSpPr>
            <p:nvPr/>
          </p:nvSpPr>
          <p:spPr bwMode="auto">
            <a:xfrm flipH="1">
              <a:off x="768" y="1584"/>
              <a:ext cx="192" cy="288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0487" name="Line 17"/>
            <p:cNvSpPr>
              <a:spLocks noChangeShapeType="1"/>
            </p:cNvSpPr>
            <p:nvPr/>
          </p:nvSpPr>
          <p:spPr bwMode="auto">
            <a:xfrm>
              <a:off x="1392" y="1584"/>
              <a:ext cx="240" cy="288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0488" name="Text Box 18"/>
            <p:cNvSpPr txBox="1">
              <a:spLocks noChangeArrowheads="1"/>
            </p:cNvSpPr>
            <p:nvPr/>
          </p:nvSpPr>
          <p:spPr bwMode="auto">
            <a:xfrm>
              <a:off x="2534" y="1799"/>
              <a:ext cx="993" cy="46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pbs.org</a:t>
              </a:r>
            </a:p>
            <a:p>
              <a:pPr eaLnBrk="1" hangingPunct="1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DNS servers</a:t>
              </a:r>
            </a:p>
          </p:txBody>
        </p:sp>
        <p:sp>
          <p:nvSpPr>
            <p:cNvPr id="190489" name="Line 19"/>
            <p:cNvSpPr>
              <a:spLocks noChangeShapeType="1"/>
            </p:cNvSpPr>
            <p:nvPr/>
          </p:nvSpPr>
          <p:spPr bwMode="auto">
            <a:xfrm>
              <a:off x="2928" y="1536"/>
              <a:ext cx="0" cy="288"/>
            </a:xfrm>
            <a:prstGeom prst="line">
              <a:avLst/>
            </a:prstGeom>
            <a:noFill/>
            <a:ln w="2540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190469" name="Rectangle 22"/>
          <p:cNvSpPr>
            <a:spLocks noGrp="1" noChangeArrowheads="1"/>
          </p:cNvSpPr>
          <p:nvPr>
            <p:ph type="body" sz="half" idx="2"/>
          </p:nvPr>
        </p:nvSpPr>
        <p:spPr>
          <a:xfrm>
            <a:off x="520700" y="3971925"/>
            <a:ext cx="8172450" cy="2133600"/>
          </a:xfrm>
        </p:spPr>
        <p:txBody>
          <a:bodyPr/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sz="2400" i="1" smtClean="0">
                <a:solidFill>
                  <a:srgbClr val="000099"/>
                </a:solidFill>
              </a:rPr>
              <a:t>client wants IP for www.amazon.com; 1</a:t>
            </a:r>
            <a:r>
              <a:rPr lang="en-US" altLang="en-US" sz="2400" i="1" baseline="30000" smtClean="0">
                <a:solidFill>
                  <a:srgbClr val="000099"/>
                </a:solidFill>
              </a:rPr>
              <a:t>st</a:t>
            </a:r>
            <a:r>
              <a:rPr lang="en-US" altLang="en-US" sz="2400" i="1" smtClean="0">
                <a:solidFill>
                  <a:srgbClr val="000099"/>
                </a:solidFill>
              </a:rPr>
              <a:t> approx:</a:t>
            </a:r>
          </a:p>
          <a:p>
            <a:r>
              <a:rPr lang="en-US" altLang="en-US" sz="2200" smtClean="0"/>
              <a:t>client queries root server to find com DNS server</a:t>
            </a:r>
          </a:p>
          <a:p>
            <a:r>
              <a:rPr lang="en-US" altLang="en-US" sz="2200" smtClean="0"/>
              <a:t>client queries .com DNS server to get amazon.com DNS server</a:t>
            </a:r>
          </a:p>
          <a:p>
            <a:r>
              <a:rPr lang="en-US" altLang="en-US" sz="2200" smtClean="0"/>
              <a:t>client queries amazon.com DNS server to get  IP address for www.amazon.com</a:t>
            </a:r>
          </a:p>
        </p:txBody>
      </p:sp>
      <p:sp>
        <p:nvSpPr>
          <p:cNvPr id="190471" name="Text Box 29"/>
          <p:cNvSpPr txBox="1">
            <a:spLocks noChangeArrowheads="1"/>
          </p:cNvSpPr>
          <p:nvPr/>
        </p:nvSpPr>
        <p:spPr bwMode="auto">
          <a:xfrm>
            <a:off x="3957638" y="1687513"/>
            <a:ext cx="43815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/>
              <a:t>…</a:t>
            </a:r>
          </a:p>
        </p:txBody>
      </p:sp>
      <p:sp>
        <p:nvSpPr>
          <p:cNvPr id="190472" name="Text Box 30"/>
          <p:cNvSpPr txBox="1">
            <a:spLocks noChangeArrowheads="1"/>
          </p:cNvSpPr>
          <p:nvPr/>
        </p:nvSpPr>
        <p:spPr bwMode="auto">
          <a:xfrm>
            <a:off x="4521200" y="1685925"/>
            <a:ext cx="438150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/>
              <a:t>…</a:t>
            </a:r>
          </a:p>
        </p:txBody>
      </p:sp>
      <p:sp>
        <p:nvSpPr>
          <p:cNvPr id="28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438150" y="703386"/>
            <a:ext cx="597432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A distributed hierarchical database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655385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2516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84188" y="1362075"/>
            <a:ext cx="8478837" cy="4648200"/>
          </a:xfrm>
        </p:spPr>
        <p:txBody>
          <a:bodyPr/>
          <a:lstStyle/>
          <a:p>
            <a:r>
              <a:rPr lang="en-US" altLang="en-US" sz="2400" smtClean="0"/>
              <a:t>contacted by local name server that can not resolve name</a:t>
            </a:r>
          </a:p>
          <a:p>
            <a:r>
              <a:rPr lang="en-US" altLang="en-US" sz="2400" smtClean="0"/>
              <a:t>root name server:</a:t>
            </a:r>
          </a:p>
          <a:p>
            <a:pPr lvl="1"/>
            <a:r>
              <a:rPr lang="en-US" altLang="en-US" sz="2200" smtClean="0"/>
              <a:t>contacts authoritative name server if name mapping not known</a:t>
            </a:r>
          </a:p>
          <a:p>
            <a:pPr lvl="1"/>
            <a:r>
              <a:rPr lang="en-US" altLang="en-US" sz="2200" smtClean="0"/>
              <a:t>gets mapping</a:t>
            </a:r>
          </a:p>
          <a:p>
            <a:pPr lvl="1"/>
            <a:r>
              <a:rPr lang="en-US" altLang="en-US" sz="2200" smtClean="0"/>
              <a:t>returns mapping to local name server</a:t>
            </a:r>
          </a:p>
        </p:txBody>
      </p:sp>
      <p:sp>
        <p:nvSpPr>
          <p:cNvPr id="192517" name="Rectangle 20"/>
          <p:cNvSpPr>
            <a:spLocks noChangeArrowheads="1"/>
          </p:cNvSpPr>
          <p:nvPr/>
        </p:nvSpPr>
        <p:spPr bwMode="auto">
          <a:xfrm>
            <a:off x="6186488" y="5022850"/>
            <a:ext cx="2681287" cy="811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85000"/>
              </a:lnSpc>
            </a:pPr>
            <a:r>
              <a:rPr lang="en-US" altLang="en-US" i="1"/>
              <a:t>    13 root name </a:t>
            </a:r>
            <a:r>
              <a:rPr lang="ja-JP" altLang="en-US" i="1"/>
              <a:t>“</a:t>
            </a:r>
            <a:r>
              <a:rPr lang="en-US" altLang="ja-JP" i="1"/>
              <a:t>servers</a:t>
            </a:r>
            <a:r>
              <a:rPr lang="ja-JP" altLang="en-US" i="1"/>
              <a:t>”</a:t>
            </a:r>
            <a:r>
              <a:rPr lang="en-US" altLang="ja-JP" i="1"/>
              <a:t> worldwide</a:t>
            </a:r>
            <a:endParaRPr lang="en-US" altLang="en-US" sz="2400" i="1"/>
          </a:p>
        </p:txBody>
      </p:sp>
      <p:sp>
        <p:nvSpPr>
          <p:cNvPr id="192518" name="AutoShape 22"/>
          <p:cNvSpPr>
            <a:spLocks noChangeAspect="1" noChangeArrowheads="1"/>
          </p:cNvSpPr>
          <p:nvPr/>
        </p:nvSpPr>
        <p:spPr bwMode="auto">
          <a:xfrm>
            <a:off x="481013" y="3581400"/>
            <a:ext cx="5784850" cy="2974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endParaRPr lang="en-US" altLang="en-US" sz="2400">
              <a:latin typeface="Comic Sans MS" panose="030F0702030302020204" pitchFamily="66" charset="0"/>
            </a:endParaRPr>
          </a:p>
        </p:txBody>
      </p:sp>
      <p:pic>
        <p:nvPicPr>
          <p:cNvPr id="192519" name="Picture 23" descr="worldf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01813" y="4378325"/>
            <a:ext cx="4319587" cy="2178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2520" name="Text Box 25"/>
          <p:cNvSpPr txBox="1">
            <a:spLocks noChangeArrowheads="1"/>
          </p:cNvSpPr>
          <p:nvPr/>
        </p:nvSpPr>
        <p:spPr bwMode="auto">
          <a:xfrm>
            <a:off x="207963" y="5160963"/>
            <a:ext cx="2090737" cy="835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71323" tIns="35662" rIns="71323" bIns="35662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a. Verisign, Los Angeles CA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    (5 other sites)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b. USC-ISI Marina del Rey, CA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l. ICANN Los Angeles, CA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   (41 other sites)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192521" name="Freeform 26"/>
          <p:cNvSpPr>
            <a:spLocks/>
          </p:cNvSpPr>
          <p:nvPr/>
        </p:nvSpPr>
        <p:spPr bwMode="auto">
          <a:xfrm>
            <a:off x="1757363" y="5113338"/>
            <a:ext cx="531812" cy="341312"/>
          </a:xfrm>
          <a:custGeom>
            <a:avLst/>
            <a:gdLst>
              <a:gd name="T0" fmla="*/ 0 w 582"/>
              <a:gd name="T1" fmla="*/ 2147483647 h 426"/>
              <a:gd name="T2" fmla="*/ 2147483647 w 582"/>
              <a:gd name="T3" fmla="*/ 0 h 426"/>
              <a:gd name="T4" fmla="*/ 0 60000 65536"/>
              <a:gd name="T5" fmla="*/ 0 60000 65536"/>
              <a:gd name="T6" fmla="*/ 0 w 582"/>
              <a:gd name="T7" fmla="*/ 0 h 426"/>
              <a:gd name="T8" fmla="*/ 582 w 582"/>
              <a:gd name="T9" fmla="*/ 426 h 426"/>
            </a:gdLst>
            <a:ahLst/>
            <a:cxnLst>
              <a:cxn ang="T4">
                <a:pos x="T0" y="T1"/>
              </a:cxn>
              <a:cxn ang="T5">
                <a:pos x="T2" y="T3"/>
              </a:cxn>
            </a:cxnLst>
            <a:rect l="T6" t="T7" r="T8" b="T9"/>
            <a:pathLst>
              <a:path w="582" h="426">
                <a:moveTo>
                  <a:pt x="0" y="426"/>
                </a:moveTo>
                <a:lnTo>
                  <a:pt x="582" y="0"/>
                </a:lnTo>
              </a:path>
            </a:pathLst>
          </a:custGeom>
          <a:noFill/>
          <a:ln w="19050">
            <a:solidFill>
              <a:srgbClr val="00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92522" name="Text Box 27"/>
          <p:cNvSpPr txBox="1">
            <a:spLocks noChangeArrowheads="1"/>
          </p:cNvSpPr>
          <p:nvPr/>
        </p:nvSpPr>
        <p:spPr bwMode="auto">
          <a:xfrm>
            <a:off x="204788" y="4333875"/>
            <a:ext cx="194945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71323" tIns="35662" rIns="71323" bIns="35662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e. NASA Mt View, CA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f. Internet Software C.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Palo Alto, CA (and 48 other   sites)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192523" name="Freeform 28"/>
          <p:cNvSpPr>
            <a:spLocks/>
          </p:cNvSpPr>
          <p:nvPr/>
        </p:nvSpPr>
        <p:spPr bwMode="auto">
          <a:xfrm flipV="1">
            <a:off x="1423988" y="4868863"/>
            <a:ext cx="817562" cy="184150"/>
          </a:xfrm>
          <a:custGeom>
            <a:avLst/>
            <a:gdLst>
              <a:gd name="T0" fmla="*/ 0 w 582"/>
              <a:gd name="T1" fmla="*/ 2147483647 h 426"/>
              <a:gd name="T2" fmla="*/ 2147483647 w 582"/>
              <a:gd name="T3" fmla="*/ 0 h 426"/>
              <a:gd name="T4" fmla="*/ 0 60000 65536"/>
              <a:gd name="T5" fmla="*/ 0 60000 65536"/>
              <a:gd name="T6" fmla="*/ 0 w 582"/>
              <a:gd name="T7" fmla="*/ 0 h 426"/>
              <a:gd name="T8" fmla="*/ 582 w 582"/>
              <a:gd name="T9" fmla="*/ 426 h 426"/>
            </a:gdLst>
            <a:ahLst/>
            <a:cxnLst>
              <a:cxn ang="T4">
                <a:pos x="T0" y="T1"/>
              </a:cxn>
              <a:cxn ang="T5">
                <a:pos x="T2" y="T3"/>
              </a:cxn>
            </a:cxnLst>
            <a:rect l="T6" t="T7" r="T8" b="T9"/>
            <a:pathLst>
              <a:path w="582" h="426">
                <a:moveTo>
                  <a:pt x="0" y="426"/>
                </a:moveTo>
                <a:lnTo>
                  <a:pt x="582" y="0"/>
                </a:lnTo>
              </a:path>
            </a:pathLst>
          </a:custGeom>
          <a:noFill/>
          <a:ln w="19050">
            <a:solidFill>
              <a:srgbClr val="00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92524" name="Text Box 29"/>
          <p:cNvSpPr txBox="1">
            <a:spLocks noChangeArrowheads="1"/>
          </p:cNvSpPr>
          <p:nvPr/>
        </p:nvSpPr>
        <p:spPr bwMode="auto">
          <a:xfrm>
            <a:off x="4297363" y="3973513"/>
            <a:ext cx="2278062" cy="2238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71323" tIns="35662" rIns="71323" bIns="35662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i. Netnod, Stockholm (37 other sites)</a:t>
            </a:r>
          </a:p>
        </p:txBody>
      </p:sp>
      <p:sp>
        <p:nvSpPr>
          <p:cNvPr id="192525" name="Freeform 30"/>
          <p:cNvSpPr>
            <a:spLocks/>
          </p:cNvSpPr>
          <p:nvPr/>
        </p:nvSpPr>
        <p:spPr bwMode="auto">
          <a:xfrm>
            <a:off x="3932238" y="4068763"/>
            <a:ext cx="446087" cy="654050"/>
          </a:xfrm>
          <a:custGeom>
            <a:avLst/>
            <a:gdLst>
              <a:gd name="T0" fmla="*/ 2147483647 w 666"/>
              <a:gd name="T1" fmla="*/ 0 h 1005"/>
              <a:gd name="T2" fmla="*/ 0 w 666"/>
              <a:gd name="T3" fmla="*/ 2147483647 h 1005"/>
              <a:gd name="T4" fmla="*/ 0 60000 65536"/>
              <a:gd name="T5" fmla="*/ 0 60000 65536"/>
              <a:gd name="T6" fmla="*/ 0 w 666"/>
              <a:gd name="T7" fmla="*/ 0 h 1005"/>
              <a:gd name="T8" fmla="*/ 666 w 666"/>
              <a:gd name="T9" fmla="*/ 1005 h 1005"/>
            </a:gdLst>
            <a:ahLst/>
            <a:cxnLst>
              <a:cxn ang="T4">
                <a:pos x="T0" y="T1"/>
              </a:cxn>
              <a:cxn ang="T5">
                <a:pos x="T2" y="T3"/>
              </a:cxn>
            </a:cxnLst>
            <a:rect l="T6" t="T7" r="T8" b="T9"/>
            <a:pathLst>
              <a:path w="666" h="1005">
                <a:moveTo>
                  <a:pt x="666" y="0"/>
                </a:moveTo>
                <a:lnTo>
                  <a:pt x="0" y="1005"/>
                </a:lnTo>
              </a:path>
            </a:pathLst>
          </a:custGeom>
          <a:noFill/>
          <a:ln w="19050">
            <a:solidFill>
              <a:srgbClr val="00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92526" name="Text Box 31"/>
          <p:cNvSpPr txBox="1">
            <a:spLocks noChangeArrowheads="1"/>
          </p:cNvSpPr>
          <p:nvPr/>
        </p:nvSpPr>
        <p:spPr bwMode="auto">
          <a:xfrm>
            <a:off x="4333875" y="3684588"/>
            <a:ext cx="2519363" cy="2143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71323" tIns="35662" rIns="71323" bIns="35662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k. RIPE London (17 other sites)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192527" name="Freeform 32"/>
          <p:cNvSpPr>
            <a:spLocks/>
          </p:cNvSpPr>
          <p:nvPr/>
        </p:nvSpPr>
        <p:spPr bwMode="auto">
          <a:xfrm>
            <a:off x="3751263" y="3862388"/>
            <a:ext cx="615950" cy="946150"/>
          </a:xfrm>
          <a:custGeom>
            <a:avLst/>
            <a:gdLst>
              <a:gd name="T0" fmla="*/ 2147483647 w 922"/>
              <a:gd name="T1" fmla="*/ 0 h 1448"/>
              <a:gd name="T2" fmla="*/ 0 w 922"/>
              <a:gd name="T3" fmla="*/ 2147483647 h 1448"/>
              <a:gd name="T4" fmla="*/ 0 60000 65536"/>
              <a:gd name="T5" fmla="*/ 0 60000 65536"/>
              <a:gd name="T6" fmla="*/ 0 w 922"/>
              <a:gd name="T7" fmla="*/ 0 h 1448"/>
              <a:gd name="T8" fmla="*/ 922 w 922"/>
              <a:gd name="T9" fmla="*/ 1448 h 1448"/>
            </a:gdLst>
            <a:ahLst/>
            <a:cxnLst>
              <a:cxn ang="T4">
                <a:pos x="T0" y="T1"/>
              </a:cxn>
              <a:cxn ang="T5">
                <a:pos x="T2" y="T3"/>
              </a:cxn>
            </a:cxnLst>
            <a:rect l="T6" t="T7" r="T8" b="T9"/>
            <a:pathLst>
              <a:path w="922" h="1448">
                <a:moveTo>
                  <a:pt x="922" y="0"/>
                </a:moveTo>
                <a:lnTo>
                  <a:pt x="0" y="1448"/>
                </a:lnTo>
              </a:path>
            </a:pathLst>
          </a:custGeom>
          <a:noFill/>
          <a:ln w="19050">
            <a:solidFill>
              <a:srgbClr val="00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92528" name="Text Box 33"/>
          <p:cNvSpPr txBox="1">
            <a:spLocks noChangeArrowheads="1"/>
          </p:cNvSpPr>
          <p:nvPr/>
        </p:nvSpPr>
        <p:spPr bwMode="auto">
          <a:xfrm>
            <a:off x="5911850" y="4303713"/>
            <a:ext cx="1766888" cy="233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71323" tIns="35662" rIns="71323" bIns="35662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m. WIDE Tokyo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(5 other sites)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192529" name="Freeform 34"/>
          <p:cNvSpPr>
            <a:spLocks/>
          </p:cNvSpPr>
          <p:nvPr/>
        </p:nvSpPr>
        <p:spPr bwMode="auto">
          <a:xfrm>
            <a:off x="5575300" y="4598988"/>
            <a:ext cx="400050" cy="431800"/>
          </a:xfrm>
          <a:custGeom>
            <a:avLst/>
            <a:gdLst>
              <a:gd name="T0" fmla="*/ 2147483647 w 252"/>
              <a:gd name="T1" fmla="*/ 0 h 462"/>
              <a:gd name="T2" fmla="*/ 0 w 252"/>
              <a:gd name="T3" fmla="*/ 2147483647 h 462"/>
              <a:gd name="T4" fmla="*/ 0 60000 65536"/>
              <a:gd name="T5" fmla="*/ 0 60000 65536"/>
              <a:gd name="T6" fmla="*/ 0 w 252"/>
              <a:gd name="T7" fmla="*/ 0 h 462"/>
              <a:gd name="T8" fmla="*/ 252 w 252"/>
              <a:gd name="T9" fmla="*/ 462 h 462"/>
            </a:gdLst>
            <a:ahLst/>
            <a:cxnLst>
              <a:cxn ang="T4">
                <a:pos x="T0" y="T1"/>
              </a:cxn>
              <a:cxn ang="T5">
                <a:pos x="T2" y="T3"/>
              </a:cxn>
            </a:cxnLst>
            <a:rect l="T6" t="T7" r="T8" b="T9"/>
            <a:pathLst>
              <a:path w="252" h="462">
                <a:moveTo>
                  <a:pt x="252" y="0"/>
                </a:moveTo>
                <a:lnTo>
                  <a:pt x="0" y="462"/>
                </a:lnTo>
              </a:path>
            </a:pathLst>
          </a:custGeom>
          <a:noFill/>
          <a:ln w="19050">
            <a:solidFill>
              <a:srgbClr val="00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92530" name="Text Box 35"/>
          <p:cNvSpPr txBox="1">
            <a:spLocks noChangeArrowheads="1"/>
          </p:cNvSpPr>
          <p:nvPr/>
        </p:nvSpPr>
        <p:spPr bwMode="auto">
          <a:xfrm>
            <a:off x="1597025" y="3541713"/>
            <a:ext cx="2598738" cy="752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71323" tIns="35662" rIns="71323" bIns="35662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c. Cogent, Herndon, VA (5 other sites)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d. U Maryland College Park, MD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h. ARL Aberdeen, MD</a:t>
            </a:r>
          </a:p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j. Verisign, Dulles VA (69 other sites )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cxnSp>
        <p:nvCxnSpPr>
          <p:cNvPr id="192532" name="Straight Arrow Connector 2"/>
          <p:cNvCxnSpPr>
            <a:cxnSpLocks noChangeShapeType="1"/>
          </p:cNvCxnSpPr>
          <p:nvPr/>
        </p:nvCxnSpPr>
        <p:spPr bwMode="auto">
          <a:xfrm flipH="1">
            <a:off x="2878138" y="4278313"/>
            <a:ext cx="7937" cy="690562"/>
          </a:xfrm>
          <a:prstGeom prst="straightConnector1">
            <a:avLst/>
          </a:prstGeom>
          <a:noFill/>
          <a:ln w="12700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92533" name="Text Box 35"/>
          <p:cNvSpPr txBox="1">
            <a:spLocks noChangeArrowheads="1"/>
          </p:cNvSpPr>
          <p:nvPr/>
        </p:nvSpPr>
        <p:spPr bwMode="auto">
          <a:xfrm>
            <a:off x="1550988" y="5889625"/>
            <a:ext cx="1470025" cy="519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71323" tIns="35662" rIns="71323" bIns="35662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000">
                <a:solidFill>
                  <a:srgbClr val="000000"/>
                </a:solidFill>
              </a:rPr>
              <a:t>g. US DoD Columbus, OH (5 other sites)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cxnSp>
        <p:nvCxnSpPr>
          <p:cNvPr id="192534" name="Straight Arrow Connector 24"/>
          <p:cNvCxnSpPr>
            <a:cxnSpLocks noChangeShapeType="1"/>
            <a:stCxn id="192533" idx="0"/>
          </p:cNvCxnSpPr>
          <p:nvPr/>
        </p:nvCxnSpPr>
        <p:spPr bwMode="auto">
          <a:xfrm flipV="1">
            <a:off x="2286000" y="4945063"/>
            <a:ext cx="481013" cy="944562"/>
          </a:xfrm>
          <a:prstGeom prst="straightConnector1">
            <a:avLst/>
          </a:prstGeom>
          <a:noFill/>
          <a:ln w="12700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25" name="TextBox 24"/>
          <p:cNvSpPr txBox="1"/>
          <p:nvPr/>
        </p:nvSpPr>
        <p:spPr>
          <a:xfrm>
            <a:off x="438150" y="703386"/>
            <a:ext cx="329327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Root name servers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71767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64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533400" y="1600200"/>
            <a:ext cx="8159750" cy="4648200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000099"/>
                </a:solidFill>
              </a:rPr>
              <a:t>top-level domain (TLD) servers:</a:t>
            </a:r>
          </a:p>
          <a:p>
            <a:pPr lvl="1"/>
            <a:r>
              <a:rPr lang="en-US" altLang="en-US" smtClean="0"/>
              <a:t>responsible for com, org, net, edu, aero, jobs, museums, and all top-level country domains, e.g.: uk, fr, ca, jp</a:t>
            </a:r>
          </a:p>
          <a:p>
            <a:pPr lvl="1"/>
            <a:r>
              <a:rPr lang="en-US" altLang="en-US" smtClean="0"/>
              <a:t>Network Solutions maintains servers for .com TLD</a:t>
            </a:r>
          </a:p>
          <a:p>
            <a:pPr lvl="1"/>
            <a:r>
              <a:rPr lang="en-US" altLang="en-US" smtClean="0"/>
              <a:t>Educause for .edu TLD</a:t>
            </a:r>
          </a:p>
          <a:p>
            <a:pPr>
              <a:lnSpc>
                <a:spcPct val="90000"/>
              </a:lnSpc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000099"/>
                </a:solidFill>
              </a:rPr>
              <a:t>authoritative DNS servers:</a:t>
            </a:r>
            <a:r>
              <a:rPr lang="en-US" altLang="en-US" smtClean="0"/>
              <a:t> </a:t>
            </a:r>
          </a:p>
          <a:p>
            <a:pPr lvl="1"/>
            <a:r>
              <a:rPr lang="en-US" altLang="en-US" smtClean="0"/>
              <a:t>organization</a:t>
            </a:r>
            <a:r>
              <a:rPr lang="ja-JP" altLang="en-US" smtClean="0"/>
              <a:t>’</a:t>
            </a:r>
            <a:r>
              <a:rPr lang="en-US" altLang="ja-JP" smtClean="0"/>
              <a:t>s own DNS server(s), providing authoritative hostname to IP mappings for organization</a:t>
            </a:r>
            <a:r>
              <a:rPr lang="ja-JP" altLang="en-US" smtClean="0"/>
              <a:t>’</a:t>
            </a:r>
            <a:r>
              <a:rPr lang="en-US" altLang="ja-JP" smtClean="0"/>
              <a:t>s named hosts </a:t>
            </a:r>
          </a:p>
          <a:p>
            <a:pPr lvl="1"/>
            <a:r>
              <a:rPr lang="en-US" altLang="en-US" smtClean="0"/>
              <a:t>can be maintained by organization or service provider</a:t>
            </a:r>
          </a:p>
          <a:p>
            <a:pPr lvl="1"/>
            <a:endParaRPr lang="en-US" altLang="en-US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-22957" y="742461"/>
            <a:ext cx="8465715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Top-Level Domain (TLD) and Authoritative Servers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334482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612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altLang="en-US" dirty="0" smtClean="0"/>
              <a:t>does not strictly belong to hierarchy</a:t>
            </a:r>
          </a:p>
          <a:p>
            <a:r>
              <a:rPr lang="en-US" altLang="en-US" dirty="0" smtClean="0"/>
              <a:t>each ISP (residential ISP, company, university) has one</a:t>
            </a:r>
          </a:p>
          <a:p>
            <a:pPr lvl="1"/>
            <a:r>
              <a:rPr lang="en-US" altLang="en-US" dirty="0" smtClean="0"/>
              <a:t>also called </a:t>
            </a:r>
            <a:r>
              <a:rPr lang="ja-JP" altLang="en-US" dirty="0" smtClean="0"/>
              <a:t>“</a:t>
            </a:r>
            <a:r>
              <a:rPr lang="en-US" altLang="ja-JP" dirty="0" smtClean="0"/>
              <a:t>default name server</a:t>
            </a:r>
            <a:r>
              <a:rPr lang="ja-JP" altLang="en-US" dirty="0" smtClean="0"/>
              <a:t>”</a:t>
            </a:r>
            <a:endParaRPr lang="en-US" altLang="ja-JP" dirty="0" smtClean="0"/>
          </a:p>
          <a:p>
            <a:r>
              <a:rPr lang="en-US" altLang="en-US" dirty="0" smtClean="0"/>
              <a:t>when host makes DNS query, query is sent to its local DNS server</a:t>
            </a:r>
          </a:p>
          <a:p>
            <a:pPr lvl="1"/>
            <a:r>
              <a:rPr lang="en-US" altLang="en-US" dirty="0" smtClean="0"/>
              <a:t>has local cache of recent name-to-address translation pairs (but may be out of date!)</a:t>
            </a:r>
          </a:p>
          <a:p>
            <a:pPr lvl="1"/>
            <a:r>
              <a:rPr lang="en-US" altLang="en-US" dirty="0" smtClean="0"/>
              <a:t>acts as proxy, forwards query into hierarchy</a:t>
            </a:r>
          </a:p>
          <a:p>
            <a:pPr lvl="1"/>
            <a:endParaRPr lang="en-US" altLang="en-US" dirty="0" smtClean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438150" y="578342"/>
            <a:ext cx="42360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Local DNS Name Servers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92647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8660" name="Text Box 5"/>
          <p:cNvSpPr txBox="1">
            <a:spLocks noChangeArrowheads="1"/>
          </p:cNvSpPr>
          <p:nvPr/>
        </p:nvSpPr>
        <p:spPr bwMode="auto">
          <a:xfrm>
            <a:off x="4206875" y="4881563"/>
            <a:ext cx="1746250" cy="611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requesting host</a:t>
            </a:r>
            <a:endParaRPr lang="en-US" altLang="en-US" sz="2400"/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i="1">
                <a:solidFill>
                  <a:srgbClr val="000099"/>
                </a:solidFill>
              </a:rPr>
              <a:t>cis.poly.edu</a:t>
            </a:r>
          </a:p>
        </p:txBody>
      </p:sp>
      <p:sp>
        <p:nvSpPr>
          <p:cNvPr id="198661" name="Text Box 6"/>
          <p:cNvSpPr txBox="1">
            <a:spLocks noChangeArrowheads="1"/>
          </p:cNvSpPr>
          <p:nvPr/>
        </p:nvSpPr>
        <p:spPr bwMode="auto">
          <a:xfrm>
            <a:off x="6653271" y="5775325"/>
            <a:ext cx="1938223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i="1" dirty="0" smtClean="0"/>
              <a:t>www.cs.cornell.edu</a:t>
            </a:r>
            <a:endParaRPr lang="en-US" altLang="en-US" sz="1600" i="1" dirty="0"/>
          </a:p>
        </p:txBody>
      </p:sp>
      <p:sp>
        <p:nvSpPr>
          <p:cNvPr id="202770" name="Line 18"/>
          <p:cNvSpPr>
            <a:spLocks noChangeShapeType="1"/>
          </p:cNvSpPr>
          <p:nvPr/>
        </p:nvSpPr>
        <p:spPr bwMode="auto">
          <a:xfrm flipH="1" flipV="1">
            <a:off x="5286375" y="2916238"/>
            <a:ext cx="0" cy="131445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2771" name="Line 19"/>
          <p:cNvSpPr>
            <a:spLocks noChangeShapeType="1"/>
          </p:cNvSpPr>
          <p:nvPr/>
        </p:nvSpPr>
        <p:spPr bwMode="auto">
          <a:xfrm flipV="1">
            <a:off x="5400675" y="1220788"/>
            <a:ext cx="914400" cy="97155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2772" name="Line 20"/>
          <p:cNvSpPr>
            <a:spLocks noChangeShapeType="1"/>
          </p:cNvSpPr>
          <p:nvPr/>
        </p:nvSpPr>
        <p:spPr bwMode="auto">
          <a:xfrm flipV="1">
            <a:off x="5686425" y="2382838"/>
            <a:ext cx="1485900" cy="9525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2773" name="Line 21"/>
          <p:cNvSpPr>
            <a:spLocks noChangeShapeType="1"/>
          </p:cNvSpPr>
          <p:nvPr/>
        </p:nvSpPr>
        <p:spPr bwMode="auto">
          <a:xfrm flipH="1" flipV="1">
            <a:off x="5686425" y="2554288"/>
            <a:ext cx="1419225" cy="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2774" name="Line 22"/>
          <p:cNvSpPr>
            <a:spLocks noChangeShapeType="1"/>
          </p:cNvSpPr>
          <p:nvPr/>
        </p:nvSpPr>
        <p:spPr bwMode="auto">
          <a:xfrm flipH="1">
            <a:off x="5610225" y="1449388"/>
            <a:ext cx="733425" cy="76200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2775" name="Line 23"/>
          <p:cNvSpPr>
            <a:spLocks noChangeShapeType="1"/>
          </p:cNvSpPr>
          <p:nvPr/>
        </p:nvSpPr>
        <p:spPr bwMode="auto">
          <a:xfrm>
            <a:off x="5476875" y="2933700"/>
            <a:ext cx="9525" cy="1323975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198669" name="Group 24"/>
          <p:cNvGrpSpPr>
            <a:grpSpLocks/>
          </p:cNvGrpSpPr>
          <p:nvPr/>
        </p:nvGrpSpPr>
        <p:grpSpPr bwMode="auto">
          <a:xfrm>
            <a:off x="4179888" y="3062288"/>
            <a:ext cx="1898650" cy="611187"/>
            <a:chOff x="2831" y="2132"/>
            <a:chExt cx="1196" cy="385"/>
          </a:xfrm>
        </p:grpSpPr>
        <p:sp>
          <p:nvSpPr>
            <p:cNvPr id="198823" name="Rectangle 25"/>
            <p:cNvSpPr>
              <a:spLocks noChangeArrowheads="1"/>
            </p:cNvSpPr>
            <p:nvPr/>
          </p:nvSpPr>
          <p:spPr bwMode="auto">
            <a:xfrm>
              <a:off x="2838" y="2178"/>
              <a:ext cx="1182" cy="30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198824" name="Text Box 26"/>
            <p:cNvSpPr txBox="1">
              <a:spLocks noChangeArrowheads="1"/>
            </p:cNvSpPr>
            <p:nvPr/>
          </p:nvSpPr>
          <p:spPr bwMode="auto">
            <a:xfrm>
              <a:off x="2831" y="2132"/>
              <a:ext cx="1196" cy="38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local DNS server</a:t>
              </a:r>
              <a:endParaRPr lang="en-US" altLang="en-US" sz="2400"/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 i="1">
                  <a:solidFill>
                    <a:srgbClr val="000099"/>
                  </a:solidFill>
                </a:rPr>
                <a:t>dns.poly.edu</a:t>
              </a:r>
            </a:p>
          </p:txBody>
        </p:sp>
      </p:grpSp>
      <p:sp>
        <p:nvSpPr>
          <p:cNvPr id="202779" name="Text Box 27"/>
          <p:cNvSpPr txBox="1">
            <a:spLocks noChangeArrowheads="1"/>
          </p:cNvSpPr>
          <p:nvPr/>
        </p:nvSpPr>
        <p:spPr bwMode="auto">
          <a:xfrm>
            <a:off x="4997450" y="377190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1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2780" name="Text Box 28"/>
          <p:cNvSpPr txBox="1">
            <a:spLocks noChangeArrowheads="1"/>
          </p:cNvSpPr>
          <p:nvPr/>
        </p:nvSpPr>
        <p:spPr bwMode="auto">
          <a:xfrm>
            <a:off x="5540375" y="1438275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2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2781" name="Text Box 29"/>
          <p:cNvSpPr txBox="1">
            <a:spLocks noChangeArrowheads="1"/>
          </p:cNvSpPr>
          <p:nvPr/>
        </p:nvSpPr>
        <p:spPr bwMode="auto">
          <a:xfrm>
            <a:off x="5978525" y="167640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3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2782" name="Text Box 30"/>
          <p:cNvSpPr txBox="1">
            <a:spLocks noChangeArrowheads="1"/>
          </p:cNvSpPr>
          <p:nvPr/>
        </p:nvSpPr>
        <p:spPr bwMode="auto">
          <a:xfrm>
            <a:off x="6292850" y="2085975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4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2783" name="Text Box 31"/>
          <p:cNvSpPr txBox="1">
            <a:spLocks noChangeArrowheads="1"/>
          </p:cNvSpPr>
          <p:nvPr/>
        </p:nvSpPr>
        <p:spPr bwMode="auto">
          <a:xfrm>
            <a:off x="6323013" y="2573338"/>
            <a:ext cx="311150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5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2784" name="Text Box 32"/>
          <p:cNvSpPr txBox="1">
            <a:spLocks noChangeArrowheads="1"/>
          </p:cNvSpPr>
          <p:nvPr/>
        </p:nvSpPr>
        <p:spPr bwMode="auto">
          <a:xfrm>
            <a:off x="6919913" y="361315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6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198676" name="Text Box 60"/>
          <p:cNvSpPr txBox="1">
            <a:spLocks noChangeArrowheads="1"/>
          </p:cNvSpPr>
          <p:nvPr/>
        </p:nvSpPr>
        <p:spPr bwMode="auto">
          <a:xfrm>
            <a:off x="6353175" y="4429125"/>
            <a:ext cx="2397125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dirty="0"/>
              <a:t>authoritative DNS server</a:t>
            </a:r>
            <a:endParaRPr lang="en-US" altLang="en-US" sz="2400" dirty="0"/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b="1" dirty="0" smtClean="0"/>
              <a:t>dns.cs.cornell.edu</a:t>
            </a:r>
            <a:endParaRPr lang="en-US" altLang="en-US" sz="1600" dirty="0"/>
          </a:p>
        </p:txBody>
      </p:sp>
      <p:sp>
        <p:nvSpPr>
          <p:cNvPr id="202813" name="Text Box 61"/>
          <p:cNvSpPr txBox="1">
            <a:spLocks noChangeArrowheads="1"/>
          </p:cNvSpPr>
          <p:nvPr/>
        </p:nvSpPr>
        <p:spPr bwMode="auto">
          <a:xfrm>
            <a:off x="6292850" y="3643313"/>
            <a:ext cx="311150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7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2814" name="Text Box 62"/>
          <p:cNvSpPr txBox="1">
            <a:spLocks noChangeArrowheads="1"/>
          </p:cNvSpPr>
          <p:nvPr/>
        </p:nvSpPr>
        <p:spPr bwMode="auto">
          <a:xfrm>
            <a:off x="5549900" y="379095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8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2815" name="Line 63"/>
          <p:cNvSpPr>
            <a:spLocks noChangeShapeType="1"/>
          </p:cNvSpPr>
          <p:nvPr/>
        </p:nvSpPr>
        <p:spPr bwMode="auto">
          <a:xfrm>
            <a:off x="5619750" y="2714625"/>
            <a:ext cx="1493838" cy="1314450"/>
          </a:xfrm>
          <a:prstGeom prst="line">
            <a:avLst/>
          </a:prstGeom>
          <a:noFill/>
          <a:ln w="25400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02816" name="Line 64"/>
          <p:cNvSpPr>
            <a:spLocks noChangeShapeType="1"/>
          </p:cNvSpPr>
          <p:nvPr/>
        </p:nvSpPr>
        <p:spPr bwMode="auto">
          <a:xfrm flipH="1" flipV="1">
            <a:off x="5580063" y="2840038"/>
            <a:ext cx="1493837" cy="1301750"/>
          </a:xfrm>
          <a:prstGeom prst="line">
            <a:avLst/>
          </a:prstGeom>
          <a:noFill/>
          <a:ln w="25400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198681" name="Text Box 65"/>
          <p:cNvSpPr txBox="1">
            <a:spLocks noChangeArrowheads="1"/>
          </p:cNvSpPr>
          <p:nvPr/>
        </p:nvSpPr>
        <p:spPr bwMode="auto">
          <a:xfrm>
            <a:off x="6551613" y="1852613"/>
            <a:ext cx="2011362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TLD DNS server</a:t>
            </a:r>
            <a:endParaRPr lang="en-US" altLang="en-US" sz="1600"/>
          </a:p>
        </p:txBody>
      </p:sp>
      <p:sp>
        <p:nvSpPr>
          <p:cNvPr id="198683" name="Rectangle 67"/>
          <p:cNvSpPr>
            <a:spLocks noGrp="1" noChangeArrowheads="1"/>
          </p:cNvSpPr>
          <p:nvPr>
            <p:ph type="body" sz="half" idx="1"/>
          </p:nvPr>
        </p:nvSpPr>
        <p:spPr>
          <a:xfrm>
            <a:off x="431800" y="1725613"/>
            <a:ext cx="3565525" cy="4648200"/>
          </a:xfrm>
        </p:spPr>
        <p:txBody>
          <a:bodyPr/>
          <a:lstStyle/>
          <a:p>
            <a:r>
              <a:rPr lang="en-US" altLang="en-US" sz="2400" dirty="0" smtClean="0"/>
              <a:t>host at cis.poly.edu wants IP address for www.cs.cornell.edu</a:t>
            </a:r>
          </a:p>
        </p:txBody>
      </p:sp>
      <p:sp>
        <p:nvSpPr>
          <p:cNvPr id="198684" name="Rectangle 69"/>
          <p:cNvSpPr>
            <a:spLocks noChangeArrowheads="1"/>
          </p:cNvSpPr>
          <p:nvPr/>
        </p:nvSpPr>
        <p:spPr bwMode="auto">
          <a:xfrm>
            <a:off x="582613" y="3094038"/>
            <a:ext cx="3478212" cy="26177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800" i="1">
                <a:solidFill>
                  <a:srgbClr val="CC0000"/>
                </a:solidFill>
                <a:latin typeface="Gill Sans MT" panose="020B0502020104020203" pitchFamily="34" charset="0"/>
              </a:rPr>
              <a:t>iterated query: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contacted server replies with name of server to contact</a:t>
            </a:r>
          </a:p>
          <a:p>
            <a:pPr>
              <a:lnSpc>
                <a:spcPct val="85000"/>
              </a:lnSpc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ja-JP" altLang="en-US" sz="2400">
                <a:latin typeface="Gill Sans MT" panose="020B0502020104020203" pitchFamily="34" charset="0"/>
              </a:rPr>
              <a:t>“</a:t>
            </a:r>
            <a:r>
              <a:rPr lang="en-US" altLang="ja-JP" sz="2400">
                <a:latin typeface="Gill Sans MT" panose="020B0502020104020203" pitchFamily="34" charset="0"/>
              </a:rPr>
              <a:t>I don</a:t>
            </a:r>
            <a:r>
              <a:rPr lang="ja-JP" altLang="en-US" sz="2400">
                <a:latin typeface="Gill Sans MT" panose="020B0502020104020203" pitchFamily="34" charset="0"/>
              </a:rPr>
              <a:t>’</a:t>
            </a:r>
            <a:r>
              <a:rPr lang="en-US" altLang="ja-JP" sz="2400">
                <a:latin typeface="Gill Sans MT" panose="020B0502020104020203" pitchFamily="34" charset="0"/>
              </a:rPr>
              <a:t>t know this name, but ask this server</a:t>
            </a:r>
            <a:r>
              <a:rPr lang="ja-JP" altLang="en-US" sz="2400">
                <a:latin typeface="Gill Sans MT" panose="020B0502020104020203" pitchFamily="34" charset="0"/>
              </a:rPr>
              <a:t>”</a:t>
            </a:r>
            <a:endParaRPr lang="en-US" altLang="en-US" sz="2400">
              <a:latin typeface="Gill Sans MT" panose="020B0502020104020203" pitchFamily="34" charset="0"/>
            </a:endParaRPr>
          </a:p>
        </p:txBody>
      </p:sp>
      <p:grpSp>
        <p:nvGrpSpPr>
          <p:cNvPr id="198685" name="Group 86"/>
          <p:cNvGrpSpPr>
            <a:grpSpLocks/>
          </p:cNvGrpSpPr>
          <p:nvPr/>
        </p:nvGrpSpPr>
        <p:grpSpPr bwMode="auto">
          <a:xfrm flipH="1">
            <a:off x="7226300" y="5091113"/>
            <a:ext cx="925513" cy="795337"/>
            <a:chOff x="-44" y="1473"/>
            <a:chExt cx="981" cy="1105"/>
          </a:xfrm>
        </p:grpSpPr>
        <p:pic>
          <p:nvPicPr>
            <p:cNvPr id="198821" name="Picture 87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98822" name="Freeform 88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98686" name="Group 89"/>
          <p:cNvGrpSpPr>
            <a:grpSpLocks/>
          </p:cNvGrpSpPr>
          <p:nvPr/>
        </p:nvGrpSpPr>
        <p:grpSpPr bwMode="auto">
          <a:xfrm>
            <a:off x="4765675" y="4244975"/>
            <a:ext cx="925513" cy="795338"/>
            <a:chOff x="-44" y="1473"/>
            <a:chExt cx="981" cy="1105"/>
          </a:xfrm>
        </p:grpSpPr>
        <p:pic>
          <p:nvPicPr>
            <p:cNvPr id="198819" name="Picture 90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98820" name="Freeform 91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198687" name="Group 125"/>
          <p:cNvGrpSpPr>
            <a:grpSpLocks/>
          </p:cNvGrpSpPr>
          <p:nvPr/>
        </p:nvGrpSpPr>
        <p:grpSpPr bwMode="auto">
          <a:xfrm>
            <a:off x="7226300" y="3743325"/>
            <a:ext cx="390525" cy="641350"/>
            <a:chOff x="4140" y="429"/>
            <a:chExt cx="1425" cy="2396"/>
          </a:xfrm>
        </p:grpSpPr>
        <p:sp>
          <p:nvSpPr>
            <p:cNvPr id="198787" name="Freeform 126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88" name="Rectangle 127"/>
            <p:cNvSpPr>
              <a:spLocks noChangeArrowheads="1"/>
            </p:cNvSpPr>
            <p:nvPr/>
          </p:nvSpPr>
          <p:spPr bwMode="auto">
            <a:xfrm>
              <a:off x="4204" y="429"/>
              <a:ext cx="1048" cy="2283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89" name="Freeform 128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90" name="Freeform 129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91" name="Rectangle 130"/>
            <p:cNvSpPr>
              <a:spLocks noChangeArrowheads="1"/>
            </p:cNvSpPr>
            <p:nvPr/>
          </p:nvSpPr>
          <p:spPr bwMode="auto">
            <a:xfrm>
              <a:off x="4210" y="696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92" name="Group 131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98817" name="AutoShape 132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3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818" name="AutoShape 133"/>
              <p:cNvSpPr>
                <a:spLocks noChangeArrowheads="1"/>
              </p:cNvSpPr>
              <p:nvPr/>
            </p:nvSpPr>
            <p:spPr bwMode="auto">
              <a:xfrm>
                <a:off x="628" y="2583"/>
                <a:ext cx="694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93" name="Rectangle 134"/>
            <p:cNvSpPr>
              <a:spLocks noChangeArrowheads="1"/>
            </p:cNvSpPr>
            <p:nvPr/>
          </p:nvSpPr>
          <p:spPr bwMode="auto">
            <a:xfrm>
              <a:off x="4227" y="1016"/>
              <a:ext cx="591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94" name="Group 135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98815" name="AutoShape 136"/>
              <p:cNvSpPr>
                <a:spLocks noChangeArrowheads="1"/>
              </p:cNvSpPr>
              <p:nvPr/>
            </p:nvSpPr>
            <p:spPr bwMode="auto">
              <a:xfrm>
                <a:off x="616" y="2566"/>
                <a:ext cx="723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816" name="AutoShape 137"/>
              <p:cNvSpPr>
                <a:spLocks noChangeArrowheads="1"/>
              </p:cNvSpPr>
              <p:nvPr/>
            </p:nvSpPr>
            <p:spPr bwMode="auto">
              <a:xfrm>
                <a:off x="630" y="2585"/>
                <a:ext cx="694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95" name="Rectangle 138"/>
            <p:cNvSpPr>
              <a:spLocks noChangeArrowheads="1"/>
            </p:cNvSpPr>
            <p:nvPr/>
          </p:nvSpPr>
          <p:spPr bwMode="auto">
            <a:xfrm>
              <a:off x="4215" y="1360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96" name="Rectangle 139"/>
            <p:cNvSpPr>
              <a:spLocks noChangeArrowheads="1"/>
            </p:cNvSpPr>
            <p:nvPr/>
          </p:nvSpPr>
          <p:spPr bwMode="auto">
            <a:xfrm>
              <a:off x="4227" y="1657"/>
              <a:ext cx="597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97" name="Group 140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98813" name="AutoShape 141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814" name="AutoShape 142"/>
              <p:cNvSpPr>
                <a:spLocks noChangeArrowheads="1"/>
              </p:cNvSpPr>
              <p:nvPr/>
            </p:nvSpPr>
            <p:spPr bwMode="auto">
              <a:xfrm>
                <a:off x="630" y="2584"/>
                <a:ext cx="693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98" name="Freeform 143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98799" name="Group 144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98811" name="AutoShape 145"/>
              <p:cNvSpPr>
                <a:spLocks noChangeArrowheads="1"/>
              </p:cNvSpPr>
              <p:nvPr/>
            </p:nvSpPr>
            <p:spPr bwMode="auto">
              <a:xfrm>
                <a:off x="611" y="2566"/>
                <a:ext cx="729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812" name="AutoShape 146"/>
              <p:cNvSpPr>
                <a:spLocks noChangeArrowheads="1"/>
              </p:cNvSpPr>
              <p:nvPr/>
            </p:nvSpPr>
            <p:spPr bwMode="auto">
              <a:xfrm>
                <a:off x="626" y="2583"/>
                <a:ext cx="693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800" name="Rectangle 147"/>
            <p:cNvSpPr>
              <a:spLocks noChangeArrowheads="1"/>
            </p:cNvSpPr>
            <p:nvPr/>
          </p:nvSpPr>
          <p:spPr bwMode="auto">
            <a:xfrm>
              <a:off x="5252" y="429"/>
              <a:ext cx="64" cy="2289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801" name="Freeform 148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802" name="Freeform 149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803" name="Oval 150"/>
            <p:cNvSpPr>
              <a:spLocks noChangeArrowheads="1"/>
            </p:cNvSpPr>
            <p:nvPr/>
          </p:nvSpPr>
          <p:spPr bwMode="auto">
            <a:xfrm>
              <a:off x="5519" y="2611"/>
              <a:ext cx="46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804" name="Freeform 151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805" name="AutoShape 152"/>
            <p:cNvSpPr>
              <a:spLocks noChangeArrowheads="1"/>
            </p:cNvSpPr>
            <p:nvPr/>
          </p:nvSpPr>
          <p:spPr bwMode="auto">
            <a:xfrm>
              <a:off x="4140" y="2677"/>
              <a:ext cx="1199" cy="148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806" name="AutoShape 153"/>
            <p:cNvSpPr>
              <a:spLocks noChangeArrowheads="1"/>
            </p:cNvSpPr>
            <p:nvPr/>
          </p:nvSpPr>
          <p:spPr bwMode="auto">
            <a:xfrm>
              <a:off x="4204" y="2712"/>
              <a:ext cx="1072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807" name="Oval 154"/>
            <p:cNvSpPr>
              <a:spLocks noChangeArrowheads="1"/>
            </p:cNvSpPr>
            <p:nvPr/>
          </p:nvSpPr>
          <p:spPr bwMode="auto">
            <a:xfrm>
              <a:off x="4308" y="2380"/>
              <a:ext cx="156" cy="148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808" name="Oval 155"/>
            <p:cNvSpPr>
              <a:spLocks noChangeArrowheads="1"/>
            </p:cNvSpPr>
            <p:nvPr/>
          </p:nvSpPr>
          <p:spPr bwMode="auto">
            <a:xfrm>
              <a:off x="4488" y="2386"/>
              <a:ext cx="156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98809" name="Oval 156"/>
            <p:cNvSpPr>
              <a:spLocks noChangeArrowheads="1"/>
            </p:cNvSpPr>
            <p:nvPr/>
          </p:nvSpPr>
          <p:spPr bwMode="auto">
            <a:xfrm>
              <a:off x="4661" y="2380"/>
              <a:ext cx="156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810" name="Rectangle 157"/>
            <p:cNvSpPr>
              <a:spLocks noChangeArrowheads="1"/>
            </p:cNvSpPr>
            <p:nvPr/>
          </p:nvSpPr>
          <p:spPr bwMode="auto">
            <a:xfrm>
              <a:off x="5061" y="1835"/>
              <a:ext cx="87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98688" name="Group 158"/>
          <p:cNvGrpSpPr>
            <a:grpSpLocks/>
          </p:cNvGrpSpPr>
          <p:nvPr/>
        </p:nvGrpSpPr>
        <p:grpSpPr bwMode="auto">
          <a:xfrm>
            <a:off x="5222875" y="2230438"/>
            <a:ext cx="390525" cy="641350"/>
            <a:chOff x="4140" y="429"/>
            <a:chExt cx="1425" cy="2396"/>
          </a:xfrm>
        </p:grpSpPr>
        <p:sp>
          <p:nvSpPr>
            <p:cNvPr id="198755" name="Freeform 159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56" name="Rectangle 160"/>
            <p:cNvSpPr>
              <a:spLocks noChangeArrowheads="1"/>
            </p:cNvSpPr>
            <p:nvPr/>
          </p:nvSpPr>
          <p:spPr bwMode="auto">
            <a:xfrm>
              <a:off x="4204" y="429"/>
              <a:ext cx="1048" cy="2283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57" name="Freeform 161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58" name="Freeform 162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59" name="Rectangle 163"/>
            <p:cNvSpPr>
              <a:spLocks noChangeArrowheads="1"/>
            </p:cNvSpPr>
            <p:nvPr/>
          </p:nvSpPr>
          <p:spPr bwMode="auto">
            <a:xfrm>
              <a:off x="4210" y="696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60" name="Group 164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98785" name="AutoShape 165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3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86" name="AutoShape 166"/>
              <p:cNvSpPr>
                <a:spLocks noChangeArrowheads="1"/>
              </p:cNvSpPr>
              <p:nvPr/>
            </p:nvSpPr>
            <p:spPr bwMode="auto">
              <a:xfrm>
                <a:off x="628" y="2583"/>
                <a:ext cx="694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61" name="Rectangle 167"/>
            <p:cNvSpPr>
              <a:spLocks noChangeArrowheads="1"/>
            </p:cNvSpPr>
            <p:nvPr/>
          </p:nvSpPr>
          <p:spPr bwMode="auto">
            <a:xfrm>
              <a:off x="4227" y="1016"/>
              <a:ext cx="591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62" name="Group 168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98783" name="AutoShape 169"/>
              <p:cNvSpPr>
                <a:spLocks noChangeArrowheads="1"/>
              </p:cNvSpPr>
              <p:nvPr/>
            </p:nvSpPr>
            <p:spPr bwMode="auto">
              <a:xfrm>
                <a:off x="616" y="2566"/>
                <a:ext cx="723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84" name="AutoShape 170"/>
              <p:cNvSpPr>
                <a:spLocks noChangeArrowheads="1"/>
              </p:cNvSpPr>
              <p:nvPr/>
            </p:nvSpPr>
            <p:spPr bwMode="auto">
              <a:xfrm>
                <a:off x="630" y="2585"/>
                <a:ext cx="694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63" name="Rectangle 171"/>
            <p:cNvSpPr>
              <a:spLocks noChangeArrowheads="1"/>
            </p:cNvSpPr>
            <p:nvPr/>
          </p:nvSpPr>
          <p:spPr bwMode="auto">
            <a:xfrm>
              <a:off x="4215" y="1360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64" name="Rectangle 172"/>
            <p:cNvSpPr>
              <a:spLocks noChangeArrowheads="1"/>
            </p:cNvSpPr>
            <p:nvPr/>
          </p:nvSpPr>
          <p:spPr bwMode="auto">
            <a:xfrm>
              <a:off x="4227" y="1657"/>
              <a:ext cx="597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65" name="Group 173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98781" name="AutoShape 174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82" name="AutoShape 175"/>
              <p:cNvSpPr>
                <a:spLocks noChangeArrowheads="1"/>
              </p:cNvSpPr>
              <p:nvPr/>
            </p:nvSpPr>
            <p:spPr bwMode="auto">
              <a:xfrm>
                <a:off x="630" y="2584"/>
                <a:ext cx="693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66" name="Freeform 176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98767" name="Group 177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98779" name="AutoShape 178"/>
              <p:cNvSpPr>
                <a:spLocks noChangeArrowheads="1"/>
              </p:cNvSpPr>
              <p:nvPr/>
            </p:nvSpPr>
            <p:spPr bwMode="auto">
              <a:xfrm>
                <a:off x="611" y="2566"/>
                <a:ext cx="729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80" name="AutoShape 179"/>
              <p:cNvSpPr>
                <a:spLocks noChangeArrowheads="1"/>
              </p:cNvSpPr>
              <p:nvPr/>
            </p:nvSpPr>
            <p:spPr bwMode="auto">
              <a:xfrm>
                <a:off x="626" y="2583"/>
                <a:ext cx="693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68" name="Rectangle 180"/>
            <p:cNvSpPr>
              <a:spLocks noChangeArrowheads="1"/>
            </p:cNvSpPr>
            <p:nvPr/>
          </p:nvSpPr>
          <p:spPr bwMode="auto">
            <a:xfrm>
              <a:off x="5252" y="429"/>
              <a:ext cx="64" cy="2289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69" name="Freeform 181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70" name="Freeform 182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71" name="Oval 183"/>
            <p:cNvSpPr>
              <a:spLocks noChangeArrowheads="1"/>
            </p:cNvSpPr>
            <p:nvPr/>
          </p:nvSpPr>
          <p:spPr bwMode="auto">
            <a:xfrm>
              <a:off x="5519" y="2611"/>
              <a:ext cx="46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72" name="Freeform 184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73" name="AutoShape 185"/>
            <p:cNvSpPr>
              <a:spLocks noChangeArrowheads="1"/>
            </p:cNvSpPr>
            <p:nvPr/>
          </p:nvSpPr>
          <p:spPr bwMode="auto">
            <a:xfrm>
              <a:off x="4140" y="2677"/>
              <a:ext cx="1199" cy="148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74" name="AutoShape 186"/>
            <p:cNvSpPr>
              <a:spLocks noChangeArrowheads="1"/>
            </p:cNvSpPr>
            <p:nvPr/>
          </p:nvSpPr>
          <p:spPr bwMode="auto">
            <a:xfrm>
              <a:off x="4204" y="2712"/>
              <a:ext cx="1072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75" name="Oval 187"/>
            <p:cNvSpPr>
              <a:spLocks noChangeArrowheads="1"/>
            </p:cNvSpPr>
            <p:nvPr/>
          </p:nvSpPr>
          <p:spPr bwMode="auto">
            <a:xfrm>
              <a:off x="4308" y="2380"/>
              <a:ext cx="156" cy="148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76" name="Oval 188"/>
            <p:cNvSpPr>
              <a:spLocks noChangeArrowheads="1"/>
            </p:cNvSpPr>
            <p:nvPr/>
          </p:nvSpPr>
          <p:spPr bwMode="auto">
            <a:xfrm>
              <a:off x="4488" y="2386"/>
              <a:ext cx="156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98777" name="Oval 189"/>
            <p:cNvSpPr>
              <a:spLocks noChangeArrowheads="1"/>
            </p:cNvSpPr>
            <p:nvPr/>
          </p:nvSpPr>
          <p:spPr bwMode="auto">
            <a:xfrm>
              <a:off x="4661" y="2380"/>
              <a:ext cx="156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78" name="Rectangle 190"/>
            <p:cNvSpPr>
              <a:spLocks noChangeArrowheads="1"/>
            </p:cNvSpPr>
            <p:nvPr/>
          </p:nvSpPr>
          <p:spPr bwMode="auto">
            <a:xfrm>
              <a:off x="5061" y="1835"/>
              <a:ext cx="87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98689" name="Group 224"/>
          <p:cNvGrpSpPr>
            <a:grpSpLocks/>
          </p:cNvGrpSpPr>
          <p:nvPr/>
        </p:nvGrpSpPr>
        <p:grpSpPr bwMode="auto">
          <a:xfrm>
            <a:off x="6376988" y="968375"/>
            <a:ext cx="390525" cy="641350"/>
            <a:chOff x="4140" y="429"/>
            <a:chExt cx="1425" cy="2396"/>
          </a:xfrm>
        </p:grpSpPr>
        <p:sp>
          <p:nvSpPr>
            <p:cNvPr id="198723" name="Freeform 225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24" name="Rectangle 226"/>
            <p:cNvSpPr>
              <a:spLocks noChangeArrowheads="1"/>
            </p:cNvSpPr>
            <p:nvPr/>
          </p:nvSpPr>
          <p:spPr bwMode="auto">
            <a:xfrm>
              <a:off x="4204" y="429"/>
              <a:ext cx="1048" cy="2283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25" name="Freeform 227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26" name="Freeform 228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27" name="Rectangle 229"/>
            <p:cNvSpPr>
              <a:spLocks noChangeArrowheads="1"/>
            </p:cNvSpPr>
            <p:nvPr/>
          </p:nvSpPr>
          <p:spPr bwMode="auto">
            <a:xfrm>
              <a:off x="4210" y="696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28" name="Group 230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98753" name="AutoShape 231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3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54" name="AutoShape 232"/>
              <p:cNvSpPr>
                <a:spLocks noChangeArrowheads="1"/>
              </p:cNvSpPr>
              <p:nvPr/>
            </p:nvSpPr>
            <p:spPr bwMode="auto">
              <a:xfrm>
                <a:off x="627" y="2583"/>
                <a:ext cx="694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29" name="Rectangle 233"/>
            <p:cNvSpPr>
              <a:spLocks noChangeArrowheads="1"/>
            </p:cNvSpPr>
            <p:nvPr/>
          </p:nvSpPr>
          <p:spPr bwMode="auto">
            <a:xfrm>
              <a:off x="4227" y="1016"/>
              <a:ext cx="591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30" name="Group 234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98751" name="AutoShape 235"/>
              <p:cNvSpPr>
                <a:spLocks noChangeArrowheads="1"/>
              </p:cNvSpPr>
              <p:nvPr/>
            </p:nvSpPr>
            <p:spPr bwMode="auto">
              <a:xfrm>
                <a:off x="616" y="2566"/>
                <a:ext cx="723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52" name="AutoShape 236"/>
              <p:cNvSpPr>
                <a:spLocks noChangeArrowheads="1"/>
              </p:cNvSpPr>
              <p:nvPr/>
            </p:nvSpPr>
            <p:spPr bwMode="auto">
              <a:xfrm>
                <a:off x="630" y="2585"/>
                <a:ext cx="694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31" name="Rectangle 237"/>
            <p:cNvSpPr>
              <a:spLocks noChangeArrowheads="1"/>
            </p:cNvSpPr>
            <p:nvPr/>
          </p:nvSpPr>
          <p:spPr bwMode="auto">
            <a:xfrm>
              <a:off x="4215" y="1360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32" name="Rectangle 238"/>
            <p:cNvSpPr>
              <a:spLocks noChangeArrowheads="1"/>
            </p:cNvSpPr>
            <p:nvPr/>
          </p:nvSpPr>
          <p:spPr bwMode="auto">
            <a:xfrm>
              <a:off x="4227" y="1657"/>
              <a:ext cx="597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33" name="Group 239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98749" name="AutoShape 240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50" name="AutoShape 241"/>
              <p:cNvSpPr>
                <a:spLocks noChangeArrowheads="1"/>
              </p:cNvSpPr>
              <p:nvPr/>
            </p:nvSpPr>
            <p:spPr bwMode="auto">
              <a:xfrm>
                <a:off x="630" y="2584"/>
                <a:ext cx="693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34" name="Freeform 242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98735" name="Group 243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98747" name="AutoShape 244"/>
              <p:cNvSpPr>
                <a:spLocks noChangeArrowheads="1"/>
              </p:cNvSpPr>
              <p:nvPr/>
            </p:nvSpPr>
            <p:spPr bwMode="auto">
              <a:xfrm>
                <a:off x="611" y="2566"/>
                <a:ext cx="729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48" name="AutoShape 245"/>
              <p:cNvSpPr>
                <a:spLocks noChangeArrowheads="1"/>
              </p:cNvSpPr>
              <p:nvPr/>
            </p:nvSpPr>
            <p:spPr bwMode="auto">
              <a:xfrm>
                <a:off x="625" y="2583"/>
                <a:ext cx="693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36" name="Rectangle 246"/>
            <p:cNvSpPr>
              <a:spLocks noChangeArrowheads="1"/>
            </p:cNvSpPr>
            <p:nvPr/>
          </p:nvSpPr>
          <p:spPr bwMode="auto">
            <a:xfrm>
              <a:off x="5252" y="429"/>
              <a:ext cx="64" cy="2289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37" name="Freeform 247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38" name="Freeform 248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39" name="Oval 249"/>
            <p:cNvSpPr>
              <a:spLocks noChangeArrowheads="1"/>
            </p:cNvSpPr>
            <p:nvPr/>
          </p:nvSpPr>
          <p:spPr bwMode="auto">
            <a:xfrm>
              <a:off x="5519" y="2611"/>
              <a:ext cx="46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40" name="Freeform 250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41" name="AutoShape 251"/>
            <p:cNvSpPr>
              <a:spLocks noChangeArrowheads="1"/>
            </p:cNvSpPr>
            <p:nvPr/>
          </p:nvSpPr>
          <p:spPr bwMode="auto">
            <a:xfrm>
              <a:off x="4140" y="2677"/>
              <a:ext cx="1199" cy="148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42" name="AutoShape 252"/>
            <p:cNvSpPr>
              <a:spLocks noChangeArrowheads="1"/>
            </p:cNvSpPr>
            <p:nvPr/>
          </p:nvSpPr>
          <p:spPr bwMode="auto">
            <a:xfrm>
              <a:off x="4204" y="2712"/>
              <a:ext cx="1072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43" name="Oval 253"/>
            <p:cNvSpPr>
              <a:spLocks noChangeArrowheads="1"/>
            </p:cNvSpPr>
            <p:nvPr/>
          </p:nvSpPr>
          <p:spPr bwMode="auto">
            <a:xfrm>
              <a:off x="4308" y="2380"/>
              <a:ext cx="156" cy="148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44" name="Oval 254"/>
            <p:cNvSpPr>
              <a:spLocks noChangeArrowheads="1"/>
            </p:cNvSpPr>
            <p:nvPr/>
          </p:nvSpPr>
          <p:spPr bwMode="auto">
            <a:xfrm>
              <a:off x="4488" y="2386"/>
              <a:ext cx="156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98745" name="Oval 255"/>
            <p:cNvSpPr>
              <a:spLocks noChangeArrowheads="1"/>
            </p:cNvSpPr>
            <p:nvPr/>
          </p:nvSpPr>
          <p:spPr bwMode="auto">
            <a:xfrm>
              <a:off x="4661" y="2380"/>
              <a:ext cx="156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46" name="Rectangle 256"/>
            <p:cNvSpPr>
              <a:spLocks noChangeArrowheads="1"/>
            </p:cNvSpPr>
            <p:nvPr/>
          </p:nvSpPr>
          <p:spPr bwMode="auto">
            <a:xfrm>
              <a:off x="5061" y="1835"/>
              <a:ext cx="87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198690" name="Group 257"/>
          <p:cNvGrpSpPr>
            <a:grpSpLocks/>
          </p:cNvGrpSpPr>
          <p:nvPr/>
        </p:nvGrpSpPr>
        <p:grpSpPr bwMode="auto">
          <a:xfrm>
            <a:off x="7192963" y="2220913"/>
            <a:ext cx="390525" cy="641350"/>
            <a:chOff x="4140" y="429"/>
            <a:chExt cx="1425" cy="2396"/>
          </a:xfrm>
        </p:grpSpPr>
        <p:sp>
          <p:nvSpPr>
            <p:cNvPr id="198691" name="Freeform 258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692" name="Rectangle 259"/>
            <p:cNvSpPr>
              <a:spLocks noChangeArrowheads="1"/>
            </p:cNvSpPr>
            <p:nvPr/>
          </p:nvSpPr>
          <p:spPr bwMode="auto">
            <a:xfrm>
              <a:off x="4204" y="429"/>
              <a:ext cx="1048" cy="2283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693" name="Freeform 260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694" name="Freeform 261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695" name="Rectangle 262"/>
            <p:cNvSpPr>
              <a:spLocks noChangeArrowheads="1"/>
            </p:cNvSpPr>
            <p:nvPr/>
          </p:nvSpPr>
          <p:spPr bwMode="auto">
            <a:xfrm>
              <a:off x="4210" y="696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696" name="Group 263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198721" name="AutoShape 264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3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22" name="AutoShape 265"/>
              <p:cNvSpPr>
                <a:spLocks noChangeArrowheads="1"/>
              </p:cNvSpPr>
              <p:nvPr/>
            </p:nvSpPr>
            <p:spPr bwMode="auto">
              <a:xfrm>
                <a:off x="627" y="2583"/>
                <a:ext cx="694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697" name="Rectangle 266"/>
            <p:cNvSpPr>
              <a:spLocks noChangeArrowheads="1"/>
            </p:cNvSpPr>
            <p:nvPr/>
          </p:nvSpPr>
          <p:spPr bwMode="auto">
            <a:xfrm>
              <a:off x="4227" y="1016"/>
              <a:ext cx="591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698" name="Group 267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198719" name="AutoShape 268"/>
              <p:cNvSpPr>
                <a:spLocks noChangeArrowheads="1"/>
              </p:cNvSpPr>
              <p:nvPr/>
            </p:nvSpPr>
            <p:spPr bwMode="auto">
              <a:xfrm>
                <a:off x="616" y="2566"/>
                <a:ext cx="723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20" name="AutoShape 269"/>
              <p:cNvSpPr>
                <a:spLocks noChangeArrowheads="1"/>
              </p:cNvSpPr>
              <p:nvPr/>
            </p:nvSpPr>
            <p:spPr bwMode="auto">
              <a:xfrm>
                <a:off x="630" y="2585"/>
                <a:ext cx="694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699" name="Rectangle 270"/>
            <p:cNvSpPr>
              <a:spLocks noChangeArrowheads="1"/>
            </p:cNvSpPr>
            <p:nvPr/>
          </p:nvSpPr>
          <p:spPr bwMode="auto">
            <a:xfrm>
              <a:off x="4215" y="1360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00" name="Rectangle 271"/>
            <p:cNvSpPr>
              <a:spLocks noChangeArrowheads="1"/>
            </p:cNvSpPr>
            <p:nvPr/>
          </p:nvSpPr>
          <p:spPr bwMode="auto">
            <a:xfrm>
              <a:off x="4227" y="1657"/>
              <a:ext cx="597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198701" name="Group 272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198717" name="AutoShape 273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18" name="AutoShape 274"/>
              <p:cNvSpPr>
                <a:spLocks noChangeArrowheads="1"/>
              </p:cNvSpPr>
              <p:nvPr/>
            </p:nvSpPr>
            <p:spPr bwMode="auto">
              <a:xfrm>
                <a:off x="630" y="2584"/>
                <a:ext cx="693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02" name="Freeform 275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198703" name="Group 276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198715" name="AutoShape 277"/>
              <p:cNvSpPr>
                <a:spLocks noChangeArrowheads="1"/>
              </p:cNvSpPr>
              <p:nvPr/>
            </p:nvSpPr>
            <p:spPr bwMode="auto">
              <a:xfrm>
                <a:off x="611" y="2566"/>
                <a:ext cx="729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198716" name="AutoShape 278"/>
              <p:cNvSpPr>
                <a:spLocks noChangeArrowheads="1"/>
              </p:cNvSpPr>
              <p:nvPr/>
            </p:nvSpPr>
            <p:spPr bwMode="auto">
              <a:xfrm>
                <a:off x="625" y="2583"/>
                <a:ext cx="693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198704" name="Rectangle 279"/>
            <p:cNvSpPr>
              <a:spLocks noChangeArrowheads="1"/>
            </p:cNvSpPr>
            <p:nvPr/>
          </p:nvSpPr>
          <p:spPr bwMode="auto">
            <a:xfrm>
              <a:off x="5252" y="429"/>
              <a:ext cx="64" cy="2289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05" name="Freeform 280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06" name="Freeform 281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07" name="Oval 282"/>
            <p:cNvSpPr>
              <a:spLocks noChangeArrowheads="1"/>
            </p:cNvSpPr>
            <p:nvPr/>
          </p:nvSpPr>
          <p:spPr bwMode="auto">
            <a:xfrm>
              <a:off x="5519" y="2611"/>
              <a:ext cx="46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08" name="Freeform 283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198709" name="AutoShape 284"/>
            <p:cNvSpPr>
              <a:spLocks noChangeArrowheads="1"/>
            </p:cNvSpPr>
            <p:nvPr/>
          </p:nvSpPr>
          <p:spPr bwMode="auto">
            <a:xfrm>
              <a:off x="4140" y="2677"/>
              <a:ext cx="1199" cy="148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10" name="AutoShape 285"/>
            <p:cNvSpPr>
              <a:spLocks noChangeArrowheads="1"/>
            </p:cNvSpPr>
            <p:nvPr/>
          </p:nvSpPr>
          <p:spPr bwMode="auto">
            <a:xfrm>
              <a:off x="4204" y="2712"/>
              <a:ext cx="1072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11" name="Oval 286"/>
            <p:cNvSpPr>
              <a:spLocks noChangeArrowheads="1"/>
            </p:cNvSpPr>
            <p:nvPr/>
          </p:nvSpPr>
          <p:spPr bwMode="auto">
            <a:xfrm>
              <a:off x="4308" y="2380"/>
              <a:ext cx="156" cy="148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12" name="Oval 287"/>
            <p:cNvSpPr>
              <a:spLocks noChangeArrowheads="1"/>
            </p:cNvSpPr>
            <p:nvPr/>
          </p:nvSpPr>
          <p:spPr bwMode="auto">
            <a:xfrm>
              <a:off x="4488" y="2386"/>
              <a:ext cx="156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198713" name="Oval 288"/>
            <p:cNvSpPr>
              <a:spLocks noChangeArrowheads="1"/>
            </p:cNvSpPr>
            <p:nvPr/>
          </p:nvSpPr>
          <p:spPr bwMode="auto">
            <a:xfrm>
              <a:off x="4661" y="2380"/>
              <a:ext cx="156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198714" name="Rectangle 289"/>
            <p:cNvSpPr>
              <a:spLocks noChangeArrowheads="1"/>
            </p:cNvSpPr>
            <p:nvPr/>
          </p:nvSpPr>
          <p:spPr bwMode="auto">
            <a:xfrm>
              <a:off x="5061" y="1835"/>
              <a:ext cx="87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Structure: Resolution example</a:t>
            </a:r>
            <a:endParaRPr lang="en-US" dirty="0"/>
          </a:p>
        </p:txBody>
      </p:sp>
      <p:sp>
        <p:nvSpPr>
          <p:cNvPr id="198662" name="Text Box 17"/>
          <p:cNvSpPr txBox="1">
            <a:spLocks noChangeArrowheads="1"/>
          </p:cNvSpPr>
          <p:nvPr/>
        </p:nvSpPr>
        <p:spPr bwMode="auto">
          <a:xfrm>
            <a:off x="5791200" y="481013"/>
            <a:ext cx="2011363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root DNS server</a:t>
            </a:r>
            <a:endParaRPr lang="en-US" altLang="en-US" sz="1600"/>
          </a:p>
        </p:txBody>
      </p:sp>
    </p:spTree>
    <p:extLst>
      <p:ext uri="{BB962C8B-B14F-4D97-AF65-F5344CB8AC3E}">
        <p14:creationId xmlns:p14="http://schemas.microsoft.com/office/powerpoint/2010/main" val="14737547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 nodeType="clickPar">
                      <p:stCondLst>
                        <p:cond delay="indefinite"/>
                      </p:stCondLst>
                      <p:childTnLst>
                        <p:par>
                          <p:cTn id="1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 nodeType="clickPar">
                      <p:stCondLst>
                        <p:cond delay="indefinite"/>
                      </p:stCondLst>
                      <p:childTnLst>
                        <p:par>
                          <p:cTn id="1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 nodeType="clickPar">
                      <p:stCondLst>
                        <p:cond delay="indefinite"/>
                      </p:stCondLst>
                      <p:childTnLst>
                        <p:par>
                          <p:cTn id="2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 nodeType="clickPar">
                      <p:stCondLst>
                        <p:cond delay="indefinite"/>
                      </p:stCondLst>
                      <p:childTnLst>
                        <p:par>
                          <p:cTn id="28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8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 nodeType="clickPar">
                      <p:stCondLst>
                        <p:cond delay="indefinite"/>
                      </p:stCondLst>
                      <p:childTnLst>
                        <p:par>
                          <p:cTn id="4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8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8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 nodeType="clickPar">
                      <p:stCondLst>
                        <p:cond delay="indefinite"/>
                      </p:stCondLst>
                      <p:childTnLst>
                        <p:par>
                          <p:cTn id="46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7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28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2770" grpId="0" animBg="1"/>
      <p:bldP spid="202771" grpId="0" animBg="1"/>
      <p:bldP spid="202772" grpId="0" animBg="1"/>
      <p:bldP spid="202773" grpId="0" animBg="1"/>
      <p:bldP spid="202774" grpId="0" animBg="1"/>
      <p:bldP spid="202775" grpId="0" animBg="1"/>
      <p:bldP spid="202779" grpId="0"/>
      <p:bldP spid="202780" grpId="0"/>
      <p:bldP spid="202781" grpId="0"/>
      <p:bldP spid="202782" grpId="0"/>
      <p:bldP spid="202783" grpId="0"/>
      <p:bldP spid="202784" grpId="0"/>
      <p:bldP spid="202813" grpId="0"/>
      <p:bldP spid="202814" grpId="0"/>
      <p:bldP spid="202815" grpId="0" animBg="1"/>
      <p:bldP spid="202816" grpId="0" animBg="1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0707" name="Text Box 24"/>
          <p:cNvSpPr txBox="1">
            <a:spLocks noChangeArrowheads="1"/>
          </p:cNvSpPr>
          <p:nvPr/>
        </p:nvSpPr>
        <p:spPr bwMode="auto">
          <a:xfrm>
            <a:off x="7462838" y="325755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4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0708" name="Text Box 25"/>
          <p:cNvSpPr txBox="1">
            <a:spLocks noChangeArrowheads="1"/>
          </p:cNvSpPr>
          <p:nvPr/>
        </p:nvSpPr>
        <p:spPr bwMode="auto">
          <a:xfrm>
            <a:off x="7005638" y="333375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5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0709" name="Text Box 26"/>
          <p:cNvSpPr txBox="1">
            <a:spLocks noChangeArrowheads="1"/>
          </p:cNvSpPr>
          <p:nvPr/>
        </p:nvSpPr>
        <p:spPr bwMode="auto">
          <a:xfrm>
            <a:off x="6724650" y="1817688"/>
            <a:ext cx="311150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6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0710" name="Line 60"/>
          <p:cNvSpPr>
            <a:spLocks noChangeShapeType="1"/>
          </p:cNvSpPr>
          <p:nvPr/>
        </p:nvSpPr>
        <p:spPr bwMode="auto">
          <a:xfrm>
            <a:off x="7440613" y="2941638"/>
            <a:ext cx="0" cy="674687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0711" name="Line 61"/>
          <p:cNvSpPr>
            <a:spLocks noChangeShapeType="1"/>
          </p:cNvSpPr>
          <p:nvPr/>
        </p:nvSpPr>
        <p:spPr bwMode="auto">
          <a:xfrm flipH="1" flipV="1">
            <a:off x="7319963" y="2952750"/>
            <a:ext cx="0" cy="719138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0712" name="Line 62"/>
          <p:cNvSpPr>
            <a:spLocks noChangeShapeType="1"/>
          </p:cNvSpPr>
          <p:nvPr/>
        </p:nvSpPr>
        <p:spPr bwMode="auto">
          <a:xfrm flipH="1" flipV="1">
            <a:off x="6799263" y="1541463"/>
            <a:ext cx="458787" cy="566737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0713" name="Text Box 63"/>
          <p:cNvSpPr txBox="1">
            <a:spLocks noChangeArrowheads="1"/>
          </p:cNvSpPr>
          <p:nvPr/>
        </p:nvSpPr>
        <p:spPr bwMode="auto">
          <a:xfrm>
            <a:off x="7143750" y="139065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3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0714" name="Rectangle 67"/>
          <p:cNvSpPr>
            <a:spLocks noChangeArrowheads="1"/>
          </p:cNvSpPr>
          <p:nvPr/>
        </p:nvSpPr>
        <p:spPr bwMode="auto">
          <a:xfrm>
            <a:off x="468313" y="1687513"/>
            <a:ext cx="3162300" cy="2316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800" i="1">
                <a:solidFill>
                  <a:srgbClr val="CC0000"/>
                </a:solidFill>
                <a:latin typeface="Comic Sans MS" panose="030F0702030302020204" pitchFamily="66" charset="0"/>
              </a:rPr>
              <a:t>recursive query:</a:t>
            </a:r>
          </a:p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puts burden of name resolution on contacted name server</a:t>
            </a:r>
          </a:p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 sz="2400">
                <a:latin typeface="Gill Sans MT" panose="020B0502020104020203" pitchFamily="34" charset="0"/>
              </a:rPr>
              <a:t>heavy load at upper levels of hierarchy?</a:t>
            </a:r>
          </a:p>
        </p:txBody>
      </p:sp>
      <p:sp>
        <p:nvSpPr>
          <p:cNvPr id="200715" name="Text Box 5"/>
          <p:cNvSpPr txBox="1">
            <a:spLocks noChangeArrowheads="1"/>
          </p:cNvSpPr>
          <p:nvPr/>
        </p:nvSpPr>
        <p:spPr bwMode="auto">
          <a:xfrm>
            <a:off x="4206875" y="4881563"/>
            <a:ext cx="1746250" cy="611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requesting host</a:t>
            </a:r>
            <a:endParaRPr lang="en-US" altLang="en-US" sz="2400"/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i="1">
                <a:solidFill>
                  <a:srgbClr val="000099"/>
                </a:solidFill>
              </a:rPr>
              <a:t>cis.poly.edu</a:t>
            </a:r>
          </a:p>
        </p:txBody>
      </p:sp>
      <p:sp>
        <p:nvSpPr>
          <p:cNvPr id="200716" name="Text Box 6"/>
          <p:cNvSpPr txBox="1">
            <a:spLocks noChangeArrowheads="1"/>
          </p:cNvSpPr>
          <p:nvPr/>
        </p:nvSpPr>
        <p:spPr bwMode="auto">
          <a:xfrm>
            <a:off x="6653271" y="5775325"/>
            <a:ext cx="1938223" cy="33855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i="1" dirty="0" smtClean="0"/>
              <a:t>www.cs.cornell.edu</a:t>
            </a:r>
            <a:endParaRPr lang="en-US" altLang="en-US" sz="1600" i="1" dirty="0"/>
          </a:p>
        </p:txBody>
      </p:sp>
      <p:sp>
        <p:nvSpPr>
          <p:cNvPr id="200717" name="Text Box 17"/>
          <p:cNvSpPr txBox="1">
            <a:spLocks noChangeArrowheads="1"/>
          </p:cNvSpPr>
          <p:nvPr/>
        </p:nvSpPr>
        <p:spPr bwMode="auto">
          <a:xfrm>
            <a:off x="5791200" y="481013"/>
            <a:ext cx="2011363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root DNS server</a:t>
            </a:r>
            <a:endParaRPr lang="en-US" altLang="en-US" sz="1600"/>
          </a:p>
        </p:txBody>
      </p:sp>
      <p:sp>
        <p:nvSpPr>
          <p:cNvPr id="200718" name="Line 18"/>
          <p:cNvSpPr>
            <a:spLocks noChangeShapeType="1"/>
          </p:cNvSpPr>
          <p:nvPr/>
        </p:nvSpPr>
        <p:spPr bwMode="auto">
          <a:xfrm flipH="1" flipV="1">
            <a:off x="5286375" y="2916238"/>
            <a:ext cx="0" cy="131445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0719" name="Line 19"/>
          <p:cNvSpPr>
            <a:spLocks noChangeShapeType="1"/>
          </p:cNvSpPr>
          <p:nvPr/>
        </p:nvSpPr>
        <p:spPr bwMode="auto">
          <a:xfrm flipV="1">
            <a:off x="5391150" y="1220788"/>
            <a:ext cx="914400" cy="97155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0720" name="Line 22"/>
          <p:cNvSpPr>
            <a:spLocks noChangeShapeType="1"/>
          </p:cNvSpPr>
          <p:nvPr/>
        </p:nvSpPr>
        <p:spPr bwMode="auto">
          <a:xfrm flipH="1">
            <a:off x="5619750" y="1449388"/>
            <a:ext cx="733425" cy="762000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0721" name="Line 23"/>
          <p:cNvSpPr>
            <a:spLocks noChangeShapeType="1"/>
          </p:cNvSpPr>
          <p:nvPr/>
        </p:nvSpPr>
        <p:spPr bwMode="auto">
          <a:xfrm>
            <a:off x="5476875" y="2944813"/>
            <a:ext cx="9525" cy="1323975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grpSp>
        <p:nvGrpSpPr>
          <p:cNvPr id="200722" name="Group 24"/>
          <p:cNvGrpSpPr>
            <a:grpSpLocks/>
          </p:cNvGrpSpPr>
          <p:nvPr/>
        </p:nvGrpSpPr>
        <p:grpSpPr bwMode="auto">
          <a:xfrm>
            <a:off x="4179888" y="3062288"/>
            <a:ext cx="1898650" cy="611187"/>
            <a:chOff x="2831" y="2132"/>
            <a:chExt cx="1196" cy="385"/>
          </a:xfrm>
        </p:grpSpPr>
        <p:sp>
          <p:nvSpPr>
            <p:cNvPr id="200870" name="Rectangle 25"/>
            <p:cNvSpPr>
              <a:spLocks noChangeArrowheads="1"/>
            </p:cNvSpPr>
            <p:nvPr/>
          </p:nvSpPr>
          <p:spPr bwMode="auto">
            <a:xfrm>
              <a:off x="2838" y="2178"/>
              <a:ext cx="1182" cy="30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 sz="2400"/>
            </a:p>
          </p:txBody>
        </p:sp>
        <p:sp>
          <p:nvSpPr>
            <p:cNvPr id="200871" name="Text Box 26"/>
            <p:cNvSpPr txBox="1">
              <a:spLocks noChangeArrowheads="1"/>
            </p:cNvSpPr>
            <p:nvPr/>
          </p:nvSpPr>
          <p:spPr bwMode="auto">
            <a:xfrm>
              <a:off x="2831" y="2132"/>
              <a:ext cx="1196" cy="38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800"/>
                <a:t>local DNS server</a:t>
              </a:r>
              <a:endParaRPr lang="en-US" altLang="en-US" sz="2400"/>
            </a:p>
            <a:p>
              <a:pPr algn="ctr">
                <a:spcBef>
                  <a:spcPct val="0"/>
                </a:spcBef>
                <a:buClrTx/>
                <a:buSzTx/>
                <a:buFontTx/>
                <a:buNone/>
              </a:pPr>
              <a:r>
                <a:rPr lang="en-US" altLang="en-US" sz="1600" i="1">
                  <a:solidFill>
                    <a:srgbClr val="000099"/>
                  </a:solidFill>
                </a:rPr>
                <a:t>dns.poly.edu</a:t>
              </a:r>
            </a:p>
          </p:txBody>
        </p:sp>
      </p:grpSp>
      <p:sp>
        <p:nvSpPr>
          <p:cNvPr id="200723" name="Text Box 27"/>
          <p:cNvSpPr txBox="1">
            <a:spLocks noChangeArrowheads="1"/>
          </p:cNvSpPr>
          <p:nvPr/>
        </p:nvSpPr>
        <p:spPr bwMode="auto">
          <a:xfrm>
            <a:off x="4997450" y="377190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1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0724" name="Text Box 28"/>
          <p:cNvSpPr txBox="1">
            <a:spLocks noChangeArrowheads="1"/>
          </p:cNvSpPr>
          <p:nvPr/>
        </p:nvSpPr>
        <p:spPr bwMode="auto">
          <a:xfrm>
            <a:off x="5540375" y="1438275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2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0725" name="Text Box 29"/>
          <p:cNvSpPr txBox="1">
            <a:spLocks noChangeArrowheads="1"/>
          </p:cNvSpPr>
          <p:nvPr/>
        </p:nvSpPr>
        <p:spPr bwMode="auto">
          <a:xfrm>
            <a:off x="5978525" y="1676400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7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0726" name="Text Box 60"/>
          <p:cNvSpPr txBox="1">
            <a:spLocks noChangeArrowheads="1"/>
          </p:cNvSpPr>
          <p:nvPr/>
        </p:nvSpPr>
        <p:spPr bwMode="auto">
          <a:xfrm>
            <a:off x="6353175" y="4429125"/>
            <a:ext cx="2397125" cy="581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dirty="0"/>
              <a:t>authoritative DNS server</a:t>
            </a:r>
            <a:endParaRPr lang="en-US" altLang="en-US" sz="2400" dirty="0"/>
          </a:p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600" b="1" dirty="0" smtClean="0"/>
              <a:t>dns.cs.cornell.edu</a:t>
            </a:r>
            <a:endParaRPr lang="en-US" altLang="en-US" sz="1600" dirty="0"/>
          </a:p>
        </p:txBody>
      </p:sp>
      <p:sp>
        <p:nvSpPr>
          <p:cNvPr id="200727" name="Text Box 62"/>
          <p:cNvSpPr txBox="1">
            <a:spLocks noChangeArrowheads="1"/>
          </p:cNvSpPr>
          <p:nvPr/>
        </p:nvSpPr>
        <p:spPr bwMode="auto">
          <a:xfrm>
            <a:off x="5549900" y="3781425"/>
            <a:ext cx="311150" cy="366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>
                <a:solidFill>
                  <a:srgbClr val="CC0000"/>
                </a:solidFill>
              </a:rPr>
              <a:t>8</a:t>
            </a:r>
            <a:endParaRPr lang="en-US" altLang="en-US" sz="2400">
              <a:solidFill>
                <a:srgbClr val="CC0000"/>
              </a:solidFill>
            </a:endParaRPr>
          </a:p>
        </p:txBody>
      </p:sp>
      <p:sp>
        <p:nvSpPr>
          <p:cNvPr id="200728" name="Line 62"/>
          <p:cNvSpPr>
            <a:spLocks noChangeShapeType="1"/>
          </p:cNvSpPr>
          <p:nvPr/>
        </p:nvSpPr>
        <p:spPr bwMode="auto">
          <a:xfrm flipH="1" flipV="1">
            <a:off x="6853238" y="1333500"/>
            <a:ext cx="600075" cy="741363"/>
          </a:xfrm>
          <a:prstGeom prst="line">
            <a:avLst/>
          </a:prstGeom>
          <a:noFill/>
          <a:ln w="28575">
            <a:solidFill>
              <a:srgbClr val="CC0000"/>
            </a:solidFill>
            <a:round/>
            <a:headEnd type="triangle" w="med" len="med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200731" name="Text Box 65"/>
          <p:cNvSpPr txBox="1">
            <a:spLocks noChangeArrowheads="1"/>
          </p:cNvSpPr>
          <p:nvPr/>
        </p:nvSpPr>
        <p:spPr bwMode="auto">
          <a:xfrm>
            <a:off x="7600950" y="2287588"/>
            <a:ext cx="1325563" cy="55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TLD DNS </a:t>
            </a:r>
          </a:p>
          <a:p>
            <a:pPr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1800"/>
              <a:t>server</a:t>
            </a:r>
            <a:endParaRPr lang="en-US" altLang="en-US" sz="1600"/>
          </a:p>
        </p:txBody>
      </p:sp>
      <p:grpSp>
        <p:nvGrpSpPr>
          <p:cNvPr id="200732" name="Group 140"/>
          <p:cNvGrpSpPr>
            <a:grpSpLocks/>
          </p:cNvGrpSpPr>
          <p:nvPr/>
        </p:nvGrpSpPr>
        <p:grpSpPr bwMode="auto">
          <a:xfrm flipH="1">
            <a:off x="7226300" y="5091113"/>
            <a:ext cx="925513" cy="795337"/>
            <a:chOff x="-44" y="1473"/>
            <a:chExt cx="981" cy="1105"/>
          </a:xfrm>
        </p:grpSpPr>
        <p:pic>
          <p:nvPicPr>
            <p:cNvPr id="200868" name="Picture 141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00869" name="Freeform 142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200733" name="Group 143"/>
          <p:cNvGrpSpPr>
            <a:grpSpLocks/>
          </p:cNvGrpSpPr>
          <p:nvPr/>
        </p:nvGrpSpPr>
        <p:grpSpPr bwMode="auto">
          <a:xfrm>
            <a:off x="4765675" y="4244975"/>
            <a:ext cx="925513" cy="795338"/>
            <a:chOff x="-44" y="1473"/>
            <a:chExt cx="981" cy="1105"/>
          </a:xfrm>
        </p:grpSpPr>
        <p:pic>
          <p:nvPicPr>
            <p:cNvPr id="200866" name="Picture 144" descr="desktop_computer_stylized_medium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 flipH="1">
              <a:off x="-44" y="1473"/>
              <a:ext cx="981" cy="110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00867" name="Freeform 145"/>
            <p:cNvSpPr>
              <a:spLocks/>
            </p:cNvSpPr>
            <p:nvPr/>
          </p:nvSpPr>
          <p:spPr bwMode="auto">
            <a:xfrm flipH="1">
              <a:off x="374" y="1579"/>
              <a:ext cx="477" cy="506"/>
            </a:xfrm>
            <a:custGeom>
              <a:avLst/>
              <a:gdLst>
                <a:gd name="T0" fmla="*/ 0 w 356"/>
                <a:gd name="T1" fmla="*/ 0 h 368"/>
                <a:gd name="T2" fmla="*/ 5595 w 356"/>
                <a:gd name="T3" fmla="*/ 341 h 368"/>
                <a:gd name="T4" fmla="*/ 6638 w 356"/>
                <a:gd name="T5" fmla="*/ 7113 h 368"/>
                <a:gd name="T6" fmla="*/ 1463 w 356"/>
                <a:gd name="T7" fmla="*/ 8895 h 368"/>
                <a:gd name="T8" fmla="*/ 0 w 356"/>
                <a:gd name="T9" fmla="*/ 0 h 3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6"/>
                <a:gd name="T16" fmla="*/ 0 h 368"/>
                <a:gd name="T17" fmla="*/ 356 w 356"/>
                <a:gd name="T18" fmla="*/ 368 h 36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6" h="368">
                  <a:moveTo>
                    <a:pt x="0" y="0"/>
                  </a:moveTo>
                  <a:lnTo>
                    <a:pt x="300" y="14"/>
                  </a:lnTo>
                  <a:lnTo>
                    <a:pt x="356" y="294"/>
                  </a:lnTo>
                  <a:lnTo>
                    <a:pt x="78" y="368"/>
                  </a:lnTo>
                  <a:lnTo>
                    <a:pt x="0" y="0"/>
                  </a:lnTo>
                  <a:close/>
                </a:path>
              </a:pathLst>
            </a:custGeom>
            <a:gradFill rotWithShape="1">
              <a:gsLst>
                <a:gs pos="0">
                  <a:srgbClr val="000099"/>
                </a:gs>
                <a:gs pos="100000">
                  <a:schemeClr val="bg1"/>
                </a:gs>
              </a:gsLst>
              <a:lin ang="270000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 cap="flat" cmpd="sng">
                  <a:solidFill>
                    <a:srgbClr val="000000"/>
                  </a:solidFill>
                  <a:prstDash val="solid"/>
                  <a:round/>
                  <a:headEnd/>
                  <a:tailEnd/>
                </a14:hiddenLine>
              </a:ext>
            </a:extLst>
          </p:spPr>
          <p:txBody>
            <a:bodyPr wrap="none"/>
            <a:lstStyle/>
            <a:p>
              <a:endParaRPr lang="en-US"/>
            </a:p>
          </p:txBody>
        </p:sp>
      </p:grpSp>
      <p:grpSp>
        <p:nvGrpSpPr>
          <p:cNvPr id="200734" name="Group 146"/>
          <p:cNvGrpSpPr>
            <a:grpSpLocks/>
          </p:cNvGrpSpPr>
          <p:nvPr/>
        </p:nvGrpSpPr>
        <p:grpSpPr bwMode="auto">
          <a:xfrm>
            <a:off x="7226300" y="3743325"/>
            <a:ext cx="390525" cy="641350"/>
            <a:chOff x="4140" y="429"/>
            <a:chExt cx="1425" cy="2396"/>
          </a:xfrm>
        </p:grpSpPr>
        <p:sp>
          <p:nvSpPr>
            <p:cNvPr id="200834" name="Freeform 147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35" name="Rectangle 148"/>
            <p:cNvSpPr>
              <a:spLocks noChangeArrowheads="1"/>
            </p:cNvSpPr>
            <p:nvPr/>
          </p:nvSpPr>
          <p:spPr bwMode="auto">
            <a:xfrm>
              <a:off x="4204" y="429"/>
              <a:ext cx="1048" cy="2283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36" name="Freeform 149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37" name="Freeform 150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38" name="Rectangle 151"/>
            <p:cNvSpPr>
              <a:spLocks noChangeArrowheads="1"/>
            </p:cNvSpPr>
            <p:nvPr/>
          </p:nvSpPr>
          <p:spPr bwMode="auto">
            <a:xfrm>
              <a:off x="4210" y="696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839" name="Group 152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200864" name="AutoShape 153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3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65" name="AutoShape 154"/>
              <p:cNvSpPr>
                <a:spLocks noChangeArrowheads="1"/>
              </p:cNvSpPr>
              <p:nvPr/>
            </p:nvSpPr>
            <p:spPr bwMode="auto">
              <a:xfrm>
                <a:off x="628" y="2583"/>
                <a:ext cx="694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840" name="Rectangle 155"/>
            <p:cNvSpPr>
              <a:spLocks noChangeArrowheads="1"/>
            </p:cNvSpPr>
            <p:nvPr/>
          </p:nvSpPr>
          <p:spPr bwMode="auto">
            <a:xfrm>
              <a:off x="4227" y="1016"/>
              <a:ext cx="591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841" name="Group 156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200862" name="AutoShape 157"/>
              <p:cNvSpPr>
                <a:spLocks noChangeArrowheads="1"/>
              </p:cNvSpPr>
              <p:nvPr/>
            </p:nvSpPr>
            <p:spPr bwMode="auto">
              <a:xfrm>
                <a:off x="616" y="2566"/>
                <a:ext cx="723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63" name="AutoShape 158"/>
              <p:cNvSpPr>
                <a:spLocks noChangeArrowheads="1"/>
              </p:cNvSpPr>
              <p:nvPr/>
            </p:nvSpPr>
            <p:spPr bwMode="auto">
              <a:xfrm>
                <a:off x="630" y="2585"/>
                <a:ext cx="694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842" name="Rectangle 159"/>
            <p:cNvSpPr>
              <a:spLocks noChangeArrowheads="1"/>
            </p:cNvSpPr>
            <p:nvPr/>
          </p:nvSpPr>
          <p:spPr bwMode="auto">
            <a:xfrm>
              <a:off x="4215" y="1360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43" name="Rectangle 160"/>
            <p:cNvSpPr>
              <a:spLocks noChangeArrowheads="1"/>
            </p:cNvSpPr>
            <p:nvPr/>
          </p:nvSpPr>
          <p:spPr bwMode="auto">
            <a:xfrm>
              <a:off x="4227" y="1657"/>
              <a:ext cx="597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844" name="Group 161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200860" name="AutoShape 162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61" name="AutoShape 163"/>
              <p:cNvSpPr>
                <a:spLocks noChangeArrowheads="1"/>
              </p:cNvSpPr>
              <p:nvPr/>
            </p:nvSpPr>
            <p:spPr bwMode="auto">
              <a:xfrm>
                <a:off x="630" y="2584"/>
                <a:ext cx="693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845" name="Freeform 164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200846" name="Group 165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200858" name="AutoShape 166"/>
              <p:cNvSpPr>
                <a:spLocks noChangeArrowheads="1"/>
              </p:cNvSpPr>
              <p:nvPr/>
            </p:nvSpPr>
            <p:spPr bwMode="auto">
              <a:xfrm>
                <a:off x="611" y="2566"/>
                <a:ext cx="729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59" name="AutoShape 167"/>
              <p:cNvSpPr>
                <a:spLocks noChangeArrowheads="1"/>
              </p:cNvSpPr>
              <p:nvPr/>
            </p:nvSpPr>
            <p:spPr bwMode="auto">
              <a:xfrm>
                <a:off x="626" y="2583"/>
                <a:ext cx="693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847" name="Rectangle 168"/>
            <p:cNvSpPr>
              <a:spLocks noChangeArrowheads="1"/>
            </p:cNvSpPr>
            <p:nvPr/>
          </p:nvSpPr>
          <p:spPr bwMode="auto">
            <a:xfrm>
              <a:off x="5252" y="429"/>
              <a:ext cx="64" cy="2289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48" name="Freeform 169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49" name="Freeform 170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50" name="Oval 171"/>
            <p:cNvSpPr>
              <a:spLocks noChangeArrowheads="1"/>
            </p:cNvSpPr>
            <p:nvPr/>
          </p:nvSpPr>
          <p:spPr bwMode="auto">
            <a:xfrm>
              <a:off x="5519" y="2611"/>
              <a:ext cx="46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51" name="Freeform 172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52" name="AutoShape 173"/>
            <p:cNvSpPr>
              <a:spLocks noChangeArrowheads="1"/>
            </p:cNvSpPr>
            <p:nvPr/>
          </p:nvSpPr>
          <p:spPr bwMode="auto">
            <a:xfrm>
              <a:off x="4140" y="2677"/>
              <a:ext cx="1199" cy="148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53" name="AutoShape 174"/>
            <p:cNvSpPr>
              <a:spLocks noChangeArrowheads="1"/>
            </p:cNvSpPr>
            <p:nvPr/>
          </p:nvSpPr>
          <p:spPr bwMode="auto">
            <a:xfrm>
              <a:off x="4204" y="2712"/>
              <a:ext cx="1072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54" name="Oval 175"/>
            <p:cNvSpPr>
              <a:spLocks noChangeArrowheads="1"/>
            </p:cNvSpPr>
            <p:nvPr/>
          </p:nvSpPr>
          <p:spPr bwMode="auto">
            <a:xfrm>
              <a:off x="4308" y="2380"/>
              <a:ext cx="156" cy="148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55" name="Oval 176"/>
            <p:cNvSpPr>
              <a:spLocks noChangeArrowheads="1"/>
            </p:cNvSpPr>
            <p:nvPr/>
          </p:nvSpPr>
          <p:spPr bwMode="auto">
            <a:xfrm>
              <a:off x="4488" y="2386"/>
              <a:ext cx="156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200856" name="Oval 177"/>
            <p:cNvSpPr>
              <a:spLocks noChangeArrowheads="1"/>
            </p:cNvSpPr>
            <p:nvPr/>
          </p:nvSpPr>
          <p:spPr bwMode="auto">
            <a:xfrm>
              <a:off x="4661" y="2380"/>
              <a:ext cx="156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57" name="Rectangle 178"/>
            <p:cNvSpPr>
              <a:spLocks noChangeArrowheads="1"/>
            </p:cNvSpPr>
            <p:nvPr/>
          </p:nvSpPr>
          <p:spPr bwMode="auto">
            <a:xfrm>
              <a:off x="5061" y="1835"/>
              <a:ext cx="87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200735" name="Group 212"/>
          <p:cNvGrpSpPr>
            <a:grpSpLocks/>
          </p:cNvGrpSpPr>
          <p:nvPr/>
        </p:nvGrpSpPr>
        <p:grpSpPr bwMode="auto">
          <a:xfrm>
            <a:off x="5222875" y="2230438"/>
            <a:ext cx="390525" cy="641350"/>
            <a:chOff x="4140" y="429"/>
            <a:chExt cx="1425" cy="2396"/>
          </a:xfrm>
        </p:grpSpPr>
        <p:sp>
          <p:nvSpPr>
            <p:cNvPr id="200802" name="Freeform 213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03" name="Rectangle 214"/>
            <p:cNvSpPr>
              <a:spLocks noChangeArrowheads="1"/>
            </p:cNvSpPr>
            <p:nvPr/>
          </p:nvSpPr>
          <p:spPr bwMode="auto">
            <a:xfrm>
              <a:off x="4204" y="429"/>
              <a:ext cx="1048" cy="2283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04" name="Freeform 215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05" name="Freeform 216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06" name="Rectangle 217"/>
            <p:cNvSpPr>
              <a:spLocks noChangeArrowheads="1"/>
            </p:cNvSpPr>
            <p:nvPr/>
          </p:nvSpPr>
          <p:spPr bwMode="auto">
            <a:xfrm>
              <a:off x="4210" y="696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807" name="Group 218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200832" name="AutoShape 219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3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33" name="AutoShape 220"/>
              <p:cNvSpPr>
                <a:spLocks noChangeArrowheads="1"/>
              </p:cNvSpPr>
              <p:nvPr/>
            </p:nvSpPr>
            <p:spPr bwMode="auto">
              <a:xfrm>
                <a:off x="628" y="2583"/>
                <a:ext cx="694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808" name="Rectangle 221"/>
            <p:cNvSpPr>
              <a:spLocks noChangeArrowheads="1"/>
            </p:cNvSpPr>
            <p:nvPr/>
          </p:nvSpPr>
          <p:spPr bwMode="auto">
            <a:xfrm>
              <a:off x="4227" y="1016"/>
              <a:ext cx="591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809" name="Group 222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200830" name="AutoShape 223"/>
              <p:cNvSpPr>
                <a:spLocks noChangeArrowheads="1"/>
              </p:cNvSpPr>
              <p:nvPr/>
            </p:nvSpPr>
            <p:spPr bwMode="auto">
              <a:xfrm>
                <a:off x="616" y="2566"/>
                <a:ext cx="723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31" name="AutoShape 224"/>
              <p:cNvSpPr>
                <a:spLocks noChangeArrowheads="1"/>
              </p:cNvSpPr>
              <p:nvPr/>
            </p:nvSpPr>
            <p:spPr bwMode="auto">
              <a:xfrm>
                <a:off x="630" y="2585"/>
                <a:ext cx="694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810" name="Rectangle 225"/>
            <p:cNvSpPr>
              <a:spLocks noChangeArrowheads="1"/>
            </p:cNvSpPr>
            <p:nvPr/>
          </p:nvSpPr>
          <p:spPr bwMode="auto">
            <a:xfrm>
              <a:off x="4215" y="1360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11" name="Rectangle 226"/>
            <p:cNvSpPr>
              <a:spLocks noChangeArrowheads="1"/>
            </p:cNvSpPr>
            <p:nvPr/>
          </p:nvSpPr>
          <p:spPr bwMode="auto">
            <a:xfrm>
              <a:off x="4227" y="1657"/>
              <a:ext cx="597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812" name="Group 227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200828" name="AutoShape 228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29" name="AutoShape 229"/>
              <p:cNvSpPr>
                <a:spLocks noChangeArrowheads="1"/>
              </p:cNvSpPr>
              <p:nvPr/>
            </p:nvSpPr>
            <p:spPr bwMode="auto">
              <a:xfrm>
                <a:off x="630" y="2584"/>
                <a:ext cx="693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813" name="Freeform 230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200814" name="Group 231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200826" name="AutoShape 232"/>
              <p:cNvSpPr>
                <a:spLocks noChangeArrowheads="1"/>
              </p:cNvSpPr>
              <p:nvPr/>
            </p:nvSpPr>
            <p:spPr bwMode="auto">
              <a:xfrm>
                <a:off x="611" y="2566"/>
                <a:ext cx="729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27" name="AutoShape 233"/>
              <p:cNvSpPr>
                <a:spLocks noChangeArrowheads="1"/>
              </p:cNvSpPr>
              <p:nvPr/>
            </p:nvSpPr>
            <p:spPr bwMode="auto">
              <a:xfrm>
                <a:off x="626" y="2583"/>
                <a:ext cx="693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815" name="Rectangle 234"/>
            <p:cNvSpPr>
              <a:spLocks noChangeArrowheads="1"/>
            </p:cNvSpPr>
            <p:nvPr/>
          </p:nvSpPr>
          <p:spPr bwMode="auto">
            <a:xfrm>
              <a:off x="5252" y="429"/>
              <a:ext cx="64" cy="2289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16" name="Freeform 235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17" name="Freeform 236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18" name="Oval 237"/>
            <p:cNvSpPr>
              <a:spLocks noChangeArrowheads="1"/>
            </p:cNvSpPr>
            <p:nvPr/>
          </p:nvSpPr>
          <p:spPr bwMode="auto">
            <a:xfrm>
              <a:off x="5519" y="2611"/>
              <a:ext cx="46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19" name="Freeform 238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820" name="AutoShape 239"/>
            <p:cNvSpPr>
              <a:spLocks noChangeArrowheads="1"/>
            </p:cNvSpPr>
            <p:nvPr/>
          </p:nvSpPr>
          <p:spPr bwMode="auto">
            <a:xfrm>
              <a:off x="4140" y="2677"/>
              <a:ext cx="1199" cy="148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21" name="AutoShape 240"/>
            <p:cNvSpPr>
              <a:spLocks noChangeArrowheads="1"/>
            </p:cNvSpPr>
            <p:nvPr/>
          </p:nvSpPr>
          <p:spPr bwMode="auto">
            <a:xfrm>
              <a:off x="4204" y="2712"/>
              <a:ext cx="1072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22" name="Oval 241"/>
            <p:cNvSpPr>
              <a:spLocks noChangeArrowheads="1"/>
            </p:cNvSpPr>
            <p:nvPr/>
          </p:nvSpPr>
          <p:spPr bwMode="auto">
            <a:xfrm>
              <a:off x="4308" y="2380"/>
              <a:ext cx="156" cy="148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23" name="Oval 242"/>
            <p:cNvSpPr>
              <a:spLocks noChangeArrowheads="1"/>
            </p:cNvSpPr>
            <p:nvPr/>
          </p:nvSpPr>
          <p:spPr bwMode="auto">
            <a:xfrm>
              <a:off x="4488" y="2386"/>
              <a:ext cx="156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200824" name="Oval 243"/>
            <p:cNvSpPr>
              <a:spLocks noChangeArrowheads="1"/>
            </p:cNvSpPr>
            <p:nvPr/>
          </p:nvSpPr>
          <p:spPr bwMode="auto">
            <a:xfrm>
              <a:off x="4661" y="2380"/>
              <a:ext cx="156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825" name="Rectangle 244"/>
            <p:cNvSpPr>
              <a:spLocks noChangeArrowheads="1"/>
            </p:cNvSpPr>
            <p:nvPr/>
          </p:nvSpPr>
          <p:spPr bwMode="auto">
            <a:xfrm>
              <a:off x="5061" y="1835"/>
              <a:ext cx="87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200736" name="Group 245"/>
          <p:cNvGrpSpPr>
            <a:grpSpLocks/>
          </p:cNvGrpSpPr>
          <p:nvPr/>
        </p:nvGrpSpPr>
        <p:grpSpPr bwMode="auto">
          <a:xfrm>
            <a:off x="6376988" y="968375"/>
            <a:ext cx="390525" cy="641350"/>
            <a:chOff x="4140" y="429"/>
            <a:chExt cx="1425" cy="2396"/>
          </a:xfrm>
        </p:grpSpPr>
        <p:sp>
          <p:nvSpPr>
            <p:cNvPr id="200770" name="Freeform 246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71" name="Rectangle 247"/>
            <p:cNvSpPr>
              <a:spLocks noChangeArrowheads="1"/>
            </p:cNvSpPr>
            <p:nvPr/>
          </p:nvSpPr>
          <p:spPr bwMode="auto">
            <a:xfrm>
              <a:off x="4204" y="429"/>
              <a:ext cx="1048" cy="2283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72" name="Freeform 248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73" name="Freeform 249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74" name="Rectangle 250"/>
            <p:cNvSpPr>
              <a:spLocks noChangeArrowheads="1"/>
            </p:cNvSpPr>
            <p:nvPr/>
          </p:nvSpPr>
          <p:spPr bwMode="auto">
            <a:xfrm>
              <a:off x="4210" y="696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775" name="Group 251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200800" name="AutoShape 252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3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801" name="AutoShape 253"/>
              <p:cNvSpPr>
                <a:spLocks noChangeArrowheads="1"/>
              </p:cNvSpPr>
              <p:nvPr/>
            </p:nvSpPr>
            <p:spPr bwMode="auto">
              <a:xfrm>
                <a:off x="627" y="2583"/>
                <a:ext cx="694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776" name="Rectangle 254"/>
            <p:cNvSpPr>
              <a:spLocks noChangeArrowheads="1"/>
            </p:cNvSpPr>
            <p:nvPr/>
          </p:nvSpPr>
          <p:spPr bwMode="auto">
            <a:xfrm>
              <a:off x="4227" y="1016"/>
              <a:ext cx="591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777" name="Group 255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200798" name="AutoShape 256"/>
              <p:cNvSpPr>
                <a:spLocks noChangeArrowheads="1"/>
              </p:cNvSpPr>
              <p:nvPr/>
            </p:nvSpPr>
            <p:spPr bwMode="auto">
              <a:xfrm>
                <a:off x="616" y="2566"/>
                <a:ext cx="723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799" name="AutoShape 257"/>
              <p:cNvSpPr>
                <a:spLocks noChangeArrowheads="1"/>
              </p:cNvSpPr>
              <p:nvPr/>
            </p:nvSpPr>
            <p:spPr bwMode="auto">
              <a:xfrm>
                <a:off x="630" y="2585"/>
                <a:ext cx="694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778" name="Rectangle 258"/>
            <p:cNvSpPr>
              <a:spLocks noChangeArrowheads="1"/>
            </p:cNvSpPr>
            <p:nvPr/>
          </p:nvSpPr>
          <p:spPr bwMode="auto">
            <a:xfrm>
              <a:off x="4215" y="1360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79" name="Rectangle 259"/>
            <p:cNvSpPr>
              <a:spLocks noChangeArrowheads="1"/>
            </p:cNvSpPr>
            <p:nvPr/>
          </p:nvSpPr>
          <p:spPr bwMode="auto">
            <a:xfrm>
              <a:off x="4227" y="1657"/>
              <a:ext cx="597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780" name="Group 260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200796" name="AutoShape 261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797" name="AutoShape 262"/>
              <p:cNvSpPr>
                <a:spLocks noChangeArrowheads="1"/>
              </p:cNvSpPr>
              <p:nvPr/>
            </p:nvSpPr>
            <p:spPr bwMode="auto">
              <a:xfrm>
                <a:off x="630" y="2584"/>
                <a:ext cx="693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781" name="Freeform 263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200782" name="Group 264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200794" name="AutoShape 265"/>
              <p:cNvSpPr>
                <a:spLocks noChangeArrowheads="1"/>
              </p:cNvSpPr>
              <p:nvPr/>
            </p:nvSpPr>
            <p:spPr bwMode="auto">
              <a:xfrm>
                <a:off x="611" y="2566"/>
                <a:ext cx="729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795" name="AutoShape 266"/>
              <p:cNvSpPr>
                <a:spLocks noChangeArrowheads="1"/>
              </p:cNvSpPr>
              <p:nvPr/>
            </p:nvSpPr>
            <p:spPr bwMode="auto">
              <a:xfrm>
                <a:off x="625" y="2583"/>
                <a:ext cx="693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783" name="Rectangle 267"/>
            <p:cNvSpPr>
              <a:spLocks noChangeArrowheads="1"/>
            </p:cNvSpPr>
            <p:nvPr/>
          </p:nvSpPr>
          <p:spPr bwMode="auto">
            <a:xfrm>
              <a:off x="5252" y="429"/>
              <a:ext cx="64" cy="2289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84" name="Freeform 268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85" name="Freeform 269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86" name="Oval 270"/>
            <p:cNvSpPr>
              <a:spLocks noChangeArrowheads="1"/>
            </p:cNvSpPr>
            <p:nvPr/>
          </p:nvSpPr>
          <p:spPr bwMode="auto">
            <a:xfrm>
              <a:off x="5519" y="2611"/>
              <a:ext cx="46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87" name="Freeform 271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88" name="AutoShape 272"/>
            <p:cNvSpPr>
              <a:spLocks noChangeArrowheads="1"/>
            </p:cNvSpPr>
            <p:nvPr/>
          </p:nvSpPr>
          <p:spPr bwMode="auto">
            <a:xfrm>
              <a:off x="4140" y="2677"/>
              <a:ext cx="1199" cy="148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89" name="AutoShape 273"/>
            <p:cNvSpPr>
              <a:spLocks noChangeArrowheads="1"/>
            </p:cNvSpPr>
            <p:nvPr/>
          </p:nvSpPr>
          <p:spPr bwMode="auto">
            <a:xfrm>
              <a:off x="4204" y="2712"/>
              <a:ext cx="1072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90" name="Oval 274"/>
            <p:cNvSpPr>
              <a:spLocks noChangeArrowheads="1"/>
            </p:cNvSpPr>
            <p:nvPr/>
          </p:nvSpPr>
          <p:spPr bwMode="auto">
            <a:xfrm>
              <a:off x="4308" y="2380"/>
              <a:ext cx="156" cy="148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91" name="Oval 275"/>
            <p:cNvSpPr>
              <a:spLocks noChangeArrowheads="1"/>
            </p:cNvSpPr>
            <p:nvPr/>
          </p:nvSpPr>
          <p:spPr bwMode="auto">
            <a:xfrm>
              <a:off x="4488" y="2386"/>
              <a:ext cx="156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200792" name="Oval 276"/>
            <p:cNvSpPr>
              <a:spLocks noChangeArrowheads="1"/>
            </p:cNvSpPr>
            <p:nvPr/>
          </p:nvSpPr>
          <p:spPr bwMode="auto">
            <a:xfrm>
              <a:off x="4661" y="2380"/>
              <a:ext cx="156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93" name="Rectangle 277"/>
            <p:cNvSpPr>
              <a:spLocks noChangeArrowheads="1"/>
            </p:cNvSpPr>
            <p:nvPr/>
          </p:nvSpPr>
          <p:spPr bwMode="auto">
            <a:xfrm>
              <a:off x="5061" y="1835"/>
              <a:ext cx="87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grpSp>
        <p:nvGrpSpPr>
          <p:cNvPr id="200737" name="Group 311"/>
          <p:cNvGrpSpPr>
            <a:grpSpLocks/>
          </p:cNvGrpSpPr>
          <p:nvPr/>
        </p:nvGrpSpPr>
        <p:grpSpPr bwMode="auto">
          <a:xfrm>
            <a:off x="7192963" y="2220913"/>
            <a:ext cx="390525" cy="641350"/>
            <a:chOff x="4140" y="429"/>
            <a:chExt cx="1425" cy="2396"/>
          </a:xfrm>
        </p:grpSpPr>
        <p:sp>
          <p:nvSpPr>
            <p:cNvPr id="200738" name="Freeform 312"/>
            <p:cNvSpPr>
              <a:spLocks/>
            </p:cNvSpPr>
            <p:nvPr/>
          </p:nvSpPr>
          <p:spPr bwMode="auto">
            <a:xfrm>
              <a:off x="5268" y="433"/>
              <a:ext cx="283" cy="2286"/>
            </a:xfrm>
            <a:custGeom>
              <a:avLst/>
              <a:gdLst>
                <a:gd name="T0" fmla="*/ 7 w 354"/>
                <a:gd name="T1" fmla="*/ 0 h 2742"/>
                <a:gd name="T2" fmla="*/ 38 w 354"/>
                <a:gd name="T3" fmla="*/ 55 h 2742"/>
                <a:gd name="T4" fmla="*/ 37 w 354"/>
                <a:gd name="T5" fmla="*/ 425 h 2742"/>
                <a:gd name="T6" fmla="*/ 0 w 354"/>
                <a:gd name="T7" fmla="*/ 445 h 2742"/>
                <a:gd name="T8" fmla="*/ 7 w 354"/>
                <a:gd name="T9" fmla="*/ 0 h 274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54"/>
                <a:gd name="T16" fmla="*/ 0 h 2742"/>
                <a:gd name="T17" fmla="*/ 354 w 354"/>
                <a:gd name="T18" fmla="*/ 2742 h 2742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54" h="2742">
                  <a:moveTo>
                    <a:pt x="63" y="0"/>
                  </a:moveTo>
                  <a:lnTo>
                    <a:pt x="354" y="339"/>
                  </a:lnTo>
                  <a:lnTo>
                    <a:pt x="346" y="2624"/>
                  </a:lnTo>
                  <a:lnTo>
                    <a:pt x="0" y="2742"/>
                  </a:lnTo>
                  <a:lnTo>
                    <a:pt x="63" y="0"/>
                  </a:lnTo>
                  <a:close/>
                </a:path>
              </a:pathLst>
            </a:custGeom>
            <a:gradFill rotWithShape="1">
              <a:gsLst>
                <a:gs pos="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39" name="Rectangle 313"/>
            <p:cNvSpPr>
              <a:spLocks noChangeArrowheads="1"/>
            </p:cNvSpPr>
            <p:nvPr/>
          </p:nvSpPr>
          <p:spPr bwMode="auto">
            <a:xfrm>
              <a:off x="4204" y="429"/>
              <a:ext cx="1048" cy="2283"/>
            </a:xfrm>
            <a:prstGeom prst="rect">
              <a:avLst/>
            </a:pr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40" name="Freeform 314"/>
            <p:cNvSpPr>
              <a:spLocks/>
            </p:cNvSpPr>
            <p:nvPr/>
          </p:nvSpPr>
          <p:spPr bwMode="auto">
            <a:xfrm>
              <a:off x="5321" y="570"/>
              <a:ext cx="169" cy="2115"/>
            </a:xfrm>
            <a:custGeom>
              <a:avLst/>
              <a:gdLst>
                <a:gd name="T0" fmla="*/ 2 w 211"/>
                <a:gd name="T1" fmla="*/ 0 h 2537"/>
                <a:gd name="T2" fmla="*/ 23 w 211"/>
                <a:gd name="T3" fmla="*/ 36 h 2537"/>
                <a:gd name="T4" fmla="*/ 2 w 211"/>
                <a:gd name="T5" fmla="*/ 405 h 2537"/>
                <a:gd name="T6" fmla="*/ 2 w 211"/>
                <a:gd name="T7" fmla="*/ 0 h 2537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0 w 211"/>
                <a:gd name="T13" fmla="*/ 0 h 2537"/>
                <a:gd name="T14" fmla="*/ 211 w 211"/>
                <a:gd name="T15" fmla="*/ 2537 h 2537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1" h="2537">
                  <a:moveTo>
                    <a:pt x="7" y="0"/>
                  </a:moveTo>
                  <a:cubicBezTo>
                    <a:pt x="7" y="0"/>
                    <a:pt x="57" y="28"/>
                    <a:pt x="211" y="218"/>
                  </a:cubicBezTo>
                  <a:cubicBezTo>
                    <a:pt x="0" y="1229"/>
                    <a:pt x="41" y="2537"/>
                    <a:pt x="7" y="2501"/>
                  </a:cubicBezTo>
                  <a:lnTo>
                    <a:pt x="7" y="0"/>
                  </a:lnTo>
                  <a:close/>
                </a:path>
              </a:pathLst>
            </a:custGeom>
            <a:gradFill rotWithShape="1">
              <a:gsLst>
                <a:gs pos="0">
                  <a:srgbClr val="808080"/>
                </a:gs>
                <a:gs pos="100000">
                  <a:srgbClr val="F8F8F8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41" name="Freeform 315"/>
            <p:cNvSpPr>
              <a:spLocks/>
            </p:cNvSpPr>
            <p:nvPr/>
          </p:nvSpPr>
          <p:spPr bwMode="auto">
            <a:xfrm>
              <a:off x="5284" y="1640"/>
              <a:ext cx="263" cy="189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1 h 226"/>
                <a:gd name="T4" fmla="*/ 36 w 328"/>
                <a:gd name="T5" fmla="*/ 38 h 226"/>
                <a:gd name="T6" fmla="*/ 0 w 328"/>
                <a:gd name="T7" fmla="*/ 16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42" name="Rectangle 316"/>
            <p:cNvSpPr>
              <a:spLocks noChangeArrowheads="1"/>
            </p:cNvSpPr>
            <p:nvPr/>
          </p:nvSpPr>
          <p:spPr bwMode="auto">
            <a:xfrm>
              <a:off x="4210" y="696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743" name="Group 317"/>
            <p:cNvGrpSpPr>
              <a:grpSpLocks/>
            </p:cNvGrpSpPr>
            <p:nvPr/>
          </p:nvGrpSpPr>
          <p:grpSpPr bwMode="auto">
            <a:xfrm>
              <a:off x="4749" y="668"/>
              <a:ext cx="581" cy="145"/>
              <a:chOff x="614" y="2568"/>
              <a:chExt cx="725" cy="139"/>
            </a:xfrm>
          </p:grpSpPr>
          <p:sp>
            <p:nvSpPr>
              <p:cNvPr id="200768" name="AutoShape 318"/>
              <p:cNvSpPr>
                <a:spLocks noChangeArrowheads="1"/>
              </p:cNvSpPr>
              <p:nvPr/>
            </p:nvSpPr>
            <p:spPr bwMode="auto">
              <a:xfrm>
                <a:off x="613" y="2566"/>
                <a:ext cx="723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769" name="AutoShape 319"/>
              <p:cNvSpPr>
                <a:spLocks noChangeArrowheads="1"/>
              </p:cNvSpPr>
              <p:nvPr/>
            </p:nvSpPr>
            <p:spPr bwMode="auto">
              <a:xfrm>
                <a:off x="627" y="2583"/>
                <a:ext cx="694" cy="108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744" name="Rectangle 320"/>
            <p:cNvSpPr>
              <a:spLocks noChangeArrowheads="1"/>
            </p:cNvSpPr>
            <p:nvPr/>
          </p:nvSpPr>
          <p:spPr bwMode="auto">
            <a:xfrm>
              <a:off x="4227" y="1016"/>
              <a:ext cx="591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745" name="Group 321"/>
            <p:cNvGrpSpPr>
              <a:grpSpLocks/>
            </p:cNvGrpSpPr>
            <p:nvPr/>
          </p:nvGrpSpPr>
          <p:grpSpPr bwMode="auto">
            <a:xfrm>
              <a:off x="4747" y="994"/>
              <a:ext cx="581" cy="134"/>
              <a:chOff x="614" y="2568"/>
              <a:chExt cx="725" cy="139"/>
            </a:xfrm>
          </p:grpSpPr>
          <p:sp>
            <p:nvSpPr>
              <p:cNvPr id="200766" name="AutoShape 322"/>
              <p:cNvSpPr>
                <a:spLocks noChangeArrowheads="1"/>
              </p:cNvSpPr>
              <p:nvPr/>
            </p:nvSpPr>
            <p:spPr bwMode="auto">
              <a:xfrm>
                <a:off x="616" y="2566"/>
                <a:ext cx="723" cy="14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767" name="AutoShape 323"/>
              <p:cNvSpPr>
                <a:spLocks noChangeArrowheads="1"/>
              </p:cNvSpPr>
              <p:nvPr/>
            </p:nvSpPr>
            <p:spPr bwMode="auto">
              <a:xfrm>
                <a:off x="630" y="2585"/>
                <a:ext cx="694" cy="105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746" name="Rectangle 324"/>
            <p:cNvSpPr>
              <a:spLocks noChangeArrowheads="1"/>
            </p:cNvSpPr>
            <p:nvPr/>
          </p:nvSpPr>
          <p:spPr bwMode="auto">
            <a:xfrm>
              <a:off x="4215" y="1360"/>
              <a:ext cx="597" cy="42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47" name="Rectangle 325"/>
            <p:cNvSpPr>
              <a:spLocks noChangeArrowheads="1"/>
            </p:cNvSpPr>
            <p:nvPr/>
          </p:nvSpPr>
          <p:spPr bwMode="auto">
            <a:xfrm>
              <a:off x="4227" y="1657"/>
              <a:ext cx="597" cy="47"/>
            </a:xfrm>
            <a:prstGeom prst="rect">
              <a:avLst/>
            </a:prstGeom>
            <a:solidFill>
              <a:schemeClr val="tx1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grpSp>
          <p:nvGrpSpPr>
            <p:cNvPr id="200748" name="Group 326"/>
            <p:cNvGrpSpPr>
              <a:grpSpLocks/>
            </p:cNvGrpSpPr>
            <p:nvPr/>
          </p:nvGrpSpPr>
          <p:grpSpPr bwMode="auto">
            <a:xfrm>
              <a:off x="4735" y="1627"/>
              <a:ext cx="582" cy="151"/>
              <a:chOff x="614" y="2568"/>
              <a:chExt cx="725" cy="139"/>
            </a:xfrm>
          </p:grpSpPr>
          <p:sp>
            <p:nvSpPr>
              <p:cNvPr id="200764" name="AutoShape 327"/>
              <p:cNvSpPr>
                <a:spLocks noChangeArrowheads="1"/>
              </p:cNvSpPr>
              <p:nvPr/>
            </p:nvSpPr>
            <p:spPr bwMode="auto">
              <a:xfrm>
                <a:off x="616" y="2568"/>
                <a:ext cx="722" cy="131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765" name="AutoShape 328"/>
              <p:cNvSpPr>
                <a:spLocks noChangeArrowheads="1"/>
              </p:cNvSpPr>
              <p:nvPr/>
            </p:nvSpPr>
            <p:spPr bwMode="auto">
              <a:xfrm>
                <a:off x="630" y="2584"/>
                <a:ext cx="693" cy="104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749" name="Freeform 329"/>
            <p:cNvSpPr>
              <a:spLocks/>
            </p:cNvSpPr>
            <p:nvPr/>
          </p:nvSpPr>
          <p:spPr bwMode="auto">
            <a:xfrm>
              <a:off x="5288" y="1354"/>
              <a:ext cx="263" cy="188"/>
            </a:xfrm>
            <a:custGeom>
              <a:avLst/>
              <a:gdLst>
                <a:gd name="T0" fmla="*/ 2 w 328"/>
                <a:gd name="T1" fmla="*/ 0 h 226"/>
                <a:gd name="T2" fmla="*/ 36 w 328"/>
                <a:gd name="T3" fmla="*/ 20 h 226"/>
                <a:gd name="T4" fmla="*/ 36 w 328"/>
                <a:gd name="T5" fmla="*/ 36 h 226"/>
                <a:gd name="T6" fmla="*/ 0 w 328"/>
                <a:gd name="T7" fmla="*/ 15 h 226"/>
                <a:gd name="T8" fmla="*/ 2 w 328"/>
                <a:gd name="T9" fmla="*/ 0 h 2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28"/>
                <a:gd name="T16" fmla="*/ 0 h 226"/>
                <a:gd name="T17" fmla="*/ 328 w 328"/>
                <a:gd name="T18" fmla="*/ 226 h 22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28" h="226">
                  <a:moveTo>
                    <a:pt x="4" y="0"/>
                  </a:moveTo>
                  <a:cubicBezTo>
                    <a:pt x="60" y="10"/>
                    <a:pt x="182" y="74"/>
                    <a:pt x="328" y="128"/>
                  </a:cubicBezTo>
                  <a:cubicBezTo>
                    <a:pt x="326" y="162"/>
                    <a:pt x="326" y="158"/>
                    <a:pt x="326" y="226"/>
                  </a:cubicBezTo>
                  <a:cubicBezTo>
                    <a:pt x="326" y="226"/>
                    <a:pt x="169" y="155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grpSp>
          <p:nvGrpSpPr>
            <p:cNvPr id="200750" name="Group 330"/>
            <p:cNvGrpSpPr>
              <a:grpSpLocks/>
            </p:cNvGrpSpPr>
            <p:nvPr/>
          </p:nvGrpSpPr>
          <p:grpSpPr bwMode="auto">
            <a:xfrm>
              <a:off x="4739" y="1327"/>
              <a:ext cx="582" cy="139"/>
              <a:chOff x="614" y="2568"/>
              <a:chExt cx="725" cy="139"/>
            </a:xfrm>
          </p:grpSpPr>
          <p:sp>
            <p:nvSpPr>
              <p:cNvPr id="200762" name="AutoShape 331"/>
              <p:cNvSpPr>
                <a:spLocks noChangeArrowheads="1"/>
              </p:cNvSpPr>
              <p:nvPr/>
            </p:nvSpPr>
            <p:spPr bwMode="auto">
              <a:xfrm>
                <a:off x="611" y="2566"/>
                <a:ext cx="729" cy="142"/>
              </a:xfrm>
              <a:prstGeom prst="roundRect">
                <a:avLst>
                  <a:gd name="adj" fmla="val 50000"/>
                </a:avLst>
              </a:prstGeom>
              <a:solidFill>
                <a:schemeClr val="tx1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  <p:sp>
            <p:nvSpPr>
              <p:cNvPr id="200763" name="AutoShape 332"/>
              <p:cNvSpPr>
                <a:spLocks noChangeArrowheads="1"/>
              </p:cNvSpPr>
              <p:nvPr/>
            </p:nvSpPr>
            <p:spPr bwMode="auto">
              <a:xfrm>
                <a:off x="625" y="2583"/>
                <a:ext cx="693" cy="107"/>
              </a:xfrm>
              <a:prstGeom prst="roundRect">
                <a:avLst>
                  <a:gd name="adj" fmla="val 50000"/>
                </a:avLst>
              </a:prstGeom>
              <a:gradFill rotWithShape="1">
                <a:gsLst>
                  <a:gs pos="0">
                    <a:srgbClr val="0000FF"/>
                  </a:gs>
                  <a:gs pos="50000">
                    <a:srgbClr val="99CCFF"/>
                  </a:gs>
                  <a:gs pos="100000">
                    <a:srgbClr val="0000FF"/>
                  </a:gs>
                </a:gsLst>
                <a:lin ang="0" scaled="1"/>
              </a:gra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 wrap="none" anchor="ctr"/>
              <a:lstStyle>
                <a:lvl1pPr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1pPr>
                <a:lvl2pPr marL="742950" indent="-28575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2pPr>
                <a:lvl3pPr marL="11430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3pPr>
                <a:lvl4pPr marL="16002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4pPr>
                <a:lvl5pPr marL="2057400" indent="-228600"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lr>
                    <a:schemeClr val="accent2"/>
                  </a:buClr>
                  <a:buSzPct val="85000"/>
                  <a:buFont typeface="ZapfDingbats" pitchFamily="82" charset="2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MS PGothic" panose="020B0600070205080204" pitchFamily="34" charset="-128"/>
                  </a:defRPr>
                </a:lvl9pPr>
              </a:lstStyle>
              <a:p>
                <a:endParaRPr lang="en-US" altLang="en-US"/>
              </a:p>
            </p:txBody>
          </p:sp>
        </p:grpSp>
        <p:sp>
          <p:nvSpPr>
            <p:cNvPr id="200751" name="Rectangle 333"/>
            <p:cNvSpPr>
              <a:spLocks noChangeArrowheads="1"/>
            </p:cNvSpPr>
            <p:nvPr/>
          </p:nvSpPr>
          <p:spPr bwMode="auto">
            <a:xfrm>
              <a:off x="5252" y="429"/>
              <a:ext cx="64" cy="2289"/>
            </a:xfrm>
            <a:prstGeom prst="rect">
              <a:avLst/>
            </a:prstGeom>
            <a:gradFill rotWithShape="1">
              <a:gsLst>
                <a:gs pos="0">
                  <a:srgbClr val="333333"/>
                </a:gs>
                <a:gs pos="50000">
                  <a:srgbClr val="DDDDDD"/>
                </a:gs>
                <a:gs pos="100000">
                  <a:srgbClr val="333333"/>
                </a:gs>
              </a:gsLst>
              <a:lin ang="0" scaled="1"/>
            </a:gra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52" name="Freeform 334"/>
            <p:cNvSpPr>
              <a:spLocks/>
            </p:cNvSpPr>
            <p:nvPr/>
          </p:nvSpPr>
          <p:spPr bwMode="auto">
            <a:xfrm>
              <a:off x="5312" y="1007"/>
              <a:ext cx="237" cy="213"/>
            </a:xfrm>
            <a:custGeom>
              <a:avLst/>
              <a:gdLst>
                <a:gd name="T0" fmla="*/ 2 w 296"/>
                <a:gd name="T1" fmla="*/ 0 h 256"/>
                <a:gd name="T2" fmla="*/ 32 w 296"/>
                <a:gd name="T3" fmla="*/ 22 h 256"/>
                <a:gd name="T4" fmla="*/ 32 w 296"/>
                <a:gd name="T5" fmla="*/ 41 h 256"/>
                <a:gd name="T6" fmla="*/ 0 w 296"/>
                <a:gd name="T7" fmla="*/ 15 h 256"/>
                <a:gd name="T8" fmla="*/ 2 w 296"/>
                <a:gd name="T9" fmla="*/ 0 h 2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296"/>
                <a:gd name="T16" fmla="*/ 0 h 256"/>
                <a:gd name="T17" fmla="*/ 296 w 296"/>
                <a:gd name="T18" fmla="*/ 256 h 25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296" h="256">
                  <a:moveTo>
                    <a:pt x="4" y="0"/>
                  </a:moveTo>
                  <a:cubicBezTo>
                    <a:pt x="55" y="10"/>
                    <a:pt x="144" y="68"/>
                    <a:pt x="292" y="144"/>
                  </a:cubicBezTo>
                  <a:cubicBezTo>
                    <a:pt x="290" y="178"/>
                    <a:pt x="296" y="188"/>
                    <a:pt x="296" y="256"/>
                  </a:cubicBezTo>
                  <a:cubicBezTo>
                    <a:pt x="296" y="256"/>
                    <a:pt x="160" y="176"/>
                    <a:pt x="0" y="100"/>
                  </a:cubicBezTo>
                  <a:cubicBezTo>
                    <a:pt x="0" y="48"/>
                    <a:pt x="4" y="17"/>
                    <a:pt x="4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53" name="Freeform 335"/>
            <p:cNvSpPr>
              <a:spLocks/>
            </p:cNvSpPr>
            <p:nvPr/>
          </p:nvSpPr>
          <p:spPr bwMode="auto">
            <a:xfrm>
              <a:off x="5315" y="680"/>
              <a:ext cx="244" cy="240"/>
            </a:xfrm>
            <a:custGeom>
              <a:avLst/>
              <a:gdLst>
                <a:gd name="T0" fmla="*/ 0 w 304"/>
                <a:gd name="T1" fmla="*/ 0 h 288"/>
                <a:gd name="T2" fmla="*/ 34 w 304"/>
                <a:gd name="T3" fmla="*/ 27 h 288"/>
                <a:gd name="T4" fmla="*/ 31 w 304"/>
                <a:gd name="T5" fmla="*/ 47 h 288"/>
                <a:gd name="T6" fmla="*/ 2 w 304"/>
                <a:gd name="T7" fmla="*/ 20 h 288"/>
                <a:gd name="T8" fmla="*/ 0 w 304"/>
                <a:gd name="T9" fmla="*/ 0 h 28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4"/>
                <a:gd name="T16" fmla="*/ 0 h 288"/>
                <a:gd name="T17" fmla="*/ 304 w 304"/>
                <a:gd name="T18" fmla="*/ 288 h 288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4" h="288">
                  <a:moveTo>
                    <a:pt x="0" y="0"/>
                  </a:moveTo>
                  <a:cubicBezTo>
                    <a:pt x="51" y="10"/>
                    <a:pt x="148" y="76"/>
                    <a:pt x="304" y="164"/>
                  </a:cubicBezTo>
                  <a:cubicBezTo>
                    <a:pt x="302" y="198"/>
                    <a:pt x="284" y="220"/>
                    <a:pt x="284" y="288"/>
                  </a:cubicBezTo>
                  <a:cubicBezTo>
                    <a:pt x="284" y="288"/>
                    <a:pt x="163" y="179"/>
                    <a:pt x="8" y="124"/>
                  </a:cubicBezTo>
                  <a:cubicBezTo>
                    <a:pt x="8" y="72"/>
                    <a:pt x="0" y="17"/>
                    <a:pt x="0" y="0"/>
                  </a:cubicBezTo>
                  <a:close/>
                </a:path>
              </a:pathLst>
            </a:custGeom>
            <a:gradFill rotWithShape="1">
              <a:gsLst>
                <a:gs pos="0">
                  <a:srgbClr val="292929"/>
                </a:gs>
                <a:gs pos="100000">
                  <a:srgbClr val="808080"/>
                </a:gs>
              </a:gsLst>
              <a:lin ang="0" scaled="1"/>
            </a:gra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54" name="Oval 336"/>
            <p:cNvSpPr>
              <a:spLocks noChangeArrowheads="1"/>
            </p:cNvSpPr>
            <p:nvPr/>
          </p:nvSpPr>
          <p:spPr bwMode="auto">
            <a:xfrm>
              <a:off x="5519" y="2611"/>
              <a:ext cx="46" cy="95"/>
            </a:xfrm>
            <a:prstGeom prst="ellipse">
              <a:avLst/>
            </a:pr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55" name="Freeform 337"/>
            <p:cNvSpPr>
              <a:spLocks/>
            </p:cNvSpPr>
            <p:nvPr/>
          </p:nvSpPr>
          <p:spPr bwMode="auto">
            <a:xfrm>
              <a:off x="5302" y="2614"/>
              <a:ext cx="245" cy="200"/>
            </a:xfrm>
            <a:custGeom>
              <a:avLst/>
              <a:gdLst>
                <a:gd name="T0" fmla="*/ 0 w 306"/>
                <a:gd name="T1" fmla="*/ 18 h 240"/>
                <a:gd name="T2" fmla="*/ 2 w 306"/>
                <a:gd name="T3" fmla="*/ 40 h 240"/>
                <a:gd name="T4" fmla="*/ 34 w 306"/>
                <a:gd name="T5" fmla="*/ 18 h 240"/>
                <a:gd name="T6" fmla="*/ 32 w 306"/>
                <a:gd name="T7" fmla="*/ 0 h 240"/>
                <a:gd name="T8" fmla="*/ 0 w 306"/>
                <a:gd name="T9" fmla="*/ 18 h 24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  <a:gd name="T15" fmla="*/ 0 w 306"/>
                <a:gd name="T16" fmla="*/ 0 h 240"/>
                <a:gd name="T17" fmla="*/ 306 w 306"/>
                <a:gd name="T18" fmla="*/ 240 h 240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T15" t="T16" r="T17" b="T18"/>
              <a:pathLst>
                <a:path w="306" h="240">
                  <a:moveTo>
                    <a:pt x="0" y="106"/>
                  </a:moveTo>
                  <a:lnTo>
                    <a:pt x="2" y="240"/>
                  </a:lnTo>
                  <a:lnTo>
                    <a:pt x="306" y="110"/>
                  </a:lnTo>
                  <a:lnTo>
                    <a:pt x="300" y="0"/>
                  </a:lnTo>
                  <a:lnTo>
                    <a:pt x="0" y="106"/>
                  </a:lnTo>
                  <a:close/>
                </a:path>
              </a:pathLst>
            </a:custGeom>
            <a:solidFill>
              <a:srgbClr val="3333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0756" name="AutoShape 338"/>
            <p:cNvSpPr>
              <a:spLocks noChangeArrowheads="1"/>
            </p:cNvSpPr>
            <p:nvPr/>
          </p:nvSpPr>
          <p:spPr bwMode="auto">
            <a:xfrm>
              <a:off x="4140" y="2677"/>
              <a:ext cx="1199" cy="148"/>
            </a:xfrm>
            <a:prstGeom prst="roundRect">
              <a:avLst>
                <a:gd name="adj" fmla="val 50000"/>
              </a:avLst>
            </a:prstGeom>
            <a:solidFill>
              <a:srgbClr val="DDDDDD"/>
            </a:soli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57" name="AutoShape 339"/>
            <p:cNvSpPr>
              <a:spLocks noChangeArrowheads="1"/>
            </p:cNvSpPr>
            <p:nvPr/>
          </p:nvSpPr>
          <p:spPr bwMode="auto">
            <a:xfrm>
              <a:off x="4204" y="2712"/>
              <a:ext cx="1072" cy="83"/>
            </a:xfrm>
            <a:prstGeom prst="roundRect">
              <a:avLst>
                <a:gd name="adj" fmla="val 50000"/>
              </a:avLst>
            </a:prstGeom>
            <a:gradFill rotWithShape="1">
              <a:gsLst>
                <a:gs pos="0">
                  <a:schemeClr val="tx2"/>
                </a:gs>
                <a:gs pos="100000">
                  <a:schemeClr val="bg2"/>
                </a:gs>
              </a:gsLst>
              <a:lin ang="0" scaled="1"/>
            </a:gradFill>
            <a:ln w="9525">
              <a:solidFill>
                <a:schemeClr val="tx1"/>
              </a:solidFill>
              <a:round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58" name="Oval 340"/>
            <p:cNvSpPr>
              <a:spLocks noChangeArrowheads="1"/>
            </p:cNvSpPr>
            <p:nvPr/>
          </p:nvSpPr>
          <p:spPr bwMode="auto">
            <a:xfrm>
              <a:off x="4308" y="2380"/>
              <a:ext cx="156" cy="148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59" name="Oval 341"/>
            <p:cNvSpPr>
              <a:spLocks noChangeArrowheads="1"/>
            </p:cNvSpPr>
            <p:nvPr/>
          </p:nvSpPr>
          <p:spPr bwMode="auto">
            <a:xfrm>
              <a:off x="4488" y="2386"/>
              <a:ext cx="156" cy="142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>
                <a:spcBef>
                  <a:spcPct val="0"/>
                </a:spcBef>
                <a:buClrTx/>
                <a:buSzTx/>
                <a:buFontTx/>
                <a:buNone/>
              </a:pPr>
              <a:endParaRPr lang="en-US" altLang="en-US" sz="1800">
                <a:solidFill>
                  <a:srgbClr val="FF0000"/>
                </a:solidFill>
                <a:cs typeface="Arial" panose="020B0604020202020204" pitchFamily="34" charset="0"/>
              </a:endParaRPr>
            </a:p>
          </p:txBody>
        </p:sp>
        <p:sp>
          <p:nvSpPr>
            <p:cNvPr id="200760" name="Oval 342"/>
            <p:cNvSpPr>
              <a:spLocks noChangeArrowheads="1"/>
            </p:cNvSpPr>
            <p:nvPr/>
          </p:nvSpPr>
          <p:spPr bwMode="auto">
            <a:xfrm>
              <a:off x="4661" y="2380"/>
              <a:ext cx="156" cy="142"/>
            </a:xfrm>
            <a:prstGeom prst="ellipse">
              <a:avLst/>
            </a:prstGeom>
            <a:solidFill>
              <a:srgbClr val="33CC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0761" name="Rectangle 343"/>
            <p:cNvSpPr>
              <a:spLocks noChangeArrowheads="1"/>
            </p:cNvSpPr>
            <p:nvPr/>
          </p:nvSpPr>
          <p:spPr bwMode="auto">
            <a:xfrm>
              <a:off x="5061" y="1835"/>
              <a:ext cx="87" cy="759"/>
            </a:xfrm>
            <a:prstGeom prst="rect">
              <a:avLst/>
            </a:prstGeom>
            <a:solidFill>
              <a:srgbClr val="292929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</p:grpSp>
      <p:sp>
        <p:nvSpPr>
          <p:cNvPr id="169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DNS Structure: Resolution example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400537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757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619125" y="1438275"/>
            <a:ext cx="7926388" cy="4733925"/>
          </a:xfrm>
        </p:spPr>
        <p:txBody>
          <a:bodyPr>
            <a:normAutofit lnSpcReduction="10000"/>
          </a:bodyPr>
          <a:lstStyle/>
          <a:p>
            <a:r>
              <a:rPr lang="en-US" altLang="en-US" smtClean="0"/>
              <a:t>once (any) name server learns mapping, it </a:t>
            </a:r>
            <a:r>
              <a:rPr lang="en-US" altLang="en-US" i="1" smtClean="0">
                <a:solidFill>
                  <a:srgbClr val="000099"/>
                </a:solidFill>
              </a:rPr>
              <a:t>caches</a:t>
            </a:r>
            <a:r>
              <a:rPr lang="en-US" altLang="en-US" smtClean="0"/>
              <a:t> mapping</a:t>
            </a:r>
          </a:p>
          <a:p>
            <a:pPr lvl="1"/>
            <a:r>
              <a:rPr lang="en-US" altLang="en-US" smtClean="0"/>
              <a:t>cache entries timeout (disappear) after some time (TTL)</a:t>
            </a:r>
          </a:p>
          <a:p>
            <a:pPr lvl="1"/>
            <a:r>
              <a:rPr lang="en-US" altLang="en-US" smtClean="0"/>
              <a:t>TLD servers typically cached in local name servers</a:t>
            </a:r>
          </a:p>
          <a:p>
            <a:pPr lvl="2"/>
            <a:r>
              <a:rPr lang="en-US" altLang="en-US" smtClean="0">
                <a:latin typeface="Gill Sans MT" panose="020B0502020104020203" pitchFamily="34" charset="0"/>
              </a:rPr>
              <a:t>thus root name servers not often visited</a:t>
            </a:r>
            <a:endParaRPr lang="en-US" altLang="en-US" smtClean="0"/>
          </a:p>
          <a:p>
            <a:r>
              <a:rPr lang="en-US" altLang="en-US" smtClean="0"/>
              <a:t>cached entries may be </a:t>
            </a:r>
            <a:r>
              <a:rPr lang="en-US" altLang="en-US" i="1" smtClean="0">
                <a:solidFill>
                  <a:srgbClr val="CC0000"/>
                </a:solidFill>
              </a:rPr>
              <a:t>out-of-date</a:t>
            </a:r>
            <a:r>
              <a:rPr lang="en-US" altLang="en-US" smtClean="0"/>
              <a:t> (best effort name-to-address translation!)</a:t>
            </a:r>
          </a:p>
          <a:p>
            <a:pPr lvl="1"/>
            <a:r>
              <a:rPr lang="en-US" altLang="en-US" smtClean="0"/>
              <a:t>if name host changes IP address, may not be known Internet-wide until all TTLs expire</a:t>
            </a:r>
          </a:p>
          <a:p>
            <a:r>
              <a:rPr lang="en-US" altLang="en-US" smtClean="0"/>
              <a:t>update/notify mechanisms proposed IETF standard</a:t>
            </a:r>
          </a:p>
          <a:p>
            <a:pPr lvl="1"/>
            <a:r>
              <a:rPr lang="en-US" altLang="en-US" smtClean="0"/>
              <a:t>RFC 2136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3" name="TextBox 2"/>
          <p:cNvSpPr txBox="1"/>
          <p:nvPr/>
        </p:nvSpPr>
        <p:spPr>
          <a:xfrm>
            <a:off x="619125" y="791944"/>
            <a:ext cx="525573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Caching and Updating Records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796451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04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542925" y="1343025"/>
            <a:ext cx="7820025" cy="514350"/>
          </a:xfrm>
        </p:spPr>
        <p:txBody>
          <a:bodyPr>
            <a:normAutofit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i="1" smtClean="0">
                <a:solidFill>
                  <a:srgbClr val="CC0000"/>
                </a:solidFill>
              </a:rPr>
              <a:t>DNS:</a:t>
            </a:r>
            <a:r>
              <a:rPr lang="en-US" altLang="en-US" sz="2400" smtClean="0"/>
              <a:t> distributed db storing resource records </a:t>
            </a:r>
            <a:r>
              <a:rPr lang="en-US" altLang="en-US" smtClean="0">
                <a:solidFill>
                  <a:srgbClr val="CC0000"/>
                </a:solidFill>
              </a:rPr>
              <a:t>(RR)</a:t>
            </a:r>
          </a:p>
        </p:txBody>
      </p:sp>
      <p:sp>
        <p:nvSpPr>
          <p:cNvPr id="204805" name="Rectangle 4"/>
          <p:cNvSpPr>
            <a:spLocks noGrp="1" noChangeArrowheads="1"/>
          </p:cNvSpPr>
          <p:nvPr>
            <p:ph type="body" sz="half" idx="2"/>
          </p:nvPr>
        </p:nvSpPr>
        <p:spPr>
          <a:xfrm>
            <a:off x="533400" y="3897313"/>
            <a:ext cx="3514725" cy="1905000"/>
          </a:xfrm>
        </p:spPr>
        <p:txBody>
          <a:bodyPr>
            <a:normAutofit fontScale="92500"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u="sng" smtClean="0">
                <a:solidFill>
                  <a:srgbClr val="CC0000"/>
                </a:solidFill>
              </a:rPr>
              <a:t>type=NS</a:t>
            </a:r>
          </a:p>
          <a:p>
            <a:pPr lvl="1"/>
            <a:r>
              <a:rPr lang="en-US" altLang="en-US" sz="2000" b="1" smtClean="0">
                <a:latin typeface="Courier New" panose="02070309020205020404" pitchFamily="49" charset="0"/>
              </a:rPr>
              <a:t>name</a:t>
            </a:r>
            <a:r>
              <a:rPr lang="en-US" altLang="en-US" sz="2000" smtClean="0"/>
              <a:t> is domain (e.g., foo.com)</a:t>
            </a:r>
          </a:p>
          <a:p>
            <a:pPr lvl="1"/>
            <a:r>
              <a:rPr lang="en-US" altLang="en-US" sz="2000" b="1" smtClean="0">
                <a:latin typeface="Courier New" panose="02070309020205020404" pitchFamily="49" charset="0"/>
              </a:rPr>
              <a:t>value</a:t>
            </a:r>
            <a:r>
              <a:rPr lang="en-US" altLang="en-US" sz="2000" smtClean="0"/>
              <a:t> is hostname of authoritative name server for this domain</a:t>
            </a:r>
          </a:p>
          <a:p>
            <a:endParaRPr lang="en-US" altLang="en-US" sz="2400" smtClean="0"/>
          </a:p>
        </p:txBody>
      </p:sp>
      <p:sp>
        <p:nvSpPr>
          <p:cNvPr id="204806" name="Text Box 6"/>
          <p:cNvSpPr txBox="1">
            <a:spLocks noChangeArrowheads="1"/>
          </p:cNvSpPr>
          <p:nvPr/>
        </p:nvSpPr>
        <p:spPr bwMode="auto">
          <a:xfrm>
            <a:off x="1795463" y="1908175"/>
            <a:ext cx="5364162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2400"/>
              <a:t>RR format:</a:t>
            </a:r>
            <a:r>
              <a:rPr lang="en-US" altLang="en-US" sz="2400">
                <a:latin typeface="Comic Sans MS" panose="030F0702030302020204" pitchFamily="66" charset="0"/>
              </a:rPr>
              <a:t> </a:t>
            </a:r>
            <a:r>
              <a:rPr lang="en-US" altLang="en-US" sz="1800" b="1">
                <a:latin typeface="Courier New" panose="02070309020205020404" pitchFamily="49" charset="0"/>
              </a:rPr>
              <a:t>(name, value, type, ttl)</a:t>
            </a:r>
            <a:endParaRPr lang="en-US" altLang="en-US" sz="2400">
              <a:latin typeface="Times New Roman" panose="02020603050405020304" pitchFamily="18" charset="0"/>
            </a:endParaRPr>
          </a:p>
        </p:txBody>
      </p:sp>
      <p:sp>
        <p:nvSpPr>
          <p:cNvPr id="204807" name="Rectangle 7"/>
          <p:cNvSpPr>
            <a:spLocks noChangeArrowheads="1"/>
          </p:cNvSpPr>
          <p:nvPr/>
        </p:nvSpPr>
        <p:spPr bwMode="auto">
          <a:xfrm>
            <a:off x="1876425" y="1895475"/>
            <a:ext cx="5267325" cy="571500"/>
          </a:xfrm>
          <a:prstGeom prst="rect">
            <a:avLst/>
          </a:prstGeom>
          <a:noFill/>
          <a:ln w="19050">
            <a:solidFill>
              <a:srgbClr val="0000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 anchor="ctr"/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ctr">
              <a:spcBef>
                <a:spcPct val="0"/>
              </a:spcBef>
              <a:buClrTx/>
              <a:buSzTx/>
              <a:buFontTx/>
              <a:buNone/>
            </a:pPr>
            <a:endParaRPr lang="en-US" altLang="en-US" sz="2400">
              <a:solidFill>
                <a:schemeClr val="accent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4808" name="Rectangle 8"/>
          <p:cNvSpPr>
            <a:spLocks noChangeArrowheads="1"/>
          </p:cNvSpPr>
          <p:nvPr/>
        </p:nvSpPr>
        <p:spPr bwMode="auto">
          <a:xfrm>
            <a:off x="523875" y="2657475"/>
            <a:ext cx="3810000" cy="1304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None/>
            </a:pPr>
            <a:r>
              <a:rPr lang="en-US" altLang="en-US" sz="2800" u="sng">
                <a:solidFill>
                  <a:srgbClr val="CC0000"/>
                </a:solidFill>
                <a:latin typeface="Gill Sans MT" panose="020B0502020104020203" pitchFamily="34" charset="0"/>
              </a:rPr>
              <a:t>type=A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b="1">
                <a:latin typeface="Courier New" panose="02070309020205020404" pitchFamily="49" charset="0"/>
              </a:rPr>
              <a:t>name</a:t>
            </a:r>
            <a:r>
              <a:rPr lang="en-US" altLang="en-US">
                <a:latin typeface="Comic Sans MS" panose="030F0702030302020204" pitchFamily="66" charset="0"/>
              </a:rPr>
              <a:t> </a:t>
            </a:r>
            <a:r>
              <a:rPr lang="en-US" altLang="en-US">
                <a:latin typeface="Gill Sans MT" panose="020B0502020104020203" pitchFamily="34" charset="0"/>
              </a:rPr>
              <a:t>is hostname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b="1">
                <a:latin typeface="Courier New" panose="02070309020205020404" pitchFamily="49" charset="0"/>
              </a:rPr>
              <a:t>value</a:t>
            </a:r>
            <a:r>
              <a:rPr lang="en-US" altLang="en-US">
                <a:latin typeface="Comic Sans MS" panose="030F0702030302020204" pitchFamily="66" charset="0"/>
              </a:rPr>
              <a:t> </a:t>
            </a:r>
            <a:r>
              <a:rPr lang="en-US" altLang="en-US">
                <a:latin typeface="Gill Sans MT" panose="020B0502020104020203" pitchFamily="34" charset="0"/>
              </a:rPr>
              <a:t>is IP address</a:t>
            </a:r>
          </a:p>
          <a:p>
            <a:pPr>
              <a:buFont typeface="ZapfDingbats" pitchFamily="82" charset="2"/>
              <a:buChar char="r"/>
            </a:pPr>
            <a:endParaRPr lang="en-US" altLang="en-US" sz="2400">
              <a:latin typeface="Gill Sans MT" panose="020B0502020104020203" pitchFamily="34" charset="0"/>
            </a:endParaRPr>
          </a:p>
        </p:txBody>
      </p:sp>
      <p:sp>
        <p:nvSpPr>
          <p:cNvPr id="204809" name="Rectangle 9"/>
          <p:cNvSpPr>
            <a:spLocks noChangeArrowheads="1"/>
          </p:cNvSpPr>
          <p:nvPr/>
        </p:nvSpPr>
        <p:spPr bwMode="auto">
          <a:xfrm>
            <a:off x="4229100" y="2697163"/>
            <a:ext cx="4514850" cy="2171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800" u="sng">
                <a:solidFill>
                  <a:srgbClr val="CC0000"/>
                </a:solidFill>
                <a:latin typeface="Gill Sans MT" panose="020B0502020104020203" pitchFamily="34" charset="0"/>
              </a:rPr>
              <a:t>type=CNAME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b="1">
                <a:latin typeface="Courier New" panose="02070309020205020404" pitchFamily="49" charset="0"/>
              </a:rPr>
              <a:t>name</a:t>
            </a:r>
            <a:r>
              <a:rPr lang="en-US" altLang="en-US">
                <a:latin typeface="Comic Sans MS" panose="030F0702030302020204" pitchFamily="66" charset="0"/>
              </a:rPr>
              <a:t> is </a:t>
            </a:r>
            <a:r>
              <a:rPr lang="en-US" altLang="en-US">
                <a:latin typeface="Gill Sans MT" panose="020B0502020104020203" pitchFamily="34" charset="0"/>
              </a:rPr>
              <a:t>alias name for some </a:t>
            </a:r>
            <a:r>
              <a:rPr lang="ja-JP" altLang="en-US">
                <a:latin typeface="Gill Sans MT" panose="020B0502020104020203" pitchFamily="34" charset="0"/>
              </a:rPr>
              <a:t>“</a:t>
            </a:r>
            <a:r>
              <a:rPr lang="en-US" altLang="ja-JP">
                <a:latin typeface="Gill Sans MT" panose="020B0502020104020203" pitchFamily="34" charset="0"/>
              </a:rPr>
              <a:t>canonical</a:t>
            </a:r>
            <a:r>
              <a:rPr lang="ja-JP" altLang="en-US">
                <a:latin typeface="Gill Sans MT" panose="020B0502020104020203" pitchFamily="34" charset="0"/>
              </a:rPr>
              <a:t>”</a:t>
            </a:r>
            <a:r>
              <a:rPr lang="en-US" altLang="ja-JP">
                <a:latin typeface="Gill Sans MT" panose="020B0502020104020203" pitchFamily="34" charset="0"/>
              </a:rPr>
              <a:t> (the real) name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sz="1800" b="1">
                <a:latin typeface="Courier New" panose="02070309020205020404" pitchFamily="49" charset="0"/>
              </a:rPr>
              <a:t>www.ibm.com</a:t>
            </a:r>
            <a:r>
              <a:rPr lang="en-US" altLang="en-US" sz="1800">
                <a:latin typeface="Courier New" panose="02070309020205020404" pitchFamily="49" charset="0"/>
              </a:rPr>
              <a:t> </a:t>
            </a:r>
            <a:r>
              <a:rPr lang="en-US" altLang="en-US">
                <a:latin typeface="Gill Sans MT" panose="020B0502020104020203" pitchFamily="34" charset="0"/>
              </a:rPr>
              <a:t>is really</a:t>
            </a:r>
            <a:endParaRPr lang="en-US" altLang="en-US" sz="1800">
              <a:latin typeface="Gill Sans MT" panose="020B0502020104020203" pitchFamily="34" charset="0"/>
            </a:endParaRP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None/>
            </a:pPr>
            <a:r>
              <a:rPr lang="en-US" altLang="en-US" sz="1800">
                <a:latin typeface="Courier New" panose="02070309020205020404" pitchFamily="49" charset="0"/>
              </a:rPr>
              <a:t>  </a:t>
            </a:r>
            <a:r>
              <a:rPr lang="en-US" altLang="en-US" sz="1800" b="1">
                <a:latin typeface="Courier New" panose="02070309020205020404" pitchFamily="49" charset="0"/>
              </a:rPr>
              <a:t>servereast.backup2.ibm.com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b="1">
                <a:latin typeface="Courier New" panose="02070309020205020404" pitchFamily="49" charset="0"/>
              </a:rPr>
              <a:t>value</a:t>
            </a:r>
            <a:r>
              <a:rPr lang="en-US" altLang="en-US">
                <a:latin typeface="Comic Sans MS" panose="030F0702030302020204" pitchFamily="66" charset="0"/>
              </a:rPr>
              <a:t> </a:t>
            </a:r>
            <a:r>
              <a:rPr lang="en-US" altLang="en-US">
                <a:latin typeface="Gill Sans MT" panose="020B0502020104020203" pitchFamily="34" charset="0"/>
              </a:rPr>
              <a:t>is canonical name</a:t>
            </a:r>
          </a:p>
          <a:p>
            <a:pPr>
              <a:buFont typeface="ZapfDingbats" pitchFamily="82" charset="2"/>
              <a:buChar char="r"/>
            </a:pPr>
            <a:endParaRPr lang="en-US" altLang="en-US" sz="2400">
              <a:latin typeface="Gill Sans MT" panose="020B0502020104020203" pitchFamily="34" charset="0"/>
            </a:endParaRPr>
          </a:p>
        </p:txBody>
      </p:sp>
      <p:sp>
        <p:nvSpPr>
          <p:cNvPr id="204810" name="Rectangle 10"/>
          <p:cNvSpPr>
            <a:spLocks noChangeArrowheads="1"/>
          </p:cNvSpPr>
          <p:nvPr/>
        </p:nvSpPr>
        <p:spPr bwMode="auto">
          <a:xfrm>
            <a:off x="4252913" y="5022850"/>
            <a:ext cx="4408487" cy="1309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800" u="sng">
                <a:solidFill>
                  <a:srgbClr val="CC0000"/>
                </a:solidFill>
                <a:latin typeface="Gill Sans MT" panose="020B0502020104020203" pitchFamily="34" charset="0"/>
              </a:rPr>
              <a:t>type=MX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 b="1">
                <a:latin typeface="Courier New" panose="02070309020205020404" pitchFamily="49" charset="0"/>
              </a:rPr>
              <a:t>value</a:t>
            </a:r>
            <a:r>
              <a:rPr lang="en-US" altLang="en-US">
                <a:latin typeface="Comic Sans MS" panose="030F0702030302020204" pitchFamily="66" charset="0"/>
              </a:rPr>
              <a:t> </a:t>
            </a:r>
            <a:r>
              <a:rPr lang="en-US" altLang="en-US">
                <a:latin typeface="Gill Sans MT" panose="020B0502020104020203" pitchFamily="34" charset="0"/>
              </a:rPr>
              <a:t>is name of mailserver associated with</a:t>
            </a:r>
            <a:r>
              <a:rPr lang="en-US" altLang="en-US">
                <a:latin typeface="Comic Sans MS" panose="030F0702030302020204" pitchFamily="66" charset="0"/>
              </a:rPr>
              <a:t> </a:t>
            </a:r>
            <a:r>
              <a:rPr lang="en-US" altLang="en-US" b="1">
                <a:latin typeface="Courier New" panose="02070309020205020404" pitchFamily="49" charset="0"/>
              </a:rPr>
              <a:t>name</a:t>
            </a:r>
            <a:endParaRPr lang="en-US" altLang="en-US">
              <a:latin typeface="Comic Sans MS" panose="030F0702030302020204" pitchFamily="66" charset="0"/>
            </a:endParaRPr>
          </a:p>
          <a:p>
            <a:pPr>
              <a:buFont typeface="ZapfDingbats" pitchFamily="82" charset="2"/>
              <a:buChar char="r"/>
            </a:pPr>
            <a:endParaRPr lang="en-US" altLang="en-US" sz="2400">
              <a:latin typeface="Comic Sans MS" panose="030F0702030302020204" pitchFamily="66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14" name="TextBox 13"/>
          <p:cNvSpPr txBox="1"/>
          <p:nvPr/>
        </p:nvSpPr>
        <p:spPr>
          <a:xfrm>
            <a:off x="619125" y="791944"/>
            <a:ext cx="2303579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DNS Records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21522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6853" name="Rectangle 3"/>
          <p:cNvSpPr>
            <a:spLocks noGrp="1" noChangeArrowheads="1"/>
          </p:cNvSpPr>
          <p:nvPr>
            <p:ph type="body" sz="half" idx="1"/>
          </p:nvPr>
        </p:nvSpPr>
        <p:spPr>
          <a:xfrm>
            <a:off x="477838" y="1333500"/>
            <a:ext cx="7820025" cy="514350"/>
          </a:xfrm>
        </p:spPr>
        <p:txBody>
          <a:bodyPr>
            <a:normAutofit fontScale="77500" lnSpcReduction="20000"/>
          </a:bodyPr>
          <a:lstStyle/>
          <a:p>
            <a:r>
              <a:rPr lang="en-US" altLang="en-US" i="1" smtClean="0">
                <a:solidFill>
                  <a:srgbClr val="CC0000"/>
                </a:solidFill>
              </a:rPr>
              <a:t>query</a:t>
            </a:r>
            <a:r>
              <a:rPr lang="en-US" altLang="en-US" smtClean="0">
                <a:solidFill>
                  <a:srgbClr val="FF0000"/>
                </a:solidFill>
              </a:rPr>
              <a:t> </a:t>
            </a:r>
            <a:r>
              <a:rPr lang="en-US" altLang="en-US" smtClean="0"/>
              <a:t>and </a:t>
            </a:r>
            <a:r>
              <a:rPr lang="en-US" altLang="en-US" i="1" smtClean="0">
                <a:solidFill>
                  <a:srgbClr val="CC0000"/>
                </a:solidFill>
              </a:rPr>
              <a:t>reply</a:t>
            </a:r>
            <a:r>
              <a:rPr lang="en-US" altLang="en-US" smtClean="0"/>
              <a:t> messages, both with same </a:t>
            </a:r>
            <a:r>
              <a:rPr lang="en-US" altLang="en-US" i="1" smtClean="0">
                <a:solidFill>
                  <a:srgbClr val="CC0000"/>
                </a:solidFill>
              </a:rPr>
              <a:t>message format</a:t>
            </a:r>
            <a:endParaRPr lang="en-US" altLang="en-US" smtClean="0">
              <a:solidFill>
                <a:srgbClr val="CC0000"/>
              </a:solidFill>
            </a:endParaRPr>
          </a:p>
        </p:txBody>
      </p:sp>
      <p:sp>
        <p:nvSpPr>
          <p:cNvPr id="206854" name="Rectangle 4"/>
          <p:cNvSpPr>
            <a:spLocks noChangeArrowheads="1"/>
          </p:cNvSpPr>
          <p:nvPr/>
        </p:nvSpPr>
        <p:spPr bwMode="auto">
          <a:xfrm>
            <a:off x="490538" y="2352675"/>
            <a:ext cx="3575050" cy="3838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marL="342900" indent="-3429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r>
              <a:rPr lang="en-US" altLang="en-US" sz="2400">
                <a:latin typeface="Gill Sans MT" panose="020B0502020104020203" pitchFamily="34" charset="0"/>
              </a:rPr>
              <a:t>msg header</a:t>
            </a:r>
          </a:p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>
                <a:solidFill>
                  <a:srgbClr val="000099"/>
                </a:solidFill>
                <a:latin typeface="Gill Sans MT" panose="020B0502020104020203" pitchFamily="34" charset="0"/>
              </a:rPr>
              <a:t>identification:</a:t>
            </a:r>
            <a:r>
              <a:rPr lang="en-US" altLang="en-US">
                <a:latin typeface="Gill Sans MT" panose="020B0502020104020203" pitchFamily="34" charset="0"/>
              </a:rPr>
              <a:t> 16 bit # for query, reply to query uses same #</a:t>
            </a:r>
          </a:p>
          <a:p>
            <a:pPr>
              <a:buClr>
                <a:srgbClr val="000099"/>
              </a:buClr>
              <a:buSzPct val="75000"/>
              <a:buFont typeface="Wingdings" panose="05000000000000000000" pitchFamily="2" charset="2"/>
              <a:buChar char="v"/>
            </a:pPr>
            <a:r>
              <a:rPr lang="en-US" altLang="en-US">
                <a:solidFill>
                  <a:srgbClr val="000099"/>
                </a:solidFill>
                <a:latin typeface="Gill Sans MT" panose="020B0502020104020203" pitchFamily="34" charset="0"/>
              </a:rPr>
              <a:t>flags: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query or reply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recursion desired 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recursion available</a:t>
            </a:r>
          </a:p>
          <a:p>
            <a:pPr lvl="1">
              <a:buClr>
                <a:srgbClr val="000099"/>
              </a:buClr>
              <a:buSzTx/>
              <a:buFont typeface="Wingdings" panose="05000000000000000000" pitchFamily="2" charset="2"/>
              <a:buChar char="§"/>
            </a:pPr>
            <a:r>
              <a:rPr lang="en-US" altLang="en-US">
                <a:latin typeface="Gill Sans MT" panose="020B0502020104020203" pitchFamily="34" charset="0"/>
              </a:rPr>
              <a:t>reply is authoritative</a:t>
            </a:r>
          </a:p>
        </p:txBody>
      </p:sp>
      <p:grpSp>
        <p:nvGrpSpPr>
          <p:cNvPr id="206855" name="Group 36"/>
          <p:cNvGrpSpPr>
            <a:grpSpLocks/>
          </p:cNvGrpSpPr>
          <p:nvPr/>
        </p:nvGrpSpPr>
        <p:grpSpPr bwMode="auto">
          <a:xfrm>
            <a:off x="4241800" y="2216150"/>
            <a:ext cx="3725863" cy="4184650"/>
            <a:chOff x="2672" y="1396"/>
            <a:chExt cx="2347" cy="2636"/>
          </a:xfrm>
        </p:grpSpPr>
        <p:sp>
          <p:nvSpPr>
            <p:cNvPr id="206866" name="Rectangle 33"/>
            <p:cNvSpPr>
              <a:spLocks noChangeArrowheads="1"/>
            </p:cNvSpPr>
            <p:nvPr/>
          </p:nvSpPr>
          <p:spPr bwMode="auto">
            <a:xfrm>
              <a:off x="2742" y="1396"/>
              <a:ext cx="2277" cy="2585"/>
            </a:xfrm>
            <a:prstGeom prst="rect">
              <a:avLst/>
            </a:pr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6867" name="Rectangle 12"/>
            <p:cNvSpPr>
              <a:spLocks noChangeArrowheads="1"/>
            </p:cNvSpPr>
            <p:nvPr/>
          </p:nvSpPr>
          <p:spPr bwMode="auto">
            <a:xfrm>
              <a:off x="2688" y="1447"/>
              <a:ext cx="2277" cy="2585"/>
            </a:xfrm>
            <a:prstGeom prst="rect">
              <a:avLst/>
            </a:prstGeom>
            <a:solidFill>
              <a:schemeClr val="bg1"/>
            </a:solidFill>
            <a:ln w="1905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6868" name="Line 13"/>
            <p:cNvSpPr>
              <a:spLocks noChangeShapeType="1"/>
            </p:cNvSpPr>
            <p:nvPr/>
          </p:nvSpPr>
          <p:spPr bwMode="auto">
            <a:xfrm>
              <a:off x="2681" y="3606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69" name="Line 14"/>
            <p:cNvSpPr>
              <a:spLocks noChangeShapeType="1"/>
            </p:cNvSpPr>
            <p:nvPr/>
          </p:nvSpPr>
          <p:spPr bwMode="auto">
            <a:xfrm>
              <a:off x="2688" y="3174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70" name="Line 15"/>
            <p:cNvSpPr>
              <a:spLocks noChangeShapeType="1"/>
            </p:cNvSpPr>
            <p:nvPr/>
          </p:nvSpPr>
          <p:spPr bwMode="auto">
            <a:xfrm>
              <a:off x="2681" y="2742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71" name="Line 16"/>
            <p:cNvSpPr>
              <a:spLocks noChangeShapeType="1"/>
            </p:cNvSpPr>
            <p:nvPr/>
          </p:nvSpPr>
          <p:spPr bwMode="auto">
            <a:xfrm>
              <a:off x="2681" y="2317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72" name="Line 17"/>
            <p:cNvSpPr>
              <a:spLocks noChangeShapeType="1"/>
            </p:cNvSpPr>
            <p:nvPr/>
          </p:nvSpPr>
          <p:spPr bwMode="auto">
            <a:xfrm>
              <a:off x="2680" y="2029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73" name="Line 18"/>
            <p:cNvSpPr>
              <a:spLocks noChangeShapeType="1"/>
            </p:cNvSpPr>
            <p:nvPr/>
          </p:nvSpPr>
          <p:spPr bwMode="auto">
            <a:xfrm>
              <a:off x="2672" y="1745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74" name="Line 19"/>
            <p:cNvSpPr>
              <a:spLocks noChangeShapeType="1"/>
            </p:cNvSpPr>
            <p:nvPr/>
          </p:nvSpPr>
          <p:spPr bwMode="auto">
            <a:xfrm>
              <a:off x="3826" y="1454"/>
              <a:ext cx="2" cy="857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75" name="Text Box 20"/>
            <p:cNvSpPr txBox="1">
              <a:spLocks noChangeArrowheads="1"/>
            </p:cNvSpPr>
            <p:nvPr/>
          </p:nvSpPr>
          <p:spPr bwMode="auto">
            <a:xfrm>
              <a:off x="2842" y="1492"/>
              <a:ext cx="826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identification</a:t>
              </a:r>
            </a:p>
          </p:txBody>
        </p:sp>
        <p:sp>
          <p:nvSpPr>
            <p:cNvPr id="206876" name="Text Box 21"/>
            <p:cNvSpPr txBox="1">
              <a:spLocks noChangeArrowheads="1"/>
            </p:cNvSpPr>
            <p:nvPr/>
          </p:nvSpPr>
          <p:spPr bwMode="auto">
            <a:xfrm>
              <a:off x="4180" y="1492"/>
              <a:ext cx="386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flags</a:t>
              </a:r>
            </a:p>
          </p:txBody>
        </p:sp>
        <p:sp>
          <p:nvSpPr>
            <p:cNvPr id="206877" name="Text Box 22"/>
            <p:cNvSpPr txBox="1">
              <a:spLocks noChangeArrowheads="1"/>
            </p:cNvSpPr>
            <p:nvPr/>
          </p:nvSpPr>
          <p:spPr bwMode="auto">
            <a:xfrm>
              <a:off x="2862" y="1780"/>
              <a:ext cx="770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# questions</a:t>
              </a:r>
            </a:p>
          </p:txBody>
        </p:sp>
        <p:sp>
          <p:nvSpPr>
            <p:cNvPr id="206878" name="Text Box 23"/>
            <p:cNvSpPr txBox="1">
              <a:spLocks noChangeArrowheads="1"/>
            </p:cNvSpPr>
            <p:nvPr/>
          </p:nvSpPr>
          <p:spPr bwMode="auto">
            <a:xfrm>
              <a:off x="2789" y="2417"/>
              <a:ext cx="2065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questions (variable # of questions)</a:t>
              </a:r>
            </a:p>
          </p:txBody>
        </p:sp>
        <p:sp>
          <p:nvSpPr>
            <p:cNvPr id="206879" name="Text Box 26"/>
            <p:cNvSpPr txBox="1">
              <a:spLocks noChangeArrowheads="1"/>
            </p:cNvSpPr>
            <p:nvPr/>
          </p:nvSpPr>
          <p:spPr bwMode="auto">
            <a:xfrm>
              <a:off x="3866" y="2067"/>
              <a:ext cx="1053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# additional RRs</a:t>
              </a:r>
            </a:p>
          </p:txBody>
        </p:sp>
        <p:sp>
          <p:nvSpPr>
            <p:cNvPr id="206880" name="Text Box 27"/>
            <p:cNvSpPr txBox="1">
              <a:spLocks noChangeArrowheads="1"/>
            </p:cNvSpPr>
            <p:nvPr/>
          </p:nvSpPr>
          <p:spPr bwMode="auto">
            <a:xfrm>
              <a:off x="2762" y="2068"/>
              <a:ext cx="998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# authority RRs</a:t>
              </a:r>
            </a:p>
          </p:txBody>
        </p:sp>
        <p:sp>
          <p:nvSpPr>
            <p:cNvPr id="206881" name="Text Box 28"/>
            <p:cNvSpPr txBox="1">
              <a:spLocks noChangeArrowheads="1"/>
            </p:cNvSpPr>
            <p:nvPr/>
          </p:nvSpPr>
          <p:spPr bwMode="auto">
            <a:xfrm>
              <a:off x="3928" y="1786"/>
              <a:ext cx="919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# answer RRs</a:t>
              </a:r>
            </a:p>
          </p:txBody>
        </p:sp>
        <p:sp>
          <p:nvSpPr>
            <p:cNvPr id="206882" name="Text Box 30"/>
            <p:cNvSpPr txBox="1">
              <a:spLocks noChangeArrowheads="1"/>
            </p:cNvSpPr>
            <p:nvPr/>
          </p:nvSpPr>
          <p:spPr bwMode="auto">
            <a:xfrm>
              <a:off x="2983" y="2848"/>
              <a:ext cx="1695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answers (variable # of RRs)</a:t>
              </a:r>
            </a:p>
          </p:txBody>
        </p:sp>
        <p:sp>
          <p:nvSpPr>
            <p:cNvPr id="206883" name="Text Box 31"/>
            <p:cNvSpPr txBox="1">
              <a:spLocks noChangeArrowheads="1"/>
            </p:cNvSpPr>
            <p:nvPr/>
          </p:nvSpPr>
          <p:spPr bwMode="auto">
            <a:xfrm>
              <a:off x="3002" y="3280"/>
              <a:ext cx="1710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authority (variable # of RRs)</a:t>
              </a:r>
            </a:p>
          </p:txBody>
        </p:sp>
        <p:sp>
          <p:nvSpPr>
            <p:cNvPr id="206884" name="Text Box 32"/>
            <p:cNvSpPr txBox="1">
              <a:spLocks noChangeArrowheads="1"/>
            </p:cNvSpPr>
            <p:nvPr/>
          </p:nvSpPr>
          <p:spPr bwMode="auto">
            <a:xfrm>
              <a:off x="2811" y="3700"/>
              <a:ext cx="2007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additional info (variable # of RRs)</a:t>
              </a:r>
            </a:p>
          </p:txBody>
        </p:sp>
      </p:grpSp>
      <p:sp>
        <p:nvSpPr>
          <p:cNvPr id="206856" name="Line 34"/>
          <p:cNvSpPr>
            <a:spLocks noChangeShapeType="1"/>
          </p:cNvSpPr>
          <p:nvPr/>
        </p:nvSpPr>
        <p:spPr bwMode="auto">
          <a:xfrm flipV="1">
            <a:off x="3417888" y="2568575"/>
            <a:ext cx="1165225" cy="327025"/>
          </a:xfrm>
          <a:prstGeom prst="line">
            <a:avLst/>
          </a:prstGeom>
          <a:noFill/>
          <a:ln w="1270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06857" name="Line 35"/>
          <p:cNvSpPr>
            <a:spLocks noChangeShapeType="1"/>
          </p:cNvSpPr>
          <p:nvPr/>
        </p:nvSpPr>
        <p:spPr bwMode="auto">
          <a:xfrm flipV="1">
            <a:off x="1522413" y="2547938"/>
            <a:ext cx="5183187" cy="1404937"/>
          </a:xfrm>
          <a:prstGeom prst="line">
            <a:avLst/>
          </a:prstGeom>
          <a:noFill/>
          <a:ln w="1270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206858" name="Group 60"/>
          <p:cNvGrpSpPr>
            <a:grpSpLocks/>
          </p:cNvGrpSpPr>
          <p:nvPr/>
        </p:nvGrpSpPr>
        <p:grpSpPr bwMode="auto">
          <a:xfrm>
            <a:off x="4271963" y="1895475"/>
            <a:ext cx="1747837" cy="274638"/>
            <a:chOff x="2691" y="1194"/>
            <a:chExt cx="1101" cy="173"/>
          </a:xfrm>
        </p:grpSpPr>
        <p:sp>
          <p:nvSpPr>
            <p:cNvPr id="206863" name="Text Box 57"/>
            <p:cNvSpPr txBox="1">
              <a:spLocks noChangeArrowheads="1"/>
            </p:cNvSpPr>
            <p:nvPr/>
          </p:nvSpPr>
          <p:spPr bwMode="auto">
            <a:xfrm>
              <a:off x="3032" y="1194"/>
              <a:ext cx="425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200"/>
                <a:t>2 bytes</a:t>
              </a:r>
            </a:p>
          </p:txBody>
        </p:sp>
        <p:sp>
          <p:nvSpPr>
            <p:cNvPr id="206864" name="Line 58"/>
            <p:cNvSpPr>
              <a:spLocks noChangeShapeType="1"/>
            </p:cNvSpPr>
            <p:nvPr/>
          </p:nvSpPr>
          <p:spPr bwMode="auto">
            <a:xfrm>
              <a:off x="3465" y="1284"/>
              <a:ext cx="32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65" name="Line 59"/>
            <p:cNvSpPr>
              <a:spLocks noChangeShapeType="1"/>
            </p:cNvSpPr>
            <p:nvPr/>
          </p:nvSpPr>
          <p:spPr bwMode="auto">
            <a:xfrm flipH="1" flipV="1">
              <a:off x="2691" y="1284"/>
              <a:ext cx="32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206859" name="Group 61"/>
          <p:cNvGrpSpPr>
            <a:grpSpLocks/>
          </p:cNvGrpSpPr>
          <p:nvPr/>
        </p:nvGrpSpPr>
        <p:grpSpPr bwMode="auto">
          <a:xfrm>
            <a:off x="6046788" y="1895475"/>
            <a:ext cx="1747837" cy="274638"/>
            <a:chOff x="2691" y="1194"/>
            <a:chExt cx="1101" cy="173"/>
          </a:xfrm>
        </p:grpSpPr>
        <p:sp>
          <p:nvSpPr>
            <p:cNvPr id="206860" name="Text Box 62"/>
            <p:cNvSpPr txBox="1">
              <a:spLocks noChangeArrowheads="1"/>
            </p:cNvSpPr>
            <p:nvPr/>
          </p:nvSpPr>
          <p:spPr bwMode="auto">
            <a:xfrm>
              <a:off x="3032" y="1194"/>
              <a:ext cx="425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200"/>
                <a:t>2 bytes</a:t>
              </a:r>
            </a:p>
          </p:txBody>
        </p:sp>
        <p:sp>
          <p:nvSpPr>
            <p:cNvPr id="206861" name="Line 63"/>
            <p:cNvSpPr>
              <a:spLocks noChangeShapeType="1"/>
            </p:cNvSpPr>
            <p:nvPr/>
          </p:nvSpPr>
          <p:spPr bwMode="auto">
            <a:xfrm>
              <a:off x="3465" y="1284"/>
              <a:ext cx="32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6862" name="Line 64"/>
            <p:cNvSpPr>
              <a:spLocks noChangeShapeType="1"/>
            </p:cNvSpPr>
            <p:nvPr/>
          </p:nvSpPr>
          <p:spPr bwMode="auto">
            <a:xfrm flipH="1" flipV="1">
              <a:off x="2691" y="1284"/>
              <a:ext cx="32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39" name="TextBox 38"/>
          <p:cNvSpPr txBox="1"/>
          <p:nvPr/>
        </p:nvSpPr>
        <p:spPr>
          <a:xfrm>
            <a:off x="619125" y="791944"/>
            <a:ext cx="482234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DNS Protocol and Messages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7881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8899" name="Text Box 4"/>
          <p:cNvSpPr txBox="1">
            <a:spLocks noChangeArrowheads="1"/>
          </p:cNvSpPr>
          <p:nvPr/>
        </p:nvSpPr>
        <p:spPr bwMode="auto">
          <a:xfrm>
            <a:off x="1185863" y="3703638"/>
            <a:ext cx="1901825" cy="60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latin typeface="Gill Sans MT" panose="020B0502020104020203" pitchFamily="34" charset="0"/>
              </a:rPr>
              <a:t>name, type fields</a:t>
            </a:r>
          </a:p>
          <a:p>
            <a:pPr algn="r"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latin typeface="Gill Sans MT" panose="020B0502020104020203" pitchFamily="34" charset="0"/>
              </a:rPr>
              <a:t> for a query</a:t>
            </a:r>
            <a:endParaRPr lang="en-US" altLang="en-US" sz="2400">
              <a:latin typeface="Gill Sans MT" panose="020B0502020104020203" pitchFamily="34" charset="0"/>
            </a:endParaRPr>
          </a:p>
        </p:txBody>
      </p:sp>
      <p:sp>
        <p:nvSpPr>
          <p:cNvPr id="208900" name="Text Box 5"/>
          <p:cNvSpPr txBox="1">
            <a:spLocks noChangeArrowheads="1"/>
          </p:cNvSpPr>
          <p:nvPr/>
        </p:nvSpPr>
        <p:spPr bwMode="auto">
          <a:xfrm>
            <a:off x="922338" y="4425950"/>
            <a:ext cx="2168525" cy="60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latin typeface="Gill Sans MT" panose="020B0502020104020203" pitchFamily="34" charset="0"/>
              </a:rPr>
              <a:t>RRs in response</a:t>
            </a:r>
          </a:p>
          <a:p>
            <a:pPr algn="r"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latin typeface="Gill Sans MT" panose="020B0502020104020203" pitchFamily="34" charset="0"/>
              </a:rPr>
              <a:t>to query</a:t>
            </a:r>
            <a:endParaRPr lang="en-US" altLang="en-US" sz="2400">
              <a:latin typeface="Gill Sans MT" panose="020B0502020104020203" pitchFamily="34" charset="0"/>
            </a:endParaRPr>
          </a:p>
        </p:txBody>
      </p:sp>
      <p:sp>
        <p:nvSpPr>
          <p:cNvPr id="208901" name="Text Box 6"/>
          <p:cNvSpPr txBox="1">
            <a:spLocks noChangeArrowheads="1"/>
          </p:cNvSpPr>
          <p:nvPr/>
        </p:nvSpPr>
        <p:spPr bwMode="auto">
          <a:xfrm>
            <a:off x="781050" y="5078413"/>
            <a:ext cx="2312988" cy="60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latin typeface="Gill Sans MT" panose="020B0502020104020203" pitchFamily="34" charset="0"/>
              </a:rPr>
              <a:t>records for</a:t>
            </a:r>
          </a:p>
          <a:p>
            <a:pPr algn="r"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latin typeface="Gill Sans MT" panose="020B0502020104020203" pitchFamily="34" charset="0"/>
              </a:rPr>
              <a:t>authoritative servers</a:t>
            </a:r>
            <a:endParaRPr lang="en-US" altLang="en-US" sz="2400">
              <a:latin typeface="Gill Sans MT" panose="020B0502020104020203" pitchFamily="34" charset="0"/>
            </a:endParaRPr>
          </a:p>
        </p:txBody>
      </p:sp>
      <p:sp>
        <p:nvSpPr>
          <p:cNvPr id="208902" name="Text Box 7"/>
          <p:cNvSpPr txBox="1">
            <a:spLocks noChangeArrowheads="1"/>
          </p:cNvSpPr>
          <p:nvPr/>
        </p:nvSpPr>
        <p:spPr bwMode="auto">
          <a:xfrm>
            <a:off x="687388" y="5797550"/>
            <a:ext cx="2393950" cy="60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85000"/>
              <a:buFont typeface="ZapfDingbats" pitchFamily="82" charset="2"/>
              <a:defRPr sz="20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pPr algn="r"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latin typeface="Gill Sans MT" panose="020B0502020104020203" pitchFamily="34" charset="0"/>
              </a:rPr>
              <a:t>additional </a:t>
            </a:r>
            <a:r>
              <a:rPr lang="ja-JP" altLang="en-US">
                <a:latin typeface="Gill Sans MT" panose="020B0502020104020203" pitchFamily="34" charset="0"/>
              </a:rPr>
              <a:t>“</a:t>
            </a:r>
            <a:r>
              <a:rPr lang="en-US" altLang="ja-JP">
                <a:latin typeface="Gill Sans MT" panose="020B0502020104020203" pitchFamily="34" charset="0"/>
              </a:rPr>
              <a:t>helpful</a:t>
            </a:r>
            <a:r>
              <a:rPr lang="ja-JP" altLang="en-US">
                <a:latin typeface="Gill Sans MT" panose="020B0502020104020203" pitchFamily="34" charset="0"/>
              </a:rPr>
              <a:t>”</a:t>
            </a:r>
            <a:endParaRPr lang="en-US" altLang="ja-JP">
              <a:latin typeface="Gill Sans MT" panose="020B0502020104020203" pitchFamily="34" charset="0"/>
            </a:endParaRPr>
          </a:p>
          <a:p>
            <a:pPr algn="r">
              <a:lnSpc>
                <a:spcPct val="85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>
                <a:latin typeface="Gill Sans MT" panose="020B0502020104020203" pitchFamily="34" charset="0"/>
              </a:rPr>
              <a:t>info that may be used</a:t>
            </a:r>
            <a:endParaRPr lang="en-US" altLang="en-US" sz="2400">
              <a:latin typeface="Gill Sans MT" panose="020B0502020104020203" pitchFamily="34" charset="0"/>
            </a:endParaRPr>
          </a:p>
        </p:txBody>
      </p:sp>
      <p:grpSp>
        <p:nvGrpSpPr>
          <p:cNvPr id="208903" name="Group 17"/>
          <p:cNvGrpSpPr>
            <a:grpSpLocks/>
          </p:cNvGrpSpPr>
          <p:nvPr/>
        </p:nvGrpSpPr>
        <p:grpSpPr bwMode="auto">
          <a:xfrm>
            <a:off x="4241800" y="2216150"/>
            <a:ext cx="3725863" cy="4184650"/>
            <a:chOff x="2672" y="1396"/>
            <a:chExt cx="2347" cy="2636"/>
          </a:xfrm>
        </p:grpSpPr>
        <p:sp>
          <p:nvSpPr>
            <p:cNvPr id="208918" name="Rectangle 18"/>
            <p:cNvSpPr>
              <a:spLocks noChangeArrowheads="1"/>
            </p:cNvSpPr>
            <p:nvPr/>
          </p:nvSpPr>
          <p:spPr bwMode="auto">
            <a:xfrm>
              <a:off x="2742" y="1396"/>
              <a:ext cx="2277" cy="2585"/>
            </a:xfrm>
            <a:prstGeom prst="rect">
              <a:avLst/>
            </a:prstGeom>
            <a:solidFill>
              <a:srgbClr val="0000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8919" name="Rectangle 19"/>
            <p:cNvSpPr>
              <a:spLocks noChangeArrowheads="1"/>
            </p:cNvSpPr>
            <p:nvPr/>
          </p:nvSpPr>
          <p:spPr bwMode="auto">
            <a:xfrm>
              <a:off x="2688" y="1447"/>
              <a:ext cx="2277" cy="2585"/>
            </a:xfrm>
            <a:prstGeom prst="rect">
              <a:avLst/>
            </a:prstGeom>
            <a:solidFill>
              <a:schemeClr val="bg1"/>
            </a:solidFill>
            <a:ln w="19050">
              <a:solidFill>
                <a:schemeClr val="tx1"/>
              </a:solidFill>
              <a:miter lim="800000"/>
              <a:headEnd/>
              <a:tailEnd/>
            </a:ln>
          </p:spPr>
          <p:txBody>
            <a:bodyPr wrap="none" anchor="ctr"/>
            <a:lstStyle>
              <a:lvl1pPr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endParaRPr lang="en-US" altLang="en-US"/>
            </a:p>
          </p:txBody>
        </p:sp>
        <p:sp>
          <p:nvSpPr>
            <p:cNvPr id="208920" name="Line 20"/>
            <p:cNvSpPr>
              <a:spLocks noChangeShapeType="1"/>
            </p:cNvSpPr>
            <p:nvPr/>
          </p:nvSpPr>
          <p:spPr bwMode="auto">
            <a:xfrm>
              <a:off x="2681" y="3606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21" name="Line 21"/>
            <p:cNvSpPr>
              <a:spLocks noChangeShapeType="1"/>
            </p:cNvSpPr>
            <p:nvPr/>
          </p:nvSpPr>
          <p:spPr bwMode="auto">
            <a:xfrm>
              <a:off x="2688" y="3174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22" name="Line 22"/>
            <p:cNvSpPr>
              <a:spLocks noChangeShapeType="1"/>
            </p:cNvSpPr>
            <p:nvPr/>
          </p:nvSpPr>
          <p:spPr bwMode="auto">
            <a:xfrm>
              <a:off x="2681" y="2742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23" name="Line 23"/>
            <p:cNvSpPr>
              <a:spLocks noChangeShapeType="1"/>
            </p:cNvSpPr>
            <p:nvPr/>
          </p:nvSpPr>
          <p:spPr bwMode="auto">
            <a:xfrm>
              <a:off x="2681" y="2317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24" name="Line 24"/>
            <p:cNvSpPr>
              <a:spLocks noChangeShapeType="1"/>
            </p:cNvSpPr>
            <p:nvPr/>
          </p:nvSpPr>
          <p:spPr bwMode="auto">
            <a:xfrm>
              <a:off x="2680" y="2029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25" name="Line 25"/>
            <p:cNvSpPr>
              <a:spLocks noChangeShapeType="1"/>
            </p:cNvSpPr>
            <p:nvPr/>
          </p:nvSpPr>
          <p:spPr bwMode="auto">
            <a:xfrm>
              <a:off x="2672" y="1745"/>
              <a:ext cx="2297" cy="0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26" name="Line 26"/>
            <p:cNvSpPr>
              <a:spLocks noChangeShapeType="1"/>
            </p:cNvSpPr>
            <p:nvPr/>
          </p:nvSpPr>
          <p:spPr bwMode="auto">
            <a:xfrm>
              <a:off x="3826" y="1454"/>
              <a:ext cx="2" cy="857"/>
            </a:xfrm>
            <a:prstGeom prst="line">
              <a:avLst/>
            </a:prstGeom>
            <a:noFill/>
            <a:ln w="19050">
              <a:solidFill>
                <a:schemeClr val="tx1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27" name="Text Box 27"/>
            <p:cNvSpPr txBox="1">
              <a:spLocks noChangeArrowheads="1"/>
            </p:cNvSpPr>
            <p:nvPr/>
          </p:nvSpPr>
          <p:spPr bwMode="auto">
            <a:xfrm>
              <a:off x="2842" y="1492"/>
              <a:ext cx="826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identification</a:t>
              </a:r>
            </a:p>
          </p:txBody>
        </p:sp>
        <p:sp>
          <p:nvSpPr>
            <p:cNvPr id="208928" name="Text Box 28"/>
            <p:cNvSpPr txBox="1">
              <a:spLocks noChangeArrowheads="1"/>
            </p:cNvSpPr>
            <p:nvPr/>
          </p:nvSpPr>
          <p:spPr bwMode="auto">
            <a:xfrm>
              <a:off x="4180" y="1492"/>
              <a:ext cx="386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flags</a:t>
              </a:r>
            </a:p>
          </p:txBody>
        </p:sp>
        <p:sp>
          <p:nvSpPr>
            <p:cNvPr id="208929" name="Text Box 29"/>
            <p:cNvSpPr txBox="1">
              <a:spLocks noChangeArrowheads="1"/>
            </p:cNvSpPr>
            <p:nvPr/>
          </p:nvSpPr>
          <p:spPr bwMode="auto">
            <a:xfrm>
              <a:off x="2862" y="1780"/>
              <a:ext cx="770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# questions</a:t>
              </a:r>
            </a:p>
          </p:txBody>
        </p:sp>
        <p:sp>
          <p:nvSpPr>
            <p:cNvPr id="208930" name="Text Box 30"/>
            <p:cNvSpPr txBox="1">
              <a:spLocks noChangeArrowheads="1"/>
            </p:cNvSpPr>
            <p:nvPr/>
          </p:nvSpPr>
          <p:spPr bwMode="auto">
            <a:xfrm>
              <a:off x="2789" y="2417"/>
              <a:ext cx="2065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questions (variable # of questions)</a:t>
              </a:r>
            </a:p>
          </p:txBody>
        </p:sp>
        <p:sp>
          <p:nvSpPr>
            <p:cNvPr id="208931" name="Text Box 31"/>
            <p:cNvSpPr txBox="1">
              <a:spLocks noChangeArrowheads="1"/>
            </p:cNvSpPr>
            <p:nvPr/>
          </p:nvSpPr>
          <p:spPr bwMode="auto">
            <a:xfrm>
              <a:off x="3866" y="2067"/>
              <a:ext cx="1053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# additional RRs</a:t>
              </a:r>
            </a:p>
          </p:txBody>
        </p:sp>
        <p:sp>
          <p:nvSpPr>
            <p:cNvPr id="208932" name="Text Box 32"/>
            <p:cNvSpPr txBox="1">
              <a:spLocks noChangeArrowheads="1"/>
            </p:cNvSpPr>
            <p:nvPr/>
          </p:nvSpPr>
          <p:spPr bwMode="auto">
            <a:xfrm>
              <a:off x="2762" y="2068"/>
              <a:ext cx="998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# authority RRs</a:t>
              </a:r>
            </a:p>
          </p:txBody>
        </p:sp>
        <p:sp>
          <p:nvSpPr>
            <p:cNvPr id="208933" name="Text Box 33"/>
            <p:cNvSpPr txBox="1">
              <a:spLocks noChangeArrowheads="1"/>
            </p:cNvSpPr>
            <p:nvPr/>
          </p:nvSpPr>
          <p:spPr bwMode="auto">
            <a:xfrm>
              <a:off x="3928" y="1786"/>
              <a:ext cx="919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# answer RRs</a:t>
              </a:r>
            </a:p>
          </p:txBody>
        </p:sp>
        <p:sp>
          <p:nvSpPr>
            <p:cNvPr id="208934" name="Text Box 34"/>
            <p:cNvSpPr txBox="1">
              <a:spLocks noChangeArrowheads="1"/>
            </p:cNvSpPr>
            <p:nvPr/>
          </p:nvSpPr>
          <p:spPr bwMode="auto">
            <a:xfrm>
              <a:off x="2983" y="2848"/>
              <a:ext cx="1695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answers (variable # of RRs)</a:t>
              </a:r>
            </a:p>
          </p:txBody>
        </p:sp>
        <p:sp>
          <p:nvSpPr>
            <p:cNvPr id="208935" name="Text Box 35"/>
            <p:cNvSpPr txBox="1">
              <a:spLocks noChangeArrowheads="1"/>
            </p:cNvSpPr>
            <p:nvPr/>
          </p:nvSpPr>
          <p:spPr bwMode="auto">
            <a:xfrm>
              <a:off x="3002" y="3280"/>
              <a:ext cx="1710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authority (variable # of RRs)</a:t>
              </a:r>
            </a:p>
          </p:txBody>
        </p:sp>
        <p:sp>
          <p:nvSpPr>
            <p:cNvPr id="208936" name="Text Box 36"/>
            <p:cNvSpPr txBox="1">
              <a:spLocks noChangeArrowheads="1"/>
            </p:cNvSpPr>
            <p:nvPr/>
          </p:nvSpPr>
          <p:spPr bwMode="auto">
            <a:xfrm>
              <a:off x="2811" y="3700"/>
              <a:ext cx="2007" cy="21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600"/>
                <a:t>additional info (variable # of RRs)</a:t>
              </a:r>
            </a:p>
          </p:txBody>
        </p:sp>
      </p:grpSp>
      <p:sp>
        <p:nvSpPr>
          <p:cNvPr id="208905" name="Line 38"/>
          <p:cNvSpPr>
            <a:spLocks noChangeShapeType="1"/>
          </p:cNvSpPr>
          <p:nvPr/>
        </p:nvSpPr>
        <p:spPr bwMode="auto">
          <a:xfrm flipH="1">
            <a:off x="3109913" y="5403850"/>
            <a:ext cx="1371600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08906" name="Line 39"/>
          <p:cNvSpPr>
            <a:spLocks noChangeShapeType="1"/>
          </p:cNvSpPr>
          <p:nvPr/>
        </p:nvSpPr>
        <p:spPr bwMode="auto">
          <a:xfrm flipH="1">
            <a:off x="3117850" y="4745038"/>
            <a:ext cx="1371600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208907" name="Line 40"/>
          <p:cNvSpPr>
            <a:spLocks noChangeShapeType="1"/>
          </p:cNvSpPr>
          <p:nvPr/>
        </p:nvSpPr>
        <p:spPr bwMode="auto">
          <a:xfrm flipH="1">
            <a:off x="3103563" y="4019550"/>
            <a:ext cx="1371600" cy="0"/>
          </a:xfrm>
          <a:prstGeom prst="line">
            <a:avLst/>
          </a:prstGeom>
          <a:noFill/>
          <a:ln w="19050">
            <a:solidFill>
              <a:srgbClr val="CC00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en-US"/>
          </a:p>
        </p:txBody>
      </p:sp>
      <p:grpSp>
        <p:nvGrpSpPr>
          <p:cNvPr id="208910" name="Group 43"/>
          <p:cNvGrpSpPr>
            <a:grpSpLocks/>
          </p:cNvGrpSpPr>
          <p:nvPr/>
        </p:nvGrpSpPr>
        <p:grpSpPr bwMode="auto">
          <a:xfrm>
            <a:off x="4271963" y="1895475"/>
            <a:ext cx="1747837" cy="274638"/>
            <a:chOff x="2691" y="1194"/>
            <a:chExt cx="1101" cy="173"/>
          </a:xfrm>
        </p:grpSpPr>
        <p:sp>
          <p:nvSpPr>
            <p:cNvPr id="208915" name="Text Box 44"/>
            <p:cNvSpPr txBox="1">
              <a:spLocks noChangeArrowheads="1"/>
            </p:cNvSpPr>
            <p:nvPr/>
          </p:nvSpPr>
          <p:spPr bwMode="auto">
            <a:xfrm>
              <a:off x="3032" y="1194"/>
              <a:ext cx="425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200"/>
                <a:t>2 bytes</a:t>
              </a:r>
            </a:p>
          </p:txBody>
        </p:sp>
        <p:sp>
          <p:nvSpPr>
            <p:cNvPr id="208916" name="Line 45"/>
            <p:cNvSpPr>
              <a:spLocks noChangeShapeType="1"/>
            </p:cNvSpPr>
            <p:nvPr/>
          </p:nvSpPr>
          <p:spPr bwMode="auto">
            <a:xfrm>
              <a:off x="3465" y="1284"/>
              <a:ext cx="32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17" name="Line 46"/>
            <p:cNvSpPr>
              <a:spLocks noChangeShapeType="1"/>
            </p:cNvSpPr>
            <p:nvPr/>
          </p:nvSpPr>
          <p:spPr bwMode="auto">
            <a:xfrm flipH="1" flipV="1">
              <a:off x="2691" y="1284"/>
              <a:ext cx="32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208911" name="Group 47"/>
          <p:cNvGrpSpPr>
            <a:grpSpLocks/>
          </p:cNvGrpSpPr>
          <p:nvPr/>
        </p:nvGrpSpPr>
        <p:grpSpPr bwMode="auto">
          <a:xfrm>
            <a:off x="6046788" y="1895475"/>
            <a:ext cx="1747837" cy="274638"/>
            <a:chOff x="2691" y="1194"/>
            <a:chExt cx="1101" cy="173"/>
          </a:xfrm>
        </p:grpSpPr>
        <p:sp>
          <p:nvSpPr>
            <p:cNvPr id="208912" name="Text Box 48"/>
            <p:cNvSpPr txBox="1">
              <a:spLocks noChangeArrowheads="1"/>
            </p:cNvSpPr>
            <p:nvPr/>
          </p:nvSpPr>
          <p:spPr bwMode="auto">
            <a:xfrm>
              <a:off x="3032" y="1194"/>
              <a:ext cx="425" cy="173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marL="342900" indent="-3429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1pPr>
              <a:lvl2pPr marL="742950" indent="-28575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2pPr>
              <a:lvl3pPr marL="11430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3pPr>
              <a:lvl4pPr marL="16002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4pPr>
              <a:lvl5pPr marL="2057400" indent="-228600"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lr>
                  <a:schemeClr val="accent2"/>
                </a:buClr>
                <a:buSzPct val="85000"/>
                <a:buFont typeface="ZapfDingbats" pitchFamily="82" charset="2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MS PGothic" panose="020B0600070205080204" pitchFamily="34" charset="-128"/>
                </a:defRPr>
              </a:lvl9pPr>
            </a:lstStyle>
            <a:p>
              <a:r>
                <a:rPr lang="en-US" altLang="en-US" sz="1200"/>
                <a:t>2 bytes</a:t>
              </a:r>
            </a:p>
          </p:txBody>
        </p:sp>
        <p:sp>
          <p:nvSpPr>
            <p:cNvPr id="208913" name="Line 49"/>
            <p:cNvSpPr>
              <a:spLocks noChangeShapeType="1"/>
            </p:cNvSpPr>
            <p:nvPr/>
          </p:nvSpPr>
          <p:spPr bwMode="auto">
            <a:xfrm>
              <a:off x="3465" y="1284"/>
              <a:ext cx="32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  <p:sp>
          <p:nvSpPr>
            <p:cNvPr id="208914" name="Line 50"/>
            <p:cNvSpPr>
              <a:spLocks noChangeShapeType="1"/>
            </p:cNvSpPr>
            <p:nvPr/>
          </p:nvSpPr>
          <p:spPr bwMode="auto">
            <a:xfrm flipH="1" flipV="1">
              <a:off x="2691" y="1284"/>
              <a:ext cx="327" cy="0"/>
            </a:xfrm>
            <a:prstGeom prst="line">
              <a:avLst/>
            </a:prstGeom>
            <a:noFill/>
            <a:ln w="9525">
              <a:solidFill>
                <a:schemeClr val="tx1"/>
              </a:solidFill>
              <a:round/>
              <a:headEnd/>
              <a:tailEnd type="triangle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4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43" name="TextBox 42"/>
          <p:cNvSpPr txBox="1"/>
          <p:nvPr/>
        </p:nvSpPr>
        <p:spPr>
          <a:xfrm>
            <a:off x="619125" y="791944"/>
            <a:ext cx="482234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DNS Protocol and Messages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555919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949" name="Rectangle 4"/>
          <p:cNvSpPr>
            <a:spLocks noGrp="1" noChangeArrowheads="1"/>
          </p:cNvSpPr>
          <p:nvPr>
            <p:ph type="body" idx="1"/>
          </p:nvPr>
        </p:nvSpPr>
        <p:spPr>
          <a:xfrm>
            <a:off x="501650" y="1370013"/>
            <a:ext cx="8456613" cy="4648200"/>
          </a:xfrm>
        </p:spPr>
        <p:txBody>
          <a:bodyPr>
            <a:normAutofit fontScale="92500" lnSpcReduction="10000"/>
          </a:bodyPr>
          <a:lstStyle/>
          <a:p>
            <a:r>
              <a:rPr lang="en-US" altLang="en-US" smtClean="0"/>
              <a:t>example: new startup </a:t>
            </a:r>
            <a:r>
              <a:rPr lang="ja-JP" altLang="en-US" smtClean="0"/>
              <a:t>“</a:t>
            </a:r>
            <a:r>
              <a:rPr lang="en-US" altLang="ja-JP" smtClean="0"/>
              <a:t>Network Utopia</a:t>
            </a:r>
            <a:r>
              <a:rPr lang="ja-JP" altLang="en-US" smtClean="0"/>
              <a:t>”</a:t>
            </a:r>
            <a:endParaRPr lang="en-US" altLang="ja-JP" smtClean="0"/>
          </a:p>
          <a:p>
            <a:r>
              <a:rPr lang="en-US" altLang="en-US" smtClean="0"/>
              <a:t>register name networkuptopia.com at </a:t>
            </a:r>
            <a:r>
              <a:rPr lang="en-US" altLang="en-US" i="1" smtClean="0">
                <a:solidFill>
                  <a:srgbClr val="CC0000"/>
                </a:solidFill>
              </a:rPr>
              <a:t>DNS registrar</a:t>
            </a:r>
            <a:r>
              <a:rPr lang="en-US" altLang="en-US" smtClean="0"/>
              <a:t> (e.g., Network Solutions)</a:t>
            </a:r>
          </a:p>
          <a:p>
            <a:pPr lvl="1"/>
            <a:r>
              <a:rPr lang="en-US" altLang="en-US" smtClean="0"/>
              <a:t>provide names, IP addresses of authoritative name server (primary and secondary)</a:t>
            </a:r>
          </a:p>
          <a:p>
            <a:pPr lvl="1"/>
            <a:r>
              <a:rPr lang="en-US" altLang="en-US" smtClean="0"/>
              <a:t>registrar inserts two RRs into .com TLD server:</a:t>
            </a:r>
            <a:r>
              <a:rPr lang="en-US" altLang="en-US" sz="2800" smtClean="0"/>
              <a:t/>
            </a:r>
            <a:br>
              <a:rPr lang="en-US" altLang="en-US" sz="2800" smtClean="0"/>
            </a:br>
            <a:r>
              <a:rPr lang="en-US" altLang="en-US" sz="2000" b="1" smtClean="0">
                <a:latin typeface="Courier New" panose="02070309020205020404" pitchFamily="49" charset="0"/>
              </a:rPr>
              <a:t>(networkutopia.com, dns1.networkutopia.com, NS)</a:t>
            </a:r>
          </a:p>
          <a:p>
            <a:pPr lvl="1">
              <a:buFont typeface="Wingdings" panose="05000000000000000000" pitchFamily="2" charset="2"/>
              <a:buNone/>
            </a:pPr>
            <a:r>
              <a:rPr lang="en-US" altLang="en-US" sz="2000" b="1" smtClean="0">
                <a:latin typeface="Courier New" panose="02070309020205020404" pitchFamily="49" charset="0"/>
              </a:rPr>
              <a:t>  (dns1.networkutopia.com, 212.212.212.1, A)</a:t>
            </a:r>
            <a:endParaRPr lang="en-US" altLang="en-US" smtClean="0">
              <a:solidFill>
                <a:schemeClr val="accent2"/>
              </a:solidFill>
              <a:latin typeface="Courier New" panose="02070309020205020404" pitchFamily="49" charset="0"/>
            </a:endParaRPr>
          </a:p>
          <a:p>
            <a:r>
              <a:rPr lang="en-US" altLang="en-US" smtClean="0"/>
              <a:t>create authoritative server type A record for www.networkuptopia.com; type MX record for networkutopia.com</a:t>
            </a:r>
          </a:p>
          <a:p>
            <a:pPr>
              <a:lnSpc>
                <a:spcPct val="80000"/>
              </a:lnSpc>
              <a:buFont typeface="Wingdings" panose="05000000000000000000" pitchFamily="2" charset="2"/>
              <a:buNone/>
            </a:pPr>
            <a:endParaRPr lang="en-US" altLang="en-US" smtClean="0"/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8001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DNS Structure</a:t>
            </a:r>
            <a:endParaRPr lang="en-US" dirty="0"/>
          </a:p>
        </p:txBody>
      </p:sp>
      <p:sp>
        <p:nvSpPr>
          <p:cNvPr id="9" name="TextBox 8"/>
          <p:cNvSpPr txBox="1"/>
          <p:nvPr/>
        </p:nvSpPr>
        <p:spPr>
          <a:xfrm>
            <a:off x="619125" y="791944"/>
            <a:ext cx="4616905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 smtClean="0">
                <a:solidFill>
                  <a:srgbClr val="FF0000"/>
                </a:solidFill>
              </a:rPr>
              <a:t>Inserting Records into DNS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35190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993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altLang="en-US" smtClean="0"/>
              <a:t>Attacking DNS</a:t>
            </a:r>
          </a:p>
        </p:txBody>
      </p:sp>
      <p:sp>
        <p:nvSpPr>
          <p:cNvPr id="212994" name="Content Placeholder 5"/>
          <p:cNvSpPr>
            <a:spLocks noGrp="1"/>
          </p:cNvSpPr>
          <p:nvPr>
            <p:ph sz="half" idx="1"/>
          </p:nvPr>
        </p:nvSpPr>
        <p:spPr/>
        <p:txBody>
          <a:bodyPr>
            <a:normAutofit fontScale="92500" lnSpcReduction="10000"/>
          </a:bodyPr>
          <a:lstStyle/>
          <a:p>
            <a:pPr>
              <a:buFont typeface="Wingdings" panose="05000000000000000000" pitchFamily="2" charset="2"/>
              <a:buNone/>
            </a:pPr>
            <a:r>
              <a:rPr lang="en-US" altLang="en-US" smtClean="0">
                <a:solidFill>
                  <a:srgbClr val="22228B"/>
                </a:solidFill>
              </a:rPr>
              <a:t>DDoS attacks</a:t>
            </a:r>
          </a:p>
          <a:p>
            <a:r>
              <a:rPr lang="en-US" altLang="en-US" smtClean="0"/>
              <a:t>Bombard root servers with traffic</a:t>
            </a:r>
          </a:p>
          <a:p>
            <a:pPr lvl="1"/>
            <a:r>
              <a:rPr lang="en-US" altLang="en-US" smtClean="0"/>
              <a:t>Not successful to date</a:t>
            </a:r>
          </a:p>
          <a:p>
            <a:pPr lvl="1"/>
            <a:r>
              <a:rPr lang="en-US" altLang="en-US" smtClean="0"/>
              <a:t>Traffic Filtering</a:t>
            </a:r>
          </a:p>
          <a:p>
            <a:pPr lvl="1"/>
            <a:r>
              <a:rPr lang="en-US" altLang="en-US" smtClean="0"/>
              <a:t>Local DNS servers cache IPs of TLD servers, allowing root server bypass</a:t>
            </a:r>
          </a:p>
          <a:p>
            <a:r>
              <a:rPr lang="en-US" altLang="en-US" smtClean="0"/>
              <a:t>Bombard TLD servers</a:t>
            </a:r>
          </a:p>
          <a:p>
            <a:pPr lvl="1"/>
            <a:r>
              <a:rPr lang="en-US" altLang="en-US" smtClean="0"/>
              <a:t>Potentially more dangerous</a:t>
            </a:r>
          </a:p>
          <a:p>
            <a:pPr>
              <a:buFont typeface="Comic Sans MS" panose="030F0702030302020204" pitchFamily="66" charset="0"/>
              <a:buAutoNum type="arabicPeriod"/>
            </a:pPr>
            <a:endParaRPr lang="en-US" altLang="en-US" smtClean="0"/>
          </a:p>
        </p:txBody>
      </p:sp>
      <p:sp>
        <p:nvSpPr>
          <p:cNvPr id="7" name="Content Placeholder 6"/>
          <p:cNvSpPr>
            <a:spLocks noGrp="1"/>
          </p:cNvSpPr>
          <p:nvPr>
            <p:ph sz="half" idx="2"/>
          </p:nvPr>
        </p:nvSpPr>
        <p:spPr/>
        <p:txBody>
          <a:bodyPr>
            <a:normAutofit fontScale="92500" lnSpcReduction="10000"/>
          </a:bodyPr>
          <a:lstStyle/>
          <a:p>
            <a:pPr>
              <a:buFont typeface="Wingdings" panose="05000000000000000000" pitchFamily="2" charset="2"/>
              <a:buNone/>
              <a:defRPr/>
            </a:pPr>
            <a:r>
              <a:rPr lang="en-US" dirty="0" smtClean="0">
                <a:solidFill>
                  <a:schemeClr val="accent6">
                    <a:lumMod val="75000"/>
                  </a:schemeClr>
                </a:solidFill>
                <a:ea typeface="ＭＳ Ｐゴシック" charset="0"/>
              </a:rPr>
              <a:t>Redirect attacks</a:t>
            </a:r>
          </a:p>
          <a:p>
            <a:pPr>
              <a:defRPr/>
            </a:pPr>
            <a:r>
              <a:rPr lang="en-US" dirty="0" smtClean="0">
                <a:ea typeface="ＭＳ Ｐゴシック" charset="0"/>
              </a:rPr>
              <a:t>Man-in-middle</a:t>
            </a:r>
          </a:p>
          <a:p>
            <a:pPr lvl="1">
              <a:defRPr/>
            </a:pPr>
            <a:r>
              <a:rPr lang="en-US" dirty="0" smtClean="0">
                <a:ea typeface="ＭＳ Ｐゴシック" charset="0"/>
              </a:rPr>
              <a:t>Intercept queries</a:t>
            </a:r>
          </a:p>
          <a:p>
            <a:pPr>
              <a:defRPr/>
            </a:pPr>
            <a:r>
              <a:rPr lang="en-US" dirty="0" smtClean="0">
                <a:ea typeface="ＭＳ Ｐゴシック" charset="0"/>
              </a:rPr>
              <a:t>DNS poisoning</a:t>
            </a:r>
          </a:p>
          <a:p>
            <a:pPr lvl="1">
              <a:defRPr/>
            </a:pPr>
            <a:r>
              <a:rPr lang="en-US" dirty="0" smtClean="0">
                <a:ea typeface="ＭＳ Ｐゴシック" charset="0"/>
              </a:rPr>
              <a:t>Send bogus relies to DNS server, which caches</a:t>
            </a:r>
          </a:p>
          <a:p>
            <a:pPr>
              <a:buFont typeface="Wingdings" panose="05000000000000000000" pitchFamily="2" charset="2"/>
              <a:buNone/>
              <a:defRPr/>
            </a:pPr>
            <a:r>
              <a:rPr lang="en-US" dirty="0" smtClean="0">
                <a:solidFill>
                  <a:schemeClr val="accent6">
                    <a:lumMod val="75000"/>
                  </a:schemeClr>
                </a:solidFill>
                <a:ea typeface="ＭＳ Ｐゴシック" charset="0"/>
              </a:rPr>
              <a:t>Exploit DNS for </a:t>
            </a:r>
            <a:r>
              <a:rPr lang="en-US" dirty="0" err="1" smtClean="0">
                <a:solidFill>
                  <a:schemeClr val="accent6">
                    <a:lumMod val="75000"/>
                  </a:schemeClr>
                </a:solidFill>
                <a:ea typeface="ＭＳ Ｐゴシック" charset="0"/>
              </a:rPr>
              <a:t>DDoS</a:t>
            </a:r>
            <a:endParaRPr lang="en-US" dirty="0" smtClean="0">
              <a:solidFill>
                <a:schemeClr val="accent6">
                  <a:lumMod val="75000"/>
                </a:schemeClr>
              </a:solidFill>
              <a:ea typeface="ＭＳ Ｐゴシック" charset="0"/>
            </a:endParaRPr>
          </a:p>
          <a:p>
            <a:pPr>
              <a:defRPr/>
            </a:pPr>
            <a:r>
              <a:rPr lang="en-US" dirty="0" smtClean="0">
                <a:ea typeface="ＭＳ Ｐゴシック" charset="0"/>
              </a:rPr>
              <a:t>Send queries with spoofed source address: target IP</a:t>
            </a:r>
          </a:p>
          <a:p>
            <a:pPr>
              <a:defRPr/>
            </a:pPr>
            <a:r>
              <a:rPr lang="en-US" dirty="0" smtClean="0">
                <a:ea typeface="ＭＳ Ｐゴシック" charset="0"/>
              </a:rPr>
              <a:t>Requires amplification</a:t>
            </a:r>
            <a:endParaRPr lang="en-US" dirty="0">
              <a:ea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55626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4.2|17|9.4|16.4|13.2|16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4.2|17|9.4|16.4|13.2|16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4.2|17|9.4|16.4|13.2|16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4.2|17|9.4|16.4|13.2|16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3772</TotalTime>
  <Words>3815</Words>
  <Application>Microsoft Office PowerPoint</Application>
  <PresentationFormat>On-screen Show (4:3)</PresentationFormat>
  <Paragraphs>926</Paragraphs>
  <Slides>50</Slides>
  <Notes>35</Notes>
  <HiddenSlides>0</HiddenSlides>
  <MMClips>0</MMClips>
  <ScaleCrop>false</ScaleCrop>
  <HeadingPairs>
    <vt:vector size="6" baseType="variant">
      <vt:variant>
        <vt:lpstr>Fonts Used</vt:lpstr>
      </vt:variant>
      <vt:variant>
        <vt:i4>11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50</vt:i4>
      </vt:variant>
    </vt:vector>
  </HeadingPairs>
  <TitlesOfParts>
    <vt:vector size="62" baseType="lpstr">
      <vt:lpstr>ＭＳ Ｐゴシック</vt:lpstr>
      <vt:lpstr>ＭＳ Ｐゴシック</vt:lpstr>
      <vt:lpstr>Arial</vt:lpstr>
      <vt:lpstr>Calibri</vt:lpstr>
      <vt:lpstr>Comic Sans MS</vt:lpstr>
      <vt:lpstr>Courier New</vt:lpstr>
      <vt:lpstr>Gill Sans MT</vt:lpstr>
      <vt:lpstr>Tahoma</vt:lpstr>
      <vt:lpstr>Times New Roman</vt:lpstr>
      <vt:lpstr>Wingdings</vt:lpstr>
      <vt:lpstr>ZapfDingbats</vt:lpstr>
      <vt:lpstr>Office Theme</vt:lpstr>
      <vt:lpstr>Application Layer and Socket Programming</vt:lpstr>
      <vt:lpstr>Goals for Today</vt:lpstr>
      <vt:lpstr>Some network apps</vt:lpstr>
      <vt:lpstr>PowerPoint Presentation</vt:lpstr>
      <vt:lpstr>PowerPoint Presentation</vt:lpstr>
      <vt:lpstr>Network Applications</vt:lpstr>
      <vt:lpstr>PowerPoint Presentation</vt:lpstr>
      <vt:lpstr>Network Applications</vt:lpstr>
      <vt:lpstr>Network Applications</vt:lpstr>
      <vt:lpstr>Network Applications</vt:lpstr>
      <vt:lpstr>Network Applications</vt:lpstr>
      <vt:lpstr>Network Applications</vt:lpstr>
      <vt:lpstr>Network Applications</vt:lpstr>
      <vt:lpstr>Network Applications: Securing TCP</vt:lpstr>
      <vt:lpstr>Goals for Today</vt:lpstr>
      <vt:lpstr>Socket Programming</vt:lpstr>
      <vt:lpstr>Socket Programming</vt:lpstr>
      <vt:lpstr>Socket Programming w/ UDP</vt:lpstr>
      <vt:lpstr>Socket Programming w/ UDP</vt:lpstr>
      <vt:lpstr>Socket Programming w/ UDP</vt:lpstr>
      <vt:lpstr>Socket Programming w/ UDP</vt:lpstr>
      <vt:lpstr>Socket Programming w/ TCP</vt:lpstr>
      <vt:lpstr>Socket Programming w/ TCP</vt:lpstr>
      <vt:lpstr>Socket Programming w/ TCP</vt:lpstr>
      <vt:lpstr>Socket Programming w/ TCP</vt:lpstr>
      <vt:lpstr>Perspective</vt:lpstr>
      <vt:lpstr>Before Next time</vt:lpstr>
      <vt:lpstr>Goals for Today</vt:lpstr>
      <vt:lpstr>Web Caches (proxies)</vt:lpstr>
      <vt:lpstr>Web Caches (proxies)</vt:lpstr>
      <vt:lpstr>Web Caching Example</vt:lpstr>
      <vt:lpstr>PowerPoint Presentation</vt:lpstr>
      <vt:lpstr>PowerPoint Presentation</vt:lpstr>
      <vt:lpstr>PowerPoint Presentation</vt:lpstr>
      <vt:lpstr>Web Caching Example: Conditional GET</vt:lpstr>
      <vt:lpstr>Goals for Today</vt:lpstr>
      <vt:lpstr>DNS (Domain Name System)</vt:lpstr>
      <vt:lpstr>DNS Structure</vt:lpstr>
      <vt:lpstr>DNS Structure</vt:lpstr>
      <vt:lpstr>DNS Structure</vt:lpstr>
      <vt:lpstr>DNS Structure</vt:lpstr>
      <vt:lpstr>DNS Structure</vt:lpstr>
      <vt:lpstr>DNS Structure: Resolution example</vt:lpstr>
      <vt:lpstr>DNS Structure: Resolution example</vt:lpstr>
      <vt:lpstr>DNS Structure</vt:lpstr>
      <vt:lpstr>DNS Structure</vt:lpstr>
      <vt:lpstr>DNS Structure</vt:lpstr>
      <vt:lpstr>DNS Structure</vt:lpstr>
      <vt:lpstr>DNS Structure</vt:lpstr>
      <vt:lpstr>Attacking DNS</vt:lpstr>
    </vt:vector>
  </TitlesOfParts>
  <Company>Cornell University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Hakim Weatherspoon</dc:creator>
  <cp:lastModifiedBy>Hakim Weatherspoon</cp:lastModifiedBy>
  <cp:revision>121</cp:revision>
  <dcterms:created xsi:type="dcterms:W3CDTF">2011-03-13T12:50:14Z</dcterms:created>
  <dcterms:modified xsi:type="dcterms:W3CDTF">2014-09-16T15:01:47Z</dcterms:modified>
</cp:coreProperties>
</file>